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4"/>
    <p:sldMasterId id="2147484603" r:id="rId5"/>
    <p:sldMasterId id="2147484616" r:id="rId6"/>
    <p:sldMasterId id="2147484635" r:id="rId7"/>
    <p:sldMasterId id="2147484647" r:id="rId8"/>
    <p:sldMasterId id="2147484660" r:id="rId9"/>
    <p:sldMasterId id="2147484670" r:id="rId10"/>
    <p:sldMasterId id="2147484725" r:id="rId11"/>
    <p:sldMasterId id="2147484743" r:id="rId12"/>
    <p:sldMasterId id="2147484802" r:id="rId13"/>
  </p:sldMasterIdLst>
  <p:notesMasterIdLst>
    <p:notesMasterId r:id="rId125"/>
  </p:notesMasterIdLst>
  <p:handoutMasterIdLst>
    <p:handoutMasterId r:id="rId126"/>
  </p:handoutMasterIdLst>
  <p:sldIdLst>
    <p:sldId id="2147480705" r:id="rId14"/>
    <p:sldId id="2147480103" r:id="rId15"/>
    <p:sldId id="2147479950" r:id="rId16"/>
    <p:sldId id="2147479949" r:id="rId17"/>
    <p:sldId id="2147480082" r:id="rId18"/>
    <p:sldId id="2147480097" r:id="rId19"/>
    <p:sldId id="13407" r:id="rId20"/>
    <p:sldId id="2147480704" r:id="rId21"/>
    <p:sldId id="2147483620" r:id="rId22"/>
    <p:sldId id="2147480711" r:id="rId23"/>
    <p:sldId id="2147483515" r:id="rId24"/>
    <p:sldId id="2147483516" r:id="rId25"/>
    <p:sldId id="2147483517" r:id="rId26"/>
    <p:sldId id="2147483621" r:id="rId27"/>
    <p:sldId id="2147480715" r:id="rId28"/>
    <p:sldId id="2147483508" r:id="rId29"/>
    <p:sldId id="2147483509" r:id="rId30"/>
    <p:sldId id="2147483510" r:id="rId31"/>
    <p:sldId id="2147483511" r:id="rId32"/>
    <p:sldId id="2147483512" r:id="rId33"/>
    <p:sldId id="2147483513" r:id="rId34"/>
    <p:sldId id="2147483514" r:id="rId35"/>
    <p:sldId id="2147483611" r:id="rId36"/>
    <p:sldId id="2147483518" r:id="rId37"/>
    <p:sldId id="2147483519" r:id="rId38"/>
    <p:sldId id="2147483520" r:id="rId39"/>
    <p:sldId id="2147483440" r:id="rId40"/>
    <p:sldId id="2147483442" r:id="rId41"/>
    <p:sldId id="2147483443" r:id="rId42"/>
    <p:sldId id="2147483444" r:id="rId43"/>
    <p:sldId id="2147483445" r:id="rId44"/>
    <p:sldId id="2147483446" r:id="rId45"/>
    <p:sldId id="2147483447" r:id="rId46"/>
    <p:sldId id="2147483448" r:id="rId47"/>
    <p:sldId id="2147483449" r:id="rId48"/>
    <p:sldId id="2147483450" r:id="rId49"/>
    <p:sldId id="2147483612" r:id="rId50"/>
    <p:sldId id="256" r:id="rId51"/>
    <p:sldId id="257" r:id="rId52"/>
    <p:sldId id="258" r:id="rId53"/>
    <p:sldId id="259" r:id="rId54"/>
    <p:sldId id="261" r:id="rId55"/>
    <p:sldId id="262" r:id="rId56"/>
    <p:sldId id="263" r:id="rId57"/>
    <p:sldId id="265" r:id="rId58"/>
    <p:sldId id="267" r:id="rId59"/>
    <p:sldId id="268" r:id="rId60"/>
    <p:sldId id="269" r:id="rId61"/>
    <p:sldId id="270" r:id="rId62"/>
    <p:sldId id="2147483613" r:id="rId63"/>
    <p:sldId id="2147483622" r:id="rId64"/>
    <p:sldId id="2147480723" r:id="rId65"/>
    <p:sldId id="2147483451" r:id="rId66"/>
    <p:sldId id="2147483453" r:id="rId67"/>
    <p:sldId id="2147483454" r:id="rId68"/>
    <p:sldId id="2147483455" r:id="rId69"/>
    <p:sldId id="2147471833" r:id="rId70"/>
    <p:sldId id="2135714596" r:id="rId71"/>
    <p:sldId id="2147471834" r:id="rId72"/>
    <p:sldId id="2135714577" r:id="rId73"/>
    <p:sldId id="2147483456" r:id="rId74"/>
    <p:sldId id="2147483616" r:id="rId75"/>
    <p:sldId id="2147483623" r:id="rId76"/>
    <p:sldId id="2147480726" r:id="rId77"/>
    <p:sldId id="271" r:id="rId78"/>
    <p:sldId id="272" r:id="rId79"/>
    <p:sldId id="273" r:id="rId80"/>
    <p:sldId id="274" r:id="rId81"/>
    <p:sldId id="275" r:id="rId82"/>
    <p:sldId id="276" r:id="rId83"/>
    <p:sldId id="277" r:id="rId84"/>
    <p:sldId id="278" r:id="rId85"/>
    <p:sldId id="279" r:id="rId86"/>
    <p:sldId id="280" r:id="rId87"/>
    <p:sldId id="281" r:id="rId88"/>
    <p:sldId id="282" r:id="rId89"/>
    <p:sldId id="2147483618" r:id="rId90"/>
    <p:sldId id="2147483624" r:id="rId91"/>
    <p:sldId id="2147480722" r:id="rId92"/>
    <p:sldId id="2147483481" r:id="rId93"/>
    <p:sldId id="2147483482" r:id="rId94"/>
    <p:sldId id="2147483484" r:id="rId95"/>
    <p:sldId id="2147483485" r:id="rId96"/>
    <p:sldId id="2147483490" r:id="rId97"/>
    <p:sldId id="2147480734" r:id="rId98"/>
    <p:sldId id="2147483491" r:id="rId99"/>
    <p:sldId id="2147483492" r:id="rId100"/>
    <p:sldId id="2147483493" r:id="rId101"/>
    <p:sldId id="2147483496" r:id="rId102"/>
    <p:sldId id="2147483614" r:id="rId103"/>
    <p:sldId id="2147483521" r:id="rId104"/>
    <p:sldId id="2147483522" r:id="rId105"/>
    <p:sldId id="2147483523" r:id="rId106"/>
    <p:sldId id="2147483524" r:id="rId107"/>
    <p:sldId id="2147483525" r:id="rId108"/>
    <p:sldId id="2147483526" r:id="rId109"/>
    <p:sldId id="2147483527" r:id="rId110"/>
    <p:sldId id="2147483615" r:id="rId111"/>
    <p:sldId id="2147483625" r:id="rId112"/>
    <p:sldId id="2147480724" r:id="rId113"/>
    <p:sldId id="2147480737" r:id="rId114"/>
    <p:sldId id="2147483497" r:id="rId115"/>
    <p:sldId id="2147480738" r:id="rId116"/>
    <p:sldId id="2147480665" r:id="rId117"/>
    <p:sldId id="2147483619" r:id="rId118"/>
    <p:sldId id="2147479916" r:id="rId119"/>
    <p:sldId id="2147480425" r:id="rId120"/>
    <p:sldId id="2147480423" r:id="rId121"/>
    <p:sldId id="2147483503" r:id="rId122"/>
    <p:sldId id="2147480739" r:id="rId123"/>
    <p:sldId id="2147483506" r:id="rId124"/>
  </p:sldIdLst>
  <p:sldSz cx="12192000" cy="6858000"/>
  <p:notesSz cx="7772400" cy="10058400"/>
  <p:custDataLst>
    <p:tags r:id="rId12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169131-2888-D671-02D3-D5047F445747}" v="5" dt="2025-05-05T19:12:54.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1" autoAdjust="0"/>
    <p:restoredTop sz="95479" autoAdjust="0"/>
  </p:normalViewPr>
  <p:slideViewPr>
    <p:cSldViewPr>
      <p:cViewPr varScale="1">
        <p:scale>
          <a:sx n="117" d="100"/>
          <a:sy n="117" d="100"/>
        </p:scale>
        <p:origin x="200" y="168"/>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 d="1"/>
        <a:sy n="1" d="1"/>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microsoft.com/office/2015/10/relationships/revisionInfo" Target="revisionInfo.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9.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presProps" Target="presProp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theme" Target="theme/theme1.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tableStyles" Target="tableStyle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tags" Target="tags/tag1.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y Ruopp" userId="S::wruopp@researchtopractice.com::04a794fd-3b02-42a4-b964-a645cb3aac63" providerId="AD" clId="Web-{0A169131-2888-D671-02D3-D5047F445747}"/>
    <pc:docChg chg="modSld">
      <pc:chgData name="Wendy Ruopp" userId="S::wruopp@researchtopractice.com::04a794fd-3b02-42a4-b964-a645cb3aac63" providerId="AD" clId="Web-{0A169131-2888-D671-02D3-D5047F445747}" dt="2025-05-05T19:12:54.350" v="3" actId="20577"/>
      <pc:docMkLst>
        <pc:docMk/>
      </pc:docMkLst>
      <pc:sldChg chg="modSp">
        <pc:chgData name="Wendy Ruopp" userId="S::wruopp@researchtopractice.com::04a794fd-3b02-42a4-b964-a645cb3aac63" providerId="AD" clId="Web-{0A169131-2888-D671-02D3-D5047F445747}" dt="2025-05-05T19:12:54.350" v="3" actId="20577"/>
        <pc:sldMkLst>
          <pc:docMk/>
          <pc:sldMk cId="2468603347" sldId="2147483492"/>
        </pc:sldMkLst>
        <pc:spChg chg="mod">
          <ac:chgData name="Wendy Ruopp" userId="S::wruopp@researchtopractice.com::04a794fd-3b02-42a4-b964-a645cb3aac63" providerId="AD" clId="Web-{0A169131-2888-D671-02D3-D5047F445747}" dt="2025-05-05T19:12:54.350" v="3" actId="20577"/>
          <ac:spMkLst>
            <pc:docMk/>
            <pc:sldMk cId="2468603347" sldId="2147483492"/>
            <ac:spMk id="2" creationId="{7CDF7596-D341-4833-88D9-62B42F5E791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percent of cases by stage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497-43EE-9A5B-E94F54D64E0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497-43EE-9A5B-E94F54D64E0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497-43EE-9A5B-E94F54D64E0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497-43EE-9A5B-E94F54D64E0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Localized</c:v>
                </c:pt>
                <c:pt idx="1">
                  <c:v>Regional</c:v>
                </c:pt>
                <c:pt idx="2">
                  <c:v>Distant</c:v>
                </c:pt>
                <c:pt idx="3">
                  <c:v>Unknown</c:v>
                </c:pt>
              </c:strCache>
            </c:strRef>
          </c:cat>
          <c:val>
            <c:numRef>
              <c:f>Sheet1!$B$2:$B$5</c:f>
              <c:numCache>
                <c:formatCode>General</c:formatCode>
                <c:ptCount val="4"/>
                <c:pt idx="0">
                  <c:v>14</c:v>
                </c:pt>
                <c:pt idx="1">
                  <c:v>29</c:v>
                </c:pt>
                <c:pt idx="2">
                  <c:v>51</c:v>
                </c:pt>
                <c:pt idx="3">
                  <c:v>6</c:v>
                </c:pt>
              </c:numCache>
            </c:numRef>
          </c:val>
          <c:extLst>
            <c:ext xmlns:c16="http://schemas.microsoft.com/office/drawing/2014/chart" uri="{C3380CC4-5D6E-409C-BE32-E72D297353CC}">
              <c16:uniqueId val="{00000000-106B-4EE2-A5EF-B21377EFEA4A}"/>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18512960377856"/>
          <c:y val="0.23803265608500904"/>
          <c:w val="0.24954562937621558"/>
          <c:h val="0.3869733784968755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Localized</c:v>
                </c:pt>
                <c:pt idx="1">
                  <c:v>Regional</c:v>
                </c:pt>
                <c:pt idx="2">
                  <c:v>Distant</c:v>
                </c:pt>
                <c:pt idx="3">
                  <c:v>Unknown</c:v>
                </c:pt>
              </c:strCache>
            </c:strRef>
          </c:cat>
          <c:val>
            <c:numRef>
              <c:f>Sheet1!$B$2:$B$5</c:f>
              <c:numCache>
                <c:formatCode>General</c:formatCode>
                <c:ptCount val="4"/>
                <c:pt idx="0">
                  <c:v>44</c:v>
                </c:pt>
                <c:pt idx="1">
                  <c:v>16.2</c:v>
                </c:pt>
                <c:pt idx="2">
                  <c:v>3.1</c:v>
                </c:pt>
                <c:pt idx="3">
                  <c:v>10.3</c:v>
                </c:pt>
              </c:numCache>
            </c:numRef>
          </c:val>
          <c:extLst>
            <c:ext xmlns:c16="http://schemas.microsoft.com/office/drawing/2014/chart" uri="{C3380CC4-5D6E-409C-BE32-E72D297353CC}">
              <c16:uniqueId val="{00000000-1CAF-468F-BC65-2AD0BA6BC061}"/>
            </c:ext>
          </c:extLst>
        </c:ser>
        <c:dLbls>
          <c:dLblPos val="inEnd"/>
          <c:showLegendKey val="0"/>
          <c:showVal val="1"/>
          <c:showCatName val="0"/>
          <c:showSerName val="0"/>
          <c:showPercent val="0"/>
          <c:showBubbleSize val="0"/>
        </c:dLbls>
        <c:gapWidth val="65"/>
        <c:axId val="917513056"/>
        <c:axId val="917521336"/>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Column2</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Sheet1!$A$2:$A$5</c15:sqref>
                        </c15:formulaRef>
                      </c:ext>
                    </c:extLst>
                    <c:strCache>
                      <c:ptCount val="4"/>
                      <c:pt idx="0">
                        <c:v>Localized</c:v>
                      </c:pt>
                      <c:pt idx="1">
                        <c:v>Regional</c:v>
                      </c:pt>
                      <c:pt idx="2">
                        <c:v>Distant</c:v>
                      </c:pt>
                      <c:pt idx="3">
                        <c:v>Unknown</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1CAF-468F-BC65-2AD0BA6BC06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Column1</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0">
                        <c:v>Localized</c:v>
                      </c:pt>
                      <c:pt idx="1">
                        <c:v>Regional</c:v>
                      </c:pt>
                      <c:pt idx="2">
                        <c:v>Distant</c:v>
                      </c:pt>
                      <c:pt idx="3">
                        <c:v>Unknown</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2-1CAF-468F-BC65-2AD0BA6BC061}"/>
                  </c:ext>
                </c:extLst>
              </c15:ser>
            </c15:filteredBarSeries>
          </c:ext>
        </c:extLst>
      </c:barChart>
      <c:catAx>
        <c:axId val="9175130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917521336"/>
        <c:crosses val="autoZero"/>
        <c:auto val="1"/>
        <c:lblAlgn val="ctr"/>
        <c:lblOffset val="100"/>
        <c:noMultiLvlLbl val="0"/>
      </c:catAx>
      <c:valAx>
        <c:axId val="9175213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1751305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5/5/2025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C635B-F40E-3B48-8E84-11EAB8C01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754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F31A1-53F5-1446-B5D4-8CDA6C588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36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598D4-B49F-1B49-BFE4-467442C01BE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0467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D3F18C-27B9-4266-B407-B89E6FA3BD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9226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C635B-F40E-3B48-8E84-11EAB8C01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754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C635B-F40E-3B48-8E84-11EAB8C01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339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453D5-DF72-45B2-A96F-386009FE40F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208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D0E78-ACEA-4472-B1C0-E2C39DBE8C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98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F8419-8C56-25CE-0796-FF6C57E08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5E811-2A16-9656-56B6-1F18EDD1C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99E9B-9DC7-7DE3-93E7-2DF9E11E68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4B316D-7D57-450F-B3E1-EA6F99A939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D0E78-ACEA-4472-B1C0-E2C39DBE8C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223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381000" y="685800"/>
            <a:ext cx="6096000" cy="34290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defTabSz="914400">
              <a:defRPr sz="1200">
                <a:solidFill>
                  <a:srgbClr val="4D5156"/>
                </a:solidFill>
                <a:latin typeface="Roboto"/>
                <a:ea typeface="Roboto"/>
                <a:cs typeface="Roboto"/>
                <a:sym typeface="Roboto"/>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8.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21199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3295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217524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894063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1273862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36" name="TextBox 35">
            <a:extLst>
              <a:ext uri="{FF2B5EF4-FFF2-40B4-BE49-F238E27FC236}">
                <a16:creationId xmlns:a16="http://schemas.microsoft.com/office/drawing/2014/main" id="{CB9E7749-CD9C-41B9-A9AF-CFB2BF2F786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186974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8298780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9063832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408016096"/>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40" name="TextBox 39">
            <a:extLst>
              <a:ext uri="{FF2B5EF4-FFF2-40B4-BE49-F238E27FC236}">
                <a16:creationId xmlns:a16="http://schemas.microsoft.com/office/drawing/2014/main" id="{71A2961C-AC2D-4511-9691-E188F19E2B2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81518583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533578001"/>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4"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46" name="TextBox 45">
            <a:extLst>
              <a:ext uri="{FF2B5EF4-FFF2-40B4-BE49-F238E27FC236}">
                <a16:creationId xmlns:a16="http://schemas.microsoft.com/office/drawing/2014/main" id="{073EEF2F-0ED5-475F-8FD7-489D48F891D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64130573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800927"/>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Box 48">
            <a:extLst>
              <a:ext uri="{FF2B5EF4-FFF2-40B4-BE49-F238E27FC236}">
                <a16:creationId xmlns:a16="http://schemas.microsoft.com/office/drawing/2014/main" id="{FBDAFC37-A3CB-47E5-9E8C-F105CBC8DBA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42906130"/>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028976"/>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5"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22" name="Content Placeholder 4">
            <a:extLst>
              <a:ext uri="{FF2B5EF4-FFF2-40B4-BE49-F238E27FC236}">
                <a16:creationId xmlns:a16="http://schemas.microsoft.com/office/drawing/2014/main" id="{8C47D524-D24E-4966-BEC7-E133614B389A}"/>
              </a:ext>
            </a:extLst>
          </p:cNvPr>
          <p:cNvSpPr>
            <a:spLocks noGrp="1"/>
          </p:cNvSpPr>
          <p:nvPr>
            <p:ph sz="quarter" idx="15"/>
          </p:nvPr>
        </p:nvSpPr>
        <p:spPr>
          <a:xfrm>
            <a:off x="6162525"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1"/>
          </p:nvPr>
        </p:nvSpPr>
        <p:spPr>
          <a:xfrm>
            <a:off x="719668" y="1274618"/>
            <a:ext cx="5027989"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93C74862-C2AF-4A35-9D41-C9412A4139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067623949"/>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95202"/>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4E243145-C8B5-4266-81B5-8D69F68ABF7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12778023"/>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15"/>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333C8396-BDCF-443F-9747-889481DF4D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4216651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9115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6" name="Text Placeholder 2">
            <a:extLst>
              <a:ext uri="{FF2B5EF4-FFF2-40B4-BE49-F238E27FC236}">
                <a16:creationId xmlns:a16="http://schemas.microsoft.com/office/drawing/2014/main" id="{18C7E7DF-1840-40A3-9C9B-BB0C026EA7C5}"/>
              </a:ext>
            </a:extLst>
          </p:cNvPr>
          <p:cNvSpPr>
            <a:spLocks noGrp="1"/>
          </p:cNvSpPr>
          <p:nvPr>
            <p:ph type="body" sz="quarter" idx="15"/>
          </p:nvPr>
        </p:nvSpPr>
        <p:spPr>
          <a:xfrm>
            <a:off x="8809038" y="1082675"/>
            <a:ext cx="3382962" cy="5596457"/>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Box 36">
            <a:extLst>
              <a:ext uri="{FF2B5EF4-FFF2-40B4-BE49-F238E27FC236}">
                <a16:creationId xmlns:a16="http://schemas.microsoft.com/office/drawing/2014/main" id="{320F4F7F-8E32-4131-8F87-795D724E953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498900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613264"/>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3" name="Text Placeholder 2">
            <a:extLst>
              <a:ext uri="{FF2B5EF4-FFF2-40B4-BE49-F238E27FC236}">
                <a16:creationId xmlns:a16="http://schemas.microsoft.com/office/drawing/2014/main" id="{01EBDE80-5172-47F1-AAA1-248B43213CE2}"/>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49C6134-EF43-40B1-9DF0-B6D3952F4EA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77232583"/>
      </p:ext>
    </p:extLst>
  </p:cSld>
  <p:clrMapOvr>
    <a:masterClrMapping/>
  </p:clrMapOvr>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2335091"/>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24CB7F8F-C137-4294-8094-B85D9A87CEE7}"/>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192331016"/>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3"/>
          <p:cNvSpPr>
            <a:spLocks noGrp="1"/>
          </p:cNvSpPr>
          <p:nvPr>
            <p:ph type="body" sz="quarter" idx="14" hasCustomPrompt="1"/>
          </p:nvPr>
        </p:nvSpPr>
        <p:spPr>
          <a:xfrm>
            <a:off x="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719669"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579517"/>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5" name="Text Placeholder 2">
            <a:extLst>
              <a:ext uri="{FF2B5EF4-FFF2-40B4-BE49-F238E27FC236}">
                <a16:creationId xmlns:a16="http://schemas.microsoft.com/office/drawing/2014/main" id="{2A179F37-E3A4-41FF-BD92-DEE1BD951643}"/>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2"/>
          </p:nvPr>
        </p:nvSpPr>
        <p:spPr>
          <a:xfrm>
            <a:off x="719669"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228B2BAB-F87B-4989-8830-FF30142D99F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970664530"/>
      </p:ext>
    </p:extLst>
  </p:cSld>
  <p:clrMapOvr>
    <a:masterClrMapping/>
  </p:clrMapOvr>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249948"/>
      </p:ext>
    </p:extLst>
  </p:cSld>
  <p:clrMapOvr>
    <a:masterClrMapping/>
  </p:clrMapOvr>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106" name="Text Placeholder 2">
            <a:extLst>
              <a:ext uri="{FF2B5EF4-FFF2-40B4-BE49-F238E27FC236}">
                <a16:creationId xmlns:a16="http://schemas.microsoft.com/office/drawing/2014/main" id="{33615CCD-723B-4AD7-8A55-20E3B23D9DC6}"/>
              </a:ext>
            </a:extLst>
          </p:cNvPr>
          <p:cNvSpPr>
            <a:spLocks noGrp="1"/>
          </p:cNvSpPr>
          <p:nvPr>
            <p:ph type="body" sz="quarter" idx="15"/>
          </p:nvPr>
        </p:nvSpPr>
        <p:spPr>
          <a:xfrm>
            <a:off x="8809038"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17225"/>
            <a:ext cx="7906172" cy="440470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8A4E621E-9F5F-424A-A6A0-F56F3264CEC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50684156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579668"/>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322910"/>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719669" y="1817224"/>
            <a:ext cx="7906172" cy="4746135"/>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759154"/>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1" y="6400800"/>
            <a:ext cx="862583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36" name="Text Placeholder 2">
            <a:extLst>
              <a:ext uri="{FF2B5EF4-FFF2-40B4-BE49-F238E27FC236}">
                <a16:creationId xmlns:a16="http://schemas.microsoft.com/office/drawing/2014/main" id="{E545D14B-E803-4B04-B3A4-2D14402EC5DF}"/>
              </a:ext>
            </a:extLst>
          </p:cNvPr>
          <p:cNvSpPr>
            <a:spLocks noGrp="1"/>
          </p:cNvSpPr>
          <p:nvPr>
            <p:ph type="body" sz="quarter" idx="15"/>
          </p:nvPr>
        </p:nvSpPr>
        <p:spPr>
          <a:xfrm>
            <a:off x="8809038" y="1535090"/>
            <a:ext cx="3382962" cy="5144042"/>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719669" y="1817225"/>
            <a:ext cx="7906172" cy="4431176"/>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ED9AFFA6-6A7D-46CE-8F9C-2221CED3E18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679068066"/>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2389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Box 38">
            <a:extLst>
              <a:ext uri="{FF2B5EF4-FFF2-40B4-BE49-F238E27FC236}">
                <a16:creationId xmlns:a16="http://schemas.microsoft.com/office/drawing/2014/main" id="{04B2D417-4FA9-468A-B1F7-CA30B4A3D99B}"/>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0585867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0"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00206"/>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0"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2">
            <a:extLst>
              <a:ext uri="{FF2B5EF4-FFF2-40B4-BE49-F238E27FC236}">
                <a16:creationId xmlns:a16="http://schemas.microsoft.com/office/drawing/2014/main" id="{5E9529ED-E945-4996-B7F4-B70DF68F5BA0}"/>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54253332-CB92-45ED-A4D3-9A7327FE0A65}"/>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26062678"/>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3382962" y="1081907"/>
            <a:ext cx="8809037"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731274"/>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5" name="Text Placeholder 3"/>
          <p:cNvSpPr>
            <a:spLocks noGrp="1"/>
          </p:cNvSpPr>
          <p:nvPr>
            <p:ph type="body" sz="quarter" idx="11" hasCustomPrompt="1"/>
          </p:nvPr>
        </p:nvSpPr>
        <p:spPr>
          <a:xfrm>
            <a:off x="3382962" y="1081907"/>
            <a:ext cx="8809037"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Text Placeholder 2">
            <a:extLst>
              <a:ext uri="{FF2B5EF4-FFF2-40B4-BE49-F238E27FC236}">
                <a16:creationId xmlns:a16="http://schemas.microsoft.com/office/drawing/2014/main" id="{296F7ADE-05EE-4BB4-99FF-C73DE9E2C031}"/>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Box 39">
            <a:extLst>
              <a:ext uri="{FF2B5EF4-FFF2-40B4-BE49-F238E27FC236}">
                <a16:creationId xmlns:a16="http://schemas.microsoft.com/office/drawing/2014/main" id="{06341C4A-B961-4F74-A372-AD4F61519FF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41741883"/>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3383281" y="6579668"/>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775325"/>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005713"/>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8" name="Text Placeholder 3"/>
          <p:cNvSpPr>
            <a:spLocks noGrp="1"/>
          </p:cNvSpPr>
          <p:nvPr>
            <p:ph type="body" sz="quarter" idx="14" hasCustomPrompt="1"/>
          </p:nvPr>
        </p:nvSpPr>
        <p:spPr>
          <a:xfrm>
            <a:off x="3383281" y="6400800"/>
            <a:ext cx="880871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6" name="Text Placeholder 2">
            <a:extLst>
              <a:ext uri="{FF2B5EF4-FFF2-40B4-BE49-F238E27FC236}">
                <a16:creationId xmlns:a16="http://schemas.microsoft.com/office/drawing/2014/main" id="{1B85BE17-3001-43A8-B1C8-A2A45892E9A6}"/>
              </a:ext>
            </a:extLst>
          </p:cNvPr>
          <p:cNvSpPr>
            <a:spLocks noGrp="1"/>
          </p:cNvSpPr>
          <p:nvPr>
            <p:ph type="body" sz="quarter" idx="15"/>
          </p:nvPr>
        </p:nvSpPr>
        <p:spPr>
          <a:xfrm>
            <a:off x="0" y="1082675"/>
            <a:ext cx="3382962" cy="5596128"/>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2"/>
          </p:nvPr>
        </p:nvSpPr>
        <p:spPr>
          <a:xfrm>
            <a:off x="3786960" y="1274618"/>
            <a:ext cx="7906172" cy="5004697"/>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Box 40">
            <a:extLst>
              <a:ext uri="{FF2B5EF4-FFF2-40B4-BE49-F238E27FC236}">
                <a16:creationId xmlns:a16="http://schemas.microsoft.com/office/drawing/2014/main" id="{38520B4A-CEFC-445F-9F68-43F7F1F97109}"/>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0128936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19850574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40" name="TextBox 39">
            <a:extLst>
              <a:ext uri="{FF2B5EF4-FFF2-40B4-BE49-F238E27FC236}">
                <a16:creationId xmlns:a16="http://schemas.microsoft.com/office/drawing/2014/main" id="{546853EB-84E5-4EF3-A50D-BD15789E6AAD}"/>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1358593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748941"/>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b="0" i="0">
                <a:latin typeface="Roboto Cn" panose="02000000000000000000" pitchFamily="2" charset="0"/>
              </a:defRPr>
            </a:lvl1pPr>
          </a:lstStyle>
          <a:p>
            <a:r>
              <a:rPr lang="en-US"/>
              <a:t>Click to edit Master title style</a:t>
            </a:r>
          </a:p>
        </p:txBody>
      </p:sp>
      <p:sp>
        <p:nvSpPr>
          <p:cNvPr id="6" name="Text Placeholder 3"/>
          <p:cNvSpPr>
            <a:spLocks noGrp="1"/>
          </p:cNvSpPr>
          <p:nvPr>
            <p:ph type="body" sz="quarter" idx="14" hasCustomPrompt="1"/>
          </p:nvPr>
        </p:nvSpPr>
        <p:spPr>
          <a:xfrm>
            <a:off x="0" y="6400800"/>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TextBox 41">
            <a:extLst>
              <a:ext uri="{FF2B5EF4-FFF2-40B4-BE49-F238E27FC236}">
                <a16:creationId xmlns:a16="http://schemas.microsoft.com/office/drawing/2014/main" id="{A8D23BD4-9B0E-495D-8644-EA548813714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0"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78524020"/>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cSld name="Title slide ">
    <p:bg>
      <p:bgPr>
        <a:solidFill>
          <a:srgbClr val="B0E3E2"/>
        </a:solidFill>
        <a:effectLst/>
      </p:bgPr>
    </p:bg>
    <p:spTree>
      <p:nvGrpSpPr>
        <p:cNvPr id="1" name=""/>
        <p:cNvGrpSpPr/>
        <p:nvPr/>
      </p:nvGrpSpPr>
      <p:grpSpPr>
        <a:xfrm>
          <a:off x="0" y="0"/>
          <a:ext cx="0" cy="0"/>
          <a:chOff x="0" y="0"/>
          <a:chExt cx="0" cy="0"/>
        </a:xfrm>
      </p:grpSpPr>
      <p:sp>
        <p:nvSpPr>
          <p:cNvPr id="12" name="Click to edit title"/>
          <p:cNvSpPr txBox="1">
            <a:spLocks noGrp="1"/>
          </p:cNvSpPr>
          <p:nvPr>
            <p:ph type="title" hasCustomPrompt="1"/>
          </p:nvPr>
        </p:nvSpPr>
        <p:spPr>
          <a:xfrm>
            <a:off x="1106423" y="2446638"/>
            <a:ext cx="9522782" cy="1260683"/>
          </a:xfrm>
          <a:prstGeom prst="rect">
            <a:avLst/>
          </a:prstGeom>
        </p:spPr>
        <p:txBody>
          <a:bodyPr anchor="b"/>
          <a:lstStyle>
            <a:lvl1pPr>
              <a:defRPr sz="5906"/>
            </a:lvl1pPr>
          </a:lstStyle>
          <a:p>
            <a:r>
              <a:t>Click to edit title</a:t>
            </a:r>
          </a:p>
        </p:txBody>
      </p:sp>
      <p:sp>
        <p:nvSpPr>
          <p:cNvPr id="13" name="Body Level One…"/>
          <p:cNvSpPr txBox="1">
            <a:spLocks noGrp="1"/>
          </p:cNvSpPr>
          <p:nvPr>
            <p:ph type="body" sz="quarter" idx="1" hasCustomPrompt="1"/>
          </p:nvPr>
        </p:nvSpPr>
        <p:spPr>
          <a:xfrm>
            <a:off x="1106423" y="3770687"/>
            <a:ext cx="9522782" cy="552916"/>
          </a:xfrm>
          <a:prstGeom prst="rect">
            <a:avLst/>
          </a:prstGeom>
        </p:spPr>
        <p:txBody>
          <a:bodyPr/>
          <a:lstStyle>
            <a:lvl1pPr>
              <a:defRPr sz="2391"/>
            </a:lvl1pPr>
            <a:lvl2pPr marL="0" indent="321457">
              <a:buSzTx/>
              <a:buNone/>
              <a:defRPr sz="2391"/>
            </a:lvl2pPr>
            <a:lvl3pPr marL="0" indent="642915">
              <a:buSzTx/>
              <a:buNone/>
              <a:defRPr sz="2391"/>
            </a:lvl3pPr>
            <a:lvl4pPr marL="0" indent="964372">
              <a:buSzTx/>
              <a:buNone/>
              <a:defRPr sz="2391"/>
            </a:lvl4pPr>
            <a:lvl5pPr marL="0" indent="1285829">
              <a:buSzTx/>
              <a:buNone/>
              <a:defRPr sz="2391"/>
            </a:lvl5pPr>
          </a:lstStyle>
          <a:p>
            <a:r>
              <a:t>Presenter or subtitle goes here</a:t>
            </a:r>
          </a:p>
          <a:p>
            <a:pPr lvl="1"/>
            <a:endParaRPr/>
          </a:p>
          <a:p>
            <a:pPr lvl="2"/>
            <a:endParaRPr/>
          </a:p>
          <a:p>
            <a:pPr lvl="3"/>
            <a:endParaRPr/>
          </a:p>
          <a:p>
            <a:pPr lvl="4"/>
            <a:endParaRPr/>
          </a:p>
        </p:txBody>
      </p:sp>
      <p:sp>
        <p:nvSpPr>
          <p:cNvPr id="14" name="Text Placeholder 3"/>
          <p:cNvSpPr>
            <a:spLocks noGrp="1"/>
          </p:cNvSpPr>
          <p:nvPr>
            <p:ph type="body" sz="quarter" idx="21" hasCustomPrompt="1"/>
          </p:nvPr>
        </p:nvSpPr>
        <p:spPr>
          <a:xfrm>
            <a:off x="1106424" y="5594395"/>
            <a:ext cx="1832219" cy="182512"/>
          </a:xfrm>
          <a:prstGeom prst="rect">
            <a:avLst/>
          </a:prstGeom>
        </p:spPr>
        <p:txBody>
          <a:bodyPr/>
          <a:lstStyle>
            <a:lvl1pPr>
              <a:defRPr sz="1266"/>
            </a:lvl1pPr>
          </a:lstStyle>
          <a:p>
            <a:r>
              <a:t>Month, year</a:t>
            </a:r>
          </a:p>
        </p:txBody>
      </p:sp>
      <p:sp>
        <p:nvSpPr>
          <p:cNvPr id="15" name="Rectangle 3"/>
          <p:cNvSpPr/>
          <p:nvPr/>
        </p:nvSpPr>
        <p:spPr>
          <a:xfrm>
            <a:off x="0"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413"/>
          </a:p>
        </p:txBody>
      </p:sp>
      <p:sp>
        <p:nvSpPr>
          <p:cNvPr id="16" name="Rectangle 6"/>
          <p:cNvSpPr/>
          <p:nvPr/>
        </p:nvSpPr>
        <p:spPr>
          <a:xfrm>
            <a:off x="11817096"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413"/>
          </a:p>
        </p:txBody>
      </p:sp>
      <p:sp>
        <p:nvSpPr>
          <p:cNvPr id="18" name="01"/>
          <p:cNvSpPr txBox="1">
            <a:spLocks noGrp="1"/>
          </p:cNvSpPr>
          <p:nvPr>
            <p:ph type="sldNum" sz="quarter" idx="2"/>
          </p:nvPr>
        </p:nvSpPr>
        <p:spPr>
          <a:xfrm>
            <a:off x="8470801" y="5488708"/>
            <a:ext cx="266801" cy="271611"/>
          </a:xfrm>
          <a:prstGeom prst="rect">
            <a:avLst/>
          </a:prstGeom>
        </p:spPr>
        <p:txBody>
          <a:bodyPr lIns="48767" tIns="48767" rIns="48767" bIns="48767" anchor="ctr"/>
          <a:lstStyle>
            <a:lvl1pPr>
              <a:defRPr sz="1125"/>
            </a:lvl1pPr>
          </a:lstStyle>
          <a:p>
            <a:fld id="{86CB4B4D-7CA3-9044-876B-883B54F8677D}" type="slidenum">
              <a:t>‹#›</a:t>
            </a:fld>
            <a:endParaRPr/>
          </a:p>
        </p:txBody>
      </p:sp>
      <p:pic>
        <p:nvPicPr>
          <p:cNvPr id="3" name="Graphic 9" descr="Graphic 9">
            <a:extLst>
              <a:ext uri="{FF2B5EF4-FFF2-40B4-BE49-F238E27FC236}">
                <a16:creationId xmlns:a16="http://schemas.microsoft.com/office/drawing/2014/main" id="{E9B0CC11-1CB9-CB85-986D-C0C2403D6B2B}"/>
              </a:ext>
            </a:extLst>
          </p:cNvPr>
          <p:cNvPicPr>
            <a:picLocks noChangeAspect="1"/>
          </p:cNvPicPr>
          <p:nvPr userDrawn="1"/>
        </p:nvPicPr>
        <p:blipFill>
          <a:blip r:embed="rId2"/>
          <a:stretch>
            <a:fillRect/>
          </a:stretch>
        </p:blipFill>
        <p:spPr>
          <a:xfrm>
            <a:off x="1180185" y="622604"/>
            <a:ext cx="3384495" cy="469292"/>
          </a:xfrm>
          <a:prstGeom prst="rect">
            <a:avLst/>
          </a:prstGeom>
          <a:ln w="12700">
            <a:miter lim="400000"/>
          </a:ln>
        </p:spPr>
      </p:pic>
    </p:spTree>
    <p:extLst>
      <p:ext uri="{BB962C8B-B14F-4D97-AF65-F5344CB8AC3E}">
        <p14:creationId xmlns:p14="http://schemas.microsoft.com/office/powerpoint/2010/main" val="86577460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Click to edit title"/>
          <p:cNvSpPr txBox="1">
            <a:spLocks noGrp="1"/>
          </p:cNvSpPr>
          <p:nvPr>
            <p:ph type="title" hasCustomPrompt="1"/>
          </p:nvPr>
        </p:nvSpPr>
        <p:spPr>
          <a:xfrm>
            <a:off x="641350" y="469320"/>
            <a:ext cx="10902952" cy="717388"/>
          </a:xfrm>
          <a:prstGeom prst="rect">
            <a:avLst/>
          </a:prstGeom>
        </p:spPr>
        <p:txBody>
          <a:bodyPr/>
          <a:lstStyle/>
          <a:p>
            <a:r>
              <a:rPr dirty="0"/>
              <a:t>Click to edit title</a:t>
            </a:r>
          </a:p>
        </p:txBody>
      </p:sp>
      <p:sp>
        <p:nvSpPr>
          <p:cNvPr id="27" name="Body Level One…"/>
          <p:cNvSpPr txBox="1">
            <a:spLocks noGrp="1"/>
          </p:cNvSpPr>
          <p:nvPr>
            <p:ph type="body" sz="half" idx="1" hasCustomPrompt="1"/>
          </p:nvPr>
        </p:nvSpPr>
        <p:spPr>
          <a:prstGeom prst="rect">
            <a:avLst/>
          </a:prstGeom>
        </p:spPr>
        <p:txBody>
          <a:bodyPr/>
          <a:lstStyle/>
          <a:p>
            <a:r>
              <a:t>Click to edit text</a:t>
            </a:r>
          </a:p>
          <a:p>
            <a:pPr lvl="1"/>
            <a:endParaRPr/>
          </a:p>
          <a:p>
            <a:pPr lvl="2"/>
            <a:endParaRPr/>
          </a:p>
          <a:p>
            <a:pPr lvl="3"/>
            <a:endParaRPr/>
          </a:p>
          <a:p>
            <a:pPr lvl="4"/>
            <a:endParaRPr/>
          </a:p>
        </p:txBody>
      </p:sp>
      <p:sp>
        <p:nvSpPr>
          <p:cNvPr id="28"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3148715222"/>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Body Level One…"/>
          <p:cNvSpPr txBox="1">
            <a:spLocks noGrp="1"/>
          </p:cNvSpPr>
          <p:nvPr>
            <p:ph type="body" sz="quarter" idx="1" hasCustomPrompt="1"/>
          </p:nvPr>
        </p:nvSpPr>
        <p:spPr>
          <a:xfrm>
            <a:off x="640078" y="2379631"/>
            <a:ext cx="5184650" cy="2786492"/>
          </a:xfrm>
          <a:prstGeom prst="rect">
            <a:avLst/>
          </a:prstGeom>
        </p:spPr>
        <p:txBody>
          <a:bodyPr/>
          <a:lstStyle/>
          <a:p>
            <a:r>
              <a:t>Click to edit text</a:t>
            </a:r>
          </a:p>
          <a:p>
            <a:pPr lvl="1"/>
            <a:endParaRPr/>
          </a:p>
          <a:p>
            <a:pPr lvl="2"/>
            <a:endParaRPr/>
          </a:p>
          <a:p>
            <a:pPr lvl="3"/>
            <a:endParaRPr/>
          </a:p>
          <a:p>
            <a:pPr lvl="4"/>
            <a:endParaRPr/>
          </a:p>
        </p:txBody>
      </p:sp>
      <p:sp>
        <p:nvSpPr>
          <p:cNvPr id="37" name="Text Placeholder 2"/>
          <p:cNvSpPr>
            <a:spLocks noGrp="1"/>
          </p:cNvSpPr>
          <p:nvPr>
            <p:ph type="body" sz="quarter" idx="21" hasCustomPrompt="1"/>
          </p:nvPr>
        </p:nvSpPr>
        <p:spPr>
          <a:xfrm>
            <a:off x="640078" y="2146553"/>
            <a:ext cx="5184650" cy="233079"/>
          </a:xfrm>
          <a:prstGeom prst="rect">
            <a:avLst/>
          </a:prstGeom>
        </p:spPr>
        <p:txBody>
          <a:bodyPr/>
          <a:lstStyle>
            <a:lvl1pPr defTabSz="841218">
              <a:defRPr sz="1811" b="1">
                <a:solidFill>
                  <a:schemeClr val="accent2"/>
                </a:solidFill>
              </a:defRPr>
            </a:lvl1pPr>
          </a:lstStyle>
          <a:p>
            <a:r>
              <a:t>Optional headline</a:t>
            </a:r>
          </a:p>
        </p:txBody>
      </p:sp>
      <p:sp>
        <p:nvSpPr>
          <p:cNvPr id="38" name="Text Placeholder 4"/>
          <p:cNvSpPr>
            <a:spLocks noGrp="1"/>
          </p:cNvSpPr>
          <p:nvPr>
            <p:ph type="body" sz="quarter" idx="22" hasCustomPrompt="1"/>
          </p:nvPr>
        </p:nvSpPr>
        <p:spPr>
          <a:xfrm>
            <a:off x="6361112" y="2146554"/>
            <a:ext cx="5183189" cy="233078"/>
          </a:xfrm>
          <a:prstGeom prst="rect">
            <a:avLst/>
          </a:prstGeom>
        </p:spPr>
        <p:txBody>
          <a:bodyPr/>
          <a:lstStyle>
            <a:lvl1pPr defTabSz="841218">
              <a:defRPr sz="1811" b="1">
                <a:solidFill>
                  <a:schemeClr val="accent2"/>
                </a:solidFill>
              </a:defRPr>
            </a:lvl1pPr>
          </a:lstStyle>
          <a:p>
            <a:r>
              <a:t>Optional headline</a:t>
            </a:r>
          </a:p>
        </p:txBody>
      </p:sp>
      <p:sp>
        <p:nvSpPr>
          <p:cNvPr id="39" name="Click to edit title"/>
          <p:cNvSpPr txBox="1">
            <a:spLocks noGrp="1"/>
          </p:cNvSpPr>
          <p:nvPr>
            <p:ph type="title" hasCustomPrompt="1"/>
          </p:nvPr>
        </p:nvSpPr>
        <p:spPr>
          <a:prstGeom prst="rect">
            <a:avLst/>
          </a:prstGeom>
        </p:spPr>
        <p:txBody>
          <a:bodyPr/>
          <a:lstStyle/>
          <a:p>
            <a:r>
              <a:t>Click to edit title</a:t>
            </a:r>
          </a:p>
        </p:txBody>
      </p:sp>
      <p:sp>
        <p:nvSpPr>
          <p:cNvPr id="40" name="Text Placeholder 11"/>
          <p:cNvSpPr>
            <a:spLocks noGrp="1"/>
          </p:cNvSpPr>
          <p:nvPr>
            <p:ph type="body" sz="quarter" idx="23"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242347038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 name="Body Level One…"/>
          <p:cNvSpPr txBox="1">
            <a:spLocks noGrp="1"/>
          </p:cNvSpPr>
          <p:nvPr>
            <p:ph type="body" sz="quarter" idx="1" hasCustomPrompt="1"/>
          </p:nvPr>
        </p:nvSpPr>
        <p:spPr>
          <a:xfrm>
            <a:off x="640079" y="2146554"/>
            <a:ext cx="5184650" cy="3017521"/>
          </a:xfrm>
          <a:prstGeom prst="rect">
            <a:avLst/>
          </a:prstGeom>
        </p:spPr>
        <p:txBody>
          <a:bodyPr/>
          <a:lstStyle/>
          <a:p>
            <a:r>
              <a:t>Click to edit text</a:t>
            </a:r>
          </a:p>
          <a:p>
            <a:pPr lvl="1"/>
            <a:endParaRPr/>
          </a:p>
          <a:p>
            <a:pPr lvl="2"/>
            <a:endParaRPr/>
          </a:p>
          <a:p>
            <a:pPr lvl="3"/>
            <a:endParaRPr/>
          </a:p>
          <a:p>
            <a:pPr lvl="4"/>
            <a:endParaRPr/>
          </a:p>
        </p:txBody>
      </p:sp>
      <p:sp>
        <p:nvSpPr>
          <p:cNvPr id="49" name="Click to edit title"/>
          <p:cNvSpPr txBox="1">
            <a:spLocks noGrp="1"/>
          </p:cNvSpPr>
          <p:nvPr>
            <p:ph type="title" hasCustomPrompt="1"/>
          </p:nvPr>
        </p:nvSpPr>
        <p:spPr>
          <a:prstGeom prst="rect">
            <a:avLst/>
          </a:prstGeom>
        </p:spPr>
        <p:txBody>
          <a:bodyPr/>
          <a:lstStyle/>
          <a:p>
            <a:r>
              <a:t>Click to edit title</a:t>
            </a:r>
          </a:p>
        </p:txBody>
      </p:sp>
      <p:sp>
        <p:nvSpPr>
          <p:cNvPr id="50"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3490613872"/>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hree content">
    <p:spTree>
      <p:nvGrpSpPr>
        <p:cNvPr id="1" name=""/>
        <p:cNvGrpSpPr/>
        <p:nvPr/>
      </p:nvGrpSpPr>
      <p:grpSpPr>
        <a:xfrm>
          <a:off x="0" y="0"/>
          <a:ext cx="0" cy="0"/>
          <a:chOff x="0" y="0"/>
          <a:chExt cx="0" cy="0"/>
        </a:xfrm>
      </p:grpSpPr>
      <p:sp>
        <p:nvSpPr>
          <p:cNvPr id="5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8" name="Body Level One…"/>
          <p:cNvSpPr txBox="1">
            <a:spLocks noGrp="1"/>
          </p:cNvSpPr>
          <p:nvPr>
            <p:ph type="body" sz="quarter" idx="1" hasCustomPrompt="1"/>
          </p:nvPr>
        </p:nvSpPr>
        <p:spPr>
          <a:xfrm>
            <a:off x="640079" y="2146554"/>
            <a:ext cx="3200401" cy="30175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Click to edit text</a:t>
            </a:r>
          </a:p>
          <a:p>
            <a:pPr lvl="1"/>
            <a:endParaRPr/>
          </a:p>
          <a:p>
            <a:pPr lvl="2"/>
            <a:endParaRPr/>
          </a:p>
          <a:p>
            <a:pPr lvl="3"/>
            <a:endParaRPr/>
          </a:p>
          <a:p>
            <a:pPr lvl="4"/>
            <a:endParaRPr/>
          </a:p>
        </p:txBody>
      </p:sp>
      <p:sp>
        <p:nvSpPr>
          <p:cNvPr id="59" name="Click to edit title"/>
          <p:cNvSpPr txBox="1">
            <a:spLocks noGrp="1"/>
          </p:cNvSpPr>
          <p:nvPr>
            <p:ph type="title" hasCustomPrompt="1"/>
          </p:nvPr>
        </p:nvSpPr>
        <p:spPr>
          <a:prstGeom prst="rect">
            <a:avLst/>
          </a:prstGeom>
        </p:spPr>
        <p:txBody>
          <a:bodyPr/>
          <a:lstStyle/>
          <a:p>
            <a:r>
              <a:t>Click to edit title</a:t>
            </a:r>
          </a:p>
        </p:txBody>
      </p:sp>
      <p:sp>
        <p:nvSpPr>
          <p:cNvPr id="60"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3529844511"/>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Two content option">
    <p:spTree>
      <p:nvGrpSpPr>
        <p:cNvPr id="1" name=""/>
        <p:cNvGrpSpPr/>
        <p:nvPr/>
      </p:nvGrpSpPr>
      <p:grpSpPr>
        <a:xfrm>
          <a:off x="0" y="0"/>
          <a:ext cx="0" cy="0"/>
          <a:chOff x="0" y="0"/>
          <a:chExt cx="0" cy="0"/>
        </a:xfrm>
      </p:grpSpPr>
      <p:sp>
        <p:nvSpPr>
          <p:cNvPr id="6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Body Level One…"/>
          <p:cNvSpPr txBox="1">
            <a:spLocks noGrp="1"/>
          </p:cNvSpPr>
          <p:nvPr>
            <p:ph type="body" sz="half" idx="1" hasCustomPrompt="1"/>
          </p:nvPr>
        </p:nvSpPr>
        <p:spPr>
          <a:xfrm>
            <a:off x="640079" y="2146554"/>
            <a:ext cx="7052311" cy="30175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Click to edit text</a:t>
            </a:r>
          </a:p>
          <a:p>
            <a:pPr lvl="1"/>
            <a:endParaRPr/>
          </a:p>
          <a:p>
            <a:pPr lvl="2"/>
            <a:endParaRPr/>
          </a:p>
          <a:p>
            <a:pPr lvl="3"/>
            <a:endParaRPr/>
          </a:p>
          <a:p>
            <a:pPr lvl="4"/>
            <a:endParaRPr/>
          </a:p>
        </p:txBody>
      </p:sp>
      <p:sp>
        <p:nvSpPr>
          <p:cNvPr id="69" name="Click to edit title"/>
          <p:cNvSpPr txBox="1">
            <a:spLocks noGrp="1"/>
          </p:cNvSpPr>
          <p:nvPr>
            <p:ph type="title" hasCustomPrompt="1"/>
          </p:nvPr>
        </p:nvSpPr>
        <p:spPr>
          <a:prstGeom prst="rect">
            <a:avLst/>
          </a:prstGeom>
        </p:spPr>
        <p:txBody>
          <a:bodyPr/>
          <a:lstStyle/>
          <a:p>
            <a:r>
              <a:t>Click to edit title</a:t>
            </a:r>
          </a:p>
        </p:txBody>
      </p:sp>
      <p:sp>
        <p:nvSpPr>
          <p:cNvPr id="70"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372595552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hree charts">
    <p:spTree>
      <p:nvGrpSpPr>
        <p:cNvPr id="1" name=""/>
        <p:cNvGrpSpPr/>
        <p:nvPr/>
      </p:nvGrpSpPr>
      <p:grpSpPr>
        <a:xfrm>
          <a:off x="0" y="0"/>
          <a:ext cx="0" cy="0"/>
          <a:chOff x="0" y="0"/>
          <a:chExt cx="0" cy="0"/>
        </a:xfrm>
      </p:grpSpPr>
      <p:sp>
        <p:nvSpPr>
          <p:cNvPr id="7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8" name="Body Level One…"/>
          <p:cNvSpPr txBox="1">
            <a:spLocks noGrp="1"/>
          </p:cNvSpPr>
          <p:nvPr>
            <p:ph type="body" sz="quarter" idx="1" hasCustomPrompt="1"/>
          </p:nvPr>
        </p:nvSpPr>
        <p:spPr>
          <a:xfrm>
            <a:off x="640079" y="2527756"/>
            <a:ext cx="3200401" cy="20032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Table or chart placeholder</a:t>
            </a:r>
          </a:p>
          <a:p>
            <a:pPr lvl="1"/>
            <a:endParaRPr/>
          </a:p>
          <a:p>
            <a:pPr lvl="2"/>
            <a:endParaRPr/>
          </a:p>
          <a:p>
            <a:pPr lvl="3"/>
            <a:endParaRPr/>
          </a:p>
          <a:p>
            <a:pPr lvl="4"/>
            <a:endParaRPr/>
          </a:p>
        </p:txBody>
      </p:sp>
      <p:sp>
        <p:nvSpPr>
          <p:cNvPr id="79" name="Text Placeholder 2"/>
          <p:cNvSpPr>
            <a:spLocks noGrp="1"/>
          </p:cNvSpPr>
          <p:nvPr>
            <p:ph type="body" sz="quarter" idx="21" hasCustomPrompt="1"/>
          </p:nvPr>
        </p:nvSpPr>
        <p:spPr>
          <a:xfrm>
            <a:off x="640080" y="2146554"/>
            <a:ext cx="3200401" cy="204896"/>
          </a:xfrm>
          <a:prstGeom prst="rect">
            <a:avLst/>
          </a:prstGeom>
        </p:spPr>
        <p:txBody>
          <a:bodyPr anchor="b"/>
          <a:lstStyle>
            <a:lvl1pPr defTabSz="832074">
              <a:defRPr sz="1536" b="1">
                <a:solidFill>
                  <a:schemeClr val="accent2"/>
                </a:solidFill>
              </a:defRPr>
            </a:lvl1pPr>
          </a:lstStyle>
          <a:p>
            <a:r>
              <a:t>Chart title</a:t>
            </a:r>
          </a:p>
        </p:txBody>
      </p:sp>
      <p:sp>
        <p:nvSpPr>
          <p:cNvPr id="80" name="Text Placeholder 2"/>
          <p:cNvSpPr>
            <a:spLocks noGrp="1"/>
          </p:cNvSpPr>
          <p:nvPr>
            <p:ph type="body" sz="quarter" idx="22" hasCustomPrompt="1"/>
          </p:nvPr>
        </p:nvSpPr>
        <p:spPr>
          <a:xfrm>
            <a:off x="4491989" y="2146554"/>
            <a:ext cx="3200402" cy="204896"/>
          </a:xfrm>
          <a:prstGeom prst="rect">
            <a:avLst/>
          </a:prstGeom>
        </p:spPr>
        <p:txBody>
          <a:bodyPr anchor="b"/>
          <a:lstStyle>
            <a:lvl1pPr defTabSz="832074">
              <a:defRPr sz="1536" b="1">
                <a:solidFill>
                  <a:schemeClr val="accent2"/>
                </a:solidFill>
              </a:defRPr>
            </a:lvl1pPr>
          </a:lstStyle>
          <a:p>
            <a:r>
              <a:t>Chart title</a:t>
            </a:r>
          </a:p>
        </p:txBody>
      </p:sp>
      <p:sp>
        <p:nvSpPr>
          <p:cNvPr id="81" name="Text Placeholder 2"/>
          <p:cNvSpPr>
            <a:spLocks noGrp="1"/>
          </p:cNvSpPr>
          <p:nvPr>
            <p:ph type="body" sz="quarter" idx="23" hasCustomPrompt="1"/>
          </p:nvPr>
        </p:nvSpPr>
        <p:spPr>
          <a:xfrm>
            <a:off x="8343899" y="2146554"/>
            <a:ext cx="3200402" cy="204896"/>
          </a:xfrm>
          <a:prstGeom prst="rect">
            <a:avLst/>
          </a:prstGeom>
        </p:spPr>
        <p:txBody>
          <a:bodyPr anchor="b"/>
          <a:lstStyle>
            <a:lvl1pPr defTabSz="832074">
              <a:defRPr sz="1536" b="1">
                <a:solidFill>
                  <a:schemeClr val="accent2"/>
                </a:solidFill>
              </a:defRPr>
            </a:lvl1pPr>
          </a:lstStyle>
          <a:p>
            <a:r>
              <a:t>Chart title</a:t>
            </a:r>
          </a:p>
        </p:txBody>
      </p:sp>
      <p:sp>
        <p:nvSpPr>
          <p:cNvPr id="82" name="Text Placeholder 11"/>
          <p:cNvSpPr>
            <a:spLocks noGrp="1"/>
          </p:cNvSpPr>
          <p:nvPr>
            <p:ph type="body" sz="quarter" idx="24" hasCustomPrompt="1"/>
          </p:nvPr>
        </p:nvSpPr>
        <p:spPr>
          <a:xfrm>
            <a:off x="4491989" y="4726073"/>
            <a:ext cx="3200402" cy="440049"/>
          </a:xfrm>
          <a:prstGeom prst="rect">
            <a:avLst/>
          </a:prstGeom>
        </p:spPr>
        <p:txBody>
          <a:bodyPr/>
          <a:lstStyle>
            <a:lvl1pPr defTabSz="877792">
              <a:defRPr sz="1485"/>
            </a:lvl1pPr>
          </a:lstStyle>
          <a:p>
            <a:r>
              <a:t>Body copy. Keep the messaging clear, concise and to the point.</a:t>
            </a:r>
          </a:p>
        </p:txBody>
      </p:sp>
      <p:sp>
        <p:nvSpPr>
          <p:cNvPr id="83" name="Text Placeholder 11"/>
          <p:cNvSpPr>
            <a:spLocks noGrp="1"/>
          </p:cNvSpPr>
          <p:nvPr>
            <p:ph type="body" sz="quarter" idx="25" hasCustomPrompt="1"/>
          </p:nvPr>
        </p:nvSpPr>
        <p:spPr>
          <a:xfrm>
            <a:off x="8343899" y="4726073"/>
            <a:ext cx="3200402" cy="440049"/>
          </a:xfrm>
          <a:prstGeom prst="rect">
            <a:avLst/>
          </a:prstGeom>
        </p:spPr>
        <p:txBody>
          <a:bodyPr/>
          <a:lstStyle>
            <a:lvl1pPr defTabSz="877792">
              <a:defRPr sz="1485"/>
            </a:lvl1pPr>
          </a:lstStyle>
          <a:p>
            <a:r>
              <a:t>Body copy. Keep the messaging clear, concise and to the point.</a:t>
            </a:r>
          </a:p>
        </p:txBody>
      </p:sp>
      <p:sp>
        <p:nvSpPr>
          <p:cNvPr id="84" name="Text Placeholder 11"/>
          <p:cNvSpPr>
            <a:spLocks noGrp="1"/>
          </p:cNvSpPr>
          <p:nvPr>
            <p:ph type="body" sz="quarter" idx="26" hasCustomPrompt="1"/>
          </p:nvPr>
        </p:nvSpPr>
        <p:spPr>
          <a:xfrm>
            <a:off x="639762" y="4726073"/>
            <a:ext cx="3200401" cy="440049"/>
          </a:xfrm>
          <a:prstGeom prst="rect">
            <a:avLst/>
          </a:prstGeom>
        </p:spPr>
        <p:txBody>
          <a:bodyPr/>
          <a:lstStyle>
            <a:lvl1pPr defTabSz="877792">
              <a:defRPr sz="1485"/>
            </a:lvl1pPr>
          </a:lstStyle>
          <a:p>
            <a:r>
              <a:t>Body copy. Keep the messaging clear, concise and to the point.</a:t>
            </a:r>
          </a:p>
        </p:txBody>
      </p:sp>
      <p:sp>
        <p:nvSpPr>
          <p:cNvPr id="85" name="Title Text"/>
          <p:cNvSpPr txBox="1">
            <a:spLocks noGrp="1"/>
          </p:cNvSpPr>
          <p:nvPr>
            <p:ph type="title"/>
          </p:nvPr>
        </p:nvSpPr>
        <p:spPr>
          <a:prstGeom prst="rect">
            <a:avLst/>
          </a:prstGeom>
        </p:spPr>
        <p:txBody>
          <a:bodyPr/>
          <a:lstStyle/>
          <a:p>
            <a:r>
              <a:t>Title Text</a:t>
            </a:r>
          </a:p>
        </p:txBody>
      </p:sp>
      <p:sp>
        <p:nvSpPr>
          <p:cNvPr id="86" name="Text Placeholder 11"/>
          <p:cNvSpPr>
            <a:spLocks noGrp="1"/>
          </p:cNvSpPr>
          <p:nvPr>
            <p:ph type="body" sz="quarter" idx="27"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295132672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Content / two charts">
    <p:spTree>
      <p:nvGrpSpPr>
        <p:cNvPr id="1" name=""/>
        <p:cNvGrpSpPr/>
        <p:nvPr/>
      </p:nvGrpSpPr>
      <p:grpSpPr>
        <a:xfrm>
          <a:off x="0" y="0"/>
          <a:ext cx="0" cy="0"/>
          <a:chOff x="0" y="0"/>
          <a:chExt cx="0" cy="0"/>
        </a:xfrm>
      </p:grpSpPr>
      <p:sp>
        <p:nvSpPr>
          <p:cNvPr id="93"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4" name="Body Level One…"/>
          <p:cNvSpPr txBox="1">
            <a:spLocks noGrp="1"/>
          </p:cNvSpPr>
          <p:nvPr>
            <p:ph type="body" sz="quarter" idx="1" hasCustomPrompt="1"/>
          </p:nvPr>
        </p:nvSpPr>
        <p:spPr>
          <a:xfrm>
            <a:off x="4491988" y="2527756"/>
            <a:ext cx="3200402" cy="20032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Table or chart placeholder</a:t>
            </a:r>
          </a:p>
          <a:p>
            <a:pPr lvl="1"/>
            <a:endParaRPr/>
          </a:p>
          <a:p>
            <a:pPr lvl="2"/>
            <a:endParaRPr/>
          </a:p>
          <a:p>
            <a:pPr lvl="3"/>
            <a:endParaRPr/>
          </a:p>
          <a:p>
            <a:pPr lvl="4"/>
            <a:endParaRPr/>
          </a:p>
        </p:txBody>
      </p:sp>
      <p:sp>
        <p:nvSpPr>
          <p:cNvPr id="95" name="Text Placeholder 2"/>
          <p:cNvSpPr>
            <a:spLocks noGrp="1"/>
          </p:cNvSpPr>
          <p:nvPr>
            <p:ph type="body" sz="quarter" idx="21" hasCustomPrompt="1"/>
          </p:nvPr>
        </p:nvSpPr>
        <p:spPr>
          <a:xfrm>
            <a:off x="4491988" y="2146554"/>
            <a:ext cx="3200402" cy="204896"/>
          </a:xfrm>
          <a:prstGeom prst="rect">
            <a:avLst/>
          </a:prstGeom>
        </p:spPr>
        <p:txBody>
          <a:bodyPr anchor="b"/>
          <a:lstStyle>
            <a:lvl1pPr defTabSz="832074">
              <a:defRPr sz="1536" b="1">
                <a:solidFill>
                  <a:schemeClr val="accent2"/>
                </a:solidFill>
              </a:defRPr>
            </a:lvl1pPr>
          </a:lstStyle>
          <a:p>
            <a:r>
              <a:t>Optional chart title</a:t>
            </a:r>
          </a:p>
        </p:txBody>
      </p:sp>
      <p:sp>
        <p:nvSpPr>
          <p:cNvPr id="96" name="Text Placeholder 2"/>
          <p:cNvSpPr>
            <a:spLocks noGrp="1"/>
          </p:cNvSpPr>
          <p:nvPr>
            <p:ph type="body" sz="quarter" idx="22" hasCustomPrompt="1"/>
          </p:nvPr>
        </p:nvSpPr>
        <p:spPr>
          <a:xfrm>
            <a:off x="8343899" y="2146554"/>
            <a:ext cx="3200402" cy="204896"/>
          </a:xfrm>
          <a:prstGeom prst="rect">
            <a:avLst/>
          </a:prstGeom>
        </p:spPr>
        <p:txBody>
          <a:bodyPr anchor="b"/>
          <a:lstStyle>
            <a:lvl1pPr defTabSz="832074">
              <a:defRPr sz="1536" b="1">
                <a:solidFill>
                  <a:schemeClr val="accent2"/>
                </a:solidFill>
              </a:defRPr>
            </a:lvl1pPr>
          </a:lstStyle>
          <a:p>
            <a:r>
              <a:t>Optional chart title</a:t>
            </a:r>
          </a:p>
        </p:txBody>
      </p:sp>
      <p:sp>
        <p:nvSpPr>
          <p:cNvPr id="97" name="Text Placeholder 11"/>
          <p:cNvSpPr>
            <a:spLocks noGrp="1"/>
          </p:cNvSpPr>
          <p:nvPr>
            <p:ph type="body" sz="quarter" idx="23" hasCustomPrompt="1"/>
          </p:nvPr>
        </p:nvSpPr>
        <p:spPr>
          <a:xfrm>
            <a:off x="4491988" y="4726074"/>
            <a:ext cx="3200402" cy="440050"/>
          </a:xfrm>
          <a:prstGeom prst="rect">
            <a:avLst/>
          </a:prstGeom>
        </p:spPr>
        <p:txBody>
          <a:bodyPr/>
          <a:lstStyle>
            <a:lvl1pPr defTabSz="877792">
              <a:defRPr sz="1485"/>
            </a:lvl1pPr>
          </a:lstStyle>
          <a:p>
            <a:r>
              <a:t>Body copy. Keep the messaging clear, concise and to the point.</a:t>
            </a:r>
          </a:p>
        </p:txBody>
      </p:sp>
      <p:sp>
        <p:nvSpPr>
          <p:cNvPr id="98" name="Text Placeholder 11"/>
          <p:cNvSpPr>
            <a:spLocks noGrp="1"/>
          </p:cNvSpPr>
          <p:nvPr>
            <p:ph type="body" sz="quarter" idx="24" hasCustomPrompt="1"/>
          </p:nvPr>
        </p:nvSpPr>
        <p:spPr>
          <a:xfrm>
            <a:off x="8343899" y="4726074"/>
            <a:ext cx="3200402" cy="440050"/>
          </a:xfrm>
          <a:prstGeom prst="rect">
            <a:avLst/>
          </a:prstGeom>
        </p:spPr>
        <p:txBody>
          <a:bodyPr/>
          <a:lstStyle>
            <a:lvl1pPr defTabSz="877792">
              <a:defRPr sz="1485"/>
            </a:lvl1pPr>
          </a:lstStyle>
          <a:p>
            <a:r>
              <a:t>Body copy. Keep the messaging clear, concise and to the point.</a:t>
            </a:r>
          </a:p>
        </p:txBody>
      </p:sp>
      <p:sp>
        <p:nvSpPr>
          <p:cNvPr id="99" name="Title Text"/>
          <p:cNvSpPr txBox="1">
            <a:spLocks noGrp="1"/>
          </p:cNvSpPr>
          <p:nvPr>
            <p:ph type="title"/>
          </p:nvPr>
        </p:nvSpPr>
        <p:spPr>
          <a:prstGeom prst="rect">
            <a:avLst/>
          </a:prstGeom>
        </p:spPr>
        <p:txBody>
          <a:bodyPr/>
          <a:lstStyle/>
          <a:p>
            <a:r>
              <a:t>Title Text</a:t>
            </a:r>
          </a:p>
        </p:txBody>
      </p:sp>
      <p:sp>
        <p:nvSpPr>
          <p:cNvPr id="100" name="Text Placeholder 11"/>
          <p:cNvSpPr>
            <a:spLocks noGrp="1"/>
          </p:cNvSpPr>
          <p:nvPr>
            <p:ph type="body" sz="quarter" idx="25"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191008702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able">
    <p:spTree>
      <p:nvGrpSpPr>
        <p:cNvPr id="1" name=""/>
        <p:cNvGrpSpPr/>
        <p:nvPr/>
      </p:nvGrpSpPr>
      <p:grpSpPr>
        <a:xfrm>
          <a:off x="0" y="0"/>
          <a:ext cx="0" cy="0"/>
          <a:chOff x="0" y="0"/>
          <a:chExt cx="0" cy="0"/>
        </a:xfrm>
      </p:grpSpPr>
      <p:sp>
        <p:nvSpPr>
          <p:cNvPr id="10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8" name="Click to edit table title"/>
          <p:cNvSpPr txBox="1">
            <a:spLocks noGrp="1"/>
          </p:cNvSpPr>
          <p:nvPr>
            <p:ph type="title" hasCustomPrompt="1"/>
          </p:nvPr>
        </p:nvSpPr>
        <p:spPr>
          <a:prstGeom prst="rect">
            <a:avLst/>
          </a:prstGeom>
        </p:spPr>
        <p:txBody>
          <a:bodyPr/>
          <a:lstStyle/>
          <a:p>
            <a:r>
              <a:t>Click to edit table title</a:t>
            </a:r>
          </a:p>
        </p:txBody>
      </p:sp>
      <p:sp>
        <p:nvSpPr>
          <p:cNvPr id="109"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2721650952"/>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6"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 name="Click to edit title"/>
          <p:cNvSpPr txBox="1">
            <a:spLocks noGrp="1"/>
          </p:cNvSpPr>
          <p:nvPr>
            <p:ph type="title" hasCustomPrompt="1"/>
          </p:nvPr>
        </p:nvSpPr>
        <p:spPr>
          <a:prstGeom prst="rect">
            <a:avLst/>
          </a:prstGeom>
        </p:spPr>
        <p:txBody>
          <a:bodyPr/>
          <a:lstStyle/>
          <a:p>
            <a:r>
              <a:t>Click to edit title</a:t>
            </a:r>
          </a:p>
        </p:txBody>
      </p:sp>
      <p:sp>
        <p:nvSpPr>
          <p:cNvPr id="118"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1019014922"/>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5"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6"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3243731740"/>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Divider">
    <p:bg>
      <p:bgPr>
        <a:solidFill>
          <a:srgbClr val="B0E3E2"/>
        </a:solidFill>
        <a:effectLst/>
      </p:bgPr>
    </p:bg>
    <p:spTree>
      <p:nvGrpSpPr>
        <p:cNvPr id="1" name=""/>
        <p:cNvGrpSpPr/>
        <p:nvPr/>
      </p:nvGrpSpPr>
      <p:grpSpPr>
        <a:xfrm>
          <a:off x="0" y="0"/>
          <a:ext cx="0" cy="0"/>
          <a:chOff x="0" y="0"/>
          <a:chExt cx="0" cy="0"/>
        </a:xfrm>
      </p:grpSpPr>
      <p:grpSp>
        <p:nvGrpSpPr>
          <p:cNvPr id="141" name="Group 2"/>
          <p:cNvGrpSpPr/>
          <p:nvPr/>
        </p:nvGrpSpPr>
        <p:grpSpPr>
          <a:xfrm>
            <a:off x="8157625" y="1250466"/>
            <a:ext cx="4034376" cy="4347115"/>
            <a:chOff x="0" y="0"/>
            <a:chExt cx="4303333" cy="6182563"/>
          </a:xfrm>
        </p:grpSpPr>
        <p:sp>
          <p:nvSpPr>
            <p:cNvPr id="133" name="Freeform 3"/>
            <p:cNvSpPr/>
            <p:nvPr/>
          </p:nvSpPr>
          <p:spPr>
            <a:xfrm>
              <a:off x="-1" y="2316144"/>
              <a:ext cx="577975" cy="18686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34" name="Freeform 4"/>
            <p:cNvSpPr/>
            <p:nvPr/>
          </p:nvSpPr>
          <p:spPr>
            <a:xfrm>
              <a:off x="1241605" y="2316144"/>
              <a:ext cx="577974" cy="18686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35" name="Freeform 5"/>
            <p:cNvSpPr/>
            <p:nvPr/>
          </p:nvSpPr>
          <p:spPr>
            <a:xfrm>
              <a:off x="2483211" y="2316144"/>
              <a:ext cx="577975" cy="18686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36" name="Freeform 6"/>
            <p:cNvSpPr/>
            <p:nvPr/>
          </p:nvSpPr>
          <p:spPr>
            <a:xfrm>
              <a:off x="-1" y="1439860"/>
              <a:ext cx="4302794" cy="5263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37" name="Freeform 7"/>
            <p:cNvSpPr/>
            <p:nvPr/>
          </p:nvSpPr>
          <p:spPr>
            <a:xfrm>
              <a:off x="-1" y="0"/>
              <a:ext cx="4302794" cy="12605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2286"/>
                  </a:lnTo>
                  <a:lnTo>
                    <a:pt x="0" y="21600"/>
                  </a:lnTo>
                  <a:lnTo>
                    <a:pt x="10800" y="9314"/>
                  </a:lnTo>
                  <a:lnTo>
                    <a:pt x="21600" y="21600"/>
                  </a:lnTo>
                  <a:lnTo>
                    <a:pt x="21600" y="12286"/>
                  </a:lnTo>
                  <a:lnTo>
                    <a:pt x="10800" y="0"/>
                  </a:lnTo>
                  <a:close/>
                </a:path>
              </a:pathLst>
            </a:cu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38" name="Freeform 8"/>
            <p:cNvSpPr/>
            <p:nvPr/>
          </p:nvSpPr>
          <p:spPr>
            <a:xfrm>
              <a:off x="-1" y="4143269"/>
              <a:ext cx="4303335" cy="11429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596"/>
                    <a:pt x="20496" y="7398"/>
                    <a:pt x="13601" y="7398"/>
                  </a:cubicBezTo>
                  <a:lnTo>
                    <a:pt x="7999" y="7398"/>
                  </a:lnTo>
                  <a:cubicBezTo>
                    <a:pt x="927" y="7602"/>
                    <a:pt x="136" y="11067"/>
                    <a:pt x="0" y="11435"/>
                  </a:cubicBezTo>
                  <a:lnTo>
                    <a:pt x="0" y="21600"/>
                  </a:lnTo>
                  <a:cubicBezTo>
                    <a:pt x="136" y="21229"/>
                    <a:pt x="927" y="17764"/>
                    <a:pt x="7999" y="17560"/>
                  </a:cubicBezTo>
                  <a:lnTo>
                    <a:pt x="13598" y="17560"/>
                  </a:lnTo>
                  <a:cubicBezTo>
                    <a:pt x="20493" y="17560"/>
                    <a:pt x="21540" y="10760"/>
                    <a:pt x="21597" y="10162"/>
                  </a:cubicBezTo>
                  <a:close/>
                </a:path>
              </a:pathLst>
            </a:cu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39" name="Freeform 9"/>
            <p:cNvSpPr/>
            <p:nvPr/>
          </p:nvSpPr>
          <p:spPr>
            <a:xfrm>
              <a:off x="-1" y="5039578"/>
              <a:ext cx="4303335" cy="11429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598"/>
                    <a:pt x="20496" y="7398"/>
                    <a:pt x="13601" y="7398"/>
                  </a:cubicBezTo>
                  <a:lnTo>
                    <a:pt x="7999" y="7398"/>
                  </a:lnTo>
                  <a:cubicBezTo>
                    <a:pt x="927" y="7602"/>
                    <a:pt x="136" y="11067"/>
                    <a:pt x="0" y="11435"/>
                  </a:cubicBezTo>
                  <a:lnTo>
                    <a:pt x="0" y="21600"/>
                  </a:lnTo>
                  <a:cubicBezTo>
                    <a:pt x="136" y="21229"/>
                    <a:pt x="927" y="17764"/>
                    <a:pt x="7999" y="17562"/>
                  </a:cubicBezTo>
                  <a:lnTo>
                    <a:pt x="13598" y="17562"/>
                  </a:lnTo>
                  <a:cubicBezTo>
                    <a:pt x="20493" y="17562"/>
                    <a:pt x="21540" y="10760"/>
                    <a:pt x="21597" y="10162"/>
                  </a:cubicBezTo>
                  <a:close/>
                </a:path>
              </a:pathLst>
            </a:custGeom>
            <a:solidFill>
              <a:srgbClr val="FFFFFF"/>
            </a:solidFill>
            <a:ln w="12700" cap="flat">
              <a:noFill/>
              <a:miter lim="400000"/>
            </a:ln>
            <a:effectLst/>
          </p:spPr>
          <p:txBody>
            <a:bodyPr wrap="square" lIns="48767" tIns="48767" rIns="48767" bIns="48767" numCol="1" anchor="ctr">
              <a:noAutofit/>
            </a:bodyPr>
            <a:lstStyle/>
            <a:p>
              <a:endParaRPr sz="1413"/>
            </a:p>
          </p:txBody>
        </p:sp>
        <p:sp>
          <p:nvSpPr>
            <p:cNvPr id="140" name="Freeform 10"/>
            <p:cNvSpPr/>
            <p:nvPr/>
          </p:nvSpPr>
          <p:spPr>
            <a:xfrm>
              <a:off x="3724818" y="2316144"/>
              <a:ext cx="577973" cy="17725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7701" y="20273"/>
                    <a:pt x="21312" y="18226"/>
                    <a:pt x="21600" y="17973"/>
                  </a:cubicBezTo>
                  <a:lnTo>
                    <a:pt x="21600" y="0"/>
                  </a:lnTo>
                  <a:close/>
                </a:path>
              </a:pathLst>
            </a:custGeom>
            <a:solidFill>
              <a:srgbClr val="FFFFFF"/>
            </a:solidFill>
            <a:ln w="12700" cap="flat">
              <a:noFill/>
              <a:miter lim="400000"/>
            </a:ln>
            <a:effectLst/>
          </p:spPr>
          <p:txBody>
            <a:bodyPr wrap="square" lIns="48767" tIns="48767" rIns="48767" bIns="48767" numCol="1" anchor="ctr">
              <a:noAutofit/>
            </a:bodyPr>
            <a:lstStyle/>
            <a:p>
              <a:endParaRPr sz="1413"/>
            </a:p>
          </p:txBody>
        </p:sp>
      </p:grpSp>
      <p:sp>
        <p:nvSpPr>
          <p:cNvPr id="142" name="Click to edit divider"/>
          <p:cNvSpPr txBox="1">
            <a:spLocks noGrp="1"/>
          </p:cNvSpPr>
          <p:nvPr>
            <p:ph type="title" hasCustomPrompt="1"/>
          </p:nvPr>
        </p:nvSpPr>
        <p:spPr>
          <a:xfrm>
            <a:off x="640079" y="2276855"/>
            <a:ext cx="7315202" cy="2139554"/>
          </a:xfrm>
          <a:prstGeom prst="rect">
            <a:avLst/>
          </a:prstGeom>
        </p:spPr>
        <p:txBody>
          <a:bodyPr anchor="ctr"/>
          <a:lstStyle>
            <a:lvl1pPr>
              <a:defRPr sz="5344"/>
            </a:lvl1pPr>
          </a:lstStyle>
          <a:p>
            <a:r>
              <a:t>Click to edit divider</a:t>
            </a:r>
          </a:p>
        </p:txBody>
      </p:sp>
      <p:sp>
        <p:nvSpPr>
          <p:cNvPr id="143" name="01"/>
          <p:cNvSpPr txBox="1">
            <a:spLocks noGrp="1"/>
          </p:cNvSpPr>
          <p:nvPr>
            <p:ph type="sldNum" sz="quarter" idx="2"/>
          </p:nvPr>
        </p:nvSpPr>
        <p:spPr>
          <a:xfrm>
            <a:off x="8470801" y="5488708"/>
            <a:ext cx="266801"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2095976378"/>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Quote">
    <p:bg>
      <p:bgPr>
        <a:solidFill>
          <a:srgbClr val="B0E3E2"/>
        </a:solidFill>
        <a:effectLst/>
      </p:bgPr>
    </p:bg>
    <p:spTree>
      <p:nvGrpSpPr>
        <p:cNvPr id="1" name=""/>
        <p:cNvGrpSpPr/>
        <p:nvPr/>
      </p:nvGrpSpPr>
      <p:grpSpPr>
        <a:xfrm>
          <a:off x="0" y="0"/>
          <a:ext cx="0" cy="0"/>
          <a:chOff x="0" y="0"/>
          <a:chExt cx="0" cy="0"/>
        </a:xfrm>
      </p:grpSpPr>
      <p:sp>
        <p:nvSpPr>
          <p:cNvPr id="150"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1" name="Click to edit quote"/>
          <p:cNvSpPr txBox="1">
            <a:spLocks noGrp="1"/>
          </p:cNvSpPr>
          <p:nvPr>
            <p:ph type="title" hasCustomPrompt="1"/>
          </p:nvPr>
        </p:nvSpPr>
        <p:spPr>
          <a:xfrm>
            <a:off x="1170432" y="2297429"/>
            <a:ext cx="7444409" cy="1932285"/>
          </a:xfrm>
          <a:prstGeom prst="rect">
            <a:avLst/>
          </a:prstGeom>
        </p:spPr>
        <p:txBody>
          <a:bodyPr anchor="ctr"/>
          <a:lstStyle>
            <a:lvl1pPr>
              <a:defRPr sz="5344"/>
            </a:lvl1pPr>
          </a:lstStyle>
          <a:p>
            <a:r>
              <a:t>Click to edit quote</a:t>
            </a:r>
          </a:p>
        </p:txBody>
      </p:sp>
      <p:sp>
        <p:nvSpPr>
          <p:cNvPr id="152" name="Body Level One…"/>
          <p:cNvSpPr txBox="1">
            <a:spLocks noGrp="1"/>
          </p:cNvSpPr>
          <p:nvPr>
            <p:ph type="body" sz="quarter" idx="1" hasCustomPrompt="1"/>
          </p:nvPr>
        </p:nvSpPr>
        <p:spPr>
          <a:xfrm>
            <a:off x="1170431" y="4327398"/>
            <a:ext cx="3657600" cy="685801"/>
          </a:xfrm>
          <a:prstGeom prst="rect">
            <a:avLst/>
          </a:prstGeom>
        </p:spPr>
        <p:txBody>
          <a:bodyPr/>
          <a:lstStyle>
            <a:lvl1pPr>
              <a:defRPr sz="2109"/>
            </a:lvl1pPr>
            <a:lvl2pPr marL="0" indent="321457">
              <a:buSzTx/>
              <a:buNone/>
              <a:defRPr sz="2109"/>
            </a:lvl2pPr>
            <a:lvl3pPr marL="0" indent="642915">
              <a:buSzTx/>
              <a:buNone/>
              <a:defRPr sz="2109"/>
            </a:lvl3pPr>
            <a:lvl4pPr marL="0" indent="964372">
              <a:buSzTx/>
              <a:buNone/>
              <a:defRPr sz="2109"/>
            </a:lvl4pPr>
            <a:lvl5pPr marL="0" indent="1285829">
              <a:buSzTx/>
              <a:buNone/>
              <a:defRPr sz="2109"/>
            </a:lvl5pPr>
          </a:lstStyle>
          <a:p>
            <a:r>
              <a:t>Author of quote</a:t>
            </a:r>
          </a:p>
          <a:p>
            <a:pPr lvl="1"/>
            <a:endParaRPr/>
          </a:p>
          <a:p>
            <a:pPr lvl="2"/>
            <a:endParaRPr/>
          </a:p>
          <a:p>
            <a:pPr lvl="3"/>
            <a:endParaRPr/>
          </a:p>
          <a:p>
            <a:pPr lvl="4"/>
            <a:endParaRPr/>
          </a:p>
        </p:txBody>
      </p:sp>
    </p:spTree>
    <p:extLst>
      <p:ext uri="{BB962C8B-B14F-4D97-AF65-F5344CB8AC3E}">
        <p14:creationId xmlns:p14="http://schemas.microsoft.com/office/powerpoint/2010/main" val="7585881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Factoid">
    <p:bg>
      <p:bgPr>
        <a:solidFill>
          <a:srgbClr val="B0E3E2"/>
        </a:solidFill>
        <a:effectLst/>
      </p:bgPr>
    </p:bg>
    <p:spTree>
      <p:nvGrpSpPr>
        <p:cNvPr id="1" name=""/>
        <p:cNvGrpSpPr/>
        <p:nvPr/>
      </p:nvGrpSpPr>
      <p:grpSpPr>
        <a:xfrm>
          <a:off x="0" y="0"/>
          <a:ext cx="0" cy="0"/>
          <a:chOff x="0" y="0"/>
          <a:chExt cx="0" cy="0"/>
        </a:xfrm>
      </p:grpSpPr>
      <p:sp>
        <p:nvSpPr>
          <p:cNvPr id="159"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0" name="Factoid teal—Georgia font in sentence case. Use this slide for hero statement."/>
          <p:cNvSpPr txBox="1">
            <a:spLocks noGrp="1"/>
          </p:cNvSpPr>
          <p:nvPr>
            <p:ph type="title" hasCustomPrompt="1"/>
          </p:nvPr>
        </p:nvSpPr>
        <p:spPr>
          <a:xfrm>
            <a:off x="640079" y="2204881"/>
            <a:ext cx="10911842" cy="2139553"/>
          </a:xfrm>
          <a:prstGeom prst="rect">
            <a:avLst/>
          </a:prstGeom>
        </p:spPr>
        <p:txBody>
          <a:bodyPr anchor="ctr"/>
          <a:lstStyle>
            <a:lvl1pPr>
              <a:lnSpc>
                <a:spcPct val="100000"/>
              </a:lnSpc>
              <a:defRPr sz="5344"/>
            </a:lvl1pPr>
          </a:lstStyle>
          <a:p>
            <a:r>
              <a:t>Factoid teal—Georgia font in sentence case. Use this slide for hero statement.</a:t>
            </a:r>
          </a:p>
        </p:txBody>
      </p:sp>
      <p:sp>
        <p:nvSpPr>
          <p:cNvPr id="161"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109155280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Back slide">
    <p:bg>
      <p:bgPr>
        <a:solidFill>
          <a:srgbClr val="B0E3E2"/>
        </a:solidFill>
        <a:effectLst/>
      </p:bgPr>
    </p:bg>
    <p:spTree>
      <p:nvGrpSpPr>
        <p:cNvPr id="1" name=""/>
        <p:cNvGrpSpPr/>
        <p:nvPr/>
      </p:nvGrpSpPr>
      <p:grpSpPr>
        <a:xfrm>
          <a:off x="0" y="0"/>
          <a:ext cx="0" cy="0"/>
          <a:chOff x="0" y="0"/>
          <a:chExt cx="0" cy="0"/>
        </a:xfrm>
      </p:grpSpPr>
      <p:pic>
        <p:nvPicPr>
          <p:cNvPr id="168" name="Graphic 3" descr="Graphic 3"/>
          <p:cNvPicPr>
            <a:picLocks noChangeAspect="1"/>
          </p:cNvPicPr>
          <p:nvPr/>
        </p:nvPicPr>
        <p:blipFill>
          <a:blip r:embed="rId2"/>
          <a:stretch>
            <a:fillRect/>
          </a:stretch>
        </p:blipFill>
        <p:spPr>
          <a:xfrm>
            <a:off x="3197351" y="3127557"/>
            <a:ext cx="5797298" cy="602888"/>
          </a:xfrm>
          <a:prstGeom prst="rect">
            <a:avLst/>
          </a:prstGeom>
          <a:ln w="12700">
            <a:miter lim="400000"/>
          </a:ln>
        </p:spPr>
      </p:pic>
      <p:sp>
        <p:nvSpPr>
          <p:cNvPr id="169" name="01"/>
          <p:cNvSpPr txBox="1">
            <a:spLocks noGrp="1"/>
          </p:cNvSpPr>
          <p:nvPr>
            <p:ph type="sldNum" sz="quarter" idx="2"/>
          </p:nvPr>
        </p:nvSpPr>
        <p:spPr>
          <a:xfrm>
            <a:off x="8470801" y="5488708"/>
            <a:ext cx="266801"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313282949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Title Slide: Mass General Cancer Center">
    <p:bg>
      <p:bgPr>
        <a:solidFill>
          <a:srgbClr val="B0E3E2"/>
        </a:solidFill>
        <a:effectLst/>
      </p:bgPr>
    </p:bg>
    <p:spTree>
      <p:nvGrpSpPr>
        <p:cNvPr id="1" name=""/>
        <p:cNvGrpSpPr/>
        <p:nvPr/>
      </p:nvGrpSpPr>
      <p:grpSpPr>
        <a:xfrm>
          <a:off x="0" y="0"/>
          <a:ext cx="0" cy="0"/>
          <a:chOff x="0" y="0"/>
          <a:chExt cx="0" cy="0"/>
        </a:xfrm>
      </p:grpSpPr>
      <p:sp>
        <p:nvSpPr>
          <p:cNvPr id="176" name="Click to edit title"/>
          <p:cNvSpPr txBox="1">
            <a:spLocks noGrp="1"/>
          </p:cNvSpPr>
          <p:nvPr>
            <p:ph type="title" hasCustomPrompt="1"/>
          </p:nvPr>
        </p:nvSpPr>
        <p:spPr>
          <a:xfrm>
            <a:off x="1106423" y="2446638"/>
            <a:ext cx="9522782" cy="1260683"/>
          </a:xfrm>
          <a:prstGeom prst="rect">
            <a:avLst/>
          </a:prstGeom>
        </p:spPr>
        <p:txBody>
          <a:bodyPr anchor="b"/>
          <a:lstStyle>
            <a:lvl1pPr>
              <a:defRPr sz="5906"/>
            </a:lvl1pPr>
          </a:lstStyle>
          <a:p>
            <a:r>
              <a:t>Click to edit title</a:t>
            </a:r>
          </a:p>
        </p:txBody>
      </p:sp>
      <p:sp>
        <p:nvSpPr>
          <p:cNvPr id="177" name="Body Level One…"/>
          <p:cNvSpPr txBox="1">
            <a:spLocks noGrp="1"/>
          </p:cNvSpPr>
          <p:nvPr>
            <p:ph type="body" sz="quarter" idx="1" hasCustomPrompt="1"/>
          </p:nvPr>
        </p:nvSpPr>
        <p:spPr>
          <a:xfrm>
            <a:off x="1106423" y="3770687"/>
            <a:ext cx="9522782" cy="552916"/>
          </a:xfrm>
          <a:prstGeom prst="rect">
            <a:avLst/>
          </a:prstGeom>
        </p:spPr>
        <p:txBody>
          <a:bodyPr/>
          <a:lstStyle>
            <a:lvl1pPr>
              <a:defRPr sz="2391"/>
            </a:lvl1pPr>
            <a:lvl2pPr marL="0" indent="321457">
              <a:buSzTx/>
              <a:buNone/>
              <a:defRPr sz="2391"/>
            </a:lvl2pPr>
            <a:lvl3pPr marL="0" indent="642915">
              <a:buSzTx/>
              <a:buNone/>
              <a:defRPr sz="2391"/>
            </a:lvl3pPr>
            <a:lvl4pPr marL="0" indent="964372">
              <a:buSzTx/>
              <a:buNone/>
              <a:defRPr sz="2391"/>
            </a:lvl4pPr>
            <a:lvl5pPr marL="0" indent="1285829">
              <a:buSzTx/>
              <a:buNone/>
              <a:defRPr sz="2391"/>
            </a:lvl5pPr>
          </a:lstStyle>
          <a:p>
            <a:r>
              <a:t>Presenter or subtitle goes here</a:t>
            </a:r>
          </a:p>
          <a:p>
            <a:pPr lvl="1"/>
            <a:endParaRPr/>
          </a:p>
          <a:p>
            <a:pPr lvl="2"/>
            <a:endParaRPr/>
          </a:p>
          <a:p>
            <a:pPr lvl="3"/>
            <a:endParaRPr/>
          </a:p>
          <a:p>
            <a:pPr lvl="4"/>
            <a:endParaRPr/>
          </a:p>
        </p:txBody>
      </p:sp>
      <p:sp>
        <p:nvSpPr>
          <p:cNvPr id="178" name="Text Placeholder 3"/>
          <p:cNvSpPr>
            <a:spLocks noGrp="1"/>
          </p:cNvSpPr>
          <p:nvPr>
            <p:ph type="body" sz="quarter" idx="21" hasCustomPrompt="1"/>
          </p:nvPr>
        </p:nvSpPr>
        <p:spPr>
          <a:xfrm>
            <a:off x="1106424" y="5594395"/>
            <a:ext cx="1832219" cy="182512"/>
          </a:xfrm>
          <a:prstGeom prst="rect">
            <a:avLst/>
          </a:prstGeom>
        </p:spPr>
        <p:txBody>
          <a:bodyPr/>
          <a:lstStyle>
            <a:lvl1pPr>
              <a:defRPr sz="1266"/>
            </a:lvl1pPr>
          </a:lstStyle>
          <a:p>
            <a:r>
              <a:t>Month, year</a:t>
            </a:r>
          </a:p>
        </p:txBody>
      </p:sp>
      <p:sp>
        <p:nvSpPr>
          <p:cNvPr id="179" name="Rectangle 3"/>
          <p:cNvSpPr/>
          <p:nvPr/>
        </p:nvSpPr>
        <p:spPr>
          <a:xfrm>
            <a:off x="0"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413"/>
          </a:p>
        </p:txBody>
      </p:sp>
      <p:sp>
        <p:nvSpPr>
          <p:cNvPr id="180" name="Rectangle 6"/>
          <p:cNvSpPr/>
          <p:nvPr/>
        </p:nvSpPr>
        <p:spPr>
          <a:xfrm>
            <a:off x="11817096"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413"/>
          </a:p>
        </p:txBody>
      </p:sp>
      <p:sp>
        <p:nvSpPr>
          <p:cNvPr id="182" name="01"/>
          <p:cNvSpPr txBox="1">
            <a:spLocks noGrp="1"/>
          </p:cNvSpPr>
          <p:nvPr>
            <p:ph type="sldNum" sz="quarter" idx="2"/>
          </p:nvPr>
        </p:nvSpPr>
        <p:spPr>
          <a:xfrm>
            <a:off x="8470801" y="5488708"/>
            <a:ext cx="266801" cy="271611"/>
          </a:xfrm>
          <a:prstGeom prst="rect">
            <a:avLst/>
          </a:prstGeom>
        </p:spPr>
        <p:txBody>
          <a:bodyPr lIns="48767" tIns="48767" rIns="48767" bIns="48767" anchor="ctr"/>
          <a:lstStyle>
            <a:lvl1pPr>
              <a:defRPr sz="1125"/>
            </a:lvl1pPr>
          </a:lstStyle>
          <a:p>
            <a:fld id="{86CB4B4D-7CA3-9044-876B-883B54F8677D}" type="slidenum">
              <a:t>‹#›</a:t>
            </a:fld>
            <a:endParaRPr/>
          </a:p>
        </p:txBody>
      </p:sp>
      <p:pic>
        <p:nvPicPr>
          <p:cNvPr id="2" name="Graphic 9" descr="Graphic 9">
            <a:extLst>
              <a:ext uri="{FF2B5EF4-FFF2-40B4-BE49-F238E27FC236}">
                <a16:creationId xmlns:a16="http://schemas.microsoft.com/office/drawing/2014/main" id="{0CC33444-CB8E-857E-0A1E-908E38EF61BC}"/>
              </a:ext>
            </a:extLst>
          </p:cNvPr>
          <p:cNvPicPr>
            <a:picLocks noChangeAspect="1"/>
          </p:cNvPicPr>
          <p:nvPr userDrawn="1"/>
        </p:nvPicPr>
        <p:blipFill>
          <a:blip r:embed="rId2"/>
          <a:stretch>
            <a:fillRect/>
          </a:stretch>
        </p:blipFill>
        <p:spPr>
          <a:xfrm>
            <a:off x="738396" y="253666"/>
            <a:ext cx="4106538" cy="467361"/>
          </a:xfrm>
          <a:prstGeom prst="rect">
            <a:avLst/>
          </a:prstGeom>
          <a:ln w="12700">
            <a:miter lim="400000"/>
          </a:ln>
        </p:spPr>
      </p:pic>
    </p:spTree>
    <p:extLst>
      <p:ext uri="{BB962C8B-B14F-4D97-AF65-F5344CB8AC3E}">
        <p14:creationId xmlns:p14="http://schemas.microsoft.com/office/powerpoint/2010/main" val="425323240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838199" y="1131094"/>
            <a:ext cx="10515602" cy="994173"/>
          </a:xfrm>
          <a:prstGeom prst="rect">
            <a:avLst/>
          </a:prstGeom>
        </p:spPr>
        <p:txBody>
          <a:bodyPr lIns="48767" tIns="48767" rIns="48767" bIns="48767" anchor="ctr"/>
          <a:lstStyle>
            <a:lvl1pPr>
              <a:defRPr sz="4359">
                <a:solidFill>
                  <a:srgbClr val="000000"/>
                </a:solidFill>
                <a:latin typeface="Calibri Light"/>
                <a:ea typeface="Calibri Light"/>
                <a:cs typeface="Calibri Light"/>
                <a:sym typeface="Calibri Light"/>
              </a:defRPr>
            </a:lvl1pPr>
          </a:lstStyle>
          <a:p>
            <a:r>
              <a:t>Title Text</a:t>
            </a:r>
          </a:p>
        </p:txBody>
      </p:sp>
      <p:sp>
        <p:nvSpPr>
          <p:cNvPr id="190" name="Body Level One…"/>
          <p:cNvSpPr txBox="1">
            <a:spLocks noGrp="1"/>
          </p:cNvSpPr>
          <p:nvPr>
            <p:ph type="body" idx="1"/>
          </p:nvPr>
        </p:nvSpPr>
        <p:spPr>
          <a:xfrm>
            <a:off x="838199" y="2226469"/>
            <a:ext cx="10515602" cy="3263504"/>
          </a:xfrm>
          <a:prstGeom prst="rect">
            <a:avLst/>
          </a:prstGeom>
        </p:spPr>
        <p:txBody>
          <a:bodyPr lIns="48767" tIns="48767" rIns="48767" bIns="48767"/>
          <a:lstStyle>
            <a:lvl1pPr marL="218131" indent="-218131">
              <a:lnSpc>
                <a:spcPct val="90000"/>
              </a:lnSpc>
              <a:spcBef>
                <a:spcPts val="984"/>
              </a:spcBef>
              <a:buSzPct val="100000"/>
              <a:buFont typeface="Arial"/>
              <a:buChar char="•"/>
              <a:defRPr sz="2672"/>
            </a:lvl1pPr>
            <a:lvl2pPr marL="575944" indent="-254487">
              <a:lnSpc>
                <a:spcPct val="90000"/>
              </a:lnSpc>
              <a:spcBef>
                <a:spcPts val="984"/>
              </a:spcBef>
              <a:buSzPct val="100000"/>
              <a:buFont typeface="Arial"/>
              <a:defRPr sz="2672"/>
            </a:lvl2pPr>
            <a:lvl3pPr marL="948298" indent="-305384">
              <a:lnSpc>
                <a:spcPct val="90000"/>
              </a:lnSpc>
              <a:spcBef>
                <a:spcPts val="984"/>
              </a:spcBef>
              <a:buFont typeface="Arial"/>
              <a:buChar char="•"/>
              <a:defRPr sz="2672"/>
            </a:lvl3pPr>
            <a:lvl4pPr marL="1303688" indent="-339316">
              <a:lnSpc>
                <a:spcPct val="90000"/>
              </a:lnSpc>
              <a:spcBef>
                <a:spcPts val="984"/>
              </a:spcBef>
              <a:buSzPct val="100000"/>
              <a:buFont typeface="Arial"/>
              <a:buChar char="•"/>
              <a:defRPr sz="2672"/>
            </a:lvl4pPr>
            <a:lvl5pPr marL="1625145" indent="-339316">
              <a:lnSpc>
                <a:spcPct val="90000"/>
              </a:lnSpc>
              <a:spcBef>
                <a:spcPts val="984"/>
              </a:spcBef>
              <a:buSzPct val="100000"/>
              <a:buFont typeface="Arial"/>
              <a:buChar char="•"/>
              <a:defRPr sz="2672"/>
            </a:lvl5pPr>
          </a:lstStyle>
          <a:p>
            <a:r>
              <a:t>Body Level One</a:t>
            </a:r>
          </a:p>
          <a:p>
            <a:pPr lvl="1"/>
            <a:r>
              <a:t>Body Level Two</a:t>
            </a:r>
          </a:p>
          <a:p>
            <a:pPr lvl="2"/>
            <a:r>
              <a:t>Body Level Three</a:t>
            </a:r>
          </a:p>
          <a:p>
            <a:pPr lvl="3"/>
            <a:r>
              <a:t>Body Level Four</a:t>
            </a:r>
          </a:p>
          <a:p>
            <a:pPr lvl="4"/>
            <a:r>
              <a:t>Body Level Five</a:t>
            </a:r>
          </a:p>
        </p:txBody>
      </p:sp>
      <p:sp>
        <p:nvSpPr>
          <p:cNvPr id="191" name="01"/>
          <p:cNvSpPr txBox="1">
            <a:spLocks noGrp="1"/>
          </p:cNvSpPr>
          <p:nvPr>
            <p:ph type="sldNum" sz="quarter" idx="2"/>
          </p:nvPr>
        </p:nvSpPr>
        <p:spPr>
          <a:xfrm>
            <a:off x="11087000" y="5625629"/>
            <a:ext cx="266802" cy="271611"/>
          </a:xfrm>
          <a:prstGeom prst="rect">
            <a:avLst/>
          </a:prstGeom>
        </p:spPr>
        <p:txBody>
          <a:bodyPr lIns="48767" tIns="48767" rIns="48767" bIns="48767" anchor="ctr"/>
          <a:lstStyle>
            <a:lvl1pPr>
              <a:defRPr sz="1125">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87755106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23011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7793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02803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9575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2112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26336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0122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29570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27457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7534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0788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5548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611736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01837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158923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98749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670243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9712522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7D17-F130-5E05-833A-6CB7C93159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DD657A-585A-3216-12CB-E439FD4493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FDD43-2386-6F2B-6E26-3D3C70E286FC}"/>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5" name="Footer Placeholder 4">
            <a:extLst>
              <a:ext uri="{FF2B5EF4-FFF2-40B4-BE49-F238E27FC236}">
                <a16:creationId xmlns:a16="http://schemas.microsoft.com/office/drawing/2014/main" id="{E0BF457C-20ED-475C-4326-C47C84CF6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F0D8C-7D07-B3D4-FC07-D5B3A69F21C2}"/>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936987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99A1-3BB2-C05B-CC7E-346856E3B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A40CE-FA63-D88A-368B-F05D9577B3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48C1D-9C88-9DEE-6698-51680FD6B335}"/>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5" name="Footer Placeholder 4">
            <a:extLst>
              <a:ext uri="{FF2B5EF4-FFF2-40B4-BE49-F238E27FC236}">
                <a16:creationId xmlns:a16="http://schemas.microsoft.com/office/drawing/2014/main" id="{92DB734D-B215-59EF-DE58-111F37C82B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8A4E3-FA73-4BA3-4B86-9A811A3C3078}"/>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426529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285DF-83D6-C682-5A26-725F4501A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5650D2-3E76-E0EA-C3F9-8922BD250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C4032E-D993-F6B9-FE03-BFA1F13A7AC6}"/>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5" name="Footer Placeholder 4">
            <a:extLst>
              <a:ext uri="{FF2B5EF4-FFF2-40B4-BE49-F238E27FC236}">
                <a16:creationId xmlns:a16="http://schemas.microsoft.com/office/drawing/2014/main" id="{E3A6755F-C161-9512-5703-29049D601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4A077-8B55-1E83-2FB5-DB6133C4A17F}"/>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3702016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5F9C-9B6D-6908-D0CD-8EF0FE448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8A95F-70A5-6F9D-F830-12D21B2E75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25C11B-71BC-FCD4-D37B-5394EA20A6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BCB52-69F3-764A-EA0C-27B93F433513}"/>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6" name="Footer Placeholder 5">
            <a:extLst>
              <a:ext uri="{FF2B5EF4-FFF2-40B4-BE49-F238E27FC236}">
                <a16:creationId xmlns:a16="http://schemas.microsoft.com/office/drawing/2014/main" id="{E0409148-E961-5D72-A1B3-B77E96DE1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09E99-2629-02A8-FFF2-D5E85318C01E}"/>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2551455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FDB2-19B1-86E5-BF8E-38EFEE6C67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05F21-0662-EE76-B347-2F338B4BDA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6E8434-579E-2F03-77CE-14E7260D01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7D2FB2-5F58-90D4-A829-1AD3352D7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8BADEF-B561-03EF-EB3F-0FC38718D9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F9E7A3-7068-8A3E-679D-2A873BA99014}"/>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8" name="Footer Placeholder 7">
            <a:extLst>
              <a:ext uri="{FF2B5EF4-FFF2-40B4-BE49-F238E27FC236}">
                <a16:creationId xmlns:a16="http://schemas.microsoft.com/office/drawing/2014/main" id="{A5B96DE9-A832-775F-E635-0165312488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AB8BFB-C7BF-B462-CF43-503B06B5D392}"/>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1855201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EB4DC-279E-B309-9F0E-6EE75F3CD9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DD979-AC68-BF31-F7F0-C850896D29BE}"/>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4" name="Footer Placeholder 3">
            <a:extLst>
              <a:ext uri="{FF2B5EF4-FFF2-40B4-BE49-F238E27FC236}">
                <a16:creationId xmlns:a16="http://schemas.microsoft.com/office/drawing/2014/main" id="{E00AFA3F-E307-5CA9-16FC-0FF094B8B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EAE9FC-F7F6-F682-9F16-4935257942F7}"/>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2303375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BCAEF-EDFD-149B-F386-755609C936B5}"/>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3" name="Footer Placeholder 2">
            <a:extLst>
              <a:ext uri="{FF2B5EF4-FFF2-40B4-BE49-F238E27FC236}">
                <a16:creationId xmlns:a16="http://schemas.microsoft.com/office/drawing/2014/main" id="{3C3B88D1-BD16-4391-DB71-19C1CF6BD7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51E198-1842-3D22-51E3-C30D621BE513}"/>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1736615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8F910-5FBE-7BA4-6003-FAA5BC30F6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640CE1-230D-DEC6-5491-7C8471089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1A03E2-627E-7D5A-227D-5652F719F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63C8A2-913D-3BE2-2FC9-728D0FFE8B16}"/>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6" name="Footer Placeholder 5">
            <a:extLst>
              <a:ext uri="{FF2B5EF4-FFF2-40B4-BE49-F238E27FC236}">
                <a16:creationId xmlns:a16="http://schemas.microsoft.com/office/drawing/2014/main" id="{84945621-430D-848D-8C31-0EBF01EFEF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57273-C497-21C2-712E-A1BC1F2901E7}"/>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3803911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11CD-0639-42A4-A398-0EB87CCDB5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66EC17-0B03-F51B-51C3-303341FA7A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ABE3BB-10B3-8BE3-58E1-6C3AFA68BF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B7FE66-B3D6-5AA1-65AE-B4350DEED84C}"/>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6" name="Footer Placeholder 5">
            <a:extLst>
              <a:ext uri="{FF2B5EF4-FFF2-40B4-BE49-F238E27FC236}">
                <a16:creationId xmlns:a16="http://schemas.microsoft.com/office/drawing/2014/main" id="{9A1E26FD-DD38-9988-DC3D-1A5CC3CF9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AE82-0B1F-76E4-A71F-77A1A5108636}"/>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2017017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8CD7C-4B37-5D6B-3A26-6555A08F1E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75E6BD-ACEE-FB3A-7365-D4FDCE1812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23536-F8E0-0509-A269-4CBF3D0C25A6}"/>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5" name="Footer Placeholder 4">
            <a:extLst>
              <a:ext uri="{FF2B5EF4-FFF2-40B4-BE49-F238E27FC236}">
                <a16:creationId xmlns:a16="http://schemas.microsoft.com/office/drawing/2014/main" id="{94419E77-679D-731E-AE51-68B3C3399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1C3B4-F5ED-D180-706B-B57CF009F3E2}"/>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2846591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7CD930-7E72-9E03-DBD9-92DDC3B9AB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C41E04-36E3-113B-36EC-38A1364AC8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441003-7542-7636-DDD9-FB0E4AD59089}"/>
              </a:ext>
            </a:extLst>
          </p:cNvPr>
          <p:cNvSpPr>
            <a:spLocks noGrp="1"/>
          </p:cNvSpPr>
          <p:nvPr>
            <p:ph type="dt" sz="half" idx="10"/>
          </p:nvPr>
        </p:nvSpPr>
        <p:spPr/>
        <p:txBody>
          <a:bodyPr/>
          <a:lstStyle/>
          <a:p>
            <a:fld id="{9E2578C0-A5A9-47FD-B950-6BFFC6AB848E}" type="datetimeFigureOut">
              <a:rPr lang="en-US" smtClean="0"/>
              <a:t>5/5/2025</a:t>
            </a:fld>
            <a:endParaRPr lang="en-US"/>
          </a:p>
        </p:txBody>
      </p:sp>
      <p:sp>
        <p:nvSpPr>
          <p:cNvPr id="5" name="Footer Placeholder 4">
            <a:extLst>
              <a:ext uri="{FF2B5EF4-FFF2-40B4-BE49-F238E27FC236}">
                <a16:creationId xmlns:a16="http://schemas.microsoft.com/office/drawing/2014/main" id="{BB2B8031-2320-DD74-F85D-FB67763CE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F14C7-759D-0C4D-AEBE-0CA8A3304284}"/>
              </a:ext>
            </a:extLst>
          </p:cNvPr>
          <p:cNvSpPr>
            <a:spLocks noGrp="1"/>
          </p:cNvSpPr>
          <p:nvPr>
            <p:ph type="sldNum" sz="quarter" idx="12"/>
          </p:nvPr>
        </p:nvSpPr>
        <p:spPr/>
        <p:txBody>
          <a:bodyPr/>
          <a:lstStyle/>
          <a:p>
            <a:fld id="{77DD7592-6536-478F-922D-5504CF1C1777}" type="slidenum">
              <a:rPr lang="en-US" smtClean="0"/>
              <a:t>‹#›</a:t>
            </a:fld>
            <a:endParaRPr lang="en-US"/>
          </a:p>
        </p:txBody>
      </p:sp>
    </p:spTree>
    <p:extLst>
      <p:ext uri="{BB962C8B-B14F-4D97-AF65-F5344CB8AC3E}">
        <p14:creationId xmlns:p14="http://schemas.microsoft.com/office/powerpoint/2010/main" val="843366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85414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F9D2-2AA1-EBF4-ABFB-DF95BBCF5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DA06D7-925B-A250-158E-664396657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4AA10-254F-8D3C-D8D6-D863740E599A}"/>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5" name="Footer Placeholder 4">
            <a:extLst>
              <a:ext uri="{FF2B5EF4-FFF2-40B4-BE49-F238E27FC236}">
                <a16:creationId xmlns:a16="http://schemas.microsoft.com/office/drawing/2014/main" id="{CA484330-5C88-E67D-FD33-08AE7FECF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06A99-BB92-21D6-3395-4388FF13B025}"/>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30969473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E786-5759-88C9-DC3E-3BFB9A9AB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BA40C-C5AE-8508-BD1B-32EF156158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9B7B5-8C24-3588-AC84-8F7384D874FD}"/>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5" name="Footer Placeholder 4">
            <a:extLst>
              <a:ext uri="{FF2B5EF4-FFF2-40B4-BE49-F238E27FC236}">
                <a16:creationId xmlns:a16="http://schemas.microsoft.com/office/drawing/2014/main" id="{2A2F9E9A-05E2-D360-9C18-25EBD5B0A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AC21A-79DF-B3EF-3AEC-C407FA7749DD}"/>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6266576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80E1-BDB5-C2A6-5251-FF860BDADF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CEED4-210C-51A3-4606-78F6ADB34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54F65-B9CC-30A8-67A2-3217FCD3C5DF}"/>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5" name="Footer Placeholder 4">
            <a:extLst>
              <a:ext uri="{FF2B5EF4-FFF2-40B4-BE49-F238E27FC236}">
                <a16:creationId xmlns:a16="http://schemas.microsoft.com/office/drawing/2014/main" id="{312FB8F8-76AD-59D1-AF41-4A1F458E5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45DA2-C806-A956-350F-251E97105A0E}"/>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23748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AAF3-C889-D0BA-62A5-2B0094CAD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BA15F-BCE8-794B-2484-0D2C864718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58B2EF-27E3-EFDE-9ACF-04068EF445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07C1F-7ECD-2A8B-3E2A-A77168E08FC0}"/>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6" name="Footer Placeholder 5">
            <a:extLst>
              <a:ext uri="{FF2B5EF4-FFF2-40B4-BE49-F238E27FC236}">
                <a16:creationId xmlns:a16="http://schemas.microsoft.com/office/drawing/2014/main" id="{5F285540-BB7E-B0F8-11F6-C770E525E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42D9C-85F9-5197-5AE1-E4E11E1A691E}"/>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3213515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7D30-0EED-DF80-748C-B7D3B74509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015016-2624-9B98-FBE9-6D7102120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224F1-9E59-BDEB-B084-29C6852A89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1CEB9-F4C0-F1E4-9A2D-3E314E885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E0F3E-BFD2-59D4-2E8C-0D40E5D56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5079D-0FDE-299B-AD43-7D15C8C3B461}"/>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8" name="Footer Placeholder 7">
            <a:extLst>
              <a:ext uri="{FF2B5EF4-FFF2-40B4-BE49-F238E27FC236}">
                <a16:creationId xmlns:a16="http://schemas.microsoft.com/office/drawing/2014/main" id="{F0BA89C6-FBA0-A75D-1232-3CCAAB312C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08F561-B81C-BED3-DAFB-DCF8EE54F3A5}"/>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34395391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426-E371-790F-619A-C0511E399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5E9114-891C-8047-75F7-2DA12DB59D48}"/>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4" name="Footer Placeholder 3">
            <a:extLst>
              <a:ext uri="{FF2B5EF4-FFF2-40B4-BE49-F238E27FC236}">
                <a16:creationId xmlns:a16="http://schemas.microsoft.com/office/drawing/2014/main" id="{15117C00-00E9-ACA0-C5B1-75F6D1227B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5F4566-0180-F0F0-352F-F94268F5840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15456452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16CD7-8A7A-BD4A-7BFC-A89F9FDC1ADC}"/>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3" name="Footer Placeholder 2">
            <a:extLst>
              <a:ext uri="{FF2B5EF4-FFF2-40B4-BE49-F238E27FC236}">
                <a16:creationId xmlns:a16="http://schemas.microsoft.com/office/drawing/2014/main" id="{2C17F038-BF7C-085B-796E-F9FCE676D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BC9C51-B360-B81E-18BA-5ACADB4FCA8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3238624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46AD-12CC-C4EA-602C-52DF0B690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879C7E-971F-69AB-79F4-2C4A73532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3438A-FFA8-FAD8-1BDE-8CCECF60E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23096-B03E-EED3-546A-2DB14DF7F65E}"/>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6" name="Footer Placeholder 5">
            <a:extLst>
              <a:ext uri="{FF2B5EF4-FFF2-40B4-BE49-F238E27FC236}">
                <a16:creationId xmlns:a16="http://schemas.microsoft.com/office/drawing/2014/main" id="{0CDBF01C-A5E1-71F6-0E56-8BADEEC0F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072E9-DFE7-81A4-63BF-AF76238F898C}"/>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396397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1233-8B42-352B-C64E-C7779FB08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542BB-7070-269A-781F-1048230CD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F01730-D88C-5ECD-A851-6F51973AE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0386E-A11E-59CA-41B3-7C2E206CCE61}"/>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6" name="Footer Placeholder 5">
            <a:extLst>
              <a:ext uri="{FF2B5EF4-FFF2-40B4-BE49-F238E27FC236}">
                <a16:creationId xmlns:a16="http://schemas.microsoft.com/office/drawing/2014/main" id="{E73B02A5-A736-A8B3-04C3-5D2E1E285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88537-2B65-D58A-AE04-A5964BF58B55}"/>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6971821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C9ED-C119-232C-FD5F-099E1CFD19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4743A1-5AFD-1A44-9089-EB4156E39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53B3C-A61A-2733-05FE-9811717BC1FF}"/>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5" name="Footer Placeholder 4">
            <a:extLst>
              <a:ext uri="{FF2B5EF4-FFF2-40B4-BE49-F238E27FC236}">
                <a16:creationId xmlns:a16="http://schemas.microsoft.com/office/drawing/2014/main" id="{321682CB-3DEF-6C46-2045-1AB3025BA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2501F-18FD-A119-5735-85BF197842D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142304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262D26-1170-30C9-196E-B44F5DAB09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B7E33-11C8-2A27-7A1A-DB52EDC671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63997-5C7A-A845-8F7B-2B062046700F}"/>
              </a:ext>
            </a:extLst>
          </p:cNvPr>
          <p:cNvSpPr>
            <a:spLocks noGrp="1"/>
          </p:cNvSpPr>
          <p:nvPr>
            <p:ph type="dt" sz="half" idx="10"/>
          </p:nvPr>
        </p:nvSpPr>
        <p:spPr/>
        <p:txBody>
          <a:bodyPr/>
          <a:lstStyle/>
          <a:p>
            <a:fld id="{10FB359B-B2D7-8648-95AE-CA2C83E3B822}" type="datetimeFigureOut">
              <a:rPr lang="en-US" smtClean="0"/>
              <a:t>5/5/2025</a:t>
            </a:fld>
            <a:endParaRPr lang="en-US"/>
          </a:p>
        </p:txBody>
      </p:sp>
      <p:sp>
        <p:nvSpPr>
          <p:cNvPr id="5" name="Footer Placeholder 4">
            <a:extLst>
              <a:ext uri="{FF2B5EF4-FFF2-40B4-BE49-F238E27FC236}">
                <a16:creationId xmlns:a16="http://schemas.microsoft.com/office/drawing/2014/main" id="{15A9EC85-7185-63DB-5594-C1A4F6C26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86AF0-0108-5846-4DAB-0D3A2336C7A3}"/>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5545058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999"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2"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0"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0"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1" y="1600200"/>
            <a:ext cx="11264901" cy="2057400"/>
          </a:xfrm>
          <a:prstGeom prst="rect">
            <a:avLst/>
          </a:prstGeom>
        </p:spPr>
        <p:txBody>
          <a:bodyPr/>
          <a:lstStyle>
            <a:lvl1pPr>
              <a:defRPr sz="3899">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2"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0"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C4327280-DED2-4C6C-AA8A-466EFE82C5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3513" y="328763"/>
            <a:ext cx="2673350"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5DDEF867-97BC-448F-BE8E-8E5D05A36E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E7F0499-DDA3-42B8-95E3-52DDC4C04288}"/>
              </a:ext>
            </a:extLst>
          </p:cNvPr>
          <p:cNvSpPr>
            <a:spLocks noChangeArrowheads="1"/>
          </p:cNvSpPr>
          <p:nvPr userDrawn="1"/>
        </p:nvSpPr>
        <p:spPr bwMode="auto">
          <a:xfrm>
            <a:off x="6116638" y="3952875"/>
            <a:ext cx="6075362" cy="1265238"/>
          </a:xfrm>
          <a:prstGeom prst="rect">
            <a:avLst/>
          </a:prstGeom>
          <a:solidFill>
            <a:srgbClr val="461E64">
              <a:alpha val="80000"/>
            </a:srgbClr>
          </a:solidFill>
          <a:ln>
            <a:noFill/>
          </a:ln>
        </p:spPr>
        <p:txBody>
          <a:bodyPr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400" b="0">
              <a:solidFill>
                <a:schemeClr val="bg2"/>
              </a:solidFill>
            </a:endParaRPr>
          </a:p>
        </p:txBody>
      </p:sp>
      <p:pic>
        <p:nvPicPr>
          <p:cNvPr id="21" name="Picture 20">
            <a:extLst>
              <a:ext uri="{FF2B5EF4-FFF2-40B4-BE49-F238E27FC236}">
                <a16:creationId xmlns:a16="http://schemas.microsoft.com/office/drawing/2014/main" id="{D1F3C5D7-6BB0-4C75-AAA4-5E26B513D2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51586" y="4200939"/>
            <a:ext cx="4016096" cy="773098"/>
          </a:xfrm>
          <a:prstGeom prst="rect">
            <a:avLst/>
          </a:prstGeom>
        </p:spPr>
      </p:pic>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0"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6304483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19801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3" y="330201"/>
            <a:ext cx="11244149" cy="5250792"/>
          </a:xfrm>
          <a:prstGeom prst="rect">
            <a:avLst/>
          </a:prstGeom>
        </p:spPr>
        <p:txBody>
          <a:bodyPr anchorCtr="1"/>
          <a:lstStyle>
            <a:lvl1pPr algn="ctr">
              <a:defRPr sz="3999"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2"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2"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2903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799"/>
            </a:lvl1pPr>
            <a:lvl2pPr>
              <a:defRPr sz="2599"/>
            </a:lvl2pPr>
            <a:lvl3pPr>
              <a:defRPr sz="2399"/>
            </a:lvl3pPr>
            <a:lvl4pPr>
              <a:defRPr sz="2199"/>
            </a:lvl4pPr>
            <a:lvl5pPr>
              <a:defRPr sz="19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799"/>
            </a:lvl1pPr>
            <a:lvl2pPr>
              <a:defRPr sz="2599"/>
            </a:lvl2pPr>
            <a:lvl3pPr>
              <a:defRPr sz="2399"/>
            </a:lvl3pPr>
            <a:lvl4pPr>
              <a:defRPr sz="2199"/>
            </a:lvl4pPr>
            <a:lvl5pPr>
              <a:defRPr sz="19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26700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799"/>
            </a:lvl1pPr>
            <a:lvl2pPr>
              <a:defRPr sz="2399"/>
            </a:lvl2pPr>
            <a:lvl3pPr>
              <a:defRPr sz="2199"/>
            </a:lvl3pPr>
            <a:lvl4pPr>
              <a:defRPr sz="1999"/>
            </a:lvl4pPr>
            <a:lvl5pPr>
              <a:defRPr sz="1799"/>
            </a:lvl5pPr>
            <a:lvl6pPr>
              <a:defRPr sz="1799"/>
            </a:lvl6pPr>
            <a:lvl7pPr>
              <a:defRPr sz="1799"/>
            </a:lvl7pPr>
            <a:lvl8pPr>
              <a:defRPr sz="1799"/>
            </a:lvl8pPr>
            <a:lvl9pPr>
              <a:defRPr sz="1799"/>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799"/>
            </a:lvl1pPr>
            <a:lvl2pPr>
              <a:defRPr sz="2599"/>
            </a:lvl2pPr>
            <a:lvl3pPr>
              <a:defRPr sz="2399"/>
            </a:lvl3pPr>
            <a:lvl4pPr>
              <a:defRPr sz="2199"/>
            </a:lvl4pPr>
            <a:lvl5pPr>
              <a:defRPr sz="1999"/>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7270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94571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493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6"/>
            <a:ext cx="11283950" cy="1155939"/>
          </a:xfrm>
          <a:prstGeom prst="rect">
            <a:avLst/>
          </a:prstGeom>
        </p:spPr>
        <p:txBody>
          <a:bodyPr/>
          <a:lstStyle>
            <a:lvl1pPr>
              <a:buFontTx/>
              <a:buNone/>
              <a:defRPr sz="2399" b="1">
                <a:solidFill>
                  <a:srgbClr val="8B3D9A"/>
                </a:solidFill>
              </a:defRPr>
            </a:lvl1pPr>
            <a:lvl2pPr>
              <a:buFontTx/>
              <a:buNone/>
              <a:defRPr sz="2399"/>
            </a:lvl2pPr>
            <a:lvl3pPr>
              <a:buFontTx/>
              <a:buNone/>
              <a:defRPr sz="2399"/>
            </a:lvl3pPr>
            <a:lvl4pPr>
              <a:buFontTx/>
              <a:buNone/>
              <a:defRPr sz="2399"/>
            </a:lvl4pPr>
            <a:lvl5pPr>
              <a:buFontTx/>
              <a:buNone/>
              <a:defRPr sz="2399"/>
            </a:lvl5pPr>
          </a:lstStyle>
          <a:p>
            <a:pPr lvl="0"/>
            <a:r>
              <a:rPr lang="en-US" dirty="0"/>
              <a:t>Edit Master text styles</a:t>
            </a:r>
          </a:p>
        </p:txBody>
      </p:sp>
      <p:sp>
        <p:nvSpPr>
          <p:cNvPr id="2" name="Title 1"/>
          <p:cNvSpPr>
            <a:spLocks noGrp="1"/>
          </p:cNvSpPr>
          <p:nvPr>
            <p:ph type="title"/>
          </p:nvPr>
        </p:nvSpPr>
        <p:spPr>
          <a:xfrm>
            <a:off x="514484" y="239717"/>
            <a:ext cx="11244016" cy="1674813"/>
          </a:xfrm>
          <a:prstGeom prst="rect">
            <a:avLst/>
          </a:prstGeom>
        </p:spPr>
        <p:txBody>
          <a:bodyPr/>
          <a:lstStyle>
            <a:lvl1pPr algn="ctr">
              <a:defRPr sz="3899">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999"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410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background pattern&#10;&#10;Description automatically generated">
            <a:extLst>
              <a:ext uri="{FF2B5EF4-FFF2-40B4-BE49-F238E27FC236}">
                <a16:creationId xmlns:a16="http://schemas.microsoft.com/office/drawing/2014/main" id="{DC289453-1944-4E67-A224-89BB270784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4151" y="3670301"/>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FA66A9F5-09EF-41DA-9109-8000D4A9FF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289" y="328613"/>
            <a:ext cx="1740838" cy="938609"/>
          </a:xfrm>
          <a:prstGeom prst="rect">
            <a:avLst/>
          </a:prstGeom>
        </p:spPr>
      </p:pic>
    </p:spTree>
    <p:extLst>
      <p:ext uri="{BB962C8B-B14F-4D97-AF65-F5344CB8AC3E}">
        <p14:creationId xmlns:p14="http://schemas.microsoft.com/office/powerpoint/2010/main" val="2512372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1636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9340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50284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22673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38085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472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4145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304774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89319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2181789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964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642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26183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3135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026573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782778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5096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112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987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106950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theme" Target="../theme/theme10.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5" Type="http://schemas.openxmlformats.org/officeDocument/2006/relationships/slideLayout" Target="../slideLayouts/slideLayout75.xml"/><Relationship Id="rId4" Type="http://schemas.openxmlformats.org/officeDocument/2006/relationships/slideLayout" Target="../slideLayouts/slideLayout74.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19" Type="http://schemas.openxmlformats.org/officeDocument/2006/relationships/image" Target="../media/image9.jpe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8" Type="http://schemas.openxmlformats.org/officeDocument/2006/relationships/slideLayout" Target="../slideLayouts/slideLayout111.xml"/><Relationship Id="rId3" Type="http://schemas.openxmlformats.org/officeDocument/2006/relationships/slideLayout" Target="../slideLayouts/slideLayout106.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01"/>
          <p:cNvSpPr txBox="1">
            <a:spLocks noGrp="1"/>
          </p:cNvSpPr>
          <p:nvPr>
            <p:ph type="sldNum" sz="quarter" idx="2"/>
          </p:nvPr>
        </p:nvSpPr>
        <p:spPr>
          <a:xfrm>
            <a:off x="11402841" y="5628890"/>
            <a:ext cx="149080" cy="151452"/>
          </a:xfrm>
          <a:prstGeom prst="rect">
            <a:avLst/>
          </a:prstGeom>
          <a:ln w="12700">
            <a:miter lim="400000"/>
          </a:ln>
        </p:spPr>
        <p:txBody>
          <a:bodyPr wrap="none" lIns="0" tIns="0" rIns="0" bIns="0">
            <a:spAutoFit/>
          </a:bodyPr>
          <a:lstStyle>
            <a:lvl1pPr algn="r">
              <a:defRPr sz="984"/>
            </a:lvl1pPr>
          </a:lstStyle>
          <a:p>
            <a:fld id="{86CB4B4D-7CA3-9044-876B-883B54F8677D}" type="slidenum">
              <a:t>‹#›</a:t>
            </a:fld>
            <a:endParaRPr/>
          </a:p>
        </p:txBody>
      </p:sp>
      <p:sp>
        <p:nvSpPr>
          <p:cNvPr id="3" name="Freeform 8"/>
          <p:cNvSpPr/>
          <p:nvPr/>
        </p:nvSpPr>
        <p:spPr>
          <a:xfrm>
            <a:off x="270209" y="6395017"/>
            <a:ext cx="241402" cy="259318"/>
          </a:xfrm>
          <a:custGeom>
            <a:avLst/>
            <a:gdLst/>
            <a:ahLst/>
            <a:cxnLst>
              <a:cxn ang="0">
                <a:pos x="wd2" y="hd2"/>
              </a:cxn>
              <a:cxn ang="5400000">
                <a:pos x="wd2" y="hd2"/>
              </a:cxn>
              <a:cxn ang="10800000">
                <a:pos x="wd2" y="hd2"/>
              </a:cxn>
              <a:cxn ang="16200000">
                <a:pos x="wd2" y="hd2"/>
              </a:cxn>
            </a:cxnLst>
            <a:rect l="0" t="0" r="r" b="b"/>
            <a:pathLst>
              <a:path w="21600" h="21600" extrusionOk="0">
                <a:moveTo>
                  <a:pt x="21600" y="17607"/>
                </a:moveTo>
                <a:lnTo>
                  <a:pt x="21600" y="19486"/>
                </a:lnTo>
                <a:cubicBezTo>
                  <a:pt x="21543" y="19596"/>
                  <a:pt x="20496" y="20853"/>
                  <a:pt x="13600" y="20853"/>
                </a:cubicBezTo>
                <a:lnTo>
                  <a:pt x="8000" y="20853"/>
                </a:lnTo>
                <a:cubicBezTo>
                  <a:pt x="927" y="20891"/>
                  <a:pt x="135" y="21532"/>
                  <a:pt x="0" y="21600"/>
                </a:cubicBezTo>
                <a:lnTo>
                  <a:pt x="0" y="19721"/>
                </a:lnTo>
                <a:cubicBezTo>
                  <a:pt x="135" y="19653"/>
                  <a:pt x="927" y="19012"/>
                  <a:pt x="8000" y="18975"/>
                </a:cubicBezTo>
                <a:lnTo>
                  <a:pt x="13600" y="18975"/>
                </a:lnTo>
                <a:cubicBezTo>
                  <a:pt x="20496" y="18975"/>
                  <a:pt x="21543" y="17717"/>
                  <a:pt x="21600" y="17607"/>
                </a:cubicBezTo>
                <a:close/>
                <a:moveTo>
                  <a:pt x="21600" y="14475"/>
                </a:moveTo>
                <a:lnTo>
                  <a:pt x="21600" y="16354"/>
                </a:lnTo>
                <a:cubicBezTo>
                  <a:pt x="21543" y="16465"/>
                  <a:pt x="20496" y="17722"/>
                  <a:pt x="13600" y="17722"/>
                </a:cubicBezTo>
                <a:lnTo>
                  <a:pt x="8000" y="17722"/>
                </a:lnTo>
                <a:cubicBezTo>
                  <a:pt x="927" y="17760"/>
                  <a:pt x="135" y="18400"/>
                  <a:pt x="0" y="18469"/>
                </a:cubicBezTo>
                <a:lnTo>
                  <a:pt x="0" y="16590"/>
                </a:lnTo>
                <a:cubicBezTo>
                  <a:pt x="135" y="16521"/>
                  <a:pt x="927" y="15881"/>
                  <a:pt x="8000" y="15843"/>
                </a:cubicBezTo>
                <a:lnTo>
                  <a:pt x="13600" y="15843"/>
                </a:lnTo>
                <a:cubicBezTo>
                  <a:pt x="20496" y="15843"/>
                  <a:pt x="21543" y="14586"/>
                  <a:pt x="21600" y="14475"/>
                </a:cubicBezTo>
                <a:close/>
                <a:moveTo>
                  <a:pt x="18698" y="8092"/>
                </a:moveTo>
                <a:lnTo>
                  <a:pt x="21600" y="8092"/>
                </a:lnTo>
                <a:lnTo>
                  <a:pt x="21600" y="13243"/>
                </a:lnTo>
                <a:cubicBezTo>
                  <a:pt x="21562" y="13317"/>
                  <a:pt x="21077" y="13904"/>
                  <a:pt x="18698" y="14284"/>
                </a:cubicBezTo>
                <a:close/>
                <a:moveTo>
                  <a:pt x="12466" y="8092"/>
                </a:moveTo>
                <a:lnTo>
                  <a:pt x="15367" y="8092"/>
                </a:lnTo>
                <a:lnTo>
                  <a:pt x="15367" y="14620"/>
                </a:lnTo>
                <a:lnTo>
                  <a:pt x="12466" y="14620"/>
                </a:lnTo>
                <a:lnTo>
                  <a:pt x="12466" y="11517"/>
                </a:lnTo>
                <a:close/>
                <a:moveTo>
                  <a:pt x="6233" y="8092"/>
                </a:moveTo>
                <a:lnTo>
                  <a:pt x="9134" y="8092"/>
                </a:lnTo>
                <a:lnTo>
                  <a:pt x="9134" y="14620"/>
                </a:lnTo>
                <a:lnTo>
                  <a:pt x="6233" y="14620"/>
                </a:lnTo>
                <a:lnTo>
                  <a:pt x="6233" y="11517"/>
                </a:lnTo>
                <a:close/>
                <a:moveTo>
                  <a:pt x="0" y="8092"/>
                </a:moveTo>
                <a:lnTo>
                  <a:pt x="2902" y="8092"/>
                </a:lnTo>
                <a:lnTo>
                  <a:pt x="2902" y="14620"/>
                </a:lnTo>
                <a:lnTo>
                  <a:pt x="0" y="14620"/>
                </a:lnTo>
                <a:lnTo>
                  <a:pt x="0" y="11517"/>
                </a:lnTo>
                <a:close/>
                <a:moveTo>
                  <a:pt x="0" y="5030"/>
                </a:moveTo>
                <a:lnTo>
                  <a:pt x="21600" y="5030"/>
                </a:lnTo>
                <a:lnTo>
                  <a:pt x="21600" y="6869"/>
                </a:lnTo>
                <a:lnTo>
                  <a:pt x="0" y="6869"/>
                </a:lnTo>
                <a:close/>
                <a:moveTo>
                  <a:pt x="10800" y="0"/>
                </a:moveTo>
                <a:lnTo>
                  <a:pt x="21600" y="2505"/>
                </a:lnTo>
                <a:lnTo>
                  <a:pt x="21600" y="4404"/>
                </a:lnTo>
                <a:lnTo>
                  <a:pt x="10800" y="1899"/>
                </a:lnTo>
                <a:lnTo>
                  <a:pt x="0" y="4404"/>
                </a:lnTo>
                <a:lnTo>
                  <a:pt x="0" y="2505"/>
                </a:lnTo>
                <a:close/>
              </a:path>
            </a:pathLst>
          </a:custGeom>
          <a:solidFill>
            <a:srgbClr val="009CA6"/>
          </a:solidFill>
          <a:ln w="12700">
            <a:miter lim="400000"/>
          </a:ln>
        </p:spPr>
        <p:txBody>
          <a:bodyPr lIns="34289" tIns="34289" rIns="34289" bIns="34289" anchor="ctr"/>
          <a:lstStyle/>
          <a:p>
            <a:endParaRPr sz="1413"/>
          </a:p>
        </p:txBody>
      </p:sp>
      <p:sp>
        <p:nvSpPr>
          <p:cNvPr id="4" name="Click to edit title"/>
          <p:cNvSpPr txBox="1">
            <a:spLocks noGrp="1"/>
          </p:cNvSpPr>
          <p:nvPr>
            <p:ph type="title" hasCustomPrompt="1"/>
          </p:nvPr>
        </p:nvSpPr>
        <p:spPr>
          <a:xfrm>
            <a:off x="641350" y="1250156"/>
            <a:ext cx="10902952" cy="717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Click to edit title</a:t>
            </a:r>
          </a:p>
        </p:txBody>
      </p:sp>
      <p:sp>
        <p:nvSpPr>
          <p:cNvPr id="5" name="Body Level One…"/>
          <p:cNvSpPr txBox="1">
            <a:spLocks noGrp="1"/>
          </p:cNvSpPr>
          <p:nvPr>
            <p:ph type="body" idx="1" hasCustomPrompt="1"/>
          </p:nvPr>
        </p:nvSpPr>
        <p:spPr>
          <a:xfrm>
            <a:off x="641350" y="2146554"/>
            <a:ext cx="10902952" cy="3017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Click to edit text</a:t>
            </a:r>
          </a:p>
          <a:p>
            <a:pPr lvl="1"/>
            <a:endParaRPr/>
          </a:p>
          <a:p>
            <a:pPr lvl="2"/>
            <a:endParaRPr/>
          </a:p>
          <a:p>
            <a:pPr lvl="3"/>
            <a:endParaRPr/>
          </a:p>
          <a:p>
            <a:pPr lvl="4"/>
            <a:endParaRPr/>
          </a:p>
        </p:txBody>
      </p:sp>
    </p:spTree>
    <p:extLst>
      <p:ext uri="{BB962C8B-B14F-4D97-AF65-F5344CB8AC3E}">
        <p14:creationId xmlns:p14="http://schemas.microsoft.com/office/powerpoint/2010/main" val="1626320323"/>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 id="2147484814" r:id="rId12"/>
    <p:sldLayoutId id="2147484815" r:id="rId13"/>
    <p:sldLayoutId id="2147484816" r:id="rId14"/>
    <p:sldLayoutId id="2147484817" r:id="rId15"/>
    <p:sldLayoutId id="2147484818" r:id="rId16"/>
    <p:sldLayoutId id="2147484819" r:id="rId17"/>
  </p:sldLayoutIdLst>
  <p:transition spd="med"/>
  <p:txStyles>
    <p:titleStyle>
      <a:lvl1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1pPr>
      <a:lvl2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2pPr>
      <a:lvl3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3pPr>
      <a:lvl4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4pPr>
      <a:lvl5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5pPr>
      <a:lvl6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6pPr>
      <a:lvl7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7pPr>
      <a:lvl8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8pPr>
      <a:lvl9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9pPr>
    </p:titleStyle>
    <p:bodyStyle>
      <a:lvl1pPr marL="0" marR="0" indent="0" algn="l" defTabSz="914367" rtl="0" latinLnBrk="0">
        <a:lnSpc>
          <a:spcPct val="100000"/>
        </a:lnSpc>
        <a:spcBef>
          <a:spcPts val="0"/>
        </a:spcBef>
        <a:spcAft>
          <a:spcPts val="0"/>
        </a:spcAft>
        <a:buClrTx/>
        <a:buSzTx/>
        <a:buFontTx/>
        <a:buNone/>
        <a:tabLst/>
        <a:defRPr sz="1969" b="0" i="0" u="none" strike="noStrike" cap="none" spc="0" baseline="0">
          <a:solidFill>
            <a:srgbClr val="000000"/>
          </a:solidFill>
          <a:uFillTx/>
          <a:latin typeface="+mj-lt"/>
          <a:ea typeface="+mj-ea"/>
          <a:cs typeface="+mj-cs"/>
          <a:sym typeface="Calibri"/>
        </a:defRPr>
      </a:lvl1pPr>
      <a:lvl2pPr marL="389097" marR="0" indent="-225019" algn="l" defTabSz="914367" rtl="0" latinLnBrk="0">
        <a:lnSpc>
          <a:spcPct val="100000"/>
        </a:lnSpc>
        <a:spcBef>
          <a:spcPts val="0"/>
        </a:spcBef>
        <a:spcAft>
          <a:spcPts val="0"/>
        </a:spcAft>
        <a:buClrTx/>
        <a:buSzPct val="95000"/>
        <a:buFontTx/>
        <a:buChar char="•"/>
        <a:tabLst/>
        <a:defRPr sz="1969" b="0" i="0" u="none" strike="noStrike" cap="none" spc="0" baseline="0">
          <a:solidFill>
            <a:srgbClr val="000000"/>
          </a:solidFill>
          <a:uFillTx/>
          <a:latin typeface="+mj-lt"/>
          <a:ea typeface="+mj-ea"/>
          <a:cs typeface="+mj-cs"/>
          <a:sym typeface="Calibri"/>
        </a:defRPr>
      </a:lvl2pPr>
      <a:lvl3pPr marL="546477" marR="0" indent="-217207"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3pPr>
      <a:lvl4pPr marL="710778" marR="0" indent="-229708" algn="l" defTabSz="914367" rtl="0" latinLnBrk="0">
        <a:lnSpc>
          <a:spcPct val="100000"/>
        </a:lnSpc>
        <a:spcBef>
          <a:spcPts val="0"/>
        </a:spcBef>
        <a:spcAft>
          <a:spcPts val="0"/>
        </a:spcAft>
        <a:buClrTx/>
        <a:buSzPct val="80000"/>
        <a:buFontTx/>
        <a:buChar char="▪"/>
        <a:tabLst/>
        <a:defRPr sz="1969" b="0" i="0" u="none" strike="noStrike" cap="none" spc="0" baseline="0">
          <a:solidFill>
            <a:srgbClr val="000000"/>
          </a:solidFill>
          <a:uFillTx/>
          <a:latin typeface="+mj-lt"/>
          <a:ea typeface="+mj-ea"/>
          <a:cs typeface="+mj-cs"/>
          <a:sym typeface="Calibri"/>
        </a:defRPr>
      </a:lvl4pPr>
      <a:lvl5pPr marL="871953" marR="0" indent="-231271" algn="l" defTabSz="914367" rtl="0" latinLnBrk="0">
        <a:lnSpc>
          <a:spcPct val="100000"/>
        </a:lnSpc>
        <a:spcBef>
          <a:spcPts val="0"/>
        </a:spcBef>
        <a:spcAft>
          <a:spcPts val="0"/>
        </a:spcAft>
        <a:buClrTx/>
        <a:buSzPct val="90000"/>
        <a:buFontTx/>
        <a:buChar char="–"/>
        <a:tabLst/>
        <a:defRPr sz="1969" b="0" i="0" u="none" strike="noStrike" cap="none" spc="0" baseline="0">
          <a:solidFill>
            <a:srgbClr val="000000"/>
          </a:solidFill>
          <a:uFillTx/>
          <a:latin typeface="+mj-lt"/>
          <a:ea typeface="+mj-ea"/>
          <a:cs typeface="+mj-cs"/>
          <a:sym typeface="Calibri"/>
        </a:defRPr>
      </a:lvl5pPr>
      <a:lvl6pPr marL="1857309"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6pPr>
      <a:lvl7pPr marL="2178766"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7pPr>
      <a:lvl8pPr marL="2500224"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8pPr>
      <a:lvl9pPr marL="2821681"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9pPr>
    </p:bodyStyle>
    <p:otherStyle>
      <a:lvl1pPr marL="0" marR="0" indent="0"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1pPr>
      <a:lvl2pPr marL="0" marR="0" indent="321457"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2pPr>
      <a:lvl3pPr marL="0" marR="0" indent="642915"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3pPr>
      <a:lvl4pPr marL="0" marR="0" indent="964372"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4pPr>
      <a:lvl5pPr marL="0" marR="0" indent="1285829"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5pPr>
      <a:lvl6pPr marL="0" marR="0" indent="1607287"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6pPr>
      <a:lvl7pPr marL="0" marR="0" indent="1928744"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7pPr>
      <a:lvl8pPr marL="0" marR="0" indent="2250201"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8pPr>
      <a:lvl9pPr marL="0" marR="0" indent="2571659"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5/5/2025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9204985"/>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EE2E3-71FE-3B52-E0F7-B8DD1D7E4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133655-2934-1661-F06E-F98CF8942F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98C73-8597-6DCF-38E2-2B7655F701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2578C0-A5A9-47FD-B950-6BFFC6AB848E}" type="datetimeFigureOut">
              <a:rPr lang="en-US" smtClean="0"/>
              <a:t>5/5/2025</a:t>
            </a:fld>
            <a:endParaRPr lang="en-US"/>
          </a:p>
        </p:txBody>
      </p:sp>
      <p:sp>
        <p:nvSpPr>
          <p:cNvPr id="5" name="Footer Placeholder 4">
            <a:extLst>
              <a:ext uri="{FF2B5EF4-FFF2-40B4-BE49-F238E27FC236}">
                <a16:creationId xmlns:a16="http://schemas.microsoft.com/office/drawing/2014/main" id="{F51071F1-F021-0E01-2375-6DBBD12D7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927496-C436-55E6-9BBB-E334BC2F40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DD7592-6536-478F-922D-5504CF1C1777}" type="slidenum">
              <a:rPr lang="en-US" smtClean="0"/>
              <a:t>‹#›</a:t>
            </a:fld>
            <a:endParaRPr lang="en-US"/>
          </a:p>
        </p:txBody>
      </p:sp>
    </p:spTree>
    <p:extLst>
      <p:ext uri="{BB962C8B-B14F-4D97-AF65-F5344CB8AC3E}">
        <p14:creationId xmlns:p14="http://schemas.microsoft.com/office/powerpoint/2010/main" val="1566597450"/>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CAA45-B0AB-8D77-BDA6-548C2E11C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096A7F-E5EB-64ED-1990-D5290B654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63622-B752-9483-B442-B9F98E538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B359B-B2D7-8648-95AE-CA2C83E3B822}" type="datetimeFigureOut">
              <a:rPr lang="en-US" smtClean="0"/>
              <a:t>5/5/2025</a:t>
            </a:fld>
            <a:endParaRPr lang="en-US"/>
          </a:p>
        </p:txBody>
      </p:sp>
      <p:sp>
        <p:nvSpPr>
          <p:cNvPr id="5" name="Footer Placeholder 4">
            <a:extLst>
              <a:ext uri="{FF2B5EF4-FFF2-40B4-BE49-F238E27FC236}">
                <a16:creationId xmlns:a16="http://schemas.microsoft.com/office/drawing/2014/main" id="{C093606D-5E7A-183E-81D8-680A89F84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6639B4-A120-C5CB-3EC7-BEF936C4B7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AD6F0-82AB-0D46-BD63-5AF186E05FF2}" type="slidenum">
              <a:rPr lang="en-US" smtClean="0"/>
              <a:t>‹#›</a:t>
            </a:fld>
            <a:endParaRPr lang="en-US"/>
          </a:p>
        </p:txBody>
      </p:sp>
    </p:spTree>
    <p:extLst>
      <p:ext uri="{BB962C8B-B14F-4D97-AF65-F5344CB8AC3E}">
        <p14:creationId xmlns:p14="http://schemas.microsoft.com/office/powerpoint/2010/main" val="943780881"/>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2" y="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2"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2" y="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76465089"/>
      </p:ext>
    </p:extLst>
  </p:cSld>
  <p:clrMap bg1="dk2" tx1="lt1" bg2="dk1" tx2="lt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Lst>
  <p:txStyles>
    <p:titleStyle>
      <a:lvl1pPr algn="l" rtl="0" eaLnBrk="1" fontAlgn="base" hangingPunct="1">
        <a:spcBef>
          <a:spcPct val="0"/>
        </a:spcBef>
        <a:spcAft>
          <a:spcPct val="0"/>
        </a:spcAft>
        <a:defRPr sz="3599"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599" b="1">
          <a:solidFill>
            <a:schemeClr val="tx2"/>
          </a:solidFill>
          <a:latin typeface="Arial" charset="0"/>
        </a:defRPr>
      </a:lvl2pPr>
      <a:lvl3pPr algn="l" rtl="0" eaLnBrk="1" fontAlgn="base" hangingPunct="1">
        <a:spcBef>
          <a:spcPct val="0"/>
        </a:spcBef>
        <a:spcAft>
          <a:spcPct val="0"/>
        </a:spcAft>
        <a:defRPr sz="3599" b="1">
          <a:solidFill>
            <a:schemeClr val="tx2"/>
          </a:solidFill>
          <a:latin typeface="Arial" charset="0"/>
        </a:defRPr>
      </a:lvl3pPr>
      <a:lvl4pPr algn="l" rtl="0" eaLnBrk="1" fontAlgn="base" hangingPunct="1">
        <a:spcBef>
          <a:spcPct val="0"/>
        </a:spcBef>
        <a:spcAft>
          <a:spcPct val="0"/>
        </a:spcAft>
        <a:defRPr sz="3599" b="1">
          <a:solidFill>
            <a:schemeClr val="tx2"/>
          </a:solidFill>
          <a:latin typeface="Arial" charset="0"/>
        </a:defRPr>
      </a:lvl4pPr>
      <a:lvl5pPr algn="l" rtl="0" eaLnBrk="1" fontAlgn="base" hangingPunct="1">
        <a:spcBef>
          <a:spcPct val="0"/>
        </a:spcBef>
        <a:spcAft>
          <a:spcPct val="0"/>
        </a:spcAft>
        <a:defRPr sz="3599" b="1">
          <a:solidFill>
            <a:schemeClr val="tx2"/>
          </a:solidFill>
          <a:latin typeface="Arial" charset="0"/>
        </a:defRPr>
      </a:lvl5pPr>
      <a:lvl6pPr marL="457063" algn="l" rtl="0" eaLnBrk="1" fontAlgn="base" hangingPunct="1">
        <a:spcBef>
          <a:spcPct val="0"/>
        </a:spcBef>
        <a:spcAft>
          <a:spcPct val="0"/>
        </a:spcAft>
        <a:defRPr sz="3499" b="1">
          <a:solidFill>
            <a:schemeClr val="tx2"/>
          </a:solidFill>
          <a:latin typeface="Arial" charset="0"/>
        </a:defRPr>
      </a:lvl6pPr>
      <a:lvl7pPr marL="914126" algn="l" rtl="0" eaLnBrk="1" fontAlgn="base" hangingPunct="1">
        <a:spcBef>
          <a:spcPct val="0"/>
        </a:spcBef>
        <a:spcAft>
          <a:spcPct val="0"/>
        </a:spcAft>
        <a:defRPr sz="3499" b="1">
          <a:solidFill>
            <a:schemeClr val="tx2"/>
          </a:solidFill>
          <a:latin typeface="Arial" charset="0"/>
        </a:defRPr>
      </a:lvl7pPr>
      <a:lvl8pPr marL="1371189" algn="l" rtl="0" eaLnBrk="1" fontAlgn="base" hangingPunct="1">
        <a:spcBef>
          <a:spcPct val="0"/>
        </a:spcBef>
        <a:spcAft>
          <a:spcPct val="0"/>
        </a:spcAft>
        <a:defRPr sz="3499" b="1">
          <a:solidFill>
            <a:schemeClr val="tx2"/>
          </a:solidFill>
          <a:latin typeface="Arial" charset="0"/>
        </a:defRPr>
      </a:lvl8pPr>
      <a:lvl9pPr marL="1828251" algn="l" rtl="0" eaLnBrk="1" fontAlgn="base" hangingPunct="1">
        <a:spcBef>
          <a:spcPct val="0"/>
        </a:spcBef>
        <a:spcAft>
          <a:spcPct val="0"/>
        </a:spcAft>
        <a:defRPr sz="3499" b="1">
          <a:solidFill>
            <a:schemeClr val="tx2"/>
          </a:solidFill>
          <a:latin typeface="Arial" charset="0"/>
        </a:defRPr>
      </a:lvl9pPr>
    </p:titleStyle>
    <p:bodyStyle>
      <a:lvl1pPr marL="342797" indent="-342797" algn="l" rtl="0" eaLnBrk="1" fontAlgn="base" hangingPunct="1">
        <a:lnSpc>
          <a:spcPct val="90000"/>
        </a:lnSpc>
        <a:spcBef>
          <a:spcPts val="1000"/>
        </a:spcBef>
        <a:spcAft>
          <a:spcPts val="700"/>
        </a:spcAft>
        <a:buClr>
          <a:schemeClr val="bg1"/>
        </a:buClr>
        <a:buFont typeface="Wingdings" panose="05000000000000000000" pitchFamily="2" charset="2"/>
        <a:buChar char="§"/>
        <a:defRPr sz="2799">
          <a:solidFill>
            <a:schemeClr val="bg1"/>
          </a:solidFill>
          <a:latin typeface="Calibri" panose="020F0502020204030204" pitchFamily="34" charset="0"/>
          <a:ea typeface="+mn-ea"/>
          <a:cs typeface="+mn-cs"/>
        </a:defRPr>
      </a:lvl1pPr>
      <a:lvl2pPr marL="742727" indent="-285664" algn="l" rtl="0" eaLnBrk="1" fontAlgn="base" hangingPunct="1">
        <a:lnSpc>
          <a:spcPct val="90000"/>
        </a:lnSpc>
        <a:spcBef>
          <a:spcPts val="1000"/>
        </a:spcBef>
        <a:spcAft>
          <a:spcPts val="700"/>
        </a:spcAft>
        <a:buClr>
          <a:schemeClr val="bg1"/>
        </a:buClr>
        <a:buFont typeface="Arial" panose="020B0604020202020204" pitchFamily="34" charset="0"/>
        <a:buChar char="‒"/>
        <a:defRPr sz="2599">
          <a:solidFill>
            <a:schemeClr val="bg1"/>
          </a:solidFill>
          <a:latin typeface="Calibri" panose="020F0502020204030204" pitchFamily="34" charset="0"/>
        </a:defRPr>
      </a:lvl2pPr>
      <a:lvl3pPr marL="1142657" indent="-228531" algn="l" rtl="0" eaLnBrk="1" fontAlgn="base" hangingPunct="1">
        <a:lnSpc>
          <a:spcPct val="90000"/>
        </a:lnSpc>
        <a:spcBef>
          <a:spcPts val="1000"/>
        </a:spcBef>
        <a:spcAft>
          <a:spcPts val="700"/>
        </a:spcAft>
        <a:buClr>
          <a:schemeClr val="bg1"/>
        </a:buClr>
        <a:buFont typeface="Arial" panose="020B0604020202020204" pitchFamily="34" charset="0"/>
        <a:buChar char="‒"/>
        <a:defRPr sz="2399">
          <a:solidFill>
            <a:schemeClr val="bg1"/>
          </a:solidFill>
          <a:latin typeface="Calibri" panose="020F0502020204030204" pitchFamily="34" charset="0"/>
        </a:defRPr>
      </a:lvl3pPr>
      <a:lvl4pPr marL="1599720" indent="-228531" algn="l" rtl="0" eaLnBrk="1" fontAlgn="base" hangingPunct="1">
        <a:lnSpc>
          <a:spcPct val="90000"/>
        </a:lnSpc>
        <a:spcBef>
          <a:spcPts val="1000"/>
        </a:spcBef>
        <a:spcAft>
          <a:spcPts val="700"/>
        </a:spcAft>
        <a:buClr>
          <a:schemeClr val="bg1"/>
        </a:buClr>
        <a:buFont typeface="Arial" panose="020B0604020202020204" pitchFamily="34" charset="0"/>
        <a:buChar char="‒"/>
        <a:defRPr sz="2199">
          <a:solidFill>
            <a:schemeClr val="bg1"/>
          </a:solidFill>
          <a:latin typeface="Calibri" panose="020F0502020204030204" pitchFamily="34" charset="0"/>
        </a:defRPr>
      </a:lvl4pPr>
      <a:lvl5pPr marL="2056783" indent="-228531" algn="l" rtl="0" eaLnBrk="1" fontAlgn="base" hangingPunct="1">
        <a:lnSpc>
          <a:spcPct val="90000"/>
        </a:lnSpc>
        <a:spcBef>
          <a:spcPts val="1000"/>
        </a:spcBef>
        <a:spcAft>
          <a:spcPts val="700"/>
        </a:spcAft>
        <a:buClr>
          <a:schemeClr val="bg1"/>
        </a:buClr>
        <a:buFont typeface="Arial" panose="020B0604020202020204" pitchFamily="34" charset="0"/>
        <a:buChar char="‒"/>
        <a:defRPr sz="1999">
          <a:solidFill>
            <a:schemeClr val="bg1"/>
          </a:solidFill>
          <a:latin typeface="Calibri" panose="020F0502020204030204" pitchFamily="34" charset="0"/>
        </a:defRPr>
      </a:lvl5pPr>
      <a:lvl6pPr marL="2513846"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0908"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7971"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5034" indent="-228531"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445293726"/>
      </p:ext>
    </p:extLst>
  </p:cSld>
  <p:clrMap bg1="dk2" tx1="lt1" bg2="dk1" tx2="lt2" accent1="accent1" accent2="accent2" accent3="accent3" accent4="accent4" accent5="accent5" accent6="accent6" hlink="hlink" folHlink="folHlink"/>
  <p:sldLayoutIdLst>
    <p:sldLayoutId id="2147484671" r:id="rId1"/>
    <p:sldLayoutId id="2147484672" r:id="rId2"/>
    <p:sldLayoutId id="2147484673" r:id="rId3"/>
    <p:sldLayoutId id="2147484674" r:id="rId4"/>
    <p:sldLayoutId id="2147484675" r:id="rId5"/>
    <p:sldLayoutId id="2147484676" r:id="rId6"/>
    <p:sldLayoutId id="2147484677" r:id="rId7"/>
    <p:sldLayoutId id="2147484678"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63442869"/>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 id="2147484737" r:id="rId12"/>
    <p:sldLayoutId id="2147484738" r:id="rId13"/>
    <p:sldLayoutId id="2147484739" r:id="rId14"/>
    <p:sldLayoutId id="2147484740" r:id="rId15"/>
    <p:sldLayoutId id="2147484741" r:id="rId16"/>
    <p:sldLayoutId id="2147484742"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levela</a:t>
            </a:r>
            <a:endParaRPr lang="en-US"/>
          </a:p>
        </p:txBody>
      </p:sp>
    </p:spTree>
    <p:extLst>
      <p:ext uri="{BB962C8B-B14F-4D97-AF65-F5344CB8AC3E}">
        <p14:creationId xmlns:p14="http://schemas.microsoft.com/office/powerpoint/2010/main" val="559174074"/>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56" r:id="rId13"/>
    <p:sldLayoutId id="2147484757" r:id="rId14"/>
    <p:sldLayoutId id="2147484758" r:id="rId15"/>
    <p:sldLayoutId id="2147484759" r:id="rId16"/>
    <p:sldLayoutId id="2147484760" r:id="rId17"/>
    <p:sldLayoutId id="2147484761" r:id="rId18"/>
    <p:sldLayoutId id="2147484762" r:id="rId19"/>
    <p:sldLayoutId id="2147484763" r:id="rId20"/>
    <p:sldLayoutId id="2147484764" r:id="rId21"/>
    <p:sldLayoutId id="2147484765"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774" r:id="rId31"/>
    <p:sldLayoutId id="2147484775" r:id="rId32"/>
    <p:sldLayoutId id="2147484776" r:id="rId33"/>
    <p:sldLayoutId id="2147484777" r:id="rId34"/>
    <p:sldLayoutId id="2147484778" r:id="rId35"/>
    <p:sldLayoutId id="2147484779" r:id="rId36"/>
    <p:sldLayoutId id="2147484780" r:id="rId37"/>
    <p:sldLayoutId id="2147484781" r:id="rId38"/>
    <p:sldLayoutId id="2147484782" r:id="rId39"/>
    <p:sldLayoutId id="2147484783" r:id="rId4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6"/>
        </a:buClr>
        <a:buFont typeface="Proxima Nova Rg"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6"/>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48.xml"/><Relationship Id="rId5" Type="http://schemas.openxmlformats.org/officeDocument/2006/relationships/image" Target="../media/image56.jpeg"/><Relationship Id="rId4" Type="http://schemas.openxmlformats.org/officeDocument/2006/relationships/image" Target="../media/image55.jpeg"/></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9.xml"/><Relationship Id="rId5" Type="http://schemas.openxmlformats.org/officeDocument/2006/relationships/image" Target="../media/image67.png"/><Relationship Id="rId4" Type="http://schemas.openxmlformats.org/officeDocument/2006/relationships/image" Target="../media/image6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9.xml"/><Relationship Id="rId6" Type="http://schemas.microsoft.com/office/2007/relationships/hdphoto" Target="../media/hdphoto22.wdp"/><Relationship Id="rId5" Type="http://schemas.openxmlformats.org/officeDocument/2006/relationships/image" Target="../media/image69.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71.png"/></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4.png"/><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5.png"/><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6.png"/><Relationship Id="rId1" Type="http://schemas.openxmlformats.org/officeDocument/2006/relationships/slideLayout" Target="../slideLayouts/slideLayout4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48.xml"/><Relationship Id="rId5" Type="http://schemas.microsoft.com/office/2007/relationships/hdphoto" Target="../media/hdphoto5.wdp"/><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microsoft.com/office/2007/relationships/hdphoto" Target="../media/hdphoto8.wdp"/><Relationship Id="rId5" Type="http://schemas.openxmlformats.org/officeDocument/2006/relationships/image" Target="../media/image27.png"/><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8.xml"/><Relationship Id="rId5" Type="http://schemas.openxmlformats.org/officeDocument/2006/relationships/image" Target="../media/image30.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152.xml"/><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5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1.wdp"/></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8.xml"/><Relationship Id="rId6" Type="http://schemas.microsoft.com/office/2007/relationships/hdphoto" Target="../media/hdphoto13.wdp"/><Relationship Id="rId5" Type="http://schemas.openxmlformats.org/officeDocument/2006/relationships/image" Target="../media/image38.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1.png"/><Relationship Id="rId1" Type="http://schemas.openxmlformats.org/officeDocument/2006/relationships/slideLayout" Target="../slideLayouts/slideLayout145.xml"/></Relationships>
</file>

<file path=ppt/slides/_rels/slide7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145.xml"/></Relationships>
</file>

<file path=ppt/slides/_rels/slide7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3.png"/><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8.xml"/><Relationship Id="rId5" Type="http://schemas.openxmlformats.org/officeDocument/2006/relationships/image" Target="../media/image56.jpeg"/><Relationship Id="rId4" Type="http://schemas.openxmlformats.org/officeDocument/2006/relationships/image" Target="../media/image55.jpeg"/></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51.xml"/><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1.png"/><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microsoft.com/office/2007/relationships/hdphoto" Target="../media/hdphoto20.wdp"/></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Pancreatic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Farshid</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Dayyani</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PhD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Caroline Kuhlman, MSN, APRN-BC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Philip A Philip, MD, PhD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Amanda K Wagner, APRN-CNP, AOCNP</a:t>
            </a:r>
            <a:endParaRPr kumimoji="0" lang="en-US" sz="3200" b="1"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Friday, April 11, 2025</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7:30 PM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745501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761-E4F8-90CD-DDF4-DDCF7465A2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5F664B1-8B17-3D1B-9FD8-E852A013CF78}"/>
              </a:ext>
            </a:extLst>
          </p:cNvPr>
          <p:cNvSpPr/>
          <p:nvPr/>
        </p:nvSpPr>
        <p:spPr bwMode="auto">
          <a:xfrm>
            <a:off x="758948" y="980728"/>
            <a:ext cx="10512305"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1355EFF-6C36-AC03-2901-7ED153042E9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0EE266F-99F6-A6F8-2DC2-B22EE984C9E9}"/>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chemeClr val="bg1"/>
                </a:solidFill>
              </a:rPr>
              <a:t>Introduction: Initial Management of Pancreatic Adenocarcinoma (PAD)</a:t>
            </a:r>
          </a:p>
          <a:p>
            <a:pPr marL="0" indent="0">
              <a:spcBef>
                <a:spcPts val="1800"/>
              </a:spcBef>
              <a:spcAft>
                <a:spcPts val="0"/>
              </a:spcAft>
              <a:buNone/>
            </a:pPr>
            <a:r>
              <a:rPr lang="en-US" sz="2500" dirty="0">
                <a:solidFill>
                  <a:srgbClr val="0432FF"/>
                </a:solidFill>
              </a:rPr>
              <a:t>Module 1: </a:t>
            </a:r>
            <a:r>
              <a:rPr lang="en-US" sz="2500" dirty="0">
                <a:solidFill>
                  <a:schemeClr val="tx1"/>
                </a:solidFill>
              </a:rPr>
              <a:t>Clinical Presentation and Prognosis of PAD;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 </a:t>
            </a:r>
            <a:endParaRPr lang="en-US" sz="2500" b="1" dirty="0">
              <a:solidFill>
                <a:srgbClr val="000000"/>
              </a:solidFill>
              <a:effectLst/>
              <a:latin typeface="+mn-lt"/>
              <a:ea typeface="Calibri" panose="020F0502020204030204" pitchFamily="34" charset="0"/>
            </a:endParaRP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PARP Inhibitor Maintenance Therapy for Newly Diagnosed Metastatic PAD </a:t>
            </a:r>
          </a:p>
          <a:p>
            <a:pPr marL="0" indent="0">
              <a:spcBef>
                <a:spcPts val="1800"/>
              </a:spcBef>
              <a:spcAft>
                <a:spcPts val="0"/>
              </a:spcAft>
              <a:buNone/>
            </a:pPr>
            <a:r>
              <a:rPr lang="en-US" sz="2500" dirty="0">
                <a:solidFill>
                  <a:srgbClr val="0432FF"/>
                </a:solidFill>
              </a:rPr>
              <a:t>Module 5: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16253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05E0A-C9D8-376F-1E66-9F4686B0341A}"/>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31C00CF-E24D-A1E8-A506-1A8D3FF4081C}"/>
              </a:ext>
            </a:extLst>
          </p:cNvPr>
          <p:cNvSpPr>
            <a:spLocks noGrp="1"/>
          </p:cNvSpPr>
          <p:nvPr>
            <p:ph idx="1"/>
          </p:nvPr>
        </p:nvSpPr>
        <p:spPr>
          <a:xfrm>
            <a:off x="528634" y="1988840"/>
            <a:ext cx="11183989"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unresectable, locally advanced PAD who is interested in learning about promising novel investigational strategies</a:t>
            </a:r>
            <a:r>
              <a:rPr lang="en-US" sz="2800" dirty="0">
                <a:solidFill>
                  <a:schemeClr val="tx1"/>
                </a:solidFill>
                <a:effectLst/>
                <a:latin typeface="Calibri" panose="020F0502020204030204" pitchFamily="34" charset="0"/>
                <a:cs typeface="Calibri" panose="020F0502020204030204" pitchFamily="34" charset="0"/>
              </a:rPr>
              <a:t>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68BEC13-0EB5-EC35-ADB1-84DD57B3DA44}"/>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4603945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974" y="501147"/>
            <a:ext cx="2166675" cy="1213339"/>
          </a:xfrm>
          <a:prstGeom prst="rect">
            <a:avLst/>
          </a:prstGeom>
        </p:spPr>
        <p:style>
          <a:lnRef idx="0">
            <a:schemeClr val="accent1"/>
          </a:lnRef>
          <a:fillRef idx="3">
            <a:schemeClr val="accent1"/>
          </a:fillRef>
          <a:effectRef idx="3">
            <a:schemeClr val="accent1"/>
          </a:effectRef>
          <a:fontRef idx="minor">
            <a:schemeClr val="lt1"/>
          </a:fontRef>
        </p:style>
      </p:pic>
      <p:sp>
        <p:nvSpPr>
          <p:cNvPr id="2050" name="Rectangle 2">
            <a:extLst>
              <a:ext uri="{FF2B5EF4-FFF2-40B4-BE49-F238E27FC236}">
                <a16:creationId xmlns:a16="http://schemas.microsoft.com/office/drawing/2014/main" id="{55B8B56E-D082-B3B3-8FB7-A5977FF5A7E4}"/>
              </a:ext>
            </a:extLst>
          </p:cNvPr>
          <p:cNvSpPr>
            <a:spLocks noGrp="1" noChangeArrowheads="1"/>
          </p:cNvSpPr>
          <p:nvPr>
            <p:ph type="ctrTitle"/>
          </p:nvPr>
        </p:nvSpPr>
        <p:spPr>
          <a:xfrm>
            <a:off x="1579187" y="1880986"/>
            <a:ext cx="8763695" cy="1409041"/>
          </a:xfrm>
        </p:spPr>
        <p:txBody>
          <a:bodyPr rtlCol="0" anchor="ctr">
            <a:normAutofit/>
          </a:bodyPr>
          <a:lstStyle/>
          <a:p>
            <a:pPr>
              <a:defRPr/>
            </a:pPr>
            <a:r>
              <a:rPr lang="en-US" altLang="en-US" b="1" dirty="0">
                <a:latin typeface="Calibri"/>
                <a:cs typeface="Calibri"/>
              </a:rPr>
              <a:t>Pancreatic Cancer</a:t>
            </a:r>
            <a:endParaRPr lang="en-US" altLang="en-US" b="1" dirty="0">
              <a:latin typeface="Calibri" panose="020F0502020204030204" pitchFamily="34" charset="0"/>
            </a:endParaRPr>
          </a:p>
        </p:txBody>
      </p:sp>
      <p:sp>
        <p:nvSpPr>
          <p:cNvPr id="4100" name="Rectangle 6">
            <a:extLst>
              <a:ext uri="{FF2B5EF4-FFF2-40B4-BE49-F238E27FC236}">
                <a16:creationId xmlns:a16="http://schemas.microsoft.com/office/drawing/2014/main" id="{00F3E5F3-D84B-7970-43E3-8C6416701DD8}"/>
              </a:ext>
            </a:extLst>
          </p:cNvPr>
          <p:cNvSpPr>
            <a:spLocks noChangeArrowheads="1"/>
          </p:cNvSpPr>
          <p:nvPr/>
        </p:nvSpPr>
        <p:spPr bwMode="auto">
          <a:xfrm>
            <a:off x="2312698" y="3762000"/>
            <a:ext cx="7296672" cy="212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80000"/>
              </a:lnSpc>
              <a:spcBef>
                <a:spcPct val="20000"/>
              </a:spcBef>
              <a:spcAft>
                <a:spcPts val="0"/>
              </a:spcAft>
              <a:buClrTx/>
              <a:buSzTx/>
              <a:buFontTx/>
              <a:buNone/>
              <a:tabLst/>
              <a:defRPr/>
            </a:pPr>
            <a:b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altLang="en-US" sz="2800" b="1" i="0" u="none" strike="noStrike" kern="1200" cap="none" spc="0" normalizeH="0" baseline="0" noProof="0" dirty="0">
                <a:ln>
                  <a:noFill/>
                </a:ln>
                <a:solidFill>
                  <a:prstClr val="black"/>
                </a:solidFill>
                <a:effectLst/>
                <a:uLnTx/>
                <a:uFillTx/>
                <a:latin typeface="Calibri"/>
                <a:ea typeface="Calibri"/>
                <a:cs typeface="Calibri"/>
              </a:rPr>
              <a:t>Philip Agop Philip, MD, PhD, FRCP</a:t>
            </a: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Henry Ford Health</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Wayne State University School of Medicine</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Detroit, Michigan</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USA</a:t>
            </a: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98" y="583048"/>
            <a:ext cx="1449547" cy="1214688"/>
          </a:xfrm>
          <a:prstGeom prst="rect">
            <a:avLst/>
          </a:prstGeom>
        </p:spPr>
        <p:style>
          <a:lnRef idx="0">
            <a:schemeClr val="accent3"/>
          </a:lnRef>
          <a:fillRef idx="3">
            <a:schemeClr val="accent3"/>
          </a:fillRef>
          <a:effectRef idx="3">
            <a:schemeClr val="accent3"/>
          </a:effectRef>
          <a:fontRef idx="minor">
            <a:schemeClr val="lt1"/>
          </a:fontRef>
        </p:style>
      </p:pic>
      <p:cxnSp>
        <p:nvCxnSpPr>
          <p:cNvPr id="2" name="Straight Arrow Connector 1">
            <a:extLst>
              <a:ext uri="{FF2B5EF4-FFF2-40B4-BE49-F238E27FC236}">
                <a16:creationId xmlns:a16="http://schemas.microsoft.com/office/drawing/2014/main" id="{A27B2EB5-16A0-1DCA-FD72-2ACDC7939B07}"/>
              </a:ext>
            </a:extLst>
          </p:cNvPr>
          <p:cNvCxnSpPr/>
          <p:nvPr/>
        </p:nvCxnSpPr>
        <p:spPr>
          <a:xfrm flipV="1">
            <a:off x="3342939" y="3310812"/>
            <a:ext cx="5347855" cy="25729"/>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0" name="Picture 4" descr="A close up of a sign&#10;&#10;Description automatically generated">
            <a:extLst>
              <a:ext uri="{FF2B5EF4-FFF2-40B4-BE49-F238E27FC236}">
                <a16:creationId xmlns:a16="http://schemas.microsoft.com/office/drawing/2014/main" id="{26B6FA08-F2DF-48A1-17A5-AB255BCF6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853" y="315575"/>
            <a:ext cx="1428750" cy="942975"/>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17581370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E987-EECE-B480-14D7-D0F4D0A0B7BD}"/>
              </a:ext>
            </a:extLst>
          </p:cNvPr>
          <p:cNvSpPr>
            <a:spLocks noGrp="1"/>
          </p:cNvSpPr>
          <p:nvPr>
            <p:ph type="title"/>
          </p:nvPr>
        </p:nvSpPr>
        <p:spPr/>
        <p:txBody>
          <a:bodyPr>
            <a:normAutofit/>
          </a:bodyPr>
          <a:lstStyle/>
          <a:p>
            <a:r>
              <a:rPr lang="en-US" dirty="0"/>
              <a:t>Case</a:t>
            </a:r>
          </a:p>
        </p:txBody>
      </p:sp>
      <p:sp>
        <p:nvSpPr>
          <p:cNvPr id="7" name="Content Placeholder 6">
            <a:extLst>
              <a:ext uri="{FF2B5EF4-FFF2-40B4-BE49-F238E27FC236}">
                <a16:creationId xmlns:a16="http://schemas.microsoft.com/office/drawing/2014/main" id="{CC68B898-CE12-6B55-8AFD-88DAEB43BD99}"/>
              </a:ext>
            </a:extLst>
          </p:cNvPr>
          <p:cNvSpPr>
            <a:spLocks noGrp="1"/>
          </p:cNvSpPr>
          <p:nvPr>
            <p:ph idx="1"/>
          </p:nvPr>
        </p:nvSpPr>
        <p:spPr>
          <a:xfrm>
            <a:off x="838200" y="1825625"/>
            <a:ext cx="5849767" cy="4351338"/>
          </a:xfrm>
        </p:spPr>
        <p:txBody>
          <a:bodyPr>
            <a:normAutofit fontScale="85000" lnSpcReduction="20000"/>
          </a:bodyPr>
          <a:lstStyle/>
          <a:p>
            <a:r>
              <a:rPr lang="en-US" dirty="0"/>
              <a:t>49, male, automotive engineer</a:t>
            </a:r>
          </a:p>
          <a:p>
            <a:pPr lvl="1"/>
            <a:r>
              <a:rPr lang="en-US" dirty="0"/>
              <a:t>Performance status is 0</a:t>
            </a:r>
          </a:p>
          <a:p>
            <a:pPr lvl="1"/>
            <a:r>
              <a:rPr lang="en-US" dirty="0"/>
              <a:t>No comorbidities</a:t>
            </a:r>
          </a:p>
          <a:p>
            <a:pPr lvl="1"/>
            <a:r>
              <a:rPr lang="en-US" dirty="0"/>
              <a:t>No cancer in immediate family </a:t>
            </a:r>
          </a:p>
          <a:p>
            <a:r>
              <a:rPr lang="en-US" dirty="0"/>
              <a:t>Abdominal pain x 2 weeks</a:t>
            </a:r>
          </a:p>
          <a:p>
            <a:r>
              <a:rPr lang="en-US" dirty="0"/>
              <a:t>CT abdomen/chest </a:t>
            </a:r>
          </a:p>
          <a:p>
            <a:pPr lvl="1"/>
            <a:r>
              <a:rPr lang="en-US" dirty="0"/>
              <a:t>7 x 9 cm pancreatic mass – </a:t>
            </a:r>
          </a:p>
          <a:p>
            <a:pPr lvl="1"/>
            <a:r>
              <a:rPr lang="en-US" dirty="0"/>
              <a:t>Unresectable – </a:t>
            </a:r>
          </a:p>
          <a:p>
            <a:r>
              <a:rPr lang="en-US" dirty="0"/>
              <a:t>EUS = adenocarcinoma</a:t>
            </a:r>
          </a:p>
          <a:p>
            <a:r>
              <a:rPr lang="en-US" dirty="0"/>
              <a:t>CA199 &gt; 4,000</a:t>
            </a:r>
          </a:p>
          <a:p>
            <a:r>
              <a:rPr lang="en-US" dirty="0"/>
              <a:t>Germline testing = negative</a:t>
            </a:r>
          </a:p>
          <a:p>
            <a:r>
              <a:rPr lang="en-US" dirty="0"/>
              <a:t>Goals of management; pain control, prolonging life, possible resection</a:t>
            </a:r>
          </a:p>
        </p:txBody>
      </p:sp>
      <p:pic>
        <p:nvPicPr>
          <p:cNvPr id="9" name="Picture 8">
            <a:extLst>
              <a:ext uri="{FF2B5EF4-FFF2-40B4-BE49-F238E27FC236}">
                <a16:creationId xmlns:a16="http://schemas.microsoft.com/office/drawing/2014/main" id="{CA10CD2D-81DC-EDE4-E4FB-4E7620BC2950}"/>
              </a:ext>
            </a:extLst>
          </p:cNvPr>
          <p:cNvPicPr>
            <a:picLocks noChangeAspect="1"/>
          </p:cNvPicPr>
          <p:nvPr/>
        </p:nvPicPr>
        <p:blipFill>
          <a:blip r:embed="rId2"/>
          <a:stretch>
            <a:fillRect/>
          </a:stretch>
        </p:blipFill>
        <p:spPr>
          <a:xfrm>
            <a:off x="7431100" y="4244169"/>
            <a:ext cx="3695700" cy="965200"/>
          </a:xfrm>
          <a:prstGeom prst="rect">
            <a:avLst/>
          </a:prstGeom>
        </p:spPr>
      </p:pic>
      <p:pic>
        <p:nvPicPr>
          <p:cNvPr id="13" name="Picture 12">
            <a:extLst>
              <a:ext uri="{FF2B5EF4-FFF2-40B4-BE49-F238E27FC236}">
                <a16:creationId xmlns:a16="http://schemas.microsoft.com/office/drawing/2014/main" id="{218D7DB9-BB00-39D1-75A9-75A5CC271054}"/>
              </a:ext>
            </a:extLst>
          </p:cNvPr>
          <p:cNvPicPr>
            <a:picLocks noChangeAspect="1"/>
          </p:cNvPicPr>
          <p:nvPr/>
        </p:nvPicPr>
        <p:blipFill>
          <a:blip r:embed="rId3"/>
          <a:stretch>
            <a:fillRect/>
          </a:stretch>
        </p:blipFill>
        <p:spPr>
          <a:xfrm>
            <a:off x="7431100" y="5440311"/>
            <a:ext cx="4126135" cy="940608"/>
          </a:xfrm>
          <a:prstGeom prst="rect">
            <a:avLst/>
          </a:prstGeom>
        </p:spPr>
      </p:pic>
      <p:pic>
        <p:nvPicPr>
          <p:cNvPr id="16" name="Picture 15">
            <a:extLst>
              <a:ext uri="{FF2B5EF4-FFF2-40B4-BE49-F238E27FC236}">
                <a16:creationId xmlns:a16="http://schemas.microsoft.com/office/drawing/2014/main" id="{9C4515DC-06A2-B4D0-22AE-4A6D2C2A4EA3}"/>
              </a:ext>
            </a:extLst>
          </p:cNvPr>
          <p:cNvPicPr>
            <a:picLocks noChangeAspect="1"/>
          </p:cNvPicPr>
          <p:nvPr/>
        </p:nvPicPr>
        <p:blipFill>
          <a:blip r:embed="rId4"/>
          <a:stretch>
            <a:fillRect/>
          </a:stretch>
        </p:blipFill>
        <p:spPr>
          <a:xfrm>
            <a:off x="7367312" y="2836964"/>
            <a:ext cx="4428994" cy="1407205"/>
          </a:xfrm>
          <a:prstGeom prst="rect">
            <a:avLst/>
          </a:prstGeom>
        </p:spPr>
      </p:pic>
      <p:sp>
        <p:nvSpPr>
          <p:cNvPr id="19" name="TextBox 18">
            <a:extLst>
              <a:ext uri="{FF2B5EF4-FFF2-40B4-BE49-F238E27FC236}">
                <a16:creationId xmlns:a16="http://schemas.microsoft.com/office/drawing/2014/main" id="{C5123CA9-830E-E09C-98D4-03446B190587}"/>
              </a:ext>
            </a:extLst>
          </p:cNvPr>
          <p:cNvSpPr txBox="1"/>
          <p:nvPr/>
        </p:nvSpPr>
        <p:spPr>
          <a:xfrm>
            <a:off x="6133217" y="3847404"/>
            <a:ext cx="984565" cy="212365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Tissue 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Liquid NGS</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Left Bracket 19">
            <a:extLst>
              <a:ext uri="{FF2B5EF4-FFF2-40B4-BE49-F238E27FC236}">
                <a16:creationId xmlns:a16="http://schemas.microsoft.com/office/drawing/2014/main" id="{E7D2BACE-5152-5E3B-9F2A-94E2E2770C1A}"/>
              </a:ext>
            </a:extLst>
          </p:cNvPr>
          <p:cNvSpPr/>
          <p:nvPr/>
        </p:nvSpPr>
        <p:spPr>
          <a:xfrm>
            <a:off x="7153071" y="3196622"/>
            <a:ext cx="332509" cy="1666446"/>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Left Bracket 20">
            <a:extLst>
              <a:ext uri="{FF2B5EF4-FFF2-40B4-BE49-F238E27FC236}">
                <a16:creationId xmlns:a16="http://schemas.microsoft.com/office/drawing/2014/main" id="{39FB2AB2-D743-081D-FCFD-6D99B41DD661}"/>
              </a:ext>
            </a:extLst>
          </p:cNvPr>
          <p:cNvSpPr/>
          <p:nvPr/>
        </p:nvSpPr>
        <p:spPr>
          <a:xfrm>
            <a:off x="7201057" y="5617528"/>
            <a:ext cx="332509" cy="342953"/>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Picture 3" descr="A close-up of an x-ray of a body&#10;&#10;AI-generated content may be incorrect.">
            <a:extLst>
              <a:ext uri="{FF2B5EF4-FFF2-40B4-BE49-F238E27FC236}">
                <a16:creationId xmlns:a16="http://schemas.microsoft.com/office/drawing/2014/main" id="{3A782EDB-F7F6-64E1-345F-78E00174EC62}"/>
              </a:ext>
            </a:extLst>
          </p:cNvPr>
          <p:cNvPicPr>
            <a:picLocks noChangeAspect="1"/>
          </p:cNvPicPr>
          <p:nvPr/>
        </p:nvPicPr>
        <p:blipFill>
          <a:blip r:embed="rId5"/>
          <a:stretch>
            <a:fillRect/>
          </a:stretch>
        </p:blipFill>
        <p:spPr>
          <a:xfrm>
            <a:off x="7876303" y="811228"/>
            <a:ext cx="2461603" cy="1939445"/>
          </a:xfrm>
          <a:prstGeom prst="rect">
            <a:avLst/>
          </a:prstGeom>
        </p:spPr>
        <p:style>
          <a:lnRef idx="0">
            <a:schemeClr val="dk1"/>
          </a:lnRef>
          <a:fillRef idx="3">
            <a:schemeClr val="dk1"/>
          </a:fillRef>
          <a:effectRef idx="3">
            <a:schemeClr val="dk1"/>
          </a:effectRef>
          <a:fontRef idx="minor">
            <a:schemeClr val="lt1"/>
          </a:fontRef>
        </p:style>
      </p:pic>
      <p:cxnSp>
        <p:nvCxnSpPr>
          <p:cNvPr id="5" name="Straight Arrow Connector 4">
            <a:extLst>
              <a:ext uri="{FF2B5EF4-FFF2-40B4-BE49-F238E27FC236}">
                <a16:creationId xmlns:a16="http://schemas.microsoft.com/office/drawing/2014/main" id="{A61424C7-1839-6B40-B017-C5716CEC132C}"/>
              </a:ext>
            </a:extLst>
          </p:cNvPr>
          <p:cNvCxnSpPr/>
          <p:nvPr/>
        </p:nvCxnSpPr>
        <p:spPr>
          <a:xfrm flipV="1">
            <a:off x="4572000" y="1449659"/>
            <a:ext cx="4493941" cy="25313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9796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KRAS G12C targeting in advanced pancreatic cancer</a:t>
            </a:r>
            <a:endParaRPr dirty="0"/>
          </a:p>
        </p:txBody>
      </p:sp>
      <p:graphicFrame>
        <p:nvGraphicFramePr>
          <p:cNvPr id="4" name="Table 3"/>
          <p:cNvGraphicFramePr>
            <a:graphicFrameLocks noGrp="1"/>
          </p:cNvGraphicFramePr>
          <p:nvPr/>
        </p:nvGraphicFramePr>
        <p:xfrm>
          <a:off x="2471855" y="1817650"/>
          <a:ext cx="7315201" cy="3222701"/>
        </p:xfrm>
        <a:graphic>
          <a:graphicData uri="http://schemas.openxmlformats.org/drawingml/2006/table">
            <a:tbl>
              <a:tblPr firstRow="1" bandRow="1">
                <a:tableStyleId>{5C22544A-7EE6-4342-B048-85BDC9FD1C3A}</a:tableStyleId>
              </a:tblPr>
              <a:tblGrid>
                <a:gridCol w="1828801">
                  <a:extLst>
                    <a:ext uri="{9D8B030D-6E8A-4147-A177-3AD203B41FA5}">
                      <a16:colId xmlns:a16="http://schemas.microsoft.com/office/drawing/2014/main" val="20000"/>
                    </a:ext>
                  </a:extLst>
                </a:gridCol>
                <a:gridCol w="2338850">
                  <a:extLst>
                    <a:ext uri="{9D8B030D-6E8A-4147-A177-3AD203B41FA5}">
                      <a16:colId xmlns:a16="http://schemas.microsoft.com/office/drawing/2014/main" val="20001"/>
                    </a:ext>
                  </a:extLst>
                </a:gridCol>
                <a:gridCol w="1650953">
                  <a:extLst>
                    <a:ext uri="{9D8B030D-6E8A-4147-A177-3AD203B41FA5}">
                      <a16:colId xmlns:a16="http://schemas.microsoft.com/office/drawing/2014/main" val="20002"/>
                    </a:ext>
                  </a:extLst>
                </a:gridCol>
                <a:gridCol w="1496597">
                  <a:extLst>
                    <a:ext uri="{9D8B030D-6E8A-4147-A177-3AD203B41FA5}">
                      <a16:colId xmlns:a16="http://schemas.microsoft.com/office/drawing/2014/main" val="20003"/>
                    </a:ext>
                  </a:extLst>
                </a:gridCol>
              </a:tblGrid>
              <a:tr h="1007094">
                <a:tc>
                  <a:txBody>
                    <a:bodyPr/>
                    <a:lstStyle/>
                    <a:p>
                      <a:pPr>
                        <a:defRPr sz="1400" b="1">
                          <a:solidFill>
                            <a:srgbClr val="FFFFFF"/>
                          </a:solidFill>
                        </a:defRPr>
                      </a:pPr>
                      <a:r>
                        <a:rPr lang="en-US" sz="2400" dirty="0"/>
                        <a:t>Drug</a:t>
                      </a:r>
                      <a:endParaRPr sz="2400" dirty="0"/>
                    </a:p>
                  </a:txBody>
                  <a:tcPr>
                    <a:solidFill>
                      <a:srgbClr val="003366"/>
                    </a:solidFill>
                  </a:tcPr>
                </a:tc>
                <a:tc>
                  <a:txBody>
                    <a:bodyPr/>
                    <a:lstStyle/>
                    <a:p>
                      <a:pPr algn="ctr">
                        <a:defRPr sz="1400" b="1">
                          <a:solidFill>
                            <a:srgbClr val="FFFFFF"/>
                          </a:solidFill>
                        </a:defRPr>
                      </a:pPr>
                      <a:r>
                        <a:rPr sz="2400" dirty="0"/>
                        <a:t>N</a:t>
                      </a:r>
                      <a:r>
                        <a:rPr lang="en-US" sz="2400" dirty="0"/>
                        <a:t>umber</a:t>
                      </a:r>
                      <a:r>
                        <a:rPr sz="2400" dirty="0"/>
                        <a:t> </a:t>
                      </a:r>
                      <a:r>
                        <a:rPr lang="en-US" sz="2400" dirty="0"/>
                        <a:t>of </a:t>
                      </a:r>
                      <a:r>
                        <a:rPr sz="2400" dirty="0"/>
                        <a:t>Patients</a:t>
                      </a:r>
                    </a:p>
                  </a:txBody>
                  <a:tcPr>
                    <a:solidFill>
                      <a:srgbClr val="003366"/>
                    </a:solidFill>
                  </a:tcPr>
                </a:tc>
                <a:tc>
                  <a:txBody>
                    <a:bodyPr/>
                    <a:lstStyle/>
                    <a:p>
                      <a:pPr algn="ctr">
                        <a:defRPr sz="1400" b="1">
                          <a:solidFill>
                            <a:srgbClr val="FFFFFF"/>
                          </a:solidFill>
                        </a:defRPr>
                      </a:pPr>
                      <a:r>
                        <a:rPr sz="2400" dirty="0"/>
                        <a:t>O</a:t>
                      </a:r>
                      <a:r>
                        <a:rPr lang="en-US" sz="2400" dirty="0"/>
                        <a:t>verall</a:t>
                      </a:r>
                    </a:p>
                    <a:p>
                      <a:pPr algn="ctr">
                        <a:defRPr sz="1400" b="1">
                          <a:solidFill>
                            <a:srgbClr val="FFFFFF"/>
                          </a:solidFill>
                        </a:defRPr>
                      </a:pPr>
                      <a:r>
                        <a:rPr sz="2400" dirty="0"/>
                        <a:t>R</a:t>
                      </a:r>
                      <a:r>
                        <a:rPr lang="en-US" sz="2400" dirty="0"/>
                        <a:t>esponse</a:t>
                      </a:r>
                      <a:endParaRPr sz="2400" dirty="0"/>
                    </a:p>
                  </a:txBody>
                  <a:tcPr>
                    <a:solidFill>
                      <a:srgbClr val="003366"/>
                    </a:solidFill>
                  </a:tcPr>
                </a:tc>
                <a:tc>
                  <a:txBody>
                    <a:bodyPr/>
                    <a:lstStyle/>
                    <a:p>
                      <a:pPr algn="ctr">
                        <a:defRPr sz="1400" b="1">
                          <a:solidFill>
                            <a:srgbClr val="FFFFFF"/>
                          </a:solidFill>
                        </a:defRPr>
                      </a:pPr>
                      <a:r>
                        <a:rPr lang="en-US" sz="2400" dirty="0"/>
                        <a:t>Disease Control</a:t>
                      </a:r>
                      <a:endParaRPr sz="2400" dirty="0"/>
                    </a:p>
                  </a:txBody>
                  <a:tcPr>
                    <a:solidFill>
                      <a:srgbClr val="003366"/>
                    </a:solidFill>
                  </a:tcPr>
                </a:tc>
                <a:extLst>
                  <a:ext uri="{0D108BD9-81ED-4DB2-BD59-A6C34878D82A}">
                    <a16:rowId xmlns:a16="http://schemas.microsoft.com/office/drawing/2014/main" val="10000"/>
                  </a:ext>
                </a:extLst>
              </a:tr>
              <a:tr h="1007094">
                <a:tc>
                  <a:txBody>
                    <a:bodyPr/>
                    <a:lstStyle/>
                    <a:p>
                      <a:pPr>
                        <a:defRPr sz="1400"/>
                      </a:pPr>
                      <a:r>
                        <a:rPr lang="en-US" sz="2400" dirty="0"/>
                        <a:t>Sotorasib</a:t>
                      </a:r>
                      <a:endParaRPr sz="2400" dirty="0"/>
                    </a:p>
                  </a:txBody>
                  <a:tcPr/>
                </a:tc>
                <a:tc>
                  <a:txBody>
                    <a:bodyPr/>
                    <a:lstStyle/>
                    <a:p>
                      <a:pPr algn="ctr">
                        <a:defRPr sz="1400"/>
                      </a:pPr>
                      <a:r>
                        <a:rPr sz="2400" dirty="0"/>
                        <a:t>38</a:t>
                      </a:r>
                    </a:p>
                  </a:txBody>
                  <a:tcPr/>
                </a:tc>
                <a:tc>
                  <a:txBody>
                    <a:bodyPr/>
                    <a:lstStyle/>
                    <a:p>
                      <a:pPr algn="ctr">
                        <a:defRPr sz="1400"/>
                      </a:pPr>
                      <a:r>
                        <a:rPr sz="2400" dirty="0"/>
                        <a:t>21.1%</a:t>
                      </a:r>
                    </a:p>
                  </a:txBody>
                  <a:tcPr/>
                </a:tc>
                <a:tc>
                  <a:txBody>
                    <a:bodyPr/>
                    <a:lstStyle/>
                    <a:p>
                      <a:pPr algn="ctr">
                        <a:defRPr sz="1400"/>
                      </a:pPr>
                      <a:r>
                        <a:rPr sz="2400" dirty="0"/>
                        <a:t>84.2%</a:t>
                      </a:r>
                    </a:p>
                  </a:txBody>
                  <a:tcPr/>
                </a:tc>
                <a:extLst>
                  <a:ext uri="{0D108BD9-81ED-4DB2-BD59-A6C34878D82A}">
                    <a16:rowId xmlns:a16="http://schemas.microsoft.com/office/drawing/2014/main" val="10001"/>
                  </a:ext>
                </a:extLst>
              </a:tr>
              <a:tr h="1208513">
                <a:tc>
                  <a:txBody>
                    <a:bodyPr/>
                    <a:lstStyle/>
                    <a:p>
                      <a:pPr>
                        <a:defRPr sz="1400"/>
                      </a:pPr>
                      <a:r>
                        <a:rPr lang="en-US" sz="2400" dirty="0"/>
                        <a:t>Adagrasib</a:t>
                      </a:r>
                      <a:endParaRPr sz="2400" dirty="0"/>
                    </a:p>
                  </a:txBody>
                  <a:tcPr/>
                </a:tc>
                <a:tc>
                  <a:txBody>
                    <a:bodyPr/>
                    <a:lstStyle/>
                    <a:p>
                      <a:pPr algn="ctr">
                        <a:defRPr sz="1400"/>
                      </a:pPr>
                      <a:r>
                        <a:rPr sz="2400" dirty="0"/>
                        <a:t>10</a:t>
                      </a:r>
                    </a:p>
                  </a:txBody>
                  <a:tcPr/>
                </a:tc>
                <a:tc>
                  <a:txBody>
                    <a:bodyPr/>
                    <a:lstStyle/>
                    <a:p>
                      <a:pPr algn="ctr">
                        <a:defRPr sz="1400"/>
                      </a:pPr>
                      <a:r>
                        <a:rPr sz="2400" dirty="0"/>
                        <a:t>50.0%</a:t>
                      </a:r>
                    </a:p>
                  </a:txBody>
                  <a:tcPr/>
                </a:tc>
                <a:tc>
                  <a:txBody>
                    <a:bodyPr/>
                    <a:lstStyle/>
                    <a:p>
                      <a:pPr algn="ctr">
                        <a:defRPr sz="1400"/>
                      </a:pPr>
                      <a:r>
                        <a:rPr sz="2400" dirty="0"/>
                        <a:t>100%</a:t>
                      </a:r>
                    </a:p>
                  </a:txBody>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DB648292-0EF9-6C37-E473-EB2170BCF5C8}"/>
              </a:ext>
            </a:extLst>
          </p:cNvPr>
          <p:cNvSpPr txBox="1"/>
          <p:nvPr/>
        </p:nvSpPr>
        <p:spPr>
          <a:xfrm>
            <a:off x="2193073" y="5849036"/>
            <a:ext cx="782815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9"/>
                </a:solidFill>
                <a:effectLst/>
                <a:uLnTx/>
                <a:uFillTx/>
                <a:latin typeface="Helvetica" pitchFamily="2" charset="0"/>
                <a:ea typeface="+mn-ea"/>
                <a:cs typeface="+mn-cs"/>
              </a:rPr>
              <a:t>Strickler et al, N Engl J Med 2023;388:33-43; Bekaii-Saab, et al,  </a:t>
            </a:r>
            <a:r>
              <a:rPr kumimoji="0" lang="en-US" sz="1200" b="0" i="0" u="none" strike="noStrike" kern="1200" cap="none" spc="0" normalizeH="0" baseline="0" noProof="0" dirty="0">
                <a:ln>
                  <a:noFill/>
                </a:ln>
                <a:solidFill>
                  <a:srgbClr val="000000"/>
                </a:solidFill>
                <a:effectLst/>
                <a:uLnTx/>
                <a:uFillTx/>
                <a:latin typeface="Helvetica" pitchFamily="2" charset="0"/>
                <a:ea typeface="+mn-ea"/>
                <a:cs typeface="+mn-cs"/>
              </a:rPr>
              <a:t>J Clin Oncol 41:4097-4106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A5B59"/>
                </a:solidFill>
                <a:effectLst/>
                <a:uLnTx/>
                <a:uFillTx/>
                <a:latin typeface="Helvetica" pitchFamily="2" charset="0"/>
                <a:ea typeface="+mn-ea"/>
                <a:cs typeface="+mn-cs"/>
              </a:rPr>
              <a: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EA2FB-CBD4-1C8F-08EE-F223596D22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E67E1-EDC3-6999-A85E-C25FDFAEC64C}"/>
              </a:ext>
            </a:extLst>
          </p:cNvPr>
          <p:cNvSpPr>
            <a:spLocks noGrp="1"/>
          </p:cNvSpPr>
          <p:nvPr>
            <p:ph type="title"/>
          </p:nvPr>
        </p:nvSpPr>
        <p:spPr>
          <a:xfrm>
            <a:off x="838200" y="0"/>
            <a:ext cx="10515600" cy="1325563"/>
          </a:xfrm>
        </p:spPr>
        <p:txBody>
          <a:bodyPr>
            <a:normAutofit/>
          </a:bodyPr>
          <a:lstStyle/>
          <a:p>
            <a:r>
              <a:rPr lang="en-US" sz="3600" dirty="0"/>
              <a:t>Early encouraging results in pretreated pancreas cancer using Pan-KRAS inhibitor </a:t>
            </a:r>
            <a:r>
              <a:rPr lang="en-US" sz="3600" dirty="0" err="1"/>
              <a:t>Daraxonrasib</a:t>
            </a:r>
            <a:r>
              <a:rPr lang="en-US" sz="3600" dirty="0"/>
              <a:t> (RMC-6236)</a:t>
            </a:r>
          </a:p>
        </p:txBody>
      </p:sp>
      <p:sp>
        <p:nvSpPr>
          <p:cNvPr id="5" name="TextBox 4">
            <a:extLst>
              <a:ext uri="{FF2B5EF4-FFF2-40B4-BE49-F238E27FC236}">
                <a16:creationId xmlns:a16="http://schemas.microsoft.com/office/drawing/2014/main" id="{B0153593-B3B0-9177-84ED-8D332D466A01}"/>
              </a:ext>
            </a:extLst>
          </p:cNvPr>
          <p:cNvSpPr txBox="1"/>
          <p:nvPr/>
        </p:nvSpPr>
        <p:spPr>
          <a:xfrm>
            <a:off x="679262" y="6507792"/>
            <a:ext cx="956168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Garrido-Laguna I et al. Gastrointestinal Cancers Symposium 2025;Abstract 722.</a:t>
            </a:r>
          </a:p>
        </p:txBody>
      </p:sp>
      <p:pic>
        <p:nvPicPr>
          <p:cNvPr id="6" name="Picture 5" descr="A graph of a patient's survival&#10;&#10;AI-generated content may be incorrect.">
            <a:extLst>
              <a:ext uri="{FF2B5EF4-FFF2-40B4-BE49-F238E27FC236}">
                <a16:creationId xmlns:a16="http://schemas.microsoft.com/office/drawing/2014/main" id="{CF4F9AF7-C9F7-43CB-790C-E16BE0D07A9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81115" y="1325563"/>
            <a:ext cx="4937605" cy="2534083"/>
          </a:xfrm>
          <a:prstGeom prst="rect">
            <a:avLst/>
          </a:prstGeom>
        </p:spPr>
      </p:pic>
      <p:pic>
        <p:nvPicPr>
          <p:cNvPr id="8" name="Picture 7" descr="A graph of survival in patients with a number of tablets&#10;&#10;AI-generated content may be incorrect.">
            <a:extLst>
              <a:ext uri="{FF2B5EF4-FFF2-40B4-BE49-F238E27FC236}">
                <a16:creationId xmlns:a16="http://schemas.microsoft.com/office/drawing/2014/main" id="{34BD7F13-186F-D1DE-4FB8-478D28535A9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79262" y="3916678"/>
            <a:ext cx="5304445" cy="2534083"/>
          </a:xfrm>
          <a:prstGeom prst="rect">
            <a:avLst/>
          </a:prstGeom>
        </p:spPr>
      </p:pic>
      <p:pic>
        <p:nvPicPr>
          <p:cNvPr id="10" name="Picture 9">
            <a:extLst>
              <a:ext uri="{FF2B5EF4-FFF2-40B4-BE49-F238E27FC236}">
                <a16:creationId xmlns:a16="http://schemas.microsoft.com/office/drawing/2014/main" id="{807917AB-FD5B-F7A9-C911-62A9C6AD29D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169857" y="1172810"/>
            <a:ext cx="4632805" cy="3088537"/>
          </a:xfrm>
          <a:prstGeom prst="rect">
            <a:avLst/>
          </a:prstGeom>
        </p:spPr>
      </p:pic>
      <p:pic>
        <p:nvPicPr>
          <p:cNvPr id="16" name="Picture 15" descr="A diagram of a flowchart&#10;&#10;AI-generated content may be incorrect.">
            <a:extLst>
              <a:ext uri="{FF2B5EF4-FFF2-40B4-BE49-F238E27FC236}">
                <a16:creationId xmlns:a16="http://schemas.microsoft.com/office/drawing/2014/main" id="{84BCAF47-FEB0-70A6-776B-C2E6ED62D980}"/>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169857" y="4392851"/>
            <a:ext cx="4663722" cy="2082612"/>
          </a:xfrm>
          <a:prstGeom prst="rect">
            <a:avLst/>
          </a:prstGeom>
        </p:spPr>
      </p:pic>
    </p:spTree>
    <p:extLst>
      <p:ext uri="{BB962C8B-B14F-4D97-AF65-F5344CB8AC3E}">
        <p14:creationId xmlns:p14="http://schemas.microsoft.com/office/powerpoint/2010/main" val="30839591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EDBC0-1453-2E38-57E5-E28D94A151BF}"/>
              </a:ext>
            </a:extLst>
          </p:cNvPr>
          <p:cNvPicPr>
            <a:picLocks noChangeAspect="1"/>
          </p:cNvPicPr>
          <p:nvPr/>
        </p:nvPicPr>
        <p:blipFill>
          <a:blip r:embed="rId2"/>
          <a:stretch>
            <a:fillRect/>
          </a:stretch>
        </p:blipFill>
        <p:spPr>
          <a:xfrm>
            <a:off x="838200" y="1607659"/>
            <a:ext cx="10432055" cy="346559"/>
          </a:xfrm>
          <a:prstGeom prst="rect">
            <a:avLst/>
          </a:prstGeom>
        </p:spPr>
      </p:pic>
      <p:sp>
        <p:nvSpPr>
          <p:cNvPr id="2" name="Title 1">
            <a:extLst>
              <a:ext uri="{FF2B5EF4-FFF2-40B4-BE49-F238E27FC236}">
                <a16:creationId xmlns:a16="http://schemas.microsoft.com/office/drawing/2014/main" id="{377860FA-69F9-9712-19FC-B9605F741054}"/>
              </a:ext>
            </a:extLst>
          </p:cNvPr>
          <p:cNvSpPr>
            <a:spLocks noGrp="1"/>
          </p:cNvSpPr>
          <p:nvPr>
            <p:ph type="title"/>
          </p:nvPr>
        </p:nvSpPr>
        <p:spPr>
          <a:xfrm>
            <a:off x="838200" y="184805"/>
            <a:ext cx="10515600" cy="1505883"/>
          </a:xfrm>
        </p:spPr>
        <p:txBody>
          <a:bodyPr anchor="ctr">
            <a:normAutofit fontScale="90000"/>
          </a:bodyPr>
          <a:lstStyle/>
          <a:p>
            <a:r>
              <a:rPr lang="en-US" sz="5200" dirty="0"/>
              <a:t>Select  KRAS inhibitor studies  in pancreatic cancer- a fast expanding field!</a:t>
            </a:r>
          </a:p>
        </p:txBody>
      </p:sp>
      <p:pic>
        <p:nvPicPr>
          <p:cNvPr id="6" name="Picture 5" descr="A screenshot of a computer&#10;&#10;Description automatically generated">
            <a:extLst>
              <a:ext uri="{FF2B5EF4-FFF2-40B4-BE49-F238E27FC236}">
                <a16:creationId xmlns:a16="http://schemas.microsoft.com/office/drawing/2014/main" id="{EDEFCFD0-9037-A5C7-6458-4F1BCD34B0E9}"/>
              </a:ext>
            </a:extLst>
          </p:cNvPr>
          <p:cNvPicPr>
            <a:picLocks noChangeAspect="1"/>
          </p:cNvPicPr>
          <p:nvPr/>
        </p:nvPicPr>
        <p:blipFill>
          <a:blip r:embed="rId3"/>
          <a:stretch>
            <a:fillRect/>
          </a:stretch>
        </p:blipFill>
        <p:spPr>
          <a:xfrm>
            <a:off x="838200" y="1846812"/>
            <a:ext cx="10512547" cy="3942204"/>
          </a:xfrm>
          <a:prstGeom prst="rect">
            <a:avLst/>
          </a:prstGeom>
        </p:spPr>
      </p:pic>
      <p:sp>
        <p:nvSpPr>
          <p:cNvPr id="7" name="TextBox 6">
            <a:extLst>
              <a:ext uri="{FF2B5EF4-FFF2-40B4-BE49-F238E27FC236}">
                <a16:creationId xmlns:a16="http://schemas.microsoft.com/office/drawing/2014/main" id="{8FE73110-C50B-F466-EA1D-284447F02A85}"/>
              </a:ext>
            </a:extLst>
          </p:cNvPr>
          <p:cNvSpPr txBox="1"/>
          <p:nvPr/>
        </p:nvSpPr>
        <p:spPr>
          <a:xfrm>
            <a:off x="552450" y="6305550"/>
            <a:ext cx="682590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Singhal et al </a:t>
            </a:r>
            <a:r>
              <a:rPr kumimoji="0" lang="en-US" sz="1800" b="0" i="0" u="none" strike="noStrike" kern="1200" cap="none" spc="0" normalizeH="0" baseline="0" noProof="0" dirty="0">
                <a:ln>
                  <a:noFill/>
                </a:ln>
                <a:solidFill>
                  <a:srgbClr val="0068A3"/>
                </a:solidFill>
                <a:effectLst/>
                <a:uLnTx/>
                <a:uFillTx/>
                <a:latin typeface="GraphikNaturel"/>
                <a:ea typeface="+mn-ea"/>
                <a:cs typeface="+mn-cs"/>
              </a:rPr>
              <a:t>Nature Medicine </a:t>
            </a:r>
            <a:r>
              <a:rPr kumimoji="0" lang="en-US" sz="1800" b="0" i="0" u="none" strike="noStrike" kern="1200" cap="none" spc="0" normalizeH="0" baseline="0" noProof="0" dirty="0">
                <a:ln>
                  <a:noFill/>
                </a:ln>
                <a:solidFill>
                  <a:prstClr val="black"/>
                </a:solidFill>
                <a:effectLst/>
                <a:uLnTx/>
                <a:uFillTx/>
                <a:latin typeface="GraphikNaturel"/>
                <a:ea typeface="+mn-ea"/>
                <a:cs typeface="+mn-cs"/>
              </a:rPr>
              <a:t>| Volume 30 | April 2024 | 969–983 </a:t>
            </a:r>
            <a:r>
              <a:rPr kumimoji="0" lang="en-US" sz="1800" b="1" i="0" u="none" strike="noStrike" kern="1200" cap="none" spc="0" normalizeH="0" baseline="0" noProof="0" dirty="0">
                <a:ln>
                  <a:noFill/>
                </a:ln>
                <a:solidFill>
                  <a:prstClr val="black"/>
                </a:solidFill>
                <a:effectLst/>
                <a:uLnTx/>
                <a:uFillTx/>
                <a:latin typeface="GraphikNaturel"/>
                <a:ea typeface="+mn-ea"/>
                <a:cs typeface="+mn-cs"/>
              </a:rPr>
              <a:t>969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2704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8A39-3CA1-41F3-AA34-C75492C6A8FF}"/>
              </a:ext>
            </a:extLst>
          </p:cNvPr>
          <p:cNvSpPr>
            <a:spLocks noGrp="1"/>
          </p:cNvSpPr>
          <p:nvPr>
            <p:ph type="title"/>
          </p:nvPr>
        </p:nvSpPr>
        <p:spPr>
          <a:xfrm>
            <a:off x="409261" y="152516"/>
            <a:ext cx="10930634" cy="1325563"/>
          </a:xfrm>
        </p:spPr>
        <p:txBody>
          <a:bodyPr>
            <a:normAutofit fontScale="90000"/>
          </a:bodyPr>
          <a:lstStyle/>
          <a:p>
            <a:pPr algn="ctr"/>
            <a:r>
              <a:rPr lang="en-US" sz="4000" b="1" dirty="0"/>
              <a:t>Patients with </a:t>
            </a:r>
            <a:r>
              <a:rPr lang="en-US" sz="4000" b="1" i="1" dirty="0"/>
              <a:t>RAS</a:t>
            </a:r>
            <a:r>
              <a:rPr lang="en-US" sz="4000" b="1" dirty="0"/>
              <a:t> wild type (not mutated) can have other druggable targets including </a:t>
            </a:r>
            <a:r>
              <a:rPr lang="en-US" sz="4000" b="1" i="1" dirty="0"/>
              <a:t>NRG-1</a:t>
            </a:r>
            <a:r>
              <a:rPr lang="en-US" sz="4000" b="1" dirty="0"/>
              <a:t> fusions</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43535" y="1478079"/>
            <a:ext cx="8462085" cy="4794473"/>
          </a:xfrm>
          <a:prstGeom prst="rect">
            <a:avLst/>
          </a:prstGeom>
        </p:spPr>
      </p:pic>
      <p:sp>
        <p:nvSpPr>
          <p:cNvPr id="6" name="TextBox 5">
            <a:extLst>
              <a:ext uri="{FF2B5EF4-FFF2-40B4-BE49-F238E27FC236}">
                <a16:creationId xmlns:a16="http://schemas.microsoft.com/office/drawing/2014/main" id="{6E8CB34B-7809-424C-AB62-ACF7724DF1DD}"/>
              </a:ext>
            </a:extLst>
          </p:cNvPr>
          <p:cNvSpPr txBox="1"/>
          <p:nvPr/>
        </p:nvSpPr>
        <p:spPr>
          <a:xfrm>
            <a:off x="221973" y="6504829"/>
            <a:ext cx="25555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Philip et al Clinical Cancer Research, 2022</a:t>
            </a:r>
          </a:p>
        </p:txBody>
      </p:sp>
    </p:spTree>
    <p:extLst>
      <p:ext uri="{BB962C8B-B14F-4D97-AF65-F5344CB8AC3E}">
        <p14:creationId xmlns:p14="http://schemas.microsoft.com/office/powerpoint/2010/main" val="38728222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777A-E0BE-C9AF-E282-F51E4E304A05}"/>
              </a:ext>
            </a:extLst>
          </p:cNvPr>
          <p:cNvSpPr>
            <a:spLocks noGrp="1"/>
          </p:cNvSpPr>
          <p:nvPr>
            <p:ph type="title"/>
          </p:nvPr>
        </p:nvSpPr>
        <p:spPr>
          <a:xfrm>
            <a:off x="838200" y="24497"/>
            <a:ext cx="10515600" cy="1505883"/>
          </a:xfrm>
        </p:spPr>
        <p:txBody>
          <a:bodyPr vert="horz" lIns="91440" tIns="45720" rIns="91440" bIns="45720" rtlCol="0" anchor="ctr">
            <a:noAutofit/>
          </a:bodyPr>
          <a:lstStyle/>
          <a:p>
            <a:r>
              <a:rPr lang="en-US" sz="3600" dirty="0"/>
              <a:t>Z</a:t>
            </a:r>
            <a:r>
              <a:rPr lang="en-US" sz="3600" kern="1200" dirty="0">
                <a:solidFill>
                  <a:schemeClr val="tx1"/>
                </a:solidFill>
                <a:latin typeface="+mj-lt"/>
                <a:ea typeface="+mj-ea"/>
                <a:cs typeface="+mj-cs"/>
              </a:rPr>
              <a:t>enocutuzumab: a novel bispecific antibody targeting both HER2 and HER3 </a:t>
            </a:r>
          </a:p>
        </p:txBody>
      </p:sp>
      <p:pic>
        <p:nvPicPr>
          <p:cNvPr id="5" name="Picture 4" descr="A diagram of a group of people&#10;&#10;AI-generated content may be incorrect.">
            <a:extLst>
              <a:ext uri="{FF2B5EF4-FFF2-40B4-BE49-F238E27FC236}">
                <a16:creationId xmlns:a16="http://schemas.microsoft.com/office/drawing/2014/main" id="{B21E87D6-3469-EB90-7FB4-C0AB19484C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10699" y="1530217"/>
            <a:ext cx="8083005" cy="4688143"/>
          </a:xfrm>
          <a:prstGeom prst="rect">
            <a:avLst/>
          </a:prstGeom>
        </p:spPr>
        <p:style>
          <a:lnRef idx="0">
            <a:schemeClr val="dk1"/>
          </a:lnRef>
          <a:fillRef idx="3">
            <a:schemeClr val="dk1"/>
          </a:fillRef>
          <a:effectRef idx="3">
            <a:schemeClr val="dk1"/>
          </a:effectRef>
          <a:fontRef idx="minor">
            <a:schemeClr val="lt1"/>
          </a:fontRef>
        </p:style>
      </p:pic>
      <p:sp>
        <p:nvSpPr>
          <p:cNvPr id="6" name="TextBox 5">
            <a:extLst>
              <a:ext uri="{FF2B5EF4-FFF2-40B4-BE49-F238E27FC236}">
                <a16:creationId xmlns:a16="http://schemas.microsoft.com/office/drawing/2014/main" id="{391E743C-078B-1B69-B6BE-98C0F62B82E9}"/>
              </a:ext>
            </a:extLst>
          </p:cNvPr>
          <p:cNvSpPr txBox="1"/>
          <p:nvPr/>
        </p:nvSpPr>
        <p:spPr>
          <a:xfrm>
            <a:off x="8238618" y="6295729"/>
            <a:ext cx="33846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Kim et al, Future Oncology, 2024</a:t>
            </a:r>
          </a:p>
        </p:txBody>
      </p:sp>
    </p:spTree>
    <p:extLst>
      <p:ext uri="{BB962C8B-B14F-4D97-AF65-F5344CB8AC3E}">
        <p14:creationId xmlns:p14="http://schemas.microsoft.com/office/powerpoint/2010/main" val="10046388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A43F5-744D-F5A6-3FB6-0249C7151BB7}"/>
              </a:ext>
            </a:extLst>
          </p:cNvPr>
          <p:cNvSpPr>
            <a:spLocks noGrp="1"/>
          </p:cNvSpPr>
          <p:nvPr>
            <p:ph type="title"/>
          </p:nvPr>
        </p:nvSpPr>
        <p:spPr>
          <a:xfrm>
            <a:off x="941328" y="203402"/>
            <a:ext cx="10515600" cy="1325563"/>
          </a:xfrm>
        </p:spPr>
        <p:txBody>
          <a:bodyPr/>
          <a:lstStyle/>
          <a:p>
            <a:r>
              <a:rPr lang="en-US" dirty="0"/>
              <a:t>Efficacy of </a:t>
            </a:r>
            <a:r>
              <a:rPr lang="en-US" sz="4400" kern="1200" dirty="0">
                <a:solidFill>
                  <a:schemeClr val="tx1"/>
                </a:solidFill>
                <a:latin typeface="+mj-lt"/>
                <a:ea typeface="+mj-ea"/>
                <a:cs typeface="+mj-cs"/>
              </a:rPr>
              <a:t>zenocutuzumab</a:t>
            </a:r>
            <a:r>
              <a:rPr lang="en-US" dirty="0"/>
              <a:t> i</a:t>
            </a:r>
            <a:r>
              <a:rPr lang="en-US" sz="4400" kern="1200" dirty="0">
                <a:solidFill>
                  <a:schemeClr val="tx1"/>
                </a:solidFill>
                <a:latin typeface="+mj-lt"/>
                <a:ea typeface="+mj-ea"/>
                <a:cs typeface="+mj-cs"/>
              </a:rPr>
              <a:t>n 32 patients with previously treated pancreatic cancers </a:t>
            </a:r>
            <a:r>
              <a:rPr lang="en-US" dirty="0"/>
              <a:t> </a:t>
            </a:r>
          </a:p>
        </p:txBody>
      </p:sp>
      <p:pic>
        <p:nvPicPr>
          <p:cNvPr id="5" name="Picture 4" descr="A graph of a patient's reaction&#10;&#10;AI-generated content may be incorrect.">
            <a:extLst>
              <a:ext uri="{FF2B5EF4-FFF2-40B4-BE49-F238E27FC236}">
                <a16:creationId xmlns:a16="http://schemas.microsoft.com/office/drawing/2014/main" id="{D6AA9EFF-A99F-D405-D5C3-2799BF2809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075364" y="1482598"/>
            <a:ext cx="3851825" cy="5375402"/>
          </a:xfrm>
          <a:prstGeom prst="rect">
            <a:avLst/>
          </a:prstGeom>
        </p:spPr>
        <p:style>
          <a:lnRef idx="2">
            <a:schemeClr val="dk1">
              <a:shade val="15000"/>
            </a:schemeClr>
          </a:lnRef>
          <a:fillRef idx="1">
            <a:schemeClr val="dk1"/>
          </a:fillRef>
          <a:effectRef idx="0">
            <a:schemeClr val="dk1"/>
          </a:effectRef>
          <a:fontRef idx="minor">
            <a:schemeClr val="lt1"/>
          </a:fontRef>
        </p:style>
      </p:pic>
      <p:graphicFrame>
        <p:nvGraphicFramePr>
          <p:cNvPr id="6" name="Table 5">
            <a:extLst>
              <a:ext uri="{FF2B5EF4-FFF2-40B4-BE49-F238E27FC236}">
                <a16:creationId xmlns:a16="http://schemas.microsoft.com/office/drawing/2014/main" id="{61D9995C-CA05-CB73-DC95-1A0A257EB4FB}"/>
              </a:ext>
            </a:extLst>
          </p:cNvPr>
          <p:cNvGraphicFramePr>
            <a:graphicFrameLocks noGrp="1"/>
          </p:cNvGraphicFramePr>
          <p:nvPr/>
        </p:nvGraphicFramePr>
        <p:xfrm>
          <a:off x="596836" y="2766767"/>
          <a:ext cx="7336277" cy="1771787"/>
        </p:xfrm>
        <a:graphic>
          <a:graphicData uri="http://schemas.openxmlformats.org/drawingml/2006/table">
            <a:tbl>
              <a:tblPr firstRow="1" bandRow="1">
                <a:tableStyleId>{5C22544A-7EE6-4342-B048-85BDC9FD1C3A}</a:tableStyleId>
              </a:tblPr>
              <a:tblGrid>
                <a:gridCol w="1716388">
                  <a:extLst>
                    <a:ext uri="{9D8B030D-6E8A-4147-A177-3AD203B41FA5}">
                      <a16:colId xmlns:a16="http://schemas.microsoft.com/office/drawing/2014/main" val="1865957322"/>
                    </a:ext>
                  </a:extLst>
                </a:gridCol>
                <a:gridCol w="1334891">
                  <a:extLst>
                    <a:ext uri="{9D8B030D-6E8A-4147-A177-3AD203B41FA5}">
                      <a16:colId xmlns:a16="http://schemas.microsoft.com/office/drawing/2014/main" val="793459460"/>
                    </a:ext>
                  </a:extLst>
                </a:gridCol>
                <a:gridCol w="1515100">
                  <a:extLst>
                    <a:ext uri="{9D8B030D-6E8A-4147-A177-3AD203B41FA5}">
                      <a16:colId xmlns:a16="http://schemas.microsoft.com/office/drawing/2014/main" val="3202462372"/>
                    </a:ext>
                  </a:extLst>
                </a:gridCol>
                <a:gridCol w="1194727">
                  <a:extLst>
                    <a:ext uri="{9D8B030D-6E8A-4147-A177-3AD203B41FA5}">
                      <a16:colId xmlns:a16="http://schemas.microsoft.com/office/drawing/2014/main" val="3348136701"/>
                    </a:ext>
                  </a:extLst>
                </a:gridCol>
                <a:gridCol w="1575171">
                  <a:extLst>
                    <a:ext uri="{9D8B030D-6E8A-4147-A177-3AD203B41FA5}">
                      <a16:colId xmlns:a16="http://schemas.microsoft.com/office/drawing/2014/main" val="1178883883"/>
                    </a:ext>
                  </a:extLst>
                </a:gridCol>
              </a:tblGrid>
              <a:tr h="364627">
                <a:tc>
                  <a:txBody>
                    <a:bodyPr/>
                    <a:lstStyle/>
                    <a:p>
                      <a:endParaRPr lang="en-US" sz="1400" dirty="0"/>
                    </a:p>
                  </a:txBody>
                  <a:tcPr/>
                </a:tc>
                <a:tc gridSpan="2">
                  <a:txBody>
                    <a:bodyPr/>
                    <a:lstStyle/>
                    <a:p>
                      <a:pPr algn="ctr"/>
                      <a:r>
                        <a:rPr lang="en-US" sz="1400" dirty="0"/>
                        <a:t>Investigator Assessed</a:t>
                      </a:r>
                    </a:p>
                  </a:txBody>
                  <a:tcPr/>
                </a:tc>
                <a:tc hMerge="1">
                  <a:txBody>
                    <a:bodyPr/>
                    <a:lstStyle/>
                    <a:p>
                      <a:endParaRPr lang="en-US" dirty="0"/>
                    </a:p>
                  </a:txBody>
                  <a:tcPr/>
                </a:tc>
                <a:tc gridSpan="2">
                  <a:txBody>
                    <a:bodyPr/>
                    <a:lstStyle/>
                    <a:p>
                      <a:pPr algn="ctr"/>
                      <a:r>
                        <a:rPr lang="en-US" sz="1400" dirty="0"/>
                        <a:t>Central review</a:t>
                      </a:r>
                    </a:p>
                  </a:txBody>
                  <a:tcPr/>
                </a:tc>
                <a:tc hMerge="1">
                  <a:txBody>
                    <a:bodyPr/>
                    <a:lstStyle/>
                    <a:p>
                      <a:endParaRPr lang="en-US" dirty="0"/>
                    </a:p>
                  </a:txBody>
                  <a:tcPr/>
                </a:tc>
                <a:extLst>
                  <a:ext uri="{0D108BD9-81ED-4DB2-BD59-A6C34878D82A}">
                    <a16:rowId xmlns:a16="http://schemas.microsoft.com/office/drawing/2014/main" val="3776580633"/>
                  </a:ext>
                </a:extLst>
              </a:tr>
              <a:tr h="370840">
                <a:tc>
                  <a:txBody>
                    <a:bodyPr/>
                    <a:lstStyle/>
                    <a:p>
                      <a:endParaRPr lang="en-US" sz="1400" dirty="0"/>
                    </a:p>
                  </a:txBody>
                  <a:tcPr/>
                </a:tc>
                <a:tc>
                  <a:txBody>
                    <a:bodyPr/>
                    <a:lstStyle/>
                    <a:p>
                      <a:pPr algn="ctr"/>
                      <a:r>
                        <a:rPr lang="en-US" sz="1400" dirty="0"/>
                        <a:t>ORR, %</a:t>
                      </a:r>
                    </a:p>
                  </a:txBody>
                  <a:tcPr/>
                </a:tc>
                <a:tc>
                  <a:txBody>
                    <a:bodyPr/>
                    <a:lstStyle/>
                    <a:p>
                      <a:pPr algn="ctr"/>
                      <a:r>
                        <a:rPr lang="en-US" sz="1400" dirty="0"/>
                        <a:t>Med Duration of Response, mon</a:t>
                      </a:r>
                    </a:p>
                  </a:txBody>
                  <a:tcPr/>
                </a:tc>
                <a:tc>
                  <a:txBody>
                    <a:bodyPr/>
                    <a:lstStyle/>
                    <a:p>
                      <a:pPr algn="ctr"/>
                      <a:r>
                        <a:rPr lang="en-US" sz="1400" dirty="0"/>
                        <a:t>ORR, %</a:t>
                      </a:r>
                    </a:p>
                  </a:txBody>
                  <a:tcPr/>
                </a:tc>
                <a:tc>
                  <a:txBody>
                    <a:bodyPr/>
                    <a:lstStyle/>
                    <a:p>
                      <a:pPr algn="ctr"/>
                      <a:r>
                        <a:rPr lang="en-US" sz="1400" dirty="0"/>
                        <a:t>Med Duration of Response, mon</a:t>
                      </a:r>
                    </a:p>
                  </a:txBody>
                  <a:tcPr/>
                </a:tc>
                <a:extLst>
                  <a:ext uri="{0D108BD9-81ED-4DB2-BD59-A6C34878D82A}">
                    <a16:rowId xmlns:a16="http://schemas.microsoft.com/office/drawing/2014/main" val="10314080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 </a:t>
                      </a:r>
                      <a:r>
                        <a:rPr lang="en-US" sz="1400" i="1" dirty="0"/>
                        <a:t>NRG-1</a:t>
                      </a:r>
                      <a:r>
                        <a:rPr lang="en-US" sz="1400" dirty="0"/>
                        <a:t> fusion tumors</a:t>
                      </a:r>
                    </a:p>
                  </a:txBody>
                  <a:tcPr/>
                </a:tc>
                <a:tc>
                  <a:txBody>
                    <a:bodyPr/>
                    <a:lstStyle/>
                    <a:p>
                      <a:pPr algn="ctr"/>
                      <a:r>
                        <a:rPr lang="en-US" sz="1400" dirty="0"/>
                        <a:t>30</a:t>
                      </a:r>
                    </a:p>
                  </a:txBody>
                  <a:tcPr/>
                </a:tc>
                <a:tc>
                  <a:txBody>
                    <a:bodyPr/>
                    <a:lstStyle/>
                    <a:p>
                      <a:pPr algn="ctr"/>
                      <a:r>
                        <a:rPr lang="en-US" sz="1400" dirty="0"/>
                        <a:t>11.1</a:t>
                      </a:r>
                    </a:p>
                  </a:txBody>
                  <a:tcPr/>
                </a:tc>
                <a:tc>
                  <a:txBody>
                    <a:bodyPr/>
                    <a:lstStyle/>
                    <a:p>
                      <a:pPr algn="ctr"/>
                      <a:r>
                        <a:rPr lang="en-US" sz="1400" dirty="0"/>
                        <a:t>31</a:t>
                      </a:r>
                    </a:p>
                  </a:txBody>
                  <a:tcPr/>
                </a:tc>
                <a:tc>
                  <a:txBody>
                    <a:bodyPr/>
                    <a:lstStyle/>
                    <a:p>
                      <a:pPr algn="ctr"/>
                      <a:r>
                        <a:rPr lang="en-US" sz="1400" dirty="0"/>
                        <a:t>11.5</a:t>
                      </a:r>
                    </a:p>
                  </a:txBody>
                  <a:tcPr/>
                </a:tc>
                <a:extLst>
                  <a:ext uri="{0D108BD9-81ED-4DB2-BD59-A6C34878D82A}">
                    <a16:rowId xmlns:a16="http://schemas.microsoft.com/office/drawing/2014/main" val="3299010215"/>
                  </a:ext>
                </a:extLst>
              </a:tr>
              <a:tr h="370840">
                <a:tc>
                  <a:txBody>
                    <a:bodyPr/>
                    <a:lstStyle/>
                    <a:p>
                      <a:r>
                        <a:rPr lang="en-US" sz="1400" dirty="0"/>
                        <a:t>Pancreatic ca</a:t>
                      </a:r>
                    </a:p>
                  </a:txBody>
                  <a:tcPr/>
                </a:tc>
                <a:tc>
                  <a:txBody>
                    <a:bodyPr/>
                    <a:lstStyle/>
                    <a:p>
                      <a:pPr algn="ctr"/>
                      <a:r>
                        <a:rPr lang="en-US" sz="1400" dirty="0"/>
                        <a:t>42 (25-59)</a:t>
                      </a:r>
                    </a:p>
                  </a:txBody>
                  <a:tcPr/>
                </a:tc>
                <a:tc>
                  <a:txBody>
                    <a:bodyPr/>
                    <a:lstStyle/>
                    <a:p>
                      <a:pPr algn="ctr"/>
                      <a:r>
                        <a:rPr lang="en-US" sz="1400" dirty="0"/>
                        <a:t>7.4  (2.1 – 20.7)</a:t>
                      </a:r>
                    </a:p>
                  </a:txBody>
                  <a:tcPr/>
                </a:tc>
                <a:tc>
                  <a:txBody>
                    <a:bodyPr/>
                    <a:lstStyle/>
                    <a:p>
                      <a:pPr algn="ctr"/>
                      <a:r>
                        <a:rPr lang="en-US" sz="1400" dirty="0"/>
                        <a:t>44 (28 -62)</a:t>
                      </a:r>
                    </a:p>
                  </a:txBody>
                  <a:tcPr/>
                </a:tc>
                <a:tc>
                  <a:txBody>
                    <a:bodyPr/>
                    <a:lstStyle/>
                    <a:p>
                      <a:pPr algn="ctr"/>
                      <a:r>
                        <a:rPr lang="en-US" sz="1400" dirty="0"/>
                        <a:t>9.1 (1.9+ – 16.6)</a:t>
                      </a:r>
                    </a:p>
                  </a:txBody>
                  <a:tcPr/>
                </a:tc>
                <a:extLst>
                  <a:ext uri="{0D108BD9-81ED-4DB2-BD59-A6C34878D82A}">
                    <a16:rowId xmlns:a16="http://schemas.microsoft.com/office/drawing/2014/main" val="1492277164"/>
                  </a:ext>
                </a:extLst>
              </a:tr>
            </a:tbl>
          </a:graphicData>
        </a:graphic>
      </p:graphicFrame>
      <p:sp>
        <p:nvSpPr>
          <p:cNvPr id="7" name="Content Placeholder 2">
            <a:extLst>
              <a:ext uri="{FF2B5EF4-FFF2-40B4-BE49-F238E27FC236}">
                <a16:creationId xmlns:a16="http://schemas.microsoft.com/office/drawing/2014/main" id="{AC30AC76-71AF-0225-EDA1-074FDA1C043E}"/>
              </a:ext>
            </a:extLst>
          </p:cNvPr>
          <p:cNvSpPr>
            <a:spLocks noGrp="1"/>
          </p:cNvSpPr>
          <p:nvPr>
            <p:ph idx="1"/>
          </p:nvPr>
        </p:nvSpPr>
        <p:spPr>
          <a:xfrm>
            <a:off x="373769" y="1892224"/>
            <a:ext cx="7782412" cy="1024366"/>
          </a:xfrm>
        </p:spPr>
        <p:txBody>
          <a:bodyPr>
            <a:normAutofit/>
          </a:bodyPr>
          <a:lstStyle/>
          <a:p>
            <a:r>
              <a:rPr lang="en-US" dirty="0"/>
              <a:t>Total 204 patients/Pancreatic cancer = 32 (22%)</a:t>
            </a:r>
          </a:p>
        </p:txBody>
      </p:sp>
      <p:sp>
        <p:nvSpPr>
          <p:cNvPr id="3" name="TextBox 2">
            <a:extLst>
              <a:ext uri="{FF2B5EF4-FFF2-40B4-BE49-F238E27FC236}">
                <a16:creationId xmlns:a16="http://schemas.microsoft.com/office/drawing/2014/main" id="{459E115B-2833-C6E0-BF4D-FDB6F9180E72}"/>
              </a:ext>
            </a:extLst>
          </p:cNvPr>
          <p:cNvSpPr txBox="1"/>
          <p:nvPr/>
        </p:nvSpPr>
        <p:spPr>
          <a:xfrm>
            <a:off x="364602" y="6377599"/>
            <a:ext cx="18573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Schram et al, NEJM, 2025</a:t>
            </a:r>
          </a:p>
        </p:txBody>
      </p:sp>
    </p:spTree>
    <p:extLst>
      <p:ext uri="{BB962C8B-B14F-4D97-AF65-F5344CB8AC3E}">
        <p14:creationId xmlns:p14="http://schemas.microsoft.com/office/powerpoint/2010/main" val="25348025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C284C-822E-CDAA-F8DF-3FB86C631FB5}"/>
              </a:ext>
            </a:extLst>
          </p:cNvPr>
          <p:cNvSpPr>
            <a:spLocks noGrp="1"/>
          </p:cNvSpPr>
          <p:nvPr>
            <p:ph type="title"/>
          </p:nvPr>
        </p:nvSpPr>
        <p:spPr>
          <a:xfrm>
            <a:off x="838199" y="365125"/>
            <a:ext cx="10692161" cy="1325563"/>
          </a:xfrm>
        </p:spPr>
        <p:txBody>
          <a:bodyPr>
            <a:noAutofit/>
          </a:bodyPr>
          <a:lstStyle/>
          <a:p>
            <a:r>
              <a:rPr lang="en-US" sz="4000" b="1" dirty="0"/>
              <a:t>Why enrollment on clinical trials should be encouraged?</a:t>
            </a:r>
          </a:p>
        </p:txBody>
      </p:sp>
      <p:sp>
        <p:nvSpPr>
          <p:cNvPr id="4" name="Content Placeholder 3">
            <a:extLst>
              <a:ext uri="{FF2B5EF4-FFF2-40B4-BE49-F238E27FC236}">
                <a16:creationId xmlns:a16="http://schemas.microsoft.com/office/drawing/2014/main" id="{AED6B2D9-7D1F-A59C-7EED-AF0C1F91E106}"/>
              </a:ext>
            </a:extLst>
          </p:cNvPr>
          <p:cNvSpPr>
            <a:spLocks noGrp="1"/>
          </p:cNvSpPr>
          <p:nvPr>
            <p:ph idx="1"/>
          </p:nvPr>
        </p:nvSpPr>
        <p:spPr/>
        <p:txBody>
          <a:bodyPr>
            <a:normAutofit lnSpcReduction="10000"/>
          </a:bodyPr>
          <a:lstStyle/>
          <a:p>
            <a:r>
              <a:rPr lang="en-US" sz="3200" dirty="0"/>
              <a:t>The modest short lived and non-curative benefits  of current therapies in advanced disease</a:t>
            </a:r>
          </a:p>
          <a:p>
            <a:r>
              <a:rPr lang="en-US" sz="3200" dirty="0"/>
              <a:t>5% of USA pancreatic cancer patients go on trials</a:t>
            </a:r>
          </a:p>
          <a:p>
            <a:r>
              <a:rPr lang="en-US" sz="3200" dirty="0"/>
              <a:t>Access to new, unique and novel therapies</a:t>
            </a:r>
          </a:p>
          <a:p>
            <a:r>
              <a:rPr lang="en-US" sz="3200" dirty="0"/>
              <a:t>Examples of very promising therapies</a:t>
            </a:r>
          </a:p>
          <a:p>
            <a:pPr lvl="1"/>
            <a:r>
              <a:rPr lang="en-US" sz="2800" dirty="0"/>
              <a:t>Targeting KRAS </a:t>
            </a:r>
          </a:p>
          <a:p>
            <a:pPr lvl="1"/>
            <a:r>
              <a:rPr lang="en-US" sz="2800" dirty="0"/>
              <a:t>Immunotherapy, vaccines and cell therapies</a:t>
            </a:r>
          </a:p>
          <a:p>
            <a:pPr lvl="1"/>
            <a:r>
              <a:rPr lang="en-US" sz="2800" dirty="0"/>
              <a:t>TTF</a:t>
            </a:r>
          </a:p>
          <a:p>
            <a:pPr lvl="1"/>
            <a:r>
              <a:rPr lang="en-US" sz="2800" dirty="0"/>
              <a:t>MTAP deletions and other targeted treatments</a:t>
            </a:r>
          </a:p>
          <a:p>
            <a:pPr lvl="1"/>
            <a:endParaRPr lang="en-US" dirty="0"/>
          </a:p>
        </p:txBody>
      </p:sp>
    </p:spTree>
    <p:extLst>
      <p:ext uri="{BB962C8B-B14F-4D97-AF65-F5344CB8AC3E}">
        <p14:creationId xmlns:p14="http://schemas.microsoft.com/office/powerpoint/2010/main" val="1911949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8D5D-CC3E-A575-F4CB-F7F3C91CCB8E}"/>
              </a:ext>
            </a:extLst>
          </p:cNvPr>
          <p:cNvSpPr>
            <a:spLocks noGrp="1"/>
          </p:cNvSpPr>
          <p:nvPr>
            <p:ph type="title"/>
          </p:nvPr>
        </p:nvSpPr>
        <p:spPr>
          <a:xfrm>
            <a:off x="838200" y="260648"/>
            <a:ext cx="10515600" cy="1325563"/>
          </a:xfrm>
        </p:spPr>
        <p:txBody>
          <a:bodyPr>
            <a:normAutofit/>
          </a:bodyPr>
          <a:lstStyle/>
          <a:p>
            <a:r>
              <a:rPr lang="en-US" sz="3600" b="1" dirty="0" err="1"/>
              <a:t>Ms</a:t>
            </a:r>
            <a:r>
              <a:rPr lang="en-US" sz="3600" b="1" dirty="0"/>
              <a:t> Wagner: Case Presentation</a:t>
            </a:r>
          </a:p>
        </p:txBody>
      </p:sp>
      <p:sp>
        <p:nvSpPr>
          <p:cNvPr id="3" name="Content Placeholder 2">
            <a:extLst>
              <a:ext uri="{FF2B5EF4-FFF2-40B4-BE49-F238E27FC236}">
                <a16:creationId xmlns:a16="http://schemas.microsoft.com/office/drawing/2014/main" id="{036094E2-CB4D-25CE-28A6-ABB4803CEF94}"/>
              </a:ext>
            </a:extLst>
          </p:cNvPr>
          <p:cNvSpPr>
            <a:spLocks noGrp="1"/>
          </p:cNvSpPr>
          <p:nvPr>
            <p:ph idx="1"/>
          </p:nvPr>
        </p:nvSpPr>
        <p:spPr>
          <a:xfrm>
            <a:off x="838200" y="1427356"/>
            <a:ext cx="10515600" cy="5261768"/>
          </a:xfrm>
        </p:spPr>
        <p:txBody>
          <a:bodyPr>
            <a:normAutofit fontScale="92500" lnSpcReduction="20000"/>
          </a:bodyPr>
          <a:lstStyle/>
          <a:p>
            <a:pPr>
              <a:lnSpc>
                <a:spcPct val="110000"/>
              </a:lnSpc>
              <a:spcBef>
                <a:spcPts val="500"/>
              </a:spcBef>
              <a:spcAft>
                <a:spcPts val="200"/>
              </a:spcAft>
            </a:pPr>
            <a:r>
              <a:rPr lang="en-US" sz="2400" dirty="0"/>
              <a:t>42 </a:t>
            </a:r>
            <a:r>
              <a:rPr lang="en-US" sz="2400" dirty="0" err="1"/>
              <a:t>yo</a:t>
            </a:r>
            <a:r>
              <a:rPr lang="en-US" sz="2400" dirty="0"/>
              <a:t> male with no significant PMH presented to local ED after a syncopal episode while at church with his family</a:t>
            </a:r>
          </a:p>
          <a:p>
            <a:pPr>
              <a:lnSpc>
                <a:spcPct val="110000"/>
              </a:lnSpc>
              <a:spcBef>
                <a:spcPts val="500"/>
              </a:spcBef>
              <a:spcAft>
                <a:spcPts val="200"/>
              </a:spcAft>
            </a:pPr>
            <a:r>
              <a:rPr lang="en-US" sz="2400" dirty="0"/>
              <a:t>Prior to this episode, had been experiencing generalized fatigue, weakness, anorexia, and dark urine</a:t>
            </a:r>
          </a:p>
          <a:p>
            <a:pPr>
              <a:lnSpc>
                <a:spcPct val="110000"/>
              </a:lnSpc>
              <a:spcBef>
                <a:spcPts val="500"/>
              </a:spcBef>
              <a:spcAft>
                <a:spcPts val="200"/>
              </a:spcAft>
            </a:pPr>
            <a:r>
              <a:rPr lang="en-US" sz="2400" dirty="0"/>
              <a:t>Labs showed acute anemia (hemoglobin of 7) and hyperbilirubinemia (t. </a:t>
            </a:r>
            <a:r>
              <a:rPr lang="en-US" sz="2400" dirty="0" err="1"/>
              <a:t>bili</a:t>
            </a:r>
            <a:r>
              <a:rPr lang="en-US" sz="2400" dirty="0"/>
              <a:t> 7)</a:t>
            </a:r>
          </a:p>
          <a:p>
            <a:pPr>
              <a:lnSpc>
                <a:spcPct val="110000"/>
              </a:lnSpc>
              <a:spcBef>
                <a:spcPts val="500"/>
              </a:spcBef>
              <a:spcAft>
                <a:spcPts val="200"/>
              </a:spcAft>
            </a:pPr>
            <a:r>
              <a:rPr lang="en-US" sz="2400" dirty="0"/>
              <a:t>Imaging showed a pancreatic head mass with associated biliary ductal dilation as well as several liver lesions concerning for metastatic spread</a:t>
            </a:r>
          </a:p>
          <a:p>
            <a:pPr>
              <a:lnSpc>
                <a:spcPct val="110000"/>
              </a:lnSpc>
              <a:spcBef>
                <a:spcPts val="500"/>
              </a:spcBef>
              <a:spcAft>
                <a:spcPts val="200"/>
              </a:spcAft>
            </a:pPr>
            <a:r>
              <a:rPr lang="en-US" sz="2400" dirty="0"/>
              <a:t>EGD showed an oozing pancreas mass invading into the duodenum, +adenocarcinoma (</a:t>
            </a:r>
            <a:r>
              <a:rPr lang="en-US" sz="2400" dirty="0" err="1"/>
              <a:t>pMMR</a:t>
            </a:r>
            <a:r>
              <a:rPr lang="en-US" sz="2400" dirty="0"/>
              <a:t>)</a:t>
            </a:r>
          </a:p>
          <a:p>
            <a:pPr>
              <a:lnSpc>
                <a:spcPct val="110000"/>
              </a:lnSpc>
              <a:spcBef>
                <a:spcPts val="500"/>
              </a:spcBef>
              <a:spcAft>
                <a:spcPts val="200"/>
              </a:spcAft>
            </a:pPr>
            <a:r>
              <a:rPr lang="en-US" sz="2400" dirty="0"/>
              <a:t>Liver biopsy confirmed metastatic disease</a:t>
            </a:r>
          </a:p>
          <a:p>
            <a:pPr>
              <a:lnSpc>
                <a:spcPct val="110000"/>
              </a:lnSpc>
              <a:spcBef>
                <a:spcPts val="500"/>
              </a:spcBef>
              <a:spcAft>
                <a:spcPts val="200"/>
              </a:spcAft>
            </a:pPr>
            <a:r>
              <a:rPr lang="en-US" sz="2400" dirty="0"/>
              <a:t>Underwent ERCP, biliary stent placement </a:t>
            </a:r>
          </a:p>
          <a:p>
            <a:pPr>
              <a:lnSpc>
                <a:spcPct val="110000"/>
              </a:lnSpc>
              <a:spcBef>
                <a:spcPts val="500"/>
              </a:spcBef>
              <a:spcAft>
                <a:spcPts val="200"/>
              </a:spcAft>
            </a:pPr>
            <a:r>
              <a:rPr lang="en-US" sz="2400" dirty="0"/>
              <a:t>Also diagnosed with diabetes, started on insulin </a:t>
            </a:r>
          </a:p>
          <a:p>
            <a:pPr>
              <a:lnSpc>
                <a:spcPct val="110000"/>
              </a:lnSpc>
              <a:spcBef>
                <a:spcPts val="500"/>
              </a:spcBef>
              <a:spcAft>
                <a:spcPts val="200"/>
              </a:spcAft>
            </a:pPr>
            <a:r>
              <a:rPr lang="en-US" sz="2400" dirty="0"/>
              <a:t>NGS: KRAS G12D, TP53, low TMB, microsatellite stable</a:t>
            </a:r>
          </a:p>
          <a:p>
            <a:pPr>
              <a:lnSpc>
                <a:spcPct val="110000"/>
              </a:lnSpc>
              <a:spcBef>
                <a:spcPts val="500"/>
              </a:spcBef>
              <a:spcAft>
                <a:spcPts val="200"/>
              </a:spcAft>
            </a:pPr>
            <a:r>
              <a:rPr lang="en-US" sz="2400" dirty="0"/>
              <a:t>Germline genetic testing—negative </a:t>
            </a:r>
          </a:p>
        </p:txBody>
      </p:sp>
    </p:spTree>
    <p:extLst>
      <p:ext uri="{BB962C8B-B14F-4D97-AF65-F5344CB8AC3E}">
        <p14:creationId xmlns:p14="http://schemas.microsoft.com/office/powerpoint/2010/main" val="16392912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4E06-E7A0-BC76-C189-8968BF50F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389B8A-02AD-EDE3-D7E1-F5FE29924645}"/>
              </a:ext>
            </a:extLst>
          </p:cNvPr>
          <p:cNvSpPr>
            <a:spLocks noGrp="1"/>
          </p:cNvSpPr>
          <p:nvPr>
            <p:ph type="title"/>
          </p:nvPr>
        </p:nvSpPr>
        <p:spPr/>
        <p:txBody>
          <a:bodyPr>
            <a:normAutofit/>
          </a:bodyPr>
          <a:lstStyle/>
          <a:p>
            <a:r>
              <a:rPr lang="en-US" sz="4000" b="1" dirty="0"/>
              <a:t>Challenges of enrolling patients in clinical trials</a:t>
            </a:r>
          </a:p>
        </p:txBody>
      </p:sp>
      <p:sp>
        <p:nvSpPr>
          <p:cNvPr id="3" name="Content Placeholder 2">
            <a:extLst>
              <a:ext uri="{FF2B5EF4-FFF2-40B4-BE49-F238E27FC236}">
                <a16:creationId xmlns:a16="http://schemas.microsoft.com/office/drawing/2014/main" id="{793AF0F2-0C58-8B35-847F-00B0F86CC130}"/>
              </a:ext>
            </a:extLst>
          </p:cNvPr>
          <p:cNvSpPr>
            <a:spLocks noGrp="1"/>
          </p:cNvSpPr>
          <p:nvPr>
            <p:ph idx="1"/>
          </p:nvPr>
        </p:nvSpPr>
        <p:spPr>
          <a:xfrm>
            <a:off x="838200" y="1825625"/>
            <a:ext cx="7093085" cy="4351338"/>
          </a:xfrm>
        </p:spPr>
        <p:txBody>
          <a:bodyPr>
            <a:normAutofit fontScale="92500"/>
          </a:bodyPr>
          <a:lstStyle/>
          <a:p>
            <a:r>
              <a:rPr lang="en-US" dirty="0"/>
              <a:t>Patient factors</a:t>
            </a:r>
          </a:p>
          <a:p>
            <a:pPr lvl="1"/>
            <a:r>
              <a:rPr lang="en-US" dirty="0"/>
              <a:t>Awareness of the nature and value of clinical trials</a:t>
            </a:r>
          </a:p>
          <a:p>
            <a:pPr lvl="1"/>
            <a:r>
              <a:rPr lang="en-US" dirty="0"/>
              <a:t>Concerns about “experimental” therapies (delaying treatment, side effects, placebo, cost, etc.)</a:t>
            </a:r>
          </a:p>
          <a:p>
            <a:r>
              <a:rPr lang="en-US" dirty="0"/>
              <a:t>Provider factors</a:t>
            </a:r>
          </a:p>
          <a:p>
            <a:pPr lvl="1"/>
            <a:r>
              <a:rPr lang="en-US" dirty="0"/>
              <a:t>Starting “standard of care” prior to discussing trials with patients</a:t>
            </a:r>
          </a:p>
          <a:p>
            <a:pPr lvl="1"/>
            <a:r>
              <a:rPr lang="en-US" dirty="0"/>
              <a:t>Informing and educating patients on clinical trials</a:t>
            </a:r>
          </a:p>
          <a:p>
            <a:r>
              <a:rPr lang="en-US" dirty="0"/>
              <a:t>Logistical challenges</a:t>
            </a:r>
          </a:p>
          <a:p>
            <a:pPr lvl="1"/>
            <a:r>
              <a:rPr lang="en-US" dirty="0"/>
              <a:t>Not having molecular profiling information upfront</a:t>
            </a:r>
          </a:p>
          <a:p>
            <a:pPr lvl="1"/>
            <a:r>
              <a:rPr lang="en-US" dirty="0"/>
              <a:t>Access to trials (e.g., availability, distance)</a:t>
            </a:r>
          </a:p>
          <a:p>
            <a:pPr lvl="1"/>
            <a:endParaRPr lang="en-US" dirty="0"/>
          </a:p>
          <a:p>
            <a:endParaRPr lang="en-US" dirty="0"/>
          </a:p>
          <a:p>
            <a:endParaRPr lang="en-US" dirty="0"/>
          </a:p>
        </p:txBody>
      </p:sp>
      <p:sp>
        <p:nvSpPr>
          <p:cNvPr id="4" name="Rectangle 3">
            <a:extLst>
              <a:ext uri="{FF2B5EF4-FFF2-40B4-BE49-F238E27FC236}">
                <a16:creationId xmlns:a16="http://schemas.microsoft.com/office/drawing/2014/main" id="{9FD06507-690A-9D47-90D2-098C93B057C3}"/>
              </a:ext>
            </a:extLst>
          </p:cNvPr>
          <p:cNvSpPr/>
          <p:nvPr/>
        </p:nvSpPr>
        <p:spPr>
          <a:xfrm>
            <a:off x="8359303" y="2529191"/>
            <a:ext cx="2769140" cy="252270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Oncology nurses can play a critical  role as educators &amp; patient advocates</a:t>
            </a:r>
          </a:p>
        </p:txBody>
      </p:sp>
      <p:sp>
        <p:nvSpPr>
          <p:cNvPr id="5" name="Right Bracket 4">
            <a:extLst>
              <a:ext uri="{FF2B5EF4-FFF2-40B4-BE49-F238E27FC236}">
                <a16:creationId xmlns:a16="http://schemas.microsoft.com/office/drawing/2014/main" id="{22675D4F-19FD-5896-E682-4932234FFFCA}"/>
              </a:ext>
            </a:extLst>
          </p:cNvPr>
          <p:cNvSpPr/>
          <p:nvPr/>
        </p:nvSpPr>
        <p:spPr>
          <a:xfrm>
            <a:off x="7509753" y="1825626"/>
            <a:ext cx="642026" cy="4250920"/>
          </a:xfrm>
          <a:prstGeom prst="rightBracke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00587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2AF47-79E2-27F2-9745-3014180C47FE}"/>
              </a:ext>
            </a:extLst>
          </p:cNvPr>
          <p:cNvSpPr>
            <a:spLocks noGrp="1"/>
          </p:cNvSpPr>
          <p:nvPr>
            <p:ph type="sldNum" sz="quarter" idx="12"/>
          </p:nvPr>
        </p:nvSpPr>
        <p:spPr>
          <a:xfrm>
            <a:off x="11031806" y="656982"/>
            <a:ext cx="87448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FE2316C7-F88D-FB21-832E-AEA16BBD1556}"/>
              </a:ext>
            </a:extLst>
          </p:cNvPr>
          <p:cNvSpPr>
            <a:spLocks noGrp="1"/>
          </p:cNvSpPr>
          <p:nvPr>
            <p:ph type="body" sz="quarter" idx="15"/>
          </p:nvPr>
        </p:nvSpPr>
        <p:spPr>
          <a:xfrm>
            <a:off x="807356" y="6274968"/>
            <a:ext cx="5852160" cy="281354"/>
          </a:xfrm>
        </p:spPr>
        <p:txBody>
          <a:bodyPr/>
          <a:lstStyle/>
          <a:p>
            <a:r>
              <a:rPr lang="en-US" dirty="0"/>
              <a:t>Courtesy of E. Gabriela Chiorean, MD, FASCO</a:t>
            </a:r>
          </a:p>
        </p:txBody>
      </p:sp>
      <p:sp>
        <p:nvSpPr>
          <p:cNvPr id="4" name="Oval 3">
            <a:extLst>
              <a:ext uri="{FF2B5EF4-FFF2-40B4-BE49-F238E27FC236}">
                <a16:creationId xmlns:a16="http://schemas.microsoft.com/office/drawing/2014/main" id="{FFA0426B-0DE9-E3C4-0654-4CB15C6B87A2}"/>
              </a:ext>
            </a:extLst>
          </p:cNvPr>
          <p:cNvSpPr/>
          <p:nvPr/>
        </p:nvSpPr>
        <p:spPr>
          <a:xfrm>
            <a:off x="4363543" y="1358964"/>
            <a:ext cx="3441940" cy="188918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557"/>
                </a:solidFill>
                <a:effectLst/>
                <a:uLnTx/>
                <a:uFillTx/>
                <a:latin typeface="Arial" panose="020B0604020202020204"/>
                <a:ea typeface="+mn-ea"/>
                <a:cs typeface="+mn-cs"/>
              </a:rPr>
              <a:t>Nutrition</a:t>
            </a:r>
          </a:p>
        </p:txBody>
      </p:sp>
      <p:sp>
        <p:nvSpPr>
          <p:cNvPr id="5" name="Oval 4">
            <a:extLst>
              <a:ext uri="{FF2B5EF4-FFF2-40B4-BE49-F238E27FC236}">
                <a16:creationId xmlns:a16="http://schemas.microsoft.com/office/drawing/2014/main" id="{F34FA863-1A94-48AA-8A92-B5610DEAD50E}"/>
              </a:ext>
            </a:extLst>
          </p:cNvPr>
          <p:cNvSpPr/>
          <p:nvPr/>
        </p:nvSpPr>
        <p:spPr>
          <a:xfrm>
            <a:off x="6801943" y="2391258"/>
            <a:ext cx="3441940" cy="188918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Physical Fitness</a:t>
            </a:r>
          </a:p>
        </p:txBody>
      </p:sp>
      <p:sp>
        <p:nvSpPr>
          <p:cNvPr id="6" name="Oval 5">
            <a:extLst>
              <a:ext uri="{FF2B5EF4-FFF2-40B4-BE49-F238E27FC236}">
                <a16:creationId xmlns:a16="http://schemas.microsoft.com/office/drawing/2014/main" id="{78AAD089-93BB-86ED-1C5D-3A0485D9FDC5}"/>
              </a:ext>
            </a:extLst>
          </p:cNvPr>
          <p:cNvSpPr/>
          <p:nvPr/>
        </p:nvSpPr>
        <p:spPr>
          <a:xfrm>
            <a:off x="4425851" y="3106170"/>
            <a:ext cx="3441940" cy="18891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Symptoms Palliation</a:t>
            </a:r>
          </a:p>
        </p:txBody>
      </p:sp>
      <p:sp>
        <p:nvSpPr>
          <p:cNvPr id="7" name="Oval 6">
            <a:extLst>
              <a:ext uri="{FF2B5EF4-FFF2-40B4-BE49-F238E27FC236}">
                <a16:creationId xmlns:a16="http://schemas.microsoft.com/office/drawing/2014/main" id="{E45609FC-7991-39A9-B666-39CF2B037185}"/>
              </a:ext>
            </a:extLst>
          </p:cNvPr>
          <p:cNvSpPr/>
          <p:nvPr/>
        </p:nvSpPr>
        <p:spPr>
          <a:xfrm>
            <a:off x="3878659" y="4471470"/>
            <a:ext cx="1095555" cy="757908"/>
          </a:xfrm>
          <a:prstGeom prst="ellipse">
            <a:avLst/>
          </a:prstGeom>
          <a:solidFill>
            <a:srgbClr val="9933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Pain</a:t>
            </a:r>
          </a:p>
        </p:txBody>
      </p:sp>
      <p:sp>
        <p:nvSpPr>
          <p:cNvPr id="8" name="Oval 7">
            <a:extLst>
              <a:ext uri="{FF2B5EF4-FFF2-40B4-BE49-F238E27FC236}">
                <a16:creationId xmlns:a16="http://schemas.microsoft.com/office/drawing/2014/main" id="{611171C2-0495-93F2-8424-F5DC82541D5B}"/>
              </a:ext>
            </a:extLst>
          </p:cNvPr>
          <p:cNvSpPr/>
          <p:nvPr/>
        </p:nvSpPr>
        <p:spPr>
          <a:xfrm>
            <a:off x="4162906" y="4901794"/>
            <a:ext cx="2232804" cy="959965"/>
          </a:xfrm>
          <a:prstGeom prst="ellips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Digestive</a:t>
            </a:r>
          </a:p>
        </p:txBody>
      </p:sp>
      <p:sp>
        <p:nvSpPr>
          <p:cNvPr id="9" name="Oval 8">
            <a:extLst>
              <a:ext uri="{FF2B5EF4-FFF2-40B4-BE49-F238E27FC236}">
                <a16:creationId xmlns:a16="http://schemas.microsoft.com/office/drawing/2014/main" id="{64AA3158-5401-6F51-E3F3-8DB4E9412875}"/>
              </a:ext>
            </a:extLst>
          </p:cNvPr>
          <p:cNvSpPr/>
          <p:nvPr/>
        </p:nvSpPr>
        <p:spPr>
          <a:xfrm>
            <a:off x="7088986" y="4465628"/>
            <a:ext cx="2232804" cy="959965"/>
          </a:xfrm>
          <a:prstGeom prst="ellipse">
            <a:avLst/>
          </a:prstGeom>
          <a:solidFill>
            <a:srgbClr val="CC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Fatigue</a:t>
            </a:r>
          </a:p>
        </p:txBody>
      </p:sp>
      <p:sp>
        <p:nvSpPr>
          <p:cNvPr id="10" name="Oval 9">
            <a:extLst>
              <a:ext uri="{FF2B5EF4-FFF2-40B4-BE49-F238E27FC236}">
                <a16:creationId xmlns:a16="http://schemas.microsoft.com/office/drawing/2014/main" id="{2F3A7661-5B71-7622-6205-F5FD872CA7F3}"/>
              </a:ext>
            </a:extLst>
          </p:cNvPr>
          <p:cNvSpPr/>
          <p:nvPr/>
        </p:nvSpPr>
        <p:spPr>
          <a:xfrm>
            <a:off x="5826500" y="4930974"/>
            <a:ext cx="2232804" cy="959965"/>
          </a:xfrm>
          <a:prstGeom prst="ellipse">
            <a:avLst/>
          </a:prstGeom>
          <a:solidFill>
            <a:srgbClr val="FF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Loss of Appetite</a:t>
            </a:r>
          </a:p>
        </p:txBody>
      </p:sp>
      <p:sp>
        <p:nvSpPr>
          <p:cNvPr id="11" name="Oval 10">
            <a:extLst>
              <a:ext uri="{FF2B5EF4-FFF2-40B4-BE49-F238E27FC236}">
                <a16:creationId xmlns:a16="http://schemas.microsoft.com/office/drawing/2014/main" id="{6805AC47-BB36-DAF6-A762-117BB2CE6C49}"/>
              </a:ext>
            </a:extLst>
          </p:cNvPr>
          <p:cNvSpPr/>
          <p:nvPr/>
        </p:nvSpPr>
        <p:spPr>
          <a:xfrm>
            <a:off x="1919464" y="2426457"/>
            <a:ext cx="3441940" cy="188918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Mental Health</a:t>
            </a:r>
          </a:p>
        </p:txBody>
      </p:sp>
      <p:sp>
        <p:nvSpPr>
          <p:cNvPr id="12" name="Title 1">
            <a:extLst>
              <a:ext uri="{FF2B5EF4-FFF2-40B4-BE49-F238E27FC236}">
                <a16:creationId xmlns:a16="http://schemas.microsoft.com/office/drawing/2014/main" id="{99400997-C351-8E6D-23FF-C4F1B7E05098}"/>
              </a:ext>
            </a:extLst>
          </p:cNvPr>
          <p:cNvSpPr txBox="1">
            <a:spLocks/>
          </p:cNvSpPr>
          <p:nvPr/>
        </p:nvSpPr>
        <p:spPr>
          <a:xfrm>
            <a:off x="2563540" y="358942"/>
            <a:ext cx="7664340" cy="784860"/>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Multidisciplinary Supportive Care</a:t>
            </a:r>
          </a:p>
        </p:txBody>
      </p:sp>
    </p:spTree>
    <p:extLst>
      <p:ext uri="{BB962C8B-B14F-4D97-AF65-F5344CB8AC3E}">
        <p14:creationId xmlns:p14="http://schemas.microsoft.com/office/powerpoint/2010/main" val="4143632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A0CD78-67CF-5E3E-7100-A4E29AE3AEBF}"/>
              </a:ext>
            </a:extLst>
          </p:cNvPr>
          <p:cNvSpPr>
            <a:spLocks noGrp="1"/>
          </p:cNvSpPr>
          <p:nvPr>
            <p:ph idx="1"/>
          </p:nvPr>
        </p:nvSpPr>
        <p:spPr>
          <a:xfrm>
            <a:off x="838200" y="1430208"/>
            <a:ext cx="10515600" cy="4879975"/>
          </a:xfrm>
        </p:spPr>
        <p:txBody>
          <a:bodyPr>
            <a:normAutofit fontScale="92500"/>
          </a:bodyPr>
          <a:lstStyle/>
          <a:p>
            <a:pPr marL="0" indent="0">
              <a:lnSpc>
                <a:spcPct val="100000"/>
              </a:lnSpc>
              <a:spcAft>
                <a:spcPts val="500"/>
              </a:spcAft>
              <a:buNone/>
            </a:pPr>
            <a:r>
              <a:rPr lang="en-US" dirty="0"/>
              <a:t>EVALUATION AT 1</a:t>
            </a:r>
            <a:r>
              <a:rPr lang="en-US" baseline="30000" dirty="0"/>
              <a:t>ST</a:t>
            </a:r>
            <a:r>
              <a:rPr lang="en-US" dirty="0"/>
              <a:t> APPOINTMENT</a:t>
            </a:r>
          </a:p>
          <a:p>
            <a:pPr>
              <a:lnSpc>
                <a:spcPct val="100000"/>
              </a:lnSpc>
              <a:spcAft>
                <a:spcPts val="500"/>
              </a:spcAft>
            </a:pPr>
            <a:r>
              <a:rPr lang="en-US" dirty="0"/>
              <a:t>Physical symptoms-weight loss, poor appetite (30 </a:t>
            </a:r>
            <a:r>
              <a:rPr lang="en-US" dirty="0" err="1"/>
              <a:t>lb</a:t>
            </a:r>
            <a:r>
              <a:rPr lang="en-US" dirty="0"/>
              <a:t> weight loss). Fatigued, but still trying to work.  Abdominal pain resolved with biliary stent placement. Dizziness resolved with PRBC transfusion. </a:t>
            </a:r>
          </a:p>
          <a:p>
            <a:pPr>
              <a:lnSpc>
                <a:spcPct val="100000"/>
              </a:lnSpc>
              <a:spcAft>
                <a:spcPts val="500"/>
              </a:spcAft>
            </a:pPr>
            <a:r>
              <a:rPr lang="en-US" dirty="0"/>
              <a:t>Performance status 1</a:t>
            </a:r>
          </a:p>
          <a:p>
            <a:pPr>
              <a:lnSpc>
                <a:spcPct val="100000"/>
              </a:lnSpc>
              <a:spcAft>
                <a:spcPts val="500"/>
              </a:spcAft>
            </a:pPr>
            <a:r>
              <a:rPr lang="en-US" dirty="0"/>
              <a:t>Psychological symptoms-anxiety re: diagnosis and prognosis  </a:t>
            </a:r>
          </a:p>
          <a:p>
            <a:pPr>
              <a:lnSpc>
                <a:spcPct val="100000"/>
              </a:lnSpc>
              <a:spcAft>
                <a:spcPts val="500"/>
              </a:spcAft>
            </a:pPr>
            <a:r>
              <a:rPr lang="en-US" dirty="0"/>
              <a:t>Social support-married with 2 young children. Parents also supportive but mother recently diagnosed with uterine cancer</a:t>
            </a:r>
          </a:p>
          <a:p>
            <a:pPr>
              <a:lnSpc>
                <a:spcPct val="100000"/>
              </a:lnSpc>
              <a:spcAft>
                <a:spcPts val="500"/>
              </a:spcAft>
            </a:pPr>
            <a:r>
              <a:rPr lang="en-US" dirty="0"/>
              <a:t>Discussed first line treatment with NALIRIFOX </a:t>
            </a:r>
          </a:p>
        </p:txBody>
      </p:sp>
      <p:sp>
        <p:nvSpPr>
          <p:cNvPr id="5" name="Title 1">
            <a:extLst>
              <a:ext uri="{FF2B5EF4-FFF2-40B4-BE49-F238E27FC236}">
                <a16:creationId xmlns:a16="http://schemas.microsoft.com/office/drawing/2014/main" id="{F86206BE-91CC-7EF6-A00E-F451DE013A95}"/>
              </a:ext>
            </a:extLst>
          </p:cNvPr>
          <p:cNvSpPr>
            <a:spLocks noGrp="1"/>
          </p:cNvSpPr>
          <p:nvPr>
            <p:ph type="title"/>
          </p:nvPr>
        </p:nvSpPr>
        <p:spPr>
          <a:xfrm>
            <a:off x="838200" y="260648"/>
            <a:ext cx="10515600" cy="1325563"/>
          </a:xfrm>
        </p:spPr>
        <p:txBody>
          <a:bodyPr>
            <a:normAutofit/>
          </a:bodyPr>
          <a:lstStyle/>
          <a:p>
            <a:r>
              <a:rPr lang="en-US" sz="3600" b="1" dirty="0" err="1"/>
              <a:t>Ms</a:t>
            </a:r>
            <a:r>
              <a:rPr lang="en-US" sz="3600" b="1" dirty="0"/>
              <a:t> Wagner: Case Presentation (continued)</a:t>
            </a:r>
            <a:endParaRPr lang="en-US" sz="3600" dirty="0"/>
          </a:p>
        </p:txBody>
      </p:sp>
    </p:spTree>
    <p:extLst>
      <p:ext uri="{BB962C8B-B14F-4D97-AF65-F5344CB8AC3E}">
        <p14:creationId xmlns:p14="http://schemas.microsoft.com/office/powerpoint/2010/main" val="30256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FADD4E-5A6F-FE0F-A6F3-2410B7F5BBC9}"/>
              </a:ext>
            </a:extLst>
          </p:cNvPr>
          <p:cNvSpPr>
            <a:spLocks noGrp="1"/>
          </p:cNvSpPr>
          <p:nvPr>
            <p:ph idx="1"/>
          </p:nvPr>
        </p:nvSpPr>
        <p:spPr/>
        <p:txBody>
          <a:bodyPr/>
          <a:lstStyle/>
          <a:p>
            <a:pPr>
              <a:spcAft>
                <a:spcPts val="300"/>
              </a:spcAft>
            </a:pPr>
            <a:r>
              <a:rPr lang="en-US" dirty="0"/>
              <a:t>Overall tolerated treatment well-had grade 1 diarrhea and nausea which were controlled</a:t>
            </a:r>
          </a:p>
          <a:p>
            <a:pPr>
              <a:spcAft>
                <a:spcPts val="300"/>
              </a:spcAft>
            </a:pPr>
            <a:r>
              <a:rPr lang="en-US" dirty="0"/>
              <a:t>Clinical symptoms improved, gained weight and had improved energy</a:t>
            </a:r>
          </a:p>
          <a:p>
            <a:pPr>
              <a:spcAft>
                <a:spcPts val="300"/>
              </a:spcAft>
            </a:pPr>
            <a:r>
              <a:rPr lang="en-US" dirty="0"/>
              <a:t>Restaging scans after 4 months of therapy with interval decrease in size of liver lesions and pancreas mass</a:t>
            </a:r>
          </a:p>
          <a:p>
            <a:pPr>
              <a:spcAft>
                <a:spcPts val="300"/>
              </a:spcAft>
            </a:pPr>
            <a:r>
              <a:rPr lang="en-US" dirty="0"/>
              <a:t>Oxaliplatin eventually discontinued d/t neuropathy </a:t>
            </a:r>
          </a:p>
        </p:txBody>
      </p:sp>
      <p:sp>
        <p:nvSpPr>
          <p:cNvPr id="4" name="Title 1">
            <a:extLst>
              <a:ext uri="{FF2B5EF4-FFF2-40B4-BE49-F238E27FC236}">
                <a16:creationId xmlns:a16="http://schemas.microsoft.com/office/drawing/2014/main" id="{C6B07320-0EF1-74F7-1D72-3240283513F1}"/>
              </a:ext>
            </a:extLst>
          </p:cNvPr>
          <p:cNvSpPr>
            <a:spLocks noGrp="1"/>
          </p:cNvSpPr>
          <p:nvPr>
            <p:ph type="title"/>
          </p:nvPr>
        </p:nvSpPr>
        <p:spPr/>
        <p:txBody>
          <a:bodyPr>
            <a:normAutofit/>
          </a:bodyPr>
          <a:lstStyle/>
          <a:p>
            <a:r>
              <a:rPr lang="en-US" sz="3600" b="1" dirty="0" err="1"/>
              <a:t>Ms</a:t>
            </a:r>
            <a:r>
              <a:rPr lang="en-US" sz="3600" b="1" dirty="0"/>
              <a:t> Wagner: Case Presentation (continued)</a:t>
            </a:r>
            <a:endParaRPr lang="en-US" sz="3600" dirty="0"/>
          </a:p>
        </p:txBody>
      </p:sp>
    </p:spTree>
    <p:extLst>
      <p:ext uri="{BB962C8B-B14F-4D97-AF65-F5344CB8AC3E}">
        <p14:creationId xmlns:p14="http://schemas.microsoft.com/office/powerpoint/2010/main" val="1558822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3B766-31AB-0534-3137-C171FADF2E6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A9E7C12-436F-C15D-B8E2-3A326D0F6E4A}"/>
              </a:ext>
            </a:extLst>
          </p:cNvPr>
          <p:cNvSpPr/>
          <p:nvPr/>
        </p:nvSpPr>
        <p:spPr bwMode="auto">
          <a:xfrm>
            <a:off x="758948" y="1628800"/>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C1A0BE5-970F-6322-E954-955F31CB66C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A4DAF06-AFD2-4057-AAFC-8EFDDF71AE98}"/>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Initial Management of Pancreatic Adenocarcinoma (PAD)</a:t>
            </a:r>
          </a:p>
          <a:p>
            <a:pPr marL="0" indent="0">
              <a:spcBef>
                <a:spcPts val="1800"/>
              </a:spcBef>
              <a:spcAft>
                <a:spcPts val="0"/>
              </a:spcAft>
              <a:buNone/>
            </a:pPr>
            <a:r>
              <a:rPr lang="en-US" sz="2500" dirty="0">
                <a:solidFill>
                  <a:schemeClr val="bg1"/>
                </a:solidFill>
              </a:rPr>
              <a:t>Module 1: Clinical Presentation and Prognosis of PAD;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 </a:t>
            </a:r>
            <a:endParaRPr lang="en-US" sz="2500" b="1" dirty="0">
              <a:solidFill>
                <a:srgbClr val="000000"/>
              </a:solidFill>
              <a:effectLst/>
              <a:latin typeface="+mn-lt"/>
              <a:ea typeface="Calibri" panose="020F0502020204030204" pitchFamily="34" charset="0"/>
            </a:endParaRP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PARP Inhibitor Maintenance Therapy for Newly Diagnosed Metastatic PAD </a:t>
            </a:r>
          </a:p>
          <a:p>
            <a:pPr marL="0" indent="0">
              <a:spcBef>
                <a:spcPts val="1800"/>
              </a:spcBef>
              <a:spcAft>
                <a:spcPts val="0"/>
              </a:spcAft>
              <a:buNone/>
            </a:pPr>
            <a:r>
              <a:rPr lang="en-US" sz="2500" dirty="0">
                <a:solidFill>
                  <a:srgbClr val="0432FF"/>
                </a:solidFill>
              </a:rPr>
              <a:t>Module 5: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22082803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FC6A-7FBD-48A4-E083-0A26E947767B}"/>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EF855F8-FEAF-70E0-99A3-70D2AA3DC2B9}"/>
              </a:ext>
            </a:extLst>
          </p:cNvPr>
          <p:cNvSpPr>
            <a:spLocks noGrp="1"/>
          </p:cNvSpPr>
          <p:nvPr>
            <p:ph idx="1"/>
          </p:nvPr>
        </p:nvSpPr>
        <p:spPr>
          <a:xfrm>
            <a:off x="528634" y="1988840"/>
            <a:ext cx="11183989" cy="4524375"/>
          </a:xfrm>
        </p:spPr>
        <p:txBody>
          <a:bodyPr/>
          <a:lstStyle/>
          <a:p>
            <a:pPr marL="0" marR="0" indent="0">
              <a:buNone/>
            </a:pPr>
            <a:r>
              <a:rPr lang="en-US" sz="28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metastatic PAD who is about to start treatment with first-line NALIRIFOX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588057-AD12-AC36-04A4-39C71D7E0C67}"/>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1184717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3695-7EDE-0C9B-9369-DCE80FFE3F01}"/>
              </a:ext>
            </a:extLst>
          </p:cNvPr>
          <p:cNvSpPr>
            <a:spLocks noGrp="1"/>
          </p:cNvSpPr>
          <p:nvPr>
            <p:ph type="ctrTitle"/>
          </p:nvPr>
        </p:nvSpPr>
        <p:spPr>
          <a:xfrm>
            <a:off x="1524000" y="1051312"/>
            <a:ext cx="9144000" cy="1655763"/>
          </a:xfrm>
        </p:spPr>
        <p:txBody>
          <a:bodyPr>
            <a:normAutofit/>
          </a:bodyPr>
          <a:lstStyle/>
          <a:p>
            <a:r>
              <a:rPr lang="en-US" sz="5400" dirty="0">
                <a:latin typeface="Calibri" panose="020F0502020204030204" pitchFamily="34" charset="0"/>
                <a:cs typeface="Calibri" panose="020F0502020204030204" pitchFamily="34" charset="0"/>
              </a:rPr>
              <a:t>Clinical Presentation and Prognosis of PAD</a:t>
            </a:r>
          </a:p>
        </p:txBody>
      </p:sp>
      <p:sp>
        <p:nvSpPr>
          <p:cNvPr id="3" name="Subtitle 2">
            <a:extLst>
              <a:ext uri="{FF2B5EF4-FFF2-40B4-BE49-F238E27FC236}">
                <a16:creationId xmlns:a16="http://schemas.microsoft.com/office/drawing/2014/main" id="{2D8D38EB-FC84-B52C-75F6-DCBFE4D15FC3}"/>
              </a:ext>
            </a:extLst>
          </p:cNvPr>
          <p:cNvSpPr>
            <a:spLocks noGrp="1"/>
          </p:cNvSpPr>
          <p:nvPr>
            <p:ph type="subTitle" idx="1"/>
          </p:nvPr>
        </p:nvSpPr>
        <p:spPr>
          <a:xfrm>
            <a:off x="1524000" y="3429000"/>
            <a:ext cx="9144000" cy="2167247"/>
          </a:xfrm>
        </p:spPr>
        <p:txBody>
          <a:bodyPr>
            <a:normAutofit/>
          </a:bodyPr>
          <a:lstStyle/>
          <a:p>
            <a:r>
              <a:rPr lang="en-US" sz="2800" dirty="0">
                <a:latin typeface="Calibri" panose="020F0502020204030204" pitchFamily="34" charset="0"/>
                <a:cs typeface="Calibri" panose="020F0502020204030204" pitchFamily="34" charset="0"/>
              </a:rPr>
              <a:t>Amanda K Wagner, APRN-CNP, AOCNP</a:t>
            </a:r>
          </a:p>
          <a:p>
            <a:r>
              <a:rPr lang="en-US" sz="2800" dirty="0">
                <a:latin typeface="Calibri" panose="020F0502020204030204" pitchFamily="34" charset="0"/>
                <a:cs typeface="Calibri" panose="020F0502020204030204" pitchFamily="34" charset="0"/>
              </a:rPr>
              <a:t>The James </a:t>
            </a:r>
          </a:p>
          <a:p>
            <a:r>
              <a:rPr lang="en-US" sz="2800" dirty="0">
                <a:latin typeface="Calibri" panose="020F0502020204030204" pitchFamily="34" charset="0"/>
                <a:cs typeface="Calibri" panose="020F0502020204030204" pitchFamily="34" charset="0"/>
              </a:rPr>
              <a:t>The Ohio State University Comprehensive Cancer Center</a:t>
            </a:r>
          </a:p>
          <a:p>
            <a:r>
              <a:rPr lang="en-US" sz="2800" dirty="0">
                <a:latin typeface="Calibri" panose="020F0502020204030204" pitchFamily="34" charset="0"/>
                <a:cs typeface="Calibri" panose="020F0502020204030204" pitchFamily="34" charset="0"/>
              </a:rPr>
              <a:t>Columbus, Ohio </a:t>
            </a:r>
          </a:p>
        </p:txBody>
      </p:sp>
    </p:spTree>
    <p:extLst>
      <p:ext uri="{BB962C8B-B14F-4D97-AF65-F5344CB8AC3E}">
        <p14:creationId xmlns:p14="http://schemas.microsoft.com/office/powerpoint/2010/main" val="4242090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1E8B-CDFC-4635-7CC2-9A432F4ED73F}"/>
              </a:ext>
            </a:extLst>
          </p:cNvPr>
          <p:cNvSpPr>
            <a:spLocks noGrp="1"/>
          </p:cNvSpPr>
          <p:nvPr>
            <p:ph type="title"/>
          </p:nvPr>
        </p:nvSpPr>
        <p:spPr/>
        <p:txBody>
          <a:bodyPr/>
          <a:lstStyle/>
          <a:p>
            <a:r>
              <a:rPr lang="en-US" dirty="0"/>
              <a:t>Pancreatic Cancer Statistics </a:t>
            </a:r>
          </a:p>
        </p:txBody>
      </p:sp>
      <p:sp>
        <p:nvSpPr>
          <p:cNvPr id="3" name="Content Placeholder 2">
            <a:extLst>
              <a:ext uri="{FF2B5EF4-FFF2-40B4-BE49-F238E27FC236}">
                <a16:creationId xmlns:a16="http://schemas.microsoft.com/office/drawing/2014/main" id="{C3B63D7D-79F5-A94F-8A33-42DB2B443CF7}"/>
              </a:ext>
            </a:extLst>
          </p:cNvPr>
          <p:cNvSpPr>
            <a:spLocks noGrp="1"/>
          </p:cNvSpPr>
          <p:nvPr>
            <p:ph idx="1"/>
          </p:nvPr>
        </p:nvSpPr>
        <p:spPr/>
        <p:txBody>
          <a:bodyPr>
            <a:normAutofit/>
          </a:bodyPr>
          <a:lstStyle/>
          <a:p>
            <a:r>
              <a:rPr lang="en-US" dirty="0"/>
              <a:t>Pancreatic cancer is the 10</a:t>
            </a:r>
            <a:r>
              <a:rPr lang="en-US" baseline="30000" dirty="0"/>
              <a:t>th</a:t>
            </a:r>
            <a:r>
              <a:rPr lang="en-US" dirty="0"/>
              <a:t> most common cancer in the USA</a:t>
            </a:r>
          </a:p>
          <a:p>
            <a:r>
              <a:rPr lang="en-US" dirty="0"/>
              <a:t>3</a:t>
            </a:r>
            <a:r>
              <a:rPr lang="en-US" baseline="30000" dirty="0"/>
              <a:t>rd</a:t>
            </a:r>
            <a:r>
              <a:rPr lang="en-US" dirty="0"/>
              <a:t> leading cause of cancer death</a:t>
            </a:r>
          </a:p>
          <a:p>
            <a:r>
              <a:rPr lang="en-US" dirty="0"/>
              <a:t>SEER database estimated 66,440 new cases of pancreatic cancer in 2024</a:t>
            </a:r>
          </a:p>
          <a:p>
            <a:pPr lvl="1"/>
            <a:r>
              <a:rPr lang="en-US" dirty="0"/>
              <a:t>3.3% of all new cancer cases</a:t>
            </a:r>
          </a:p>
          <a:p>
            <a:r>
              <a:rPr lang="en-US" dirty="0"/>
              <a:t>51,750 estimated deaths in 2024</a:t>
            </a:r>
          </a:p>
          <a:p>
            <a:r>
              <a:rPr lang="en-US" dirty="0"/>
              <a:t>12.8% 5 Year Relative Survival </a:t>
            </a:r>
          </a:p>
          <a:p>
            <a:r>
              <a:rPr lang="en-US" dirty="0"/>
              <a:t>Overall lifetime risk of developing pancreatic cancer is 1.7% by age 75</a:t>
            </a:r>
          </a:p>
          <a:p>
            <a:endParaRPr lang="en-US" dirty="0"/>
          </a:p>
        </p:txBody>
      </p:sp>
      <p:sp>
        <p:nvSpPr>
          <p:cNvPr id="4" name="Footer Placeholder 3">
            <a:extLst>
              <a:ext uri="{FF2B5EF4-FFF2-40B4-BE49-F238E27FC236}">
                <a16:creationId xmlns:a16="http://schemas.microsoft.com/office/drawing/2014/main" id="{0E25C8C7-C438-3607-4E01-7108052734B9}"/>
              </a:ext>
            </a:extLst>
          </p:cNvPr>
          <p:cNvSpPr>
            <a:spLocks noGrp="1"/>
          </p:cNvSpPr>
          <p:nvPr>
            <p:ph type="ftr" sz="quarter" idx="11"/>
          </p:nvPr>
        </p:nvSpPr>
        <p:spPr>
          <a:xfrm>
            <a:off x="660903" y="6356350"/>
            <a:ext cx="749249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https://seer.cancer.gov/statfacts/html/pancreas.html</a:t>
            </a:r>
          </a:p>
        </p:txBody>
      </p:sp>
    </p:spTree>
    <p:extLst>
      <p:ext uri="{BB962C8B-B14F-4D97-AF65-F5344CB8AC3E}">
        <p14:creationId xmlns:p14="http://schemas.microsoft.com/office/powerpoint/2010/main" val="1610896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C334D1-8D90-EC2F-6E56-5DA7AD01FCCD}"/>
              </a:ext>
            </a:extLst>
          </p:cNvPr>
          <p:cNvSpPr>
            <a:spLocks noGrp="1"/>
          </p:cNvSpPr>
          <p:nvPr>
            <p:ph type="title"/>
          </p:nvPr>
        </p:nvSpPr>
        <p:spPr/>
        <p:txBody>
          <a:bodyPr/>
          <a:lstStyle/>
          <a:p>
            <a:r>
              <a:rPr lang="en-US" dirty="0"/>
              <a:t>Clinical Risk Factors</a:t>
            </a:r>
          </a:p>
        </p:txBody>
      </p:sp>
      <p:sp>
        <p:nvSpPr>
          <p:cNvPr id="5" name="Content Placeholder 4">
            <a:extLst>
              <a:ext uri="{FF2B5EF4-FFF2-40B4-BE49-F238E27FC236}">
                <a16:creationId xmlns:a16="http://schemas.microsoft.com/office/drawing/2014/main" id="{6163001F-CEF1-E115-36D1-9659861F55E8}"/>
              </a:ext>
            </a:extLst>
          </p:cNvPr>
          <p:cNvSpPr>
            <a:spLocks noGrp="1"/>
          </p:cNvSpPr>
          <p:nvPr>
            <p:ph idx="1"/>
          </p:nvPr>
        </p:nvSpPr>
        <p:spPr/>
        <p:txBody>
          <a:bodyPr/>
          <a:lstStyle/>
          <a:p>
            <a:r>
              <a:rPr lang="en-US" dirty="0"/>
              <a:t>Acute and Chronic Pancreatitis </a:t>
            </a:r>
          </a:p>
          <a:p>
            <a:r>
              <a:rPr lang="en-US" dirty="0"/>
              <a:t>Smoking and Alcohol Use</a:t>
            </a:r>
          </a:p>
          <a:p>
            <a:r>
              <a:rPr lang="en-US" dirty="0"/>
              <a:t>Obesity </a:t>
            </a:r>
          </a:p>
          <a:p>
            <a:r>
              <a:rPr lang="en-US" dirty="0"/>
              <a:t>Diabetes</a:t>
            </a:r>
          </a:p>
          <a:p>
            <a:r>
              <a:rPr lang="en-US" dirty="0"/>
              <a:t>Intraductal papillary mucinous neoplasms (IPMNs)</a:t>
            </a:r>
          </a:p>
          <a:p>
            <a:r>
              <a:rPr lang="en-US" dirty="0"/>
              <a:t>Mucinous cystic neoplasms (MCNs)</a:t>
            </a:r>
          </a:p>
          <a:p>
            <a:endParaRPr lang="en-US" dirty="0"/>
          </a:p>
        </p:txBody>
      </p:sp>
      <p:sp>
        <p:nvSpPr>
          <p:cNvPr id="6" name="Footer Placeholder 5">
            <a:extLst>
              <a:ext uri="{FF2B5EF4-FFF2-40B4-BE49-F238E27FC236}">
                <a16:creationId xmlns:a16="http://schemas.microsoft.com/office/drawing/2014/main" id="{98DA8DBF-CA97-FB66-F00C-E71C3C2EFC4B}"/>
              </a:ext>
            </a:extLst>
          </p:cNvPr>
          <p:cNvSpPr>
            <a:spLocks noGrp="1"/>
          </p:cNvSpPr>
          <p:nvPr>
            <p:ph type="ftr" sz="quarter" idx="11"/>
          </p:nvPr>
        </p:nvSpPr>
        <p:spPr>
          <a:xfrm>
            <a:off x="986828" y="6356350"/>
            <a:ext cx="71665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Stoffel EM, Brand RE, Goggins M. Pancreatic Cancer: Changing Epidemiology and New Approaches to Risk Assessment, Early Detection, and Prevention. Gastroenterology. 2023 Apr;164(5):752-765. </a:t>
            </a:r>
            <a:r>
              <a:rPr kumimoji="0" lang="en-US" sz="1000" b="0" i="0" u="none" strike="noStrike" kern="1200" cap="none" spc="0" normalizeH="0" baseline="0" noProof="0" dirty="0" err="1">
                <a:ln>
                  <a:noFill/>
                </a:ln>
                <a:solidFill>
                  <a:prstClr val="black">
                    <a:tint val="82000"/>
                  </a:prstClr>
                </a:solidFill>
                <a:effectLst/>
                <a:uLnTx/>
                <a:uFillTx/>
                <a:latin typeface="Aptos" panose="02110004020202020204"/>
                <a:ea typeface="+mn-ea"/>
                <a:cs typeface="+mn-cs"/>
              </a:rPr>
              <a:t>doi</a:t>
            </a:r>
            <a:r>
              <a:rPr kumimoji="0" lang="en-US" sz="1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10.1053/j.gastro.2023.02.012. </a:t>
            </a:r>
            <a:r>
              <a:rPr kumimoji="0" lang="en-US" sz="1000" b="0" i="0" u="none" strike="noStrike" kern="1200" cap="none" spc="0" normalizeH="0" baseline="0" noProof="0" dirty="0" err="1">
                <a:ln>
                  <a:noFill/>
                </a:ln>
                <a:solidFill>
                  <a:prstClr val="black">
                    <a:tint val="82000"/>
                  </a:prstClr>
                </a:solidFill>
                <a:effectLst/>
                <a:uLnTx/>
                <a:uFillTx/>
                <a:latin typeface="Aptos" panose="02110004020202020204"/>
                <a:ea typeface="+mn-ea"/>
                <a:cs typeface="+mn-cs"/>
              </a:rPr>
              <a:t>Epub</a:t>
            </a:r>
            <a:r>
              <a:rPr kumimoji="0" lang="en-US" sz="10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2023 Feb 18. PMID: 36804602; PMCID: PMC10243302.</a:t>
            </a:r>
          </a:p>
        </p:txBody>
      </p:sp>
    </p:spTree>
    <p:extLst>
      <p:ext uri="{BB962C8B-B14F-4D97-AF65-F5344CB8AC3E}">
        <p14:creationId xmlns:p14="http://schemas.microsoft.com/office/powerpoint/2010/main" val="277233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6552-43C4-0185-4023-AC01BAE33C47}"/>
              </a:ext>
            </a:extLst>
          </p:cNvPr>
          <p:cNvSpPr>
            <a:spLocks noGrp="1"/>
          </p:cNvSpPr>
          <p:nvPr>
            <p:ph type="title"/>
          </p:nvPr>
        </p:nvSpPr>
        <p:spPr/>
        <p:txBody>
          <a:bodyPr/>
          <a:lstStyle/>
          <a:p>
            <a:r>
              <a:rPr lang="en-US" dirty="0"/>
              <a:t>Inherited Risk Factors </a:t>
            </a:r>
          </a:p>
        </p:txBody>
      </p:sp>
      <p:graphicFrame>
        <p:nvGraphicFramePr>
          <p:cNvPr id="4" name="Content Placeholder 3">
            <a:extLst>
              <a:ext uri="{FF2B5EF4-FFF2-40B4-BE49-F238E27FC236}">
                <a16:creationId xmlns:a16="http://schemas.microsoft.com/office/drawing/2014/main" id="{94978BF6-9CA5-D0F0-74E1-64434FFF2D14}"/>
              </a:ext>
            </a:extLst>
          </p:cNvPr>
          <p:cNvGraphicFramePr>
            <a:graphicFrameLocks noGrp="1"/>
          </p:cNvGraphicFramePr>
          <p:nvPr>
            <p:ph idx="1"/>
          </p:nvPr>
        </p:nvGraphicFramePr>
        <p:xfrm>
          <a:off x="838200" y="1825625"/>
          <a:ext cx="10515597" cy="35052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469664406"/>
                    </a:ext>
                  </a:extLst>
                </a:gridCol>
                <a:gridCol w="3505199">
                  <a:extLst>
                    <a:ext uri="{9D8B030D-6E8A-4147-A177-3AD203B41FA5}">
                      <a16:colId xmlns:a16="http://schemas.microsoft.com/office/drawing/2014/main" val="783263854"/>
                    </a:ext>
                  </a:extLst>
                </a:gridCol>
                <a:gridCol w="3505199">
                  <a:extLst>
                    <a:ext uri="{9D8B030D-6E8A-4147-A177-3AD203B41FA5}">
                      <a16:colId xmlns:a16="http://schemas.microsoft.com/office/drawing/2014/main" val="1712517067"/>
                    </a:ext>
                  </a:extLst>
                </a:gridCol>
              </a:tblGrid>
              <a:tr h="370840">
                <a:tc>
                  <a:txBody>
                    <a:bodyPr/>
                    <a:lstStyle/>
                    <a:p>
                      <a:pPr algn="ctr"/>
                      <a:r>
                        <a:rPr lang="en-US" dirty="0"/>
                        <a:t>Gene</a:t>
                      </a:r>
                    </a:p>
                  </a:txBody>
                  <a:tcPr/>
                </a:tc>
                <a:tc>
                  <a:txBody>
                    <a:bodyPr/>
                    <a:lstStyle/>
                    <a:p>
                      <a:pPr algn="ctr"/>
                      <a:r>
                        <a:rPr lang="en-US" dirty="0"/>
                        <a:t>Genetic Syndrome</a:t>
                      </a:r>
                    </a:p>
                  </a:txBody>
                  <a:tcPr/>
                </a:tc>
                <a:tc>
                  <a:txBody>
                    <a:bodyPr/>
                    <a:lstStyle/>
                    <a:p>
                      <a:pPr algn="ctr"/>
                      <a:r>
                        <a:rPr lang="en-US" dirty="0"/>
                        <a:t>Average lifetime risk for PDAC</a:t>
                      </a:r>
                    </a:p>
                  </a:txBody>
                  <a:tcPr/>
                </a:tc>
                <a:extLst>
                  <a:ext uri="{0D108BD9-81ED-4DB2-BD59-A6C34878D82A}">
                    <a16:rowId xmlns:a16="http://schemas.microsoft.com/office/drawing/2014/main" val="79342804"/>
                  </a:ext>
                </a:extLst>
              </a:tr>
              <a:tr h="370840">
                <a:tc>
                  <a:txBody>
                    <a:bodyPr/>
                    <a:lstStyle/>
                    <a:p>
                      <a:r>
                        <a:rPr lang="en-US" dirty="0"/>
                        <a:t>ATM</a:t>
                      </a:r>
                    </a:p>
                  </a:txBody>
                  <a:tcPr/>
                </a:tc>
                <a:tc>
                  <a:txBody>
                    <a:bodyPr/>
                    <a:lstStyle/>
                    <a:p>
                      <a:r>
                        <a:rPr lang="en-US" dirty="0"/>
                        <a:t>Ataxia telangiectasia</a:t>
                      </a:r>
                    </a:p>
                  </a:txBody>
                  <a:tcPr/>
                </a:tc>
                <a:tc>
                  <a:txBody>
                    <a:bodyPr/>
                    <a:lstStyle/>
                    <a:p>
                      <a:r>
                        <a:rPr lang="en-US" dirty="0"/>
                        <a:t>5-10%</a:t>
                      </a:r>
                    </a:p>
                  </a:txBody>
                  <a:tcPr/>
                </a:tc>
                <a:extLst>
                  <a:ext uri="{0D108BD9-81ED-4DB2-BD59-A6C34878D82A}">
                    <a16:rowId xmlns:a16="http://schemas.microsoft.com/office/drawing/2014/main" val="1041082684"/>
                  </a:ext>
                </a:extLst>
              </a:tr>
              <a:tr h="370840">
                <a:tc>
                  <a:txBody>
                    <a:bodyPr/>
                    <a:lstStyle/>
                    <a:p>
                      <a:r>
                        <a:rPr lang="en-US" dirty="0"/>
                        <a:t>BRCA1/2, PALB2</a:t>
                      </a:r>
                    </a:p>
                  </a:txBody>
                  <a:tcPr/>
                </a:tc>
                <a:tc>
                  <a:txBody>
                    <a:bodyPr/>
                    <a:lstStyle/>
                    <a:p>
                      <a:r>
                        <a:rPr lang="en-US" dirty="0"/>
                        <a:t>Hereditary breast ovarian cancer syndrome</a:t>
                      </a:r>
                    </a:p>
                  </a:txBody>
                  <a:tcPr/>
                </a:tc>
                <a:tc>
                  <a:txBody>
                    <a:bodyPr/>
                    <a:lstStyle/>
                    <a:p>
                      <a:r>
                        <a:rPr lang="en-US" dirty="0"/>
                        <a:t>5-8%</a:t>
                      </a:r>
                    </a:p>
                  </a:txBody>
                  <a:tcPr/>
                </a:tc>
                <a:extLst>
                  <a:ext uri="{0D108BD9-81ED-4DB2-BD59-A6C34878D82A}">
                    <a16:rowId xmlns:a16="http://schemas.microsoft.com/office/drawing/2014/main" val="152000946"/>
                  </a:ext>
                </a:extLst>
              </a:tr>
              <a:tr h="370840">
                <a:tc>
                  <a:txBody>
                    <a:bodyPr/>
                    <a:lstStyle/>
                    <a:p>
                      <a:r>
                        <a:rPr lang="en-US" dirty="0"/>
                        <a:t>CDKN2A</a:t>
                      </a:r>
                    </a:p>
                  </a:txBody>
                  <a:tcPr/>
                </a:tc>
                <a:tc>
                  <a:txBody>
                    <a:bodyPr/>
                    <a:lstStyle/>
                    <a:p>
                      <a:r>
                        <a:rPr lang="en-US" dirty="0"/>
                        <a:t>Familial atypical multiple mole melanoma</a:t>
                      </a:r>
                    </a:p>
                  </a:txBody>
                  <a:tcPr/>
                </a:tc>
                <a:tc>
                  <a:txBody>
                    <a:bodyPr/>
                    <a:lstStyle/>
                    <a:p>
                      <a:r>
                        <a:rPr lang="en-US" dirty="0"/>
                        <a:t>16-20%</a:t>
                      </a:r>
                    </a:p>
                  </a:txBody>
                  <a:tcPr/>
                </a:tc>
                <a:extLst>
                  <a:ext uri="{0D108BD9-81ED-4DB2-BD59-A6C34878D82A}">
                    <a16:rowId xmlns:a16="http://schemas.microsoft.com/office/drawing/2014/main" val="2110009954"/>
                  </a:ext>
                </a:extLst>
              </a:tr>
              <a:tr h="370840">
                <a:tc>
                  <a:txBody>
                    <a:bodyPr/>
                    <a:lstStyle/>
                    <a:p>
                      <a:r>
                        <a:rPr lang="en-US" dirty="0"/>
                        <a:t>MLH1, MLH2, MSH6</a:t>
                      </a:r>
                    </a:p>
                  </a:txBody>
                  <a:tcPr/>
                </a:tc>
                <a:tc>
                  <a:txBody>
                    <a:bodyPr/>
                    <a:lstStyle/>
                    <a:p>
                      <a:r>
                        <a:rPr lang="en-US" dirty="0"/>
                        <a:t>Lynch Syndrome</a:t>
                      </a:r>
                    </a:p>
                  </a:txBody>
                  <a:tcPr/>
                </a:tc>
                <a:tc>
                  <a:txBody>
                    <a:bodyPr/>
                    <a:lstStyle/>
                    <a:p>
                      <a:r>
                        <a:rPr lang="en-US" dirty="0"/>
                        <a:t>0.5-7%</a:t>
                      </a:r>
                    </a:p>
                  </a:txBody>
                  <a:tcPr/>
                </a:tc>
                <a:extLst>
                  <a:ext uri="{0D108BD9-81ED-4DB2-BD59-A6C34878D82A}">
                    <a16:rowId xmlns:a16="http://schemas.microsoft.com/office/drawing/2014/main" val="3322574977"/>
                  </a:ext>
                </a:extLst>
              </a:tr>
              <a:tr h="370840">
                <a:tc>
                  <a:txBody>
                    <a:bodyPr/>
                    <a:lstStyle/>
                    <a:p>
                      <a:r>
                        <a:rPr lang="en-US" dirty="0"/>
                        <a:t>PRSS1</a:t>
                      </a:r>
                    </a:p>
                  </a:txBody>
                  <a:tcPr/>
                </a:tc>
                <a:tc>
                  <a:txBody>
                    <a:bodyPr/>
                    <a:lstStyle/>
                    <a:p>
                      <a:r>
                        <a:rPr lang="en-US" dirty="0"/>
                        <a:t>Hereditary Pancreatitis </a:t>
                      </a:r>
                    </a:p>
                  </a:txBody>
                  <a:tcPr/>
                </a:tc>
                <a:tc>
                  <a:txBody>
                    <a:bodyPr/>
                    <a:lstStyle/>
                    <a:p>
                      <a:r>
                        <a:rPr lang="en-US" dirty="0"/>
                        <a:t>10%</a:t>
                      </a:r>
                    </a:p>
                  </a:txBody>
                  <a:tcPr/>
                </a:tc>
                <a:extLst>
                  <a:ext uri="{0D108BD9-81ED-4DB2-BD59-A6C34878D82A}">
                    <a16:rowId xmlns:a16="http://schemas.microsoft.com/office/drawing/2014/main" val="3075996123"/>
                  </a:ext>
                </a:extLst>
              </a:tr>
              <a:tr h="370840">
                <a:tc>
                  <a:txBody>
                    <a:bodyPr/>
                    <a:lstStyle/>
                    <a:p>
                      <a:r>
                        <a:rPr lang="en-US" dirty="0"/>
                        <a:t>STK11</a:t>
                      </a:r>
                    </a:p>
                  </a:txBody>
                  <a:tcPr/>
                </a:tc>
                <a:tc>
                  <a:txBody>
                    <a:bodyPr/>
                    <a:lstStyle/>
                    <a:p>
                      <a:r>
                        <a:rPr lang="en-US" dirty="0" err="1"/>
                        <a:t>Peutz-Jeghers</a:t>
                      </a:r>
                      <a:r>
                        <a:rPr lang="en-US" dirty="0"/>
                        <a:t> syndrome</a:t>
                      </a:r>
                    </a:p>
                  </a:txBody>
                  <a:tcPr/>
                </a:tc>
                <a:tc>
                  <a:txBody>
                    <a:bodyPr/>
                    <a:lstStyle/>
                    <a:p>
                      <a:r>
                        <a:rPr lang="en-US" dirty="0"/>
                        <a:t>11-32%</a:t>
                      </a:r>
                    </a:p>
                  </a:txBody>
                  <a:tcPr/>
                </a:tc>
                <a:extLst>
                  <a:ext uri="{0D108BD9-81ED-4DB2-BD59-A6C34878D82A}">
                    <a16:rowId xmlns:a16="http://schemas.microsoft.com/office/drawing/2014/main" val="1269244406"/>
                  </a:ext>
                </a:extLst>
              </a:tr>
              <a:tr h="370840">
                <a:tc>
                  <a:txBody>
                    <a:bodyPr/>
                    <a:lstStyle/>
                    <a:p>
                      <a:r>
                        <a:rPr lang="en-US" dirty="0"/>
                        <a:t>TP53</a:t>
                      </a:r>
                    </a:p>
                  </a:txBody>
                  <a:tcPr/>
                </a:tc>
                <a:tc>
                  <a:txBody>
                    <a:bodyPr/>
                    <a:lstStyle/>
                    <a:p>
                      <a:r>
                        <a:rPr lang="en-US" dirty="0"/>
                        <a:t>Li-Fraumeni syndrome</a:t>
                      </a:r>
                    </a:p>
                  </a:txBody>
                  <a:tcPr/>
                </a:tc>
                <a:tc>
                  <a:txBody>
                    <a:bodyPr/>
                    <a:lstStyle/>
                    <a:p>
                      <a:r>
                        <a:rPr lang="en-US" dirty="0"/>
                        <a:t>Unknown</a:t>
                      </a:r>
                    </a:p>
                  </a:txBody>
                  <a:tcPr/>
                </a:tc>
                <a:extLst>
                  <a:ext uri="{0D108BD9-81ED-4DB2-BD59-A6C34878D82A}">
                    <a16:rowId xmlns:a16="http://schemas.microsoft.com/office/drawing/2014/main" val="3396026129"/>
                  </a:ext>
                </a:extLst>
              </a:tr>
            </a:tbl>
          </a:graphicData>
        </a:graphic>
      </p:graphicFrame>
      <p:sp>
        <p:nvSpPr>
          <p:cNvPr id="5" name="Footer Placeholder 4">
            <a:extLst>
              <a:ext uri="{FF2B5EF4-FFF2-40B4-BE49-F238E27FC236}">
                <a16:creationId xmlns:a16="http://schemas.microsoft.com/office/drawing/2014/main" id="{F21C828E-5D6F-C407-2B1E-8E04B2851DD7}"/>
              </a:ext>
            </a:extLst>
          </p:cNvPr>
          <p:cNvSpPr>
            <a:spLocks noGrp="1"/>
          </p:cNvSpPr>
          <p:nvPr>
            <p:ph type="ftr" sz="quarter" idx="11"/>
          </p:nvPr>
        </p:nvSpPr>
        <p:spPr>
          <a:xfrm>
            <a:off x="838200" y="6356350"/>
            <a:ext cx="7315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Stoffel EM, Brand RE, Goggins M. Pancreatic Cancer: Changing Epidemiology and New Approaches to Risk Assessment, Early Detection, and Prevention. Gastroenterology. 2023 Apr;164(5):752-765. </a:t>
            </a:r>
            <a:r>
              <a:rPr kumimoji="0" lang="en-US" sz="900" b="0" i="0" u="none" strike="noStrike" kern="1200" cap="none" spc="0" normalizeH="0" baseline="0" noProof="0" dirty="0" err="1">
                <a:ln>
                  <a:noFill/>
                </a:ln>
                <a:solidFill>
                  <a:prstClr val="black">
                    <a:tint val="82000"/>
                  </a:prstClr>
                </a:solidFill>
                <a:effectLst/>
                <a:uLnTx/>
                <a:uFillTx/>
                <a:latin typeface="Aptos" panose="02110004020202020204"/>
                <a:ea typeface="+mn-ea"/>
                <a:cs typeface="+mn-cs"/>
              </a:rPr>
              <a:t>doi</a:t>
            </a:r>
            <a:r>
              <a:rPr kumimoji="0" lang="en-US" sz="9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10.1053/j.gastro.2023.02.012. </a:t>
            </a:r>
            <a:r>
              <a:rPr kumimoji="0" lang="en-US" sz="900" b="0" i="0" u="none" strike="noStrike" kern="1200" cap="none" spc="0" normalizeH="0" baseline="0" noProof="0" dirty="0" err="1">
                <a:ln>
                  <a:noFill/>
                </a:ln>
                <a:solidFill>
                  <a:prstClr val="black">
                    <a:tint val="82000"/>
                  </a:prstClr>
                </a:solidFill>
                <a:effectLst/>
                <a:uLnTx/>
                <a:uFillTx/>
                <a:latin typeface="Aptos" panose="02110004020202020204"/>
                <a:ea typeface="+mn-ea"/>
                <a:cs typeface="+mn-cs"/>
              </a:rPr>
              <a:t>Epub</a:t>
            </a:r>
            <a:r>
              <a:rPr kumimoji="0" lang="en-US" sz="9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2023 Feb 18. PMID: 36804602; PMCID: PMC10243302.</a:t>
            </a:r>
          </a:p>
        </p:txBody>
      </p:sp>
    </p:spTree>
    <p:extLst>
      <p:ext uri="{BB962C8B-B14F-4D97-AF65-F5344CB8AC3E}">
        <p14:creationId xmlns:p14="http://schemas.microsoft.com/office/powerpoint/2010/main" val="2634962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0A06-5757-CF74-8A6E-19A851D150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5DADF-A549-63DE-86CC-7CE2CAF7DF36}"/>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88D1F79E-1868-FC0A-ECE9-B9566DFC1B9A}"/>
              </a:ext>
            </a:extLst>
          </p:cNvPr>
          <p:cNvSpPr txBox="1">
            <a:spLocks noChangeArrowheads="1"/>
          </p:cNvSpPr>
          <p:nvPr/>
        </p:nvSpPr>
        <p:spPr bwMode="auto">
          <a:xfrm>
            <a:off x="7524731" y="1228900"/>
            <a:ext cx="44805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Farshid</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Dayyani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Clinical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Stern Center for Cancer Clinical Trials and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for Translational Science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UCI Chao Family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Irvine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Orange, California</a:t>
            </a:r>
          </a:p>
        </p:txBody>
      </p:sp>
      <p:sp>
        <p:nvSpPr>
          <p:cNvPr id="20" name="Text Box 7">
            <a:extLst>
              <a:ext uri="{FF2B5EF4-FFF2-40B4-BE49-F238E27FC236}">
                <a16:creationId xmlns:a16="http://schemas.microsoft.com/office/drawing/2014/main" id="{02DB4A96-EB40-09E1-A17D-56E870646A97}"/>
              </a:ext>
            </a:extLst>
          </p:cNvPr>
          <p:cNvSpPr txBox="1">
            <a:spLocks noChangeArrowheads="1"/>
          </p:cNvSpPr>
          <p:nvPr/>
        </p:nvSpPr>
        <p:spPr bwMode="auto">
          <a:xfrm>
            <a:off x="1575812"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Caroline Kuhlman, MSN, APRN-BC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Tucker Gosnell Center for Gastrointestinal Cancers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23" name="Text Box 7">
            <a:extLst>
              <a:ext uri="{FF2B5EF4-FFF2-40B4-BE49-F238E27FC236}">
                <a16:creationId xmlns:a16="http://schemas.microsoft.com/office/drawing/2014/main" id="{90E960CC-3129-B517-3BD4-FFE34A63A01B}"/>
              </a:ext>
            </a:extLst>
          </p:cNvPr>
          <p:cNvSpPr txBox="1">
            <a:spLocks noChangeArrowheads="1"/>
          </p:cNvSpPr>
          <p:nvPr/>
        </p:nvSpPr>
        <p:spPr bwMode="auto">
          <a:xfrm>
            <a:off x="7524732" y="4005064"/>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Philip A Philip,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Oncology and Pharmacology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Leader, GI and Neuroendocrine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Henry Ford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Wayne State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Detroit, Michigan</a:t>
            </a:r>
          </a:p>
        </p:txBody>
      </p:sp>
      <p:sp>
        <p:nvSpPr>
          <p:cNvPr id="25" name="Text Box 7">
            <a:extLst>
              <a:ext uri="{FF2B5EF4-FFF2-40B4-BE49-F238E27FC236}">
                <a16:creationId xmlns:a16="http://schemas.microsoft.com/office/drawing/2014/main" id="{95780780-D729-0820-7C19-C8E6FF0718B9}"/>
              </a:ext>
            </a:extLst>
          </p:cNvPr>
          <p:cNvSpPr txBox="1">
            <a:spLocks noChangeArrowheads="1"/>
          </p:cNvSpPr>
          <p:nvPr/>
        </p:nvSpPr>
        <p:spPr bwMode="auto">
          <a:xfrm>
            <a:off x="1575812" y="4005064"/>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Amanda K Wagner, APRN-CNP,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GI Malignancies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James Cancer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The Ohio State University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Columbus, Ohio</a:t>
            </a:r>
          </a:p>
        </p:txBody>
      </p:sp>
      <p:pic>
        <p:nvPicPr>
          <p:cNvPr id="26" name="Picture 25">
            <a:extLst>
              <a:ext uri="{FF2B5EF4-FFF2-40B4-BE49-F238E27FC236}">
                <a16:creationId xmlns:a16="http://schemas.microsoft.com/office/drawing/2014/main" id="{CF3BC520-CFDD-AEFB-A89A-DD018007F6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4005064"/>
            <a:ext cx="1261872" cy="1261872"/>
          </a:xfrm>
          <a:prstGeom prst="rect">
            <a:avLst/>
          </a:prstGeom>
        </p:spPr>
      </p:pic>
      <p:pic>
        <p:nvPicPr>
          <p:cNvPr id="3" name="Picture 2">
            <a:extLst>
              <a:ext uri="{FF2B5EF4-FFF2-40B4-BE49-F238E27FC236}">
                <a16:creationId xmlns:a16="http://schemas.microsoft.com/office/drawing/2014/main" id="{3B0E86E4-FF7C-1F3F-311E-197D64B31FD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03093" y="4005064"/>
            <a:ext cx="1261872" cy="1261872"/>
          </a:xfrm>
          <a:prstGeom prst="rect">
            <a:avLst/>
          </a:prstGeom>
        </p:spPr>
      </p:pic>
      <p:pic>
        <p:nvPicPr>
          <p:cNvPr id="4" name="Picture 3">
            <a:extLst>
              <a:ext uri="{FF2B5EF4-FFF2-40B4-BE49-F238E27FC236}">
                <a16:creationId xmlns:a16="http://schemas.microsoft.com/office/drawing/2014/main" id="{715D49A7-F2BD-AD12-00F2-FF0EC3B9FF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03093" y="1228900"/>
            <a:ext cx="1261872" cy="1261872"/>
          </a:xfrm>
          <a:prstGeom prst="rect">
            <a:avLst/>
          </a:prstGeom>
        </p:spPr>
      </p:pic>
      <p:pic>
        <p:nvPicPr>
          <p:cNvPr id="5" name="Picture 4">
            <a:extLst>
              <a:ext uri="{FF2B5EF4-FFF2-40B4-BE49-F238E27FC236}">
                <a16:creationId xmlns:a16="http://schemas.microsoft.com/office/drawing/2014/main" id="{E9CE512B-F919-2EAD-3AD8-3BD94E2AD44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Tree>
    <p:custDataLst>
      <p:tags r:id="rId1"/>
    </p:custDataLst>
    <p:extLst>
      <p:ext uri="{BB962C8B-B14F-4D97-AF65-F5344CB8AC3E}">
        <p14:creationId xmlns:p14="http://schemas.microsoft.com/office/powerpoint/2010/main" val="34292297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B2DAD-BDF2-F5E8-D265-9C7A3EAFB6D1}"/>
              </a:ext>
            </a:extLst>
          </p:cNvPr>
          <p:cNvSpPr>
            <a:spLocks noGrp="1"/>
          </p:cNvSpPr>
          <p:nvPr>
            <p:ph type="title"/>
          </p:nvPr>
        </p:nvSpPr>
        <p:spPr>
          <a:xfrm>
            <a:off x="838199" y="136525"/>
            <a:ext cx="10515600" cy="1325563"/>
          </a:xfrm>
        </p:spPr>
        <p:txBody>
          <a:bodyPr/>
          <a:lstStyle/>
          <a:p>
            <a:r>
              <a:rPr lang="en-US" dirty="0"/>
              <a:t>Pancreatic Stage Distribution at Diagnosis (%)</a:t>
            </a:r>
          </a:p>
        </p:txBody>
      </p:sp>
      <p:graphicFrame>
        <p:nvGraphicFramePr>
          <p:cNvPr id="10" name="Content Placeholder 9">
            <a:extLst>
              <a:ext uri="{FF2B5EF4-FFF2-40B4-BE49-F238E27FC236}">
                <a16:creationId xmlns:a16="http://schemas.microsoft.com/office/drawing/2014/main" id="{7B776208-6C20-F0BF-8804-32FDAB4C3E73}"/>
              </a:ext>
            </a:extLst>
          </p:cNvPr>
          <p:cNvGraphicFramePr>
            <a:graphicFrameLocks noGrp="1"/>
          </p:cNvGraphicFramePr>
          <p:nvPr>
            <p:ph idx="1"/>
          </p:nvPr>
        </p:nvGraphicFramePr>
        <p:xfrm>
          <a:off x="392066" y="1317734"/>
          <a:ext cx="11407866" cy="4759680"/>
        </p:xfrm>
        <a:graphic>
          <a:graphicData uri="http://schemas.openxmlformats.org/drawingml/2006/chart">
            <c:chart xmlns:c="http://schemas.openxmlformats.org/drawingml/2006/chart" xmlns:r="http://schemas.openxmlformats.org/officeDocument/2006/relationships" r:id="rId2"/>
          </a:graphicData>
        </a:graphic>
      </p:graphicFrame>
      <p:sp>
        <p:nvSpPr>
          <p:cNvPr id="11" name="Footer Placeholder 10">
            <a:extLst>
              <a:ext uri="{FF2B5EF4-FFF2-40B4-BE49-F238E27FC236}">
                <a16:creationId xmlns:a16="http://schemas.microsoft.com/office/drawing/2014/main" id="{02F44C72-232F-FABD-9DC7-825F3E58C528}"/>
              </a:ext>
            </a:extLst>
          </p:cNvPr>
          <p:cNvSpPr>
            <a:spLocks noGrp="1"/>
          </p:cNvSpPr>
          <p:nvPr>
            <p:ph type="ftr" sz="quarter" idx="11"/>
          </p:nvPr>
        </p:nvSpPr>
        <p:spPr>
          <a:xfrm>
            <a:off x="431548" y="6356350"/>
            <a:ext cx="772185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https://seer.cancer.gov/statfacts/html/pancreas.html</a:t>
            </a:r>
          </a:p>
        </p:txBody>
      </p:sp>
    </p:spTree>
    <p:extLst>
      <p:ext uri="{BB962C8B-B14F-4D97-AF65-F5344CB8AC3E}">
        <p14:creationId xmlns:p14="http://schemas.microsoft.com/office/powerpoint/2010/main" val="428200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925B-163C-2114-8F43-57A61E61D884}"/>
              </a:ext>
            </a:extLst>
          </p:cNvPr>
          <p:cNvSpPr>
            <a:spLocks noGrp="1"/>
          </p:cNvSpPr>
          <p:nvPr>
            <p:ph type="title"/>
          </p:nvPr>
        </p:nvSpPr>
        <p:spPr>
          <a:xfrm>
            <a:off x="838199" y="191003"/>
            <a:ext cx="10515600" cy="1325563"/>
          </a:xfrm>
        </p:spPr>
        <p:txBody>
          <a:bodyPr/>
          <a:lstStyle/>
          <a:p>
            <a:r>
              <a:rPr lang="en-US" dirty="0"/>
              <a:t>5 year Relative Survival Percentage by Stage</a:t>
            </a:r>
          </a:p>
        </p:txBody>
      </p:sp>
      <p:graphicFrame>
        <p:nvGraphicFramePr>
          <p:cNvPr id="9" name="Content Placeholder 8">
            <a:extLst>
              <a:ext uri="{FF2B5EF4-FFF2-40B4-BE49-F238E27FC236}">
                <a16:creationId xmlns:a16="http://schemas.microsoft.com/office/drawing/2014/main" id="{CEF8FC9B-E35B-B6DC-8663-2C47BB44F311}"/>
              </a:ext>
            </a:extLst>
          </p:cNvPr>
          <p:cNvGraphicFramePr>
            <a:graphicFrameLocks noGrp="1"/>
          </p:cNvGraphicFramePr>
          <p:nvPr>
            <p:ph idx="1"/>
          </p:nvPr>
        </p:nvGraphicFramePr>
        <p:xfrm>
          <a:off x="572552" y="1516566"/>
          <a:ext cx="11046895" cy="4571187"/>
        </p:xfrm>
        <a:graphic>
          <a:graphicData uri="http://schemas.openxmlformats.org/drawingml/2006/chart">
            <c:chart xmlns:c="http://schemas.openxmlformats.org/drawingml/2006/chart" xmlns:r="http://schemas.openxmlformats.org/officeDocument/2006/relationships" r:id="rId2"/>
          </a:graphicData>
        </a:graphic>
      </p:graphicFrame>
      <p:sp>
        <p:nvSpPr>
          <p:cNvPr id="10" name="Footer Placeholder 9">
            <a:extLst>
              <a:ext uri="{FF2B5EF4-FFF2-40B4-BE49-F238E27FC236}">
                <a16:creationId xmlns:a16="http://schemas.microsoft.com/office/drawing/2014/main" id="{EB75DC69-A48C-CE64-3ADA-EF8DD7CD8143}"/>
              </a:ext>
            </a:extLst>
          </p:cNvPr>
          <p:cNvSpPr>
            <a:spLocks noGrp="1"/>
          </p:cNvSpPr>
          <p:nvPr>
            <p:ph type="ftr" sz="quarter" idx="11"/>
          </p:nvPr>
        </p:nvSpPr>
        <p:spPr>
          <a:xfrm>
            <a:off x="277091" y="6356350"/>
            <a:ext cx="787630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https://seer.cancer.gov/statfacts/html/pancreas.html</a:t>
            </a:r>
          </a:p>
        </p:txBody>
      </p:sp>
    </p:spTree>
    <p:extLst>
      <p:ext uri="{BB962C8B-B14F-4D97-AF65-F5344CB8AC3E}">
        <p14:creationId xmlns:p14="http://schemas.microsoft.com/office/powerpoint/2010/main" val="1075006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25D1-17C6-7DA3-4EB9-6643897895CD}"/>
              </a:ext>
            </a:extLst>
          </p:cNvPr>
          <p:cNvSpPr>
            <a:spLocks noGrp="1"/>
          </p:cNvSpPr>
          <p:nvPr>
            <p:ph type="title"/>
          </p:nvPr>
        </p:nvSpPr>
        <p:spPr/>
        <p:txBody>
          <a:bodyPr/>
          <a:lstStyle/>
          <a:p>
            <a:r>
              <a:rPr lang="en-US" dirty="0"/>
              <a:t>Presenting Symptoms</a:t>
            </a:r>
          </a:p>
        </p:txBody>
      </p:sp>
      <p:sp>
        <p:nvSpPr>
          <p:cNvPr id="3" name="Content Placeholder 2">
            <a:extLst>
              <a:ext uri="{FF2B5EF4-FFF2-40B4-BE49-F238E27FC236}">
                <a16:creationId xmlns:a16="http://schemas.microsoft.com/office/drawing/2014/main" id="{36303F01-EB71-1B4E-D119-34EFD5018CC0}"/>
              </a:ext>
            </a:extLst>
          </p:cNvPr>
          <p:cNvSpPr>
            <a:spLocks noGrp="1"/>
          </p:cNvSpPr>
          <p:nvPr>
            <p:ph idx="1"/>
          </p:nvPr>
        </p:nvSpPr>
        <p:spPr>
          <a:xfrm>
            <a:off x="838200" y="1487027"/>
            <a:ext cx="10515600" cy="4671548"/>
          </a:xfrm>
        </p:spPr>
        <p:txBody>
          <a:bodyPr>
            <a:normAutofit fontScale="77500" lnSpcReduction="20000"/>
          </a:bodyPr>
          <a:lstStyle/>
          <a:p>
            <a:pPr marL="0" indent="0" algn="ctr">
              <a:buNone/>
            </a:pPr>
            <a:r>
              <a:rPr lang="en-US" sz="2000" i="1" dirty="0"/>
              <a:t>Disease is most often diagnosed at advanced stage once patient develops symptoms</a:t>
            </a:r>
          </a:p>
          <a:p>
            <a:pPr marL="0" indent="0" algn="ctr">
              <a:buNone/>
            </a:pPr>
            <a:endParaRPr lang="en-US" dirty="0"/>
          </a:p>
          <a:p>
            <a:pPr>
              <a:spcBef>
                <a:spcPts val="500"/>
              </a:spcBef>
              <a:spcAft>
                <a:spcPts val="400"/>
              </a:spcAft>
            </a:pPr>
            <a:r>
              <a:rPr lang="en-US" sz="3300" dirty="0"/>
              <a:t>Anorexia/weight loss</a:t>
            </a:r>
          </a:p>
          <a:p>
            <a:pPr>
              <a:spcAft>
                <a:spcPts val="400"/>
              </a:spcAft>
            </a:pPr>
            <a:r>
              <a:rPr lang="en-US" sz="3300" dirty="0"/>
              <a:t>Fatigue</a:t>
            </a:r>
          </a:p>
          <a:p>
            <a:pPr>
              <a:spcAft>
                <a:spcPts val="400"/>
              </a:spcAft>
            </a:pPr>
            <a:r>
              <a:rPr lang="en-US" sz="3300" dirty="0"/>
              <a:t>Abdominal pain</a:t>
            </a:r>
          </a:p>
          <a:p>
            <a:pPr>
              <a:spcAft>
                <a:spcPts val="400"/>
              </a:spcAft>
            </a:pPr>
            <a:r>
              <a:rPr lang="en-US" sz="3300" dirty="0"/>
              <a:t>Back pain</a:t>
            </a:r>
          </a:p>
          <a:p>
            <a:pPr>
              <a:spcAft>
                <a:spcPts val="400"/>
              </a:spcAft>
            </a:pPr>
            <a:r>
              <a:rPr lang="en-US" sz="3300" dirty="0"/>
              <a:t>Muscle weakness/wasting</a:t>
            </a:r>
          </a:p>
          <a:p>
            <a:pPr>
              <a:spcAft>
                <a:spcPts val="400"/>
              </a:spcAft>
            </a:pPr>
            <a:r>
              <a:rPr lang="en-US" sz="3300" dirty="0"/>
              <a:t>Jaundice </a:t>
            </a:r>
          </a:p>
          <a:p>
            <a:pPr>
              <a:spcAft>
                <a:spcPts val="400"/>
              </a:spcAft>
            </a:pPr>
            <a:r>
              <a:rPr lang="en-US" sz="3300" dirty="0"/>
              <a:t>Change in bowel habits </a:t>
            </a:r>
          </a:p>
          <a:p>
            <a:pPr>
              <a:spcAft>
                <a:spcPts val="400"/>
              </a:spcAft>
            </a:pPr>
            <a:r>
              <a:rPr lang="en-US" sz="3300" dirty="0"/>
              <a:t>Indigestion </a:t>
            </a:r>
          </a:p>
          <a:p>
            <a:pPr>
              <a:spcAft>
                <a:spcPts val="400"/>
              </a:spcAft>
            </a:pPr>
            <a:r>
              <a:rPr lang="en-US" sz="3300" dirty="0"/>
              <a:t>New onset or worsening diabetes </a:t>
            </a:r>
          </a:p>
          <a:p>
            <a:endParaRPr lang="en-US" dirty="0"/>
          </a:p>
        </p:txBody>
      </p:sp>
      <p:sp>
        <p:nvSpPr>
          <p:cNvPr id="4" name="Footer Placeholder 3">
            <a:extLst>
              <a:ext uri="{FF2B5EF4-FFF2-40B4-BE49-F238E27FC236}">
                <a16:creationId xmlns:a16="http://schemas.microsoft.com/office/drawing/2014/main" id="{33D01C57-272B-C794-42CE-039CAFBFE1F3}"/>
              </a:ext>
            </a:extLst>
          </p:cNvPr>
          <p:cNvSpPr>
            <a:spLocks noGrp="1"/>
          </p:cNvSpPr>
          <p:nvPr>
            <p:ph type="ftr" sz="quarter" idx="11"/>
          </p:nvPr>
        </p:nvSpPr>
        <p:spPr>
          <a:xfrm>
            <a:off x="221673" y="6356350"/>
            <a:ext cx="793172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Park W, Chawla A, O’Reilly EM. Pancreatic Cancer: A Review. JAMA. 2021;326(9):851–862. doi:10.1001/jama.</a:t>
            </a:r>
            <a:r>
              <a:rPr kumimoji="0" lang="en-US" sz="9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2021.13027</a:t>
            </a:r>
          </a:p>
        </p:txBody>
      </p:sp>
    </p:spTree>
    <p:extLst>
      <p:ext uri="{BB962C8B-B14F-4D97-AF65-F5344CB8AC3E}">
        <p14:creationId xmlns:p14="http://schemas.microsoft.com/office/powerpoint/2010/main" val="2584960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DD2FD-B27E-BDA7-9309-DEDD12F0C5F1}"/>
              </a:ext>
            </a:extLst>
          </p:cNvPr>
          <p:cNvSpPr>
            <a:spLocks noGrp="1"/>
          </p:cNvSpPr>
          <p:nvPr>
            <p:ph type="title"/>
          </p:nvPr>
        </p:nvSpPr>
        <p:spPr/>
        <p:txBody>
          <a:bodyPr/>
          <a:lstStyle/>
          <a:p>
            <a:r>
              <a:rPr lang="en-US" dirty="0"/>
              <a:t>Case Presentation</a:t>
            </a:r>
          </a:p>
        </p:txBody>
      </p:sp>
      <p:sp>
        <p:nvSpPr>
          <p:cNvPr id="3" name="Content Placeholder 2">
            <a:extLst>
              <a:ext uri="{FF2B5EF4-FFF2-40B4-BE49-F238E27FC236}">
                <a16:creationId xmlns:a16="http://schemas.microsoft.com/office/drawing/2014/main" id="{3A083796-B393-567B-DCC7-50B6C4774A16}"/>
              </a:ext>
            </a:extLst>
          </p:cNvPr>
          <p:cNvSpPr>
            <a:spLocks noGrp="1"/>
          </p:cNvSpPr>
          <p:nvPr>
            <p:ph idx="1"/>
          </p:nvPr>
        </p:nvSpPr>
        <p:spPr>
          <a:xfrm>
            <a:off x="838200" y="1457635"/>
            <a:ext cx="10515600" cy="4530570"/>
          </a:xfrm>
        </p:spPr>
        <p:txBody>
          <a:bodyPr>
            <a:normAutofit fontScale="92500"/>
          </a:bodyPr>
          <a:lstStyle/>
          <a:p>
            <a:pPr>
              <a:spcAft>
                <a:spcPts val="300"/>
              </a:spcAft>
            </a:pPr>
            <a:r>
              <a:rPr lang="en-US" dirty="0"/>
              <a:t>54 </a:t>
            </a:r>
            <a:r>
              <a:rPr lang="en-US" dirty="0" err="1"/>
              <a:t>yo</a:t>
            </a:r>
            <a:r>
              <a:rPr lang="en-US" dirty="0"/>
              <a:t> male with </a:t>
            </a:r>
            <a:r>
              <a:rPr lang="en-US" dirty="0" err="1"/>
              <a:t>hx</a:t>
            </a:r>
            <a:r>
              <a:rPr lang="en-US" dirty="0"/>
              <a:t> of substance use disorder who developed epigastric pain. Diagnosed with pancreatitis and treated conservatively </a:t>
            </a:r>
          </a:p>
          <a:p>
            <a:pPr>
              <a:spcAft>
                <a:spcPts val="300"/>
              </a:spcAft>
            </a:pPr>
            <a:r>
              <a:rPr lang="en-US" dirty="0"/>
              <a:t>Had recurrent admissions for similar symptoms over the next several months. Underwent EUS with FNA of pancreas, no evidence of malignancy, imaging with new indeterminate hepatic lesions. </a:t>
            </a:r>
          </a:p>
          <a:p>
            <a:pPr>
              <a:spcAft>
                <a:spcPts val="300"/>
              </a:spcAft>
            </a:pPr>
            <a:r>
              <a:rPr lang="en-US" dirty="0"/>
              <a:t>2 months later, presented to the ED with worsening pain. Liver lesions grew as well as pancreas mass, biopsy of liver lesion +adenocarcinoma consistent with pancreatic primary </a:t>
            </a:r>
          </a:p>
          <a:p>
            <a:pPr>
              <a:spcAft>
                <a:spcPts val="300"/>
              </a:spcAft>
            </a:pPr>
            <a:r>
              <a:rPr lang="en-US" dirty="0"/>
              <a:t>NGS: KRAS G12D, TP53. indeterminate variant in DPYD</a:t>
            </a:r>
          </a:p>
          <a:p>
            <a:pPr>
              <a:spcAft>
                <a:spcPts val="300"/>
              </a:spcAft>
            </a:pPr>
            <a:r>
              <a:rPr lang="en-US" dirty="0"/>
              <a:t>Germline genetic testing: negative</a:t>
            </a:r>
          </a:p>
          <a:p>
            <a:pPr marL="0" indent="0">
              <a:spcAft>
                <a:spcPts val="300"/>
              </a:spcAft>
              <a:buNone/>
            </a:pPr>
            <a:endParaRPr lang="en-US" dirty="0"/>
          </a:p>
          <a:p>
            <a:pPr marL="0" indent="0">
              <a:spcAft>
                <a:spcPts val="300"/>
              </a:spcAft>
              <a:buNone/>
            </a:pPr>
            <a:endParaRPr lang="en-US" dirty="0"/>
          </a:p>
        </p:txBody>
      </p:sp>
    </p:spTree>
    <p:extLst>
      <p:ext uri="{BB962C8B-B14F-4D97-AF65-F5344CB8AC3E}">
        <p14:creationId xmlns:p14="http://schemas.microsoft.com/office/powerpoint/2010/main" val="3482012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8A0C-6C6C-9D9E-8F2B-27E4CFA17560}"/>
              </a:ext>
            </a:extLst>
          </p:cNvPr>
          <p:cNvSpPr>
            <a:spLocks noGrp="1"/>
          </p:cNvSpPr>
          <p:nvPr>
            <p:ph type="title"/>
          </p:nvPr>
        </p:nvSpPr>
        <p:spPr/>
        <p:txBody>
          <a:bodyPr/>
          <a:lstStyle/>
          <a:p>
            <a:r>
              <a:rPr lang="en-US" dirty="0"/>
              <a:t>Case Presentation (continued)</a:t>
            </a:r>
          </a:p>
        </p:txBody>
      </p:sp>
      <p:sp>
        <p:nvSpPr>
          <p:cNvPr id="3" name="Content Placeholder 2">
            <a:extLst>
              <a:ext uri="{FF2B5EF4-FFF2-40B4-BE49-F238E27FC236}">
                <a16:creationId xmlns:a16="http://schemas.microsoft.com/office/drawing/2014/main" id="{8FE6E49A-4BB1-1222-5C1D-F1E6AF08EAA5}"/>
              </a:ext>
            </a:extLst>
          </p:cNvPr>
          <p:cNvSpPr>
            <a:spLocks noGrp="1"/>
          </p:cNvSpPr>
          <p:nvPr>
            <p:ph idx="1"/>
          </p:nvPr>
        </p:nvSpPr>
        <p:spPr/>
        <p:txBody>
          <a:bodyPr>
            <a:normAutofit fontScale="92500"/>
          </a:bodyPr>
          <a:lstStyle/>
          <a:p>
            <a:pPr marL="0" indent="0">
              <a:spcAft>
                <a:spcPts val="300"/>
              </a:spcAft>
              <a:buNone/>
            </a:pPr>
            <a:r>
              <a:rPr lang="en-US" dirty="0"/>
              <a:t>EVALUATION AT 1</a:t>
            </a:r>
            <a:r>
              <a:rPr lang="en-US" baseline="30000" dirty="0"/>
              <a:t>ST</a:t>
            </a:r>
            <a:r>
              <a:rPr lang="en-US" dirty="0"/>
              <a:t> APPOINTMENT</a:t>
            </a:r>
          </a:p>
          <a:p>
            <a:pPr>
              <a:spcAft>
                <a:spcPts val="300"/>
              </a:spcAft>
            </a:pPr>
            <a:r>
              <a:rPr lang="en-US" dirty="0"/>
              <a:t>Physical symptoms-weight loss, poor appetite, uncontrolled abdominal pain, constipation</a:t>
            </a:r>
          </a:p>
          <a:p>
            <a:pPr>
              <a:spcAft>
                <a:spcPts val="300"/>
              </a:spcAft>
            </a:pPr>
            <a:r>
              <a:rPr lang="en-US" dirty="0"/>
              <a:t>Established with harm reduction clinic d/t history of substance abuse—started on SL buprenorphine and morphine for pain </a:t>
            </a:r>
          </a:p>
          <a:p>
            <a:pPr>
              <a:spcAft>
                <a:spcPts val="300"/>
              </a:spcAft>
            </a:pPr>
            <a:r>
              <a:rPr lang="en-US" dirty="0"/>
              <a:t>Performance status 1</a:t>
            </a:r>
          </a:p>
          <a:p>
            <a:pPr>
              <a:spcAft>
                <a:spcPts val="300"/>
              </a:spcAft>
            </a:pPr>
            <a:r>
              <a:rPr lang="en-US" dirty="0"/>
              <a:t>Psychological symptoms-depression regarding diagnosis </a:t>
            </a:r>
          </a:p>
          <a:p>
            <a:pPr>
              <a:spcAft>
                <a:spcPts val="300"/>
              </a:spcAft>
            </a:pPr>
            <a:r>
              <a:rPr lang="en-US" dirty="0"/>
              <a:t>Social support-married. Works as a barber.  Has been sober &gt;20 years</a:t>
            </a:r>
          </a:p>
          <a:p>
            <a:pPr>
              <a:spcAft>
                <a:spcPts val="300"/>
              </a:spcAft>
            </a:pPr>
            <a:r>
              <a:rPr lang="en-US" dirty="0"/>
              <a:t>Discussed first line treatment with NALIRIFOX </a:t>
            </a:r>
          </a:p>
          <a:p>
            <a:pPr marL="0" indent="0">
              <a:spcAft>
                <a:spcPts val="300"/>
              </a:spcAft>
              <a:buNone/>
            </a:pPr>
            <a:endParaRPr lang="en-US" dirty="0"/>
          </a:p>
        </p:txBody>
      </p:sp>
    </p:spTree>
    <p:extLst>
      <p:ext uri="{BB962C8B-B14F-4D97-AF65-F5344CB8AC3E}">
        <p14:creationId xmlns:p14="http://schemas.microsoft.com/office/powerpoint/2010/main" val="3923443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25702-D293-4F7E-9B62-9D56F9D77B65}"/>
              </a:ext>
            </a:extLst>
          </p:cNvPr>
          <p:cNvSpPr>
            <a:spLocks noGrp="1"/>
          </p:cNvSpPr>
          <p:nvPr>
            <p:ph type="title"/>
          </p:nvPr>
        </p:nvSpPr>
        <p:spPr/>
        <p:txBody>
          <a:bodyPr/>
          <a:lstStyle/>
          <a:p>
            <a:r>
              <a:rPr lang="en-US" dirty="0"/>
              <a:t>Case Presentation (continued)</a:t>
            </a:r>
          </a:p>
        </p:txBody>
      </p:sp>
      <p:sp>
        <p:nvSpPr>
          <p:cNvPr id="3" name="Content Placeholder 2">
            <a:extLst>
              <a:ext uri="{FF2B5EF4-FFF2-40B4-BE49-F238E27FC236}">
                <a16:creationId xmlns:a16="http://schemas.microsoft.com/office/drawing/2014/main" id="{0220606E-6C81-1F99-305C-5BC1FC3F0195}"/>
              </a:ext>
            </a:extLst>
          </p:cNvPr>
          <p:cNvSpPr>
            <a:spLocks noGrp="1"/>
          </p:cNvSpPr>
          <p:nvPr>
            <p:ph idx="1"/>
          </p:nvPr>
        </p:nvSpPr>
        <p:spPr/>
        <p:txBody>
          <a:bodyPr/>
          <a:lstStyle/>
          <a:p>
            <a:pPr>
              <a:spcAft>
                <a:spcPts val="300"/>
              </a:spcAft>
            </a:pPr>
            <a:r>
              <a:rPr lang="en-US" dirty="0"/>
              <a:t>Developed mucositis, neutropenia, and diarrhea after the first 2 treatments. DPD gene mutation noted to be + with activity score of 1-2. 5FU dose reduced by 20% with resolution in his symptoms</a:t>
            </a:r>
          </a:p>
          <a:p>
            <a:pPr>
              <a:spcAft>
                <a:spcPts val="300"/>
              </a:spcAft>
            </a:pPr>
            <a:r>
              <a:rPr lang="en-US" dirty="0"/>
              <a:t>Clinically improved dramatically after 3 months of therapy with improvement in abdominal pain, improvement in fatigue and weight gain</a:t>
            </a:r>
          </a:p>
          <a:p>
            <a:pPr>
              <a:spcAft>
                <a:spcPts val="300"/>
              </a:spcAft>
            </a:pPr>
            <a:r>
              <a:rPr lang="en-US" dirty="0"/>
              <a:t>CT scans after 3 months of therapy with interval improvement in pancreatic mass and hepatic </a:t>
            </a:r>
            <a:r>
              <a:rPr lang="en-US" dirty="0" err="1"/>
              <a:t>mets</a:t>
            </a:r>
            <a:r>
              <a:rPr lang="en-US" dirty="0"/>
              <a:t>. </a:t>
            </a:r>
          </a:p>
        </p:txBody>
      </p:sp>
    </p:spTree>
    <p:extLst>
      <p:ext uri="{BB962C8B-B14F-4D97-AF65-F5344CB8AC3E}">
        <p14:creationId xmlns:p14="http://schemas.microsoft.com/office/powerpoint/2010/main" val="992796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E88626-F702-6302-9C1B-EFB3062C9D82}"/>
              </a:ext>
            </a:extLst>
          </p:cNvPr>
          <p:cNvSpPr>
            <a:spLocks noGrp="1"/>
          </p:cNvSpPr>
          <p:nvPr>
            <p:ph type="ctrTitle"/>
          </p:nvPr>
        </p:nvSpPr>
        <p:spPr/>
        <p:txBody>
          <a:bodyPr>
            <a:normAutofit/>
          </a:bodyPr>
          <a:lstStyle/>
          <a:p>
            <a:r>
              <a:rPr lang="en-US" sz="4200" b="1" i="0" dirty="0">
                <a:solidFill>
                  <a:srgbClr val="000000"/>
                </a:solidFill>
                <a:effectLst/>
                <a:latin typeface="Aptos" panose="020B0004020202020204" pitchFamily="34" charset="0"/>
              </a:rPr>
              <a:t>Recent Advances in Up-Front Treatment for Metastatic PAD</a:t>
            </a:r>
            <a:endParaRPr lang="en-US" sz="4200" dirty="0"/>
          </a:p>
        </p:txBody>
      </p:sp>
      <p:sp>
        <p:nvSpPr>
          <p:cNvPr id="5" name="Subtitle 4">
            <a:extLst>
              <a:ext uri="{FF2B5EF4-FFF2-40B4-BE49-F238E27FC236}">
                <a16:creationId xmlns:a16="http://schemas.microsoft.com/office/drawing/2014/main" id="{44181781-2EE7-B67E-C6C2-373EF53F46F7}"/>
              </a:ext>
            </a:extLst>
          </p:cNvPr>
          <p:cNvSpPr>
            <a:spLocks noGrp="1"/>
          </p:cNvSpPr>
          <p:nvPr>
            <p:ph type="subTitle" idx="1"/>
          </p:nvPr>
        </p:nvSpPr>
        <p:spPr>
          <a:xfrm>
            <a:off x="1524000" y="4009356"/>
            <a:ext cx="9144000" cy="1655762"/>
          </a:xfrm>
        </p:spPr>
        <p:txBody>
          <a:bodyPr/>
          <a:lstStyle/>
          <a:p>
            <a:r>
              <a:rPr lang="en-US" dirty="0"/>
              <a:t>Farshid </a:t>
            </a:r>
            <a:r>
              <a:rPr lang="en-US" dirty="0" err="1"/>
              <a:t>Dayyani</a:t>
            </a:r>
            <a:r>
              <a:rPr lang="en-US" dirty="0"/>
              <a:t>, MD, PhD</a:t>
            </a:r>
          </a:p>
        </p:txBody>
      </p:sp>
    </p:spTree>
    <p:extLst>
      <p:ext uri="{BB962C8B-B14F-4D97-AF65-F5344CB8AC3E}">
        <p14:creationId xmlns:p14="http://schemas.microsoft.com/office/powerpoint/2010/main" val="1304129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DB710-0FA2-F73A-E700-FB0A47FC86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57DDDE-BA3D-044E-6A3A-1FB4EF13DB26}"/>
              </a:ext>
            </a:extLst>
          </p:cNvPr>
          <p:cNvSpPr txBox="1"/>
          <p:nvPr/>
        </p:nvSpPr>
        <p:spPr>
          <a:xfrm>
            <a:off x="5302593" y="689788"/>
            <a:ext cx="6474559" cy="54784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72 year old female with family history of pancreatic cancer in her mother presented with 20 LB weight loss over six months, weakness and fatigue
CT scan of abdomen and pelvis showed a 4.4cm pancreatic tail then systemic mass and multiple smaller lesions in the liver suspicious for metastases
Endoscopic ultrasound and fine needle biopsy confirmed moderately differentiated adenocarcinoma of the pancreas
CA19 9 at  baseline was 19,000</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ECOG performance status is 1</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Past medical history includes hypertension, hyperlipidemia and type 2 diabetes mellitus, all very well controlled with medication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The patient is interested in a treatment option which will maximize survival</a:t>
            </a:r>
          </a:p>
        </p:txBody>
      </p:sp>
      <p:pic>
        <p:nvPicPr>
          <p:cNvPr id="4" name="Picture 3">
            <a:extLst>
              <a:ext uri="{FF2B5EF4-FFF2-40B4-BE49-F238E27FC236}">
                <a16:creationId xmlns:a16="http://schemas.microsoft.com/office/drawing/2014/main" id="{EFC0C44E-6E71-79FD-F588-10472FE78B13}"/>
              </a:ext>
            </a:extLst>
          </p:cNvPr>
          <p:cNvPicPr>
            <a:picLocks noChangeAspect="1"/>
          </p:cNvPicPr>
          <p:nvPr/>
        </p:nvPicPr>
        <p:blipFill>
          <a:blip r:embed="rId2"/>
          <a:stretch>
            <a:fillRect/>
          </a:stretch>
        </p:blipFill>
        <p:spPr>
          <a:xfrm>
            <a:off x="548640" y="2070339"/>
            <a:ext cx="4331206" cy="3071219"/>
          </a:xfrm>
          <a:prstGeom prst="rect">
            <a:avLst/>
          </a:prstGeom>
        </p:spPr>
      </p:pic>
    </p:spTree>
    <p:extLst>
      <p:ext uri="{BB962C8B-B14F-4D97-AF65-F5344CB8AC3E}">
        <p14:creationId xmlns:p14="http://schemas.microsoft.com/office/powerpoint/2010/main" val="189821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5758-20E0-22C1-2112-F2717FC5A0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19011D-5A13-C426-4E2C-070C867CA2AB}"/>
              </a:ext>
            </a:extLst>
          </p:cNvPr>
          <p:cNvSpPr txBox="1"/>
          <p:nvPr/>
        </p:nvSpPr>
        <p:spPr>
          <a:xfrm>
            <a:off x="9066758" y="2197086"/>
            <a:ext cx="3125242"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ECOG 0 or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Age 75 or less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Adequate organ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prior chemotherapy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Young, fit patients with excellent performance status</a:t>
            </a:r>
          </a:p>
        </p:txBody>
      </p:sp>
      <p:sp>
        <p:nvSpPr>
          <p:cNvPr id="3" name="TextBox 2">
            <a:extLst>
              <a:ext uri="{FF2B5EF4-FFF2-40B4-BE49-F238E27FC236}">
                <a16:creationId xmlns:a16="http://schemas.microsoft.com/office/drawing/2014/main" id="{2EE72164-A7D8-A4D6-A5E6-FA5BB71E95A1}"/>
              </a:ext>
            </a:extLst>
          </p:cNvPr>
          <p:cNvSpPr txBox="1"/>
          <p:nvPr/>
        </p:nvSpPr>
        <p:spPr>
          <a:xfrm>
            <a:off x="4059961" y="143973"/>
            <a:ext cx="40720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PRODIGE 4 / ACCORD 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FOLFIRINOX vs Gemcitabine in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mPDAC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2E190106-CD1C-BC8F-AEA3-B8D7670502B5}"/>
              </a:ext>
            </a:extLst>
          </p:cNvPr>
          <p:cNvSpPr txBox="1"/>
          <p:nvPr/>
        </p:nvSpPr>
        <p:spPr>
          <a:xfrm>
            <a:off x="5817093" y="6583222"/>
            <a:ext cx="254726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N Engl J Med. 2011;364(19):1817-1825</a:t>
            </a:r>
          </a:p>
        </p:txBody>
      </p:sp>
      <p:pic>
        <p:nvPicPr>
          <p:cNvPr id="9" name="Picture 8">
            <a:extLst>
              <a:ext uri="{FF2B5EF4-FFF2-40B4-BE49-F238E27FC236}">
                <a16:creationId xmlns:a16="http://schemas.microsoft.com/office/drawing/2014/main" id="{E64C1C6A-D697-D22E-4F94-186B22E181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2696" y="1647439"/>
            <a:ext cx="4849689" cy="3407617"/>
          </a:xfrm>
          <a:prstGeom prst="rect">
            <a:avLst/>
          </a:prstGeom>
        </p:spPr>
      </p:pic>
      <p:grpSp>
        <p:nvGrpSpPr>
          <p:cNvPr id="8" name="Group 7">
            <a:extLst>
              <a:ext uri="{FF2B5EF4-FFF2-40B4-BE49-F238E27FC236}">
                <a16:creationId xmlns:a16="http://schemas.microsoft.com/office/drawing/2014/main" id="{02EF6B83-9502-0E1A-DF44-301E17F82FD7}"/>
              </a:ext>
            </a:extLst>
          </p:cNvPr>
          <p:cNvGrpSpPr/>
          <p:nvPr/>
        </p:nvGrpSpPr>
        <p:grpSpPr>
          <a:xfrm>
            <a:off x="5203579" y="839996"/>
            <a:ext cx="3794364" cy="5593854"/>
            <a:chOff x="5203579" y="839996"/>
            <a:chExt cx="3794364" cy="5593854"/>
          </a:xfrm>
        </p:grpSpPr>
        <p:pic>
          <p:nvPicPr>
            <p:cNvPr id="5" name="Picture 4">
              <a:extLst>
                <a:ext uri="{FF2B5EF4-FFF2-40B4-BE49-F238E27FC236}">
                  <a16:creationId xmlns:a16="http://schemas.microsoft.com/office/drawing/2014/main" id="{9AFA1B33-CF76-A8B2-D72F-964FA089560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03580" y="978495"/>
              <a:ext cx="3794363" cy="5455355"/>
            </a:xfrm>
            <a:prstGeom prst="rect">
              <a:avLst/>
            </a:prstGeom>
          </p:spPr>
        </p:pic>
        <p:sp>
          <p:nvSpPr>
            <p:cNvPr id="4" name="TextBox 3">
              <a:extLst>
                <a:ext uri="{FF2B5EF4-FFF2-40B4-BE49-F238E27FC236}">
                  <a16:creationId xmlns:a16="http://schemas.microsoft.com/office/drawing/2014/main" id="{9534B87A-744C-B2E2-05FF-D2BEE35712BD}"/>
                </a:ext>
              </a:extLst>
            </p:cNvPr>
            <p:cNvSpPr txBox="1"/>
            <p:nvPr/>
          </p:nvSpPr>
          <p:spPr>
            <a:xfrm>
              <a:off x="5203580" y="839996"/>
              <a:ext cx="1784838" cy="27699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sp>
          <p:nvSpPr>
            <p:cNvPr id="6" name="TextBox 5">
              <a:extLst>
                <a:ext uri="{FF2B5EF4-FFF2-40B4-BE49-F238E27FC236}">
                  <a16:creationId xmlns:a16="http://schemas.microsoft.com/office/drawing/2014/main" id="{5E1AF9E6-12EF-53A3-D9CF-B135C3B3B34F}"/>
                </a:ext>
              </a:extLst>
            </p:cNvPr>
            <p:cNvSpPr txBox="1"/>
            <p:nvPr/>
          </p:nvSpPr>
          <p:spPr>
            <a:xfrm>
              <a:off x="5203579" y="3647474"/>
              <a:ext cx="3794363" cy="27699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Progression-free Survival</a:t>
              </a:r>
            </a:p>
          </p:txBody>
        </p:sp>
      </p:grpSp>
    </p:spTree>
    <p:extLst>
      <p:ext uri="{BB962C8B-B14F-4D97-AF65-F5344CB8AC3E}">
        <p14:creationId xmlns:p14="http://schemas.microsoft.com/office/powerpoint/2010/main" val="71684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Dayyani</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829783624"/>
              </p:ext>
            </p:extLst>
          </p:nvPr>
        </p:nvGraphicFramePr>
        <p:xfrm>
          <a:off x="1236095" y="1952836"/>
          <a:ext cx="9719807" cy="295232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759170">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 Eisai Inc, Jazz Pharmaceuticals Inc, </a:t>
                      </a:r>
                      <a:r>
                        <a:rPr lang="en-US" sz="1800" b="0" kern="1200" dirty="0" err="1">
                          <a:solidFill>
                            <a:schemeClr val="tx1"/>
                          </a:solidFill>
                          <a:effectLst/>
                          <a:latin typeface="+mn-lt"/>
                          <a:ea typeface="+mn-ea"/>
                          <a:cs typeface="+mn-cs"/>
                        </a:rPr>
                        <a:t>Sirtex</a:t>
                      </a:r>
                      <a:r>
                        <a:rPr lang="en-US" sz="1800" b="0" kern="1200" dirty="0">
                          <a:solidFill>
                            <a:schemeClr val="tx1"/>
                          </a:solidFill>
                          <a:effectLst/>
                          <a:latin typeface="+mn-lt"/>
                          <a:ea typeface="+mn-ea"/>
                          <a:cs typeface="+mn-cs"/>
                        </a:rPr>
                        <a:t> Medical Ltd,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3398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Amgen Inc, Astellas, AstraZeneca Pharmaceuticals LP, Boehringer Ingelheim Pharmaceuticals Inc, Bristol Myers Squibb, Exelixis Inc, Genentech, a member of the Roche Group, Natera Inc, Pfizer Inc,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5263766"/>
                  </a:ext>
                </a:extLst>
              </a:tr>
              <a:tr h="759170">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Ipsen Biopharmaceuticals Inc, </a:t>
                      </a:r>
                      <a:r>
                        <a:rPr lang="en-US" sz="1800" b="0" kern="1200" dirty="0" err="1">
                          <a:solidFill>
                            <a:schemeClr val="tx1"/>
                          </a:solidFill>
                          <a:effectLst/>
                          <a:latin typeface="+mn-lt"/>
                          <a:ea typeface="+mn-ea"/>
                          <a:cs typeface="+mn-cs"/>
                        </a:rPr>
                        <a:t>Sirtex</a:t>
                      </a:r>
                      <a:r>
                        <a:rPr lang="en-US" sz="1800" b="0" kern="1200" dirty="0">
                          <a:solidFill>
                            <a:schemeClr val="tx1"/>
                          </a:solidFill>
                          <a:effectLst/>
                          <a:latin typeface="+mn-lt"/>
                          <a:ea typeface="+mn-ea"/>
                          <a:cs typeface="+mn-cs"/>
                        </a:rPr>
                        <a:t> Medical Ltd,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310218"/>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9B444-965C-185A-6168-5148F38CA89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AAEB19-57CA-E866-C5A4-71B7A4DD6BC5}"/>
              </a:ext>
            </a:extLst>
          </p:cNvPr>
          <p:cNvSpPr txBox="1"/>
          <p:nvPr/>
        </p:nvSpPr>
        <p:spPr>
          <a:xfrm>
            <a:off x="3919380" y="394231"/>
            <a:ext cx="330128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Real World Use Is with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Modified</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FOLFIRINOX</a:t>
            </a:r>
          </a:p>
        </p:txBody>
      </p:sp>
      <p:pic>
        <p:nvPicPr>
          <p:cNvPr id="6" name="Picture 5">
            <a:extLst>
              <a:ext uri="{FF2B5EF4-FFF2-40B4-BE49-F238E27FC236}">
                <a16:creationId xmlns:a16="http://schemas.microsoft.com/office/drawing/2014/main" id="{92C78443-2591-D304-751B-4073FB3D429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82491" y="1199049"/>
            <a:ext cx="8393667" cy="4915313"/>
          </a:xfrm>
          <a:prstGeom prst="rect">
            <a:avLst/>
          </a:prstGeom>
        </p:spPr>
      </p:pic>
      <p:sp>
        <p:nvSpPr>
          <p:cNvPr id="8" name="TextBox 7">
            <a:extLst>
              <a:ext uri="{FF2B5EF4-FFF2-40B4-BE49-F238E27FC236}">
                <a16:creationId xmlns:a16="http://schemas.microsoft.com/office/drawing/2014/main" id="{C8422500-9275-4C16-9A33-5E16A6A30F0E}"/>
              </a:ext>
            </a:extLst>
          </p:cNvPr>
          <p:cNvSpPr txBox="1"/>
          <p:nvPr/>
        </p:nvSpPr>
        <p:spPr>
          <a:xfrm>
            <a:off x="1208558" y="6463769"/>
            <a:ext cx="977492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available randomized phase 3 data to show non-inferiority to the original FOLFIRINOX regimen</a:t>
            </a:r>
          </a:p>
        </p:txBody>
      </p:sp>
    </p:spTree>
    <p:extLst>
      <p:ext uri="{BB962C8B-B14F-4D97-AF65-F5344CB8AC3E}">
        <p14:creationId xmlns:p14="http://schemas.microsoft.com/office/powerpoint/2010/main" val="1127992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3557-EFB5-F0C8-4603-B8B70EE9042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B28E5F6-FAC0-450B-A531-472F4883E80B}"/>
              </a:ext>
            </a:extLst>
          </p:cNvPr>
          <p:cNvSpPr txBox="1"/>
          <p:nvPr/>
        </p:nvSpPr>
        <p:spPr>
          <a:xfrm>
            <a:off x="659687" y="4514033"/>
            <a:ext cx="4807248"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KPS 70 or more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No age limit; 41% ≥65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Adequate organ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Prior Chemo-XRT allowed if &gt; 6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Older patients, reduced performance status</a:t>
            </a:r>
          </a:p>
        </p:txBody>
      </p:sp>
      <p:sp>
        <p:nvSpPr>
          <p:cNvPr id="3" name="TextBox 2">
            <a:extLst>
              <a:ext uri="{FF2B5EF4-FFF2-40B4-BE49-F238E27FC236}">
                <a16:creationId xmlns:a16="http://schemas.microsoft.com/office/drawing/2014/main" id="{A0E54888-EB71-C453-C156-3B9307D6B3C9}"/>
              </a:ext>
            </a:extLst>
          </p:cNvPr>
          <p:cNvSpPr txBox="1"/>
          <p:nvPr/>
        </p:nvSpPr>
        <p:spPr>
          <a:xfrm>
            <a:off x="2081632" y="143973"/>
            <a:ext cx="80287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MPACT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nab-Paclitaxel plus Gemcitabine vs Gemcitabine in </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mPDAC</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C254FFF-6440-C620-5911-1B9B3991BFED}"/>
              </a:ext>
            </a:extLst>
          </p:cNvPr>
          <p:cNvSpPr txBox="1"/>
          <p:nvPr/>
        </p:nvSpPr>
        <p:spPr>
          <a:xfrm>
            <a:off x="8629537" y="6587069"/>
            <a:ext cx="3355782"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Aptos" panose="02110004020202020204"/>
                <a:ea typeface="+mn-ea"/>
                <a:cs typeface="+mn-cs"/>
              </a:rPr>
              <a:t>N Engl J Med. 2013 Oct 31;369(18):1691-703. </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A98AE-C222-2632-500C-8FA5BF4BA3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7918" y="2056969"/>
            <a:ext cx="5978551" cy="1812502"/>
          </a:xfrm>
          <a:prstGeom prst="rect">
            <a:avLst/>
          </a:prstGeom>
        </p:spPr>
      </p:pic>
      <p:grpSp>
        <p:nvGrpSpPr>
          <p:cNvPr id="8" name="Group 7">
            <a:extLst>
              <a:ext uri="{FF2B5EF4-FFF2-40B4-BE49-F238E27FC236}">
                <a16:creationId xmlns:a16="http://schemas.microsoft.com/office/drawing/2014/main" id="{720D11DC-449E-55F2-D123-643D0E15F287}"/>
              </a:ext>
            </a:extLst>
          </p:cNvPr>
          <p:cNvGrpSpPr/>
          <p:nvPr/>
        </p:nvGrpSpPr>
        <p:grpSpPr>
          <a:xfrm>
            <a:off x="6811667" y="1085346"/>
            <a:ext cx="5173652" cy="5391347"/>
            <a:chOff x="6811667" y="1085346"/>
            <a:chExt cx="5173652" cy="5391347"/>
          </a:xfrm>
        </p:grpSpPr>
        <p:pic>
          <p:nvPicPr>
            <p:cNvPr id="6" name="Picture 5">
              <a:extLst>
                <a:ext uri="{FF2B5EF4-FFF2-40B4-BE49-F238E27FC236}">
                  <a16:creationId xmlns:a16="http://schemas.microsoft.com/office/drawing/2014/main" id="{8BFC745D-095A-A0BA-3EB2-EBD8F44A60D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825237" y="1108012"/>
              <a:ext cx="5160082" cy="5368681"/>
            </a:xfrm>
            <a:prstGeom prst="rect">
              <a:avLst/>
            </a:prstGeom>
          </p:spPr>
        </p:pic>
        <p:sp>
          <p:nvSpPr>
            <p:cNvPr id="4" name="TextBox 3">
              <a:extLst>
                <a:ext uri="{FF2B5EF4-FFF2-40B4-BE49-F238E27FC236}">
                  <a16:creationId xmlns:a16="http://schemas.microsoft.com/office/drawing/2014/main" id="{B9FE967D-374F-32BD-2101-B09C69A1C8C1}"/>
                </a:ext>
              </a:extLst>
            </p:cNvPr>
            <p:cNvSpPr txBox="1"/>
            <p:nvPr/>
          </p:nvSpPr>
          <p:spPr>
            <a:xfrm>
              <a:off x="6825237" y="1085346"/>
              <a:ext cx="1784838" cy="27699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p:txBody>
        </p:sp>
        <p:sp>
          <p:nvSpPr>
            <p:cNvPr id="5" name="TextBox 4">
              <a:extLst>
                <a:ext uri="{FF2B5EF4-FFF2-40B4-BE49-F238E27FC236}">
                  <a16:creationId xmlns:a16="http://schemas.microsoft.com/office/drawing/2014/main" id="{EBBC8EE3-70EC-F668-C296-F38F1DB2BC97}"/>
                </a:ext>
              </a:extLst>
            </p:cNvPr>
            <p:cNvSpPr txBox="1"/>
            <p:nvPr/>
          </p:nvSpPr>
          <p:spPr>
            <a:xfrm>
              <a:off x="6811667" y="3781019"/>
              <a:ext cx="5173651" cy="27699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Progression-free Survival, According to Independent Review</a:t>
              </a:r>
            </a:p>
          </p:txBody>
        </p:sp>
      </p:grpSp>
    </p:spTree>
    <p:extLst>
      <p:ext uri="{BB962C8B-B14F-4D97-AF65-F5344CB8AC3E}">
        <p14:creationId xmlns:p14="http://schemas.microsoft.com/office/powerpoint/2010/main" val="1593263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82A9-C2FF-A4D4-0ECD-A8C998F9C2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D51C2F-7392-FBD2-28E3-66E646620C48}"/>
              </a:ext>
            </a:extLst>
          </p:cNvPr>
          <p:cNvSpPr txBox="1"/>
          <p:nvPr/>
        </p:nvSpPr>
        <p:spPr>
          <a:xfrm>
            <a:off x="6927332" y="2285854"/>
            <a:ext cx="507181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Enhanced stability
95% encapsulated in circulation
Longer half-life (~ 2 days)
Able to penetrate the leaky tumor vasculature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ptos" panose="02110004020202020204"/>
                <a:ea typeface="+mn-ea"/>
                <a:cs typeface="+mn-cs"/>
              </a:rPr>
              <a:t>Nal-IRI’s enhanced stability, penetration, and retention could enhance intratumoral accumulation and subsequent cytotoxicity</a:t>
            </a:r>
          </a:p>
        </p:txBody>
      </p:sp>
      <p:sp>
        <p:nvSpPr>
          <p:cNvPr id="3" name="TextBox 2">
            <a:extLst>
              <a:ext uri="{FF2B5EF4-FFF2-40B4-BE49-F238E27FC236}">
                <a16:creationId xmlns:a16="http://schemas.microsoft.com/office/drawing/2014/main" id="{FFEAE8E4-F07E-3317-2869-72F02539964F}"/>
              </a:ext>
            </a:extLst>
          </p:cNvPr>
          <p:cNvSpPr txBox="1"/>
          <p:nvPr/>
        </p:nvSpPr>
        <p:spPr>
          <a:xfrm>
            <a:off x="2856459" y="331253"/>
            <a:ext cx="74722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ptos" panose="02110004020202020204"/>
                <a:ea typeface="+mn-ea"/>
                <a:cs typeface="+mn-cs"/>
              </a:rPr>
              <a:t>Nanoliposomal</a:t>
            </a:r>
            <a:r>
              <a:rPr kumimoji="0" lang="en-US" sz="2800" b="0" i="0" u="none" strike="noStrike" kern="1200" cap="none" spc="0" normalizeH="0" baseline="0" noProof="0" dirty="0">
                <a:ln>
                  <a:noFill/>
                </a:ln>
                <a:solidFill>
                  <a:srgbClr val="002060"/>
                </a:solidFill>
                <a:effectLst/>
                <a:uLnTx/>
                <a:uFillTx/>
                <a:latin typeface="Aptos" panose="02110004020202020204"/>
                <a:ea typeface="+mn-ea"/>
                <a:cs typeface="+mn-cs"/>
              </a:rPr>
              <a:t> Irinotecan (Nal-IRI) ≠ Irinotecan</a:t>
            </a:r>
          </a:p>
        </p:txBody>
      </p:sp>
      <p:grpSp>
        <p:nvGrpSpPr>
          <p:cNvPr id="4" name="Group 3">
            <a:extLst>
              <a:ext uri="{FF2B5EF4-FFF2-40B4-BE49-F238E27FC236}">
                <a16:creationId xmlns:a16="http://schemas.microsoft.com/office/drawing/2014/main" id="{BE9228FA-9EB0-DB70-C6E9-BC61F431F790}"/>
              </a:ext>
            </a:extLst>
          </p:cNvPr>
          <p:cNvGrpSpPr/>
          <p:nvPr/>
        </p:nvGrpSpPr>
        <p:grpSpPr>
          <a:xfrm>
            <a:off x="686181" y="1274840"/>
            <a:ext cx="5708744" cy="5230961"/>
            <a:chOff x="527562" y="1213906"/>
            <a:chExt cx="4968463" cy="4552636"/>
          </a:xfrm>
        </p:grpSpPr>
        <p:pic>
          <p:nvPicPr>
            <p:cNvPr id="5" name="Picture 4">
              <a:extLst>
                <a:ext uri="{FF2B5EF4-FFF2-40B4-BE49-F238E27FC236}">
                  <a16:creationId xmlns:a16="http://schemas.microsoft.com/office/drawing/2014/main" id="{BE56989D-B0AE-2A46-D9F4-D9F87CE5520C}"/>
                </a:ext>
              </a:extLst>
            </p:cNvPr>
            <p:cNvPicPr>
              <a:picLocks noChangeAspect="1"/>
            </p:cNvPicPr>
            <p:nvPr/>
          </p:nvPicPr>
          <p:blipFill>
            <a:blip r:embed="rId2"/>
            <a:srcRect l="5820"/>
            <a:stretch/>
          </p:blipFill>
          <p:spPr>
            <a:xfrm>
              <a:off x="641781" y="1583238"/>
              <a:ext cx="3520815" cy="3691523"/>
            </a:xfrm>
            <a:prstGeom prst="rect">
              <a:avLst/>
            </a:prstGeom>
          </p:spPr>
        </p:pic>
        <p:sp>
          <p:nvSpPr>
            <p:cNvPr id="7" name="TextBox 6">
              <a:extLst>
                <a:ext uri="{FF2B5EF4-FFF2-40B4-BE49-F238E27FC236}">
                  <a16:creationId xmlns:a16="http://schemas.microsoft.com/office/drawing/2014/main" id="{A2381334-3233-F776-9B70-882107B02597}"/>
                </a:ext>
              </a:extLst>
            </p:cNvPr>
            <p:cNvSpPr txBox="1"/>
            <p:nvPr/>
          </p:nvSpPr>
          <p:spPr>
            <a:xfrm>
              <a:off x="527562" y="5504932"/>
              <a:ext cx="3293667"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Cancer Res. 2006 Mar 15;66(6):3271-7.</a:t>
              </a:r>
            </a:p>
          </p:txBody>
        </p:sp>
        <p:sp>
          <p:nvSpPr>
            <p:cNvPr id="9" name="TextBox 8">
              <a:extLst>
                <a:ext uri="{FF2B5EF4-FFF2-40B4-BE49-F238E27FC236}">
                  <a16:creationId xmlns:a16="http://schemas.microsoft.com/office/drawing/2014/main" id="{393A2884-4093-84A4-B6A7-CB292A5498F4}"/>
                </a:ext>
              </a:extLst>
            </p:cNvPr>
            <p:cNvSpPr txBox="1"/>
            <p:nvPr/>
          </p:nvSpPr>
          <p:spPr>
            <a:xfrm>
              <a:off x="4040204" y="3653444"/>
              <a:ext cx="14558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lipid bilayer</a:t>
              </a:r>
            </a:p>
          </p:txBody>
        </p:sp>
        <p:sp>
          <p:nvSpPr>
            <p:cNvPr id="10" name="TextBox 9">
              <a:extLst>
                <a:ext uri="{FF2B5EF4-FFF2-40B4-BE49-F238E27FC236}">
                  <a16:creationId xmlns:a16="http://schemas.microsoft.com/office/drawing/2014/main" id="{1401E2D3-ADC5-8E7B-80A6-07A9D12D0B73}"/>
                </a:ext>
              </a:extLst>
            </p:cNvPr>
            <p:cNvSpPr txBox="1"/>
            <p:nvPr/>
          </p:nvSpPr>
          <p:spPr>
            <a:xfrm>
              <a:off x="3434685" y="1213906"/>
              <a:ext cx="145582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irinotecan</a:t>
              </a:r>
            </a:p>
          </p:txBody>
        </p:sp>
      </p:grpSp>
    </p:spTree>
    <p:extLst>
      <p:ext uri="{BB962C8B-B14F-4D97-AF65-F5344CB8AC3E}">
        <p14:creationId xmlns:p14="http://schemas.microsoft.com/office/powerpoint/2010/main" val="3134623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B97E7-636A-058E-FC4C-DEA1A08A51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FA533C-4AF6-6957-8391-3267D595B70B}"/>
              </a:ext>
            </a:extLst>
          </p:cNvPr>
          <p:cNvSpPr txBox="1"/>
          <p:nvPr/>
        </p:nvSpPr>
        <p:spPr>
          <a:xfrm>
            <a:off x="7278900" y="1122702"/>
            <a:ext cx="4786309"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E51"/>
                </a:solidFill>
                <a:effectLst/>
                <a:uLnTx/>
                <a:uFillTx/>
                <a:latin typeface="Gotham-Book"/>
                <a:ea typeface="+mn-ea"/>
                <a:cs typeface="+mn-cs"/>
              </a:rPr>
              <a:t>ECOG 0 or 1</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E51"/>
                </a:solidFill>
                <a:effectLst/>
                <a:uLnTx/>
                <a:uFillTx/>
                <a:latin typeface="Gotham-Book"/>
                <a:ea typeface="+mn-ea"/>
                <a:cs typeface="+mn-cs"/>
              </a:rPr>
              <a:t>Adequate organ function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E51"/>
                </a:solidFill>
                <a:effectLst/>
                <a:uLnTx/>
                <a:uFillTx/>
                <a:latin typeface="Gotham-Book"/>
                <a:ea typeface="+mn-ea"/>
                <a:cs typeface="+mn-cs"/>
              </a:rPr>
              <a:t>Adjuvant Chemotherapy allowed if &gt; 12 months</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E51"/>
                </a:solidFill>
                <a:effectLst/>
                <a:uLnTx/>
                <a:uFillTx/>
                <a:latin typeface="Gotham-Book"/>
                <a:ea typeface="+mn-ea"/>
                <a:cs typeface="+mn-cs"/>
              </a:rPr>
              <a:t>Patients were aged 20-85 years</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E51"/>
                </a:solidFill>
                <a:effectLst/>
                <a:uLnTx/>
                <a:uFillTx/>
                <a:latin typeface="Gotham-Book"/>
                <a:ea typeface="+mn-ea"/>
                <a:cs typeface="+mn-cs"/>
              </a:rPr>
              <a:t>50% of patients were aged 65 or older</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03E51"/>
                </a:solidFill>
                <a:effectLst/>
                <a:uLnTx/>
                <a:uFillTx/>
                <a:latin typeface="Gotham-Book"/>
                <a:ea typeface="+mn-ea"/>
                <a:cs typeface="+mn-cs"/>
              </a:rPr>
              <a:t>6.9% of patients were aged 75 or older</a:t>
            </a:r>
          </a:p>
        </p:txBody>
      </p:sp>
      <p:sp>
        <p:nvSpPr>
          <p:cNvPr id="3" name="TextBox 2">
            <a:extLst>
              <a:ext uri="{FF2B5EF4-FFF2-40B4-BE49-F238E27FC236}">
                <a16:creationId xmlns:a16="http://schemas.microsoft.com/office/drawing/2014/main" id="{7BB82052-27BB-BA84-A557-9E21BB6E09C3}"/>
              </a:ext>
            </a:extLst>
          </p:cNvPr>
          <p:cNvSpPr txBox="1"/>
          <p:nvPr/>
        </p:nvSpPr>
        <p:spPr>
          <a:xfrm>
            <a:off x="3188509" y="143973"/>
            <a:ext cx="5814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NAPOLI-3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NALIRIFOX vs nab-Paclitaxel plus Gemcitabine in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mPDAC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C8588C1-5094-19F8-1D83-6DBB41A3AE8E}"/>
              </a:ext>
            </a:extLst>
          </p:cNvPr>
          <p:cNvPicPr>
            <a:picLocks noChangeAspect="1"/>
          </p:cNvPicPr>
          <p:nvPr/>
        </p:nvPicPr>
        <p:blipFill>
          <a:blip r:embed="rId3"/>
          <a:stretch>
            <a:fillRect/>
          </a:stretch>
        </p:blipFill>
        <p:spPr>
          <a:xfrm>
            <a:off x="6526214" y="3657253"/>
            <a:ext cx="2402564" cy="2905002"/>
          </a:xfrm>
          <a:prstGeom prst="rect">
            <a:avLst/>
          </a:prstGeom>
        </p:spPr>
      </p:pic>
      <p:pic>
        <p:nvPicPr>
          <p:cNvPr id="12" name="Picture 11">
            <a:extLst>
              <a:ext uri="{FF2B5EF4-FFF2-40B4-BE49-F238E27FC236}">
                <a16:creationId xmlns:a16="http://schemas.microsoft.com/office/drawing/2014/main" id="{56AF6F69-FEA2-22B9-CABC-C70A2EA9E9D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68689" y="931090"/>
            <a:ext cx="6159770" cy="2497910"/>
          </a:xfrm>
          <a:prstGeom prst="rect">
            <a:avLst/>
          </a:prstGeom>
        </p:spPr>
      </p:pic>
      <p:grpSp>
        <p:nvGrpSpPr>
          <p:cNvPr id="5" name="Group 4">
            <a:extLst>
              <a:ext uri="{FF2B5EF4-FFF2-40B4-BE49-F238E27FC236}">
                <a16:creationId xmlns:a16="http://schemas.microsoft.com/office/drawing/2014/main" id="{935E5F4F-BA60-DD73-6A44-78B17E2DA62B}"/>
              </a:ext>
            </a:extLst>
          </p:cNvPr>
          <p:cNvGrpSpPr/>
          <p:nvPr/>
        </p:nvGrpSpPr>
        <p:grpSpPr>
          <a:xfrm>
            <a:off x="3514984" y="3656502"/>
            <a:ext cx="2826761" cy="3057525"/>
            <a:chOff x="3514984" y="3656502"/>
            <a:chExt cx="2826761" cy="3057525"/>
          </a:xfrm>
        </p:grpSpPr>
        <p:pic>
          <p:nvPicPr>
            <p:cNvPr id="6" name="Picture 5">
              <a:extLst>
                <a:ext uri="{FF2B5EF4-FFF2-40B4-BE49-F238E27FC236}">
                  <a16:creationId xmlns:a16="http://schemas.microsoft.com/office/drawing/2014/main" id="{7238D142-A0E2-5F93-1D78-1F2493E5AB4A}"/>
                </a:ext>
              </a:extLst>
            </p:cNvPr>
            <p:cNvPicPr>
              <a:picLocks noChangeAspect="1"/>
            </p:cNvPicPr>
            <p:nvPr/>
          </p:nvPicPr>
          <p:blipFill>
            <a:blip r:embed="rId6"/>
            <a:stretch>
              <a:fillRect/>
            </a:stretch>
          </p:blipFill>
          <p:spPr>
            <a:xfrm>
              <a:off x="4170045" y="3656502"/>
              <a:ext cx="2171700" cy="3057525"/>
            </a:xfrm>
            <a:prstGeom prst="rect">
              <a:avLst/>
            </a:prstGeom>
          </p:spPr>
        </p:pic>
        <p:sp>
          <p:nvSpPr>
            <p:cNvPr id="4" name="TextBox 3">
              <a:extLst>
                <a:ext uri="{FF2B5EF4-FFF2-40B4-BE49-F238E27FC236}">
                  <a16:creationId xmlns:a16="http://schemas.microsoft.com/office/drawing/2014/main" id="{F33E26C9-E18C-5CA9-81B2-0ACD488936D5}"/>
                </a:ext>
              </a:extLst>
            </p:cNvPr>
            <p:cNvSpPr txBox="1"/>
            <p:nvPr/>
          </p:nvSpPr>
          <p:spPr>
            <a:xfrm>
              <a:off x="3514984" y="5509446"/>
              <a:ext cx="1464415" cy="276999"/>
            </a:xfrm>
            <a:prstGeom prst="rect">
              <a:avLst/>
            </a:prstGeom>
            <a:solidFill>
              <a:schemeClr val="bg1"/>
            </a:solid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CB846"/>
                  </a:solidFill>
                  <a:effectLst/>
                  <a:uLnTx/>
                  <a:uFillTx/>
                  <a:latin typeface="Aptos" panose="02110004020202020204"/>
                  <a:ea typeface="+mn-ea"/>
                  <a:cs typeface="+mn-cs"/>
                </a:rPr>
                <a:t>liposomal irinotecan</a:t>
              </a:r>
            </a:p>
          </p:txBody>
        </p:sp>
      </p:grpSp>
    </p:spTree>
    <p:extLst>
      <p:ext uri="{BB962C8B-B14F-4D97-AF65-F5344CB8AC3E}">
        <p14:creationId xmlns:p14="http://schemas.microsoft.com/office/powerpoint/2010/main" val="1024182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0C5E-7E67-14B1-062F-5926824D08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B88C15-8CF5-E441-8758-9B8227308CA4}"/>
              </a:ext>
            </a:extLst>
          </p:cNvPr>
          <p:cNvSpPr txBox="1"/>
          <p:nvPr/>
        </p:nvSpPr>
        <p:spPr>
          <a:xfrm>
            <a:off x="3188509" y="143973"/>
            <a:ext cx="5814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NAPOLI-3 Trial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NALIRIFOX vs nab-Paclitaxel plus Gemcitabine in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mPDAC</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D324F901-9CEA-44D9-5EAD-D477B083E9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76207" y="2123809"/>
            <a:ext cx="5705357" cy="3075447"/>
          </a:xfrm>
          <a:prstGeom prst="rect">
            <a:avLst/>
          </a:prstGeom>
        </p:spPr>
      </p:pic>
      <p:grpSp>
        <p:nvGrpSpPr>
          <p:cNvPr id="19" name="Group 18">
            <a:extLst>
              <a:ext uri="{FF2B5EF4-FFF2-40B4-BE49-F238E27FC236}">
                <a16:creationId xmlns:a16="http://schemas.microsoft.com/office/drawing/2014/main" id="{3BD13408-D49B-ABCD-5277-B8391DEA37D4}"/>
              </a:ext>
            </a:extLst>
          </p:cNvPr>
          <p:cNvGrpSpPr/>
          <p:nvPr/>
        </p:nvGrpSpPr>
        <p:grpSpPr>
          <a:xfrm>
            <a:off x="416999" y="943801"/>
            <a:ext cx="5069401" cy="5534117"/>
            <a:chOff x="6681146" y="790304"/>
            <a:chExt cx="4704231" cy="5545474"/>
          </a:xfrm>
        </p:grpSpPr>
        <p:pic>
          <p:nvPicPr>
            <p:cNvPr id="5" name="Picture 4">
              <a:extLst>
                <a:ext uri="{FF2B5EF4-FFF2-40B4-BE49-F238E27FC236}">
                  <a16:creationId xmlns:a16="http://schemas.microsoft.com/office/drawing/2014/main" id="{EBBA1814-FD2A-BD72-8BCB-6B9E318677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81146" y="790304"/>
              <a:ext cx="4704231" cy="5545474"/>
            </a:xfrm>
            <a:prstGeom prst="rect">
              <a:avLst/>
            </a:prstGeom>
          </p:spPr>
        </p:pic>
        <p:cxnSp>
          <p:nvCxnSpPr>
            <p:cNvPr id="16" name="Straight Arrow Connector 15">
              <a:extLst>
                <a:ext uri="{FF2B5EF4-FFF2-40B4-BE49-F238E27FC236}">
                  <a16:creationId xmlns:a16="http://schemas.microsoft.com/office/drawing/2014/main" id="{F8D29AB2-080A-48B5-1BBF-29A4676EA939}"/>
                </a:ext>
              </a:extLst>
            </p:cNvPr>
            <p:cNvCxnSpPr/>
            <p:nvPr/>
          </p:nvCxnSpPr>
          <p:spPr>
            <a:xfrm>
              <a:off x="8529197" y="4331368"/>
              <a:ext cx="0" cy="5486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D9A10855-7B15-DA15-9DE9-4B4AC54D1B30}"/>
                </a:ext>
              </a:extLst>
            </p:cNvPr>
            <p:cNvCxnSpPr/>
            <p:nvPr/>
          </p:nvCxnSpPr>
          <p:spPr>
            <a:xfrm>
              <a:off x="9422743" y="4955406"/>
              <a:ext cx="0" cy="5486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40F9E5F-BA4D-FCBF-F09B-5DB68B90F198}"/>
                </a:ext>
              </a:extLst>
            </p:cNvPr>
            <p:cNvCxnSpPr/>
            <p:nvPr/>
          </p:nvCxnSpPr>
          <p:spPr>
            <a:xfrm>
              <a:off x="10364416" y="5229726"/>
              <a:ext cx="0" cy="5486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DB928383-5C34-4730-F96C-ACF67709C2CC}"/>
              </a:ext>
            </a:extLst>
          </p:cNvPr>
          <p:cNvSpPr txBox="1"/>
          <p:nvPr/>
        </p:nvSpPr>
        <p:spPr>
          <a:xfrm>
            <a:off x="0" y="6580426"/>
            <a:ext cx="1991508" cy="25391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Aptos" panose="02110004020202020204"/>
                <a:ea typeface="+mn-ea"/>
                <a:cs typeface="+mn-cs"/>
              </a:rPr>
              <a:t>Lancet 2023; 402: 1272–81</a:t>
            </a:r>
            <a:endPar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AD890A04-F8B2-1739-3C82-70FFC259C716}"/>
              </a:ext>
            </a:extLst>
          </p:cNvPr>
          <p:cNvSpPr/>
          <p:nvPr/>
        </p:nvSpPr>
        <p:spPr>
          <a:xfrm>
            <a:off x="488197" y="6369803"/>
            <a:ext cx="774915" cy="2106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226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8211E-1D08-E430-E78A-ADE63ABD99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2270C7-DC07-7957-4538-E994BECAD25D}"/>
              </a:ext>
            </a:extLst>
          </p:cNvPr>
          <p:cNvPicPr>
            <a:picLocks noChangeAspect="1"/>
          </p:cNvPicPr>
          <p:nvPr/>
        </p:nvPicPr>
        <p:blipFill>
          <a:blip r:embed="rId2"/>
          <a:stretch>
            <a:fillRect/>
          </a:stretch>
        </p:blipFill>
        <p:spPr>
          <a:xfrm>
            <a:off x="507915" y="341524"/>
            <a:ext cx="5180616" cy="2303168"/>
          </a:xfrm>
          <a:prstGeom prst="rect">
            <a:avLst/>
          </a:prstGeom>
        </p:spPr>
      </p:pic>
      <p:pic>
        <p:nvPicPr>
          <p:cNvPr id="5" name="Picture 4">
            <a:extLst>
              <a:ext uri="{FF2B5EF4-FFF2-40B4-BE49-F238E27FC236}">
                <a16:creationId xmlns:a16="http://schemas.microsoft.com/office/drawing/2014/main" id="{B1000DA0-368B-19E3-C02A-D4D616FB559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7126" y="2853370"/>
            <a:ext cx="5491405" cy="2912176"/>
          </a:xfrm>
          <a:prstGeom prst="rect">
            <a:avLst/>
          </a:prstGeom>
        </p:spPr>
      </p:pic>
      <p:pic>
        <p:nvPicPr>
          <p:cNvPr id="7" name="Picture 6">
            <a:extLst>
              <a:ext uri="{FF2B5EF4-FFF2-40B4-BE49-F238E27FC236}">
                <a16:creationId xmlns:a16="http://schemas.microsoft.com/office/drawing/2014/main" id="{B425B8F0-8A1A-0C2D-67B7-DB62AC5A61A3}"/>
              </a:ext>
            </a:extLst>
          </p:cNvPr>
          <p:cNvPicPr>
            <a:picLocks noChangeAspect="1"/>
          </p:cNvPicPr>
          <p:nvPr/>
        </p:nvPicPr>
        <p:blipFill>
          <a:blip r:embed="rId5"/>
          <a:stretch>
            <a:fillRect/>
          </a:stretch>
        </p:blipFill>
        <p:spPr>
          <a:xfrm>
            <a:off x="5858125" y="0"/>
            <a:ext cx="5374557" cy="3969927"/>
          </a:xfrm>
          <a:prstGeom prst="rect">
            <a:avLst/>
          </a:prstGeom>
        </p:spPr>
      </p:pic>
      <p:sp>
        <p:nvSpPr>
          <p:cNvPr id="8" name="TextBox 7">
            <a:extLst>
              <a:ext uri="{FF2B5EF4-FFF2-40B4-BE49-F238E27FC236}">
                <a16:creationId xmlns:a16="http://schemas.microsoft.com/office/drawing/2014/main" id="{E28DA3BE-8F0C-6FC3-4617-D2BD8FA8C5F3}"/>
              </a:ext>
            </a:extLst>
          </p:cNvPr>
          <p:cNvSpPr txBox="1"/>
          <p:nvPr/>
        </p:nvSpPr>
        <p:spPr>
          <a:xfrm>
            <a:off x="5858124" y="4318853"/>
            <a:ext cx="620233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Overall Survival: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nab-paclitaxel plus gemcitabine	</a:t>
            </a:r>
            <a:r>
              <a:rPr kumimoji="0" lang="en-US" sz="20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17.1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Aptos" panose="02110004020202020204"/>
                <a:ea typeface="+mn-ea"/>
                <a:cs typeface="+mn-cs"/>
              </a:rPr>
              <a:t>mFOLFIRINOX</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14.0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S-IROX				13.6 months</a:t>
            </a:r>
          </a:p>
        </p:txBody>
      </p:sp>
      <p:sp>
        <p:nvSpPr>
          <p:cNvPr id="2" name="Rectangle 1">
            <a:extLst>
              <a:ext uri="{FF2B5EF4-FFF2-40B4-BE49-F238E27FC236}">
                <a16:creationId xmlns:a16="http://schemas.microsoft.com/office/drawing/2014/main" id="{1AF35E7F-50A5-8311-2EF1-BC349BF7C6AB}"/>
              </a:ext>
            </a:extLst>
          </p:cNvPr>
          <p:cNvSpPr/>
          <p:nvPr/>
        </p:nvSpPr>
        <p:spPr>
          <a:xfrm>
            <a:off x="4770304" y="1817783"/>
            <a:ext cx="561860" cy="6169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7168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2B9BD-B866-2D11-D645-A373849012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60DBE7-83C0-3DA0-F824-965D2636E630}"/>
              </a:ext>
            </a:extLst>
          </p:cNvPr>
          <p:cNvSpPr txBox="1"/>
          <p:nvPr/>
        </p:nvSpPr>
        <p:spPr>
          <a:xfrm>
            <a:off x="1713296" y="500514"/>
            <a:ext cx="100085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ptos" panose="02110004020202020204"/>
                <a:ea typeface="+mn-ea"/>
                <a:cs typeface="+mn-cs"/>
              </a:rPr>
              <a:t>Summary of available prospective randomized data in unresectable PDAC:</a:t>
            </a:r>
          </a:p>
        </p:txBody>
      </p:sp>
      <p:sp>
        <p:nvSpPr>
          <p:cNvPr id="3" name="TextBox 2">
            <a:extLst>
              <a:ext uri="{FF2B5EF4-FFF2-40B4-BE49-F238E27FC236}">
                <a16:creationId xmlns:a16="http://schemas.microsoft.com/office/drawing/2014/main" id="{707E5610-92BC-02D5-833D-18499857339F}"/>
              </a:ext>
            </a:extLst>
          </p:cNvPr>
          <p:cNvSpPr txBox="1"/>
          <p:nvPr/>
        </p:nvSpPr>
        <p:spPr>
          <a:xfrm>
            <a:off x="1508073" y="1730944"/>
            <a:ext cx="9798195" cy="30469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FOLFIRINOX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&gt;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gemcitabine (Accord 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nab-paclitaxel plus gemcitabine (GA)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&gt;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gemcitabine (MPACT)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mFOLFIRINOX</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nab-paclitaxel plus gemcitabine (GA) (JCOG 1407 / 1611)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NALIRIFOX  </a:t>
            </a: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&gt;</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nab-paclitaxel plus gemcitabine (GA) (Napoli-3)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81B238-FEA8-613B-6457-998B4456A216}"/>
              </a:ext>
            </a:extLst>
          </p:cNvPr>
          <p:cNvSpPr txBox="1"/>
          <p:nvPr/>
        </p:nvSpPr>
        <p:spPr>
          <a:xfrm>
            <a:off x="2202580" y="5285087"/>
            <a:ext cx="869738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If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mFFX</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srgbClr val="FF0000"/>
                </a:solidFill>
                <a:effectLst/>
                <a:uLnTx/>
                <a:uFillTx/>
                <a:latin typeface="Aptos" panose="02110004020202020204"/>
                <a:ea typeface="+mn-ea"/>
                <a:cs typeface="+mn-cs"/>
              </a:rPr>
              <a: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GA and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NalFx</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srgbClr val="FF0000"/>
                </a:solidFill>
                <a:effectLst/>
                <a:uLnTx/>
                <a:uFillTx/>
                <a:latin typeface="Aptos" panose="02110004020202020204"/>
                <a:ea typeface="+mn-ea"/>
                <a:cs typeface="+mn-cs"/>
              </a:rPr>
              <a:t>&gt;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GA, then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NalFx</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800" b="0" i="0" u="none" strike="noStrike" kern="1200" cap="none" spc="0" normalizeH="0" baseline="0" noProof="0" dirty="0">
                <a:ln>
                  <a:noFill/>
                </a:ln>
                <a:solidFill>
                  <a:srgbClr val="FF0000"/>
                </a:solidFill>
                <a:effectLst/>
                <a:uLnTx/>
                <a:uFillTx/>
                <a:latin typeface="Aptos" panose="02110004020202020204"/>
                <a:ea typeface="+mn-ea"/>
                <a:cs typeface="+mn-cs"/>
                <a:sym typeface="Wingdings 2" panose="05020102010507070707" pitchFamily="18" charset="2"/>
              </a:rPr>
              <a:t></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ptos" panose="02110004020202020204"/>
                <a:ea typeface="+mn-ea"/>
                <a:cs typeface="+mn-cs"/>
              </a:rPr>
              <a:t>mFFx</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48257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274733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1"/>
          <p:cNvSpPr txBox="1">
            <a:spLocks noGrp="1"/>
          </p:cNvSpPr>
          <p:nvPr>
            <p:ph type="title"/>
          </p:nvPr>
        </p:nvSpPr>
        <p:spPr>
          <a:xfrm>
            <a:off x="1329249" y="2666413"/>
            <a:ext cx="7846497" cy="1260683"/>
          </a:xfrm>
          <a:prstGeom prst="rect">
            <a:avLst/>
          </a:prstGeom>
        </p:spPr>
        <p:txBody>
          <a:bodyPr>
            <a:normAutofit fontScale="90000"/>
          </a:bodyPr>
          <a:lstStyle>
            <a:lvl1pPr defTabSz="1287475">
              <a:defRPr sz="6138"/>
            </a:lvl1pPr>
          </a:lstStyle>
          <a:p>
            <a:r>
              <a:rPr dirty="0"/>
              <a:t>Management of the Patient with Metastatic Pancreatic Cancer</a:t>
            </a:r>
          </a:p>
        </p:txBody>
      </p:sp>
      <p:sp>
        <p:nvSpPr>
          <p:cNvPr id="201" name="Subtitle 2"/>
          <p:cNvSpPr txBox="1">
            <a:spLocks noGrp="1"/>
          </p:cNvSpPr>
          <p:nvPr>
            <p:ph type="body" sz="quarter" idx="1"/>
          </p:nvPr>
        </p:nvSpPr>
        <p:spPr>
          <a:xfrm>
            <a:off x="1329249" y="4729154"/>
            <a:ext cx="7142086" cy="1065718"/>
          </a:xfrm>
          <a:prstGeom prst="rect">
            <a:avLst/>
          </a:prstGeom>
        </p:spPr>
        <p:txBody>
          <a:bodyPr>
            <a:normAutofit/>
          </a:bodyPr>
          <a:lstStyle/>
          <a:p>
            <a:pPr defTabSz="475471">
              <a:defRPr sz="1768"/>
            </a:pPr>
            <a:r>
              <a:rPr dirty="0"/>
              <a:t>Caroline Kuhlman, MSN, APRN-BC</a:t>
            </a:r>
          </a:p>
          <a:p>
            <a:pPr defTabSz="475471">
              <a:defRPr sz="1768"/>
            </a:pPr>
            <a:r>
              <a:rPr dirty="0"/>
              <a:t>Tucker Gosnell Center for Gastrointestinal Cancers</a:t>
            </a:r>
          </a:p>
          <a:p>
            <a:pPr defTabSz="475471">
              <a:defRPr sz="1768"/>
            </a:pPr>
            <a:r>
              <a:rPr dirty="0"/>
              <a:t>Massachusetts General Hospital Cancer Center</a:t>
            </a:r>
          </a:p>
        </p:txBody>
      </p:sp>
      <p:sp>
        <p:nvSpPr>
          <p:cNvPr id="202" name="Text Placeholder 3"/>
          <p:cNvSpPr>
            <a:spLocks noGrp="1"/>
          </p:cNvSpPr>
          <p:nvPr>
            <p:ph type="body" idx="21"/>
          </p:nvPr>
        </p:nvSpPr>
        <p:spPr>
          <a:xfrm>
            <a:off x="698800" y="6596930"/>
            <a:ext cx="1832219" cy="1825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t>04/2025</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itle 1"/>
          <p:cNvSpPr txBox="1">
            <a:spLocks noGrp="1"/>
          </p:cNvSpPr>
          <p:nvPr>
            <p:ph type="title"/>
          </p:nvPr>
        </p:nvSpPr>
        <p:spPr>
          <a:xfrm>
            <a:off x="641350" y="501009"/>
            <a:ext cx="10902952" cy="717388"/>
          </a:xfrm>
          <a:prstGeom prst="rect">
            <a:avLst/>
          </a:prstGeom>
        </p:spPr>
        <p:txBody>
          <a:bodyPr/>
          <a:lstStyle/>
          <a:p>
            <a:r>
              <a:rPr dirty="0"/>
              <a:t>Case </a:t>
            </a:r>
            <a:r>
              <a:rPr lang="en-US" dirty="0"/>
              <a:t>Presentation</a:t>
            </a:r>
            <a:r>
              <a:rPr dirty="0"/>
              <a:t> </a:t>
            </a:r>
          </a:p>
        </p:txBody>
      </p:sp>
      <p:sp>
        <p:nvSpPr>
          <p:cNvPr id="206" name="TextBox 4"/>
          <p:cNvSpPr txBox="1"/>
          <p:nvPr/>
        </p:nvSpPr>
        <p:spPr>
          <a:xfrm>
            <a:off x="641350" y="1336809"/>
            <a:ext cx="10902952" cy="4993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81 </a:t>
            </a:r>
            <a:r>
              <a:rPr kumimoji="0" sz="2000" b="0" i="0" u="none" strike="noStrike" kern="0" cap="none" spc="0" normalizeH="0" baseline="0" noProof="0" dirty="0" err="1">
                <a:ln>
                  <a:noFill/>
                </a:ln>
                <a:solidFill>
                  <a:srgbClr val="000000"/>
                </a:solidFill>
                <a:effectLst/>
                <a:uLnTx/>
                <a:uFillTx/>
                <a:latin typeface="Calibri"/>
                <a:cs typeface="Calibri"/>
                <a:sym typeface="Calibri"/>
              </a:rPr>
              <a:t>yo</a:t>
            </a:r>
            <a:r>
              <a:rPr kumimoji="0" sz="2000" b="0" i="0" u="none" strike="noStrike" kern="0" cap="none" spc="0" normalizeH="0" baseline="0" noProof="0" dirty="0">
                <a:ln>
                  <a:noFill/>
                </a:ln>
                <a:solidFill>
                  <a:srgbClr val="000000"/>
                </a:solidFill>
                <a:effectLst/>
                <a:uLnTx/>
                <a:uFillTx/>
                <a:latin typeface="Calibri"/>
                <a:cs typeface="Calibri"/>
                <a:sym typeface="Calibri"/>
              </a:rPr>
              <a:t> woman, presented in 10/2024 with new diagnosis of diabetes, diarrhea, attributed to metformin and unintentional weight loss of </a:t>
            </a:r>
            <a:r>
              <a:rPr kumimoji="0" sz="2000" b="0" i="0" u="none" strike="noStrike" kern="0" cap="none" spc="0" normalizeH="0" baseline="0" noProof="0" dirty="0" err="1">
                <a:ln>
                  <a:noFill/>
                </a:ln>
                <a:solidFill>
                  <a:srgbClr val="000000"/>
                </a:solidFill>
                <a:effectLst/>
                <a:uLnTx/>
                <a:uFillTx/>
                <a:latin typeface="Calibri"/>
                <a:cs typeface="Calibri"/>
                <a:sym typeface="Calibri"/>
              </a:rPr>
              <a:t>approx</a:t>
            </a:r>
            <a:r>
              <a:rPr kumimoji="0" sz="2000" b="0" i="0" u="none" strike="noStrike" kern="0" cap="none" spc="0" normalizeH="0" baseline="0" noProof="0" dirty="0">
                <a:ln>
                  <a:noFill/>
                </a:ln>
                <a:solidFill>
                  <a:srgbClr val="000000"/>
                </a:solidFill>
                <a:effectLst/>
                <a:uLnTx/>
                <a:uFillTx/>
                <a:latin typeface="Calibri"/>
                <a:cs typeface="Calibri"/>
                <a:sym typeface="Calibri"/>
              </a:rPr>
              <a:t> 30 </a:t>
            </a:r>
            <a:r>
              <a:rPr kumimoji="0" sz="2000" b="0" i="0" u="none" strike="noStrike" kern="0" cap="none" spc="0" normalizeH="0" baseline="0" noProof="0" dirty="0" err="1">
                <a:ln>
                  <a:noFill/>
                </a:ln>
                <a:solidFill>
                  <a:srgbClr val="000000"/>
                </a:solidFill>
                <a:effectLst/>
                <a:uLnTx/>
                <a:uFillTx/>
                <a:latin typeface="Calibri"/>
                <a:cs typeface="Calibri"/>
                <a:sym typeface="Calibri"/>
              </a:rPr>
              <a:t>LBs.</a:t>
            </a:r>
            <a:r>
              <a:rPr kumimoji="0" sz="2000" b="0" i="0" u="none" strike="noStrike" kern="0" cap="none" spc="0" normalizeH="0" baseline="0" noProof="0" dirty="0">
                <a:ln>
                  <a:noFill/>
                </a:ln>
                <a:solidFill>
                  <a:srgbClr val="000000"/>
                </a:solidFill>
                <a:effectLst/>
                <a:uLnTx/>
                <a:uFillTx/>
                <a:latin typeface="Calibri"/>
                <a:cs typeface="Calibri"/>
                <a:sym typeface="Calibri"/>
              </a:rPr>
              <a:t> </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Developed mid epigastric abdominal pain and underwent CTAP which demonstrated pancreatic mass in head of pancreas and multiple liver lesions. CA19-9 3600, CEA 50, ALK </a:t>
            </a:r>
            <a:r>
              <a:rPr kumimoji="0" sz="2000" b="0" i="0" u="none" strike="noStrike" kern="0" cap="none" spc="0" normalizeH="0" baseline="0" noProof="0" dirty="0" err="1">
                <a:ln>
                  <a:noFill/>
                </a:ln>
                <a:solidFill>
                  <a:srgbClr val="000000"/>
                </a:solidFill>
                <a:effectLst/>
                <a:uLnTx/>
                <a:uFillTx/>
                <a:latin typeface="Calibri"/>
                <a:cs typeface="Calibri"/>
                <a:sym typeface="Calibri"/>
              </a:rPr>
              <a:t>phos</a:t>
            </a:r>
            <a:r>
              <a:rPr kumimoji="0" sz="2000" b="0" i="0" u="none" strike="noStrike" kern="0" cap="none" spc="0" normalizeH="0" baseline="0" noProof="0" dirty="0">
                <a:ln>
                  <a:noFill/>
                </a:ln>
                <a:solidFill>
                  <a:srgbClr val="000000"/>
                </a:solidFill>
                <a:effectLst/>
                <a:uLnTx/>
                <a:uFillTx/>
                <a:latin typeface="Calibri"/>
                <a:cs typeface="Calibri"/>
                <a:sym typeface="Calibri"/>
              </a:rPr>
              <a:t> 960 </a:t>
            </a:r>
            <a:r>
              <a:rPr kumimoji="0" sz="2000" b="0" i="0" u="none" strike="noStrike" kern="0" cap="none" spc="0" normalizeH="0" baseline="0" noProof="0" dirty="0" err="1">
                <a:ln>
                  <a:noFill/>
                </a:ln>
                <a:solidFill>
                  <a:srgbClr val="000000"/>
                </a:solidFill>
                <a:effectLst/>
                <a:uLnTx/>
                <a:uFillTx/>
                <a:latin typeface="Calibri"/>
                <a:cs typeface="Calibri"/>
                <a:sym typeface="Calibri"/>
              </a:rPr>
              <a:t>Tbili</a:t>
            </a:r>
            <a:r>
              <a:rPr kumimoji="0" sz="2000" b="0" i="0" u="none" strike="noStrike" kern="0" cap="none" spc="0" normalizeH="0" baseline="0" noProof="0" dirty="0">
                <a:ln>
                  <a:noFill/>
                </a:ln>
                <a:solidFill>
                  <a:srgbClr val="000000"/>
                </a:solidFill>
                <a:effectLst/>
                <a:uLnTx/>
                <a:uFillTx/>
                <a:latin typeface="Calibri"/>
                <a:cs typeface="Calibri"/>
                <a:sym typeface="Calibri"/>
              </a:rPr>
              <a:t> 2.3</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EUS demonstrated 3.5cmx 2.9 cm ill defined pancreatic head mass, involving portal vein and dilatation of CBD. Biliary stent placement and bx of lesion demonstrates adenocarcinoma</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DPD normal, UGT1A intermediate metabolizer</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11/2024 FOLFIRINOX @ DR with </a:t>
            </a:r>
            <a:r>
              <a:rPr kumimoji="0" sz="2000" b="0" i="0" u="none" strike="noStrike" kern="0" cap="none" spc="0" normalizeH="0" baseline="0" noProof="0" dirty="0" err="1">
                <a:ln>
                  <a:noFill/>
                </a:ln>
                <a:solidFill>
                  <a:srgbClr val="000000"/>
                </a:solidFill>
                <a:effectLst/>
                <a:uLnTx/>
                <a:uFillTx/>
                <a:latin typeface="Calibri"/>
                <a:cs typeface="Calibri"/>
                <a:sym typeface="Calibri"/>
              </a:rPr>
              <a:t>Oxali</a:t>
            </a:r>
            <a:r>
              <a:rPr kumimoji="0" sz="2000" b="0" i="0" u="none" strike="noStrike" kern="0" cap="none" spc="0" normalizeH="0" baseline="0" noProof="0" dirty="0">
                <a:ln>
                  <a:noFill/>
                </a:ln>
                <a:solidFill>
                  <a:srgbClr val="000000"/>
                </a:solidFill>
                <a:effectLst/>
                <a:uLnTx/>
                <a:uFillTx/>
                <a:latin typeface="Calibri"/>
                <a:cs typeface="Calibri"/>
                <a:sym typeface="Calibri"/>
              </a:rPr>
              <a:t> 85, Irinotecan 150mg/m2, 5-FU 1200mg/m2/day x 46 hours. </a:t>
            </a:r>
          </a:p>
          <a:p>
            <a:pPr marL="0" marR="0" lvl="1" indent="382676" algn="l" defTabSz="1088502"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Adjustment to oxalis 65mg irinotecan 120mg/m2 initial response with ca199 1606 CEA 35</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February scans with POD started gemcitabine </a:t>
            </a:r>
            <a:r>
              <a:rPr kumimoji="0" lang="en-US" sz="2000" b="0" i="1" u="none" strike="noStrike" kern="0" cap="none" spc="0" normalizeH="0" baseline="0" noProof="0" dirty="0">
                <a:ln>
                  <a:noFill/>
                </a:ln>
                <a:solidFill>
                  <a:srgbClr val="000000"/>
                </a:solidFill>
                <a:effectLst/>
                <a:uLnTx/>
                <a:uFillTx/>
                <a:latin typeface="Calibri"/>
                <a:cs typeface="Calibri"/>
                <a:sym typeface="Calibri"/>
              </a:rPr>
              <a:t>nab</a:t>
            </a:r>
            <a:r>
              <a:rPr kumimoji="0" lang="en-US" sz="2000" b="0" i="0" u="none" strike="noStrike" kern="0" cap="none" spc="0" normalizeH="0" baseline="0" noProof="0" dirty="0">
                <a:ln>
                  <a:noFill/>
                </a:ln>
                <a:solidFill>
                  <a:srgbClr val="000000"/>
                </a:solidFill>
                <a:effectLst/>
                <a:uLnTx/>
                <a:uFillTx/>
                <a:latin typeface="Calibri"/>
                <a:cs typeface="Calibri"/>
                <a:sym typeface="Calibri"/>
              </a:rPr>
              <a:t> paclitaxel</a:t>
            </a:r>
            <a:r>
              <a:rPr kumimoji="0" sz="2000" b="0" i="0" u="none" strike="noStrike" kern="0" cap="none" spc="0" normalizeH="0" baseline="0" noProof="0" dirty="0">
                <a:ln>
                  <a:noFill/>
                </a:ln>
                <a:solidFill>
                  <a:srgbClr val="000000"/>
                </a:solidFill>
                <a:effectLst/>
                <a:uLnTx/>
                <a:uFillTx/>
                <a:latin typeface="Calibri"/>
                <a:cs typeface="Calibri"/>
                <a:sym typeface="Calibri"/>
              </a:rPr>
              <a:t> </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March elevated LFT alphas 1200, </a:t>
            </a:r>
            <a:r>
              <a:rPr kumimoji="0" sz="2000" b="0" i="0" u="none" strike="noStrike" kern="0" cap="none" spc="0" normalizeH="0" baseline="0" noProof="0" dirty="0" err="1">
                <a:ln>
                  <a:noFill/>
                </a:ln>
                <a:solidFill>
                  <a:srgbClr val="000000"/>
                </a:solidFill>
                <a:effectLst/>
                <a:uLnTx/>
                <a:uFillTx/>
                <a:latin typeface="Calibri"/>
                <a:cs typeface="Calibri"/>
                <a:sym typeface="Calibri"/>
              </a:rPr>
              <a:t>Tbili</a:t>
            </a:r>
            <a:r>
              <a:rPr kumimoji="0" sz="2000" b="0" i="0" u="none" strike="noStrike" kern="0" cap="none" spc="0" normalizeH="0" baseline="0" noProof="0" dirty="0">
                <a:ln>
                  <a:noFill/>
                </a:ln>
                <a:solidFill>
                  <a:srgbClr val="000000"/>
                </a:solidFill>
                <a:effectLst/>
                <a:uLnTx/>
                <a:uFillTx/>
                <a:latin typeface="Calibri"/>
                <a:cs typeface="Calibri"/>
                <a:sym typeface="Calibri"/>
              </a:rPr>
              <a:t> 2.9  ERCP- diffuse liver disease without </a:t>
            </a:r>
            <a:r>
              <a:rPr kumimoji="0" sz="2000" b="0" i="0" u="none" strike="noStrike" kern="0" cap="none" spc="0" normalizeH="0" baseline="0" noProof="0" dirty="0" err="1">
                <a:ln>
                  <a:noFill/>
                </a:ln>
                <a:solidFill>
                  <a:srgbClr val="000000"/>
                </a:solidFill>
                <a:effectLst/>
                <a:uLnTx/>
                <a:uFillTx/>
                <a:latin typeface="Calibri"/>
                <a:cs typeface="Calibri"/>
                <a:sym typeface="Calibri"/>
              </a:rPr>
              <a:t>stentable</a:t>
            </a:r>
            <a:r>
              <a:rPr kumimoji="0" sz="2000" b="0" i="0" u="none" strike="noStrike" kern="0" cap="none" spc="0" normalizeH="0" baseline="0" noProof="0" dirty="0">
                <a:ln>
                  <a:noFill/>
                </a:ln>
                <a:solidFill>
                  <a:srgbClr val="000000"/>
                </a:solidFill>
                <a:effectLst/>
                <a:uLnTx/>
                <a:uFillTx/>
                <a:latin typeface="Calibri"/>
                <a:cs typeface="Calibri"/>
                <a:sym typeface="Calibri"/>
              </a:rPr>
              <a:t> obstruction. Elevated </a:t>
            </a:r>
            <a:r>
              <a:rPr kumimoji="0" sz="2000" b="0" i="0" u="none" strike="noStrike" kern="0" cap="none" spc="0" normalizeH="0" baseline="0" noProof="0" dirty="0" err="1">
                <a:ln>
                  <a:noFill/>
                </a:ln>
                <a:solidFill>
                  <a:srgbClr val="000000"/>
                </a:solidFill>
                <a:effectLst/>
                <a:uLnTx/>
                <a:uFillTx/>
                <a:latin typeface="Calibri"/>
                <a:cs typeface="Calibri"/>
                <a:sym typeface="Calibri"/>
              </a:rPr>
              <a:t>alkphos</a:t>
            </a:r>
            <a:r>
              <a:rPr kumimoji="0" sz="2000" b="0" i="0" u="none" strike="noStrike" kern="0" cap="none" spc="0" normalizeH="0" baseline="0" noProof="0" dirty="0">
                <a:ln>
                  <a:noFill/>
                </a:ln>
                <a:solidFill>
                  <a:srgbClr val="000000"/>
                </a:solidFill>
                <a:effectLst/>
                <a:uLnTx/>
                <a:uFillTx/>
                <a:latin typeface="Calibri"/>
                <a:cs typeface="Calibri"/>
                <a:sym typeface="Calibri"/>
              </a:rPr>
              <a:t> likely from intrahepatic </a:t>
            </a:r>
            <a:r>
              <a:rPr kumimoji="0" sz="2000" b="0" i="0" u="none" strike="noStrike" kern="0" cap="none" spc="0" normalizeH="0" baseline="0" noProof="0" dirty="0" err="1">
                <a:ln>
                  <a:noFill/>
                </a:ln>
                <a:solidFill>
                  <a:srgbClr val="000000"/>
                </a:solidFill>
                <a:effectLst/>
                <a:uLnTx/>
                <a:uFillTx/>
                <a:latin typeface="Calibri"/>
                <a:cs typeface="Calibri"/>
                <a:sym typeface="Calibri"/>
              </a:rPr>
              <a:t>mets</a:t>
            </a:r>
            <a:r>
              <a:rPr kumimoji="0" sz="2000" b="0" i="0" u="none" strike="noStrike" kern="0" cap="none" spc="0" normalizeH="0" baseline="0" noProof="0" dirty="0">
                <a:ln>
                  <a:noFill/>
                </a:ln>
                <a:solidFill>
                  <a:srgbClr val="000000"/>
                </a:solidFill>
                <a:effectLst/>
                <a:uLnTx/>
                <a:uFillTx/>
                <a:latin typeface="Calibri"/>
                <a:cs typeface="Calibri"/>
                <a:sym typeface="Calibri"/>
              </a:rPr>
              <a:t>. Underwent intrahepatic drain placement. Subsequent admission for confusion, fever- c/f biliary infection.</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58313" marR="0" lvl="0" indent="-258313" algn="l" defTabSz="1088502" rtl="0" eaLnBrk="1" fontAlgn="auto" latinLnBrk="0" hangingPunct="0">
              <a:lnSpc>
                <a:spcPct val="100000"/>
              </a:lnSpc>
              <a:spcBef>
                <a:spcPts val="0"/>
              </a:spcBef>
              <a:spcAft>
                <a:spcPts val="0"/>
              </a:spcAft>
              <a:buClrTx/>
              <a:buSzPct val="100000"/>
              <a:buFont typeface="Arial"/>
              <a:buChar char="•"/>
              <a:tabLst/>
              <a:defRPr sz="18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58313" marR="0" lvl="0" indent="-258313" algn="l" defTabSz="1088502" rtl="0" eaLnBrk="1" fontAlgn="auto" latinLnBrk="0" hangingPunct="0">
              <a:lnSpc>
                <a:spcPct val="100000"/>
              </a:lnSpc>
              <a:spcBef>
                <a:spcPts val="0"/>
              </a:spcBef>
              <a:spcAft>
                <a:spcPts val="0"/>
              </a:spcAft>
              <a:buClrTx/>
              <a:buSzPct val="100000"/>
              <a:buFont typeface="Arial"/>
              <a:buChar char="•"/>
              <a:tabLst/>
              <a:defRPr sz="18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Kuhlman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516520235"/>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1"/>
          <p:cNvSpPr txBox="1">
            <a:spLocks noGrp="1"/>
          </p:cNvSpPr>
          <p:nvPr>
            <p:ph type="title"/>
          </p:nvPr>
        </p:nvSpPr>
        <p:spPr>
          <a:prstGeom prst="rect">
            <a:avLst/>
          </a:prstGeom>
        </p:spPr>
        <p:txBody>
          <a:bodyPr/>
          <a:lstStyle/>
          <a:p>
            <a:r>
              <a:rPr lang="en-US" dirty="0"/>
              <a:t>Case Presentation (continued)</a:t>
            </a:r>
            <a:endParaRPr dirty="0"/>
          </a:p>
        </p:txBody>
      </p:sp>
      <p:sp>
        <p:nvSpPr>
          <p:cNvPr id="210" name="TextBox 4"/>
          <p:cNvSpPr txBox="1"/>
          <p:nvPr/>
        </p:nvSpPr>
        <p:spPr>
          <a:xfrm>
            <a:off x="1299990" y="1509311"/>
            <a:ext cx="8797939" cy="4685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PMH significant for anxiety, depression, diabetes, osteoarthritis  (hip), GERD</a:t>
            </a:r>
          </a:p>
          <a:p>
            <a:pPr marL="0" marR="0" lvl="0" indent="0" algn="l" defTabSz="1088502" rtl="0" eaLnBrk="1" fontAlgn="auto" latinLnBrk="0" hangingPunct="0">
              <a:lnSpc>
                <a:spcPct val="100000"/>
              </a:lnSpc>
              <a:spcBef>
                <a:spcPts val="0"/>
              </a:spcBef>
              <a:spcAft>
                <a:spcPts val="0"/>
              </a:spcAft>
              <a:buClrTx/>
              <a:buSzTx/>
              <a:buFontTx/>
              <a:buNone/>
              <a:tabLst/>
              <a:defRPr/>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Treatment course complicated by fatigue, diarrhea, pancreatic </a:t>
            </a:r>
            <a:r>
              <a:rPr kumimoji="0" lang="en-US" sz="2000" b="0" i="0" u="none" strike="noStrike" kern="0" cap="none" spc="0" normalizeH="0" baseline="0" noProof="0" dirty="0">
                <a:ln>
                  <a:noFill/>
                </a:ln>
                <a:solidFill>
                  <a:srgbClr val="000000"/>
                </a:solidFill>
                <a:effectLst/>
                <a:uLnTx/>
                <a:uFillTx/>
                <a:latin typeface="Calibri"/>
                <a:cs typeface="Calibri"/>
                <a:sym typeface="Calibri"/>
              </a:rPr>
              <a:t>insufficiency</a:t>
            </a:r>
            <a:r>
              <a:rPr kumimoji="0" sz="2000" b="0" i="0" u="none" strike="noStrike" kern="0" cap="none" spc="0" normalizeH="0" baseline="0" noProof="0" dirty="0">
                <a:ln>
                  <a:noFill/>
                </a:ln>
                <a:solidFill>
                  <a:srgbClr val="000000"/>
                </a:solidFill>
                <a:effectLst/>
                <a:uLnTx/>
                <a:uFillTx/>
                <a:latin typeface="Calibri"/>
                <a:cs typeface="Calibri"/>
                <a:sym typeface="Calibri"/>
              </a:rPr>
              <a:t>, weight loss, anorexia</a:t>
            </a:r>
          </a:p>
          <a:p>
            <a:pPr marL="0" marR="0" lvl="0" indent="0" algn="l" defTabSz="1088502" rtl="0" eaLnBrk="1" fontAlgn="auto" latinLnBrk="0" hangingPunct="0">
              <a:lnSpc>
                <a:spcPct val="100000"/>
              </a:lnSpc>
              <a:spcBef>
                <a:spcPts val="0"/>
              </a:spcBef>
              <a:spcAft>
                <a:spcPts val="0"/>
              </a:spcAft>
              <a:buClrTx/>
              <a:buSzTx/>
              <a:buFontTx/>
              <a:buNone/>
              <a:tabLst/>
              <a:defRPr/>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Co-managed with medical oncology, social work, palliative care and interventional radiology GI. </a:t>
            </a:r>
          </a:p>
          <a:p>
            <a:pPr marL="0" marR="0" lvl="0" indent="0" algn="l" defTabSz="1088502" rtl="0" eaLnBrk="1" fontAlgn="auto" latinLnBrk="0" hangingPunct="0">
              <a:lnSpc>
                <a:spcPct val="100000"/>
              </a:lnSpc>
              <a:spcBef>
                <a:spcPts val="0"/>
              </a:spcBef>
              <a:spcAft>
                <a:spcPts val="0"/>
              </a:spcAft>
              <a:buClrTx/>
              <a:buSzTx/>
              <a:buFontTx/>
              <a:buNone/>
              <a:tabLst/>
              <a:defRPr/>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r>
              <a:rPr kumimoji="0" sz="2000" b="0" i="0" u="none" strike="noStrike" kern="0" cap="none" spc="0" normalizeH="0" baseline="0" noProof="0" dirty="0">
                <a:ln>
                  <a:noFill/>
                </a:ln>
                <a:solidFill>
                  <a:srgbClr val="000000"/>
                </a:solidFill>
                <a:effectLst/>
                <a:uLnTx/>
                <a:uFillTx/>
                <a:latin typeface="Calibri"/>
                <a:cs typeface="Calibri"/>
                <a:sym typeface="Calibri"/>
              </a:rPr>
              <a:t>Retired music teacher. Married, husband has Parkinson’s disease, chronically ill and intermittently hospitalized after falls at home. Three children and several grandchildren who all live close by</a:t>
            </a:r>
          </a:p>
          <a:p>
            <a:pPr marL="267881" marR="0" lvl="0" indent="-267881" algn="l" defTabSz="1088502" rtl="0" eaLnBrk="1" fontAlgn="auto" latinLnBrk="0" hangingPunct="0">
              <a:lnSpc>
                <a:spcPct val="100000"/>
              </a:lnSpc>
              <a:spcBef>
                <a:spcPts val="0"/>
              </a:spcBef>
              <a:spcAft>
                <a:spcPts val="0"/>
              </a:spcAft>
              <a:buClrTx/>
              <a:buSzPct val="100000"/>
              <a:buFont typeface="Arial"/>
              <a:buChar char="•"/>
              <a:tabLst/>
              <a:defRPr/>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1088502" rtl="0" eaLnBrk="1" fontAlgn="auto" latinLnBrk="0" hangingPunct="0">
              <a:lnSpc>
                <a:spcPct val="100000"/>
              </a:lnSpc>
              <a:spcBef>
                <a:spcPts val="0"/>
              </a:spcBef>
              <a:spcAft>
                <a:spcPts val="0"/>
              </a:spcAft>
              <a:buClrTx/>
              <a:buSzTx/>
              <a:buFontTx/>
              <a:buNone/>
              <a:tabLst/>
              <a:defRPr sz="18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58313" marR="0" lvl="0" indent="-258313" algn="l" defTabSz="1088502" rtl="0" eaLnBrk="1" fontAlgn="auto" latinLnBrk="0" hangingPunct="0">
              <a:lnSpc>
                <a:spcPct val="100000"/>
              </a:lnSpc>
              <a:spcBef>
                <a:spcPts val="0"/>
              </a:spcBef>
              <a:spcAft>
                <a:spcPts val="0"/>
              </a:spcAft>
              <a:buClrTx/>
              <a:buSzPct val="100000"/>
              <a:buFont typeface="Arial"/>
              <a:buChar char="•"/>
              <a:tabLst/>
              <a:defRPr sz="18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a:p>
            <a:pPr marL="258313" marR="0" lvl="0" indent="-258313" algn="l" defTabSz="1088502" rtl="0" eaLnBrk="1" fontAlgn="auto" latinLnBrk="0" hangingPunct="0">
              <a:lnSpc>
                <a:spcPct val="100000"/>
              </a:lnSpc>
              <a:spcBef>
                <a:spcPts val="0"/>
              </a:spcBef>
              <a:spcAft>
                <a:spcPts val="0"/>
              </a:spcAft>
              <a:buClrTx/>
              <a:buSzPct val="100000"/>
              <a:buFont typeface="Arial"/>
              <a:buChar char="•"/>
              <a:tabLst/>
              <a:defRPr sz="18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Options:"/>
          <p:cNvSpPr txBox="1">
            <a:spLocks noGrp="1"/>
          </p:cNvSpPr>
          <p:nvPr>
            <p:ph type="title"/>
          </p:nvPr>
        </p:nvSpPr>
        <p:spPr>
          <a:prstGeom prst="rect">
            <a:avLst/>
          </a:prstGeom>
        </p:spPr>
        <p:txBody>
          <a:bodyPr/>
          <a:lstStyle/>
          <a:p>
            <a:r>
              <a:t>Options:</a:t>
            </a:r>
          </a:p>
        </p:txBody>
      </p:sp>
      <p:sp>
        <p:nvSpPr>
          <p:cNvPr id="214" name="FOLFIRINOX-  5-Flurouracil, Leucovorin, Irinotecan, Oxaliplatin…"/>
          <p:cNvSpPr txBox="1">
            <a:spLocks noGrp="1"/>
          </p:cNvSpPr>
          <p:nvPr>
            <p:ph type="body" sz="half" idx="1"/>
          </p:nvPr>
        </p:nvSpPr>
        <p:spPr>
          <a:prstGeom prst="rect">
            <a:avLst/>
          </a:prstGeom>
        </p:spPr>
        <p:txBody>
          <a:bodyPr>
            <a:normAutofit/>
          </a:bodyPr>
          <a:lstStyle/>
          <a:p>
            <a:r>
              <a:rPr sz="2000" dirty="0"/>
              <a:t>FOLFIRINOX</a:t>
            </a:r>
            <a:r>
              <a:rPr lang="en-US" sz="2000" dirty="0"/>
              <a:t>:</a:t>
            </a:r>
            <a:r>
              <a:rPr sz="2000" dirty="0"/>
              <a:t>  5-Flu</a:t>
            </a:r>
            <a:r>
              <a:rPr lang="en-US" sz="2000" dirty="0"/>
              <a:t>o</a:t>
            </a:r>
            <a:r>
              <a:rPr sz="2000" dirty="0"/>
              <a:t>rouracil, Leucovorin, Irinotecan, Oxaliplatin</a:t>
            </a:r>
          </a:p>
          <a:p>
            <a:endParaRPr sz="2000" dirty="0"/>
          </a:p>
          <a:p>
            <a:r>
              <a:rPr sz="2000" dirty="0"/>
              <a:t>NALIRIFOX</a:t>
            </a:r>
            <a:r>
              <a:rPr lang="en-US" sz="2000" dirty="0"/>
              <a:t>:</a:t>
            </a:r>
            <a:r>
              <a:rPr sz="2000" dirty="0"/>
              <a:t> Substitute </a:t>
            </a:r>
            <a:r>
              <a:rPr sz="2000" dirty="0" err="1"/>
              <a:t>nal</a:t>
            </a:r>
            <a:r>
              <a:rPr sz="2000" dirty="0"/>
              <a:t>-IRI- liposomal formulation of Irinotecan, meant to reduce systemic toxicity compared to conventional Irinotecan</a:t>
            </a:r>
          </a:p>
          <a:p>
            <a:endParaRPr sz="2000" dirty="0"/>
          </a:p>
          <a:p>
            <a:r>
              <a:rPr sz="2000" dirty="0"/>
              <a:t>Nal-IRI</a:t>
            </a:r>
            <a:r>
              <a:rPr lang="en-US" sz="2000" dirty="0"/>
              <a:t>:</a:t>
            </a:r>
            <a:r>
              <a:rPr sz="2000" dirty="0"/>
              <a:t> NAPOLI</a:t>
            </a:r>
            <a:r>
              <a:rPr lang="en-US" sz="2000" dirty="0"/>
              <a:t>-</a:t>
            </a:r>
            <a:r>
              <a:rPr sz="2000" dirty="0"/>
              <a:t>1 trial focused on pts who had not received prior irinotecan, some studies suggest </a:t>
            </a:r>
            <a:r>
              <a:rPr sz="2000" dirty="0" err="1"/>
              <a:t>nal</a:t>
            </a:r>
            <a:r>
              <a:rPr sz="2000" dirty="0"/>
              <a:t>-IRI might still be considered in patient with previous exposure to irinotecan.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prstGeom prst="rect">
            <a:avLst/>
          </a:prstGeom>
        </p:spPr>
        <p:txBody>
          <a:bodyPr/>
          <a:lstStyle/>
          <a:p>
            <a:r>
              <a:t>Where to start?</a:t>
            </a:r>
          </a:p>
        </p:txBody>
      </p:sp>
      <p:sp>
        <p:nvSpPr>
          <p:cNvPr id="230" name="Content Placeholder 2"/>
          <p:cNvSpPr txBox="1">
            <a:spLocks noGrp="1"/>
          </p:cNvSpPr>
          <p:nvPr>
            <p:ph type="body" sz="half" idx="1"/>
          </p:nvPr>
        </p:nvSpPr>
        <p:spPr>
          <a:xfrm>
            <a:off x="641350" y="2146555"/>
            <a:ext cx="10902952" cy="2425446"/>
          </a:xfrm>
          <a:prstGeom prst="rect">
            <a:avLst/>
          </a:prstGeom>
          <a:solidFill>
            <a:srgbClr val="D0EEEE"/>
          </a:solidFill>
        </p:spPr>
        <p:txBody>
          <a:bodyPr lIns="182880" anchor="ctr">
            <a:normAutofit fontScale="92500"/>
          </a:bodyPr>
          <a:lstStyle/>
          <a:p>
            <a:pPr marL="311814" indent="-311814" defTabSz="886936">
              <a:lnSpc>
                <a:spcPct val="150000"/>
              </a:lnSpc>
              <a:buSzPct val="100000"/>
              <a:buFont typeface="Arial"/>
              <a:buChar char="•"/>
              <a:defRPr sz="2328"/>
            </a:pPr>
            <a:r>
              <a:rPr dirty="0"/>
              <a:t>What’s the data : NAPOLI 3 trial retrospective review, meta analysis of 7 trials with data on 2581 pts compared NALIRIFOX to gem/</a:t>
            </a:r>
            <a:r>
              <a:rPr lang="en-US" i="1" dirty="0"/>
              <a:t>nab</a:t>
            </a:r>
            <a:r>
              <a:rPr lang="en-US" dirty="0"/>
              <a:t> paclitaxel </a:t>
            </a:r>
            <a:r>
              <a:rPr dirty="0"/>
              <a:t>as first line </a:t>
            </a:r>
            <a:r>
              <a:rPr dirty="0" err="1"/>
              <a:t>tx</a:t>
            </a:r>
            <a:r>
              <a:rPr dirty="0"/>
              <a:t> of met </a:t>
            </a:r>
            <a:r>
              <a:rPr dirty="0" err="1"/>
              <a:t>panc</a:t>
            </a:r>
            <a:r>
              <a:rPr dirty="0"/>
              <a:t> </a:t>
            </a:r>
          </a:p>
          <a:p>
            <a:pPr marL="311814" indent="-311814" defTabSz="886936">
              <a:lnSpc>
                <a:spcPct val="150000"/>
              </a:lnSpc>
              <a:buSzPct val="100000"/>
              <a:buFont typeface="Arial"/>
              <a:buChar char="•"/>
              <a:defRPr sz="2328"/>
            </a:pPr>
            <a:r>
              <a:rPr dirty="0"/>
              <a:t>RESULTS 383 pt NALIRIFOX, 433 FOLFIRINOX, 1756 GEM/</a:t>
            </a:r>
            <a:r>
              <a:rPr lang="en-US" i="1" dirty="0"/>
              <a:t>nab</a:t>
            </a:r>
            <a:r>
              <a:rPr lang="en-US" dirty="0"/>
              <a:t> paclitaxel</a:t>
            </a:r>
            <a:endParaRPr dirty="0"/>
          </a:p>
          <a:p>
            <a:pPr marL="311814" indent="-311814" defTabSz="886936">
              <a:lnSpc>
                <a:spcPct val="150000"/>
              </a:lnSpc>
              <a:buSzPct val="100000"/>
              <a:buFont typeface="Arial"/>
              <a:buChar char="•"/>
              <a:defRPr sz="2328"/>
            </a:pPr>
            <a:r>
              <a:rPr dirty="0"/>
              <a:t>Median PFS longer in pts </a:t>
            </a:r>
            <a:r>
              <a:rPr dirty="0" err="1"/>
              <a:t>tx</a:t>
            </a:r>
            <a:r>
              <a:rPr dirty="0"/>
              <a:t> with NALIRIFOX , no difference with FOLFIRINOX</a:t>
            </a:r>
          </a:p>
        </p:txBody>
      </p:sp>
      <p:sp>
        <p:nvSpPr>
          <p:cNvPr id="229" name="TextBox 9"/>
          <p:cNvSpPr txBox="1"/>
          <p:nvPr/>
        </p:nvSpPr>
        <p:spPr>
          <a:xfrm>
            <a:off x="804231" y="1355457"/>
            <a:ext cx="9089482" cy="622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nSpc>
                <a:spcPct val="150000"/>
              </a:lnSpc>
              <a:defRPr sz="3800" b="1">
                <a:solidFill>
                  <a:schemeClr val="accent2"/>
                </a:solidFill>
              </a:defRPr>
            </a:lvl1pPr>
          </a:lstStyle>
          <a:p>
            <a:pPr marL="0" marR="0" lvl="0" indent="0" algn="l" defTabSz="1088502" rtl="0" eaLnBrk="1" fontAlgn="auto" latinLnBrk="0" hangingPunct="0">
              <a:lnSpc>
                <a:spcPct val="150000"/>
              </a:lnSpc>
              <a:spcBef>
                <a:spcPts val="0"/>
              </a:spcBef>
              <a:spcAft>
                <a:spcPts val="0"/>
              </a:spcAft>
              <a:buClrTx/>
              <a:buSzTx/>
              <a:buFontTx/>
              <a:buNone/>
              <a:tabLst/>
              <a:defRPr/>
            </a:pPr>
            <a:r>
              <a:rPr kumimoji="0" sz="2672" b="1" i="0" u="none" strike="noStrike" kern="0" cap="none" spc="0" normalizeH="0" baseline="0" noProof="0" dirty="0">
                <a:ln>
                  <a:noFill/>
                </a:ln>
                <a:solidFill>
                  <a:srgbClr val="003A93"/>
                </a:solidFill>
                <a:effectLst/>
                <a:uLnTx/>
                <a:uFillTx/>
                <a:latin typeface="Calibri"/>
                <a:cs typeface="Calibri"/>
                <a:sym typeface="Calibri"/>
              </a:rPr>
              <a:t>FOLFIRINOX / NALIRIFOX vs. Gemcitabine +nab-paclitaxel</a:t>
            </a:r>
          </a:p>
        </p:txBody>
      </p:sp>
      <p:sp>
        <p:nvSpPr>
          <p:cNvPr id="2" name="TextBox 1">
            <a:extLst>
              <a:ext uri="{FF2B5EF4-FFF2-40B4-BE49-F238E27FC236}">
                <a16:creationId xmlns:a16="http://schemas.microsoft.com/office/drawing/2014/main" id="{E7731A3B-A647-100F-7218-7068689F1B9C}"/>
              </a:ext>
            </a:extLst>
          </p:cNvPr>
          <p:cNvSpPr txBox="1"/>
          <p:nvPr/>
        </p:nvSpPr>
        <p:spPr>
          <a:xfrm>
            <a:off x="7698377" y="6550223"/>
            <a:ext cx="4554583"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1088502"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a:cs typeface="Calibri"/>
                <a:sym typeface="Calibri"/>
              </a:rPr>
              <a:t>Nichetti</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F et al. </a:t>
            </a:r>
            <a:r>
              <a:rPr kumimoji="0" lang="en-US" sz="1400" b="0" i="1" u="none" strike="noStrike" kern="0" cap="none" spc="0" normalizeH="0" baseline="0" noProof="0" dirty="0">
                <a:ln>
                  <a:noFill/>
                </a:ln>
                <a:solidFill>
                  <a:srgbClr val="000000"/>
                </a:solidFill>
                <a:effectLst/>
                <a:uLnTx/>
                <a:uFillTx/>
                <a:latin typeface="Calibri"/>
                <a:cs typeface="Calibri"/>
                <a:sym typeface="Calibri"/>
              </a:rPr>
              <a:t>JAMA </a:t>
            </a:r>
            <a:r>
              <a:rPr kumimoji="0" lang="en-US" sz="1400" b="0" i="1" u="none" strike="noStrike" kern="0" cap="none" spc="0" normalizeH="0" baseline="0" noProof="0" dirty="0" err="1">
                <a:ln>
                  <a:noFill/>
                </a:ln>
                <a:solidFill>
                  <a:srgbClr val="000000"/>
                </a:solidFill>
                <a:effectLst/>
                <a:uLnTx/>
                <a:uFillTx/>
                <a:latin typeface="Calibri"/>
                <a:cs typeface="Calibri"/>
                <a:sym typeface="Calibri"/>
              </a:rPr>
              <a:t>Netw</a:t>
            </a:r>
            <a:r>
              <a:rPr kumimoji="0" lang="en-US" sz="1400" b="0" i="1" u="none" strike="noStrike" kern="0" cap="none" spc="0" normalizeH="0" baseline="0" noProof="0" dirty="0">
                <a:ln>
                  <a:noFill/>
                </a:ln>
                <a:solidFill>
                  <a:srgbClr val="000000"/>
                </a:solidFill>
                <a:effectLst/>
                <a:uLnTx/>
                <a:uFillTx/>
                <a:latin typeface="Calibri"/>
                <a:cs typeface="Calibri"/>
                <a:sym typeface="Calibri"/>
              </a:rPr>
              <a:t> Open</a:t>
            </a:r>
            <a:r>
              <a:rPr kumimoji="0" lang="en-US" sz="1400" b="0" i="0" u="none" strike="noStrike" kern="0" cap="none" spc="0" normalizeH="0" baseline="0" noProof="0" dirty="0">
                <a:ln>
                  <a:noFill/>
                </a:ln>
                <a:solidFill>
                  <a:srgbClr val="000000"/>
                </a:solidFill>
                <a:effectLst/>
                <a:uLnTx/>
                <a:uFillTx/>
                <a:latin typeface="Calibri"/>
                <a:cs typeface="Calibri"/>
                <a:sym typeface="Calibri"/>
              </a:rPr>
              <a:t> 2024;7(1):e2350756.</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prstGeom prst="rect">
            <a:avLst/>
          </a:prstGeom>
        </p:spPr>
        <p:txBody>
          <a:bodyPr/>
          <a:lstStyle/>
          <a:p>
            <a:r>
              <a:t>NALIRIFOX/ FOLFIRINOX Side Effects</a:t>
            </a:r>
          </a:p>
        </p:txBody>
      </p:sp>
      <p:sp>
        <p:nvSpPr>
          <p:cNvPr id="234" name="Content Placeholder 2"/>
          <p:cNvSpPr txBox="1">
            <a:spLocks noGrp="1"/>
          </p:cNvSpPr>
          <p:nvPr>
            <p:ph type="body" sz="half" idx="1"/>
          </p:nvPr>
        </p:nvSpPr>
        <p:spPr>
          <a:xfrm>
            <a:off x="1200839" y="1817782"/>
            <a:ext cx="9716877" cy="2955543"/>
          </a:xfrm>
          <a:prstGeom prst="rect">
            <a:avLst/>
          </a:prstGeom>
        </p:spPr>
        <p:txBody>
          <a:bodyPr>
            <a:normAutofit fontScale="85000" lnSpcReduction="20000"/>
          </a:bodyPr>
          <a:lstStyle/>
          <a:p>
            <a:pPr defTabSz="859505">
              <a:defRPr sz="3196"/>
            </a:pPr>
            <a:r>
              <a:rPr dirty="0"/>
              <a:t>Common</a:t>
            </a:r>
          </a:p>
          <a:p>
            <a:pPr marL="317278" indent="-317278" defTabSz="859505">
              <a:buSzPct val="100000"/>
              <a:buFont typeface="Arial"/>
              <a:buChar char="•"/>
              <a:defRPr sz="2632"/>
            </a:pPr>
            <a:r>
              <a:rPr dirty="0"/>
              <a:t>Lowered blood counts, nausea, vomiting, diarrhea neuropathy (acute, cold-induced and chronic numbness) Fatigue or tiredness; Decreased appetite; hair loss</a:t>
            </a:r>
          </a:p>
          <a:p>
            <a:pPr defTabSz="859505">
              <a:defRPr sz="2632"/>
            </a:pPr>
            <a:endParaRPr dirty="0"/>
          </a:p>
          <a:p>
            <a:pPr defTabSz="859505">
              <a:defRPr sz="3196"/>
            </a:pPr>
            <a:r>
              <a:rPr dirty="0"/>
              <a:t>Less common</a:t>
            </a:r>
          </a:p>
          <a:p>
            <a:pPr marL="317278" indent="-317278" defTabSz="859505">
              <a:buSzPct val="100000"/>
              <a:buFont typeface="Arial"/>
              <a:buChar char="•"/>
              <a:defRPr sz="2632"/>
            </a:pPr>
            <a:r>
              <a:rPr dirty="0"/>
              <a:t>Arterial vasospasm, severe diarrhea, allergic </a:t>
            </a:r>
            <a:r>
              <a:rPr dirty="0" err="1"/>
              <a:t>rx</a:t>
            </a:r>
            <a:r>
              <a:rPr dirty="0"/>
              <a:t>, changes in LFTs</a:t>
            </a:r>
          </a:p>
          <a:p>
            <a:pPr defTabSz="859505">
              <a:defRPr sz="3196"/>
            </a:pPr>
            <a:endParaRPr dirty="0"/>
          </a:p>
          <a:p>
            <a:pPr defTabSz="859505">
              <a:defRPr sz="3196"/>
            </a:pPr>
            <a:r>
              <a:rPr dirty="0"/>
              <a:t>Rare</a:t>
            </a:r>
          </a:p>
          <a:p>
            <a:pPr marL="317278" indent="-317278" defTabSz="859505">
              <a:buSzPct val="100000"/>
              <a:buFont typeface="Arial"/>
              <a:buChar char="•"/>
              <a:defRPr sz="2632"/>
            </a:pPr>
            <a:r>
              <a:rPr dirty="0"/>
              <a:t>Severe side effects that can lead to death (&lt;1%)</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
          <p:cNvSpPr txBox="1">
            <a:spLocks noGrp="1"/>
          </p:cNvSpPr>
          <p:nvPr>
            <p:ph type="title"/>
          </p:nvPr>
        </p:nvSpPr>
        <p:spPr>
          <a:xfrm>
            <a:off x="462914" y="315845"/>
            <a:ext cx="10515602" cy="994173"/>
          </a:xfrm>
          <a:prstGeom prst="rect">
            <a:avLst/>
          </a:prstGeom>
        </p:spPr>
        <p:txBody>
          <a:bodyPr>
            <a:normAutofit/>
          </a:bodyPr>
          <a:lstStyle/>
          <a:p>
            <a:pPr>
              <a:defRPr sz="4400"/>
            </a:pPr>
            <a:r>
              <a:rPr dirty="0"/>
              <a:t>Metastatic disease – 1</a:t>
            </a:r>
            <a:r>
              <a:rPr baseline="30545" dirty="0"/>
              <a:t>st</a:t>
            </a:r>
            <a:r>
              <a:rPr dirty="0"/>
              <a:t> line</a:t>
            </a:r>
            <a:br>
              <a:rPr dirty="0"/>
            </a:br>
            <a:r>
              <a:rPr sz="2672" u="sng" dirty="0"/>
              <a:t>PRODIGE 4-ACCORD 11 trial </a:t>
            </a:r>
          </a:p>
        </p:txBody>
      </p:sp>
      <p:pic>
        <p:nvPicPr>
          <p:cNvPr id="237" name="Content Placeholder 6" descr="Content Placeholder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45312" y="1505234"/>
            <a:ext cx="5750805" cy="5036921"/>
          </a:xfrm>
          <a:prstGeom prst="rect">
            <a:avLst/>
          </a:prstGeom>
          <a:ln w="12700">
            <a:miter lim="400000"/>
          </a:ln>
        </p:spPr>
      </p:pic>
      <p:sp>
        <p:nvSpPr>
          <p:cNvPr id="240" name="TextBox 7"/>
          <p:cNvSpPr txBox="1"/>
          <p:nvPr/>
        </p:nvSpPr>
        <p:spPr>
          <a:xfrm>
            <a:off x="9813559" y="6426019"/>
            <a:ext cx="2043898" cy="264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1800" i="1">
                <a:latin typeface="Calibri Light"/>
                <a:ea typeface="Calibri Light"/>
                <a:cs typeface="Calibri Light"/>
                <a:sym typeface="Calibri Light"/>
              </a:defRPr>
            </a:lvl1pPr>
          </a:lstStyle>
          <a:p>
            <a:pPr marL="0" marR="0" lvl="0" indent="0" algn="l" defTabSz="1088502" rtl="0" eaLnBrk="1" fontAlgn="auto" latinLnBrk="0" hangingPunct="0">
              <a:lnSpc>
                <a:spcPct val="100000"/>
              </a:lnSpc>
              <a:spcBef>
                <a:spcPts val="0"/>
              </a:spcBef>
              <a:spcAft>
                <a:spcPts val="0"/>
              </a:spcAft>
              <a:buClrTx/>
              <a:buSzTx/>
              <a:buFontTx/>
              <a:buNone/>
              <a:tabLst/>
              <a:defRPr/>
            </a:pPr>
            <a:r>
              <a:rPr kumimoji="0" sz="1266" b="0" i="1" u="none" strike="noStrike" kern="0" cap="none" spc="0" normalizeH="0" baseline="0" noProof="0" dirty="0">
                <a:ln>
                  <a:noFill/>
                </a:ln>
                <a:solidFill>
                  <a:srgbClr val="000000"/>
                </a:solidFill>
                <a:effectLst/>
                <a:uLnTx/>
                <a:uFillTx/>
                <a:latin typeface="Calibri Light"/>
                <a:cs typeface="Calibri Light"/>
                <a:sym typeface="Calibri Light"/>
              </a:rPr>
              <a:t>Conroy et al, NEJM 2011</a:t>
            </a:r>
          </a:p>
        </p:txBody>
      </p:sp>
      <p:pic>
        <p:nvPicPr>
          <p:cNvPr id="2" name="Picture 3" descr="Picture 3">
            <a:extLst>
              <a:ext uri="{FF2B5EF4-FFF2-40B4-BE49-F238E27FC236}">
                <a16:creationId xmlns:a16="http://schemas.microsoft.com/office/drawing/2014/main" id="{2339EF5C-2B04-E829-72C5-E77B37BF8D13}"/>
              </a:ext>
            </a:extLst>
          </p:cNvPr>
          <p:cNvPicPr>
            <a:picLocks noChangeAspect="1"/>
          </p:cNvPicPr>
          <p:nvPr/>
        </p:nvPicPr>
        <p:blipFill>
          <a:blip r:embed="rId4"/>
          <a:stretch>
            <a:fillRect/>
          </a:stretch>
        </p:blipFill>
        <p:spPr>
          <a:xfrm>
            <a:off x="334543" y="6319879"/>
            <a:ext cx="256742" cy="370185"/>
          </a:xfrm>
          <a:prstGeom prst="rect">
            <a:avLst/>
          </a:prstGeom>
          <a:ln w="12700">
            <a:miter lim="400000"/>
          </a:ln>
        </p:spPr>
      </p:pic>
      <p:pic>
        <p:nvPicPr>
          <p:cNvPr id="3" name="Picture 4" descr="Picture 4">
            <a:extLst>
              <a:ext uri="{FF2B5EF4-FFF2-40B4-BE49-F238E27FC236}">
                <a16:creationId xmlns:a16="http://schemas.microsoft.com/office/drawing/2014/main" id="{6397715A-4A6E-4E23-3E80-9AEE7BB9E97A}"/>
              </a:ext>
            </a:extLst>
          </p:cNvPr>
          <p:cNvPicPr>
            <a:picLocks noChangeAspect="1"/>
          </p:cNvPicPr>
          <p:nvPr/>
        </p:nvPicPr>
        <p:blipFill>
          <a:blip r:embed="rId5"/>
          <a:stretch>
            <a:fillRect/>
          </a:stretch>
        </p:blipFill>
        <p:spPr>
          <a:xfrm>
            <a:off x="734593" y="6415245"/>
            <a:ext cx="1028701" cy="260748"/>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1"/>
          <p:cNvSpPr txBox="1">
            <a:spLocks noGrp="1"/>
          </p:cNvSpPr>
          <p:nvPr>
            <p:ph type="title"/>
          </p:nvPr>
        </p:nvSpPr>
        <p:spPr>
          <a:xfrm>
            <a:off x="951913" y="518113"/>
            <a:ext cx="7886701" cy="994173"/>
          </a:xfrm>
          <a:prstGeom prst="rect">
            <a:avLst/>
          </a:prstGeom>
        </p:spPr>
        <p:txBody>
          <a:bodyPr>
            <a:normAutofit fontScale="90000"/>
          </a:bodyPr>
          <a:lstStyle/>
          <a:p>
            <a:pPr defTabSz="512045">
              <a:defRPr sz="2464"/>
            </a:pPr>
            <a:br>
              <a:rPr dirty="0"/>
            </a:br>
            <a:r>
              <a:rPr sz="3100" u="sng" dirty="0"/>
              <a:t>How do these regimens compare?</a:t>
            </a:r>
            <a:br>
              <a:rPr u="sng" dirty="0"/>
            </a:br>
            <a:br>
              <a:rPr u="sng" dirty="0"/>
            </a:br>
            <a:r>
              <a:rPr sz="2000" u="sng" dirty="0"/>
              <a:t>Toxicity </a:t>
            </a:r>
          </a:p>
        </p:txBody>
      </p:sp>
      <p:graphicFrame>
        <p:nvGraphicFramePr>
          <p:cNvPr id="250" name="Table 9"/>
          <p:cNvGraphicFramePr/>
          <p:nvPr/>
        </p:nvGraphicFramePr>
        <p:xfrm>
          <a:off x="1463040" y="1976609"/>
          <a:ext cx="9380220" cy="3971252"/>
        </p:xfrm>
        <a:graphic>
          <a:graphicData uri="http://schemas.openxmlformats.org/drawingml/2006/table">
            <a:tbl>
              <a:tblPr/>
              <a:tblGrid>
                <a:gridCol w="4527647">
                  <a:extLst>
                    <a:ext uri="{9D8B030D-6E8A-4147-A177-3AD203B41FA5}">
                      <a16:colId xmlns:a16="http://schemas.microsoft.com/office/drawing/2014/main" val="20000"/>
                    </a:ext>
                  </a:extLst>
                </a:gridCol>
                <a:gridCol w="1975749">
                  <a:extLst>
                    <a:ext uri="{9D8B030D-6E8A-4147-A177-3AD203B41FA5}">
                      <a16:colId xmlns:a16="http://schemas.microsoft.com/office/drawing/2014/main" val="20001"/>
                    </a:ext>
                  </a:extLst>
                </a:gridCol>
                <a:gridCol w="2876824">
                  <a:extLst>
                    <a:ext uri="{9D8B030D-6E8A-4147-A177-3AD203B41FA5}">
                      <a16:colId xmlns:a16="http://schemas.microsoft.com/office/drawing/2014/main" val="20002"/>
                    </a:ext>
                  </a:extLst>
                </a:gridCol>
              </a:tblGrid>
              <a:tr h="845773">
                <a:tc>
                  <a:txBody>
                    <a:bodyPr/>
                    <a:lstStyle/>
                    <a:p>
                      <a:pPr algn="ctr">
                        <a:lnSpc>
                          <a:spcPct val="110000"/>
                        </a:lnSpc>
                        <a:defRPr sz="3400">
                          <a:solidFill>
                            <a:srgbClr val="44546A"/>
                          </a:solidFill>
                          <a:latin typeface="Calibri Light"/>
                          <a:ea typeface="Calibri Light"/>
                          <a:cs typeface="Calibri Light"/>
                          <a:sym typeface="Calibri Light"/>
                        </a:defRPr>
                      </a:pPr>
                      <a:endParaRPr sz="2400" dirty="0"/>
                    </a:p>
                  </a:txBody>
                  <a:tcPr marL="32145" marR="32145" marT="32145" marB="32145" anchor="ctr" horzOverflow="overflow">
                    <a:lnL w="25400">
                      <a:solidFill>
                        <a:srgbClr val="000000"/>
                      </a:solidFill>
                    </a:lnL>
                    <a:lnR w="12700">
                      <a:solidFill>
                        <a:srgbClr val="000000"/>
                      </a:solidFill>
                    </a:lnR>
                    <a:lnT w="254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FOLFIRINOX</a:t>
                      </a:r>
                    </a:p>
                  </a:txBody>
                  <a:tcPr marL="32145" marR="32145" marT="32145" marB="32145" anchor="ctr" horzOverflow="overflow">
                    <a:lnL w="12700">
                      <a:solidFill>
                        <a:srgbClr val="000000"/>
                      </a:solidFill>
                    </a:lnL>
                    <a:lnR w="12700">
                      <a:solidFill>
                        <a:srgbClr val="000000"/>
                      </a:solidFill>
                    </a:lnR>
                    <a:lnT w="25400">
                      <a:solidFill>
                        <a:srgbClr val="000000"/>
                      </a:solidFill>
                    </a:lnT>
                    <a:lnB w="12700">
                      <a:solidFill>
                        <a:srgbClr val="000000"/>
                      </a:solidFill>
                    </a:lnB>
                    <a:solidFill>
                      <a:srgbClr val="FFFFFF"/>
                    </a:solidFill>
                  </a:tcPr>
                </a:tc>
                <a:tc>
                  <a:txBody>
                    <a:bodyPr/>
                    <a:lstStyle/>
                    <a:p>
                      <a:pPr marL="0" marR="0" indent="0" algn="ctr" defTabSz="914367" rtl="0" eaLnBrk="1" fontAlgn="auto" latinLnBrk="0" hangingPunct="1">
                        <a:lnSpc>
                          <a:spcPct val="110000"/>
                        </a:lnSpc>
                        <a:spcBef>
                          <a:spcPts val="0"/>
                        </a:spcBef>
                        <a:spcAft>
                          <a:spcPts val="0"/>
                        </a:spcAft>
                        <a:buClrTx/>
                        <a:buSzTx/>
                        <a:buFontTx/>
                        <a:buNone/>
                        <a:tabLst/>
                        <a:defRPr sz="1800"/>
                      </a:pPr>
                      <a:r>
                        <a:rPr sz="2400" i="0" dirty="0">
                          <a:latin typeface="Calibri Light"/>
                          <a:ea typeface="Calibri Light"/>
                          <a:cs typeface="Calibri Light"/>
                          <a:sym typeface="Calibri Light"/>
                        </a:rPr>
                        <a:t>Gem</a:t>
                      </a:r>
                      <a:r>
                        <a:rPr sz="2400" i="1" dirty="0">
                          <a:latin typeface="Calibri Light"/>
                          <a:ea typeface="Calibri Light"/>
                          <a:cs typeface="Calibri Light"/>
                          <a:sym typeface="Calibri Light"/>
                        </a:rPr>
                        <a:t>/</a:t>
                      </a:r>
                      <a:r>
                        <a:rPr lang="en-US" sz="2400" i="1" dirty="0">
                          <a:latin typeface="Calibri Light"/>
                          <a:ea typeface="Calibri Light"/>
                          <a:cs typeface="Calibri Light"/>
                          <a:sym typeface="Calibri Light"/>
                        </a:rPr>
                        <a:t>nab </a:t>
                      </a:r>
                      <a:r>
                        <a:rPr lang="en-US" sz="2400" i="0" dirty="0">
                          <a:latin typeface="Calibri Light"/>
                          <a:ea typeface="Calibri Light"/>
                          <a:cs typeface="Calibri Light"/>
                          <a:sym typeface="Calibri Light"/>
                        </a:rPr>
                        <a:t>paclitaxel</a:t>
                      </a:r>
                      <a:endParaRPr sz="2400" i="0" dirty="0">
                        <a:latin typeface="Calibri Light"/>
                        <a:ea typeface="Calibri Light"/>
                        <a:cs typeface="Calibri Light"/>
                        <a:sym typeface="Calibri Light"/>
                      </a:endParaRPr>
                    </a:p>
                  </a:txBody>
                  <a:tcPr marL="32145" marR="32145" marT="32145" marB="32145" anchor="ctr" horzOverflow="overflow">
                    <a:lnL w="12700">
                      <a:solidFill>
                        <a:srgbClr val="000000"/>
                      </a:solidFill>
                    </a:lnL>
                    <a:lnR w="25400">
                      <a:solidFill>
                        <a:srgbClr val="000000"/>
                      </a:solidFill>
                    </a:lnR>
                    <a:lnT w="25400">
                      <a:solidFill>
                        <a:srgbClr val="000000"/>
                      </a:solidFill>
                    </a:lnT>
                    <a:lnB w="12700">
                      <a:solidFill>
                        <a:srgbClr val="000000"/>
                      </a:solidFill>
                    </a:lnB>
                    <a:solidFill>
                      <a:srgbClr val="FFFFFF"/>
                    </a:solidFill>
                  </a:tcPr>
                </a:tc>
                <a:extLst>
                  <a:ext uri="{0D108BD9-81ED-4DB2-BD59-A6C34878D82A}">
                    <a16:rowId xmlns:a16="http://schemas.microsoft.com/office/drawing/2014/main" val="10000"/>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Neutropenia</a:t>
                      </a:r>
                    </a:p>
                  </a:txBody>
                  <a:tcPr marL="32145" marR="32145" marT="32145" marB="32145" anchor="ctr"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solidFill>
                            <a:srgbClr val="44546A"/>
                          </a:solidFill>
                          <a:latin typeface="Calibri Light"/>
                          <a:ea typeface="Calibri Light"/>
                          <a:cs typeface="Calibri Light"/>
                          <a:sym typeface="Calibri Light"/>
                        </a:rPr>
                        <a:t>46%</a:t>
                      </a:r>
                    </a:p>
                  </a:txBody>
                  <a:tcPr marL="32145" marR="32145" marT="32145" marB="32145"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38%</a:t>
                      </a:r>
                    </a:p>
                  </a:txBody>
                  <a:tcPr marL="32145" marR="32145" marT="32145" marB="32145" anchor="ctr"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1"/>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Febrile neutropenia</a:t>
                      </a:r>
                    </a:p>
                  </a:txBody>
                  <a:tcPr marL="32145" marR="32145" marT="32145" marB="32145"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solidFill>
                            <a:srgbClr val="44546A"/>
                          </a:solidFill>
                          <a:latin typeface="Calibri Light"/>
                          <a:ea typeface="Calibri Light"/>
                          <a:cs typeface="Calibri Light"/>
                          <a:sym typeface="Calibri Light"/>
                        </a:rPr>
                        <a:t>5%</a:t>
                      </a:r>
                    </a:p>
                  </a:txBody>
                  <a:tcPr marL="32145" marR="32145" marT="32145" marB="32145"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3%</a:t>
                      </a:r>
                    </a:p>
                  </a:txBody>
                  <a:tcPr marL="32145" marR="32145" marT="32145" marB="32145"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Growth factor usage</a:t>
                      </a:r>
                    </a:p>
                  </a:txBody>
                  <a:tcPr marL="32145" marR="32145" marT="32145" marB="32145"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solidFill>
                            <a:srgbClr val="44546A"/>
                          </a:solidFill>
                          <a:latin typeface="Calibri Light"/>
                          <a:ea typeface="Calibri Light"/>
                          <a:cs typeface="Calibri Light"/>
                          <a:sym typeface="Calibri Light"/>
                        </a:rPr>
                        <a:t>43%</a:t>
                      </a:r>
                    </a:p>
                  </a:txBody>
                  <a:tcPr marL="32145" marR="32145" marT="32145" marB="32145"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26%</a:t>
                      </a:r>
                    </a:p>
                  </a:txBody>
                  <a:tcPr marL="32145" marR="32145" marT="32145" marB="32145"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3"/>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Thrombocytopenia</a:t>
                      </a:r>
                    </a:p>
                  </a:txBody>
                  <a:tcPr marL="32145" marR="32145" marT="32145" marB="32145"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9%</a:t>
                      </a:r>
                    </a:p>
                  </a:txBody>
                  <a:tcPr marL="32145" marR="32145" marT="32145" marB="32145"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solidFill>
                            <a:srgbClr val="44546A"/>
                          </a:solidFill>
                          <a:latin typeface="Calibri Light"/>
                          <a:ea typeface="Calibri Light"/>
                          <a:cs typeface="Calibri Light"/>
                          <a:sym typeface="Calibri Light"/>
                        </a:rPr>
                        <a:t>13%</a:t>
                      </a:r>
                    </a:p>
                  </a:txBody>
                  <a:tcPr marL="32145" marR="32145" marT="32145" marB="32145"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Diarrhea</a:t>
                      </a:r>
                    </a:p>
                  </a:txBody>
                  <a:tcPr marL="32145" marR="32145" marT="32145" marB="32145"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solidFill>
                            <a:srgbClr val="44546A"/>
                          </a:solidFill>
                          <a:latin typeface="Calibri Light"/>
                          <a:ea typeface="Calibri Light"/>
                          <a:cs typeface="Calibri Light"/>
                          <a:sym typeface="Calibri Light"/>
                        </a:rPr>
                        <a:t>13%</a:t>
                      </a:r>
                    </a:p>
                  </a:txBody>
                  <a:tcPr marL="32145" marR="32145" marT="32145" marB="32145"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6%</a:t>
                      </a:r>
                    </a:p>
                  </a:txBody>
                  <a:tcPr marL="32145" marR="32145" marT="32145" marB="32145"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5"/>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Fatigue</a:t>
                      </a:r>
                    </a:p>
                  </a:txBody>
                  <a:tcPr marL="32145" marR="32145" marT="32145" marB="32145" horzOverflow="overflow">
                    <a:lnL w="254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solidFill>
                            <a:srgbClr val="44546A"/>
                          </a:solidFill>
                          <a:latin typeface="Calibri Light"/>
                          <a:ea typeface="Calibri Light"/>
                          <a:cs typeface="Calibri Light"/>
                          <a:sym typeface="Calibri Light"/>
                        </a:rPr>
                        <a:t>24%</a:t>
                      </a:r>
                    </a:p>
                  </a:txBody>
                  <a:tcPr marL="32145" marR="32145" marT="32145" marB="32145"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17%</a:t>
                      </a:r>
                    </a:p>
                  </a:txBody>
                  <a:tcPr marL="32145" marR="32145" marT="32145" marB="32145" horzOverflow="overflow">
                    <a:lnL w="12700">
                      <a:solidFill>
                        <a:srgbClr val="000000"/>
                      </a:solidFill>
                    </a:lnL>
                    <a:lnR w="254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6"/>
                  </a:ext>
                </a:extLst>
              </a:tr>
              <a:tr h="445009">
                <a:tc>
                  <a:txBody>
                    <a:bodyPr/>
                    <a:lstStyle/>
                    <a:p>
                      <a:pPr algn="ctr">
                        <a:lnSpc>
                          <a:spcPct val="110000"/>
                        </a:lnSpc>
                        <a:defRPr sz="1800"/>
                      </a:pPr>
                      <a:r>
                        <a:rPr sz="2400">
                          <a:solidFill>
                            <a:srgbClr val="44546A"/>
                          </a:solidFill>
                          <a:latin typeface="Calibri Light"/>
                          <a:ea typeface="Calibri Light"/>
                          <a:cs typeface="Calibri Light"/>
                          <a:sym typeface="Calibri Light"/>
                        </a:rPr>
                        <a:t>Neuropathy</a:t>
                      </a:r>
                    </a:p>
                  </a:txBody>
                  <a:tcPr marL="32145" marR="32145" marT="32145" marB="32145" horzOverflow="overflow">
                    <a:lnL w="25400">
                      <a:solidFill>
                        <a:srgbClr val="000000"/>
                      </a:solidFill>
                    </a:lnL>
                    <a:lnR w="12700">
                      <a:solidFill>
                        <a:srgbClr val="000000"/>
                      </a:solidFill>
                    </a:lnR>
                    <a:lnT w="12700">
                      <a:solidFill>
                        <a:srgbClr val="000000"/>
                      </a:solidFill>
                    </a:lnT>
                    <a:lnB w="25400">
                      <a:solidFill>
                        <a:srgbClr val="000000"/>
                      </a:solidFill>
                    </a:lnB>
                    <a:solidFill>
                      <a:srgbClr val="FFFFFF"/>
                    </a:solidFill>
                  </a:tcPr>
                </a:tc>
                <a:tc>
                  <a:txBody>
                    <a:bodyPr/>
                    <a:lstStyle/>
                    <a:p>
                      <a:pPr algn="ctr">
                        <a:lnSpc>
                          <a:spcPct val="110000"/>
                        </a:lnSpc>
                        <a:defRPr sz="1800"/>
                      </a:pPr>
                      <a:r>
                        <a:rPr sz="2400">
                          <a:latin typeface="Calibri Light"/>
                          <a:ea typeface="Calibri Light"/>
                          <a:cs typeface="Calibri Light"/>
                          <a:sym typeface="Calibri Light"/>
                        </a:rPr>
                        <a:t>9%</a:t>
                      </a:r>
                    </a:p>
                  </a:txBody>
                  <a:tcPr marL="32145" marR="32145" marT="32145" marB="32145" horzOverflow="overflow">
                    <a:lnL w="12700">
                      <a:solidFill>
                        <a:srgbClr val="000000"/>
                      </a:solidFill>
                    </a:lnL>
                    <a:lnR w="12700">
                      <a:solidFill>
                        <a:srgbClr val="000000"/>
                      </a:solidFill>
                    </a:lnR>
                    <a:lnT w="12700">
                      <a:solidFill>
                        <a:srgbClr val="000000"/>
                      </a:solidFill>
                    </a:lnT>
                    <a:lnB w="25400">
                      <a:solidFill>
                        <a:srgbClr val="000000"/>
                      </a:solidFill>
                    </a:lnB>
                    <a:solidFill>
                      <a:srgbClr val="FFFFFF"/>
                    </a:solidFill>
                  </a:tcPr>
                </a:tc>
                <a:tc>
                  <a:txBody>
                    <a:bodyPr/>
                    <a:lstStyle/>
                    <a:p>
                      <a:pPr algn="ctr">
                        <a:lnSpc>
                          <a:spcPct val="110000"/>
                        </a:lnSpc>
                        <a:defRPr sz="1800"/>
                      </a:pPr>
                      <a:r>
                        <a:rPr sz="2400" dirty="0">
                          <a:solidFill>
                            <a:srgbClr val="44546A"/>
                          </a:solidFill>
                          <a:latin typeface="Calibri Light"/>
                          <a:ea typeface="Calibri Light"/>
                          <a:cs typeface="Calibri Light"/>
                          <a:sym typeface="Calibri Light"/>
                        </a:rPr>
                        <a:t>17%</a:t>
                      </a:r>
                    </a:p>
                  </a:txBody>
                  <a:tcPr marL="32145" marR="32145" marT="32145" marB="32145" horzOverflow="overflow">
                    <a:lnL w="12700">
                      <a:solidFill>
                        <a:srgbClr val="000000"/>
                      </a:solidFill>
                    </a:lnL>
                    <a:lnR w="25400">
                      <a:solidFill>
                        <a:srgbClr val="000000"/>
                      </a:solidFill>
                    </a:lnR>
                    <a:lnT w="12700">
                      <a:solidFill>
                        <a:srgbClr val="000000"/>
                      </a:solidFill>
                    </a:lnT>
                    <a:lnB w="25400">
                      <a:solidFill>
                        <a:srgbClr val="000000"/>
                      </a:solidFill>
                    </a:lnB>
                    <a:solidFill>
                      <a:srgbClr val="FFFFFF"/>
                    </a:solidFill>
                  </a:tcPr>
                </a:tc>
                <a:extLst>
                  <a:ext uri="{0D108BD9-81ED-4DB2-BD59-A6C34878D82A}">
                    <a16:rowId xmlns:a16="http://schemas.microsoft.com/office/drawing/2014/main" val="10007"/>
                  </a:ext>
                </a:extLst>
              </a:tr>
            </a:tbl>
          </a:graphicData>
        </a:graphic>
      </p:graphicFrame>
      <p:pic>
        <p:nvPicPr>
          <p:cNvPr id="2" name="Picture 3" descr="Picture 3">
            <a:extLst>
              <a:ext uri="{FF2B5EF4-FFF2-40B4-BE49-F238E27FC236}">
                <a16:creationId xmlns:a16="http://schemas.microsoft.com/office/drawing/2014/main" id="{498ED79D-488C-7088-C40F-2663017E6121}"/>
              </a:ext>
            </a:extLst>
          </p:cNvPr>
          <p:cNvPicPr>
            <a:picLocks noChangeAspect="1"/>
          </p:cNvPicPr>
          <p:nvPr/>
        </p:nvPicPr>
        <p:blipFill>
          <a:blip r:embed="rId2"/>
          <a:stretch>
            <a:fillRect/>
          </a:stretch>
        </p:blipFill>
        <p:spPr>
          <a:xfrm>
            <a:off x="334543" y="6319879"/>
            <a:ext cx="256742" cy="370185"/>
          </a:xfrm>
          <a:prstGeom prst="rect">
            <a:avLst/>
          </a:prstGeom>
          <a:ln w="12700">
            <a:miter lim="400000"/>
          </a:ln>
        </p:spPr>
      </p:pic>
      <p:pic>
        <p:nvPicPr>
          <p:cNvPr id="3" name="Picture 4" descr="Picture 4">
            <a:extLst>
              <a:ext uri="{FF2B5EF4-FFF2-40B4-BE49-F238E27FC236}">
                <a16:creationId xmlns:a16="http://schemas.microsoft.com/office/drawing/2014/main" id="{3EC8AA47-0489-5E4F-D0DA-1C658AF6A577}"/>
              </a:ext>
            </a:extLst>
          </p:cNvPr>
          <p:cNvPicPr>
            <a:picLocks noChangeAspect="1"/>
          </p:cNvPicPr>
          <p:nvPr/>
        </p:nvPicPr>
        <p:blipFill>
          <a:blip r:embed="rId3"/>
          <a:stretch>
            <a:fillRect/>
          </a:stretch>
        </p:blipFill>
        <p:spPr>
          <a:xfrm>
            <a:off x="734593" y="6415245"/>
            <a:ext cx="1028701" cy="260748"/>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txBox="1">
            <a:spLocks noGrp="1"/>
          </p:cNvSpPr>
          <p:nvPr>
            <p:ph type="title"/>
          </p:nvPr>
        </p:nvSpPr>
        <p:spPr>
          <a:xfrm>
            <a:off x="838199" y="284060"/>
            <a:ext cx="10515602" cy="994173"/>
          </a:xfrm>
          <a:prstGeom prst="rect">
            <a:avLst/>
          </a:prstGeom>
        </p:spPr>
        <p:txBody>
          <a:bodyPr>
            <a:normAutofit fontScale="90000"/>
          </a:bodyPr>
          <a:lstStyle/>
          <a:p>
            <a:pPr>
              <a:defRPr sz="3800"/>
            </a:pPr>
            <a:r>
              <a:rPr dirty="0"/>
              <a:t>Metastatic disease – 1</a:t>
            </a:r>
            <a:r>
              <a:rPr baseline="30526" dirty="0"/>
              <a:t>st</a:t>
            </a:r>
            <a:r>
              <a:rPr dirty="0"/>
              <a:t> line</a:t>
            </a:r>
            <a:br>
              <a:rPr dirty="0"/>
            </a:br>
            <a:r>
              <a:rPr u="sng" dirty="0"/>
              <a:t>NAPOLI-3</a:t>
            </a:r>
          </a:p>
        </p:txBody>
      </p:sp>
      <p:grpSp>
        <p:nvGrpSpPr>
          <p:cNvPr id="4" name="Group 3">
            <a:extLst>
              <a:ext uri="{FF2B5EF4-FFF2-40B4-BE49-F238E27FC236}">
                <a16:creationId xmlns:a16="http://schemas.microsoft.com/office/drawing/2014/main" id="{32F071DB-4A0C-28AA-4F7F-EE1A7AC0B658}"/>
              </a:ext>
            </a:extLst>
          </p:cNvPr>
          <p:cNvGrpSpPr/>
          <p:nvPr/>
        </p:nvGrpSpPr>
        <p:grpSpPr>
          <a:xfrm>
            <a:off x="3234366" y="1292677"/>
            <a:ext cx="6468010" cy="4832701"/>
            <a:chOff x="3961481" y="2209530"/>
            <a:chExt cx="3699066" cy="2763830"/>
          </a:xfrm>
        </p:grpSpPr>
        <p:pic>
          <p:nvPicPr>
            <p:cNvPr id="263" name="Content Placeholder 6" descr="Content Placeholder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961481" y="2209530"/>
              <a:ext cx="3699066" cy="2763830"/>
            </a:xfrm>
            <a:prstGeom prst="rect">
              <a:avLst/>
            </a:prstGeom>
            <a:ln w="12700">
              <a:miter lim="400000"/>
            </a:ln>
          </p:spPr>
        </p:pic>
        <p:sp>
          <p:nvSpPr>
            <p:cNvPr id="266" name="Frame 7"/>
            <p:cNvSpPr/>
            <p:nvPr/>
          </p:nvSpPr>
          <p:spPr>
            <a:xfrm>
              <a:off x="4103614" y="2411310"/>
              <a:ext cx="3328333" cy="232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89" y="2700"/>
                  </a:moveTo>
                  <a:lnTo>
                    <a:pt x="189" y="18900"/>
                  </a:lnTo>
                  <a:lnTo>
                    <a:pt x="21411" y="18900"/>
                  </a:lnTo>
                  <a:lnTo>
                    <a:pt x="21411" y="2700"/>
                  </a:lnTo>
                  <a:close/>
                </a:path>
              </a:pathLst>
            </a:custGeom>
            <a:solidFill>
              <a:srgbClr val="FFC000"/>
            </a:solidFill>
            <a:ln w="12700">
              <a:solidFill>
                <a:srgbClr val="6C5100"/>
              </a:solidFill>
              <a:miter/>
            </a:ln>
          </p:spPr>
          <p:txBody>
            <a:bodyPr lIns="34289" tIns="34289" rIns="34289" bIns="34289" anchor="ctr"/>
            <a:lstStyle/>
            <a:p>
              <a:pPr marL="0" marR="0" lvl="0" indent="0" algn="ctr" defTabSz="1088502" rtl="0" eaLnBrk="1" fontAlgn="auto" latinLnBrk="0" hangingPunct="0">
                <a:lnSpc>
                  <a:spcPct val="100000"/>
                </a:lnSpc>
                <a:spcBef>
                  <a:spcPts val="0"/>
                </a:spcBef>
                <a:spcAft>
                  <a:spcPts val="0"/>
                </a:spcAft>
                <a:buClrTx/>
                <a:buSzTx/>
                <a:buFontTx/>
                <a:buNone/>
                <a:tabLst/>
                <a:defRPr/>
              </a:pPr>
              <a:endParaRPr kumimoji="0" sz="1413" b="0" i="0" u="none" strike="noStrike" kern="0" cap="none" spc="0" normalizeH="0" baseline="0" noProof="0">
                <a:ln>
                  <a:noFill/>
                </a:ln>
                <a:solidFill>
                  <a:srgbClr val="000000"/>
                </a:solidFill>
                <a:effectLst/>
                <a:uLnTx/>
                <a:uFillTx/>
                <a:latin typeface="Calibri"/>
                <a:cs typeface="Calibri"/>
                <a:sym typeface="Calibri"/>
              </a:endParaRPr>
            </a:p>
          </p:txBody>
        </p:sp>
        <p:sp>
          <p:nvSpPr>
            <p:cNvPr id="267" name="Frame 8"/>
            <p:cNvSpPr/>
            <p:nvPr/>
          </p:nvSpPr>
          <p:spPr>
            <a:xfrm>
              <a:off x="4103614" y="3916086"/>
              <a:ext cx="3328333" cy="2327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89" y="2700"/>
                  </a:moveTo>
                  <a:lnTo>
                    <a:pt x="189" y="18900"/>
                  </a:lnTo>
                  <a:lnTo>
                    <a:pt x="21411" y="18900"/>
                  </a:lnTo>
                  <a:lnTo>
                    <a:pt x="21411" y="2700"/>
                  </a:lnTo>
                  <a:close/>
                </a:path>
              </a:pathLst>
            </a:custGeom>
            <a:solidFill>
              <a:srgbClr val="FFC000"/>
            </a:solidFill>
            <a:ln w="12700">
              <a:solidFill>
                <a:srgbClr val="6C5100"/>
              </a:solidFill>
              <a:miter/>
            </a:ln>
          </p:spPr>
          <p:txBody>
            <a:bodyPr lIns="34289" tIns="34289" rIns="34289" bIns="34289" anchor="ctr"/>
            <a:lstStyle/>
            <a:p>
              <a:pPr marL="0" marR="0" lvl="0" indent="0" algn="ctr" defTabSz="1088502" rtl="0" eaLnBrk="1" fontAlgn="auto" latinLnBrk="0" hangingPunct="0">
                <a:lnSpc>
                  <a:spcPct val="100000"/>
                </a:lnSpc>
                <a:spcBef>
                  <a:spcPts val="0"/>
                </a:spcBef>
                <a:spcAft>
                  <a:spcPts val="0"/>
                </a:spcAft>
                <a:buClrTx/>
                <a:buSzTx/>
                <a:buFontTx/>
                <a:buNone/>
                <a:tabLst/>
                <a:defRPr/>
              </a:pPr>
              <a:endParaRPr kumimoji="0" sz="1413" b="0" i="0" u="none" strike="noStrike" kern="0" cap="none" spc="0" normalizeH="0" baseline="0" noProof="0">
                <a:ln>
                  <a:noFill/>
                </a:ln>
                <a:solidFill>
                  <a:srgbClr val="000000"/>
                </a:solidFill>
                <a:effectLst/>
                <a:uLnTx/>
                <a:uFillTx/>
                <a:latin typeface="Calibri"/>
                <a:cs typeface="Calibri"/>
                <a:sym typeface="Calibri"/>
              </a:endParaRPr>
            </a:p>
          </p:txBody>
        </p:sp>
        <p:sp>
          <p:nvSpPr>
            <p:cNvPr id="268" name="Frame 9"/>
            <p:cNvSpPr/>
            <p:nvPr/>
          </p:nvSpPr>
          <p:spPr>
            <a:xfrm>
              <a:off x="4103614" y="4514850"/>
              <a:ext cx="3328333" cy="2327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89" y="2700"/>
                  </a:moveTo>
                  <a:lnTo>
                    <a:pt x="189" y="18900"/>
                  </a:lnTo>
                  <a:lnTo>
                    <a:pt x="21411" y="18900"/>
                  </a:lnTo>
                  <a:lnTo>
                    <a:pt x="21411" y="2700"/>
                  </a:lnTo>
                  <a:close/>
                </a:path>
              </a:pathLst>
            </a:custGeom>
            <a:solidFill>
              <a:srgbClr val="FFC000"/>
            </a:solidFill>
            <a:ln w="12700">
              <a:solidFill>
                <a:srgbClr val="6C5100"/>
              </a:solidFill>
              <a:miter/>
            </a:ln>
          </p:spPr>
          <p:txBody>
            <a:bodyPr lIns="34289" tIns="34289" rIns="34289" bIns="34289" anchor="ctr"/>
            <a:lstStyle/>
            <a:p>
              <a:pPr marL="0" marR="0" lvl="0" indent="0" algn="ctr" defTabSz="1088502" rtl="0" eaLnBrk="1" fontAlgn="auto" latinLnBrk="0" hangingPunct="0">
                <a:lnSpc>
                  <a:spcPct val="100000"/>
                </a:lnSpc>
                <a:spcBef>
                  <a:spcPts val="0"/>
                </a:spcBef>
                <a:spcAft>
                  <a:spcPts val="0"/>
                </a:spcAft>
                <a:buClrTx/>
                <a:buSzTx/>
                <a:buFontTx/>
                <a:buNone/>
                <a:tabLst/>
                <a:defRPr/>
              </a:pPr>
              <a:endParaRPr kumimoji="0" sz="1413" b="0" i="0" u="none" strike="noStrike" kern="0" cap="none" spc="0" normalizeH="0" baseline="0" noProof="0">
                <a:ln>
                  <a:noFill/>
                </a:ln>
                <a:solidFill>
                  <a:srgbClr val="000000"/>
                </a:solidFill>
                <a:effectLst/>
                <a:uLnTx/>
                <a:uFillTx/>
                <a:latin typeface="Calibri"/>
                <a:cs typeface="Calibri"/>
                <a:sym typeface="Calibri"/>
              </a:endParaRPr>
            </a:p>
          </p:txBody>
        </p:sp>
      </p:grpSp>
      <p:pic>
        <p:nvPicPr>
          <p:cNvPr id="2" name="Picture 3" descr="Picture 3">
            <a:extLst>
              <a:ext uri="{FF2B5EF4-FFF2-40B4-BE49-F238E27FC236}">
                <a16:creationId xmlns:a16="http://schemas.microsoft.com/office/drawing/2014/main" id="{C2AD1551-F3F0-D9F8-4B2C-720354707C37}"/>
              </a:ext>
            </a:extLst>
          </p:cNvPr>
          <p:cNvPicPr>
            <a:picLocks noChangeAspect="1"/>
          </p:cNvPicPr>
          <p:nvPr/>
        </p:nvPicPr>
        <p:blipFill>
          <a:blip r:embed="rId5"/>
          <a:stretch>
            <a:fillRect/>
          </a:stretch>
        </p:blipFill>
        <p:spPr>
          <a:xfrm>
            <a:off x="334543" y="6319879"/>
            <a:ext cx="256742" cy="370185"/>
          </a:xfrm>
          <a:prstGeom prst="rect">
            <a:avLst/>
          </a:prstGeom>
          <a:ln w="12700">
            <a:miter lim="400000"/>
          </a:ln>
        </p:spPr>
      </p:pic>
      <p:pic>
        <p:nvPicPr>
          <p:cNvPr id="3" name="Picture 4" descr="Picture 4">
            <a:extLst>
              <a:ext uri="{FF2B5EF4-FFF2-40B4-BE49-F238E27FC236}">
                <a16:creationId xmlns:a16="http://schemas.microsoft.com/office/drawing/2014/main" id="{F59EED51-FF8D-0C33-D3CB-5528FB6334BB}"/>
              </a:ext>
            </a:extLst>
          </p:cNvPr>
          <p:cNvPicPr>
            <a:picLocks noChangeAspect="1"/>
          </p:cNvPicPr>
          <p:nvPr/>
        </p:nvPicPr>
        <p:blipFill>
          <a:blip r:embed="rId6"/>
          <a:stretch>
            <a:fillRect/>
          </a:stretch>
        </p:blipFill>
        <p:spPr>
          <a:xfrm>
            <a:off x="734593" y="6415245"/>
            <a:ext cx="1028701" cy="260748"/>
          </a:xfrm>
          <a:prstGeom prst="rect">
            <a:avLst/>
          </a:prstGeom>
          <a:ln w="12700">
            <a:miter lim="400000"/>
          </a:ln>
        </p:spPr>
      </p:pic>
      <p:sp>
        <p:nvSpPr>
          <p:cNvPr id="5" name="TextBox 10">
            <a:extLst>
              <a:ext uri="{FF2B5EF4-FFF2-40B4-BE49-F238E27FC236}">
                <a16:creationId xmlns:a16="http://schemas.microsoft.com/office/drawing/2014/main" id="{C1E149BF-CB53-5C88-14C9-97B89ACB1405}"/>
              </a:ext>
            </a:extLst>
          </p:cNvPr>
          <p:cNvSpPr txBox="1"/>
          <p:nvPr/>
        </p:nvSpPr>
        <p:spPr>
          <a:xfrm>
            <a:off x="9633981" y="6446281"/>
            <a:ext cx="2209152" cy="264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1800" i="1"/>
            </a:lvl1pPr>
          </a:lstStyle>
          <a:p>
            <a:pPr marL="0" marR="0" lvl="0" indent="0" algn="l" defTabSz="1088502" rtl="0" eaLnBrk="1" fontAlgn="auto" latinLnBrk="0" hangingPunct="0">
              <a:lnSpc>
                <a:spcPct val="100000"/>
              </a:lnSpc>
              <a:spcBef>
                <a:spcPts val="0"/>
              </a:spcBef>
              <a:spcAft>
                <a:spcPts val="0"/>
              </a:spcAft>
              <a:buClrTx/>
              <a:buSzTx/>
              <a:buFontTx/>
              <a:buNone/>
              <a:tabLst/>
              <a:defRPr/>
            </a:pPr>
            <a:r>
              <a:rPr kumimoji="0" lang="en-US" sz="1266" b="0" i="1" u="none" strike="noStrike" kern="0" cap="none" spc="0" normalizeH="0" baseline="0" noProof="0" dirty="0" err="1">
                <a:ln>
                  <a:noFill/>
                </a:ln>
                <a:solidFill>
                  <a:srgbClr val="000000"/>
                </a:solidFill>
                <a:effectLst/>
                <a:uLnTx/>
                <a:uFillTx/>
                <a:latin typeface="Calibri"/>
                <a:cs typeface="Calibri"/>
                <a:sym typeface="Calibri"/>
              </a:rPr>
              <a:t>Wainberg</a:t>
            </a:r>
            <a:r>
              <a:rPr kumimoji="0" lang="en-US" sz="1266" b="0" i="1" u="none" strike="noStrike" kern="0" cap="none" spc="0" normalizeH="0" baseline="0" noProof="0" dirty="0">
                <a:ln>
                  <a:noFill/>
                </a:ln>
                <a:solidFill>
                  <a:srgbClr val="000000"/>
                </a:solidFill>
                <a:effectLst/>
                <a:uLnTx/>
                <a:uFillTx/>
                <a:latin typeface="Calibri"/>
                <a:cs typeface="Calibri"/>
                <a:sym typeface="Calibri"/>
              </a:rPr>
              <a:t> </a:t>
            </a:r>
            <a:r>
              <a:rPr kumimoji="0" sz="1266" b="0" i="1" u="none" strike="noStrike" kern="0" cap="none" spc="0" normalizeH="0" baseline="0" noProof="0" dirty="0">
                <a:ln>
                  <a:noFill/>
                </a:ln>
                <a:solidFill>
                  <a:srgbClr val="000000"/>
                </a:solidFill>
                <a:effectLst/>
                <a:uLnTx/>
                <a:uFillTx/>
                <a:latin typeface="Calibri"/>
                <a:cs typeface="Calibri"/>
                <a:sym typeface="Calibri"/>
              </a:rPr>
              <a:t>et al, </a:t>
            </a:r>
            <a:r>
              <a:rPr kumimoji="0" lang="en-US" sz="1266" b="0" i="1" u="none" strike="noStrike" kern="0" cap="none" spc="0" normalizeH="0" baseline="0" noProof="0" dirty="0">
                <a:ln>
                  <a:noFill/>
                </a:ln>
                <a:solidFill>
                  <a:srgbClr val="000000"/>
                </a:solidFill>
                <a:effectLst/>
                <a:uLnTx/>
                <a:uFillTx/>
                <a:latin typeface="Calibri"/>
                <a:cs typeface="Calibri"/>
                <a:sym typeface="Calibri"/>
              </a:rPr>
              <a:t>Lancet</a:t>
            </a:r>
            <a:r>
              <a:rPr kumimoji="0" sz="1266" b="0" i="1" u="none" strike="noStrike" kern="0" cap="none" spc="0" normalizeH="0" baseline="0" noProof="0" dirty="0">
                <a:ln>
                  <a:noFill/>
                </a:ln>
                <a:solidFill>
                  <a:srgbClr val="000000"/>
                </a:solidFill>
                <a:effectLst/>
                <a:uLnTx/>
                <a:uFillTx/>
                <a:latin typeface="Calibri"/>
                <a:cs typeface="Calibri"/>
                <a:sym typeface="Calibri"/>
              </a:rPr>
              <a:t> 20</a:t>
            </a:r>
            <a:r>
              <a:rPr kumimoji="0" lang="en-US" sz="1266" b="0" i="1" u="none" strike="noStrike" kern="0" cap="none" spc="0" normalizeH="0" baseline="0" noProof="0" dirty="0">
                <a:ln>
                  <a:noFill/>
                </a:ln>
                <a:solidFill>
                  <a:srgbClr val="000000"/>
                </a:solidFill>
                <a:effectLst/>
                <a:uLnTx/>
                <a:uFillTx/>
                <a:latin typeface="Calibri"/>
                <a:cs typeface="Calibri"/>
                <a:sym typeface="Calibri"/>
              </a:rPr>
              <a:t>23</a:t>
            </a:r>
            <a:endParaRPr kumimoji="0" sz="1266" b="0" i="1"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1"/>
          <p:cNvSpPr txBox="1">
            <a:spLocks noGrp="1"/>
          </p:cNvSpPr>
          <p:nvPr>
            <p:ph type="title"/>
          </p:nvPr>
        </p:nvSpPr>
        <p:spPr>
          <a:prstGeom prst="rect">
            <a:avLst/>
          </a:prstGeom>
        </p:spPr>
        <p:txBody>
          <a:bodyPr/>
          <a:lstStyle/>
          <a:p>
            <a:r>
              <a:t>Managing Side Effects: </a:t>
            </a:r>
          </a:p>
        </p:txBody>
      </p:sp>
      <p:sp>
        <p:nvSpPr>
          <p:cNvPr id="274" name="Content Placeholder 2"/>
          <p:cNvSpPr txBox="1">
            <a:spLocks noGrp="1"/>
          </p:cNvSpPr>
          <p:nvPr>
            <p:ph type="body" sz="half" idx="1"/>
          </p:nvPr>
        </p:nvSpPr>
        <p:spPr>
          <a:xfrm>
            <a:off x="641350" y="1109590"/>
            <a:ext cx="9435540" cy="1634134"/>
          </a:xfrm>
          <a:prstGeom prst="rect">
            <a:avLst/>
          </a:prstGeom>
        </p:spPr>
        <p:txBody>
          <a:bodyPr>
            <a:noAutofit/>
          </a:bodyPr>
          <a:lstStyle/>
          <a:p>
            <a:pPr marL="428257" lvl="1" indent="-211273" defTabSz="740637">
              <a:buSzPct val="100000"/>
              <a:defRPr sz="3968"/>
            </a:pPr>
            <a:r>
              <a:rPr sz="2400" dirty="0"/>
              <a:t>Patient education about management of common side effects crucial</a:t>
            </a:r>
          </a:p>
          <a:p>
            <a:pPr marL="428257" lvl="1" indent="-211273" defTabSz="740637">
              <a:buSzPct val="100000"/>
              <a:defRPr sz="2997"/>
            </a:pPr>
            <a:r>
              <a:rPr sz="2400" dirty="0"/>
              <a:t>Also important to educate patients about when to call</a:t>
            </a:r>
          </a:p>
          <a:p>
            <a:pPr marL="0" lvl="1" indent="263093" defTabSz="740637">
              <a:buSzTx/>
              <a:buNone/>
              <a:defRPr sz="2997"/>
            </a:pPr>
            <a:endParaRPr sz="2400" dirty="0"/>
          </a:p>
          <a:p>
            <a:pPr marL="0" lvl="1" indent="9525" defTabSz="740637">
              <a:buSzTx/>
              <a:buNone/>
              <a:defRPr sz="2997"/>
            </a:pPr>
            <a:r>
              <a:rPr sz="2400" dirty="0"/>
              <a:t>Notify your team or get medical help right away if you have any signs or symptoms, including:</a:t>
            </a:r>
          </a:p>
        </p:txBody>
      </p:sp>
      <p:sp>
        <p:nvSpPr>
          <p:cNvPr id="275" name="Content Placeholder 2"/>
          <p:cNvSpPr txBox="1"/>
          <p:nvPr/>
        </p:nvSpPr>
        <p:spPr>
          <a:xfrm>
            <a:off x="1441881" y="3108573"/>
            <a:ext cx="8635009" cy="3471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42915"/>
          <a:lstStyle/>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Fever of 100.4 degrees or higher</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Low blood pressure or dizziness</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Diarrhea</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Shortness of breath or trouble breathing</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Nausea and vomiting</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Problems with walking, or loss of balance or coordination</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Unusual bleeding</a:t>
            </a:r>
          </a:p>
          <a:p>
            <a:pPr marL="555853" marR="0" lvl="1" indent="-231047" algn="l" defTabSz="1088502" rtl="0" eaLnBrk="1" fontAlgn="auto" latinLnBrk="0" hangingPunct="0">
              <a:lnSpc>
                <a:spcPct val="100000"/>
              </a:lnSpc>
              <a:spcBef>
                <a:spcPts val="0"/>
              </a:spcBef>
              <a:spcAft>
                <a:spcPts val="0"/>
              </a:spcAft>
              <a:buClrTx/>
              <a:buSzPct val="95000"/>
              <a:buFont typeface="Arial"/>
              <a:buChar char="•"/>
              <a:tabLst/>
              <a:defRPr sz="2300"/>
            </a:pPr>
            <a:r>
              <a:rPr kumimoji="0" sz="2000" b="0" i="0" u="none" strike="noStrike" kern="0" cap="none" spc="0" normalizeH="0" baseline="0" noProof="0" dirty="0">
                <a:ln>
                  <a:noFill/>
                </a:ln>
                <a:solidFill>
                  <a:srgbClr val="000000"/>
                </a:solidFill>
                <a:effectLst/>
                <a:uLnTx/>
                <a:uFillTx/>
                <a:latin typeface="Calibri"/>
                <a:cs typeface="Calibri"/>
                <a:sym typeface="Calibri"/>
              </a:rPr>
              <a:t>Weakness or shaking (tremors)</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591285" y="570091"/>
            <a:ext cx="10515602" cy="994173"/>
          </a:xfrm>
          <a:prstGeom prst="rect">
            <a:avLst/>
          </a:prstGeom>
        </p:spPr>
        <p:txBody>
          <a:bodyPr/>
          <a:lstStyle>
            <a:lvl1pPr>
              <a:defRPr sz="4400" u="sng"/>
            </a:lvl1pPr>
          </a:lstStyle>
          <a:p>
            <a:r>
              <a:rPr dirty="0"/>
              <a:t>Metastatic Disease: 1st line summary</a:t>
            </a:r>
          </a:p>
        </p:txBody>
      </p:sp>
      <p:sp>
        <p:nvSpPr>
          <p:cNvPr id="278" name="Content Placeholder 2"/>
          <p:cNvSpPr txBox="1">
            <a:spLocks noGrp="1"/>
          </p:cNvSpPr>
          <p:nvPr>
            <p:ph type="body" idx="1"/>
          </p:nvPr>
        </p:nvSpPr>
        <p:spPr>
          <a:xfrm>
            <a:off x="734301" y="1964131"/>
            <a:ext cx="10372586" cy="3263504"/>
          </a:xfrm>
          <a:prstGeom prst="rect">
            <a:avLst/>
          </a:prstGeom>
        </p:spPr>
        <p:txBody>
          <a:bodyPr/>
          <a:lstStyle/>
          <a:p>
            <a:pPr marL="227699" indent="-227699">
              <a:defRPr sz="3400">
                <a:latin typeface="Calibri Light"/>
                <a:ea typeface="Calibri Light"/>
                <a:cs typeface="Calibri Light"/>
                <a:sym typeface="Calibri Light"/>
              </a:defRPr>
            </a:pPr>
            <a:r>
              <a:rPr dirty="0"/>
              <a:t>FOLFIRINOX/NALIRIFOX most effective, use in fit patients. </a:t>
            </a:r>
          </a:p>
          <a:p>
            <a:pPr marL="227699" indent="-227699">
              <a:defRPr sz="3400">
                <a:latin typeface="Calibri Light"/>
                <a:ea typeface="Calibri Light"/>
                <a:cs typeface="Calibri Light"/>
                <a:sym typeface="Calibri Light"/>
              </a:defRPr>
            </a:pPr>
            <a:r>
              <a:rPr dirty="0"/>
              <a:t>Gem/</a:t>
            </a:r>
            <a:r>
              <a:rPr lang="en-US" i="1" dirty="0"/>
              <a:t>nab</a:t>
            </a:r>
            <a:r>
              <a:rPr lang="en-US" dirty="0"/>
              <a:t> paclitaxel</a:t>
            </a:r>
            <a:r>
              <a:rPr dirty="0"/>
              <a:t> for less fit patients</a:t>
            </a:r>
          </a:p>
          <a:p>
            <a:pPr marL="227699" indent="-227699">
              <a:defRPr sz="3400">
                <a:latin typeface="Calibri Light"/>
                <a:ea typeface="Calibri Light"/>
                <a:cs typeface="Calibri Light"/>
                <a:sym typeface="Calibri Light"/>
              </a:defRPr>
            </a:pPr>
            <a:endParaRPr dirty="0"/>
          </a:p>
          <a:p>
            <a:pPr marL="227699" indent="-227699">
              <a:defRPr sz="3400">
                <a:latin typeface="Calibri Light"/>
                <a:ea typeface="Calibri Light"/>
                <a:cs typeface="Calibri Light"/>
                <a:sym typeface="Calibri Light"/>
              </a:defRPr>
            </a:pPr>
            <a:r>
              <a:rPr dirty="0"/>
              <a:t>Utilize dose adjustments- Palliative intent</a:t>
            </a:r>
          </a:p>
        </p:txBody>
      </p:sp>
      <p:pic>
        <p:nvPicPr>
          <p:cNvPr id="2" name="Picture 3" descr="Picture 3">
            <a:extLst>
              <a:ext uri="{FF2B5EF4-FFF2-40B4-BE49-F238E27FC236}">
                <a16:creationId xmlns:a16="http://schemas.microsoft.com/office/drawing/2014/main" id="{3516F457-BCDC-89CE-5AD7-B2DED48AA02D}"/>
              </a:ext>
            </a:extLst>
          </p:cNvPr>
          <p:cNvPicPr>
            <a:picLocks noChangeAspect="1"/>
          </p:cNvPicPr>
          <p:nvPr/>
        </p:nvPicPr>
        <p:blipFill>
          <a:blip r:embed="rId2"/>
          <a:stretch>
            <a:fillRect/>
          </a:stretch>
        </p:blipFill>
        <p:spPr>
          <a:xfrm>
            <a:off x="334543" y="6319879"/>
            <a:ext cx="256742" cy="370185"/>
          </a:xfrm>
          <a:prstGeom prst="rect">
            <a:avLst/>
          </a:prstGeom>
          <a:ln w="12700">
            <a:miter lim="400000"/>
          </a:ln>
        </p:spPr>
      </p:pic>
      <p:pic>
        <p:nvPicPr>
          <p:cNvPr id="3" name="Picture 4" descr="Picture 4">
            <a:extLst>
              <a:ext uri="{FF2B5EF4-FFF2-40B4-BE49-F238E27FC236}">
                <a16:creationId xmlns:a16="http://schemas.microsoft.com/office/drawing/2014/main" id="{7FF2086D-4105-0DC8-B25A-2C18C8912704}"/>
              </a:ext>
            </a:extLst>
          </p:cNvPr>
          <p:cNvPicPr>
            <a:picLocks noChangeAspect="1"/>
          </p:cNvPicPr>
          <p:nvPr/>
        </p:nvPicPr>
        <p:blipFill>
          <a:blip r:embed="rId3"/>
          <a:stretch>
            <a:fillRect/>
          </a:stretch>
        </p:blipFill>
        <p:spPr>
          <a:xfrm>
            <a:off x="734593" y="6415245"/>
            <a:ext cx="1028701" cy="260748"/>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1"/>
          <p:cNvSpPr txBox="1">
            <a:spLocks noGrp="1"/>
          </p:cNvSpPr>
          <p:nvPr>
            <p:ph type="title"/>
          </p:nvPr>
        </p:nvSpPr>
        <p:spPr>
          <a:prstGeom prst="rect">
            <a:avLst/>
          </a:prstGeom>
        </p:spPr>
        <p:txBody>
          <a:bodyPr/>
          <a:lstStyle/>
          <a:p>
            <a:r>
              <a:t>Side effect management</a:t>
            </a:r>
          </a:p>
        </p:txBody>
      </p:sp>
      <p:sp>
        <p:nvSpPr>
          <p:cNvPr id="284" name="Content Placeholder 2"/>
          <p:cNvSpPr txBox="1">
            <a:spLocks noGrp="1"/>
          </p:cNvSpPr>
          <p:nvPr>
            <p:ph type="body" idx="1"/>
          </p:nvPr>
        </p:nvSpPr>
        <p:spPr>
          <a:xfrm>
            <a:off x="1860599" y="1891975"/>
            <a:ext cx="9002032" cy="2702059"/>
          </a:xfrm>
          <a:prstGeom prst="rect">
            <a:avLst/>
          </a:prstGeom>
          <a:solidFill>
            <a:srgbClr val="D0EEEE"/>
          </a:solidFill>
        </p:spPr>
        <p:txBody>
          <a:bodyPr lIns="91440" anchor="ctr"/>
          <a:lstStyle/>
          <a:p>
            <a:pPr marL="337529" indent="-337529">
              <a:lnSpc>
                <a:spcPct val="150000"/>
              </a:lnSpc>
              <a:buSzPct val="100000"/>
              <a:buFont typeface="Arial"/>
              <a:buChar char="•"/>
              <a:defRPr b="1"/>
            </a:pPr>
            <a:r>
              <a:rPr dirty="0"/>
              <a:t>As needed antiemetics and bowel medications</a:t>
            </a:r>
          </a:p>
          <a:p>
            <a:pPr marL="337529" indent="-337529">
              <a:lnSpc>
                <a:spcPct val="150000"/>
              </a:lnSpc>
              <a:buSzPct val="100000"/>
              <a:buFont typeface="Arial"/>
              <a:buChar char="•"/>
              <a:defRPr b="1"/>
            </a:pPr>
            <a:r>
              <a:rPr dirty="0"/>
              <a:t>Encourage fluids and small, frequent meals/snacks with emphasis on protein</a:t>
            </a:r>
          </a:p>
          <a:p>
            <a:pPr marL="337529" indent="-337529">
              <a:lnSpc>
                <a:spcPct val="150000"/>
              </a:lnSpc>
              <a:buSzPct val="100000"/>
              <a:buFont typeface="Arial"/>
              <a:buChar char="•"/>
              <a:defRPr b="1"/>
            </a:pPr>
            <a:r>
              <a:rPr dirty="0"/>
              <a:t>Nutrition consultation</a:t>
            </a:r>
          </a:p>
          <a:p>
            <a:pPr marL="337529" indent="-337529">
              <a:lnSpc>
                <a:spcPct val="150000"/>
              </a:lnSpc>
              <a:buSzPct val="100000"/>
              <a:buFont typeface="Arial"/>
              <a:buChar char="•"/>
              <a:defRPr b="1"/>
            </a:pPr>
            <a:r>
              <a:rPr dirty="0"/>
              <a:t>Pain management</a:t>
            </a:r>
          </a:p>
          <a:p>
            <a:pPr marL="337529" indent="-337529">
              <a:lnSpc>
                <a:spcPct val="150000"/>
              </a:lnSpc>
              <a:buSzPct val="100000"/>
              <a:buFont typeface="Arial"/>
              <a:buChar char="•"/>
              <a:defRPr b="1"/>
            </a:pPr>
            <a:r>
              <a:rPr dirty="0"/>
              <a:t>Speak to provider before beginning any new medications, herbs or supplements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Philip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988870364"/>
              </p:ext>
            </p:extLst>
          </p:nvPr>
        </p:nvGraphicFramePr>
        <p:xfrm>
          <a:off x="1271464" y="1628800"/>
          <a:ext cx="9396409" cy="3874455"/>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480099">
                  <a:extLst>
                    <a:ext uri="{9D8B030D-6E8A-4147-A177-3AD203B41FA5}">
                      <a16:colId xmlns:a16="http://schemas.microsoft.com/office/drawing/2014/main" val="20001"/>
                    </a:ext>
                  </a:extLst>
                </a:gridCol>
              </a:tblGrid>
              <a:tr h="1008397">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Agenus Inc, AstraZeneca Pharmaceuticals LP, Bayer HealthCare Pharmaceuticals, Daiichi Sankyo Inc, Gilead Sciences Inc, HUYA Bioscience International, Incyte Corporation, Ipsen Biopharmaceuticals Inc, Jazz Pharmaceuticals Inc,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Pfizer Inc, </a:t>
                      </a:r>
                      <a:r>
                        <a:rPr lang="en-US" sz="1800" b="0" kern="1200" dirty="0" err="1">
                          <a:solidFill>
                            <a:schemeClr val="tx1"/>
                          </a:solidFill>
                          <a:effectLst/>
                          <a:latin typeface="+mn-lt"/>
                          <a:ea typeface="+mn-ea"/>
                          <a:cs typeface="+mn-cs"/>
                        </a:rPr>
                        <a:t>Processa</a:t>
                      </a:r>
                      <a:r>
                        <a:rPr lang="en-US" sz="1800" b="0" kern="1200" dirty="0">
                          <a:solidFill>
                            <a:schemeClr val="tx1"/>
                          </a:solidFill>
                          <a:effectLst/>
                          <a:latin typeface="+mn-lt"/>
                          <a:ea typeface="+mn-ea"/>
                          <a:cs typeface="+mn-cs"/>
                        </a:rPr>
                        <a:t> Pharmaceuticals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Takeda Pharmaceuticals USA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1998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BioNTech SE, Moderna,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382803"/>
                  </a:ext>
                </a:extLst>
              </a:tr>
              <a:tr h="719985">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Cyclacel</a:t>
                      </a:r>
                      <a:r>
                        <a:rPr lang="en-US" sz="1800" b="0" kern="1200" dirty="0">
                          <a:solidFill>
                            <a:schemeClr val="tx1"/>
                          </a:solidFill>
                          <a:effectLst/>
                          <a:latin typeface="+mn-lt"/>
                          <a:ea typeface="+mn-ea"/>
                          <a:cs typeface="+mn-cs"/>
                        </a:rPr>
                        <a:t> Pharmaceuticals Inc, Oncolytics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8781703"/>
                  </a:ext>
                </a:extLst>
              </a:tr>
              <a:tr h="719985">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Incyte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2829856"/>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194833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D8DBF-CA15-6B13-9772-9BEDCF49BD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C61CAB4-AAF1-944E-35D2-9738A0B2C6EE}"/>
              </a:ext>
            </a:extLst>
          </p:cNvPr>
          <p:cNvSpPr/>
          <p:nvPr/>
        </p:nvSpPr>
        <p:spPr bwMode="auto">
          <a:xfrm>
            <a:off x="758948" y="2636912"/>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903C604-2043-5C6B-9149-921844D0A9AB}"/>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4866379-C36E-3AB1-95C9-4BC2355A5C07}"/>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Initial Management of Pancreatic Adenocarcinoma (PAD)</a:t>
            </a:r>
          </a:p>
          <a:p>
            <a:pPr marL="0" indent="0">
              <a:spcBef>
                <a:spcPts val="1800"/>
              </a:spcBef>
              <a:spcAft>
                <a:spcPts val="0"/>
              </a:spcAft>
              <a:buNone/>
            </a:pPr>
            <a:r>
              <a:rPr lang="en-US" sz="2500" dirty="0">
                <a:solidFill>
                  <a:srgbClr val="0432FF"/>
                </a:solidFill>
              </a:rPr>
              <a:t>Module 1: </a:t>
            </a:r>
            <a:r>
              <a:rPr lang="en-US" sz="2500" dirty="0">
                <a:solidFill>
                  <a:schemeClr val="tx1"/>
                </a:solidFill>
              </a:rPr>
              <a:t>Clinical Presentation and Prognosis of PAD; Recent Advances in Up-Front Treatment for Metastatic PAD </a:t>
            </a:r>
          </a:p>
          <a:p>
            <a:pPr marL="0" indent="0">
              <a:spcBef>
                <a:spcPts val="1800"/>
              </a:spcBef>
              <a:spcAft>
                <a:spcPts val="0"/>
              </a:spcAft>
              <a:buNone/>
            </a:pPr>
            <a:r>
              <a:rPr lang="en-US" sz="2500" dirty="0">
                <a:solidFill>
                  <a:schemeClr val="bg1"/>
                </a:solidFill>
              </a:rPr>
              <a:t>Module 2: </a:t>
            </a:r>
            <a:r>
              <a:rPr lang="en-US" sz="2500" b="1" dirty="0">
                <a:solidFill>
                  <a:schemeClr val="bg1"/>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 </a:t>
            </a:r>
            <a:endParaRPr lang="en-US" sz="2500" b="1" dirty="0">
              <a:solidFill>
                <a:srgbClr val="000000"/>
              </a:solidFill>
              <a:effectLst/>
              <a:latin typeface="+mn-lt"/>
              <a:ea typeface="Calibri" panose="020F0502020204030204" pitchFamily="34" charset="0"/>
            </a:endParaRP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PARP Inhibitor Maintenance Therapy for Newly Diagnosed Metastatic PAD </a:t>
            </a:r>
          </a:p>
          <a:p>
            <a:pPr marL="0" indent="0">
              <a:spcBef>
                <a:spcPts val="1800"/>
              </a:spcBef>
              <a:spcAft>
                <a:spcPts val="0"/>
              </a:spcAft>
              <a:buNone/>
            </a:pPr>
            <a:r>
              <a:rPr lang="en-US" sz="2500" dirty="0">
                <a:solidFill>
                  <a:srgbClr val="0432FF"/>
                </a:solidFill>
              </a:rPr>
              <a:t>Module 5: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37240468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DC08-2E56-B01D-B7E5-6671202041AE}"/>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3A59720-A044-4D30-A856-0730907E969A}"/>
              </a:ext>
            </a:extLst>
          </p:cNvPr>
          <p:cNvSpPr>
            <a:spLocks noGrp="1"/>
          </p:cNvSpPr>
          <p:nvPr>
            <p:ph idx="1"/>
          </p:nvPr>
        </p:nvSpPr>
        <p:spPr>
          <a:xfrm>
            <a:off x="528634" y="1988840"/>
            <a:ext cx="11183989"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metastatic PAD who has experienced disease progression </a:t>
            </a:r>
            <a:b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on first-line gemcitabine/nab paclitaxel and is about to start treatment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nal</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-IRI + 5-FU/LV</a:t>
            </a:r>
            <a:r>
              <a:rPr lang="en-US" sz="2800" dirty="0">
                <a:solidFill>
                  <a:schemeClr val="tx1"/>
                </a:solidFill>
                <a:effectLst/>
                <a:latin typeface="Calibri" panose="020F0502020204030204" pitchFamily="34" charset="0"/>
                <a:cs typeface="Calibri" panose="020F0502020204030204" pitchFamily="34" charset="0"/>
              </a:rPr>
              <a:t>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3F69D7AD-0C1D-FA8D-ED6D-C53DC672B25E}"/>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596187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F784-5AEE-6EBE-9A1A-57B156E8D04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CCDA87-C476-5D55-8E4D-81F81BEDEEA2}"/>
              </a:ext>
            </a:extLst>
          </p:cNvPr>
          <p:cNvSpPr>
            <a:spLocks noGrp="1"/>
          </p:cNvSpPr>
          <p:nvPr>
            <p:ph type="ctrTitle"/>
          </p:nvPr>
        </p:nvSpPr>
        <p:spPr>
          <a:xfrm>
            <a:off x="1382617" y="1129535"/>
            <a:ext cx="9426766" cy="2387600"/>
          </a:xfrm>
        </p:spPr>
        <p:txBody>
          <a:bodyPr>
            <a:normAutofit/>
          </a:bodyPr>
          <a:lstStyle/>
          <a:p>
            <a:r>
              <a:rPr lang="en-US" sz="4200" b="1" i="0">
                <a:solidFill>
                  <a:srgbClr val="000000"/>
                </a:solidFill>
                <a:effectLst/>
                <a:latin typeface="Aptos" panose="020B0004020202020204" pitchFamily="34" charset="0"/>
              </a:rPr>
              <a:t>Selection </a:t>
            </a:r>
            <a:r>
              <a:rPr lang="en-US" sz="4200" b="1" i="0" dirty="0">
                <a:solidFill>
                  <a:srgbClr val="000000"/>
                </a:solidFill>
                <a:effectLst/>
                <a:latin typeface="Aptos" panose="020B0004020202020204" pitchFamily="34" charset="0"/>
              </a:rPr>
              <a:t>and Sequencing of </a:t>
            </a:r>
            <a:br>
              <a:rPr lang="en-US" sz="4200" b="1" i="0" dirty="0">
                <a:solidFill>
                  <a:srgbClr val="000000"/>
                </a:solidFill>
                <a:effectLst/>
                <a:latin typeface="Aptos" panose="020B0004020202020204" pitchFamily="34" charset="0"/>
              </a:rPr>
            </a:br>
            <a:r>
              <a:rPr lang="en-US" sz="4200" b="1" i="0" dirty="0">
                <a:solidFill>
                  <a:srgbClr val="000000"/>
                </a:solidFill>
                <a:effectLst/>
                <a:latin typeface="Aptos" panose="020B0004020202020204" pitchFamily="34" charset="0"/>
              </a:rPr>
              <a:t>Therapy for Relapsed/Refractory (R/R) Metastatic PAD</a:t>
            </a:r>
            <a:endParaRPr lang="en-US" sz="4200" dirty="0"/>
          </a:p>
        </p:txBody>
      </p:sp>
      <p:sp>
        <p:nvSpPr>
          <p:cNvPr id="5" name="Subtitle 4">
            <a:extLst>
              <a:ext uri="{FF2B5EF4-FFF2-40B4-BE49-F238E27FC236}">
                <a16:creationId xmlns:a16="http://schemas.microsoft.com/office/drawing/2014/main" id="{93139AE7-EBAB-D8C8-BD70-3D9C58F09869}"/>
              </a:ext>
            </a:extLst>
          </p:cNvPr>
          <p:cNvSpPr>
            <a:spLocks noGrp="1"/>
          </p:cNvSpPr>
          <p:nvPr>
            <p:ph type="subTitle" idx="1"/>
          </p:nvPr>
        </p:nvSpPr>
        <p:spPr>
          <a:xfrm>
            <a:off x="1524000" y="4009356"/>
            <a:ext cx="9144000" cy="1655762"/>
          </a:xfrm>
        </p:spPr>
        <p:txBody>
          <a:bodyPr/>
          <a:lstStyle/>
          <a:p>
            <a:r>
              <a:rPr lang="en-US" dirty="0"/>
              <a:t>Farshid </a:t>
            </a:r>
            <a:r>
              <a:rPr lang="en-US" dirty="0" err="1"/>
              <a:t>Dayyani</a:t>
            </a:r>
            <a:r>
              <a:rPr lang="en-US" dirty="0"/>
              <a:t>, MD, PhD</a:t>
            </a:r>
          </a:p>
        </p:txBody>
      </p:sp>
    </p:spTree>
    <p:extLst>
      <p:ext uri="{BB962C8B-B14F-4D97-AF65-F5344CB8AC3E}">
        <p14:creationId xmlns:p14="http://schemas.microsoft.com/office/powerpoint/2010/main" val="1920426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260BE-396D-17B6-8EEE-9FC13A7D4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D66090-88AF-0502-832A-FE9942B7A3B3}"/>
              </a:ext>
            </a:extLst>
          </p:cNvPr>
          <p:cNvSpPr txBox="1"/>
          <p:nvPr/>
        </p:nvSpPr>
        <p:spPr>
          <a:xfrm>
            <a:off x="4109987" y="1037326"/>
            <a:ext cx="7937599" cy="546303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74 year old male with history of testicular cancer as a teenager, in complete remission, who was diagnosed with pancreatic body adenocarcinoma when he presented to outside with gastric outlet obstruction from the tumor, status post stent placement and aborted Whipple procedure since he was found to be locally advanced unresectable.
Started treatment with gemcitabine and nab-paclitaxel based on the LAPACT trial for locally advanced PDAC
Pretreatment CA 19/9 was elevated at 1200 units per ML, and after five months of treatment it normalized to 18. Imaging showed mild decrease in the primary tumor
He had more peripheral neuropathy which was bothering him and therefore the schedule was adjusted and albumin bound paclitaxel was dose reduced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After another three months his CA 19-9 started to slowly rise and repeat imaging unfortunately showed new hypodense lesions in the liver consistent with early metastatic disease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Options were discussed with him based on available data, performance status, toxicities from prior treatment, and the treatment was initiated with nano liposomal irinotecan, 5-FU and Leucovorin (NALIRI)</a:t>
            </a:r>
          </a:p>
        </p:txBody>
      </p:sp>
      <p:pic>
        <p:nvPicPr>
          <p:cNvPr id="4" name="Picture 3">
            <a:extLst>
              <a:ext uri="{FF2B5EF4-FFF2-40B4-BE49-F238E27FC236}">
                <a16:creationId xmlns:a16="http://schemas.microsoft.com/office/drawing/2014/main" id="{078933FC-8A76-9078-5C63-27A77C7B12D1}"/>
              </a:ext>
            </a:extLst>
          </p:cNvPr>
          <p:cNvPicPr>
            <a:picLocks noChangeAspect="1"/>
          </p:cNvPicPr>
          <p:nvPr/>
        </p:nvPicPr>
        <p:blipFill>
          <a:blip r:embed="rId2"/>
          <a:stretch>
            <a:fillRect/>
          </a:stretch>
        </p:blipFill>
        <p:spPr>
          <a:xfrm>
            <a:off x="205644" y="1896202"/>
            <a:ext cx="3904343" cy="3065596"/>
          </a:xfrm>
          <a:prstGeom prst="rect">
            <a:avLst/>
          </a:prstGeom>
        </p:spPr>
      </p:pic>
    </p:spTree>
    <p:extLst>
      <p:ext uri="{BB962C8B-B14F-4D97-AF65-F5344CB8AC3E}">
        <p14:creationId xmlns:p14="http://schemas.microsoft.com/office/powerpoint/2010/main" val="1300239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5EAB9-8E2C-7494-550B-52009646AB0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5BC5F64-C3E1-D612-785C-F7BD0F6574AA}"/>
              </a:ext>
            </a:extLst>
          </p:cNvPr>
          <p:cNvPicPr>
            <a:picLocks noChangeAspect="1"/>
          </p:cNvPicPr>
          <p:nvPr/>
        </p:nvPicPr>
        <p:blipFill>
          <a:blip r:embed="rId2"/>
          <a:stretch>
            <a:fillRect/>
          </a:stretch>
        </p:blipFill>
        <p:spPr>
          <a:xfrm>
            <a:off x="0" y="336816"/>
            <a:ext cx="5353395" cy="1552616"/>
          </a:xfrm>
          <a:prstGeom prst="rect">
            <a:avLst/>
          </a:prstGeom>
        </p:spPr>
      </p:pic>
      <p:pic>
        <p:nvPicPr>
          <p:cNvPr id="9" name="Picture 8">
            <a:extLst>
              <a:ext uri="{FF2B5EF4-FFF2-40B4-BE49-F238E27FC236}">
                <a16:creationId xmlns:a16="http://schemas.microsoft.com/office/drawing/2014/main" id="{374B4B6D-1E52-7FEC-42F1-EA5BD3674D6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3762"/>
          <a:stretch/>
        </p:blipFill>
        <p:spPr>
          <a:xfrm>
            <a:off x="5102384" y="478257"/>
            <a:ext cx="3536225" cy="2055623"/>
          </a:xfrm>
          <a:prstGeom prst="rect">
            <a:avLst/>
          </a:prstGeom>
        </p:spPr>
      </p:pic>
      <p:pic>
        <p:nvPicPr>
          <p:cNvPr id="11" name="Picture 10">
            <a:extLst>
              <a:ext uri="{FF2B5EF4-FFF2-40B4-BE49-F238E27FC236}">
                <a16:creationId xmlns:a16="http://schemas.microsoft.com/office/drawing/2014/main" id="{53D61555-EE0B-4A5F-0C97-4C39C93830B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079765" y="3636854"/>
            <a:ext cx="3558844" cy="2135985"/>
          </a:xfrm>
          <a:prstGeom prst="rect">
            <a:avLst/>
          </a:prstGeom>
        </p:spPr>
      </p:pic>
      <p:pic>
        <p:nvPicPr>
          <p:cNvPr id="16" name="Picture 15">
            <a:extLst>
              <a:ext uri="{FF2B5EF4-FFF2-40B4-BE49-F238E27FC236}">
                <a16:creationId xmlns:a16="http://schemas.microsoft.com/office/drawing/2014/main" id="{4F272D1F-7345-423B-9CFA-4222840AE3E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638609" y="1889432"/>
            <a:ext cx="3405035" cy="2367536"/>
          </a:xfrm>
          <a:prstGeom prst="rect">
            <a:avLst/>
          </a:prstGeom>
        </p:spPr>
      </p:pic>
      <p:pic>
        <p:nvPicPr>
          <p:cNvPr id="17" name="Picture 16">
            <a:extLst>
              <a:ext uri="{FF2B5EF4-FFF2-40B4-BE49-F238E27FC236}">
                <a16:creationId xmlns:a16="http://schemas.microsoft.com/office/drawing/2014/main" id="{90BF3D4D-B6BB-2A89-4337-C57DCD7D0FE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148356" y="2426872"/>
            <a:ext cx="4954028" cy="3381500"/>
          </a:xfrm>
          <a:prstGeom prst="rect">
            <a:avLst/>
          </a:prstGeom>
        </p:spPr>
      </p:pic>
      <p:sp>
        <p:nvSpPr>
          <p:cNvPr id="2" name="TextBox 1">
            <a:extLst>
              <a:ext uri="{FF2B5EF4-FFF2-40B4-BE49-F238E27FC236}">
                <a16:creationId xmlns:a16="http://schemas.microsoft.com/office/drawing/2014/main" id="{24E06383-8162-1B91-E6B1-025BBB97C2A0}"/>
              </a:ext>
            </a:extLst>
          </p:cNvPr>
          <p:cNvSpPr txBox="1"/>
          <p:nvPr/>
        </p:nvSpPr>
        <p:spPr>
          <a:xfrm>
            <a:off x="6560155" y="2548363"/>
            <a:ext cx="62068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Months</a:t>
            </a:r>
          </a:p>
        </p:txBody>
      </p:sp>
      <p:sp>
        <p:nvSpPr>
          <p:cNvPr id="3" name="TextBox 2">
            <a:extLst>
              <a:ext uri="{FF2B5EF4-FFF2-40B4-BE49-F238E27FC236}">
                <a16:creationId xmlns:a16="http://schemas.microsoft.com/office/drawing/2014/main" id="{E9116CE9-C3F1-5303-55D2-0C1F97370FB6}"/>
              </a:ext>
            </a:extLst>
          </p:cNvPr>
          <p:cNvSpPr txBox="1"/>
          <p:nvPr/>
        </p:nvSpPr>
        <p:spPr>
          <a:xfrm>
            <a:off x="6560155" y="5772839"/>
            <a:ext cx="62068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ptos" panose="02110004020202020204"/>
                <a:ea typeface="+mn-ea"/>
                <a:cs typeface="+mn-cs"/>
              </a:rPr>
              <a:t>Months</a:t>
            </a:r>
          </a:p>
        </p:txBody>
      </p:sp>
      <p:sp>
        <p:nvSpPr>
          <p:cNvPr id="5" name="TextBox 4">
            <a:extLst>
              <a:ext uri="{FF2B5EF4-FFF2-40B4-BE49-F238E27FC236}">
                <a16:creationId xmlns:a16="http://schemas.microsoft.com/office/drawing/2014/main" id="{386BA1F4-B423-DABD-5FC2-50205C2D00EB}"/>
              </a:ext>
            </a:extLst>
          </p:cNvPr>
          <p:cNvSpPr txBox="1"/>
          <p:nvPr/>
        </p:nvSpPr>
        <p:spPr>
          <a:xfrm>
            <a:off x="3655776" y="3097001"/>
            <a:ext cx="1276983" cy="2248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556FB9B-65A4-1F9C-CE6A-17E23D52F04A}"/>
              </a:ext>
            </a:extLst>
          </p:cNvPr>
          <p:cNvSpPr txBox="1"/>
          <p:nvPr/>
        </p:nvSpPr>
        <p:spPr>
          <a:xfrm>
            <a:off x="3613132" y="3061189"/>
            <a:ext cx="1362269" cy="296465"/>
          </a:xfrm>
          <a:prstGeom prst="rect">
            <a:avLst/>
          </a:prstGeom>
          <a:noFill/>
        </p:spPr>
        <p:txBody>
          <a:bodyPr wrap="non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srgbClr val="002F47"/>
                </a:solidFill>
                <a:effectLst/>
                <a:uLnTx/>
                <a:uFillTx/>
                <a:latin typeface="Aptos" panose="02110004020202020204"/>
                <a:ea typeface="+mn-ea"/>
                <a:cs typeface="+mn-cs"/>
              </a:rPr>
              <a:t>nanoliposomal</a:t>
            </a:r>
            <a:r>
              <a:rPr kumimoji="0" lang="en-US" sz="700" b="0" i="0" u="none" strike="noStrike" kern="1200" cap="none" spc="0" normalizeH="0" baseline="0" noProof="0" dirty="0">
                <a:ln>
                  <a:noFill/>
                </a:ln>
                <a:solidFill>
                  <a:srgbClr val="002F47"/>
                </a:solidFill>
                <a:effectLst/>
                <a:uLnTx/>
                <a:uFillTx/>
                <a:latin typeface="Aptos" panose="02110004020202020204"/>
                <a:ea typeface="+mn-ea"/>
                <a:cs typeface="+mn-cs"/>
              </a:rPr>
              <a:t> irinotecan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F47"/>
                </a:solidFill>
                <a:effectLst/>
                <a:uLnTx/>
                <a:uFillTx/>
                <a:latin typeface="Aptos" panose="02110004020202020204"/>
                <a:ea typeface="+mn-ea"/>
                <a:cs typeface="+mn-cs"/>
              </a:rPr>
              <a:t>+ FU/LV </a:t>
            </a:r>
          </a:p>
        </p:txBody>
      </p:sp>
      <p:sp>
        <p:nvSpPr>
          <p:cNvPr id="6" name="TextBox 5">
            <a:extLst>
              <a:ext uri="{FF2B5EF4-FFF2-40B4-BE49-F238E27FC236}">
                <a16:creationId xmlns:a16="http://schemas.microsoft.com/office/drawing/2014/main" id="{CDE8F247-A0E9-D556-C705-D5A85C0C3CC2}"/>
              </a:ext>
            </a:extLst>
          </p:cNvPr>
          <p:cNvSpPr txBox="1"/>
          <p:nvPr/>
        </p:nvSpPr>
        <p:spPr>
          <a:xfrm>
            <a:off x="3493278" y="3097001"/>
            <a:ext cx="1558661" cy="828490"/>
          </a:xfrm>
          <a:prstGeom prst="rect">
            <a:avLst/>
          </a:prstGeom>
          <a:solidFill>
            <a:schemeClr val="bg1"/>
          </a:solidFill>
        </p:spPr>
        <p:txBody>
          <a:bodyPr wrap="non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2F47"/>
                </a:solidFill>
                <a:effectLst/>
                <a:uLnTx/>
                <a:uFillTx/>
                <a:latin typeface="Calibri" panose="020F0502020204030204" pitchFamily="34" charset="0"/>
                <a:ea typeface="+mn-ea"/>
                <a:cs typeface="Calibri" panose="020F0502020204030204" pitchFamily="34" charset="0"/>
              </a:rPr>
              <a:t>Nanoliposomal</a:t>
            </a:r>
            <a:r>
              <a:rPr kumimoji="0" lang="en-US" sz="800" b="1" i="0" u="none" strike="noStrike" kern="1200" cap="none" spc="0" normalizeH="0" baseline="0" noProof="0" dirty="0">
                <a:ln>
                  <a:noFill/>
                </a:ln>
                <a:solidFill>
                  <a:srgbClr val="002F47"/>
                </a:solidFill>
                <a:effectLst/>
                <a:uLnTx/>
                <a:uFillTx/>
                <a:latin typeface="Calibri" panose="020F0502020204030204" pitchFamily="34" charset="0"/>
                <a:ea typeface="+mn-ea"/>
                <a:cs typeface="Calibri" panose="020F0502020204030204" pitchFamily="34" charset="0"/>
              </a:rPr>
              <a:t> irinotecan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F47"/>
                </a:solidFill>
                <a:effectLst/>
                <a:uLnTx/>
                <a:uFillTx/>
                <a:latin typeface="Calibri" panose="020F0502020204030204" pitchFamily="34" charset="0"/>
                <a:ea typeface="+mn-ea"/>
                <a:cs typeface="Calibri" panose="020F0502020204030204" pitchFamily="34" charset="0"/>
              </a:rPr>
              <a:t>+ FU/LV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F47"/>
                </a:solidFill>
                <a:effectLst/>
                <a:uLnTx/>
                <a:uFillTx/>
                <a:latin typeface="Calibri" panose="020F0502020204030204" pitchFamily="34" charset="0"/>
                <a:ea typeface="+mn-ea"/>
                <a:cs typeface="Calibri" panose="020F0502020204030204" pitchFamily="34" charset="0"/>
              </a:rPr>
              <a:t>(every 2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nanoliposomal</a:t>
            </a:r>
            <a:r>
              <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irinotecan (70 mg/m²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leucovorin (400 mg/m²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fluorouracil (2400 mg/m²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(N=117)</a:t>
            </a:r>
          </a:p>
        </p:txBody>
      </p:sp>
      <p:sp>
        <p:nvSpPr>
          <p:cNvPr id="8" name="TextBox 7">
            <a:extLst>
              <a:ext uri="{FF2B5EF4-FFF2-40B4-BE49-F238E27FC236}">
                <a16:creationId xmlns:a16="http://schemas.microsoft.com/office/drawing/2014/main" id="{39075596-A4CD-9F42-1D5C-937A15C8AFE4}"/>
              </a:ext>
            </a:extLst>
          </p:cNvPr>
          <p:cNvSpPr txBox="1"/>
          <p:nvPr/>
        </p:nvSpPr>
        <p:spPr>
          <a:xfrm>
            <a:off x="3507191" y="5168503"/>
            <a:ext cx="1558661" cy="496489"/>
          </a:xfrm>
          <a:prstGeom prst="rect">
            <a:avLst/>
          </a:prstGeom>
          <a:solidFill>
            <a:schemeClr val="bg1"/>
          </a:solidFill>
        </p:spPr>
        <p:txBody>
          <a:bodyPr wrap="non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2F47"/>
                </a:solidFill>
                <a:effectLst/>
                <a:uLnTx/>
                <a:uFillTx/>
                <a:latin typeface="Calibri" panose="020F0502020204030204" pitchFamily="34" charset="0"/>
                <a:ea typeface="+mn-ea"/>
                <a:cs typeface="Calibri" panose="020F0502020204030204" pitchFamily="34" charset="0"/>
              </a:rPr>
              <a:t>Nanoliposomal</a:t>
            </a:r>
            <a:r>
              <a:rPr kumimoji="0" lang="en-US" sz="800" b="1" i="0" u="none" strike="noStrike" kern="1200" cap="none" spc="0" normalizeH="0" baseline="0" noProof="0" dirty="0">
                <a:ln>
                  <a:noFill/>
                </a:ln>
                <a:solidFill>
                  <a:srgbClr val="002F47"/>
                </a:solidFill>
                <a:effectLst/>
                <a:uLnTx/>
                <a:uFillTx/>
                <a:latin typeface="Calibri" panose="020F0502020204030204" pitchFamily="34" charset="0"/>
                <a:ea typeface="+mn-ea"/>
                <a:cs typeface="Calibri" panose="020F0502020204030204" pitchFamily="34" charset="0"/>
              </a:rPr>
              <a:t> irinotecan alone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2F47"/>
                </a:solidFill>
                <a:effectLst/>
                <a:uLnTx/>
                <a:uFillTx/>
                <a:latin typeface="Calibri" panose="020F0502020204030204" pitchFamily="34" charset="0"/>
                <a:ea typeface="+mn-ea"/>
                <a:cs typeface="Calibri" panose="020F0502020204030204" pitchFamily="34" charset="0"/>
              </a:rPr>
              <a:t>(every 3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nanoliposomal</a:t>
            </a:r>
            <a:r>
              <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irinotecan (100 mg/m² 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(N=151)</a:t>
            </a:r>
          </a:p>
        </p:txBody>
      </p:sp>
    </p:spTree>
    <p:extLst>
      <p:ext uri="{BB962C8B-B14F-4D97-AF65-F5344CB8AC3E}">
        <p14:creationId xmlns:p14="http://schemas.microsoft.com/office/powerpoint/2010/main" val="4190247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545E-279C-6E22-CB8A-D6F2624CA1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13AE00-9D73-FF46-BD72-74A4D0B4EAD8}"/>
              </a:ext>
            </a:extLst>
          </p:cNvPr>
          <p:cNvPicPr>
            <a:picLocks noChangeAspect="1"/>
          </p:cNvPicPr>
          <p:nvPr/>
        </p:nvPicPr>
        <p:blipFill>
          <a:blip r:embed="rId2"/>
          <a:stretch>
            <a:fillRect/>
          </a:stretch>
        </p:blipFill>
        <p:spPr>
          <a:xfrm>
            <a:off x="1342257" y="141610"/>
            <a:ext cx="8287411" cy="6413506"/>
          </a:xfrm>
          <a:prstGeom prst="rect">
            <a:avLst/>
          </a:prstGeom>
        </p:spPr>
      </p:pic>
      <p:pic>
        <p:nvPicPr>
          <p:cNvPr id="5" name="Picture 4">
            <a:extLst>
              <a:ext uri="{FF2B5EF4-FFF2-40B4-BE49-F238E27FC236}">
                <a16:creationId xmlns:a16="http://schemas.microsoft.com/office/drawing/2014/main" id="{6B673CFC-738E-461D-C434-F9785B870915}"/>
              </a:ext>
            </a:extLst>
          </p:cNvPr>
          <p:cNvPicPr>
            <a:picLocks noChangeAspect="1"/>
          </p:cNvPicPr>
          <p:nvPr/>
        </p:nvPicPr>
        <p:blipFill>
          <a:blip r:embed="rId3"/>
          <a:stretch>
            <a:fillRect/>
          </a:stretch>
        </p:blipFill>
        <p:spPr>
          <a:xfrm>
            <a:off x="7307626" y="2163992"/>
            <a:ext cx="3514725" cy="4381500"/>
          </a:xfrm>
          <a:prstGeom prst="rect">
            <a:avLst/>
          </a:prstGeom>
        </p:spPr>
      </p:pic>
      <p:sp>
        <p:nvSpPr>
          <p:cNvPr id="6" name="Rectangle 5">
            <a:extLst>
              <a:ext uri="{FF2B5EF4-FFF2-40B4-BE49-F238E27FC236}">
                <a16:creationId xmlns:a16="http://schemas.microsoft.com/office/drawing/2014/main" id="{619DEA53-3256-B1E0-7332-CC49865DAF05}"/>
              </a:ext>
            </a:extLst>
          </p:cNvPr>
          <p:cNvSpPr/>
          <p:nvPr/>
        </p:nvSpPr>
        <p:spPr>
          <a:xfrm>
            <a:off x="4460902" y="4101872"/>
            <a:ext cx="2711967" cy="2598819"/>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8" name="Straight Arrow Connector 7">
            <a:extLst>
              <a:ext uri="{FF2B5EF4-FFF2-40B4-BE49-F238E27FC236}">
                <a16:creationId xmlns:a16="http://schemas.microsoft.com/office/drawing/2014/main" id="{D6CFFF71-E6A6-05A6-F83C-E281C4194DAC}"/>
              </a:ext>
            </a:extLst>
          </p:cNvPr>
          <p:cNvCxnSpPr/>
          <p:nvPr/>
        </p:nvCxnSpPr>
        <p:spPr>
          <a:xfrm>
            <a:off x="3441475" y="4554256"/>
            <a:ext cx="894300"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1372A321-ABE3-80CE-40AF-1849420F1748}"/>
              </a:ext>
            </a:extLst>
          </p:cNvPr>
          <p:cNvCxnSpPr/>
          <p:nvPr/>
        </p:nvCxnSpPr>
        <p:spPr>
          <a:xfrm>
            <a:off x="7954119" y="5524803"/>
            <a:ext cx="894300"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9F14515B-93BE-9A3A-2D6B-EE80529AA409}"/>
              </a:ext>
            </a:extLst>
          </p:cNvPr>
          <p:cNvSpPr/>
          <p:nvPr/>
        </p:nvSpPr>
        <p:spPr>
          <a:xfrm>
            <a:off x="8848420" y="4660138"/>
            <a:ext cx="1863342" cy="1725324"/>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31751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497D7-BC49-3EE0-CCD4-DF269BF28E5B}"/>
              </a:ext>
            </a:extLst>
          </p:cNvPr>
          <p:cNvSpPr>
            <a:spLocks noGrp="1"/>
          </p:cNvSpPr>
          <p:nvPr>
            <p:ph type="title"/>
          </p:nvPr>
        </p:nvSpPr>
        <p:spPr>
          <a:xfrm>
            <a:off x="916515" y="0"/>
            <a:ext cx="10358967" cy="854446"/>
          </a:xfrm>
        </p:spPr>
        <p:txBody>
          <a:bodyPr/>
          <a:lstStyle/>
          <a:p>
            <a:r>
              <a:rPr lang="en-US" dirty="0"/>
              <a:t>If Prior Gemcitabine → Fluoropyrimidine-Based Therapy</a:t>
            </a:r>
          </a:p>
        </p:txBody>
      </p:sp>
      <p:sp>
        <p:nvSpPr>
          <p:cNvPr id="8" name="TextBox 7">
            <a:extLst>
              <a:ext uri="{FF2B5EF4-FFF2-40B4-BE49-F238E27FC236}">
                <a16:creationId xmlns:a16="http://schemas.microsoft.com/office/drawing/2014/main" id="{428607ED-73DD-71A0-5374-FF87A8B06C5B}"/>
              </a:ext>
            </a:extLst>
          </p:cNvPr>
          <p:cNvSpPr txBox="1"/>
          <p:nvPr/>
        </p:nvSpPr>
        <p:spPr>
          <a:xfrm>
            <a:off x="-1" y="6534835"/>
            <a:ext cx="1174005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Neuzillet</a:t>
            </a:r>
            <a:r>
              <a:rPr kumimoji="0" lang="en-US" sz="1500" b="0" i="0" u="none" strike="noStrike" kern="1200" cap="none" spc="0" normalizeH="0" baseline="0" noProof="0" dirty="0">
                <a:ln>
                  <a:noFill/>
                </a:ln>
                <a:solidFill>
                  <a:srgbClr val="000000"/>
                </a:solidFill>
                <a:effectLst/>
                <a:uLnTx/>
                <a:uFillTx/>
                <a:latin typeface="Calibri"/>
                <a:ea typeface="+mn-ea"/>
                <a:cs typeface="+mn-cs"/>
              </a:rPr>
              <a:t> 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World J Gastroenterol</a:t>
            </a:r>
            <a:r>
              <a:rPr kumimoji="0" lang="en-US" sz="1500" b="0" i="0" u="none" strike="noStrike" kern="1200" cap="none" spc="0" normalizeH="0" baseline="0" noProof="0" dirty="0">
                <a:ln>
                  <a:noFill/>
                </a:ln>
                <a:solidFill>
                  <a:srgbClr val="000000"/>
                </a:solidFill>
                <a:effectLst/>
                <a:uLnTx/>
                <a:uFillTx/>
                <a:latin typeface="Calibri"/>
                <a:ea typeface="+mn-ea"/>
                <a:cs typeface="+mn-cs"/>
              </a:rPr>
              <a:t> 2012;18(33):4533-4541.    Zaniboni A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Cancer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Chemother</a:t>
            </a:r>
            <a:r>
              <a:rPr kumimoji="0" lang="en-US" sz="1500" b="0" i="1" u="none" strike="noStrike" kern="1200" cap="none" spc="0" normalizeH="0" baseline="0" noProof="0" dirty="0">
                <a:ln>
                  <a:noFill/>
                </a:ln>
                <a:solidFill>
                  <a:srgbClr val="000000"/>
                </a:solidFill>
                <a:effectLst/>
                <a:uLnTx/>
                <a:uFillTx/>
                <a:latin typeface="Calibri"/>
                <a:ea typeface="+mn-ea"/>
                <a:cs typeface="+mn-cs"/>
              </a:rPr>
              <a:t> </a:t>
            </a:r>
            <a:r>
              <a:rPr kumimoji="0" lang="en-US" sz="1500" b="0" i="1" u="none" strike="noStrike" kern="1200" cap="none" spc="0" normalizeH="0" baseline="0" noProof="0" dirty="0" err="1">
                <a:ln>
                  <a:noFill/>
                </a:ln>
                <a:solidFill>
                  <a:srgbClr val="000000"/>
                </a:solidFill>
                <a:effectLst/>
                <a:uLnTx/>
                <a:uFillTx/>
                <a:latin typeface="Calibri"/>
                <a:ea typeface="+mn-ea"/>
                <a:cs typeface="+mn-cs"/>
              </a:rPr>
              <a:t>Pharmacol</a:t>
            </a:r>
            <a:r>
              <a:rPr kumimoji="0" lang="en-US" sz="1500" b="0" i="0" u="none" strike="noStrike" kern="1200" cap="none" spc="0" normalizeH="0" baseline="0" noProof="0" dirty="0">
                <a:ln>
                  <a:noFill/>
                </a:ln>
                <a:solidFill>
                  <a:srgbClr val="000000"/>
                </a:solidFill>
                <a:effectLst/>
                <a:uLnTx/>
                <a:uFillTx/>
                <a:latin typeface="Calibri"/>
                <a:ea typeface="+mn-ea"/>
                <a:cs typeface="+mn-cs"/>
              </a:rPr>
              <a:t> 2012;69(6):1641-1645. </a:t>
            </a:r>
          </a:p>
        </p:txBody>
      </p:sp>
      <p:pic>
        <p:nvPicPr>
          <p:cNvPr id="3" name="Picture 2">
            <a:extLst>
              <a:ext uri="{FF2B5EF4-FFF2-40B4-BE49-F238E27FC236}">
                <a16:creationId xmlns:a16="http://schemas.microsoft.com/office/drawing/2014/main" id="{853B5FA2-F1B2-ED27-590A-446FFA0664C0}"/>
              </a:ext>
            </a:extLst>
          </p:cNvPr>
          <p:cNvPicPr>
            <a:picLocks noChangeAspect="1"/>
          </p:cNvPicPr>
          <p:nvPr/>
        </p:nvPicPr>
        <p:blipFill>
          <a:blip r:embed="rId2"/>
          <a:stretch>
            <a:fillRect/>
          </a:stretch>
        </p:blipFill>
        <p:spPr>
          <a:xfrm>
            <a:off x="44667" y="885324"/>
            <a:ext cx="6072351" cy="1901156"/>
          </a:xfrm>
          <a:prstGeom prst="rect">
            <a:avLst/>
          </a:prstGeom>
        </p:spPr>
      </p:pic>
      <p:pic>
        <p:nvPicPr>
          <p:cNvPr id="10" name="Picture 9">
            <a:extLst>
              <a:ext uri="{FF2B5EF4-FFF2-40B4-BE49-F238E27FC236}">
                <a16:creationId xmlns:a16="http://schemas.microsoft.com/office/drawing/2014/main" id="{87284693-B47A-1792-B52A-6A4072EC8F08}"/>
              </a:ext>
            </a:extLst>
          </p:cNvPr>
          <p:cNvPicPr>
            <a:picLocks noChangeAspect="1"/>
          </p:cNvPicPr>
          <p:nvPr/>
        </p:nvPicPr>
        <p:blipFill>
          <a:blip r:embed="rId3"/>
          <a:stretch>
            <a:fillRect/>
          </a:stretch>
        </p:blipFill>
        <p:spPr>
          <a:xfrm>
            <a:off x="1013977" y="2976261"/>
            <a:ext cx="4380725" cy="2937909"/>
          </a:xfrm>
          <a:prstGeom prst="rect">
            <a:avLst/>
          </a:prstGeom>
        </p:spPr>
      </p:pic>
      <p:sp>
        <p:nvSpPr>
          <p:cNvPr id="9" name="TextBox 8">
            <a:extLst>
              <a:ext uri="{FF2B5EF4-FFF2-40B4-BE49-F238E27FC236}">
                <a16:creationId xmlns:a16="http://schemas.microsoft.com/office/drawing/2014/main" id="{77928346-1C36-A935-EFE4-C7E127AC8126}"/>
              </a:ext>
            </a:extLst>
          </p:cNvPr>
          <p:cNvSpPr txBox="1"/>
          <p:nvPr/>
        </p:nvSpPr>
        <p:spPr>
          <a:xfrm>
            <a:off x="3204340" y="3125285"/>
            <a:ext cx="227286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Calibri"/>
                <a:ea typeface="+mn-ea"/>
                <a:cs typeface="+mn-cs"/>
              </a:rPr>
              <a:t>63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Calibri"/>
                <a:ea typeface="+mn-ea"/>
                <a:cs typeface="+mn-cs"/>
              </a:rPr>
              <a:t>ORR: 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CC"/>
                </a:solidFill>
                <a:effectLst/>
                <a:uLnTx/>
                <a:uFillTx/>
                <a:latin typeface="Calibri"/>
                <a:ea typeface="+mn-ea"/>
                <a:cs typeface="+mn-cs"/>
              </a:rPr>
              <a:t>Median OS: 6.6 </a:t>
            </a:r>
            <a:r>
              <a:rPr kumimoji="0" lang="en-US" sz="1800" b="0" i="0" u="sng" strike="noStrike" kern="1200" cap="none" spc="0" normalizeH="0" baseline="0" noProof="0" dirty="0" err="1">
                <a:ln>
                  <a:noFill/>
                </a:ln>
                <a:solidFill>
                  <a:srgbClr val="3333CC"/>
                </a:solidFill>
                <a:effectLst/>
                <a:uLnTx/>
                <a:uFillTx/>
                <a:latin typeface="Calibri"/>
                <a:ea typeface="+mn-ea"/>
                <a:cs typeface="+mn-cs"/>
              </a:rPr>
              <a:t>mo</a:t>
            </a:r>
            <a:endParaRPr kumimoji="0" lang="en-US" sz="1800" b="0" i="0" u="sng" strike="noStrike" kern="1200" cap="none" spc="0" normalizeH="0" baseline="0" noProof="0" dirty="0">
              <a:ln>
                <a:noFill/>
              </a:ln>
              <a:solidFill>
                <a:srgbClr val="3333CC"/>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1E4ADE95-72A3-C778-1CB2-9472CA26626E}"/>
              </a:ext>
            </a:extLst>
          </p:cNvPr>
          <p:cNvPicPr>
            <a:picLocks noChangeAspect="1"/>
          </p:cNvPicPr>
          <p:nvPr/>
        </p:nvPicPr>
        <p:blipFill>
          <a:blip r:embed="rId4"/>
          <a:stretch>
            <a:fillRect/>
          </a:stretch>
        </p:blipFill>
        <p:spPr>
          <a:xfrm>
            <a:off x="6119583" y="885324"/>
            <a:ext cx="5931414" cy="1901156"/>
          </a:xfrm>
          <a:prstGeom prst="rect">
            <a:avLst/>
          </a:prstGeom>
        </p:spPr>
      </p:pic>
      <p:pic>
        <p:nvPicPr>
          <p:cNvPr id="13" name="Picture 12">
            <a:extLst>
              <a:ext uri="{FF2B5EF4-FFF2-40B4-BE49-F238E27FC236}">
                <a16:creationId xmlns:a16="http://schemas.microsoft.com/office/drawing/2014/main" id="{6C12F7EB-2E7C-416A-8B20-F77CAE0B8CA3}"/>
              </a:ext>
            </a:extLst>
          </p:cNvPr>
          <p:cNvPicPr>
            <a:picLocks noChangeAspect="1"/>
          </p:cNvPicPr>
          <p:nvPr/>
        </p:nvPicPr>
        <p:blipFill>
          <a:blip r:embed="rId5"/>
          <a:stretch>
            <a:fillRect/>
          </a:stretch>
        </p:blipFill>
        <p:spPr>
          <a:xfrm>
            <a:off x="6948328" y="2976261"/>
            <a:ext cx="4615600" cy="3028379"/>
          </a:xfrm>
          <a:prstGeom prst="rect">
            <a:avLst/>
          </a:prstGeom>
        </p:spPr>
      </p:pic>
      <p:sp>
        <p:nvSpPr>
          <p:cNvPr id="14" name="Rectangle 13">
            <a:extLst>
              <a:ext uri="{FF2B5EF4-FFF2-40B4-BE49-F238E27FC236}">
                <a16:creationId xmlns:a16="http://schemas.microsoft.com/office/drawing/2014/main" id="{2E4C28F5-A4E7-7B3A-2EF5-0D02B2C76FB4}"/>
              </a:ext>
            </a:extLst>
          </p:cNvPr>
          <p:cNvSpPr/>
          <p:nvPr/>
        </p:nvSpPr>
        <p:spPr bwMode="auto">
          <a:xfrm>
            <a:off x="6957564" y="5458691"/>
            <a:ext cx="1872399" cy="446243"/>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 name="Rectangle 14">
            <a:extLst>
              <a:ext uri="{FF2B5EF4-FFF2-40B4-BE49-F238E27FC236}">
                <a16:creationId xmlns:a16="http://schemas.microsoft.com/office/drawing/2014/main" id="{3FC53E9B-A5AB-618F-1622-CEEDD4E69744}"/>
              </a:ext>
            </a:extLst>
          </p:cNvPr>
          <p:cNvSpPr/>
          <p:nvPr/>
        </p:nvSpPr>
        <p:spPr bwMode="auto">
          <a:xfrm>
            <a:off x="6957564" y="3806035"/>
            <a:ext cx="3239381" cy="27429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0206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45013-78E3-4813-9E69-43980197A860}"/>
              </a:ext>
            </a:extLst>
          </p:cNvPr>
          <p:cNvSpPr>
            <a:spLocks noGrp="1"/>
          </p:cNvSpPr>
          <p:nvPr>
            <p:ph type="title"/>
          </p:nvPr>
        </p:nvSpPr>
        <p:spPr/>
        <p:txBody>
          <a:bodyPr/>
          <a:lstStyle/>
          <a:p>
            <a:r>
              <a:rPr lang="en-US"/>
              <a:t>FOLFIRINOX as Second-Line Therapy?</a:t>
            </a:r>
          </a:p>
        </p:txBody>
      </p:sp>
      <p:sp>
        <p:nvSpPr>
          <p:cNvPr id="3" name="Text Placeholder 2">
            <a:extLst>
              <a:ext uri="{FF2B5EF4-FFF2-40B4-BE49-F238E27FC236}">
                <a16:creationId xmlns:a16="http://schemas.microsoft.com/office/drawing/2014/main" id="{73A49C92-1CE0-46E2-8F75-F54441DAD9B2}"/>
              </a:ext>
            </a:extLst>
          </p:cNvPr>
          <p:cNvSpPr>
            <a:spLocks noGrp="1"/>
          </p:cNvSpPr>
          <p:nvPr>
            <p:ph type="body" sz="quarter" idx="14"/>
          </p:nvPr>
        </p:nvSpPr>
        <p:spPr>
          <a:xfrm>
            <a:off x="0" y="6579668"/>
            <a:ext cx="12191999" cy="278332"/>
          </a:xfrm>
        </p:spPr>
        <p:txBody>
          <a:bodyPr/>
          <a:lstStyle/>
          <a:p>
            <a:r>
              <a:rPr lang="en-US"/>
              <a:t>Go S, et al, Eur J Cancer 2021;157:21-30.</a:t>
            </a:r>
          </a:p>
        </p:txBody>
      </p:sp>
      <p:sp>
        <p:nvSpPr>
          <p:cNvPr id="4" name="Content Placeholder 3">
            <a:extLst>
              <a:ext uri="{FF2B5EF4-FFF2-40B4-BE49-F238E27FC236}">
                <a16:creationId xmlns:a16="http://schemas.microsoft.com/office/drawing/2014/main" id="{599765C4-8B38-4F9A-950E-19AE29A8CDDF}"/>
              </a:ext>
            </a:extLst>
          </p:cNvPr>
          <p:cNvSpPr>
            <a:spLocks noGrp="1"/>
          </p:cNvSpPr>
          <p:nvPr>
            <p:ph sz="quarter" idx="11"/>
          </p:nvPr>
        </p:nvSpPr>
        <p:spPr>
          <a:xfrm>
            <a:off x="719668" y="1274618"/>
            <a:ext cx="10752667" cy="2154382"/>
          </a:xfrm>
        </p:spPr>
        <p:txBody>
          <a:bodyPr vert="horz" lIns="0" tIns="0" rIns="0" bIns="0" rtlCol="0" anchor="t">
            <a:normAutofit/>
          </a:bodyPr>
          <a:lstStyle/>
          <a:p>
            <a:pPr marL="342900" indent="-342900">
              <a:spcBef>
                <a:spcPts val="0"/>
              </a:spcBef>
              <a:spcAft>
                <a:spcPts val="600"/>
              </a:spcAft>
              <a:buFont typeface="Arial" panose="020B0604020202020204" pitchFamily="34" charset="0"/>
              <a:buChar char="•"/>
            </a:pPr>
            <a:r>
              <a:rPr lang="en-US" b="0">
                <a:latin typeface="Arial"/>
                <a:cs typeface="Arial"/>
              </a:rPr>
              <a:t>May be too toxic for many patients following 1L treatment with gemcitabine/nab-paclitaxel</a:t>
            </a:r>
          </a:p>
          <a:p>
            <a:pPr marL="342900" indent="-342900">
              <a:spcBef>
                <a:spcPts val="0"/>
              </a:spcBef>
              <a:spcAft>
                <a:spcPts val="600"/>
              </a:spcAft>
              <a:buFont typeface="Arial" panose="020B0604020202020204" pitchFamily="34" charset="0"/>
              <a:buChar char="•"/>
            </a:pPr>
            <a:r>
              <a:rPr lang="en-US" b="0">
                <a:latin typeface="Arial"/>
                <a:cs typeface="Arial"/>
              </a:rPr>
              <a:t>Efficacy/safety data limited mostly to small retrospective series – subject to patient selection bias</a:t>
            </a:r>
          </a:p>
          <a:p>
            <a:pPr marL="342900" indent="-342900">
              <a:spcBef>
                <a:spcPts val="0"/>
              </a:spcBef>
              <a:spcAft>
                <a:spcPts val="600"/>
              </a:spcAft>
              <a:buFont typeface="Arial" panose="020B0604020202020204" pitchFamily="34" charset="0"/>
              <a:buChar char="•"/>
            </a:pPr>
            <a:r>
              <a:rPr lang="en-US" b="0">
                <a:latin typeface="Arial"/>
                <a:cs typeface="Arial"/>
              </a:rPr>
              <a:t>Randomized phase 3 trial in Korea (MPACA-3) comparing </a:t>
            </a:r>
            <a:r>
              <a:rPr lang="en-US" b="0" err="1">
                <a:latin typeface="Arial"/>
                <a:cs typeface="Arial"/>
              </a:rPr>
              <a:t>mFOLFIRINOX</a:t>
            </a:r>
            <a:r>
              <a:rPr lang="en-US" b="0">
                <a:latin typeface="Arial"/>
                <a:cs typeface="Arial"/>
              </a:rPr>
              <a:t> vs S-1 in this second-line setting  (n = 80)</a:t>
            </a:r>
          </a:p>
          <a:p>
            <a:pPr marL="342900" indent="-342900">
              <a:spcBef>
                <a:spcPts val="0"/>
              </a:spcBef>
              <a:spcAft>
                <a:spcPts val="600"/>
              </a:spcAft>
              <a:buFont typeface="Arial" panose="020B0604020202020204" pitchFamily="34" charset="0"/>
              <a:buChar char="•"/>
            </a:pPr>
            <a:endParaRPr lang="en-US" b="0"/>
          </a:p>
        </p:txBody>
      </p:sp>
      <p:graphicFrame>
        <p:nvGraphicFramePr>
          <p:cNvPr id="5" name="Table 4">
            <a:extLst>
              <a:ext uri="{FF2B5EF4-FFF2-40B4-BE49-F238E27FC236}">
                <a16:creationId xmlns:a16="http://schemas.microsoft.com/office/drawing/2014/main" id="{09C08A50-0232-4E98-A802-18F6F150F667}"/>
              </a:ext>
            </a:extLst>
          </p:cNvPr>
          <p:cNvGraphicFramePr>
            <a:graphicFrameLocks noGrp="1"/>
          </p:cNvGraphicFramePr>
          <p:nvPr/>
        </p:nvGraphicFramePr>
        <p:xfrm>
          <a:off x="1350755" y="3429000"/>
          <a:ext cx="8737000" cy="2515106"/>
        </p:xfrm>
        <a:graphic>
          <a:graphicData uri="http://schemas.openxmlformats.org/drawingml/2006/table">
            <a:tbl>
              <a:tblPr firstRow="1" bandRow="1">
                <a:tableStyleId>{5C22544A-7EE6-4342-B048-85BDC9FD1C3A}</a:tableStyleId>
              </a:tblPr>
              <a:tblGrid>
                <a:gridCol w="2942175">
                  <a:extLst>
                    <a:ext uri="{9D8B030D-6E8A-4147-A177-3AD203B41FA5}">
                      <a16:colId xmlns:a16="http://schemas.microsoft.com/office/drawing/2014/main" val="246603516"/>
                    </a:ext>
                  </a:extLst>
                </a:gridCol>
                <a:gridCol w="1885696">
                  <a:extLst>
                    <a:ext uri="{9D8B030D-6E8A-4147-A177-3AD203B41FA5}">
                      <a16:colId xmlns:a16="http://schemas.microsoft.com/office/drawing/2014/main" val="2067968869"/>
                    </a:ext>
                  </a:extLst>
                </a:gridCol>
                <a:gridCol w="1785925">
                  <a:extLst>
                    <a:ext uri="{9D8B030D-6E8A-4147-A177-3AD203B41FA5}">
                      <a16:colId xmlns:a16="http://schemas.microsoft.com/office/drawing/2014/main" val="34442639"/>
                    </a:ext>
                  </a:extLst>
                </a:gridCol>
                <a:gridCol w="2123204">
                  <a:extLst>
                    <a:ext uri="{9D8B030D-6E8A-4147-A177-3AD203B41FA5}">
                      <a16:colId xmlns:a16="http://schemas.microsoft.com/office/drawing/2014/main" val="1854202063"/>
                    </a:ext>
                  </a:extLst>
                </a:gridCol>
              </a:tblGrid>
              <a:tr h="470861">
                <a:tc>
                  <a:txBody>
                    <a:bodyPr/>
                    <a:lstStyle/>
                    <a:p>
                      <a:endParaRPr lang="en-US"/>
                    </a:p>
                  </a:txBody>
                  <a:tcPr/>
                </a:tc>
                <a:tc>
                  <a:txBody>
                    <a:bodyPr/>
                    <a:lstStyle/>
                    <a:p>
                      <a:r>
                        <a:rPr lang="en-US" err="1"/>
                        <a:t>mFOLFIRINOX</a:t>
                      </a:r>
                      <a:endParaRPr lang="en-US"/>
                    </a:p>
                  </a:txBody>
                  <a:tcPr/>
                </a:tc>
                <a:tc>
                  <a:txBody>
                    <a:bodyPr/>
                    <a:lstStyle/>
                    <a:p>
                      <a:r>
                        <a:rPr lang="en-US"/>
                        <a:t>S-1</a:t>
                      </a:r>
                    </a:p>
                  </a:txBody>
                  <a:tcPr/>
                </a:tc>
                <a:tc>
                  <a:txBody>
                    <a:bodyPr/>
                    <a:lstStyle/>
                    <a:p>
                      <a:r>
                        <a:rPr lang="en-US"/>
                        <a:t>Significant?</a:t>
                      </a:r>
                    </a:p>
                  </a:txBody>
                  <a:tcPr/>
                </a:tc>
                <a:extLst>
                  <a:ext uri="{0D108BD9-81ED-4DB2-BD59-A6C34878D82A}">
                    <a16:rowId xmlns:a16="http://schemas.microsoft.com/office/drawing/2014/main" val="1122372963"/>
                  </a:ext>
                </a:extLst>
              </a:tr>
              <a:tr h="269077">
                <a:tc>
                  <a:txBody>
                    <a:bodyPr/>
                    <a:lstStyle/>
                    <a:p>
                      <a:r>
                        <a:rPr lang="en-US"/>
                        <a:t>ORR</a:t>
                      </a:r>
                    </a:p>
                  </a:txBody>
                  <a:tcPr/>
                </a:tc>
                <a:tc>
                  <a:txBody>
                    <a:bodyPr/>
                    <a:lstStyle/>
                    <a:p>
                      <a:r>
                        <a:rPr lang="en-US"/>
                        <a:t>15%</a:t>
                      </a:r>
                    </a:p>
                  </a:txBody>
                  <a:tcPr/>
                </a:tc>
                <a:tc>
                  <a:txBody>
                    <a:bodyPr/>
                    <a:lstStyle/>
                    <a:p>
                      <a:r>
                        <a:rPr lang="en-US"/>
                        <a:t>2%</a:t>
                      </a:r>
                    </a:p>
                  </a:txBody>
                  <a:tcPr/>
                </a:tc>
                <a:tc>
                  <a:txBody>
                    <a:bodyPr/>
                    <a:lstStyle/>
                    <a:p>
                      <a:r>
                        <a:rPr lang="en-US" i="1"/>
                        <a:t>P</a:t>
                      </a:r>
                      <a:r>
                        <a:rPr lang="en-US"/>
                        <a:t> = .04</a:t>
                      </a:r>
                    </a:p>
                  </a:txBody>
                  <a:tcPr/>
                </a:tc>
                <a:extLst>
                  <a:ext uri="{0D108BD9-81ED-4DB2-BD59-A6C34878D82A}">
                    <a16:rowId xmlns:a16="http://schemas.microsoft.com/office/drawing/2014/main" val="2858996107"/>
                  </a:ext>
                </a:extLst>
              </a:tr>
              <a:tr h="269077">
                <a:tc>
                  <a:txBody>
                    <a:bodyPr/>
                    <a:lstStyle/>
                    <a:p>
                      <a:r>
                        <a:rPr lang="en-US"/>
                        <a:t>DCR</a:t>
                      </a:r>
                    </a:p>
                  </a:txBody>
                  <a:tcPr/>
                </a:tc>
                <a:tc>
                  <a:txBody>
                    <a:bodyPr/>
                    <a:lstStyle/>
                    <a:p>
                      <a:r>
                        <a:rPr lang="en-US"/>
                        <a:t>67%</a:t>
                      </a:r>
                    </a:p>
                  </a:txBody>
                  <a:tcPr/>
                </a:tc>
                <a:tc>
                  <a:txBody>
                    <a:bodyPr/>
                    <a:lstStyle/>
                    <a:p>
                      <a:r>
                        <a:rPr lang="en-US"/>
                        <a:t>37%</a:t>
                      </a:r>
                    </a:p>
                  </a:txBody>
                  <a:tcPr/>
                </a:tc>
                <a:tc>
                  <a:txBody>
                    <a:bodyPr/>
                    <a:lstStyle/>
                    <a:p>
                      <a:r>
                        <a:rPr lang="en-US" i="1"/>
                        <a:t>P</a:t>
                      </a:r>
                      <a:r>
                        <a:rPr lang="en-US"/>
                        <a:t> = .007</a:t>
                      </a:r>
                    </a:p>
                  </a:txBody>
                  <a:tcPr/>
                </a:tc>
                <a:extLst>
                  <a:ext uri="{0D108BD9-81ED-4DB2-BD59-A6C34878D82A}">
                    <a16:rowId xmlns:a16="http://schemas.microsoft.com/office/drawing/2014/main" val="1289858322"/>
                  </a:ext>
                </a:extLst>
              </a:tr>
              <a:tr h="533260">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t>PFS, median</a:t>
                      </a:r>
                    </a:p>
                    <a:p>
                      <a:pPr marL="0" marR="0" lvl="0" indent="0" algn="l" defTabSz="914126" rtl="0" eaLnBrk="1" fontAlgn="auto" latinLnBrk="0" hangingPunct="1">
                        <a:lnSpc>
                          <a:spcPct val="100000"/>
                        </a:lnSpc>
                        <a:spcBef>
                          <a:spcPts val="0"/>
                        </a:spcBef>
                        <a:spcAft>
                          <a:spcPts val="0"/>
                        </a:spcAft>
                        <a:buClrTx/>
                        <a:buSzTx/>
                        <a:buFontTx/>
                        <a:buNone/>
                        <a:tabLst/>
                        <a:defRPr/>
                      </a:pPr>
                      <a:r>
                        <a:rPr lang="en-US"/>
                        <a:t>(and at 6 months)</a:t>
                      </a:r>
                    </a:p>
                  </a:txBody>
                  <a:tcPr/>
                </a:tc>
                <a:tc>
                  <a:txBody>
                    <a:bodyPr/>
                    <a:lstStyle/>
                    <a:p>
                      <a:r>
                        <a:rPr lang="en-US"/>
                        <a:t>5.2 months</a:t>
                      </a:r>
                    </a:p>
                    <a:p>
                      <a:r>
                        <a:rPr lang="en-US"/>
                        <a:t>(40.7%)</a:t>
                      </a:r>
                    </a:p>
                  </a:txBody>
                  <a:tcPr/>
                </a:tc>
                <a:tc>
                  <a:txBody>
                    <a:bodyPr/>
                    <a:lstStyle/>
                    <a:p>
                      <a:r>
                        <a:rPr lang="en-US"/>
                        <a:t>2.2 months</a:t>
                      </a:r>
                    </a:p>
                    <a:p>
                      <a:r>
                        <a:rPr lang="en-US"/>
                        <a:t>(10.6%)</a:t>
                      </a:r>
                    </a:p>
                  </a:txBody>
                  <a:tcPr/>
                </a:tc>
                <a:tc>
                  <a:txBody>
                    <a:bodyPr/>
                    <a:lstStyle/>
                    <a:p>
                      <a:r>
                        <a:rPr lang="en-US"/>
                        <a:t>Multivar HR 0.4, </a:t>
                      </a:r>
                      <a:r>
                        <a:rPr lang="en-US" i="1"/>
                        <a:t>P</a:t>
                      </a:r>
                      <a:r>
                        <a:rPr lang="en-US"/>
                        <a:t> = .002</a:t>
                      </a:r>
                    </a:p>
                  </a:txBody>
                  <a:tcPr/>
                </a:tc>
                <a:extLst>
                  <a:ext uri="{0D108BD9-81ED-4DB2-BD59-A6C34878D82A}">
                    <a16:rowId xmlns:a16="http://schemas.microsoft.com/office/drawing/2014/main" val="581063761"/>
                  </a:ext>
                </a:extLst>
              </a:tr>
              <a:tr h="672645">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a:t>OS, median</a:t>
                      </a:r>
                      <a:br>
                        <a:rPr lang="en-US"/>
                      </a:br>
                      <a:r>
                        <a:rPr lang="en-US"/>
                        <a:t>(and at 6 and 12 months)</a:t>
                      </a:r>
                    </a:p>
                  </a:txBody>
                  <a:tcPr/>
                </a:tc>
                <a:tc>
                  <a:txBody>
                    <a:bodyPr/>
                    <a:lstStyle/>
                    <a:p>
                      <a:r>
                        <a:rPr lang="en-US"/>
                        <a:t>9.2 months</a:t>
                      </a:r>
                    </a:p>
                    <a:p>
                      <a:pPr marL="0" marR="0" lvl="0" indent="0" algn="l" defTabSz="914126" rtl="0" eaLnBrk="1" fontAlgn="auto" latinLnBrk="0" hangingPunct="1">
                        <a:lnSpc>
                          <a:spcPct val="100000"/>
                        </a:lnSpc>
                        <a:spcBef>
                          <a:spcPts val="0"/>
                        </a:spcBef>
                        <a:spcAft>
                          <a:spcPts val="0"/>
                        </a:spcAft>
                        <a:buClrTx/>
                        <a:buSzTx/>
                        <a:buFontTx/>
                        <a:buNone/>
                        <a:tabLst/>
                        <a:defRPr/>
                      </a:pPr>
                      <a:r>
                        <a:rPr lang="en-US"/>
                        <a:t>(75% and 24%)</a:t>
                      </a:r>
                    </a:p>
                  </a:txBody>
                  <a:tcPr/>
                </a:tc>
                <a:tc>
                  <a:txBody>
                    <a:bodyPr/>
                    <a:lstStyle/>
                    <a:p>
                      <a:r>
                        <a:rPr lang="en-US"/>
                        <a:t>4.9 months</a:t>
                      </a:r>
                    </a:p>
                    <a:p>
                      <a:r>
                        <a:rPr lang="en-US"/>
                        <a:t>(46% and 20%)</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a:t>Multivar HR 0.4, </a:t>
                      </a:r>
                      <a:r>
                        <a:rPr lang="en-US" i="1"/>
                        <a:t>P</a:t>
                      </a:r>
                      <a:r>
                        <a:rPr lang="en-US"/>
                        <a:t> = .002</a:t>
                      </a:r>
                    </a:p>
                  </a:txBody>
                  <a:tcPr/>
                </a:tc>
                <a:extLst>
                  <a:ext uri="{0D108BD9-81ED-4DB2-BD59-A6C34878D82A}">
                    <a16:rowId xmlns:a16="http://schemas.microsoft.com/office/drawing/2014/main" val="85321080"/>
                  </a:ext>
                </a:extLst>
              </a:tr>
            </a:tbl>
          </a:graphicData>
        </a:graphic>
      </p:graphicFrame>
      <p:sp>
        <p:nvSpPr>
          <p:cNvPr id="6" name="TextBox 5">
            <a:extLst>
              <a:ext uri="{FF2B5EF4-FFF2-40B4-BE49-F238E27FC236}">
                <a16:creationId xmlns:a16="http://schemas.microsoft.com/office/drawing/2014/main" id="{205AB203-A4B3-755A-33ED-B2F675E34AA6}"/>
              </a:ext>
            </a:extLst>
          </p:cNvPr>
          <p:cNvSpPr txBox="1"/>
          <p:nvPr/>
        </p:nvSpPr>
        <p:spPr>
          <a:xfrm>
            <a:off x="8904312" y="6514976"/>
            <a:ext cx="336605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47484F"/>
                </a:solidFill>
                <a:effectLst/>
                <a:uLnTx/>
                <a:uFillTx/>
                <a:latin typeface="Calibri" panose="020F0502020204030204" pitchFamily="34" charset="0"/>
                <a:ea typeface="MS PGothic" charset="0"/>
                <a:cs typeface="Calibri" panose="020F0502020204030204" pitchFamily="34" charset="0"/>
              </a:rPr>
              <a:t> Courtesy of Zev </a:t>
            </a:r>
            <a:r>
              <a:rPr kumimoji="0" lang="en-US" sz="1500" b="0" i="0" u="none" strike="noStrike" kern="1200" cap="none" spc="0" normalizeH="0" baseline="0" noProof="0" dirty="0" err="1">
                <a:ln>
                  <a:noFill/>
                </a:ln>
                <a:solidFill>
                  <a:srgbClr val="47484F"/>
                </a:solidFill>
                <a:effectLst/>
                <a:uLnTx/>
                <a:uFillTx/>
                <a:latin typeface="Calibri" panose="020F0502020204030204" pitchFamily="34" charset="0"/>
                <a:ea typeface="MS PGothic" charset="0"/>
                <a:cs typeface="Calibri" panose="020F0502020204030204" pitchFamily="34" charset="0"/>
              </a:rPr>
              <a:t>Wainberg</a:t>
            </a:r>
            <a:r>
              <a:rPr kumimoji="0" lang="en-US" sz="1500" b="0" i="0" u="none" strike="noStrike" kern="1200" cap="none" spc="0" normalizeH="0" baseline="0" noProof="0" dirty="0">
                <a:ln>
                  <a:noFill/>
                </a:ln>
                <a:solidFill>
                  <a:srgbClr val="47484F"/>
                </a:solidFill>
                <a:effectLst/>
                <a:uLnTx/>
                <a:uFillTx/>
                <a:latin typeface="Calibri" panose="020F0502020204030204" pitchFamily="34" charset="0"/>
                <a:ea typeface="MS PGothic" charset="0"/>
                <a:cs typeface="Calibri" panose="020F0502020204030204" pitchFamily="34" charset="0"/>
              </a:rPr>
              <a:t>, MD, MSc</a:t>
            </a:r>
          </a:p>
        </p:txBody>
      </p:sp>
    </p:spTree>
    <p:extLst>
      <p:ext uri="{BB962C8B-B14F-4D97-AF65-F5344CB8AC3E}">
        <p14:creationId xmlns:p14="http://schemas.microsoft.com/office/powerpoint/2010/main" val="3163718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2CFA-1AC9-5CE3-026B-A7A4970776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A5AE7-97F2-6BC4-BFC6-333712EFA7FA}"/>
              </a:ext>
            </a:extLst>
          </p:cNvPr>
          <p:cNvSpPr>
            <a:spLocks noGrp="1"/>
          </p:cNvSpPr>
          <p:nvPr>
            <p:ph type="title"/>
          </p:nvPr>
        </p:nvSpPr>
        <p:spPr>
          <a:xfrm>
            <a:off x="916515" y="0"/>
            <a:ext cx="10358967" cy="854446"/>
          </a:xfrm>
        </p:spPr>
        <p:txBody>
          <a:bodyPr/>
          <a:lstStyle/>
          <a:p>
            <a:r>
              <a:rPr lang="en-US" dirty="0"/>
              <a:t>If Prior Fluoropyrimidine → Gemcitabine-Based Therapy</a:t>
            </a:r>
          </a:p>
        </p:txBody>
      </p:sp>
      <p:sp>
        <p:nvSpPr>
          <p:cNvPr id="8" name="TextBox 7">
            <a:extLst>
              <a:ext uri="{FF2B5EF4-FFF2-40B4-BE49-F238E27FC236}">
                <a16:creationId xmlns:a16="http://schemas.microsoft.com/office/drawing/2014/main" id="{799C0E75-0028-3E94-FF50-B200AA9C72D4}"/>
              </a:ext>
            </a:extLst>
          </p:cNvPr>
          <p:cNvSpPr txBox="1"/>
          <p:nvPr/>
        </p:nvSpPr>
        <p:spPr>
          <a:xfrm>
            <a:off x="-1" y="6534835"/>
            <a:ext cx="1174005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Huh G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Ther Adv Med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2021;13:17588359211056179.     Sezgin Y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Sci Rep</a:t>
            </a:r>
            <a:r>
              <a:rPr kumimoji="0" lang="en-US" sz="1500" b="0" i="0" u="none" strike="noStrike" kern="1200" cap="none" spc="0" normalizeH="0" baseline="0" noProof="0" dirty="0">
                <a:ln>
                  <a:noFill/>
                </a:ln>
                <a:solidFill>
                  <a:srgbClr val="000000"/>
                </a:solidFill>
                <a:effectLst/>
                <a:uLnTx/>
                <a:uFillTx/>
                <a:latin typeface="Calibri"/>
                <a:ea typeface="+mn-ea"/>
                <a:cs typeface="+mn-cs"/>
              </a:rPr>
              <a:t> 2025;15:11675.</a:t>
            </a:r>
          </a:p>
        </p:txBody>
      </p:sp>
      <p:pic>
        <p:nvPicPr>
          <p:cNvPr id="4" name="Picture 3">
            <a:extLst>
              <a:ext uri="{FF2B5EF4-FFF2-40B4-BE49-F238E27FC236}">
                <a16:creationId xmlns:a16="http://schemas.microsoft.com/office/drawing/2014/main" id="{0CF40618-F2D1-91B2-562A-2D7E1153914E}"/>
              </a:ext>
            </a:extLst>
          </p:cNvPr>
          <p:cNvPicPr>
            <a:picLocks noChangeAspect="1"/>
          </p:cNvPicPr>
          <p:nvPr/>
        </p:nvPicPr>
        <p:blipFill>
          <a:blip r:embed="rId2"/>
          <a:stretch>
            <a:fillRect/>
          </a:stretch>
        </p:blipFill>
        <p:spPr>
          <a:xfrm>
            <a:off x="1175593" y="739411"/>
            <a:ext cx="4618220" cy="2272573"/>
          </a:xfrm>
          <a:prstGeom prst="rect">
            <a:avLst/>
          </a:prstGeom>
        </p:spPr>
      </p:pic>
      <p:pic>
        <p:nvPicPr>
          <p:cNvPr id="5" name="Picture 4">
            <a:extLst>
              <a:ext uri="{FF2B5EF4-FFF2-40B4-BE49-F238E27FC236}">
                <a16:creationId xmlns:a16="http://schemas.microsoft.com/office/drawing/2014/main" id="{FF765E6D-531D-93D7-8539-6B2698B092E6}"/>
              </a:ext>
            </a:extLst>
          </p:cNvPr>
          <p:cNvPicPr>
            <a:picLocks noChangeAspect="1"/>
          </p:cNvPicPr>
          <p:nvPr/>
        </p:nvPicPr>
        <p:blipFill>
          <a:blip r:embed="rId3"/>
          <a:stretch>
            <a:fillRect/>
          </a:stretch>
        </p:blipFill>
        <p:spPr>
          <a:xfrm>
            <a:off x="1490706" y="3106815"/>
            <a:ext cx="3987994" cy="3291976"/>
          </a:xfrm>
          <a:prstGeom prst="rect">
            <a:avLst/>
          </a:prstGeom>
        </p:spPr>
      </p:pic>
      <p:sp>
        <p:nvSpPr>
          <p:cNvPr id="6" name="TextBox 5">
            <a:extLst>
              <a:ext uri="{FF2B5EF4-FFF2-40B4-BE49-F238E27FC236}">
                <a16:creationId xmlns:a16="http://schemas.microsoft.com/office/drawing/2014/main" id="{C60C8EEB-C19A-771C-EF91-180ED8B23888}"/>
              </a:ext>
            </a:extLst>
          </p:cNvPr>
          <p:cNvSpPr txBox="1"/>
          <p:nvPr/>
        </p:nvSpPr>
        <p:spPr>
          <a:xfrm>
            <a:off x="2348272" y="4293058"/>
            <a:ext cx="227286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Calibri"/>
                <a:ea typeface="+mn-ea"/>
                <a:cs typeface="+mn-cs"/>
              </a:rPr>
              <a:t>40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Calibri"/>
                <a:ea typeface="+mn-ea"/>
                <a:cs typeface="+mn-cs"/>
              </a:rPr>
              <a:t>ORR: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CC"/>
                </a:solidFill>
                <a:effectLst/>
                <a:uLnTx/>
                <a:uFillTx/>
                <a:latin typeface="Calibri"/>
                <a:ea typeface="+mn-ea"/>
                <a:cs typeface="+mn-cs"/>
              </a:rPr>
              <a:t>Median OS: 9.9 </a:t>
            </a:r>
            <a:r>
              <a:rPr kumimoji="0" lang="en-US" sz="1800" b="0" i="0" u="sng" strike="noStrike" kern="1200" cap="none" spc="0" normalizeH="0" baseline="0" noProof="0" dirty="0" err="1">
                <a:ln>
                  <a:noFill/>
                </a:ln>
                <a:solidFill>
                  <a:srgbClr val="3333CC"/>
                </a:solidFill>
                <a:effectLst/>
                <a:uLnTx/>
                <a:uFillTx/>
                <a:latin typeface="Calibri"/>
                <a:ea typeface="+mn-ea"/>
                <a:cs typeface="+mn-cs"/>
              </a:rPr>
              <a:t>mo</a:t>
            </a:r>
            <a:endParaRPr kumimoji="0" lang="en-US" sz="1800" b="0" i="0" u="sng" strike="noStrike" kern="1200" cap="none" spc="0" normalizeH="0" baseline="0" noProof="0" dirty="0">
              <a:ln>
                <a:noFill/>
              </a:ln>
              <a:solidFill>
                <a:srgbClr val="3333CC"/>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C8C7B8A5-6973-ECE3-B62C-747E159D161E}"/>
              </a:ext>
            </a:extLst>
          </p:cNvPr>
          <p:cNvPicPr>
            <a:picLocks noChangeAspect="1"/>
          </p:cNvPicPr>
          <p:nvPr/>
        </p:nvPicPr>
        <p:blipFill>
          <a:blip r:embed="rId4"/>
          <a:stretch>
            <a:fillRect/>
          </a:stretch>
        </p:blipFill>
        <p:spPr>
          <a:xfrm>
            <a:off x="6564090" y="751115"/>
            <a:ext cx="4280228" cy="2223495"/>
          </a:xfrm>
          <a:prstGeom prst="rect">
            <a:avLst/>
          </a:prstGeom>
        </p:spPr>
      </p:pic>
      <p:pic>
        <p:nvPicPr>
          <p:cNvPr id="15" name="Picture 14">
            <a:extLst>
              <a:ext uri="{FF2B5EF4-FFF2-40B4-BE49-F238E27FC236}">
                <a16:creationId xmlns:a16="http://schemas.microsoft.com/office/drawing/2014/main" id="{D32AA435-8E50-440F-7849-05269742CAB3}"/>
              </a:ext>
            </a:extLst>
          </p:cNvPr>
          <p:cNvPicPr>
            <a:picLocks noChangeAspect="1"/>
          </p:cNvPicPr>
          <p:nvPr/>
        </p:nvPicPr>
        <p:blipFill>
          <a:blip r:embed="rId5"/>
          <a:stretch>
            <a:fillRect/>
          </a:stretch>
        </p:blipFill>
        <p:spPr>
          <a:xfrm>
            <a:off x="6564090" y="3090637"/>
            <a:ext cx="4219248" cy="3377249"/>
          </a:xfrm>
          <a:prstGeom prst="rect">
            <a:avLst/>
          </a:prstGeom>
        </p:spPr>
      </p:pic>
      <p:sp>
        <p:nvSpPr>
          <p:cNvPr id="12" name="TextBox 11">
            <a:extLst>
              <a:ext uri="{FF2B5EF4-FFF2-40B4-BE49-F238E27FC236}">
                <a16:creationId xmlns:a16="http://schemas.microsoft.com/office/drawing/2014/main" id="{64D2C6F5-D082-78CF-D3B3-2EC66A345C38}"/>
              </a:ext>
            </a:extLst>
          </p:cNvPr>
          <p:cNvSpPr txBox="1"/>
          <p:nvPr/>
        </p:nvSpPr>
        <p:spPr>
          <a:xfrm>
            <a:off x="7300668" y="3106815"/>
            <a:ext cx="45680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07B23"/>
                </a:solidFill>
                <a:effectLst/>
                <a:uLnTx/>
                <a:uFillTx/>
                <a:latin typeface="Calibri"/>
                <a:ea typeface="+mn-ea"/>
                <a:cs typeface="+mn-cs"/>
              </a:rPr>
              <a:t>*retrospective review published April 5, 2025</a:t>
            </a:r>
            <a:endParaRPr kumimoji="0" lang="en-US" sz="1400" b="0" i="0" u="sng" strike="noStrike" kern="1200" cap="none" spc="0" normalizeH="0" baseline="0" noProof="0" dirty="0">
              <a:ln>
                <a:noFill/>
              </a:ln>
              <a:solidFill>
                <a:srgbClr val="F07B23"/>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9F6F632F-E9AA-96AF-9931-F79C3F640B35}"/>
              </a:ext>
            </a:extLst>
          </p:cNvPr>
          <p:cNvSpPr txBox="1"/>
          <p:nvPr/>
        </p:nvSpPr>
        <p:spPr>
          <a:xfrm>
            <a:off x="7801212" y="3427441"/>
            <a:ext cx="315435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CC"/>
                </a:solidFill>
                <a:effectLst/>
                <a:uLnTx/>
                <a:uFillTx/>
                <a:latin typeface="Calibri"/>
                <a:ea typeface="+mn-ea"/>
                <a:cs typeface="+mn-cs"/>
              </a:rPr>
              <a:t>218 patients from 23 centers</a:t>
            </a:r>
            <a:br>
              <a:rPr kumimoji="0" lang="en-US" sz="1800" b="0" i="0" u="none" strike="noStrike" kern="1200" cap="none" spc="0" normalizeH="0" baseline="0" noProof="0" dirty="0">
                <a:ln>
                  <a:noFill/>
                </a:ln>
                <a:solidFill>
                  <a:srgbClr val="3333CC"/>
                </a:solidFill>
                <a:effectLst/>
                <a:uLnTx/>
                <a:uFillTx/>
                <a:latin typeface="Calibri"/>
                <a:ea typeface="+mn-ea"/>
                <a:cs typeface="+mn-cs"/>
              </a:rPr>
            </a:br>
            <a:r>
              <a:rPr kumimoji="0" lang="en-US" sz="1800" b="0" i="0" u="none" strike="noStrike" kern="1200" cap="none" spc="0" normalizeH="0" baseline="0" noProof="0" dirty="0">
                <a:ln>
                  <a:noFill/>
                </a:ln>
                <a:solidFill>
                  <a:srgbClr val="3333CC"/>
                </a:solidFill>
                <a:effectLst/>
                <a:uLnTx/>
                <a:uFillTx/>
                <a:latin typeface="Calibri"/>
                <a:ea typeface="+mn-ea"/>
                <a:cs typeface="+mn-cs"/>
              </a:rPr>
              <a:t>ORR at 3 months: 23.9%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CC"/>
                </a:solidFill>
                <a:effectLst/>
                <a:uLnTx/>
                <a:uFillTx/>
                <a:latin typeface="Calibri"/>
                <a:ea typeface="+mn-ea"/>
                <a:cs typeface="+mn-cs"/>
              </a:rPr>
              <a:t>Median OS: 8.6 </a:t>
            </a:r>
            <a:r>
              <a:rPr kumimoji="0" lang="en-US" sz="1800" b="0" i="0" u="sng" strike="noStrike" kern="1200" cap="none" spc="0" normalizeH="0" baseline="0" noProof="0" dirty="0" err="1">
                <a:ln>
                  <a:noFill/>
                </a:ln>
                <a:solidFill>
                  <a:srgbClr val="3333CC"/>
                </a:solidFill>
                <a:effectLst/>
                <a:uLnTx/>
                <a:uFillTx/>
                <a:latin typeface="Calibri"/>
                <a:ea typeface="+mn-ea"/>
                <a:cs typeface="+mn-cs"/>
              </a:rPr>
              <a:t>mo</a:t>
            </a:r>
            <a:endParaRPr kumimoji="0" lang="en-US" sz="1800" b="0" i="0" u="sng" strike="noStrike" kern="1200" cap="none" spc="0" normalizeH="0" baseline="0" noProof="0" dirty="0">
              <a:ln>
                <a:noFill/>
              </a:ln>
              <a:solidFill>
                <a:srgbClr val="3333CC"/>
              </a:solidFill>
              <a:effectLst/>
              <a:uLnTx/>
              <a:uFillTx/>
              <a:latin typeface="Calibri"/>
              <a:ea typeface="+mn-ea"/>
              <a:cs typeface="+mn-cs"/>
            </a:endParaRPr>
          </a:p>
        </p:txBody>
      </p:sp>
    </p:spTree>
    <p:extLst>
      <p:ext uri="{BB962C8B-B14F-4D97-AF65-F5344CB8AC3E}">
        <p14:creationId xmlns:p14="http://schemas.microsoft.com/office/powerpoint/2010/main" val="2787197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Wagner — Disclosures</a:t>
            </a:r>
          </a:p>
        </p:txBody>
      </p:sp>
      <p:graphicFrame>
        <p:nvGraphicFramePr>
          <p:cNvPr id="3" name="Content Placeholder 3">
            <a:extLst>
              <a:ext uri="{FF2B5EF4-FFF2-40B4-BE49-F238E27FC236}">
                <a16:creationId xmlns:a16="http://schemas.microsoft.com/office/drawing/2014/main" id="{F0E88A4B-E08A-2AA9-76B5-89C4308A0772}"/>
              </a:ext>
            </a:extLst>
          </p:cNvPr>
          <p:cNvGraphicFramePr>
            <a:graphicFrameLocks/>
          </p:cNvGraphicFramePr>
          <p:nvPr>
            <p:extLst>
              <p:ext uri="{D42A27DB-BD31-4B8C-83A1-F6EECF244321}">
                <p14:modId xmlns:p14="http://schemas.microsoft.com/office/powerpoint/2010/main" val="1196218431"/>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5D40-C4BB-4E61-A7F8-6CEF52C2F61F}"/>
              </a:ext>
            </a:extLst>
          </p:cNvPr>
          <p:cNvSpPr>
            <a:spLocks noGrp="1"/>
          </p:cNvSpPr>
          <p:nvPr>
            <p:ph type="title"/>
          </p:nvPr>
        </p:nvSpPr>
        <p:spPr>
          <a:xfrm>
            <a:off x="253816" y="168893"/>
            <a:ext cx="11684366" cy="828675"/>
          </a:xfrm>
        </p:spPr>
        <p:txBody>
          <a:bodyPr>
            <a:normAutofit fontScale="90000"/>
          </a:bodyPr>
          <a:lstStyle/>
          <a:p>
            <a:r>
              <a:rPr lang="en-US"/>
              <a:t>What Are the Data for Second-Line Treatment With Gemcitabine and Nab-Paclitaxel Post-FOLFIRINOX?</a:t>
            </a:r>
          </a:p>
        </p:txBody>
      </p:sp>
      <p:sp>
        <p:nvSpPr>
          <p:cNvPr id="3" name="Text Placeholder 2">
            <a:extLst>
              <a:ext uri="{FF2B5EF4-FFF2-40B4-BE49-F238E27FC236}">
                <a16:creationId xmlns:a16="http://schemas.microsoft.com/office/drawing/2014/main" id="{B938D181-AAD4-4FD2-8A2F-726F6DA0F243}"/>
              </a:ext>
            </a:extLst>
          </p:cNvPr>
          <p:cNvSpPr>
            <a:spLocks noGrp="1"/>
          </p:cNvSpPr>
          <p:nvPr>
            <p:ph type="body" sz="quarter" idx="14"/>
          </p:nvPr>
        </p:nvSpPr>
        <p:spPr>
          <a:xfrm>
            <a:off x="0" y="6231523"/>
            <a:ext cx="12191999" cy="447609"/>
          </a:xfrm>
        </p:spPr>
        <p:txBody>
          <a:bodyPr/>
          <a:lstStyle/>
          <a:p>
            <a:r>
              <a:rPr lang="en-US"/>
              <a:t>a. Portal A, et al. Br J Cancer. 2015;113:989-995; b. </a:t>
            </a:r>
            <a:r>
              <a:rPr lang="nl-NL"/>
              <a:t>Zhang Y, et al. Exp Hematol Oncol 2015</a:t>
            </a:r>
            <a:r>
              <a:rPr lang="en-US"/>
              <a:t>;4:29. c. Palacio S, et al. J </a:t>
            </a:r>
            <a:r>
              <a:rPr lang="en-US" err="1"/>
              <a:t>Gastrointest</a:t>
            </a:r>
            <a:r>
              <a:rPr lang="en-US"/>
              <a:t> Oncol. 2019;10:1133-1139</a:t>
            </a:r>
            <a:r>
              <a:rPr lang="nl-NL"/>
              <a:t>. d. </a:t>
            </a:r>
            <a:r>
              <a:rPr lang="da-DK"/>
              <a:t>Mita N, et al. J Clin Med 2019</a:t>
            </a:r>
            <a:r>
              <a:rPr lang="en-US"/>
              <a:t>; 8:761.e.</a:t>
            </a:r>
            <a:r>
              <a:rPr lang="fr-FR"/>
              <a:t>Tsang et al. A</a:t>
            </a:r>
            <a:r>
              <a:rPr lang="it-IT"/>
              <a:t>m J Clin Oncol. 2019;42:196-201..</a:t>
            </a:r>
            <a:endParaRPr lang="fr-FR"/>
          </a:p>
        </p:txBody>
      </p:sp>
      <p:graphicFrame>
        <p:nvGraphicFramePr>
          <p:cNvPr id="4" name="Table 3">
            <a:extLst>
              <a:ext uri="{FF2B5EF4-FFF2-40B4-BE49-F238E27FC236}">
                <a16:creationId xmlns:a16="http://schemas.microsoft.com/office/drawing/2014/main" id="{D0A4C11C-1C5F-40C0-B79F-3E3667C8D8D1}"/>
              </a:ext>
            </a:extLst>
          </p:cNvPr>
          <p:cNvGraphicFramePr>
            <a:graphicFrameLocks noGrp="1"/>
          </p:cNvGraphicFramePr>
          <p:nvPr/>
        </p:nvGraphicFramePr>
        <p:xfrm>
          <a:off x="570906" y="1375217"/>
          <a:ext cx="10670251" cy="3931799"/>
        </p:xfrm>
        <a:graphic>
          <a:graphicData uri="http://schemas.openxmlformats.org/drawingml/2006/table">
            <a:tbl>
              <a:tblPr firstRow="1" bandRow="1">
                <a:tableStyleId>{5C22544A-7EE6-4342-B048-85BDC9FD1C3A}</a:tableStyleId>
              </a:tblPr>
              <a:tblGrid>
                <a:gridCol w="5604163">
                  <a:extLst>
                    <a:ext uri="{9D8B030D-6E8A-4147-A177-3AD203B41FA5}">
                      <a16:colId xmlns:a16="http://schemas.microsoft.com/office/drawing/2014/main" val="20001"/>
                    </a:ext>
                  </a:extLst>
                </a:gridCol>
                <a:gridCol w="2248049">
                  <a:extLst>
                    <a:ext uri="{9D8B030D-6E8A-4147-A177-3AD203B41FA5}">
                      <a16:colId xmlns:a16="http://schemas.microsoft.com/office/drawing/2014/main" val="20002"/>
                    </a:ext>
                  </a:extLst>
                </a:gridCol>
                <a:gridCol w="2818039">
                  <a:extLst>
                    <a:ext uri="{9D8B030D-6E8A-4147-A177-3AD203B41FA5}">
                      <a16:colId xmlns:a16="http://schemas.microsoft.com/office/drawing/2014/main" val="20003"/>
                    </a:ext>
                  </a:extLst>
                </a:gridCol>
              </a:tblGrid>
              <a:tr h="603377">
                <a:tc>
                  <a:txBody>
                    <a:bodyPr/>
                    <a:lstStyle/>
                    <a:p>
                      <a:pPr algn="ctr"/>
                      <a:r>
                        <a:rPr lang="en-US">
                          <a:solidFill>
                            <a:schemeClr val="bg1"/>
                          </a:solidFill>
                        </a:rPr>
                        <a:t>Type</a:t>
                      </a:r>
                      <a:r>
                        <a:rPr lang="en-US" baseline="0">
                          <a:solidFill>
                            <a:schemeClr val="bg1"/>
                          </a:solidFill>
                        </a:rPr>
                        <a:t> of Study</a:t>
                      </a:r>
                      <a:endParaRPr lang="en-US">
                        <a:solidFill>
                          <a:schemeClr val="bg1"/>
                        </a:solidFill>
                      </a:endParaRPr>
                    </a:p>
                  </a:txBody>
                  <a:tcPr/>
                </a:tc>
                <a:tc>
                  <a:txBody>
                    <a:bodyPr/>
                    <a:lstStyle/>
                    <a:p>
                      <a:pPr algn="ctr"/>
                      <a:r>
                        <a:rPr lang="en-US">
                          <a:solidFill>
                            <a:schemeClr val="bg1"/>
                          </a:solidFill>
                        </a:rPr>
                        <a:t>ORR, %</a:t>
                      </a:r>
                    </a:p>
                  </a:txBody>
                  <a:tcPr/>
                </a:tc>
                <a:tc>
                  <a:txBody>
                    <a:bodyPr/>
                    <a:lstStyle/>
                    <a:p>
                      <a:pPr algn="ctr"/>
                      <a:r>
                        <a:rPr lang="en-US">
                          <a:solidFill>
                            <a:schemeClr val="bg1"/>
                          </a:solidFill>
                        </a:rPr>
                        <a:t>PFS, </a:t>
                      </a:r>
                      <a:r>
                        <a:rPr lang="en-US" err="1">
                          <a:solidFill>
                            <a:schemeClr val="bg1"/>
                          </a:solidFill>
                        </a:rPr>
                        <a:t>mos</a:t>
                      </a:r>
                      <a:endParaRPr lang="en-US">
                        <a:solidFill>
                          <a:schemeClr val="bg1"/>
                        </a:solidFill>
                      </a:endParaRPr>
                    </a:p>
                  </a:txBody>
                  <a:tcPr/>
                </a:tc>
                <a:extLst>
                  <a:ext uri="{0D108BD9-81ED-4DB2-BD59-A6C34878D82A}">
                    <a16:rowId xmlns:a16="http://schemas.microsoft.com/office/drawing/2014/main" val="10000"/>
                  </a:ext>
                </a:extLst>
              </a:tr>
              <a:tr h="549089">
                <a:tc>
                  <a:txBody>
                    <a:bodyPr/>
                    <a:lstStyle/>
                    <a:p>
                      <a:pPr algn="ctr"/>
                      <a:r>
                        <a:rPr lang="en-US">
                          <a:solidFill>
                            <a:schemeClr val="bg2"/>
                          </a:solidFill>
                        </a:rPr>
                        <a:t>Prospective cohort (N = 57)</a:t>
                      </a:r>
                      <a:r>
                        <a:rPr lang="en-US" baseline="30000">
                          <a:solidFill>
                            <a:schemeClr val="bg2"/>
                          </a:solidFill>
                        </a:rPr>
                        <a:t>[a]</a:t>
                      </a:r>
                    </a:p>
                  </a:txBody>
                  <a:tcPr/>
                </a:tc>
                <a:tc>
                  <a:txBody>
                    <a:bodyPr/>
                    <a:lstStyle/>
                    <a:p>
                      <a:pPr algn="ctr"/>
                      <a:r>
                        <a:rPr lang="en-US">
                          <a:solidFill>
                            <a:schemeClr val="bg2"/>
                          </a:solidFill>
                        </a:rPr>
                        <a:t>17.5</a:t>
                      </a:r>
                    </a:p>
                  </a:txBody>
                  <a:tcPr/>
                </a:tc>
                <a:tc>
                  <a:txBody>
                    <a:bodyPr/>
                    <a:lstStyle/>
                    <a:p>
                      <a:pPr algn="ctr"/>
                      <a:r>
                        <a:rPr lang="en-US">
                          <a:solidFill>
                            <a:schemeClr val="bg2"/>
                          </a:solidFill>
                        </a:rPr>
                        <a:t>5.1</a:t>
                      </a:r>
                    </a:p>
                  </a:txBody>
                  <a:tcPr/>
                </a:tc>
                <a:extLst>
                  <a:ext uri="{0D108BD9-81ED-4DB2-BD59-A6C34878D82A}">
                    <a16:rowId xmlns:a16="http://schemas.microsoft.com/office/drawing/2014/main" val="10001"/>
                  </a:ext>
                </a:extLst>
              </a:tr>
              <a:tr h="734986">
                <a:tc>
                  <a:txBody>
                    <a:bodyPr/>
                    <a:lstStyle/>
                    <a:p>
                      <a:pPr algn="ctr"/>
                      <a:r>
                        <a:rPr lang="en-US">
                          <a:solidFill>
                            <a:schemeClr val="bg2"/>
                          </a:solidFill>
                        </a:rPr>
                        <a:t>Retrospective (N = 28)</a:t>
                      </a:r>
                      <a:r>
                        <a:rPr lang="en-US" baseline="30000">
                          <a:solidFill>
                            <a:schemeClr val="bg2"/>
                          </a:solidFill>
                        </a:rPr>
                        <a:t>[b]</a:t>
                      </a:r>
                    </a:p>
                  </a:txBody>
                  <a:tcPr/>
                </a:tc>
                <a:tc>
                  <a:txBody>
                    <a:bodyPr/>
                    <a:lstStyle/>
                    <a:p>
                      <a:pPr algn="ctr"/>
                      <a:r>
                        <a:rPr lang="en-US">
                          <a:solidFill>
                            <a:schemeClr val="bg2"/>
                          </a:solidFill>
                        </a:rPr>
                        <a:t>18</a:t>
                      </a:r>
                    </a:p>
                  </a:txBody>
                  <a:tcPr/>
                </a:tc>
                <a:tc>
                  <a:txBody>
                    <a:bodyPr/>
                    <a:lstStyle/>
                    <a:p>
                      <a:pPr algn="ctr"/>
                      <a:r>
                        <a:rPr lang="en-US">
                          <a:solidFill>
                            <a:schemeClr val="bg2"/>
                          </a:solidFill>
                        </a:rPr>
                        <a:t>3</a:t>
                      </a:r>
                    </a:p>
                  </a:txBody>
                  <a:tcPr/>
                </a:tc>
                <a:extLst>
                  <a:ext uri="{0D108BD9-81ED-4DB2-BD59-A6C34878D82A}">
                    <a16:rowId xmlns:a16="http://schemas.microsoft.com/office/drawing/2014/main" val="4198254985"/>
                  </a:ext>
                </a:extLst>
              </a:tr>
              <a:tr h="734986">
                <a:tc>
                  <a:txBody>
                    <a:bodyPr/>
                    <a:lstStyle/>
                    <a:p>
                      <a:pPr algn="ctr"/>
                      <a:r>
                        <a:rPr lang="en-US">
                          <a:solidFill>
                            <a:schemeClr val="bg2"/>
                          </a:solidFill>
                        </a:rPr>
                        <a:t>Retrospective (N = 59)</a:t>
                      </a:r>
                      <a:r>
                        <a:rPr lang="en-US" baseline="30000">
                          <a:solidFill>
                            <a:schemeClr val="bg2"/>
                          </a:solidFill>
                        </a:rPr>
                        <a:t>[c]</a:t>
                      </a:r>
                    </a:p>
                  </a:txBody>
                  <a:tcPr/>
                </a:tc>
                <a:tc>
                  <a:txBody>
                    <a:bodyPr/>
                    <a:lstStyle/>
                    <a:p>
                      <a:pPr algn="ctr"/>
                      <a:r>
                        <a:rPr lang="en-US">
                          <a:solidFill>
                            <a:schemeClr val="bg2"/>
                          </a:solidFill>
                        </a:rPr>
                        <a:t>10</a:t>
                      </a:r>
                    </a:p>
                  </a:txBody>
                  <a:tcPr/>
                </a:tc>
                <a:tc>
                  <a:txBody>
                    <a:bodyPr/>
                    <a:lstStyle/>
                    <a:p>
                      <a:pPr algn="ctr"/>
                      <a:r>
                        <a:rPr lang="en-US">
                          <a:solidFill>
                            <a:schemeClr val="bg2"/>
                          </a:solidFill>
                        </a:rPr>
                        <a:t>3</a:t>
                      </a:r>
                    </a:p>
                  </a:txBody>
                  <a:tcPr/>
                </a:tc>
                <a:extLst>
                  <a:ext uri="{0D108BD9-81ED-4DB2-BD59-A6C34878D82A}">
                    <a16:rowId xmlns:a16="http://schemas.microsoft.com/office/drawing/2014/main" val="10003"/>
                  </a:ext>
                </a:extLst>
              </a:tr>
              <a:tr h="574375">
                <a:tc>
                  <a:txBody>
                    <a:bodyPr/>
                    <a:lstStyle/>
                    <a:p>
                      <a:pPr algn="ctr"/>
                      <a:r>
                        <a:rPr lang="en-US">
                          <a:solidFill>
                            <a:schemeClr val="bg2"/>
                          </a:solidFill>
                        </a:rPr>
                        <a:t>Prospective (N = 30)</a:t>
                      </a:r>
                      <a:r>
                        <a:rPr lang="en-US" baseline="30000">
                          <a:solidFill>
                            <a:schemeClr val="bg2"/>
                          </a:solidFill>
                        </a:rPr>
                        <a:t>[d]</a:t>
                      </a:r>
                    </a:p>
                  </a:txBody>
                  <a:tcPr/>
                </a:tc>
                <a:tc>
                  <a:txBody>
                    <a:bodyPr/>
                    <a:lstStyle/>
                    <a:p>
                      <a:pPr algn="ctr"/>
                      <a:r>
                        <a:rPr lang="en-US">
                          <a:solidFill>
                            <a:schemeClr val="bg2"/>
                          </a:solidFill>
                        </a:rPr>
                        <a:t>13.3</a:t>
                      </a:r>
                    </a:p>
                  </a:txBody>
                  <a:tcPr/>
                </a:tc>
                <a:tc>
                  <a:txBody>
                    <a:bodyPr/>
                    <a:lstStyle/>
                    <a:p>
                      <a:pPr algn="ctr"/>
                      <a:r>
                        <a:rPr lang="en-US">
                          <a:solidFill>
                            <a:schemeClr val="bg2"/>
                          </a:solidFill>
                        </a:rPr>
                        <a:t>3.8</a:t>
                      </a:r>
                    </a:p>
                  </a:txBody>
                  <a:tcPr/>
                </a:tc>
                <a:extLst>
                  <a:ext uri="{0D108BD9-81ED-4DB2-BD59-A6C34878D82A}">
                    <a16:rowId xmlns:a16="http://schemas.microsoft.com/office/drawing/2014/main" val="3669232872"/>
                  </a:ext>
                </a:extLst>
              </a:tr>
              <a:tr h="734986">
                <a:tc>
                  <a:txBody>
                    <a:bodyPr/>
                    <a:lstStyle/>
                    <a:p>
                      <a:pPr algn="ctr"/>
                      <a:r>
                        <a:rPr lang="en-US">
                          <a:solidFill>
                            <a:schemeClr val="bg2"/>
                          </a:solidFill>
                        </a:rPr>
                        <a:t>Retrospective</a:t>
                      </a:r>
                      <a:r>
                        <a:rPr lang="en-US" baseline="0">
                          <a:solidFill>
                            <a:schemeClr val="bg2"/>
                          </a:solidFill>
                        </a:rPr>
                        <a:t> (N = 100)</a:t>
                      </a:r>
                      <a:r>
                        <a:rPr lang="en-US" baseline="30000">
                          <a:solidFill>
                            <a:schemeClr val="bg2"/>
                          </a:solidFill>
                        </a:rPr>
                        <a:t>[e]</a:t>
                      </a:r>
                    </a:p>
                  </a:txBody>
                  <a:tcPr/>
                </a:tc>
                <a:tc>
                  <a:txBody>
                    <a:bodyPr/>
                    <a:lstStyle/>
                    <a:p>
                      <a:pPr algn="ctr"/>
                      <a:r>
                        <a:rPr lang="en-US">
                          <a:solidFill>
                            <a:schemeClr val="bg2"/>
                          </a:solidFill>
                        </a:rPr>
                        <a:t>Not reported</a:t>
                      </a:r>
                    </a:p>
                  </a:txBody>
                  <a:tcPr/>
                </a:tc>
                <a:tc>
                  <a:txBody>
                    <a:bodyPr/>
                    <a:lstStyle/>
                    <a:p>
                      <a:pPr algn="ctr"/>
                      <a:r>
                        <a:rPr lang="en-US">
                          <a:solidFill>
                            <a:schemeClr val="bg2"/>
                          </a:solidFill>
                        </a:rPr>
                        <a:t>5.9</a:t>
                      </a:r>
                    </a:p>
                  </a:txBody>
                  <a:tcPr/>
                </a:tc>
                <a:extLst>
                  <a:ext uri="{0D108BD9-81ED-4DB2-BD59-A6C34878D82A}">
                    <a16:rowId xmlns:a16="http://schemas.microsoft.com/office/drawing/2014/main" val="10005"/>
                  </a:ext>
                </a:extLst>
              </a:tr>
            </a:tbl>
          </a:graphicData>
        </a:graphic>
      </p:graphicFrame>
      <p:sp>
        <p:nvSpPr>
          <p:cNvPr id="5" name="TextBox 4">
            <a:extLst>
              <a:ext uri="{FF2B5EF4-FFF2-40B4-BE49-F238E27FC236}">
                <a16:creationId xmlns:a16="http://schemas.microsoft.com/office/drawing/2014/main" id="{7B4594E7-1945-5069-0011-BAABE49946B6}"/>
              </a:ext>
            </a:extLst>
          </p:cNvPr>
          <p:cNvSpPr txBox="1"/>
          <p:nvPr/>
        </p:nvSpPr>
        <p:spPr>
          <a:xfrm>
            <a:off x="2804845" y="6645313"/>
            <a:ext cx="6606283" cy="1828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7484F"/>
              </a:solidFill>
              <a:effectLst/>
              <a:uLnTx/>
              <a:uFillTx/>
              <a:latin typeface="Arial"/>
              <a:ea typeface="MS PGothic" charset="0"/>
              <a:cs typeface="+mn-cs"/>
            </a:endParaRPr>
          </a:p>
        </p:txBody>
      </p:sp>
      <p:sp>
        <p:nvSpPr>
          <p:cNvPr id="6" name="TextBox 5">
            <a:extLst>
              <a:ext uri="{FF2B5EF4-FFF2-40B4-BE49-F238E27FC236}">
                <a16:creationId xmlns:a16="http://schemas.microsoft.com/office/drawing/2014/main" id="{5F274193-B316-FBF7-50BA-63A5A4EDEC84}"/>
              </a:ext>
            </a:extLst>
          </p:cNvPr>
          <p:cNvSpPr txBox="1"/>
          <p:nvPr/>
        </p:nvSpPr>
        <p:spPr>
          <a:xfrm>
            <a:off x="8904312" y="6514976"/>
            <a:ext cx="3366054"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47484F"/>
                </a:solidFill>
                <a:effectLst/>
                <a:uLnTx/>
                <a:uFillTx/>
                <a:latin typeface="Calibri" panose="020F0502020204030204" pitchFamily="34" charset="0"/>
                <a:ea typeface="MS PGothic" charset="0"/>
                <a:cs typeface="Calibri" panose="020F0502020204030204" pitchFamily="34" charset="0"/>
              </a:rPr>
              <a:t> Courtesy of Zev </a:t>
            </a:r>
            <a:r>
              <a:rPr kumimoji="0" lang="en-US" sz="1500" b="0" i="0" u="none" strike="noStrike" kern="1200" cap="none" spc="0" normalizeH="0" baseline="0" noProof="0" dirty="0" err="1">
                <a:ln>
                  <a:noFill/>
                </a:ln>
                <a:solidFill>
                  <a:srgbClr val="47484F"/>
                </a:solidFill>
                <a:effectLst/>
                <a:uLnTx/>
                <a:uFillTx/>
                <a:latin typeface="Calibri" panose="020F0502020204030204" pitchFamily="34" charset="0"/>
                <a:ea typeface="MS PGothic" charset="0"/>
                <a:cs typeface="Calibri" panose="020F0502020204030204" pitchFamily="34" charset="0"/>
              </a:rPr>
              <a:t>Wainberg</a:t>
            </a:r>
            <a:r>
              <a:rPr kumimoji="0" lang="en-US" sz="1500" b="0" i="0" u="none" strike="noStrike" kern="1200" cap="none" spc="0" normalizeH="0" baseline="0" noProof="0" dirty="0">
                <a:ln>
                  <a:noFill/>
                </a:ln>
                <a:solidFill>
                  <a:srgbClr val="47484F"/>
                </a:solidFill>
                <a:effectLst/>
                <a:uLnTx/>
                <a:uFillTx/>
                <a:latin typeface="Calibri" panose="020F0502020204030204" pitchFamily="34" charset="0"/>
                <a:ea typeface="MS PGothic" charset="0"/>
                <a:cs typeface="Calibri" panose="020F0502020204030204" pitchFamily="34" charset="0"/>
              </a:rPr>
              <a:t>, MD, MSc</a:t>
            </a:r>
          </a:p>
        </p:txBody>
      </p:sp>
    </p:spTree>
    <p:extLst>
      <p:ext uri="{BB962C8B-B14F-4D97-AF65-F5344CB8AC3E}">
        <p14:creationId xmlns:p14="http://schemas.microsoft.com/office/powerpoint/2010/main" val="2407576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E662-6C35-F38E-FBB4-B14BDBDC6A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47181C-4410-FF7F-9A08-5D866FC800FC}"/>
              </a:ext>
            </a:extLst>
          </p:cNvPr>
          <p:cNvSpPr txBox="1"/>
          <p:nvPr/>
        </p:nvSpPr>
        <p:spPr>
          <a:xfrm>
            <a:off x="2104271" y="356184"/>
            <a:ext cx="782739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Factors to consider when choosing 2</a:t>
            </a:r>
            <a:r>
              <a:rPr kumimoji="0" lang="en-US" sz="26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rPr>
              <a:t> line treatment</a:t>
            </a:r>
          </a:p>
        </p:txBody>
      </p:sp>
      <p:sp>
        <p:nvSpPr>
          <p:cNvPr id="4" name="Oval 3">
            <a:extLst>
              <a:ext uri="{FF2B5EF4-FFF2-40B4-BE49-F238E27FC236}">
                <a16:creationId xmlns:a16="http://schemas.microsoft.com/office/drawing/2014/main" id="{487DE598-E7FC-85B3-37F1-7F63295BCE5C}"/>
              </a:ext>
            </a:extLst>
          </p:cNvPr>
          <p:cNvSpPr/>
          <p:nvPr/>
        </p:nvSpPr>
        <p:spPr>
          <a:xfrm>
            <a:off x="1049153" y="1820779"/>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Neuropathy</a:t>
            </a:r>
          </a:p>
        </p:txBody>
      </p:sp>
      <p:sp>
        <p:nvSpPr>
          <p:cNvPr id="5" name="Oval 4">
            <a:extLst>
              <a:ext uri="{FF2B5EF4-FFF2-40B4-BE49-F238E27FC236}">
                <a16:creationId xmlns:a16="http://schemas.microsoft.com/office/drawing/2014/main" id="{25687B87-5F8A-3AB8-A2AF-5A2B741D5869}"/>
              </a:ext>
            </a:extLst>
          </p:cNvPr>
          <p:cNvSpPr/>
          <p:nvPr/>
        </p:nvSpPr>
        <p:spPr>
          <a:xfrm>
            <a:off x="2563529" y="3830490"/>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Opioid Induced Constipation</a:t>
            </a:r>
          </a:p>
        </p:txBody>
      </p:sp>
      <p:sp>
        <p:nvSpPr>
          <p:cNvPr id="6" name="Oval 5">
            <a:extLst>
              <a:ext uri="{FF2B5EF4-FFF2-40B4-BE49-F238E27FC236}">
                <a16:creationId xmlns:a16="http://schemas.microsoft.com/office/drawing/2014/main" id="{EAF580FD-88EF-D3FB-B831-01CBCF6A21C7}"/>
              </a:ext>
            </a:extLst>
          </p:cNvPr>
          <p:cNvSpPr/>
          <p:nvPr/>
        </p:nvSpPr>
        <p:spPr>
          <a:xfrm>
            <a:off x="4684296" y="2451233"/>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Strength of Clinical Evidence</a:t>
            </a:r>
          </a:p>
        </p:txBody>
      </p:sp>
      <p:sp>
        <p:nvSpPr>
          <p:cNvPr id="7" name="Oval 6">
            <a:extLst>
              <a:ext uri="{FF2B5EF4-FFF2-40B4-BE49-F238E27FC236}">
                <a16:creationId xmlns:a16="http://schemas.microsoft.com/office/drawing/2014/main" id="{FB6E7DE5-0A03-3F5A-8B59-7AE9213D3C00}"/>
              </a:ext>
            </a:extLst>
          </p:cNvPr>
          <p:cNvSpPr/>
          <p:nvPr/>
        </p:nvSpPr>
        <p:spPr>
          <a:xfrm>
            <a:off x="7733900" y="1382829"/>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Survival Benefit</a:t>
            </a:r>
          </a:p>
        </p:txBody>
      </p:sp>
      <p:sp>
        <p:nvSpPr>
          <p:cNvPr id="8" name="Oval 7">
            <a:extLst>
              <a:ext uri="{FF2B5EF4-FFF2-40B4-BE49-F238E27FC236}">
                <a16:creationId xmlns:a16="http://schemas.microsoft.com/office/drawing/2014/main" id="{ED9D4C81-DB05-8014-8B9E-6C2568AE2170}"/>
              </a:ext>
            </a:extLst>
          </p:cNvPr>
          <p:cNvSpPr/>
          <p:nvPr/>
        </p:nvSpPr>
        <p:spPr>
          <a:xfrm>
            <a:off x="8319439" y="3211629"/>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Patient Wishes</a:t>
            </a:r>
          </a:p>
        </p:txBody>
      </p:sp>
      <p:sp>
        <p:nvSpPr>
          <p:cNvPr id="9" name="Oval 8">
            <a:extLst>
              <a:ext uri="{FF2B5EF4-FFF2-40B4-BE49-F238E27FC236}">
                <a16:creationId xmlns:a16="http://schemas.microsoft.com/office/drawing/2014/main" id="{A8703F02-6282-DD13-F6D2-1C5582E88EF6}"/>
              </a:ext>
            </a:extLst>
          </p:cNvPr>
          <p:cNvSpPr/>
          <p:nvPr/>
        </p:nvSpPr>
        <p:spPr>
          <a:xfrm>
            <a:off x="6517912" y="4588041"/>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Performance Status</a:t>
            </a:r>
          </a:p>
        </p:txBody>
      </p:sp>
      <p:sp>
        <p:nvSpPr>
          <p:cNvPr id="10" name="Oval 9">
            <a:extLst>
              <a:ext uri="{FF2B5EF4-FFF2-40B4-BE49-F238E27FC236}">
                <a16:creationId xmlns:a16="http://schemas.microsoft.com/office/drawing/2014/main" id="{E2AEADB6-29CB-3DC9-6C73-44F824ADB3F5}"/>
              </a:ext>
            </a:extLst>
          </p:cNvPr>
          <p:cNvSpPr/>
          <p:nvPr/>
        </p:nvSpPr>
        <p:spPr>
          <a:xfrm>
            <a:off x="1888156" y="5122243"/>
            <a:ext cx="3224463" cy="1068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ptos" panose="02110004020202020204"/>
                <a:ea typeface="+mn-ea"/>
                <a:cs typeface="+mn-cs"/>
              </a:rPr>
              <a:t>Other Factors…</a:t>
            </a:r>
          </a:p>
        </p:txBody>
      </p:sp>
    </p:spTree>
    <p:extLst>
      <p:ext uri="{BB962C8B-B14F-4D97-AF65-F5344CB8AC3E}">
        <p14:creationId xmlns:p14="http://schemas.microsoft.com/office/powerpoint/2010/main" val="273715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433714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E287-B00F-ACAE-3777-14C87EE08C6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F35C8F-B7B6-FC72-AA7B-30AEE5CF63C6}"/>
              </a:ext>
            </a:extLst>
          </p:cNvPr>
          <p:cNvSpPr/>
          <p:nvPr/>
        </p:nvSpPr>
        <p:spPr bwMode="auto">
          <a:xfrm>
            <a:off x="758948" y="3645024"/>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40B26E9-9F74-F01E-8516-C7E97BD0CA1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082104A-EFB1-5DB9-B4D1-A30317EA7D44}"/>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Initial Management of Pancreatic Adenocarcinoma (PAD)</a:t>
            </a:r>
          </a:p>
          <a:p>
            <a:pPr marL="0" indent="0">
              <a:spcBef>
                <a:spcPts val="1800"/>
              </a:spcBef>
              <a:spcAft>
                <a:spcPts val="0"/>
              </a:spcAft>
              <a:buNone/>
            </a:pPr>
            <a:r>
              <a:rPr lang="en-US" sz="2500" dirty="0">
                <a:solidFill>
                  <a:srgbClr val="0432FF"/>
                </a:solidFill>
              </a:rPr>
              <a:t>Module 1: </a:t>
            </a:r>
            <a:r>
              <a:rPr lang="en-US" sz="2500" dirty="0">
                <a:solidFill>
                  <a:schemeClr val="tx1"/>
                </a:solidFill>
              </a:rPr>
              <a:t>Clinical Presentation and Prognosis of PAD;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chemeClr val="bg1"/>
                </a:solidFill>
              </a:rPr>
              <a:t>Module 3: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500" b="1" dirty="0">
              <a:solidFill>
                <a:srgbClr val="000000"/>
              </a:solidFill>
              <a:effectLst/>
              <a:latin typeface="+mn-lt"/>
              <a:ea typeface="Calibri" panose="020F0502020204030204" pitchFamily="34" charset="0"/>
            </a:endParaRP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PARP Inhibitor Maintenance Therapy for Newly Diagnosed Metastatic PAD </a:t>
            </a:r>
          </a:p>
          <a:p>
            <a:pPr marL="0" indent="0">
              <a:spcBef>
                <a:spcPts val="1800"/>
              </a:spcBef>
              <a:spcAft>
                <a:spcPts val="0"/>
              </a:spcAft>
              <a:buNone/>
            </a:pPr>
            <a:r>
              <a:rPr lang="en-US" sz="2500" dirty="0">
                <a:solidFill>
                  <a:srgbClr val="0432FF"/>
                </a:solidFill>
              </a:rPr>
              <a:t>Module 5: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35770811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721B7-07E4-44F4-4ACD-BE38953B8C42}"/>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3582E028-1515-27DE-3EC9-62D1B8AB6C7B}"/>
              </a:ext>
            </a:extLst>
          </p:cNvPr>
          <p:cNvSpPr>
            <a:spLocks noGrp="1"/>
          </p:cNvSpPr>
          <p:nvPr>
            <p:ph idx="1"/>
          </p:nvPr>
        </p:nvSpPr>
        <p:spPr>
          <a:xfrm>
            <a:off x="528634" y="1988840"/>
            <a:ext cx="11183989" cy="4524375"/>
          </a:xfrm>
        </p:spPr>
        <p:txBody>
          <a:bodyPr/>
          <a:lstStyle/>
          <a:p>
            <a:pPr marL="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metastatic PAD who has experienced disease progression on first-line gemcitabine/nab paclitaxel and second-line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nal</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-IRI + 5-FU/LV</a:t>
            </a:r>
            <a:r>
              <a:rPr lang="en-US" sz="2800" dirty="0">
                <a:solidFill>
                  <a:schemeClr val="tx1"/>
                </a:solidFill>
                <a:effectLst/>
                <a:latin typeface="Calibri" panose="020F0502020204030204" pitchFamily="34" charset="0"/>
                <a:cs typeface="Calibri" panose="020F0502020204030204" pitchFamily="34" charset="0"/>
              </a:rPr>
              <a:t>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E718B4C-310D-AEED-8506-0883BFB5F968}"/>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1212442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Importance of Palliative Care in Advanced PDAC"/>
          <p:cNvSpPr txBox="1">
            <a:spLocks noGrp="1"/>
          </p:cNvSpPr>
          <p:nvPr>
            <p:ph type="ctrTitle"/>
          </p:nvPr>
        </p:nvSpPr>
        <p:spPr>
          <a:xfrm>
            <a:off x="1106423" y="2766127"/>
            <a:ext cx="9522782" cy="1260683"/>
          </a:xfrm>
          <a:prstGeom prst="rect">
            <a:avLst/>
          </a:prstGeom>
        </p:spPr>
        <p:txBody>
          <a:bodyPr>
            <a:normAutofit fontScale="90000"/>
          </a:bodyPr>
          <a:lstStyle>
            <a:lvl1pPr defTabSz="1014374">
              <a:defRPr sz="6551"/>
            </a:lvl1pPr>
          </a:lstStyle>
          <a:p>
            <a:r>
              <a:rPr dirty="0"/>
              <a:t>Importance of Palliative Care in Advanced PDAC</a:t>
            </a:r>
          </a:p>
        </p:txBody>
      </p:sp>
      <p:sp>
        <p:nvSpPr>
          <p:cNvPr id="287" name="Caroline Kuhlman, MSN, APRN-BC"/>
          <p:cNvSpPr txBox="1">
            <a:spLocks noGrp="1"/>
          </p:cNvSpPr>
          <p:nvPr>
            <p:ph type="subTitle" sz="quarter" idx="1"/>
          </p:nvPr>
        </p:nvSpPr>
        <p:spPr>
          <a:xfrm>
            <a:off x="1106423" y="4740171"/>
            <a:ext cx="9522782" cy="552916"/>
          </a:xfrm>
          <a:prstGeom prst="rect">
            <a:avLst/>
          </a:prstGeom>
        </p:spPr>
        <p:txBody>
          <a:bodyPr/>
          <a:lstStyle/>
          <a:p>
            <a:r>
              <a:rPr dirty="0"/>
              <a:t>Caroline Kuhlman, MSN, APRN-BC</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ase 2"/>
          <p:cNvSpPr txBox="1">
            <a:spLocks noGrp="1"/>
          </p:cNvSpPr>
          <p:nvPr>
            <p:ph type="title"/>
          </p:nvPr>
        </p:nvSpPr>
        <p:spPr>
          <a:prstGeom prst="rect">
            <a:avLst/>
          </a:prstGeom>
        </p:spPr>
        <p:txBody>
          <a:bodyPr/>
          <a:lstStyle/>
          <a:p>
            <a:r>
              <a:rPr dirty="0"/>
              <a:t>Case </a:t>
            </a:r>
            <a:r>
              <a:rPr lang="en-US" dirty="0"/>
              <a:t>Presentation</a:t>
            </a:r>
            <a:endParaRPr dirty="0"/>
          </a:p>
        </p:txBody>
      </p:sp>
      <p:sp>
        <p:nvSpPr>
          <p:cNvPr id="292" name="69 yo man presented with abdominal pain, weight loss. CT demonstrates pancreatic head mass, lest adrenal mass, multiple liver lesions and bilateral pulmonary nodules. Biopsy c/w invasive ductal adenocarcinoma. Ca199 1024…"/>
          <p:cNvSpPr txBox="1">
            <a:spLocks noGrp="1"/>
          </p:cNvSpPr>
          <p:nvPr>
            <p:ph type="body" sz="half" idx="1"/>
          </p:nvPr>
        </p:nvSpPr>
        <p:spPr>
          <a:xfrm>
            <a:off x="641350" y="1516706"/>
            <a:ext cx="10902952" cy="3824588"/>
          </a:xfrm>
          <a:prstGeom prst="rect">
            <a:avLst/>
          </a:prstGeom>
        </p:spPr>
        <p:txBody>
          <a:bodyPr>
            <a:normAutofit fontScale="92500" lnSpcReduction="20000"/>
          </a:bodyPr>
          <a:lstStyle/>
          <a:p>
            <a:pPr marL="0" lvl="1" indent="9525" defTabSz="758925">
              <a:lnSpc>
                <a:spcPct val="120000"/>
              </a:lnSpc>
              <a:buSzTx/>
              <a:buNone/>
              <a:defRPr sz="2324"/>
            </a:pPr>
            <a:r>
              <a:rPr dirty="0"/>
              <a:t>69 </a:t>
            </a:r>
            <a:r>
              <a:rPr dirty="0" err="1"/>
              <a:t>yo</a:t>
            </a:r>
            <a:r>
              <a:rPr dirty="0"/>
              <a:t> man presented with abdominal pain, weight loss. CT demonstrates pancreatic head mass, </a:t>
            </a:r>
            <a:r>
              <a:rPr lang="en-US" dirty="0"/>
              <a:t>left</a:t>
            </a:r>
            <a:r>
              <a:rPr dirty="0"/>
              <a:t> adrenal mass, multiple liver lesions and bilateral pulmonary nodules. Biopsy c/w invasive ductal adenocarcinoma. Ca199 1024</a:t>
            </a:r>
          </a:p>
          <a:p>
            <a:pPr marL="0" lvl="1" indent="9525" defTabSz="758925">
              <a:lnSpc>
                <a:spcPct val="120000"/>
              </a:lnSpc>
              <a:buSzTx/>
              <a:buNone/>
              <a:defRPr sz="2324"/>
            </a:pPr>
            <a:endParaRPr dirty="0"/>
          </a:p>
          <a:p>
            <a:pPr marL="0" lvl="1" indent="9525" defTabSz="758925">
              <a:lnSpc>
                <a:spcPct val="120000"/>
              </a:lnSpc>
              <a:buSzTx/>
              <a:buNone/>
              <a:defRPr sz="2324"/>
            </a:pPr>
            <a:r>
              <a:rPr dirty="0"/>
              <a:t>He is married with 2 adult children. Retired as a high school English teacher. Lives in New Hampshire. Enjoys working on the land, being outdoors, gardening, tending to chickens and dogs. Loves to cook and entertain. </a:t>
            </a:r>
          </a:p>
          <a:p>
            <a:pPr marL="0" lvl="1" indent="9525" defTabSz="758925">
              <a:lnSpc>
                <a:spcPct val="120000"/>
              </a:lnSpc>
              <a:buSzTx/>
              <a:buNone/>
              <a:defRPr sz="2324"/>
            </a:pPr>
            <a:endParaRPr dirty="0"/>
          </a:p>
          <a:p>
            <a:pPr marL="0" lvl="1" indent="9525" defTabSz="758925">
              <a:lnSpc>
                <a:spcPct val="120000"/>
              </a:lnSpc>
              <a:buSzTx/>
              <a:buNone/>
              <a:defRPr sz="2324"/>
            </a:pPr>
            <a:r>
              <a:rPr dirty="0"/>
              <a:t>9/2024 started FOLFIRINOX. Abdominal pain, makes moving around, eating and sleeping difficult. </a:t>
            </a:r>
          </a:p>
          <a:p>
            <a:pPr marL="0" lvl="1" indent="9525" defTabSz="758925">
              <a:lnSpc>
                <a:spcPct val="120000"/>
              </a:lnSpc>
              <a:buSzTx/>
              <a:buNone/>
              <a:defRPr sz="2324"/>
            </a:pPr>
            <a:r>
              <a:rPr dirty="0"/>
              <a:t>Expressed feelings of depression, lost interest in activities, avoids seeing family and friends. Moody and angry at home. Tearful during initial visits. </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upportive interventions: a team approach"/>
          <p:cNvSpPr txBox="1">
            <a:spLocks noGrp="1"/>
          </p:cNvSpPr>
          <p:nvPr>
            <p:ph type="title"/>
          </p:nvPr>
        </p:nvSpPr>
        <p:spPr>
          <a:prstGeom prst="rect">
            <a:avLst/>
          </a:prstGeom>
        </p:spPr>
        <p:txBody>
          <a:bodyPr/>
          <a:lstStyle/>
          <a:p>
            <a:r>
              <a:t>Supportive interventions: a team approach</a:t>
            </a:r>
          </a:p>
        </p:txBody>
      </p:sp>
      <p:sp>
        <p:nvSpPr>
          <p:cNvPr id="297" name="Referral to social work…"/>
          <p:cNvSpPr txBox="1">
            <a:spLocks noGrp="1"/>
          </p:cNvSpPr>
          <p:nvPr>
            <p:ph type="body" sz="half" idx="1"/>
          </p:nvPr>
        </p:nvSpPr>
        <p:spPr>
          <a:xfrm>
            <a:off x="1137109" y="1920239"/>
            <a:ext cx="10902952" cy="3017521"/>
          </a:xfrm>
          <a:prstGeom prst="rect">
            <a:avLst/>
          </a:prstGeom>
        </p:spPr>
        <p:txBody>
          <a:bodyPr>
            <a:normAutofit/>
          </a:bodyPr>
          <a:lstStyle/>
          <a:p>
            <a:r>
              <a:rPr lang="en-US" sz="2200" dirty="0"/>
              <a:t>Referral to social work</a:t>
            </a:r>
          </a:p>
          <a:p>
            <a:endParaRPr lang="en-US" sz="2200" dirty="0"/>
          </a:p>
          <a:p>
            <a:r>
              <a:rPr lang="en-US" sz="2200" dirty="0"/>
              <a:t>Referral nutrition</a:t>
            </a:r>
          </a:p>
          <a:p>
            <a:endParaRPr lang="en-US" sz="2200" dirty="0"/>
          </a:p>
          <a:p>
            <a:r>
              <a:rPr lang="en-US" sz="2200" dirty="0"/>
              <a:t>Referral to Palliative care team- pain management, goal setting symptom management</a:t>
            </a:r>
          </a:p>
          <a:p>
            <a:endParaRPr lang="en-US" sz="2200" dirty="0"/>
          </a:p>
          <a:p>
            <a:r>
              <a:rPr lang="en-US" sz="2200" dirty="0"/>
              <a:t>Interventional Radiology for para/thoracentesis</a:t>
            </a:r>
          </a:p>
          <a:p>
            <a:endParaRPr lang="en-US" sz="2200" dirty="0"/>
          </a:p>
          <a:p>
            <a:r>
              <a:rPr lang="en-US" sz="2200" dirty="0"/>
              <a:t>GI- stent changes</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2010 NEJM paper from MGH supportive oncology group.…"/>
          <p:cNvSpPr txBox="1">
            <a:spLocks noGrp="1"/>
          </p:cNvSpPr>
          <p:nvPr>
            <p:ph type="body" sz="half" idx="1"/>
          </p:nvPr>
        </p:nvSpPr>
        <p:spPr>
          <a:xfrm>
            <a:off x="1442199" y="1920239"/>
            <a:ext cx="7733967" cy="3017521"/>
          </a:xfrm>
          <a:prstGeom prst="rect">
            <a:avLst/>
          </a:prstGeom>
        </p:spPr>
        <p:txBody>
          <a:bodyPr>
            <a:noAutofit/>
          </a:bodyPr>
          <a:lstStyle/>
          <a:p>
            <a:r>
              <a:rPr sz="2200" dirty="0"/>
              <a:t>2010 NEJM paper from MGH supportive oncology group.</a:t>
            </a:r>
          </a:p>
          <a:p>
            <a:endParaRPr sz="2200" dirty="0"/>
          </a:p>
          <a:p>
            <a:r>
              <a:rPr sz="2200" dirty="0"/>
              <a:t>Randomized study- randomized patients with newly diagnosed met lung cancer to standard management vs. early intervention with palliative care. </a:t>
            </a:r>
          </a:p>
          <a:p>
            <a:endParaRPr sz="2200" dirty="0"/>
          </a:p>
          <a:p>
            <a:r>
              <a:rPr sz="2200" dirty="0"/>
              <a:t>QOL and mood assessed at baseline and at 12 weeks</a:t>
            </a:r>
          </a:p>
          <a:p>
            <a:endParaRPr sz="2200" dirty="0"/>
          </a:p>
          <a:p>
            <a:r>
              <a:rPr sz="2200" dirty="0"/>
              <a:t>151 patients randomized. </a:t>
            </a:r>
          </a:p>
          <a:p>
            <a:endParaRPr sz="2200" dirty="0"/>
          </a:p>
          <a:p>
            <a:r>
              <a:rPr sz="2200" dirty="0"/>
              <a:t> </a:t>
            </a:r>
          </a:p>
        </p:txBody>
      </p:sp>
      <p:sp>
        <p:nvSpPr>
          <p:cNvPr id="302" name="Early involvement with palliative care"/>
          <p:cNvSpPr txBox="1">
            <a:spLocks noGrp="1"/>
          </p:cNvSpPr>
          <p:nvPr>
            <p:ph type="title"/>
          </p:nvPr>
        </p:nvSpPr>
        <p:spPr>
          <a:xfrm>
            <a:off x="641350" y="718964"/>
            <a:ext cx="10902952" cy="717388"/>
          </a:xfrm>
          <a:prstGeom prst="rect">
            <a:avLst/>
          </a:prstGeom>
        </p:spPr>
        <p:txBody>
          <a:bodyPr/>
          <a:lstStyle/>
          <a:p>
            <a:r>
              <a:rPr dirty="0"/>
              <a:t>Early involvement with palliative care</a:t>
            </a:r>
          </a:p>
        </p:txBody>
      </p:sp>
      <p:sp>
        <p:nvSpPr>
          <p:cNvPr id="303" name="Text Placeholder 11"/>
          <p:cNvSpPr>
            <a:spLocks noGrp="1"/>
          </p:cNvSpPr>
          <p:nvPr>
            <p:ph type="body" idx="21"/>
          </p:nvPr>
        </p:nvSpPr>
        <p:spPr>
          <a:xfrm>
            <a:off x="641350" y="6459049"/>
            <a:ext cx="7058030" cy="20623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sz="1000"/>
              <a:t>JS Temel, et al NEJM 2010; 363: 733-742</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SULTS of early palliative care"/>
          <p:cNvSpPr txBox="1">
            <a:spLocks noGrp="1"/>
          </p:cNvSpPr>
          <p:nvPr>
            <p:ph type="title"/>
          </p:nvPr>
        </p:nvSpPr>
        <p:spPr>
          <a:prstGeom prst="rect">
            <a:avLst/>
          </a:prstGeom>
        </p:spPr>
        <p:txBody>
          <a:bodyPr/>
          <a:lstStyle/>
          <a:p>
            <a:r>
              <a:t>RESULTS of early palliative care</a:t>
            </a:r>
          </a:p>
        </p:txBody>
      </p:sp>
      <p:sp>
        <p:nvSpPr>
          <p:cNvPr id="307" name="Palliative care group reported better QOL and less depressive symptoms…"/>
          <p:cNvSpPr txBox="1">
            <a:spLocks noGrp="1"/>
          </p:cNvSpPr>
          <p:nvPr>
            <p:ph type="body" sz="half" idx="1"/>
          </p:nvPr>
        </p:nvSpPr>
        <p:spPr>
          <a:xfrm>
            <a:off x="1366092" y="2146554"/>
            <a:ext cx="10178210" cy="3017521"/>
          </a:xfrm>
          <a:prstGeom prst="rect">
            <a:avLst/>
          </a:prstGeom>
        </p:spPr>
        <p:txBody>
          <a:bodyPr>
            <a:normAutofit/>
          </a:bodyPr>
          <a:lstStyle/>
          <a:p>
            <a:r>
              <a:rPr sz="2200" dirty="0"/>
              <a:t>Palliative care group reported better QOL and less depressive symptoms</a:t>
            </a:r>
          </a:p>
          <a:p>
            <a:endParaRPr sz="2200" dirty="0"/>
          </a:p>
          <a:p>
            <a:r>
              <a:rPr sz="2200" dirty="0"/>
              <a:t>Fewer patients in the pall care group received aggressive end of life care, despite this the median survival in this group was longer (11.6 months vs. 8.9 months p=0.02)</a:t>
            </a:r>
          </a:p>
          <a:p>
            <a:endParaRPr sz="2200" dirty="0"/>
          </a:p>
          <a:p>
            <a:r>
              <a:rPr sz="2200" dirty="0"/>
              <a:t>Subsequent studies have validated this outcome</a:t>
            </a:r>
          </a:p>
        </p:txBody>
      </p:sp>
      <p:sp>
        <p:nvSpPr>
          <p:cNvPr id="2" name="Text Placeholder 11">
            <a:extLst>
              <a:ext uri="{FF2B5EF4-FFF2-40B4-BE49-F238E27FC236}">
                <a16:creationId xmlns:a16="http://schemas.microsoft.com/office/drawing/2014/main" id="{25A8AC08-756E-9BC9-8066-865C59B6AB58}"/>
              </a:ext>
            </a:extLst>
          </p:cNvPr>
          <p:cNvSpPr txBox="1">
            <a:spLocks/>
          </p:cNvSpPr>
          <p:nvPr/>
        </p:nvSpPr>
        <p:spPr>
          <a:xfrm>
            <a:off x="641350" y="6480309"/>
            <a:ext cx="7058032" cy="2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marL="0" marR="0" indent="0" algn="l" defTabSz="914367" rtl="0" latinLnBrk="0">
              <a:lnSpc>
                <a:spcPct val="100000"/>
              </a:lnSpc>
              <a:spcBef>
                <a:spcPts val="0"/>
              </a:spcBef>
              <a:spcAft>
                <a:spcPts val="0"/>
              </a:spcAft>
              <a:buClrTx/>
              <a:buSzTx/>
              <a:buFontTx/>
              <a:buNone/>
              <a:tabLst/>
              <a:defRPr sz="1100" b="0" i="0" u="none" strike="noStrike" cap="none" spc="0" baseline="0">
                <a:ln>
                  <a:noFill/>
                </a:ln>
                <a:solidFill>
                  <a:srgbClr val="000000"/>
                </a:solidFill>
                <a:uFillTx/>
                <a:latin typeface="+mj-lt"/>
                <a:ea typeface="+mj-ea"/>
                <a:cs typeface="+mj-cs"/>
                <a:sym typeface="Calibri"/>
              </a:defRPr>
            </a:lvl1pPr>
            <a:lvl2pPr marL="389096" marR="0" indent="-225019" algn="l" defTabSz="914367" rtl="0" latinLnBrk="0">
              <a:lnSpc>
                <a:spcPct val="100000"/>
              </a:lnSpc>
              <a:spcBef>
                <a:spcPts val="0"/>
              </a:spcBef>
              <a:spcAft>
                <a:spcPts val="0"/>
              </a:spcAft>
              <a:buClrTx/>
              <a:buSzPct val="95000"/>
              <a:buFontTx/>
              <a:buChar char="•"/>
              <a:tabLst/>
              <a:defRPr sz="1969" b="0" i="0" u="none" strike="noStrike" cap="none" spc="0" baseline="0">
                <a:ln>
                  <a:noFill/>
                </a:ln>
                <a:solidFill>
                  <a:srgbClr val="000000"/>
                </a:solidFill>
                <a:uFillTx/>
                <a:latin typeface="+mj-lt"/>
                <a:ea typeface="+mj-ea"/>
                <a:cs typeface="+mj-cs"/>
                <a:sym typeface="Calibri"/>
              </a:defRPr>
            </a:lvl2pPr>
            <a:lvl3pPr marL="546477" marR="0" indent="-217207"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3pPr>
            <a:lvl4pPr marL="710777" marR="0" indent="-229708" algn="l" defTabSz="914367" rtl="0" latinLnBrk="0">
              <a:lnSpc>
                <a:spcPct val="100000"/>
              </a:lnSpc>
              <a:spcBef>
                <a:spcPts val="0"/>
              </a:spcBef>
              <a:spcAft>
                <a:spcPts val="0"/>
              </a:spcAft>
              <a:buClrTx/>
              <a:buSzPct val="80000"/>
              <a:buFontTx/>
              <a:buChar char="▪"/>
              <a:tabLst/>
              <a:defRPr sz="1969" b="0" i="0" u="none" strike="noStrike" cap="none" spc="0" baseline="0">
                <a:ln>
                  <a:noFill/>
                </a:ln>
                <a:solidFill>
                  <a:srgbClr val="000000"/>
                </a:solidFill>
                <a:uFillTx/>
                <a:latin typeface="+mj-lt"/>
                <a:ea typeface="+mj-ea"/>
                <a:cs typeface="+mj-cs"/>
                <a:sym typeface="Calibri"/>
              </a:defRPr>
            </a:lvl4pPr>
            <a:lvl5pPr marL="871953" marR="0" indent="-231271" algn="l" defTabSz="914367" rtl="0" latinLnBrk="0">
              <a:lnSpc>
                <a:spcPct val="100000"/>
              </a:lnSpc>
              <a:spcBef>
                <a:spcPts val="0"/>
              </a:spcBef>
              <a:spcAft>
                <a:spcPts val="0"/>
              </a:spcAft>
              <a:buClrTx/>
              <a:buSzPct val="90000"/>
              <a:buFontTx/>
              <a:buChar char="–"/>
              <a:tabLst/>
              <a:defRPr sz="1969" b="0" i="0" u="none" strike="noStrike" cap="none" spc="0" baseline="0">
                <a:ln>
                  <a:noFill/>
                </a:ln>
                <a:solidFill>
                  <a:srgbClr val="000000"/>
                </a:solidFill>
                <a:uFillTx/>
                <a:latin typeface="+mj-lt"/>
                <a:ea typeface="+mj-ea"/>
                <a:cs typeface="+mj-cs"/>
                <a:sym typeface="Calibri"/>
              </a:defRPr>
            </a:lvl5pPr>
            <a:lvl6pPr marL="1857309"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6pPr>
            <a:lvl7pPr marL="2178766"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7pPr>
            <a:lvl8pPr marL="2500224"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8pPr>
            <a:lvl9pPr marL="2821681"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cs typeface="Calibri"/>
                <a:sym typeface="Calibri"/>
              </a:rPr>
              <a:t>JS Temel, et al NEJM 2010; 363: 733-742</a:t>
            </a:r>
            <a:endParaRPr kumimoji="0" lang="en-US" sz="11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an educational grant from Ipsen Biopharmaceuticals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QOL Scores"/>
          <p:cNvSpPr txBox="1">
            <a:spLocks noGrp="1"/>
          </p:cNvSpPr>
          <p:nvPr>
            <p:ph type="title"/>
          </p:nvPr>
        </p:nvSpPr>
        <p:spPr>
          <a:prstGeom prst="rect">
            <a:avLst/>
          </a:prstGeom>
        </p:spPr>
        <p:txBody>
          <a:bodyPr/>
          <a:lstStyle/>
          <a:p>
            <a:r>
              <a:t>QOL Scores</a:t>
            </a:r>
          </a:p>
        </p:txBody>
      </p:sp>
      <p:pic>
        <p:nvPicPr>
          <p:cNvPr id="314" name="image.png" descr="image.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24400" y="171453"/>
            <a:ext cx="2743200" cy="6515094"/>
          </a:xfrm>
          <a:prstGeom prst="rect">
            <a:avLst/>
          </a:prstGeom>
          <a:ln w="12700">
            <a:miter lim="400000"/>
          </a:ln>
        </p:spPr>
      </p:pic>
      <p:sp>
        <p:nvSpPr>
          <p:cNvPr id="2" name="Text Placeholder 11">
            <a:extLst>
              <a:ext uri="{FF2B5EF4-FFF2-40B4-BE49-F238E27FC236}">
                <a16:creationId xmlns:a16="http://schemas.microsoft.com/office/drawing/2014/main" id="{489C4F85-51E3-B9DB-264C-5F8D9E2892E9}"/>
              </a:ext>
            </a:extLst>
          </p:cNvPr>
          <p:cNvSpPr txBox="1">
            <a:spLocks/>
          </p:cNvSpPr>
          <p:nvPr/>
        </p:nvSpPr>
        <p:spPr>
          <a:xfrm>
            <a:off x="641350" y="6480309"/>
            <a:ext cx="7058032" cy="2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marL="0" marR="0" indent="0" algn="l" defTabSz="914367" rtl="0" latinLnBrk="0">
              <a:lnSpc>
                <a:spcPct val="100000"/>
              </a:lnSpc>
              <a:spcBef>
                <a:spcPts val="0"/>
              </a:spcBef>
              <a:spcAft>
                <a:spcPts val="0"/>
              </a:spcAft>
              <a:buClrTx/>
              <a:buSzTx/>
              <a:buFontTx/>
              <a:buNone/>
              <a:tabLst/>
              <a:defRPr sz="1100" b="0" i="0" u="none" strike="noStrike" cap="none" spc="0" baseline="0">
                <a:ln>
                  <a:noFill/>
                </a:ln>
                <a:solidFill>
                  <a:srgbClr val="000000"/>
                </a:solidFill>
                <a:uFillTx/>
                <a:latin typeface="+mj-lt"/>
                <a:ea typeface="+mj-ea"/>
                <a:cs typeface="+mj-cs"/>
                <a:sym typeface="Calibri"/>
              </a:defRPr>
            </a:lvl1pPr>
            <a:lvl2pPr marL="389096" marR="0" indent="-225019" algn="l" defTabSz="914367" rtl="0" latinLnBrk="0">
              <a:lnSpc>
                <a:spcPct val="100000"/>
              </a:lnSpc>
              <a:spcBef>
                <a:spcPts val="0"/>
              </a:spcBef>
              <a:spcAft>
                <a:spcPts val="0"/>
              </a:spcAft>
              <a:buClrTx/>
              <a:buSzPct val="95000"/>
              <a:buFontTx/>
              <a:buChar char="•"/>
              <a:tabLst/>
              <a:defRPr sz="1969" b="0" i="0" u="none" strike="noStrike" cap="none" spc="0" baseline="0">
                <a:ln>
                  <a:noFill/>
                </a:ln>
                <a:solidFill>
                  <a:srgbClr val="000000"/>
                </a:solidFill>
                <a:uFillTx/>
                <a:latin typeface="+mj-lt"/>
                <a:ea typeface="+mj-ea"/>
                <a:cs typeface="+mj-cs"/>
                <a:sym typeface="Calibri"/>
              </a:defRPr>
            </a:lvl2pPr>
            <a:lvl3pPr marL="546477" marR="0" indent="-217207"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3pPr>
            <a:lvl4pPr marL="710777" marR="0" indent="-229708" algn="l" defTabSz="914367" rtl="0" latinLnBrk="0">
              <a:lnSpc>
                <a:spcPct val="100000"/>
              </a:lnSpc>
              <a:spcBef>
                <a:spcPts val="0"/>
              </a:spcBef>
              <a:spcAft>
                <a:spcPts val="0"/>
              </a:spcAft>
              <a:buClrTx/>
              <a:buSzPct val="80000"/>
              <a:buFontTx/>
              <a:buChar char="▪"/>
              <a:tabLst/>
              <a:defRPr sz="1969" b="0" i="0" u="none" strike="noStrike" cap="none" spc="0" baseline="0">
                <a:ln>
                  <a:noFill/>
                </a:ln>
                <a:solidFill>
                  <a:srgbClr val="000000"/>
                </a:solidFill>
                <a:uFillTx/>
                <a:latin typeface="+mj-lt"/>
                <a:ea typeface="+mj-ea"/>
                <a:cs typeface="+mj-cs"/>
                <a:sym typeface="Calibri"/>
              </a:defRPr>
            </a:lvl4pPr>
            <a:lvl5pPr marL="871953" marR="0" indent="-231271" algn="l" defTabSz="914367" rtl="0" latinLnBrk="0">
              <a:lnSpc>
                <a:spcPct val="100000"/>
              </a:lnSpc>
              <a:spcBef>
                <a:spcPts val="0"/>
              </a:spcBef>
              <a:spcAft>
                <a:spcPts val="0"/>
              </a:spcAft>
              <a:buClrTx/>
              <a:buSzPct val="90000"/>
              <a:buFontTx/>
              <a:buChar char="–"/>
              <a:tabLst/>
              <a:defRPr sz="1969" b="0" i="0" u="none" strike="noStrike" cap="none" spc="0" baseline="0">
                <a:ln>
                  <a:noFill/>
                </a:ln>
                <a:solidFill>
                  <a:srgbClr val="000000"/>
                </a:solidFill>
                <a:uFillTx/>
                <a:latin typeface="+mj-lt"/>
                <a:ea typeface="+mj-ea"/>
                <a:cs typeface="+mj-cs"/>
                <a:sym typeface="Calibri"/>
              </a:defRPr>
            </a:lvl5pPr>
            <a:lvl6pPr marL="1857309"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6pPr>
            <a:lvl7pPr marL="2178766"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7pPr>
            <a:lvl8pPr marL="2500224"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8pPr>
            <a:lvl9pPr marL="2821681"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cs typeface="Calibri"/>
                <a:sym typeface="Calibri"/>
              </a:rPr>
              <a:t>JS Temel, et al NEJM 2010; 363: 733-742</a:t>
            </a:r>
            <a:endParaRPr kumimoji="0" lang="en-US" sz="11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Depression Scores"/>
          <p:cNvSpPr txBox="1">
            <a:spLocks noGrp="1"/>
          </p:cNvSpPr>
          <p:nvPr>
            <p:ph type="title"/>
          </p:nvPr>
        </p:nvSpPr>
        <p:spPr>
          <a:prstGeom prst="rect">
            <a:avLst/>
          </a:prstGeom>
        </p:spPr>
        <p:txBody>
          <a:bodyPr/>
          <a:lstStyle/>
          <a:p>
            <a:r>
              <a:t>Depression Scores</a:t>
            </a:r>
          </a:p>
        </p:txBody>
      </p:sp>
      <p:pic>
        <p:nvPicPr>
          <p:cNvPr id="320" name="image.png" descr="image.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050739" y="1186708"/>
            <a:ext cx="6084174" cy="4941066"/>
          </a:xfrm>
          <a:prstGeom prst="rect">
            <a:avLst/>
          </a:prstGeom>
          <a:ln w="12700">
            <a:miter lim="400000"/>
          </a:ln>
        </p:spPr>
      </p:pic>
      <p:sp>
        <p:nvSpPr>
          <p:cNvPr id="2" name="Text Placeholder 11">
            <a:extLst>
              <a:ext uri="{FF2B5EF4-FFF2-40B4-BE49-F238E27FC236}">
                <a16:creationId xmlns:a16="http://schemas.microsoft.com/office/drawing/2014/main" id="{8028090D-B54C-722B-C7D5-2773E789A86A}"/>
              </a:ext>
            </a:extLst>
          </p:cNvPr>
          <p:cNvSpPr txBox="1">
            <a:spLocks/>
          </p:cNvSpPr>
          <p:nvPr/>
        </p:nvSpPr>
        <p:spPr>
          <a:xfrm>
            <a:off x="641350" y="6480309"/>
            <a:ext cx="7058032" cy="2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marL="0" marR="0" indent="0" algn="l" defTabSz="914367" rtl="0" latinLnBrk="0">
              <a:lnSpc>
                <a:spcPct val="100000"/>
              </a:lnSpc>
              <a:spcBef>
                <a:spcPts val="0"/>
              </a:spcBef>
              <a:spcAft>
                <a:spcPts val="0"/>
              </a:spcAft>
              <a:buClrTx/>
              <a:buSzTx/>
              <a:buFontTx/>
              <a:buNone/>
              <a:tabLst/>
              <a:defRPr sz="1100" b="0" i="0" u="none" strike="noStrike" cap="none" spc="0" baseline="0">
                <a:ln>
                  <a:noFill/>
                </a:ln>
                <a:solidFill>
                  <a:srgbClr val="000000"/>
                </a:solidFill>
                <a:uFillTx/>
                <a:latin typeface="+mj-lt"/>
                <a:ea typeface="+mj-ea"/>
                <a:cs typeface="+mj-cs"/>
                <a:sym typeface="Calibri"/>
              </a:defRPr>
            </a:lvl1pPr>
            <a:lvl2pPr marL="389096" marR="0" indent="-225019" algn="l" defTabSz="914367" rtl="0" latinLnBrk="0">
              <a:lnSpc>
                <a:spcPct val="100000"/>
              </a:lnSpc>
              <a:spcBef>
                <a:spcPts val="0"/>
              </a:spcBef>
              <a:spcAft>
                <a:spcPts val="0"/>
              </a:spcAft>
              <a:buClrTx/>
              <a:buSzPct val="95000"/>
              <a:buFontTx/>
              <a:buChar char="•"/>
              <a:tabLst/>
              <a:defRPr sz="1969" b="0" i="0" u="none" strike="noStrike" cap="none" spc="0" baseline="0">
                <a:ln>
                  <a:noFill/>
                </a:ln>
                <a:solidFill>
                  <a:srgbClr val="000000"/>
                </a:solidFill>
                <a:uFillTx/>
                <a:latin typeface="+mj-lt"/>
                <a:ea typeface="+mj-ea"/>
                <a:cs typeface="+mj-cs"/>
                <a:sym typeface="Calibri"/>
              </a:defRPr>
            </a:lvl2pPr>
            <a:lvl3pPr marL="546477" marR="0" indent="-217207"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3pPr>
            <a:lvl4pPr marL="710777" marR="0" indent="-229708" algn="l" defTabSz="914367" rtl="0" latinLnBrk="0">
              <a:lnSpc>
                <a:spcPct val="100000"/>
              </a:lnSpc>
              <a:spcBef>
                <a:spcPts val="0"/>
              </a:spcBef>
              <a:spcAft>
                <a:spcPts val="0"/>
              </a:spcAft>
              <a:buClrTx/>
              <a:buSzPct val="80000"/>
              <a:buFontTx/>
              <a:buChar char="▪"/>
              <a:tabLst/>
              <a:defRPr sz="1969" b="0" i="0" u="none" strike="noStrike" cap="none" spc="0" baseline="0">
                <a:ln>
                  <a:noFill/>
                </a:ln>
                <a:solidFill>
                  <a:srgbClr val="000000"/>
                </a:solidFill>
                <a:uFillTx/>
                <a:latin typeface="+mj-lt"/>
                <a:ea typeface="+mj-ea"/>
                <a:cs typeface="+mj-cs"/>
                <a:sym typeface="Calibri"/>
              </a:defRPr>
            </a:lvl4pPr>
            <a:lvl5pPr marL="871953" marR="0" indent="-231271" algn="l" defTabSz="914367" rtl="0" latinLnBrk="0">
              <a:lnSpc>
                <a:spcPct val="100000"/>
              </a:lnSpc>
              <a:spcBef>
                <a:spcPts val="0"/>
              </a:spcBef>
              <a:spcAft>
                <a:spcPts val="0"/>
              </a:spcAft>
              <a:buClrTx/>
              <a:buSzPct val="90000"/>
              <a:buFontTx/>
              <a:buChar char="–"/>
              <a:tabLst/>
              <a:defRPr sz="1969" b="0" i="0" u="none" strike="noStrike" cap="none" spc="0" baseline="0">
                <a:ln>
                  <a:noFill/>
                </a:ln>
                <a:solidFill>
                  <a:srgbClr val="000000"/>
                </a:solidFill>
                <a:uFillTx/>
                <a:latin typeface="+mj-lt"/>
                <a:ea typeface="+mj-ea"/>
                <a:cs typeface="+mj-cs"/>
                <a:sym typeface="Calibri"/>
              </a:defRPr>
            </a:lvl5pPr>
            <a:lvl6pPr marL="1857309"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6pPr>
            <a:lvl7pPr marL="2178766"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7pPr>
            <a:lvl8pPr marL="2500224"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8pPr>
            <a:lvl9pPr marL="2821681"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cs typeface="Calibri"/>
                <a:sym typeface="Calibri"/>
              </a:rPr>
              <a:t>JS Temel, et al NEJM 2010; 363: 733-742</a:t>
            </a:r>
            <a:endParaRPr kumimoji="0" lang="en-US" sz="11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urvival Data"/>
          <p:cNvSpPr txBox="1">
            <a:spLocks noGrp="1"/>
          </p:cNvSpPr>
          <p:nvPr>
            <p:ph type="title"/>
          </p:nvPr>
        </p:nvSpPr>
        <p:spPr>
          <a:prstGeom prst="rect">
            <a:avLst/>
          </a:prstGeom>
        </p:spPr>
        <p:txBody>
          <a:bodyPr/>
          <a:lstStyle/>
          <a:p>
            <a:r>
              <a:t>Survival Data</a:t>
            </a:r>
          </a:p>
        </p:txBody>
      </p:sp>
      <p:pic>
        <p:nvPicPr>
          <p:cNvPr id="326" name="image.png" descr="image.p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256561" y="1108487"/>
            <a:ext cx="5678877" cy="5280193"/>
          </a:xfrm>
          <a:prstGeom prst="rect">
            <a:avLst/>
          </a:prstGeom>
          <a:ln w="12700">
            <a:miter lim="400000"/>
          </a:ln>
        </p:spPr>
      </p:pic>
      <p:sp>
        <p:nvSpPr>
          <p:cNvPr id="2" name="Text Placeholder 11">
            <a:extLst>
              <a:ext uri="{FF2B5EF4-FFF2-40B4-BE49-F238E27FC236}">
                <a16:creationId xmlns:a16="http://schemas.microsoft.com/office/drawing/2014/main" id="{F65FD69E-FAAE-9C74-75CF-D0709C17C0D4}"/>
              </a:ext>
            </a:extLst>
          </p:cNvPr>
          <p:cNvSpPr txBox="1">
            <a:spLocks/>
          </p:cNvSpPr>
          <p:nvPr/>
        </p:nvSpPr>
        <p:spPr>
          <a:xfrm>
            <a:off x="641350" y="6480309"/>
            <a:ext cx="7058032" cy="20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marL="0" marR="0" indent="0" algn="l" defTabSz="914367" rtl="0" latinLnBrk="0">
              <a:lnSpc>
                <a:spcPct val="100000"/>
              </a:lnSpc>
              <a:spcBef>
                <a:spcPts val="0"/>
              </a:spcBef>
              <a:spcAft>
                <a:spcPts val="0"/>
              </a:spcAft>
              <a:buClrTx/>
              <a:buSzTx/>
              <a:buFontTx/>
              <a:buNone/>
              <a:tabLst/>
              <a:defRPr sz="1100" b="0" i="0" u="none" strike="noStrike" cap="none" spc="0" baseline="0">
                <a:ln>
                  <a:noFill/>
                </a:ln>
                <a:solidFill>
                  <a:srgbClr val="000000"/>
                </a:solidFill>
                <a:uFillTx/>
                <a:latin typeface="+mj-lt"/>
                <a:ea typeface="+mj-ea"/>
                <a:cs typeface="+mj-cs"/>
                <a:sym typeface="Calibri"/>
              </a:defRPr>
            </a:lvl1pPr>
            <a:lvl2pPr marL="389096" marR="0" indent="-225019" algn="l" defTabSz="914367" rtl="0" latinLnBrk="0">
              <a:lnSpc>
                <a:spcPct val="100000"/>
              </a:lnSpc>
              <a:spcBef>
                <a:spcPts val="0"/>
              </a:spcBef>
              <a:spcAft>
                <a:spcPts val="0"/>
              </a:spcAft>
              <a:buClrTx/>
              <a:buSzPct val="95000"/>
              <a:buFontTx/>
              <a:buChar char="•"/>
              <a:tabLst/>
              <a:defRPr sz="1969" b="0" i="0" u="none" strike="noStrike" cap="none" spc="0" baseline="0">
                <a:ln>
                  <a:noFill/>
                </a:ln>
                <a:solidFill>
                  <a:srgbClr val="000000"/>
                </a:solidFill>
                <a:uFillTx/>
                <a:latin typeface="+mj-lt"/>
                <a:ea typeface="+mj-ea"/>
                <a:cs typeface="+mj-cs"/>
                <a:sym typeface="Calibri"/>
              </a:defRPr>
            </a:lvl2pPr>
            <a:lvl3pPr marL="546477" marR="0" indent="-217207"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3pPr>
            <a:lvl4pPr marL="710777" marR="0" indent="-229708" algn="l" defTabSz="914367" rtl="0" latinLnBrk="0">
              <a:lnSpc>
                <a:spcPct val="100000"/>
              </a:lnSpc>
              <a:spcBef>
                <a:spcPts val="0"/>
              </a:spcBef>
              <a:spcAft>
                <a:spcPts val="0"/>
              </a:spcAft>
              <a:buClrTx/>
              <a:buSzPct val="80000"/>
              <a:buFontTx/>
              <a:buChar char="▪"/>
              <a:tabLst/>
              <a:defRPr sz="1969" b="0" i="0" u="none" strike="noStrike" cap="none" spc="0" baseline="0">
                <a:ln>
                  <a:noFill/>
                </a:ln>
                <a:solidFill>
                  <a:srgbClr val="000000"/>
                </a:solidFill>
                <a:uFillTx/>
                <a:latin typeface="+mj-lt"/>
                <a:ea typeface="+mj-ea"/>
                <a:cs typeface="+mj-cs"/>
                <a:sym typeface="Calibri"/>
              </a:defRPr>
            </a:lvl4pPr>
            <a:lvl5pPr marL="871953" marR="0" indent="-231271" algn="l" defTabSz="914367" rtl="0" latinLnBrk="0">
              <a:lnSpc>
                <a:spcPct val="100000"/>
              </a:lnSpc>
              <a:spcBef>
                <a:spcPts val="0"/>
              </a:spcBef>
              <a:spcAft>
                <a:spcPts val="0"/>
              </a:spcAft>
              <a:buClrTx/>
              <a:buSzPct val="90000"/>
              <a:buFontTx/>
              <a:buChar char="–"/>
              <a:tabLst/>
              <a:defRPr sz="1969" b="0" i="0" u="none" strike="noStrike" cap="none" spc="0" baseline="0">
                <a:ln>
                  <a:noFill/>
                </a:ln>
                <a:solidFill>
                  <a:srgbClr val="000000"/>
                </a:solidFill>
                <a:uFillTx/>
                <a:latin typeface="+mj-lt"/>
                <a:ea typeface="+mj-ea"/>
                <a:cs typeface="+mj-cs"/>
                <a:sym typeface="Calibri"/>
              </a:defRPr>
            </a:lvl5pPr>
            <a:lvl6pPr marL="1857309"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6pPr>
            <a:lvl7pPr marL="2178766"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7pPr>
            <a:lvl8pPr marL="2500224"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8pPr>
            <a:lvl9pPr marL="2821681" marR="0" indent="-250022" algn="l" defTabSz="914367" rtl="0" latinLnBrk="0">
              <a:lnSpc>
                <a:spcPct val="100000"/>
              </a:lnSpc>
              <a:spcBef>
                <a:spcPts val="0"/>
              </a:spcBef>
              <a:spcAft>
                <a:spcPts val="0"/>
              </a:spcAft>
              <a:buClrTx/>
              <a:buSzPct val="100000"/>
              <a:buFontTx/>
              <a:buChar char="•"/>
              <a:tabLst/>
              <a:defRPr sz="1969" b="0" i="0" u="none" strike="noStrike" cap="none" spc="0" baseline="0">
                <a:ln>
                  <a:noFill/>
                </a:ln>
                <a:solidFill>
                  <a:srgbClr val="000000"/>
                </a:solidFill>
                <a:uFillTx/>
                <a:latin typeface="+mj-lt"/>
                <a:ea typeface="+mj-ea"/>
                <a:cs typeface="+mj-cs"/>
                <a:sym typeface="Calibri"/>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0000"/>
                </a:solidFill>
                <a:effectLst/>
                <a:uLnTx/>
                <a:uFillTx/>
                <a:latin typeface="Calibri"/>
                <a:cs typeface="Calibri"/>
                <a:sym typeface="Calibri"/>
              </a:rPr>
              <a:t>JS Temel, et al NEJM 2010; 363: 733-742</a:t>
            </a:r>
            <a:endParaRPr kumimoji="0" lang="en-US" sz="1100" b="0" i="0" u="none" strike="noStrike" kern="0" cap="none" spc="0" normalizeH="0" baseline="0" noProof="0" dirty="0">
              <a:ln>
                <a:noFill/>
              </a:ln>
              <a:solidFill>
                <a:srgbClr val="000000"/>
              </a:solidFill>
              <a:effectLst/>
              <a:uLnTx/>
              <a:uFillTx/>
              <a:latin typeface="Calibri"/>
              <a:cs typeface="Calibri"/>
              <a:sym typeface="Calibri"/>
            </a:endParaRP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Assess what are their goals…"/>
          <p:cNvSpPr txBox="1">
            <a:spLocks noGrp="1"/>
          </p:cNvSpPr>
          <p:nvPr>
            <p:ph type="body" sz="half" idx="1"/>
          </p:nvPr>
        </p:nvSpPr>
        <p:spPr>
          <a:xfrm>
            <a:off x="2004060" y="2146554"/>
            <a:ext cx="7966346" cy="3017521"/>
          </a:xfrm>
          <a:prstGeom prst="rect">
            <a:avLst/>
          </a:prstGeom>
        </p:spPr>
        <p:txBody>
          <a:bodyPr>
            <a:normAutofit/>
          </a:bodyPr>
          <a:lstStyle/>
          <a:p>
            <a:r>
              <a:rPr sz="2200" dirty="0"/>
              <a:t>Assess what are their goals</a:t>
            </a:r>
          </a:p>
          <a:p>
            <a:endParaRPr sz="2200" dirty="0"/>
          </a:p>
          <a:p>
            <a:r>
              <a:rPr sz="2200" dirty="0"/>
              <a:t>Sharing our hopes and worries</a:t>
            </a:r>
          </a:p>
          <a:p>
            <a:endParaRPr sz="2200" dirty="0"/>
          </a:p>
          <a:p>
            <a:r>
              <a:rPr sz="2200" dirty="0"/>
              <a:t>"Tell me what is important to you"</a:t>
            </a:r>
          </a:p>
          <a:p>
            <a:endParaRPr sz="2200" dirty="0"/>
          </a:p>
          <a:p>
            <a:r>
              <a:rPr sz="2200" dirty="0"/>
              <a:t>"If you know your time is limited - how do you want to spend this time?"</a:t>
            </a:r>
          </a:p>
        </p:txBody>
      </p:sp>
      <p:sp>
        <p:nvSpPr>
          <p:cNvPr id="330" name="Serious Illness Conversation"/>
          <p:cNvSpPr txBox="1">
            <a:spLocks noGrp="1"/>
          </p:cNvSpPr>
          <p:nvPr>
            <p:ph type="title"/>
          </p:nvPr>
        </p:nvSpPr>
        <p:spPr>
          <a:xfrm>
            <a:off x="641350" y="864566"/>
            <a:ext cx="10902952" cy="717388"/>
          </a:xfrm>
          <a:prstGeom prst="rect">
            <a:avLst/>
          </a:prstGeom>
        </p:spPr>
        <p:txBody>
          <a:bodyPr/>
          <a:lstStyle/>
          <a:p>
            <a:r>
              <a:rPr dirty="0"/>
              <a:t>Serious Illness Conversation</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upportive care: the hardest work we do"/>
          <p:cNvSpPr txBox="1">
            <a:spLocks noGrp="1"/>
          </p:cNvSpPr>
          <p:nvPr>
            <p:ph type="title"/>
          </p:nvPr>
        </p:nvSpPr>
        <p:spPr>
          <a:prstGeom prst="rect">
            <a:avLst/>
          </a:prstGeom>
        </p:spPr>
        <p:txBody>
          <a:bodyPr/>
          <a:lstStyle/>
          <a:p>
            <a:r>
              <a:t>Supportive care: the hardest work we do</a:t>
            </a:r>
          </a:p>
        </p:txBody>
      </p:sp>
      <p:sp>
        <p:nvSpPr>
          <p:cNvPr id="335" name="Aggressive pain management with LA opioids, breakthrough, thoughtful about delivery mode…"/>
          <p:cNvSpPr txBox="1">
            <a:spLocks noGrp="1"/>
          </p:cNvSpPr>
          <p:nvPr>
            <p:ph type="body" sz="half" idx="1"/>
          </p:nvPr>
        </p:nvSpPr>
        <p:spPr>
          <a:xfrm>
            <a:off x="641350" y="1650795"/>
            <a:ext cx="11223816" cy="3017521"/>
          </a:xfrm>
          <a:prstGeom prst="rect">
            <a:avLst/>
          </a:prstGeom>
        </p:spPr>
        <p:txBody>
          <a:bodyPr>
            <a:noAutofit/>
          </a:bodyPr>
          <a:lstStyle/>
          <a:p>
            <a:pPr defTabSz="365747">
              <a:defRPr sz="1960"/>
            </a:pPr>
            <a:r>
              <a:rPr sz="2200" dirty="0"/>
              <a:t>Aggressive pain management with LA opioids, breakthrough, thoughtful about delivery mode</a:t>
            </a:r>
          </a:p>
          <a:p>
            <a:pPr defTabSz="365747">
              <a:defRPr sz="1960"/>
            </a:pPr>
            <a:endParaRPr sz="2200" dirty="0"/>
          </a:p>
          <a:p>
            <a:pPr defTabSz="365747">
              <a:defRPr sz="1960"/>
            </a:pPr>
            <a:r>
              <a:rPr sz="2200" dirty="0"/>
              <a:t>Coordination with GI/IR for management of biliary stents and drains, paracentesis, thoracentesis</a:t>
            </a:r>
          </a:p>
          <a:p>
            <a:pPr defTabSz="365747">
              <a:defRPr sz="1960"/>
            </a:pPr>
            <a:endParaRPr sz="2200" dirty="0"/>
          </a:p>
          <a:p>
            <a:pPr defTabSz="365747">
              <a:defRPr sz="1960"/>
            </a:pPr>
            <a:r>
              <a:rPr sz="2200" dirty="0"/>
              <a:t>Delayed gastric emptying: metoclopramide, erythromycin,</a:t>
            </a:r>
          </a:p>
          <a:p>
            <a:pPr defTabSz="365747">
              <a:defRPr sz="1960"/>
            </a:pPr>
            <a:endParaRPr sz="2200" dirty="0"/>
          </a:p>
          <a:p>
            <a:pPr defTabSz="365747">
              <a:defRPr sz="1960"/>
            </a:pPr>
            <a:r>
              <a:rPr sz="2200" dirty="0"/>
              <a:t>Weight loss- small, frequent, calorie dense meals and snacks. Supplements - ensure, boost</a:t>
            </a:r>
          </a:p>
          <a:p>
            <a:pPr defTabSz="365747">
              <a:defRPr sz="1960"/>
            </a:pPr>
            <a:endParaRPr sz="2200" dirty="0"/>
          </a:p>
          <a:p>
            <a:pPr defTabSz="365747">
              <a:defRPr sz="1960"/>
            </a:pPr>
            <a:r>
              <a:rPr sz="2200" dirty="0"/>
              <a:t>Manage pancreatic insufficiency with pancreatic enzymes to address chronic diarrhea, gas and bloating with meals</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ase 2"/>
          <p:cNvSpPr txBox="1">
            <a:spLocks noGrp="1"/>
          </p:cNvSpPr>
          <p:nvPr>
            <p:ph type="title"/>
          </p:nvPr>
        </p:nvSpPr>
        <p:spPr>
          <a:prstGeom prst="rect">
            <a:avLst/>
          </a:prstGeom>
        </p:spPr>
        <p:txBody>
          <a:bodyPr/>
          <a:lstStyle/>
          <a:p>
            <a:r>
              <a:rPr dirty="0"/>
              <a:t>Case </a:t>
            </a:r>
            <a:r>
              <a:rPr lang="en-US" dirty="0"/>
              <a:t>Presentation (continued)</a:t>
            </a:r>
            <a:endParaRPr dirty="0"/>
          </a:p>
        </p:txBody>
      </p:sp>
      <p:sp>
        <p:nvSpPr>
          <p:cNvPr id="340" name="Initial patient had excellent response to FOLFIRINOX, with decreased tumor burden and dropping CA19-9…"/>
          <p:cNvSpPr txBox="1">
            <a:spLocks noGrp="1"/>
          </p:cNvSpPr>
          <p:nvPr>
            <p:ph type="body" sz="half" idx="1"/>
          </p:nvPr>
        </p:nvSpPr>
        <p:spPr>
          <a:xfrm>
            <a:off x="849983" y="1782998"/>
            <a:ext cx="10485686" cy="3017521"/>
          </a:xfrm>
          <a:prstGeom prst="rect">
            <a:avLst/>
          </a:prstGeom>
        </p:spPr>
        <p:txBody>
          <a:bodyPr>
            <a:normAutofit/>
          </a:bodyPr>
          <a:lstStyle/>
          <a:p>
            <a:r>
              <a:rPr sz="2200" dirty="0"/>
              <a:t>Initial patient had excellent response to FOLFIRINOX, with decreased tumor burden and dropping CA19-9</a:t>
            </a:r>
          </a:p>
          <a:p>
            <a:r>
              <a:rPr sz="2200" dirty="0"/>
              <a:t>Initiated social work visits at time of treatment</a:t>
            </a:r>
          </a:p>
          <a:p>
            <a:r>
              <a:rPr sz="2200" dirty="0"/>
              <a:t>Referral to palliative care. Together we started LA opioid with breakthrough. This allowed the patient to be more active, improved appetite.</a:t>
            </a:r>
          </a:p>
          <a:p>
            <a:r>
              <a:rPr sz="2200" dirty="0"/>
              <a:t>Added pancreatic enzymes- now able to eat and maintain weight. Resolved diarrhea</a:t>
            </a:r>
          </a:p>
          <a:p>
            <a:r>
              <a:rPr sz="2200" dirty="0"/>
              <a:t>Started citalopram for depression. This was well tolerated and patient and his wife report benefit with more engagement. Less tearful moments. </a:t>
            </a: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onclusions"/>
          <p:cNvSpPr txBox="1">
            <a:spLocks noGrp="1"/>
          </p:cNvSpPr>
          <p:nvPr>
            <p:ph type="title"/>
          </p:nvPr>
        </p:nvSpPr>
        <p:spPr>
          <a:prstGeom prst="rect">
            <a:avLst/>
          </a:prstGeom>
        </p:spPr>
        <p:txBody>
          <a:bodyPr/>
          <a:lstStyle/>
          <a:p>
            <a:r>
              <a:t>Conclusions</a:t>
            </a:r>
          </a:p>
        </p:txBody>
      </p:sp>
      <p:sp>
        <p:nvSpPr>
          <p:cNvPr id="345" name="Supportive care, with chemotherapy or without, is the hardest work we do.…"/>
          <p:cNvSpPr txBox="1">
            <a:spLocks noGrp="1"/>
          </p:cNvSpPr>
          <p:nvPr>
            <p:ph type="body" sz="half" idx="1"/>
          </p:nvPr>
        </p:nvSpPr>
        <p:spPr>
          <a:xfrm>
            <a:off x="1222872" y="1888518"/>
            <a:ext cx="9892168" cy="2428876"/>
          </a:xfrm>
          <a:prstGeom prst="rect">
            <a:avLst/>
          </a:prstGeom>
        </p:spPr>
        <p:txBody>
          <a:bodyPr>
            <a:normAutofit/>
          </a:bodyPr>
          <a:lstStyle/>
          <a:p>
            <a:r>
              <a:rPr sz="2200" dirty="0"/>
              <a:t>Supportive care, with chemotherapy or without, is the hardest work we do. </a:t>
            </a:r>
          </a:p>
          <a:p>
            <a:endParaRPr sz="2200" dirty="0"/>
          </a:p>
          <a:p>
            <a:r>
              <a:rPr sz="2200" dirty="0"/>
              <a:t>In met </a:t>
            </a:r>
            <a:r>
              <a:rPr sz="2200" dirty="0" err="1"/>
              <a:t>panc</a:t>
            </a:r>
            <a:r>
              <a:rPr lang="en-US" sz="2200" dirty="0"/>
              <a:t>,</a:t>
            </a:r>
            <a:r>
              <a:rPr sz="2200" dirty="0"/>
              <a:t> supportive care is as important </a:t>
            </a:r>
            <a:r>
              <a:rPr lang="en-US" sz="2200" dirty="0"/>
              <a:t>as</a:t>
            </a:r>
            <a:r>
              <a:rPr sz="2200" dirty="0"/>
              <a:t> any treatment we give patients. </a:t>
            </a:r>
          </a:p>
          <a:p>
            <a:endParaRPr sz="2200" dirty="0"/>
          </a:p>
          <a:p>
            <a:r>
              <a:rPr sz="2200" dirty="0"/>
              <a:t>Early involvement of supportive care in patients with met </a:t>
            </a:r>
            <a:r>
              <a:rPr sz="2200" dirty="0" err="1"/>
              <a:t>panc</a:t>
            </a:r>
            <a:r>
              <a:rPr sz="2200" dirty="0"/>
              <a:t> can not only alleviate suffering</a:t>
            </a:r>
            <a:r>
              <a:rPr lang="en-US" sz="2200" dirty="0"/>
              <a:t> and</a:t>
            </a:r>
            <a:r>
              <a:rPr sz="2200" dirty="0"/>
              <a:t> help patients live better, </a:t>
            </a:r>
            <a:r>
              <a:rPr lang="en-US" sz="2200" dirty="0"/>
              <a:t>but </a:t>
            </a:r>
            <a:r>
              <a:rPr sz="2200" dirty="0"/>
              <a:t>it can </a:t>
            </a:r>
            <a:r>
              <a:rPr lang="en-US" sz="2200" dirty="0"/>
              <a:t>also </a:t>
            </a:r>
            <a:r>
              <a:rPr sz="2200" dirty="0"/>
              <a:t>help people live longer.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2424443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A6D59-E4FC-39C0-904A-1F31F090C93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2CE7A7-3162-0507-65CC-0AB6226FE126}"/>
              </a:ext>
            </a:extLst>
          </p:cNvPr>
          <p:cNvSpPr/>
          <p:nvPr/>
        </p:nvSpPr>
        <p:spPr bwMode="auto">
          <a:xfrm>
            <a:off x="758948" y="4293096"/>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7E8B251-7097-6B41-F1FA-E0813613F0BB}"/>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8740B7C-EACB-C388-7291-7848AA08291E}"/>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Initial Management of Pancreatic Adenocarcinoma (PAD)</a:t>
            </a:r>
          </a:p>
          <a:p>
            <a:pPr marL="0" indent="0">
              <a:spcBef>
                <a:spcPts val="1800"/>
              </a:spcBef>
              <a:spcAft>
                <a:spcPts val="0"/>
              </a:spcAft>
              <a:buNone/>
            </a:pPr>
            <a:r>
              <a:rPr lang="en-US" sz="2500" dirty="0">
                <a:solidFill>
                  <a:srgbClr val="0432FF"/>
                </a:solidFill>
              </a:rPr>
              <a:t>Module 1: </a:t>
            </a:r>
            <a:r>
              <a:rPr lang="en-US" sz="2500" dirty="0">
                <a:solidFill>
                  <a:schemeClr val="tx1"/>
                </a:solidFill>
              </a:rPr>
              <a:t>Clinical Presentation and Prognosis of PAD;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 </a:t>
            </a:r>
            <a:endParaRPr lang="en-US" sz="2500" b="1" dirty="0">
              <a:solidFill>
                <a:schemeClr val="tx1"/>
              </a:solidFill>
              <a:effectLst/>
              <a:latin typeface="+mn-lt"/>
              <a:ea typeface="Calibri" panose="020F0502020204030204" pitchFamily="34" charset="0"/>
            </a:endParaRPr>
          </a:p>
          <a:p>
            <a:pPr marL="0" indent="0">
              <a:spcBef>
                <a:spcPts val="1800"/>
              </a:spcBef>
              <a:spcAft>
                <a:spcPts val="0"/>
              </a:spcAft>
              <a:buNone/>
            </a:pPr>
            <a:r>
              <a:rPr lang="en-US" sz="2500" dirty="0">
                <a:solidFill>
                  <a:schemeClr val="bg1"/>
                </a:solidFill>
              </a:rPr>
              <a:t>Module 4: Role of PARP Inhibitor Maintenance Therapy for Newly Diagnosed Metastatic PAD </a:t>
            </a:r>
          </a:p>
          <a:p>
            <a:pPr marL="0" indent="0">
              <a:spcBef>
                <a:spcPts val="1800"/>
              </a:spcBef>
              <a:spcAft>
                <a:spcPts val="0"/>
              </a:spcAft>
              <a:buNone/>
            </a:pPr>
            <a:r>
              <a:rPr lang="en-US" sz="2500" dirty="0">
                <a:solidFill>
                  <a:srgbClr val="0432FF"/>
                </a:solidFill>
              </a:rPr>
              <a:t>Module 5: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31917586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655B7-2D5D-92A9-72C5-5CBD423DADB9}"/>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E4D20766-201E-A8F7-5672-30FA293DCA22}"/>
              </a:ext>
            </a:extLst>
          </p:cNvPr>
          <p:cNvSpPr>
            <a:spLocks noGrp="1"/>
          </p:cNvSpPr>
          <p:nvPr>
            <p:ph idx="1"/>
          </p:nvPr>
        </p:nvSpPr>
        <p:spPr>
          <a:xfrm>
            <a:off x="528634" y="1988840"/>
            <a:ext cx="11183989" cy="4524375"/>
          </a:xfrm>
        </p:spPr>
        <p:txBody>
          <a:bodyPr/>
          <a:lstStyle/>
          <a:p>
            <a:pPr marL="0" marR="0"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newly diagnosed metastatic PAD who has a germline </a:t>
            </a:r>
            <a:b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BRCA2 mutation</a:t>
            </a:r>
            <a:r>
              <a:rPr lang="en-US" sz="2800" dirty="0">
                <a:solidFill>
                  <a:schemeClr val="tx1"/>
                </a:solidFill>
                <a:effectLst/>
                <a:latin typeface="Calibri" panose="020F0502020204030204" pitchFamily="34" charset="0"/>
                <a:cs typeface="Calibri" panose="020F0502020204030204" pitchFamily="34" charset="0"/>
              </a:rPr>
              <a:t> </a:t>
            </a:r>
            <a:endParaRPr lang="en-US" sz="2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A4CFE96-5365-9914-CA05-3C9737B2519E}"/>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607126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974" y="501147"/>
            <a:ext cx="2166675" cy="1213339"/>
          </a:xfrm>
          <a:prstGeom prst="rect">
            <a:avLst/>
          </a:prstGeom>
        </p:spPr>
        <p:style>
          <a:lnRef idx="0">
            <a:schemeClr val="accent1"/>
          </a:lnRef>
          <a:fillRef idx="3">
            <a:schemeClr val="accent1"/>
          </a:fillRef>
          <a:effectRef idx="3">
            <a:schemeClr val="accent1"/>
          </a:effectRef>
          <a:fontRef idx="minor">
            <a:schemeClr val="lt1"/>
          </a:fontRef>
        </p:style>
      </p:pic>
      <p:sp>
        <p:nvSpPr>
          <p:cNvPr id="2050" name="Rectangle 2">
            <a:extLst>
              <a:ext uri="{FF2B5EF4-FFF2-40B4-BE49-F238E27FC236}">
                <a16:creationId xmlns:a16="http://schemas.microsoft.com/office/drawing/2014/main" id="{55B8B56E-D082-B3B3-8FB7-A5977FF5A7E4}"/>
              </a:ext>
            </a:extLst>
          </p:cNvPr>
          <p:cNvSpPr>
            <a:spLocks noGrp="1" noChangeArrowheads="1"/>
          </p:cNvSpPr>
          <p:nvPr>
            <p:ph type="ctrTitle"/>
          </p:nvPr>
        </p:nvSpPr>
        <p:spPr>
          <a:xfrm>
            <a:off x="1579187" y="1880986"/>
            <a:ext cx="8763695" cy="1409041"/>
          </a:xfrm>
        </p:spPr>
        <p:txBody>
          <a:bodyPr rtlCol="0" anchor="ctr">
            <a:normAutofit/>
          </a:bodyPr>
          <a:lstStyle/>
          <a:p>
            <a:pPr>
              <a:defRPr/>
            </a:pPr>
            <a:r>
              <a:rPr lang="en-US" altLang="en-US" b="1" dirty="0">
                <a:latin typeface="Calibri"/>
                <a:cs typeface="Calibri"/>
              </a:rPr>
              <a:t>Pancreatic Cancer</a:t>
            </a:r>
            <a:endParaRPr lang="en-US" altLang="en-US" b="1" dirty="0">
              <a:latin typeface="Calibri" panose="020F0502020204030204" pitchFamily="34" charset="0"/>
            </a:endParaRPr>
          </a:p>
        </p:txBody>
      </p:sp>
      <p:sp>
        <p:nvSpPr>
          <p:cNvPr id="4100" name="Rectangle 6">
            <a:extLst>
              <a:ext uri="{FF2B5EF4-FFF2-40B4-BE49-F238E27FC236}">
                <a16:creationId xmlns:a16="http://schemas.microsoft.com/office/drawing/2014/main" id="{00F3E5F3-D84B-7970-43E3-8C6416701DD8}"/>
              </a:ext>
            </a:extLst>
          </p:cNvPr>
          <p:cNvSpPr>
            <a:spLocks noChangeArrowheads="1"/>
          </p:cNvSpPr>
          <p:nvPr/>
        </p:nvSpPr>
        <p:spPr bwMode="auto">
          <a:xfrm>
            <a:off x="2312698" y="3762000"/>
            <a:ext cx="7296672" cy="212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80000"/>
              </a:lnSpc>
              <a:spcBef>
                <a:spcPct val="20000"/>
              </a:spcBef>
              <a:spcAft>
                <a:spcPts val="0"/>
              </a:spcAft>
              <a:buClrTx/>
              <a:buSzTx/>
              <a:buFontTx/>
              <a:buNone/>
              <a:tabLst/>
              <a:defRPr/>
            </a:pPr>
            <a:b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altLang="en-US" sz="2800" b="1" i="0" u="none" strike="noStrike" kern="1200" cap="none" spc="0" normalizeH="0" baseline="0" noProof="0" dirty="0">
                <a:ln>
                  <a:noFill/>
                </a:ln>
                <a:solidFill>
                  <a:prstClr val="black"/>
                </a:solidFill>
                <a:effectLst/>
                <a:uLnTx/>
                <a:uFillTx/>
                <a:latin typeface="Calibri"/>
                <a:ea typeface="Calibri"/>
                <a:cs typeface="Calibri"/>
              </a:rPr>
              <a:t>Philip Agop Philip, MD, PhD, FRCP</a:t>
            </a: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Henry Ford Health</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Wayne State University School of Medicine</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Detroit, Michigan</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USA</a:t>
            </a: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98" y="583048"/>
            <a:ext cx="1449547" cy="1214688"/>
          </a:xfrm>
          <a:prstGeom prst="rect">
            <a:avLst/>
          </a:prstGeom>
        </p:spPr>
        <p:style>
          <a:lnRef idx="0">
            <a:schemeClr val="accent3"/>
          </a:lnRef>
          <a:fillRef idx="3">
            <a:schemeClr val="accent3"/>
          </a:fillRef>
          <a:effectRef idx="3">
            <a:schemeClr val="accent3"/>
          </a:effectRef>
          <a:fontRef idx="minor">
            <a:schemeClr val="lt1"/>
          </a:fontRef>
        </p:style>
      </p:pic>
      <p:cxnSp>
        <p:nvCxnSpPr>
          <p:cNvPr id="2" name="Straight Arrow Connector 1">
            <a:extLst>
              <a:ext uri="{FF2B5EF4-FFF2-40B4-BE49-F238E27FC236}">
                <a16:creationId xmlns:a16="http://schemas.microsoft.com/office/drawing/2014/main" id="{A27B2EB5-16A0-1DCA-FD72-2ACDC7939B07}"/>
              </a:ext>
            </a:extLst>
          </p:cNvPr>
          <p:cNvCxnSpPr/>
          <p:nvPr/>
        </p:nvCxnSpPr>
        <p:spPr>
          <a:xfrm flipV="1">
            <a:off x="3342939" y="3310812"/>
            <a:ext cx="5347855" cy="25729"/>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0" name="Picture 4" descr="A close up of a sign&#10;&#10;Description automatically generated">
            <a:extLst>
              <a:ext uri="{FF2B5EF4-FFF2-40B4-BE49-F238E27FC236}">
                <a16:creationId xmlns:a16="http://schemas.microsoft.com/office/drawing/2014/main" id="{26B6FA08-F2DF-48A1-17A5-AB255BCF6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853" y="315575"/>
            <a:ext cx="1428750" cy="942975"/>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884284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7A8BF-9C5C-3006-D875-024B7FF1CA4D}"/>
              </a:ext>
            </a:extLst>
          </p:cNvPr>
          <p:cNvSpPr>
            <a:spLocks noGrp="1"/>
          </p:cNvSpPr>
          <p:nvPr>
            <p:ph type="title"/>
          </p:nvPr>
        </p:nvSpPr>
        <p:spPr>
          <a:xfrm>
            <a:off x="609758" y="88730"/>
            <a:ext cx="10872444" cy="1103313"/>
          </a:xfrm>
        </p:spPr>
        <p:txBody>
          <a:bodyPr/>
          <a:lstStyle/>
          <a:p>
            <a:r>
              <a:rPr lang="en-US" dirty="0"/>
              <a:t>Case</a:t>
            </a:r>
          </a:p>
        </p:txBody>
      </p:sp>
      <p:sp>
        <p:nvSpPr>
          <p:cNvPr id="3" name="Content Placeholder 2">
            <a:extLst>
              <a:ext uri="{FF2B5EF4-FFF2-40B4-BE49-F238E27FC236}">
                <a16:creationId xmlns:a16="http://schemas.microsoft.com/office/drawing/2014/main" id="{185A4F2E-29FF-6826-32FE-F91AC39C80E2}"/>
              </a:ext>
            </a:extLst>
          </p:cNvPr>
          <p:cNvSpPr>
            <a:spLocks noGrp="1"/>
          </p:cNvSpPr>
          <p:nvPr>
            <p:ph idx="1"/>
          </p:nvPr>
        </p:nvSpPr>
        <p:spPr>
          <a:xfrm>
            <a:off x="609758" y="1103657"/>
            <a:ext cx="7787109" cy="4650686"/>
          </a:xfrm>
        </p:spPr>
        <p:txBody>
          <a:bodyPr/>
          <a:lstStyle/>
          <a:p>
            <a:r>
              <a:rPr lang="en-US" sz="2000" dirty="0"/>
              <a:t>66-year-old female, Italian ancestry, residency program coordinator</a:t>
            </a:r>
          </a:p>
          <a:p>
            <a:pPr lvl="1"/>
            <a:r>
              <a:rPr lang="en-US" sz="2000" dirty="0"/>
              <a:t>Pre-diabetic, anxiety, performance status 1</a:t>
            </a:r>
          </a:p>
          <a:p>
            <a:r>
              <a:rPr lang="en-US" sz="2000" dirty="0"/>
              <a:t>1999 and 2018 had DCIS left breast</a:t>
            </a:r>
          </a:p>
          <a:p>
            <a:pPr lvl="1"/>
            <a:r>
              <a:rPr lang="en-US" sz="2000" i="1" dirty="0"/>
              <a:t>BRCA2</a:t>
            </a:r>
            <a:r>
              <a:rPr lang="en-US" sz="2000" dirty="0"/>
              <a:t> mutation (2 sisters breast ca, father prostate ca)</a:t>
            </a:r>
          </a:p>
          <a:p>
            <a:pPr lvl="1"/>
            <a:r>
              <a:rPr lang="en-US" sz="2000" dirty="0"/>
              <a:t>Underwent bilateral mastectomy and oophorectomy</a:t>
            </a:r>
          </a:p>
          <a:p>
            <a:r>
              <a:rPr lang="en-US" sz="2200" dirty="0"/>
              <a:t>2025 </a:t>
            </a:r>
          </a:p>
          <a:p>
            <a:pPr lvl="1"/>
            <a:r>
              <a:rPr lang="en-US" sz="2000" dirty="0"/>
              <a:t>Abdominal pain and weight loss</a:t>
            </a:r>
          </a:p>
          <a:p>
            <a:pPr lvl="1"/>
            <a:r>
              <a:rPr lang="en-US" sz="2000" dirty="0"/>
              <a:t>CT = pancreatic mass and liver metastasis</a:t>
            </a:r>
          </a:p>
          <a:p>
            <a:pPr lvl="1"/>
            <a:r>
              <a:rPr lang="en-US" sz="2000" dirty="0"/>
              <a:t>Biopsy showed adenocarcinoma</a:t>
            </a:r>
          </a:p>
          <a:p>
            <a:r>
              <a:rPr lang="en-US" sz="2400" dirty="0"/>
              <a:t>Goals of management: pain control &amp; prolonging life</a:t>
            </a:r>
            <a:endParaRPr lang="en-US" sz="2200" dirty="0"/>
          </a:p>
          <a:p>
            <a:pPr lvl="1"/>
            <a:endParaRPr lang="en-US" dirty="0"/>
          </a:p>
        </p:txBody>
      </p:sp>
      <p:pic>
        <p:nvPicPr>
          <p:cNvPr id="4" name="Picture 3" descr="An x-ray of a body&#10;&#10;AI-generated content may be incorrect.">
            <a:extLst>
              <a:ext uri="{FF2B5EF4-FFF2-40B4-BE49-F238E27FC236}">
                <a16:creationId xmlns:a16="http://schemas.microsoft.com/office/drawing/2014/main" id="{8FDD275A-C5B4-96E4-7490-71D843E1B130}"/>
              </a:ext>
            </a:extLst>
          </p:cNvPr>
          <p:cNvPicPr>
            <a:picLocks noChangeAspect="1"/>
          </p:cNvPicPr>
          <p:nvPr/>
        </p:nvPicPr>
        <p:blipFill>
          <a:blip r:embed="rId2"/>
          <a:stretch>
            <a:fillRect/>
          </a:stretch>
        </p:blipFill>
        <p:spPr>
          <a:xfrm>
            <a:off x="7789672" y="2383741"/>
            <a:ext cx="3904130" cy="2986659"/>
          </a:xfrm>
          <a:prstGeom prst="rect">
            <a:avLst/>
          </a:prstGeom>
        </p:spPr>
        <p:style>
          <a:lnRef idx="0">
            <a:schemeClr val="dk1"/>
          </a:lnRef>
          <a:fillRef idx="3">
            <a:schemeClr val="dk1"/>
          </a:fillRef>
          <a:effectRef idx="3">
            <a:schemeClr val="dk1"/>
          </a:effectRef>
          <a:fontRef idx="minor">
            <a:schemeClr val="lt1"/>
          </a:fontRef>
        </p:style>
      </p:pic>
      <p:cxnSp>
        <p:nvCxnSpPr>
          <p:cNvPr id="5" name="Straight Arrow Connector 4">
            <a:extLst>
              <a:ext uri="{FF2B5EF4-FFF2-40B4-BE49-F238E27FC236}">
                <a16:creationId xmlns:a16="http://schemas.microsoft.com/office/drawing/2014/main" id="{9125C62B-43CF-264D-2803-936DB0433F33}"/>
              </a:ext>
            </a:extLst>
          </p:cNvPr>
          <p:cNvCxnSpPr>
            <a:cxnSpLocks/>
          </p:cNvCxnSpPr>
          <p:nvPr/>
        </p:nvCxnSpPr>
        <p:spPr bwMode="auto">
          <a:xfrm flipV="1">
            <a:off x="5644821" y="3429000"/>
            <a:ext cx="3878320" cy="1786475"/>
          </a:xfrm>
          <a:prstGeom prst="straightConnector1">
            <a:avLst/>
          </a:prstGeom>
          <a:no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224661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B0054-DB69-6A48-1215-68B7B2914D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4D3686-344B-981C-A267-A747A5D2090B}"/>
              </a:ext>
            </a:extLst>
          </p:cNvPr>
          <p:cNvSpPr>
            <a:spLocks noGrp="1"/>
          </p:cNvSpPr>
          <p:nvPr>
            <p:ph type="title"/>
          </p:nvPr>
        </p:nvSpPr>
        <p:spPr>
          <a:xfrm>
            <a:off x="739302" y="365125"/>
            <a:ext cx="10614498" cy="1325563"/>
          </a:xfrm>
        </p:spPr>
        <p:txBody>
          <a:bodyPr>
            <a:normAutofit/>
          </a:bodyPr>
          <a:lstStyle/>
          <a:p>
            <a:r>
              <a:rPr lang="en-US" sz="4000" dirty="0"/>
              <a:t>Evolution to include targeted drugs in pancreatic ca</a:t>
            </a:r>
          </a:p>
        </p:txBody>
      </p:sp>
      <p:sp>
        <p:nvSpPr>
          <p:cNvPr id="5" name="Right Arrow 4">
            <a:extLst>
              <a:ext uri="{FF2B5EF4-FFF2-40B4-BE49-F238E27FC236}">
                <a16:creationId xmlns:a16="http://schemas.microsoft.com/office/drawing/2014/main" id="{C1A2A689-9C84-2B3D-AC40-1032F0FD71C1}"/>
              </a:ext>
            </a:extLst>
          </p:cNvPr>
          <p:cNvSpPr/>
          <p:nvPr/>
        </p:nvSpPr>
        <p:spPr>
          <a:xfrm>
            <a:off x="838200" y="3517490"/>
            <a:ext cx="10283757" cy="64892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1997	     2007	       2010	        2013	         2016	         2018	            2020	                         2022	        2023.           2024</a:t>
            </a:r>
          </a:p>
        </p:txBody>
      </p:sp>
      <p:sp>
        <p:nvSpPr>
          <p:cNvPr id="6" name="Rectangle 5">
            <a:extLst>
              <a:ext uri="{FF2B5EF4-FFF2-40B4-BE49-F238E27FC236}">
                <a16:creationId xmlns:a16="http://schemas.microsoft.com/office/drawing/2014/main" id="{597B6606-1435-4A64-74C6-46AD0EEAF85B}"/>
              </a:ext>
            </a:extLst>
          </p:cNvPr>
          <p:cNvSpPr/>
          <p:nvPr/>
        </p:nvSpPr>
        <p:spPr>
          <a:xfrm>
            <a:off x="564204" y="2827506"/>
            <a:ext cx="99546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Gemcitabine</a:t>
            </a:r>
          </a:p>
        </p:txBody>
      </p:sp>
      <p:sp>
        <p:nvSpPr>
          <p:cNvPr id="7" name="Rectangle 6">
            <a:extLst>
              <a:ext uri="{FF2B5EF4-FFF2-40B4-BE49-F238E27FC236}">
                <a16:creationId xmlns:a16="http://schemas.microsoft.com/office/drawing/2014/main" id="{95B543A1-E98F-EFCE-2E77-F2EEEE9BDE03}"/>
              </a:ext>
            </a:extLst>
          </p:cNvPr>
          <p:cNvSpPr/>
          <p:nvPr/>
        </p:nvSpPr>
        <p:spPr>
          <a:xfrm>
            <a:off x="1793131" y="2827506"/>
            <a:ext cx="914400" cy="453958"/>
          </a:xfrm>
          <a:prstGeom prst="rect">
            <a:avLst/>
          </a:prstGeom>
          <a:solidFill>
            <a:schemeClr val="tx2">
              <a:lumMod val="90000"/>
              <a:lumOff val="1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Gem  + Erlotinib</a:t>
            </a:r>
          </a:p>
        </p:txBody>
      </p:sp>
      <p:sp>
        <p:nvSpPr>
          <p:cNvPr id="8" name="Rectangle 7">
            <a:extLst>
              <a:ext uri="{FF2B5EF4-FFF2-40B4-BE49-F238E27FC236}">
                <a16:creationId xmlns:a16="http://schemas.microsoft.com/office/drawing/2014/main" id="{67C01C0F-0A24-3130-2CC6-465EC79CBACF}"/>
              </a:ext>
            </a:extLst>
          </p:cNvPr>
          <p:cNvSpPr/>
          <p:nvPr/>
        </p:nvSpPr>
        <p:spPr>
          <a:xfrm>
            <a:off x="3067454" y="2827506"/>
            <a:ext cx="91440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FOLFIRINOX</a:t>
            </a:r>
          </a:p>
        </p:txBody>
      </p:sp>
      <p:sp>
        <p:nvSpPr>
          <p:cNvPr id="9" name="Rectangle 8">
            <a:extLst>
              <a:ext uri="{FF2B5EF4-FFF2-40B4-BE49-F238E27FC236}">
                <a16:creationId xmlns:a16="http://schemas.microsoft.com/office/drawing/2014/main" id="{DA74DB01-9CB9-9DA4-F8A6-77BD72C35DB2}"/>
              </a:ext>
            </a:extLst>
          </p:cNvPr>
          <p:cNvSpPr/>
          <p:nvPr/>
        </p:nvSpPr>
        <p:spPr>
          <a:xfrm>
            <a:off x="3651116" y="4402445"/>
            <a:ext cx="1055446"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Gemcitabine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Nab paclitaxel</a:t>
            </a:r>
          </a:p>
        </p:txBody>
      </p:sp>
      <p:sp>
        <p:nvSpPr>
          <p:cNvPr id="10" name="Rectangle 9">
            <a:extLst>
              <a:ext uri="{FF2B5EF4-FFF2-40B4-BE49-F238E27FC236}">
                <a16:creationId xmlns:a16="http://schemas.microsoft.com/office/drawing/2014/main" id="{43D13A31-5B9D-1CC9-B3B1-3A1CF68B191C}"/>
              </a:ext>
            </a:extLst>
          </p:cNvPr>
          <p:cNvSpPr/>
          <p:nvPr/>
        </p:nvSpPr>
        <p:spPr>
          <a:xfrm>
            <a:off x="4468237" y="2818459"/>
            <a:ext cx="91440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Nal-IRI/5FU</a:t>
            </a:r>
          </a:p>
        </p:txBody>
      </p:sp>
      <p:sp>
        <p:nvSpPr>
          <p:cNvPr id="11" name="Rectangle 10">
            <a:extLst>
              <a:ext uri="{FF2B5EF4-FFF2-40B4-BE49-F238E27FC236}">
                <a16:creationId xmlns:a16="http://schemas.microsoft.com/office/drawing/2014/main" id="{579899E0-9274-3DA2-EDE4-85F01585A742}"/>
              </a:ext>
            </a:extLst>
          </p:cNvPr>
          <p:cNvSpPr/>
          <p:nvPr/>
        </p:nvSpPr>
        <p:spPr>
          <a:xfrm>
            <a:off x="5423977" y="4402445"/>
            <a:ext cx="1125168"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Pembrolizumab</a:t>
            </a:r>
          </a:p>
        </p:txBody>
      </p:sp>
      <p:sp>
        <p:nvSpPr>
          <p:cNvPr id="12" name="Rectangle 11">
            <a:extLst>
              <a:ext uri="{FF2B5EF4-FFF2-40B4-BE49-F238E27FC236}">
                <a16:creationId xmlns:a16="http://schemas.microsoft.com/office/drawing/2014/main" id="{8545B6D9-6F44-AE5B-EE65-D8D180E3830C}"/>
              </a:ext>
            </a:extLst>
          </p:cNvPr>
          <p:cNvSpPr/>
          <p:nvPr/>
        </p:nvSpPr>
        <p:spPr>
          <a:xfrm>
            <a:off x="5980077" y="2811669"/>
            <a:ext cx="1088683"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Larotrectinib</a:t>
            </a:r>
          </a:p>
        </p:txBody>
      </p:sp>
      <p:sp>
        <p:nvSpPr>
          <p:cNvPr id="13" name="Rectangle 12">
            <a:extLst>
              <a:ext uri="{FF2B5EF4-FFF2-40B4-BE49-F238E27FC236}">
                <a16:creationId xmlns:a16="http://schemas.microsoft.com/office/drawing/2014/main" id="{5120921C-3C70-DF34-6351-93414D733432}"/>
              </a:ext>
            </a:extLst>
          </p:cNvPr>
          <p:cNvSpPr/>
          <p:nvPr/>
        </p:nvSpPr>
        <p:spPr>
          <a:xfrm>
            <a:off x="6277580" y="5092429"/>
            <a:ext cx="1125168"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Entrectinib</a:t>
            </a:r>
          </a:p>
        </p:txBody>
      </p:sp>
      <p:sp>
        <p:nvSpPr>
          <p:cNvPr id="14" name="Rectangle 13">
            <a:extLst>
              <a:ext uri="{FF2B5EF4-FFF2-40B4-BE49-F238E27FC236}">
                <a16:creationId xmlns:a16="http://schemas.microsoft.com/office/drawing/2014/main" id="{B104AEA7-6D92-AEC7-AC72-2F6C2CB598AA}"/>
              </a:ext>
            </a:extLst>
          </p:cNvPr>
          <p:cNvSpPr/>
          <p:nvPr/>
        </p:nvSpPr>
        <p:spPr>
          <a:xfrm>
            <a:off x="6651285" y="4402445"/>
            <a:ext cx="914400"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Olaparib</a:t>
            </a:r>
          </a:p>
        </p:txBody>
      </p:sp>
      <p:sp>
        <p:nvSpPr>
          <p:cNvPr id="15" name="Rectangle 14">
            <a:extLst>
              <a:ext uri="{FF2B5EF4-FFF2-40B4-BE49-F238E27FC236}">
                <a16:creationId xmlns:a16="http://schemas.microsoft.com/office/drawing/2014/main" id="{CD1485DC-B53E-3CD6-7D36-7AA8B54A5091}"/>
              </a:ext>
            </a:extLst>
          </p:cNvPr>
          <p:cNvSpPr/>
          <p:nvPr/>
        </p:nvSpPr>
        <p:spPr>
          <a:xfrm>
            <a:off x="7838061" y="2827506"/>
            <a:ext cx="992209"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Selpercatinib</a:t>
            </a:r>
          </a:p>
        </p:txBody>
      </p:sp>
      <p:sp>
        <p:nvSpPr>
          <p:cNvPr id="16" name="Rectangle 15">
            <a:extLst>
              <a:ext uri="{FF2B5EF4-FFF2-40B4-BE49-F238E27FC236}">
                <a16:creationId xmlns:a16="http://schemas.microsoft.com/office/drawing/2014/main" id="{6791026B-5399-CE7E-5BC0-7BAC8712F305}"/>
              </a:ext>
            </a:extLst>
          </p:cNvPr>
          <p:cNvSpPr/>
          <p:nvPr/>
        </p:nvSpPr>
        <p:spPr>
          <a:xfrm>
            <a:off x="9238844" y="2827506"/>
            <a:ext cx="91440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NALIRIFOX</a:t>
            </a:r>
          </a:p>
        </p:txBody>
      </p:sp>
      <p:sp>
        <p:nvSpPr>
          <p:cNvPr id="17" name="Rectangle 16">
            <a:extLst>
              <a:ext uri="{FF2B5EF4-FFF2-40B4-BE49-F238E27FC236}">
                <a16:creationId xmlns:a16="http://schemas.microsoft.com/office/drawing/2014/main" id="{EA186D84-DFB7-AA61-FC00-F592EB72C4A4}"/>
              </a:ext>
            </a:extLst>
          </p:cNvPr>
          <p:cNvSpPr/>
          <p:nvPr/>
        </p:nvSpPr>
        <p:spPr>
          <a:xfrm>
            <a:off x="8385240" y="4402445"/>
            <a:ext cx="914400"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Dabrafenib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Trametinib</a:t>
            </a:r>
          </a:p>
        </p:txBody>
      </p:sp>
      <p:cxnSp>
        <p:nvCxnSpPr>
          <p:cNvPr id="19" name="Straight Arrow Connector 18">
            <a:extLst>
              <a:ext uri="{FF2B5EF4-FFF2-40B4-BE49-F238E27FC236}">
                <a16:creationId xmlns:a16="http://schemas.microsoft.com/office/drawing/2014/main" id="{0402D861-4C1A-DD37-9D97-261B08929942}"/>
              </a:ext>
            </a:extLst>
          </p:cNvPr>
          <p:cNvCxnSpPr/>
          <p:nvPr/>
        </p:nvCxnSpPr>
        <p:spPr>
          <a:xfrm flipV="1">
            <a:off x="1102468" y="3281464"/>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20F3A31-C233-3AC4-F178-65FC82B41F34}"/>
              </a:ext>
            </a:extLst>
          </p:cNvPr>
          <p:cNvCxnSpPr/>
          <p:nvPr/>
        </p:nvCxnSpPr>
        <p:spPr>
          <a:xfrm flipV="1">
            <a:off x="2266544" y="3281464"/>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2436C53-3A80-0EA4-5795-5BF156AA0A8F}"/>
              </a:ext>
            </a:extLst>
          </p:cNvPr>
          <p:cNvCxnSpPr/>
          <p:nvPr/>
        </p:nvCxnSpPr>
        <p:spPr>
          <a:xfrm flipV="1">
            <a:off x="3521411" y="3281464"/>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2938BBAF-5790-B4BE-BC99-180A81CE7EA3}"/>
              </a:ext>
            </a:extLst>
          </p:cNvPr>
          <p:cNvCxnSpPr/>
          <p:nvPr/>
        </p:nvCxnSpPr>
        <p:spPr>
          <a:xfrm flipV="1">
            <a:off x="5275634" y="3281464"/>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38DB911-4D48-37E8-1CE5-3BC6421897B7}"/>
              </a:ext>
            </a:extLst>
          </p:cNvPr>
          <p:cNvCxnSpPr/>
          <p:nvPr/>
        </p:nvCxnSpPr>
        <p:spPr>
          <a:xfrm flipV="1">
            <a:off x="6352162" y="3281464"/>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43385FF-A947-C224-4FF4-E8C49B7D0F39}"/>
              </a:ext>
            </a:extLst>
          </p:cNvPr>
          <p:cNvCxnSpPr/>
          <p:nvPr/>
        </p:nvCxnSpPr>
        <p:spPr>
          <a:xfrm flipV="1">
            <a:off x="8433878" y="3281464"/>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6243264C-C93C-FD43-BB44-34B38479E86D}"/>
              </a:ext>
            </a:extLst>
          </p:cNvPr>
          <p:cNvCxnSpPr/>
          <p:nvPr/>
        </p:nvCxnSpPr>
        <p:spPr>
          <a:xfrm flipV="1">
            <a:off x="9696044" y="32895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9C547A7-8CE7-05EE-190F-9692833CDD70}"/>
              </a:ext>
            </a:extLst>
          </p:cNvPr>
          <p:cNvCxnSpPr>
            <a:cxnSpLocks/>
          </p:cNvCxnSpPr>
          <p:nvPr/>
        </p:nvCxnSpPr>
        <p:spPr>
          <a:xfrm flipH="1">
            <a:off x="4150464" y="4047973"/>
            <a:ext cx="1" cy="3723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35B8F74-0EF6-F696-4F32-EFF955442977}"/>
              </a:ext>
            </a:extLst>
          </p:cNvPr>
          <p:cNvCxnSpPr/>
          <p:nvPr/>
        </p:nvCxnSpPr>
        <p:spPr>
          <a:xfrm>
            <a:off x="5557733" y="4030118"/>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1F0AAFA-8C33-83F4-3FA9-43AA36EE9172}"/>
              </a:ext>
            </a:extLst>
          </p:cNvPr>
          <p:cNvCxnSpPr/>
          <p:nvPr/>
        </p:nvCxnSpPr>
        <p:spPr>
          <a:xfrm>
            <a:off x="6682901" y="4014281"/>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C902B8A-4F73-43DF-CAE9-1671DA4CD795}"/>
              </a:ext>
            </a:extLst>
          </p:cNvPr>
          <p:cNvCxnSpPr>
            <a:cxnSpLocks/>
          </p:cNvCxnSpPr>
          <p:nvPr/>
        </p:nvCxnSpPr>
        <p:spPr>
          <a:xfrm>
            <a:off x="6566980" y="4020295"/>
            <a:ext cx="0" cy="11052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B1B5782C-F987-653E-2481-3C8B400C23A1}"/>
              </a:ext>
            </a:extLst>
          </p:cNvPr>
          <p:cNvCxnSpPr/>
          <p:nvPr/>
        </p:nvCxnSpPr>
        <p:spPr>
          <a:xfrm>
            <a:off x="8589520" y="4014281"/>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BAF8F74D-3F4F-0752-B65B-BF73286461FB}"/>
              </a:ext>
            </a:extLst>
          </p:cNvPr>
          <p:cNvSpPr/>
          <p:nvPr/>
        </p:nvSpPr>
        <p:spPr>
          <a:xfrm>
            <a:off x="535025" y="5323237"/>
            <a:ext cx="567443" cy="3093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CE294F02-5A28-491B-B317-30F13AA6748F}"/>
              </a:ext>
            </a:extLst>
          </p:cNvPr>
          <p:cNvSpPr/>
          <p:nvPr/>
        </p:nvSpPr>
        <p:spPr>
          <a:xfrm>
            <a:off x="535024" y="5744805"/>
            <a:ext cx="567443" cy="309360"/>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C6B871CC-1293-B8B1-2070-092284F40F22}"/>
              </a:ext>
            </a:extLst>
          </p:cNvPr>
          <p:cNvSpPr txBox="1"/>
          <p:nvPr/>
        </p:nvSpPr>
        <p:spPr>
          <a:xfrm>
            <a:off x="1131536" y="5347112"/>
            <a:ext cx="25026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Conventional cytotoxic chemotherapy</a:t>
            </a:r>
          </a:p>
        </p:txBody>
      </p:sp>
      <p:sp>
        <p:nvSpPr>
          <p:cNvPr id="44" name="TextBox 43">
            <a:extLst>
              <a:ext uri="{FF2B5EF4-FFF2-40B4-BE49-F238E27FC236}">
                <a16:creationId xmlns:a16="http://schemas.microsoft.com/office/drawing/2014/main" id="{8CF627FC-88CF-7408-05AF-91390684ECAB}"/>
              </a:ext>
            </a:extLst>
          </p:cNvPr>
          <p:cNvSpPr txBox="1"/>
          <p:nvPr/>
        </p:nvSpPr>
        <p:spPr>
          <a:xfrm>
            <a:off x="1131536" y="5762838"/>
            <a:ext cx="131638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Targeted therapies</a:t>
            </a:r>
          </a:p>
        </p:txBody>
      </p:sp>
      <p:sp>
        <p:nvSpPr>
          <p:cNvPr id="2" name="Rectangle 1">
            <a:extLst>
              <a:ext uri="{FF2B5EF4-FFF2-40B4-BE49-F238E27FC236}">
                <a16:creationId xmlns:a16="http://schemas.microsoft.com/office/drawing/2014/main" id="{137B118F-F3EF-5017-7431-ECE8A97EDDC9}"/>
              </a:ext>
            </a:extLst>
          </p:cNvPr>
          <p:cNvSpPr/>
          <p:nvPr/>
        </p:nvSpPr>
        <p:spPr>
          <a:xfrm>
            <a:off x="9696045" y="4394339"/>
            <a:ext cx="1175410"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Zenocutuzumab</a:t>
            </a:r>
          </a:p>
        </p:txBody>
      </p:sp>
      <p:cxnSp>
        <p:nvCxnSpPr>
          <p:cNvPr id="3" name="Straight Arrow Connector 2">
            <a:extLst>
              <a:ext uri="{FF2B5EF4-FFF2-40B4-BE49-F238E27FC236}">
                <a16:creationId xmlns:a16="http://schemas.microsoft.com/office/drawing/2014/main" id="{5F3C12E3-AAD9-DFB8-02F8-96D1FA1ED1C1}"/>
              </a:ext>
            </a:extLst>
          </p:cNvPr>
          <p:cNvCxnSpPr/>
          <p:nvPr/>
        </p:nvCxnSpPr>
        <p:spPr>
          <a:xfrm>
            <a:off x="10441018" y="4030118"/>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E4F70702-C105-0D34-79B9-AD9CDFE54500}"/>
              </a:ext>
            </a:extLst>
          </p:cNvPr>
          <p:cNvSpPr/>
          <p:nvPr/>
        </p:nvSpPr>
        <p:spPr>
          <a:xfrm>
            <a:off x="6218803" y="2432666"/>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NTRK</a:t>
            </a:r>
          </a:p>
        </p:txBody>
      </p:sp>
      <p:sp>
        <p:nvSpPr>
          <p:cNvPr id="26" name="Oval 25">
            <a:extLst>
              <a:ext uri="{FF2B5EF4-FFF2-40B4-BE49-F238E27FC236}">
                <a16:creationId xmlns:a16="http://schemas.microsoft.com/office/drawing/2014/main" id="{750CDCF6-5F1E-7B35-9509-90AE42CA404E}"/>
              </a:ext>
            </a:extLst>
          </p:cNvPr>
          <p:cNvSpPr/>
          <p:nvPr/>
        </p:nvSpPr>
        <p:spPr>
          <a:xfrm>
            <a:off x="8032606" y="2446244"/>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RET</a:t>
            </a:r>
          </a:p>
        </p:txBody>
      </p:sp>
      <p:sp>
        <p:nvSpPr>
          <p:cNvPr id="31" name="Oval 30">
            <a:extLst>
              <a:ext uri="{FF2B5EF4-FFF2-40B4-BE49-F238E27FC236}">
                <a16:creationId xmlns:a16="http://schemas.microsoft.com/office/drawing/2014/main" id="{115A3C2B-13A1-9F79-6910-A7D4FE0CC0E3}"/>
              </a:ext>
            </a:extLst>
          </p:cNvPr>
          <p:cNvSpPr/>
          <p:nvPr/>
        </p:nvSpPr>
        <p:spPr>
          <a:xfrm>
            <a:off x="5625021" y="4910846"/>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MSI-high</a:t>
            </a:r>
          </a:p>
        </p:txBody>
      </p:sp>
      <p:sp>
        <p:nvSpPr>
          <p:cNvPr id="32" name="Oval 31">
            <a:extLst>
              <a:ext uri="{FF2B5EF4-FFF2-40B4-BE49-F238E27FC236}">
                <a16:creationId xmlns:a16="http://schemas.microsoft.com/office/drawing/2014/main" id="{A822728F-509C-684C-CA52-1D15C043D510}"/>
              </a:ext>
            </a:extLst>
          </p:cNvPr>
          <p:cNvSpPr/>
          <p:nvPr/>
        </p:nvSpPr>
        <p:spPr>
          <a:xfrm>
            <a:off x="6566980" y="5595448"/>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NTRK</a:t>
            </a:r>
          </a:p>
        </p:txBody>
      </p:sp>
      <p:sp>
        <p:nvSpPr>
          <p:cNvPr id="34" name="Oval 33">
            <a:extLst>
              <a:ext uri="{FF2B5EF4-FFF2-40B4-BE49-F238E27FC236}">
                <a16:creationId xmlns:a16="http://schemas.microsoft.com/office/drawing/2014/main" id="{6CF136B1-BD6F-5A8C-2C79-5F544571AB38}"/>
              </a:ext>
            </a:extLst>
          </p:cNvPr>
          <p:cNvSpPr/>
          <p:nvPr/>
        </p:nvSpPr>
        <p:spPr>
          <a:xfrm>
            <a:off x="6821921" y="4052553"/>
            <a:ext cx="640807"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BRCA</a:t>
            </a:r>
          </a:p>
        </p:txBody>
      </p:sp>
      <p:sp>
        <p:nvSpPr>
          <p:cNvPr id="36" name="Oval 35">
            <a:extLst>
              <a:ext uri="{FF2B5EF4-FFF2-40B4-BE49-F238E27FC236}">
                <a16:creationId xmlns:a16="http://schemas.microsoft.com/office/drawing/2014/main" id="{322FD232-E58C-E78A-F94D-BF43B33DB2D9}"/>
              </a:ext>
            </a:extLst>
          </p:cNvPr>
          <p:cNvSpPr/>
          <p:nvPr/>
        </p:nvSpPr>
        <p:spPr>
          <a:xfrm>
            <a:off x="8540881" y="4892028"/>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BRAF</a:t>
            </a:r>
          </a:p>
        </p:txBody>
      </p:sp>
      <p:sp>
        <p:nvSpPr>
          <p:cNvPr id="37" name="Oval 36">
            <a:extLst>
              <a:ext uri="{FF2B5EF4-FFF2-40B4-BE49-F238E27FC236}">
                <a16:creationId xmlns:a16="http://schemas.microsoft.com/office/drawing/2014/main" id="{EBB67FE2-CE63-1306-ADC4-0F0037863DE3}"/>
              </a:ext>
            </a:extLst>
          </p:cNvPr>
          <p:cNvSpPr/>
          <p:nvPr/>
        </p:nvSpPr>
        <p:spPr>
          <a:xfrm>
            <a:off x="9980572" y="4863525"/>
            <a:ext cx="635543"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NRG1</a:t>
            </a:r>
          </a:p>
        </p:txBody>
      </p:sp>
      <p:sp>
        <p:nvSpPr>
          <p:cNvPr id="38" name="Oval 37">
            <a:extLst>
              <a:ext uri="{FF2B5EF4-FFF2-40B4-BE49-F238E27FC236}">
                <a16:creationId xmlns:a16="http://schemas.microsoft.com/office/drawing/2014/main" id="{42B6B72F-EF7F-8E6A-3B65-A52DF2C06075}"/>
              </a:ext>
            </a:extLst>
          </p:cNvPr>
          <p:cNvSpPr/>
          <p:nvPr/>
        </p:nvSpPr>
        <p:spPr>
          <a:xfrm>
            <a:off x="458816" y="6166373"/>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3E829D82-1A3C-97CE-E562-9A6B3FC632AC}"/>
              </a:ext>
            </a:extLst>
          </p:cNvPr>
          <p:cNvSpPr txBox="1"/>
          <p:nvPr/>
        </p:nvSpPr>
        <p:spPr>
          <a:xfrm>
            <a:off x="1102467" y="6193903"/>
            <a:ext cx="81304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Biomarker</a:t>
            </a:r>
          </a:p>
        </p:txBody>
      </p:sp>
    </p:spTree>
    <p:extLst>
      <p:ext uri="{BB962C8B-B14F-4D97-AF65-F5344CB8AC3E}">
        <p14:creationId xmlns:p14="http://schemas.microsoft.com/office/powerpoint/2010/main" val="245294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9647-79EC-E253-5709-DF2A94D5C72A}"/>
              </a:ext>
            </a:extLst>
          </p:cNvPr>
          <p:cNvSpPr>
            <a:spLocks noGrp="1"/>
          </p:cNvSpPr>
          <p:nvPr>
            <p:ph type="title"/>
          </p:nvPr>
        </p:nvSpPr>
        <p:spPr/>
        <p:txBody>
          <a:bodyPr>
            <a:noAutofit/>
          </a:bodyPr>
          <a:lstStyle/>
          <a:p>
            <a:r>
              <a:rPr lang="en-US" sz="2800" b="1" dirty="0"/>
              <a:t>Molecular profiling of the tumor and germline testing of the patient must be part of an initial workup in pancreatic cancer</a:t>
            </a:r>
          </a:p>
        </p:txBody>
      </p:sp>
      <p:sp>
        <p:nvSpPr>
          <p:cNvPr id="6" name="Content Placeholder 5">
            <a:extLst>
              <a:ext uri="{FF2B5EF4-FFF2-40B4-BE49-F238E27FC236}">
                <a16:creationId xmlns:a16="http://schemas.microsoft.com/office/drawing/2014/main" id="{971CE709-0438-1F66-6B0F-07BC3BF3A2D5}"/>
              </a:ext>
            </a:extLst>
          </p:cNvPr>
          <p:cNvSpPr>
            <a:spLocks noGrp="1"/>
          </p:cNvSpPr>
          <p:nvPr>
            <p:ph sz="half" idx="2"/>
          </p:nvPr>
        </p:nvSpPr>
        <p:spPr>
          <a:xfrm>
            <a:off x="838200" y="1825625"/>
            <a:ext cx="5181600" cy="4351338"/>
          </a:xfrm>
        </p:spPr>
        <p:txBody>
          <a:bodyPr/>
          <a:lstStyle/>
          <a:p>
            <a:r>
              <a:rPr lang="en-US" dirty="0"/>
              <a:t>Tumor profiling</a:t>
            </a:r>
          </a:p>
          <a:p>
            <a:pPr lvl="1"/>
            <a:r>
              <a:rPr lang="en-US" dirty="0"/>
              <a:t>Tumor tissue</a:t>
            </a:r>
          </a:p>
          <a:p>
            <a:pPr lvl="2"/>
            <a:r>
              <a:rPr lang="en-US" dirty="0"/>
              <a:t>Whole panel NGS</a:t>
            </a:r>
          </a:p>
          <a:p>
            <a:pPr lvl="2"/>
            <a:r>
              <a:rPr lang="en-US" dirty="0"/>
              <a:t>Limited gene study</a:t>
            </a:r>
          </a:p>
          <a:p>
            <a:pPr lvl="1"/>
            <a:endParaRPr lang="en-US" dirty="0"/>
          </a:p>
          <a:p>
            <a:pPr lvl="1"/>
            <a:r>
              <a:rPr lang="en-US" dirty="0"/>
              <a:t>Plasma ctDNA</a:t>
            </a:r>
          </a:p>
          <a:p>
            <a:pPr lvl="1"/>
            <a:endParaRPr lang="en-US" dirty="0"/>
          </a:p>
          <a:p>
            <a:r>
              <a:rPr lang="en-US" dirty="0"/>
              <a:t>Germline testing</a:t>
            </a:r>
          </a:p>
          <a:p>
            <a:pPr lvl="1"/>
            <a:r>
              <a:rPr lang="en-US" dirty="0"/>
              <a:t>Blood</a:t>
            </a:r>
          </a:p>
          <a:p>
            <a:pPr lvl="1"/>
            <a:r>
              <a:rPr lang="en-US" dirty="0"/>
              <a:t>Saliva</a:t>
            </a:r>
          </a:p>
        </p:txBody>
      </p:sp>
      <p:pic>
        <p:nvPicPr>
          <p:cNvPr id="1028" name="Picture 4" descr="Cancer of the head of the pancreas with liver metastases. | Download  Scientific Diagram">
            <a:extLst>
              <a:ext uri="{FF2B5EF4-FFF2-40B4-BE49-F238E27FC236}">
                <a16:creationId xmlns:a16="http://schemas.microsoft.com/office/drawing/2014/main" id="{0F8B244C-4209-D220-1A47-C876DFB24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532" y="2207200"/>
            <a:ext cx="1117634" cy="801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06651FB-B813-49F4-4336-5F041339F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0788" y="514816"/>
            <a:ext cx="433012" cy="10261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rrent status of ctDNA in precision oncology for hepatocellular carcinoma  | Journal of Experimental &amp; Clinical Cancer Research | Full Text">
            <a:extLst>
              <a:ext uri="{FF2B5EF4-FFF2-40B4-BE49-F238E27FC236}">
                <a16:creationId xmlns:a16="http://schemas.microsoft.com/office/drawing/2014/main" id="{54B88A07-28F0-C29E-963F-BA24ED032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432" y="3493344"/>
            <a:ext cx="1872807" cy="10159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7F783BFD-A70C-569B-001A-8E28128BB426}"/>
              </a:ext>
            </a:extLst>
          </p:cNvPr>
          <p:cNvCxnSpPr/>
          <p:nvPr/>
        </p:nvCxnSpPr>
        <p:spPr>
          <a:xfrm>
            <a:off x="3511685" y="3913745"/>
            <a:ext cx="1516417" cy="17509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CB56A9F-B829-0209-B160-037BC39C2EFD}"/>
              </a:ext>
            </a:extLst>
          </p:cNvPr>
          <p:cNvCxnSpPr>
            <a:cxnSpLocks/>
          </p:cNvCxnSpPr>
          <p:nvPr/>
        </p:nvCxnSpPr>
        <p:spPr>
          <a:xfrm>
            <a:off x="3346314" y="2475267"/>
            <a:ext cx="143645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44A39E5A-2463-E8C7-10C7-BCD3DA10AEDA}"/>
              </a:ext>
            </a:extLst>
          </p:cNvPr>
          <p:cNvSpPr>
            <a:spLocks noGrp="1"/>
          </p:cNvSpPr>
          <p:nvPr>
            <p:ph sz="half" idx="1"/>
          </p:nvPr>
        </p:nvSpPr>
        <p:spPr>
          <a:xfrm>
            <a:off x="6507005" y="1825625"/>
            <a:ext cx="4748588" cy="4351338"/>
          </a:xfrm>
        </p:spPr>
        <p:txBody>
          <a:bodyPr/>
          <a:lstStyle/>
          <a:p>
            <a:r>
              <a:rPr lang="en-US" dirty="0"/>
              <a:t>Benefits of the molecular data</a:t>
            </a:r>
          </a:p>
          <a:p>
            <a:pPr lvl="1"/>
            <a:r>
              <a:rPr lang="en-US" dirty="0"/>
              <a:t>Choice of initial and subsequent therapies</a:t>
            </a:r>
          </a:p>
          <a:p>
            <a:pPr lvl="1"/>
            <a:r>
              <a:rPr lang="en-US" dirty="0"/>
              <a:t>Eligibility on clinical trials</a:t>
            </a:r>
          </a:p>
          <a:p>
            <a:pPr lvl="1"/>
            <a:r>
              <a:rPr lang="en-US" dirty="0"/>
              <a:t>Prognosis</a:t>
            </a:r>
          </a:p>
          <a:p>
            <a:pPr lvl="1"/>
            <a:r>
              <a:rPr lang="en-US" dirty="0"/>
              <a:t>Cancer risk in  family members</a:t>
            </a:r>
          </a:p>
        </p:txBody>
      </p:sp>
    </p:spTree>
    <p:extLst>
      <p:ext uri="{BB962C8B-B14F-4D97-AF65-F5344CB8AC3E}">
        <p14:creationId xmlns:p14="http://schemas.microsoft.com/office/powerpoint/2010/main" val="617769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2B17B-0B99-2398-2B44-3DFEDFEEF2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0F772-CDE6-42B8-D0CC-4C6C4A0B8E45}"/>
              </a:ext>
            </a:extLst>
          </p:cNvPr>
          <p:cNvSpPr>
            <a:spLocks noGrp="1"/>
          </p:cNvSpPr>
          <p:nvPr>
            <p:ph type="title"/>
          </p:nvPr>
        </p:nvSpPr>
        <p:spPr/>
        <p:txBody>
          <a:bodyPr>
            <a:noAutofit/>
          </a:bodyPr>
          <a:lstStyle/>
          <a:p>
            <a:r>
              <a:rPr lang="en-US" sz="3600" b="1" dirty="0"/>
              <a:t>A PARP inhibitor takes away the ability of the cancer cell to repair its damaged DNA leading to its death</a:t>
            </a:r>
          </a:p>
        </p:txBody>
      </p:sp>
      <p:sp>
        <p:nvSpPr>
          <p:cNvPr id="5" name="TextBox 4">
            <a:extLst>
              <a:ext uri="{FF2B5EF4-FFF2-40B4-BE49-F238E27FC236}">
                <a16:creationId xmlns:a16="http://schemas.microsoft.com/office/drawing/2014/main" id="{61E8D62E-8635-D85F-26C9-3DAA4435096C}"/>
              </a:ext>
            </a:extLst>
          </p:cNvPr>
          <p:cNvSpPr txBox="1"/>
          <p:nvPr/>
        </p:nvSpPr>
        <p:spPr>
          <a:xfrm>
            <a:off x="410066" y="6369764"/>
            <a:ext cx="609914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https://thisisepigenetics.ca/about-epigenetics/epigenetics-and-highly-mutating-cancer-story-evolution</a:t>
            </a:r>
          </a:p>
        </p:txBody>
      </p:sp>
      <p:pic>
        <p:nvPicPr>
          <p:cNvPr id="8" name="Picture 7">
            <a:extLst>
              <a:ext uri="{FF2B5EF4-FFF2-40B4-BE49-F238E27FC236}">
                <a16:creationId xmlns:a16="http://schemas.microsoft.com/office/drawing/2014/main" id="{4E200360-41A8-F7BB-9531-4917F55F57A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62157" y="1738008"/>
            <a:ext cx="7746999" cy="4631755"/>
          </a:xfrm>
          <a:prstGeom prst="rect">
            <a:avLst/>
          </a:prstGeom>
        </p:spPr>
      </p:pic>
    </p:spTree>
    <p:extLst>
      <p:ext uri="{BB962C8B-B14F-4D97-AF65-F5344CB8AC3E}">
        <p14:creationId xmlns:p14="http://schemas.microsoft.com/office/powerpoint/2010/main" val="12476647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1F8E139-1D7D-7E11-778E-B993BF81E1D7}"/>
              </a:ext>
            </a:extLst>
          </p:cNvPr>
          <p:cNvSpPr>
            <a:spLocks noGrp="1"/>
          </p:cNvSpPr>
          <p:nvPr>
            <p:ph type="title"/>
          </p:nvPr>
        </p:nvSpPr>
        <p:spPr>
          <a:xfrm>
            <a:off x="717422" y="1672684"/>
            <a:ext cx="3140900" cy="3235085"/>
          </a:xfrm>
          <a:noFill/>
        </p:spPr>
        <p:txBody>
          <a:bodyPr vert="horz" lIns="91440" tIns="45720" rIns="91440" bIns="45720" rtlCol="0" anchor="ctr">
            <a:normAutofit/>
          </a:bodyPr>
          <a:lstStyle/>
          <a:p>
            <a:pPr algn="ctr"/>
            <a:r>
              <a:rPr lang="en-US" sz="2800" b="1" kern="1200" dirty="0">
                <a:solidFill>
                  <a:srgbClr val="FFFFFF"/>
                </a:solidFill>
                <a:latin typeface="+mj-lt"/>
                <a:ea typeface="+mj-ea"/>
                <a:cs typeface="+mj-cs"/>
              </a:rPr>
              <a:t>Oral olaparib a PARP inhibitor is targeted therapy in BRCA mutated pancreatic cancer</a:t>
            </a:r>
          </a:p>
        </p:txBody>
      </p:sp>
      <p:pic>
        <p:nvPicPr>
          <p:cNvPr id="5" name="Picture 4" descr="A diagram of a dna structure&#10;&#10;AI-generated content may be incorrect.">
            <a:extLst>
              <a:ext uri="{FF2B5EF4-FFF2-40B4-BE49-F238E27FC236}">
                <a16:creationId xmlns:a16="http://schemas.microsoft.com/office/drawing/2014/main" id="{5D113B3C-02B4-8FA3-669B-8A7422138465}"/>
              </a:ext>
            </a:extLst>
          </p:cNvPr>
          <p:cNvPicPr>
            <a:picLocks noChangeAspect="1"/>
          </p:cNvPicPr>
          <p:nvPr/>
        </p:nvPicPr>
        <p:blipFill>
          <a:blip r:embed="rId2"/>
          <a:stretch>
            <a:fillRect/>
          </a:stretch>
        </p:blipFill>
        <p:spPr>
          <a:xfrm>
            <a:off x="5884483" y="643466"/>
            <a:ext cx="4566365" cy="5568739"/>
          </a:xfrm>
          <a:prstGeom prst="rect">
            <a:avLst/>
          </a:prstGeom>
        </p:spPr>
      </p:pic>
    </p:spTree>
    <p:extLst>
      <p:ext uri="{BB962C8B-B14F-4D97-AF65-F5344CB8AC3E}">
        <p14:creationId xmlns:p14="http://schemas.microsoft.com/office/powerpoint/2010/main" val="2480008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02A9-E0EE-5745-8FF9-4B22EB7D20B1}"/>
              </a:ext>
            </a:extLst>
          </p:cNvPr>
          <p:cNvSpPr>
            <a:spLocks noGrp="1"/>
          </p:cNvSpPr>
          <p:nvPr>
            <p:ph type="title"/>
          </p:nvPr>
        </p:nvSpPr>
        <p:spPr>
          <a:xfrm>
            <a:off x="64363" y="339181"/>
            <a:ext cx="12070080" cy="1143000"/>
          </a:xfrm>
        </p:spPr>
        <p:txBody>
          <a:bodyPr>
            <a:noAutofit/>
          </a:bodyPr>
          <a:lstStyle/>
          <a:p>
            <a:pPr algn="ctr"/>
            <a:r>
              <a:rPr lang="en-US" sz="3200" b="1" dirty="0"/>
              <a:t>POLO was a phase 3 study of olaparib maintenance in patients with metastatic pancreatic cancer with </a:t>
            </a:r>
            <a:r>
              <a:rPr lang="en-US" sz="3200" b="1" i="1" dirty="0"/>
              <a:t>germline BRCA</a:t>
            </a:r>
            <a:r>
              <a:rPr lang="en-US" sz="3200" b="1" dirty="0"/>
              <a:t> mutation</a:t>
            </a:r>
          </a:p>
        </p:txBody>
      </p:sp>
      <p:sp>
        <p:nvSpPr>
          <p:cNvPr id="4" name="Rectangle 3">
            <a:extLst>
              <a:ext uri="{FF2B5EF4-FFF2-40B4-BE49-F238E27FC236}">
                <a16:creationId xmlns:a16="http://schemas.microsoft.com/office/drawing/2014/main" id="{C5666F38-78B4-1C4E-97DA-43CF18C57A1F}"/>
              </a:ext>
            </a:extLst>
          </p:cNvPr>
          <p:cNvSpPr/>
          <p:nvPr/>
        </p:nvSpPr>
        <p:spPr>
          <a:xfrm>
            <a:off x="574004" y="2757074"/>
            <a:ext cx="4667232" cy="2041612"/>
          </a:xfrm>
          <a:prstGeom prst="rect">
            <a:avLst/>
          </a:prstGeom>
          <a:noFill/>
          <a:ln>
            <a:solidFill>
              <a:schemeClr val="tx1"/>
            </a:solidFill>
          </a:ln>
          <a:effectLst/>
        </p:spPr>
        <p:style>
          <a:lnRef idx="0">
            <a:schemeClr val="accent1"/>
          </a:lnRef>
          <a:fillRef idx="3">
            <a:schemeClr val="accent1"/>
          </a:fillRef>
          <a:effectRef idx="3">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Metastatic disease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Stable or better on prior platinum therapy (</a:t>
            </a:r>
            <a:r>
              <a:rPr kumimoji="0" lang="en-US" sz="24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 months)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ECOG 0-1</a:t>
            </a:r>
          </a:p>
        </p:txBody>
      </p:sp>
      <p:sp>
        <p:nvSpPr>
          <p:cNvPr id="5" name="Rectangle 4">
            <a:extLst>
              <a:ext uri="{FF2B5EF4-FFF2-40B4-BE49-F238E27FC236}">
                <a16:creationId xmlns:a16="http://schemas.microsoft.com/office/drawing/2014/main" id="{2B8FEF54-3538-9546-A846-8B0E3FBD4598}"/>
              </a:ext>
            </a:extLst>
          </p:cNvPr>
          <p:cNvSpPr/>
          <p:nvPr/>
        </p:nvSpPr>
        <p:spPr>
          <a:xfrm>
            <a:off x="7397435" y="2076495"/>
            <a:ext cx="3312826" cy="1199214"/>
          </a:xfrm>
          <a:prstGeom prst="rect">
            <a:avLst/>
          </a:prstGeom>
          <a:solidFill>
            <a:srgbClr val="2885E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Olaparib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300 mg PO daily</a:t>
            </a:r>
          </a:p>
        </p:txBody>
      </p:sp>
      <p:sp>
        <p:nvSpPr>
          <p:cNvPr id="6" name="Rectangle 5">
            <a:extLst>
              <a:ext uri="{FF2B5EF4-FFF2-40B4-BE49-F238E27FC236}">
                <a16:creationId xmlns:a16="http://schemas.microsoft.com/office/drawing/2014/main" id="{EB1ECED9-F439-404F-A10D-0E1B08234A04}"/>
              </a:ext>
            </a:extLst>
          </p:cNvPr>
          <p:cNvSpPr/>
          <p:nvPr/>
        </p:nvSpPr>
        <p:spPr>
          <a:xfrm>
            <a:off x="7397435" y="4477420"/>
            <a:ext cx="3312826" cy="1199214"/>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300 mg PO daily</a:t>
            </a:r>
          </a:p>
        </p:txBody>
      </p:sp>
      <p:sp>
        <p:nvSpPr>
          <p:cNvPr id="7" name="Rectangle 6">
            <a:extLst>
              <a:ext uri="{FF2B5EF4-FFF2-40B4-BE49-F238E27FC236}">
                <a16:creationId xmlns:a16="http://schemas.microsoft.com/office/drawing/2014/main" id="{68ADCD44-F700-E24B-A27E-A26134333021}"/>
              </a:ext>
            </a:extLst>
          </p:cNvPr>
          <p:cNvSpPr/>
          <p:nvPr/>
        </p:nvSpPr>
        <p:spPr>
          <a:xfrm>
            <a:off x="5586971" y="1991818"/>
            <a:ext cx="734518" cy="3682317"/>
          </a:xfrm>
          <a:prstGeom prst="rect">
            <a:avLst/>
          </a:prstGeom>
          <a:solidFill>
            <a:srgbClr val="58595B"/>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t>
            </a:r>
          </a:p>
        </p:txBody>
      </p:sp>
      <p:cxnSp>
        <p:nvCxnSpPr>
          <p:cNvPr id="9" name="Straight Arrow Connector 8">
            <a:extLst>
              <a:ext uri="{FF2B5EF4-FFF2-40B4-BE49-F238E27FC236}">
                <a16:creationId xmlns:a16="http://schemas.microsoft.com/office/drawing/2014/main" id="{C6C86D06-AC55-5240-9830-7E4B5FFF31E1}"/>
              </a:ext>
            </a:extLst>
          </p:cNvPr>
          <p:cNvCxnSpPr/>
          <p:nvPr/>
        </p:nvCxnSpPr>
        <p:spPr>
          <a:xfrm flipV="1">
            <a:off x="6516362" y="2578666"/>
            <a:ext cx="659567" cy="1199214"/>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7243064-4EC4-D446-91DE-94F175F3F582}"/>
              </a:ext>
            </a:extLst>
          </p:cNvPr>
          <p:cNvCxnSpPr/>
          <p:nvPr/>
        </p:nvCxnSpPr>
        <p:spPr>
          <a:xfrm>
            <a:off x="6516361" y="4025218"/>
            <a:ext cx="629587" cy="1079291"/>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9EE51E-68A6-0742-93EB-13666FB6EA4D}"/>
              </a:ext>
            </a:extLst>
          </p:cNvPr>
          <p:cNvSpPr txBox="1"/>
          <p:nvPr/>
        </p:nvSpPr>
        <p:spPr>
          <a:xfrm>
            <a:off x="1302061" y="5241055"/>
            <a:ext cx="29129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 PFS</a:t>
            </a:r>
          </a:p>
        </p:txBody>
      </p:sp>
      <p:sp>
        <p:nvSpPr>
          <p:cNvPr id="3" name="TextBox 2">
            <a:extLst>
              <a:ext uri="{FF2B5EF4-FFF2-40B4-BE49-F238E27FC236}">
                <a16:creationId xmlns:a16="http://schemas.microsoft.com/office/drawing/2014/main" id="{A29B141B-1F03-4DE7-9FDC-C6706381B55A}"/>
              </a:ext>
            </a:extLst>
          </p:cNvPr>
          <p:cNvSpPr txBox="1"/>
          <p:nvPr/>
        </p:nvSpPr>
        <p:spPr>
          <a:xfrm>
            <a:off x="518746" y="6223736"/>
            <a:ext cx="113157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mPCA = metastatic pancreatic cancer; PARPi = PARP inhibitor; PFS = progression-free survival.</a:t>
            </a:r>
          </a:p>
        </p:txBody>
      </p:sp>
      <p:sp>
        <p:nvSpPr>
          <p:cNvPr id="8" name="Rectangle 7">
            <a:extLst>
              <a:ext uri="{FF2B5EF4-FFF2-40B4-BE49-F238E27FC236}">
                <a16:creationId xmlns:a16="http://schemas.microsoft.com/office/drawing/2014/main" id="{0F76E9BD-385C-4847-AACC-8C7CDCD3621B}"/>
              </a:ext>
            </a:extLst>
          </p:cNvPr>
          <p:cNvSpPr/>
          <p:nvPr/>
        </p:nvSpPr>
        <p:spPr>
          <a:xfrm>
            <a:off x="1302061" y="4919843"/>
            <a:ext cx="108876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154</a:t>
            </a:r>
          </a:p>
        </p:txBody>
      </p:sp>
      <p:sp>
        <p:nvSpPr>
          <p:cNvPr id="15" name="TextBox 14">
            <a:extLst>
              <a:ext uri="{FF2B5EF4-FFF2-40B4-BE49-F238E27FC236}">
                <a16:creationId xmlns:a16="http://schemas.microsoft.com/office/drawing/2014/main" id="{F1821740-AECB-034D-8FE1-0083AA135948}"/>
              </a:ext>
            </a:extLst>
          </p:cNvPr>
          <p:cNvSpPr txBox="1"/>
          <p:nvPr/>
        </p:nvSpPr>
        <p:spPr>
          <a:xfrm>
            <a:off x="510567" y="6442260"/>
            <a:ext cx="105013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Kindler HL, et al. ASCO 2019. Abstract LBA4; Golan T, et al. </a:t>
            </a:r>
            <a:r>
              <a:rPr kumimoji="0" 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 </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2019 Jun 2. [Epub ahead of print]; ClinicalTrials.gov. NCT02184195.</a:t>
            </a:r>
          </a:p>
        </p:txBody>
      </p:sp>
    </p:spTree>
    <p:extLst>
      <p:ext uri="{BB962C8B-B14F-4D97-AF65-F5344CB8AC3E}">
        <p14:creationId xmlns:p14="http://schemas.microsoft.com/office/powerpoint/2010/main" val="31151255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7596-D341-4833-88D9-62B42F5E7918}"/>
              </a:ext>
            </a:extLst>
          </p:cNvPr>
          <p:cNvSpPr>
            <a:spLocks noGrp="1"/>
          </p:cNvSpPr>
          <p:nvPr>
            <p:ph type="title"/>
          </p:nvPr>
        </p:nvSpPr>
        <p:spPr/>
        <p:txBody>
          <a:bodyPr/>
          <a:lstStyle/>
          <a:p>
            <a:r>
              <a:rPr lang="en-US" sz="2800" dirty="0">
                <a:solidFill>
                  <a:schemeClr val="bg1"/>
                </a:solidFill>
                <a:latin typeface="Calibri"/>
                <a:ea typeface="Calibri"/>
                <a:cs typeface="Calibri"/>
              </a:rPr>
              <a:t>POLO met the primary study endpoint leading to FDA approval of olaparib in metastatic pancreatic cancer with BRCA germline mutation</a:t>
            </a:r>
          </a:p>
        </p:txBody>
      </p:sp>
      <p:graphicFrame>
        <p:nvGraphicFramePr>
          <p:cNvPr id="140" name="Table 139">
            <a:extLst>
              <a:ext uri="{FF2B5EF4-FFF2-40B4-BE49-F238E27FC236}">
                <a16:creationId xmlns:a16="http://schemas.microsoft.com/office/drawing/2014/main" id="{C7FCA146-CEDF-4938-9FB7-5AD02B5ACC55}"/>
              </a:ext>
            </a:extLst>
          </p:cNvPr>
          <p:cNvGraphicFramePr>
            <a:graphicFrameLocks noGrp="1"/>
          </p:cNvGraphicFramePr>
          <p:nvPr/>
        </p:nvGraphicFramePr>
        <p:xfrm>
          <a:off x="6873243" y="1601984"/>
          <a:ext cx="4898195" cy="2134184"/>
        </p:xfrm>
        <a:graphic>
          <a:graphicData uri="http://schemas.openxmlformats.org/drawingml/2006/table">
            <a:tbl>
              <a:tblPr/>
              <a:tblGrid>
                <a:gridCol w="2488140">
                  <a:extLst>
                    <a:ext uri="{9D8B030D-6E8A-4147-A177-3AD203B41FA5}">
                      <a16:colId xmlns:a16="http://schemas.microsoft.com/office/drawing/2014/main" val="1910985543"/>
                    </a:ext>
                  </a:extLst>
                </a:gridCol>
                <a:gridCol w="1252197">
                  <a:extLst>
                    <a:ext uri="{9D8B030D-6E8A-4147-A177-3AD203B41FA5}">
                      <a16:colId xmlns:a16="http://schemas.microsoft.com/office/drawing/2014/main" val="776492633"/>
                    </a:ext>
                  </a:extLst>
                </a:gridCol>
                <a:gridCol w="1157858">
                  <a:extLst>
                    <a:ext uri="{9D8B030D-6E8A-4147-A177-3AD203B41FA5}">
                      <a16:colId xmlns:a16="http://schemas.microsoft.com/office/drawing/2014/main" val="1555040638"/>
                    </a:ext>
                  </a:extLst>
                </a:gridCol>
              </a:tblGrid>
              <a:tr h="5963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tx1"/>
                          </a:solidFill>
                          <a:effectLst/>
                          <a:latin typeface="Calibri" panose="020F0502020204030204" pitchFamily="34" charset="0"/>
                        </a:rPr>
                        <a:t>Patients With Measurable Disease at Baseline</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Olaparib</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(n = 78)</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Placebo</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(n = 52)</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2159578353"/>
                  </a:ext>
                </a:extLst>
              </a:tr>
              <a:tr h="34521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600" b="0" i="0" u="none" strike="noStrike" cap="none" normalizeH="0" baseline="0" dirty="0">
                          <a:ln>
                            <a:noFill/>
                          </a:ln>
                          <a:solidFill>
                            <a:schemeClr val="bg2">
                              <a:lumMod val="10000"/>
                            </a:schemeClr>
                          </a:solidFill>
                          <a:effectLst/>
                          <a:latin typeface="Calibri" panose="020F0502020204030204" pitchFamily="34" charset="0"/>
                        </a:rPr>
                        <a:t>Objective response  n (%)</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18 (23.1)</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6 (11.5)</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362642956"/>
                  </a:ext>
                </a:extLst>
              </a:tr>
              <a:tr h="5963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Median time to response, mos</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5.4</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3.6</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073837210"/>
                  </a:ext>
                </a:extLst>
              </a:tr>
              <a:tr h="59632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Median duration of response, mos</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24.9</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3.7</a:t>
                      </a:r>
                    </a:p>
                  </a:txBody>
                  <a:tcPr marL="91416" marR="91416" marT="45696" marB="456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654961007"/>
                  </a:ext>
                </a:extLst>
              </a:tr>
            </a:tbl>
          </a:graphicData>
        </a:graphic>
      </p:graphicFrame>
      <p:sp>
        <p:nvSpPr>
          <p:cNvPr id="96" name="Freeform: Shape 95">
            <a:extLst>
              <a:ext uri="{FF2B5EF4-FFF2-40B4-BE49-F238E27FC236}">
                <a16:creationId xmlns:a16="http://schemas.microsoft.com/office/drawing/2014/main" id="{3C73007D-3CDF-420F-9943-5B96249A3D79}"/>
              </a:ext>
            </a:extLst>
          </p:cNvPr>
          <p:cNvSpPr/>
          <p:nvPr/>
        </p:nvSpPr>
        <p:spPr bwMode="auto">
          <a:xfrm>
            <a:off x="1278172" y="1820868"/>
            <a:ext cx="4697682" cy="3094626"/>
          </a:xfrm>
          <a:custGeom>
            <a:avLst/>
            <a:gdLst>
              <a:gd name="connsiteX0" fmla="*/ 0 w 5372100"/>
              <a:gd name="connsiteY0" fmla="*/ 0 h 3538903"/>
              <a:gd name="connsiteX1" fmla="*/ 118697 w 5372100"/>
              <a:gd name="connsiteY1" fmla="*/ 0 h 3538903"/>
              <a:gd name="connsiteX2" fmla="*/ 118697 w 5372100"/>
              <a:gd name="connsiteY2" fmla="*/ 74734 h 3538903"/>
              <a:gd name="connsiteX3" fmla="*/ 153866 w 5372100"/>
              <a:gd name="connsiteY3" fmla="*/ 74734 h 3538903"/>
              <a:gd name="connsiteX4" fmla="*/ 153866 w 5372100"/>
              <a:gd name="connsiteY4" fmla="*/ 136280 h 3538903"/>
              <a:gd name="connsiteX5" fmla="*/ 153866 w 5372100"/>
              <a:gd name="connsiteY5" fmla="*/ 136280 h 3538903"/>
              <a:gd name="connsiteX6" fmla="*/ 153866 w 5372100"/>
              <a:gd name="connsiteY6" fmla="*/ 193430 h 3538903"/>
              <a:gd name="connsiteX7" fmla="*/ 206620 w 5372100"/>
              <a:gd name="connsiteY7" fmla="*/ 193430 h 3538903"/>
              <a:gd name="connsiteX8" fmla="*/ 206620 w 5372100"/>
              <a:gd name="connsiteY8" fmla="*/ 395653 h 3538903"/>
              <a:gd name="connsiteX9" fmla="*/ 219808 w 5372100"/>
              <a:gd name="connsiteY9" fmla="*/ 395653 h 3538903"/>
              <a:gd name="connsiteX10" fmla="*/ 219808 w 5372100"/>
              <a:gd name="connsiteY10" fmla="*/ 751742 h 3538903"/>
              <a:gd name="connsiteX11" fmla="*/ 254977 w 5372100"/>
              <a:gd name="connsiteY11" fmla="*/ 751742 h 3538903"/>
              <a:gd name="connsiteX12" fmla="*/ 276958 w 5372100"/>
              <a:gd name="connsiteY12" fmla="*/ 751742 h 3538903"/>
              <a:gd name="connsiteX13" fmla="*/ 276958 w 5372100"/>
              <a:gd name="connsiteY13" fmla="*/ 804496 h 3538903"/>
              <a:gd name="connsiteX14" fmla="*/ 325316 w 5372100"/>
              <a:gd name="connsiteY14" fmla="*/ 804496 h 3538903"/>
              <a:gd name="connsiteX15" fmla="*/ 325316 w 5372100"/>
              <a:gd name="connsiteY15" fmla="*/ 844061 h 3538903"/>
              <a:gd name="connsiteX16" fmla="*/ 408843 w 5372100"/>
              <a:gd name="connsiteY16" fmla="*/ 844061 h 3538903"/>
              <a:gd name="connsiteX17" fmla="*/ 408843 w 5372100"/>
              <a:gd name="connsiteY17" fmla="*/ 914400 h 3538903"/>
              <a:gd name="connsiteX18" fmla="*/ 435220 w 5372100"/>
              <a:gd name="connsiteY18" fmla="*/ 914400 h 3538903"/>
              <a:gd name="connsiteX19" fmla="*/ 435220 w 5372100"/>
              <a:gd name="connsiteY19" fmla="*/ 1151792 h 3538903"/>
              <a:gd name="connsiteX20" fmla="*/ 448408 w 5372100"/>
              <a:gd name="connsiteY20" fmla="*/ 1151792 h 3538903"/>
              <a:gd name="connsiteX21" fmla="*/ 448408 w 5372100"/>
              <a:gd name="connsiteY21" fmla="*/ 1283676 h 3538903"/>
              <a:gd name="connsiteX22" fmla="*/ 457200 w 5372100"/>
              <a:gd name="connsiteY22" fmla="*/ 1283676 h 3538903"/>
              <a:gd name="connsiteX23" fmla="*/ 457200 w 5372100"/>
              <a:gd name="connsiteY23" fmla="*/ 1371600 h 3538903"/>
              <a:gd name="connsiteX24" fmla="*/ 487973 w 5372100"/>
              <a:gd name="connsiteY24" fmla="*/ 1371600 h 3538903"/>
              <a:gd name="connsiteX25" fmla="*/ 487973 w 5372100"/>
              <a:gd name="connsiteY25" fmla="*/ 1402373 h 3538903"/>
              <a:gd name="connsiteX26" fmla="*/ 589085 w 5372100"/>
              <a:gd name="connsiteY26" fmla="*/ 1402373 h 3538903"/>
              <a:gd name="connsiteX27" fmla="*/ 589085 w 5372100"/>
              <a:gd name="connsiteY27" fmla="*/ 1441938 h 3538903"/>
              <a:gd name="connsiteX28" fmla="*/ 637443 w 5372100"/>
              <a:gd name="connsiteY28" fmla="*/ 1441938 h 3538903"/>
              <a:gd name="connsiteX29" fmla="*/ 637443 w 5372100"/>
              <a:gd name="connsiteY29" fmla="*/ 1573823 h 3538903"/>
              <a:gd name="connsiteX30" fmla="*/ 655027 w 5372100"/>
              <a:gd name="connsiteY30" fmla="*/ 1573823 h 3538903"/>
              <a:gd name="connsiteX31" fmla="*/ 655027 w 5372100"/>
              <a:gd name="connsiteY31" fmla="*/ 1661746 h 3538903"/>
              <a:gd name="connsiteX32" fmla="*/ 712177 w 5372100"/>
              <a:gd name="connsiteY32" fmla="*/ 1661746 h 3538903"/>
              <a:gd name="connsiteX33" fmla="*/ 712177 w 5372100"/>
              <a:gd name="connsiteY33" fmla="*/ 1714500 h 3538903"/>
              <a:gd name="connsiteX34" fmla="*/ 870439 w 5372100"/>
              <a:gd name="connsiteY34" fmla="*/ 1714500 h 3538903"/>
              <a:gd name="connsiteX35" fmla="*/ 870439 w 5372100"/>
              <a:gd name="connsiteY35" fmla="*/ 1789234 h 3538903"/>
              <a:gd name="connsiteX36" fmla="*/ 901212 w 5372100"/>
              <a:gd name="connsiteY36" fmla="*/ 1789234 h 3538903"/>
              <a:gd name="connsiteX37" fmla="*/ 901212 w 5372100"/>
              <a:gd name="connsiteY37" fmla="*/ 1885950 h 3538903"/>
              <a:gd name="connsiteX38" fmla="*/ 1015512 w 5372100"/>
              <a:gd name="connsiteY38" fmla="*/ 1885950 h 3538903"/>
              <a:gd name="connsiteX39" fmla="*/ 1015512 w 5372100"/>
              <a:gd name="connsiteY39" fmla="*/ 1947496 h 3538903"/>
              <a:gd name="connsiteX40" fmla="*/ 1063870 w 5372100"/>
              <a:gd name="connsiteY40" fmla="*/ 1947496 h 3538903"/>
              <a:gd name="connsiteX41" fmla="*/ 1063870 w 5372100"/>
              <a:gd name="connsiteY41" fmla="*/ 1991457 h 3538903"/>
              <a:gd name="connsiteX42" fmla="*/ 1090247 w 5372100"/>
              <a:gd name="connsiteY42" fmla="*/ 1991457 h 3538903"/>
              <a:gd name="connsiteX43" fmla="*/ 1090247 w 5372100"/>
              <a:gd name="connsiteY43" fmla="*/ 2066192 h 3538903"/>
              <a:gd name="connsiteX44" fmla="*/ 1143000 w 5372100"/>
              <a:gd name="connsiteY44" fmla="*/ 2066192 h 3538903"/>
              <a:gd name="connsiteX45" fmla="*/ 1143000 w 5372100"/>
              <a:gd name="connsiteY45" fmla="*/ 2110153 h 3538903"/>
              <a:gd name="connsiteX46" fmla="*/ 1288073 w 5372100"/>
              <a:gd name="connsiteY46" fmla="*/ 2110153 h 3538903"/>
              <a:gd name="connsiteX47" fmla="*/ 1288073 w 5372100"/>
              <a:gd name="connsiteY47" fmla="*/ 2162907 h 3538903"/>
              <a:gd name="connsiteX48" fmla="*/ 1327639 w 5372100"/>
              <a:gd name="connsiteY48" fmla="*/ 2162907 h 3538903"/>
              <a:gd name="connsiteX49" fmla="*/ 1327639 w 5372100"/>
              <a:gd name="connsiteY49" fmla="*/ 2233246 h 3538903"/>
              <a:gd name="connsiteX50" fmla="*/ 1397977 w 5372100"/>
              <a:gd name="connsiteY50" fmla="*/ 2233246 h 3538903"/>
              <a:gd name="connsiteX51" fmla="*/ 1397977 w 5372100"/>
              <a:gd name="connsiteY51" fmla="*/ 2281603 h 3538903"/>
              <a:gd name="connsiteX52" fmla="*/ 1419958 w 5372100"/>
              <a:gd name="connsiteY52" fmla="*/ 2281603 h 3538903"/>
              <a:gd name="connsiteX53" fmla="*/ 1419958 w 5372100"/>
              <a:gd name="connsiteY53" fmla="*/ 2347546 h 3538903"/>
              <a:gd name="connsiteX54" fmla="*/ 1560635 w 5372100"/>
              <a:gd name="connsiteY54" fmla="*/ 2347546 h 3538903"/>
              <a:gd name="connsiteX55" fmla="*/ 1560635 w 5372100"/>
              <a:gd name="connsiteY55" fmla="*/ 2409092 h 3538903"/>
              <a:gd name="connsiteX56" fmla="*/ 1736481 w 5372100"/>
              <a:gd name="connsiteY56" fmla="*/ 2409092 h 3538903"/>
              <a:gd name="connsiteX57" fmla="*/ 1736481 w 5372100"/>
              <a:gd name="connsiteY57" fmla="*/ 2483826 h 3538903"/>
              <a:gd name="connsiteX58" fmla="*/ 2070589 w 5372100"/>
              <a:gd name="connsiteY58" fmla="*/ 2483826 h 3538903"/>
              <a:gd name="connsiteX59" fmla="*/ 2070589 w 5372100"/>
              <a:gd name="connsiteY59" fmla="*/ 2558561 h 3538903"/>
              <a:gd name="connsiteX60" fmla="*/ 2395904 w 5372100"/>
              <a:gd name="connsiteY60" fmla="*/ 2558561 h 3538903"/>
              <a:gd name="connsiteX61" fmla="*/ 2395904 w 5372100"/>
              <a:gd name="connsiteY61" fmla="*/ 2664069 h 3538903"/>
              <a:gd name="connsiteX62" fmla="*/ 2439866 w 5372100"/>
              <a:gd name="connsiteY62" fmla="*/ 2664069 h 3538903"/>
              <a:gd name="connsiteX63" fmla="*/ 2439866 w 5372100"/>
              <a:gd name="connsiteY63" fmla="*/ 2756388 h 3538903"/>
              <a:gd name="connsiteX64" fmla="*/ 3398227 w 5372100"/>
              <a:gd name="connsiteY64" fmla="*/ 2756388 h 3538903"/>
              <a:gd name="connsiteX65" fmla="*/ 3398227 w 5372100"/>
              <a:gd name="connsiteY65" fmla="*/ 2914650 h 3538903"/>
              <a:gd name="connsiteX66" fmla="*/ 5372100 w 5372100"/>
              <a:gd name="connsiteY66" fmla="*/ 2914650 h 3538903"/>
              <a:gd name="connsiteX67" fmla="*/ 5372100 w 5372100"/>
              <a:gd name="connsiteY67" fmla="*/ 3538903 h 353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72100" h="3538903">
                <a:moveTo>
                  <a:pt x="0" y="0"/>
                </a:moveTo>
                <a:lnTo>
                  <a:pt x="118697" y="0"/>
                </a:lnTo>
                <a:lnTo>
                  <a:pt x="118697" y="74734"/>
                </a:lnTo>
                <a:lnTo>
                  <a:pt x="153866" y="74734"/>
                </a:lnTo>
                <a:lnTo>
                  <a:pt x="153866" y="136280"/>
                </a:lnTo>
                <a:lnTo>
                  <a:pt x="153866" y="136280"/>
                </a:lnTo>
                <a:lnTo>
                  <a:pt x="153866" y="193430"/>
                </a:lnTo>
                <a:lnTo>
                  <a:pt x="206620" y="193430"/>
                </a:lnTo>
                <a:lnTo>
                  <a:pt x="206620" y="395653"/>
                </a:lnTo>
                <a:lnTo>
                  <a:pt x="219808" y="395653"/>
                </a:lnTo>
                <a:lnTo>
                  <a:pt x="219808" y="751742"/>
                </a:lnTo>
                <a:lnTo>
                  <a:pt x="254977" y="751742"/>
                </a:lnTo>
                <a:lnTo>
                  <a:pt x="276958" y="751742"/>
                </a:lnTo>
                <a:lnTo>
                  <a:pt x="276958" y="804496"/>
                </a:lnTo>
                <a:lnTo>
                  <a:pt x="325316" y="804496"/>
                </a:lnTo>
                <a:lnTo>
                  <a:pt x="325316" y="844061"/>
                </a:lnTo>
                <a:lnTo>
                  <a:pt x="408843" y="844061"/>
                </a:lnTo>
                <a:lnTo>
                  <a:pt x="408843" y="914400"/>
                </a:lnTo>
                <a:lnTo>
                  <a:pt x="435220" y="914400"/>
                </a:lnTo>
                <a:lnTo>
                  <a:pt x="435220" y="1151792"/>
                </a:lnTo>
                <a:lnTo>
                  <a:pt x="448408" y="1151792"/>
                </a:lnTo>
                <a:lnTo>
                  <a:pt x="448408" y="1283676"/>
                </a:lnTo>
                <a:lnTo>
                  <a:pt x="457200" y="1283676"/>
                </a:lnTo>
                <a:lnTo>
                  <a:pt x="457200" y="1371600"/>
                </a:lnTo>
                <a:lnTo>
                  <a:pt x="487973" y="1371600"/>
                </a:lnTo>
                <a:lnTo>
                  <a:pt x="487973" y="1402373"/>
                </a:lnTo>
                <a:lnTo>
                  <a:pt x="589085" y="1402373"/>
                </a:lnTo>
                <a:lnTo>
                  <a:pt x="589085" y="1441938"/>
                </a:lnTo>
                <a:lnTo>
                  <a:pt x="637443" y="1441938"/>
                </a:lnTo>
                <a:lnTo>
                  <a:pt x="637443" y="1573823"/>
                </a:lnTo>
                <a:lnTo>
                  <a:pt x="655027" y="1573823"/>
                </a:lnTo>
                <a:lnTo>
                  <a:pt x="655027" y="1661746"/>
                </a:lnTo>
                <a:lnTo>
                  <a:pt x="712177" y="1661746"/>
                </a:lnTo>
                <a:lnTo>
                  <a:pt x="712177" y="1714500"/>
                </a:lnTo>
                <a:lnTo>
                  <a:pt x="870439" y="1714500"/>
                </a:lnTo>
                <a:lnTo>
                  <a:pt x="870439" y="1789234"/>
                </a:lnTo>
                <a:lnTo>
                  <a:pt x="901212" y="1789234"/>
                </a:lnTo>
                <a:lnTo>
                  <a:pt x="901212" y="1885950"/>
                </a:lnTo>
                <a:lnTo>
                  <a:pt x="1015512" y="1885950"/>
                </a:lnTo>
                <a:lnTo>
                  <a:pt x="1015512" y="1947496"/>
                </a:lnTo>
                <a:lnTo>
                  <a:pt x="1063870" y="1947496"/>
                </a:lnTo>
                <a:lnTo>
                  <a:pt x="1063870" y="1991457"/>
                </a:lnTo>
                <a:lnTo>
                  <a:pt x="1090247" y="1991457"/>
                </a:lnTo>
                <a:lnTo>
                  <a:pt x="1090247" y="2066192"/>
                </a:lnTo>
                <a:lnTo>
                  <a:pt x="1143000" y="2066192"/>
                </a:lnTo>
                <a:lnTo>
                  <a:pt x="1143000" y="2110153"/>
                </a:lnTo>
                <a:lnTo>
                  <a:pt x="1288073" y="2110153"/>
                </a:lnTo>
                <a:lnTo>
                  <a:pt x="1288073" y="2162907"/>
                </a:lnTo>
                <a:lnTo>
                  <a:pt x="1327639" y="2162907"/>
                </a:lnTo>
                <a:lnTo>
                  <a:pt x="1327639" y="2233246"/>
                </a:lnTo>
                <a:lnTo>
                  <a:pt x="1397977" y="2233246"/>
                </a:lnTo>
                <a:lnTo>
                  <a:pt x="1397977" y="2281603"/>
                </a:lnTo>
                <a:lnTo>
                  <a:pt x="1419958" y="2281603"/>
                </a:lnTo>
                <a:lnTo>
                  <a:pt x="1419958" y="2347546"/>
                </a:lnTo>
                <a:lnTo>
                  <a:pt x="1560635" y="2347546"/>
                </a:lnTo>
                <a:lnTo>
                  <a:pt x="1560635" y="2409092"/>
                </a:lnTo>
                <a:lnTo>
                  <a:pt x="1736481" y="2409092"/>
                </a:lnTo>
                <a:lnTo>
                  <a:pt x="1736481" y="2483826"/>
                </a:lnTo>
                <a:lnTo>
                  <a:pt x="2070589" y="2483826"/>
                </a:lnTo>
                <a:lnTo>
                  <a:pt x="2070589" y="2558561"/>
                </a:lnTo>
                <a:lnTo>
                  <a:pt x="2395904" y="2558561"/>
                </a:lnTo>
                <a:lnTo>
                  <a:pt x="2395904" y="2664069"/>
                </a:lnTo>
                <a:lnTo>
                  <a:pt x="2439866" y="2664069"/>
                </a:lnTo>
                <a:lnTo>
                  <a:pt x="2439866" y="2756388"/>
                </a:lnTo>
                <a:lnTo>
                  <a:pt x="3398227" y="2756388"/>
                </a:lnTo>
                <a:lnTo>
                  <a:pt x="3398227" y="2914650"/>
                </a:lnTo>
                <a:lnTo>
                  <a:pt x="5372100" y="2914650"/>
                </a:lnTo>
                <a:lnTo>
                  <a:pt x="5372100" y="3538903"/>
                </a:lnTo>
              </a:path>
            </a:pathLst>
          </a:custGeom>
          <a:noFill/>
          <a:ln w="28575">
            <a:solidFill>
              <a:schemeClr val="accent1"/>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7" name="Freeform: Shape 96">
            <a:extLst>
              <a:ext uri="{FF2B5EF4-FFF2-40B4-BE49-F238E27FC236}">
                <a16:creationId xmlns:a16="http://schemas.microsoft.com/office/drawing/2014/main" id="{F7691257-E7CC-42F3-BA5D-865206765045}"/>
              </a:ext>
            </a:extLst>
          </p:cNvPr>
          <p:cNvSpPr/>
          <p:nvPr/>
        </p:nvSpPr>
        <p:spPr bwMode="auto">
          <a:xfrm>
            <a:off x="1266641" y="1824713"/>
            <a:ext cx="3113849" cy="2790930"/>
          </a:xfrm>
          <a:custGeom>
            <a:avLst/>
            <a:gdLst>
              <a:gd name="connsiteX0" fmla="*/ 0 w 3560885"/>
              <a:gd name="connsiteY0" fmla="*/ 0 h 3191607"/>
              <a:gd name="connsiteX1" fmla="*/ 87923 w 3560885"/>
              <a:gd name="connsiteY1" fmla="*/ 0 h 3191607"/>
              <a:gd name="connsiteX2" fmla="*/ 87923 w 3560885"/>
              <a:gd name="connsiteY2" fmla="*/ 57150 h 3191607"/>
              <a:gd name="connsiteX3" fmla="*/ 118696 w 3560885"/>
              <a:gd name="connsiteY3" fmla="*/ 57150 h 3191607"/>
              <a:gd name="connsiteX4" fmla="*/ 118696 w 3560885"/>
              <a:gd name="connsiteY4" fmla="*/ 123092 h 3191607"/>
              <a:gd name="connsiteX5" fmla="*/ 149469 w 3560885"/>
              <a:gd name="connsiteY5" fmla="*/ 123092 h 3191607"/>
              <a:gd name="connsiteX6" fmla="*/ 149469 w 3560885"/>
              <a:gd name="connsiteY6" fmla="*/ 294542 h 3191607"/>
              <a:gd name="connsiteX7" fmla="*/ 149469 w 3560885"/>
              <a:gd name="connsiteY7" fmla="*/ 294542 h 3191607"/>
              <a:gd name="connsiteX8" fmla="*/ 189035 w 3560885"/>
              <a:gd name="connsiteY8" fmla="*/ 294542 h 3191607"/>
              <a:gd name="connsiteX9" fmla="*/ 189035 w 3560885"/>
              <a:gd name="connsiteY9" fmla="*/ 378069 h 3191607"/>
              <a:gd name="connsiteX10" fmla="*/ 211015 w 3560885"/>
              <a:gd name="connsiteY10" fmla="*/ 378069 h 3191607"/>
              <a:gd name="connsiteX11" fmla="*/ 211015 w 3560885"/>
              <a:gd name="connsiteY11" fmla="*/ 738554 h 3191607"/>
              <a:gd name="connsiteX12" fmla="*/ 246185 w 3560885"/>
              <a:gd name="connsiteY12" fmla="*/ 738554 h 3191607"/>
              <a:gd name="connsiteX13" fmla="*/ 246185 w 3560885"/>
              <a:gd name="connsiteY13" fmla="*/ 980342 h 3191607"/>
              <a:gd name="connsiteX14" fmla="*/ 369277 w 3560885"/>
              <a:gd name="connsiteY14" fmla="*/ 980342 h 3191607"/>
              <a:gd name="connsiteX15" fmla="*/ 369277 w 3560885"/>
              <a:gd name="connsiteY15" fmla="*/ 1055077 h 3191607"/>
              <a:gd name="connsiteX16" fmla="*/ 417635 w 3560885"/>
              <a:gd name="connsiteY16" fmla="*/ 1055077 h 3191607"/>
              <a:gd name="connsiteX17" fmla="*/ 417635 w 3560885"/>
              <a:gd name="connsiteY17" fmla="*/ 1248507 h 3191607"/>
              <a:gd name="connsiteX18" fmla="*/ 417635 w 3560885"/>
              <a:gd name="connsiteY18" fmla="*/ 1248507 h 3191607"/>
              <a:gd name="connsiteX19" fmla="*/ 417635 w 3560885"/>
              <a:gd name="connsiteY19" fmla="*/ 1323242 h 3191607"/>
              <a:gd name="connsiteX20" fmla="*/ 444011 w 3560885"/>
              <a:gd name="connsiteY20" fmla="*/ 1323242 h 3191607"/>
              <a:gd name="connsiteX21" fmla="*/ 444011 w 3560885"/>
              <a:gd name="connsiteY21" fmla="*/ 1587011 h 3191607"/>
              <a:gd name="connsiteX22" fmla="*/ 457200 w 3560885"/>
              <a:gd name="connsiteY22" fmla="*/ 1587011 h 3191607"/>
              <a:gd name="connsiteX23" fmla="*/ 457200 w 3560885"/>
              <a:gd name="connsiteY23" fmla="*/ 1863969 h 3191607"/>
              <a:gd name="connsiteX24" fmla="*/ 501161 w 3560885"/>
              <a:gd name="connsiteY24" fmla="*/ 1863969 h 3191607"/>
              <a:gd name="connsiteX25" fmla="*/ 501161 w 3560885"/>
              <a:gd name="connsiteY25" fmla="*/ 1938704 h 3191607"/>
              <a:gd name="connsiteX26" fmla="*/ 531935 w 3560885"/>
              <a:gd name="connsiteY26" fmla="*/ 1938704 h 3191607"/>
              <a:gd name="connsiteX27" fmla="*/ 531935 w 3560885"/>
              <a:gd name="connsiteY27" fmla="*/ 2009042 h 3191607"/>
              <a:gd name="connsiteX28" fmla="*/ 562708 w 3560885"/>
              <a:gd name="connsiteY28" fmla="*/ 2009042 h 3191607"/>
              <a:gd name="connsiteX29" fmla="*/ 562708 w 3560885"/>
              <a:gd name="connsiteY29" fmla="*/ 2149719 h 3191607"/>
              <a:gd name="connsiteX30" fmla="*/ 562708 w 3560885"/>
              <a:gd name="connsiteY30" fmla="*/ 2149719 h 3191607"/>
              <a:gd name="connsiteX31" fmla="*/ 584688 w 3560885"/>
              <a:gd name="connsiteY31" fmla="*/ 2149719 h 3191607"/>
              <a:gd name="connsiteX32" fmla="*/ 584688 w 3560885"/>
              <a:gd name="connsiteY32" fmla="*/ 2233246 h 3191607"/>
              <a:gd name="connsiteX33" fmla="*/ 659423 w 3560885"/>
              <a:gd name="connsiteY33" fmla="*/ 2233246 h 3191607"/>
              <a:gd name="connsiteX34" fmla="*/ 659423 w 3560885"/>
              <a:gd name="connsiteY34" fmla="*/ 2307980 h 3191607"/>
              <a:gd name="connsiteX35" fmla="*/ 663819 w 3560885"/>
              <a:gd name="connsiteY35" fmla="*/ 2312376 h 3191607"/>
              <a:gd name="connsiteX36" fmla="*/ 663819 w 3560885"/>
              <a:gd name="connsiteY36" fmla="*/ 2703634 h 3191607"/>
              <a:gd name="connsiteX37" fmla="*/ 800100 w 3560885"/>
              <a:gd name="connsiteY37" fmla="*/ 2703634 h 3191607"/>
              <a:gd name="connsiteX38" fmla="*/ 800100 w 3560885"/>
              <a:gd name="connsiteY38" fmla="*/ 2791557 h 3191607"/>
              <a:gd name="connsiteX39" fmla="*/ 870438 w 3560885"/>
              <a:gd name="connsiteY39" fmla="*/ 2791557 h 3191607"/>
              <a:gd name="connsiteX40" fmla="*/ 870438 w 3560885"/>
              <a:gd name="connsiteY40" fmla="*/ 2888273 h 3191607"/>
              <a:gd name="connsiteX41" fmla="*/ 1336431 w 3560885"/>
              <a:gd name="connsiteY41" fmla="*/ 2888273 h 3191607"/>
              <a:gd name="connsiteX42" fmla="*/ 1336431 w 3560885"/>
              <a:gd name="connsiteY42" fmla="*/ 3024554 h 3191607"/>
              <a:gd name="connsiteX43" fmla="*/ 2070588 w 3560885"/>
              <a:gd name="connsiteY43" fmla="*/ 3024554 h 3191607"/>
              <a:gd name="connsiteX44" fmla="*/ 2070588 w 3560885"/>
              <a:gd name="connsiteY44" fmla="*/ 3191607 h 3191607"/>
              <a:gd name="connsiteX45" fmla="*/ 3560885 w 3560885"/>
              <a:gd name="connsiteY45" fmla="*/ 3191607 h 319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60885" h="3191607">
                <a:moveTo>
                  <a:pt x="0" y="0"/>
                </a:moveTo>
                <a:lnTo>
                  <a:pt x="87923" y="0"/>
                </a:lnTo>
                <a:lnTo>
                  <a:pt x="87923" y="57150"/>
                </a:lnTo>
                <a:lnTo>
                  <a:pt x="118696" y="57150"/>
                </a:lnTo>
                <a:lnTo>
                  <a:pt x="118696" y="123092"/>
                </a:lnTo>
                <a:lnTo>
                  <a:pt x="149469" y="123092"/>
                </a:lnTo>
                <a:lnTo>
                  <a:pt x="149469" y="294542"/>
                </a:lnTo>
                <a:lnTo>
                  <a:pt x="149469" y="294542"/>
                </a:lnTo>
                <a:lnTo>
                  <a:pt x="189035" y="294542"/>
                </a:lnTo>
                <a:lnTo>
                  <a:pt x="189035" y="378069"/>
                </a:lnTo>
                <a:lnTo>
                  <a:pt x="211015" y="378069"/>
                </a:lnTo>
                <a:lnTo>
                  <a:pt x="211015" y="738554"/>
                </a:lnTo>
                <a:lnTo>
                  <a:pt x="246185" y="738554"/>
                </a:lnTo>
                <a:lnTo>
                  <a:pt x="246185" y="980342"/>
                </a:lnTo>
                <a:lnTo>
                  <a:pt x="369277" y="980342"/>
                </a:lnTo>
                <a:lnTo>
                  <a:pt x="369277" y="1055077"/>
                </a:lnTo>
                <a:lnTo>
                  <a:pt x="417635" y="1055077"/>
                </a:lnTo>
                <a:lnTo>
                  <a:pt x="417635" y="1248507"/>
                </a:lnTo>
                <a:lnTo>
                  <a:pt x="417635" y="1248507"/>
                </a:lnTo>
                <a:lnTo>
                  <a:pt x="417635" y="1323242"/>
                </a:lnTo>
                <a:lnTo>
                  <a:pt x="444011" y="1323242"/>
                </a:lnTo>
                <a:lnTo>
                  <a:pt x="444011" y="1587011"/>
                </a:lnTo>
                <a:lnTo>
                  <a:pt x="457200" y="1587011"/>
                </a:lnTo>
                <a:lnTo>
                  <a:pt x="457200" y="1863969"/>
                </a:lnTo>
                <a:lnTo>
                  <a:pt x="501161" y="1863969"/>
                </a:lnTo>
                <a:lnTo>
                  <a:pt x="501161" y="1938704"/>
                </a:lnTo>
                <a:lnTo>
                  <a:pt x="531935" y="1938704"/>
                </a:lnTo>
                <a:lnTo>
                  <a:pt x="531935" y="2009042"/>
                </a:lnTo>
                <a:lnTo>
                  <a:pt x="562708" y="2009042"/>
                </a:lnTo>
                <a:lnTo>
                  <a:pt x="562708" y="2149719"/>
                </a:lnTo>
                <a:lnTo>
                  <a:pt x="562708" y="2149719"/>
                </a:lnTo>
                <a:lnTo>
                  <a:pt x="584688" y="2149719"/>
                </a:lnTo>
                <a:lnTo>
                  <a:pt x="584688" y="2233246"/>
                </a:lnTo>
                <a:lnTo>
                  <a:pt x="659423" y="2233246"/>
                </a:lnTo>
                <a:lnTo>
                  <a:pt x="659423" y="2307980"/>
                </a:lnTo>
                <a:lnTo>
                  <a:pt x="663819" y="2312376"/>
                </a:lnTo>
                <a:lnTo>
                  <a:pt x="663819" y="2703634"/>
                </a:lnTo>
                <a:lnTo>
                  <a:pt x="800100" y="2703634"/>
                </a:lnTo>
                <a:lnTo>
                  <a:pt x="800100" y="2791557"/>
                </a:lnTo>
                <a:lnTo>
                  <a:pt x="870438" y="2791557"/>
                </a:lnTo>
                <a:lnTo>
                  <a:pt x="870438" y="2888273"/>
                </a:lnTo>
                <a:lnTo>
                  <a:pt x="1336431" y="2888273"/>
                </a:lnTo>
                <a:lnTo>
                  <a:pt x="1336431" y="3024554"/>
                </a:lnTo>
                <a:lnTo>
                  <a:pt x="2070588" y="3024554"/>
                </a:lnTo>
                <a:lnTo>
                  <a:pt x="2070588" y="3191607"/>
                </a:lnTo>
                <a:lnTo>
                  <a:pt x="3560885" y="3191607"/>
                </a:lnTo>
              </a:path>
            </a:pathLst>
          </a:custGeom>
          <a:noFill/>
          <a:ln w="28575">
            <a:solidFill>
              <a:schemeClr val="accent3"/>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322480A-8ABE-4D0A-81D5-2746DC9BE128}"/>
              </a:ext>
            </a:extLst>
          </p:cNvPr>
          <p:cNvSpPr txBox="1"/>
          <p:nvPr/>
        </p:nvSpPr>
        <p:spPr bwMode="auto">
          <a:xfrm rot="16200000">
            <a:off x="-157726" y="3346264"/>
            <a:ext cx="1682651"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126"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Probability of PFS</a:t>
            </a:r>
          </a:p>
        </p:txBody>
      </p:sp>
      <p:cxnSp>
        <p:nvCxnSpPr>
          <p:cNvPr id="19" name="Straight Connector 18">
            <a:extLst>
              <a:ext uri="{FF2B5EF4-FFF2-40B4-BE49-F238E27FC236}">
                <a16:creationId xmlns:a16="http://schemas.microsoft.com/office/drawing/2014/main" id="{D62AFA8E-A225-48B0-B990-6129F45CFFC1}"/>
              </a:ext>
            </a:extLst>
          </p:cNvPr>
          <p:cNvCxnSpPr/>
          <p:nvPr/>
        </p:nvCxnSpPr>
        <p:spPr bwMode="auto">
          <a:xfrm flipV="1">
            <a:off x="1259010" y="3332644"/>
            <a:ext cx="5277395" cy="0"/>
          </a:xfrm>
          <a:prstGeom prst="line">
            <a:avLst/>
          </a:prstGeom>
          <a:noFill/>
          <a:ln w="28575" cap="flat" cmpd="sng" algn="ctr">
            <a:solidFill>
              <a:schemeClr val="bg1"/>
            </a:solidFill>
            <a:prstDash val="sysDash"/>
            <a:round/>
            <a:headEnd type="none" w="med" len="med"/>
            <a:tailEnd type="none" w="med" len="med"/>
          </a:ln>
          <a:effectLst/>
        </p:spPr>
      </p:cxnSp>
      <p:sp>
        <p:nvSpPr>
          <p:cNvPr id="20" name="Freeform: Shape 19">
            <a:extLst>
              <a:ext uri="{FF2B5EF4-FFF2-40B4-BE49-F238E27FC236}">
                <a16:creationId xmlns:a16="http://schemas.microsoft.com/office/drawing/2014/main" id="{1BB8C26E-1427-407E-9D29-6DE56F9EABA8}"/>
              </a:ext>
            </a:extLst>
          </p:cNvPr>
          <p:cNvSpPr/>
          <p:nvPr/>
        </p:nvSpPr>
        <p:spPr bwMode="auto">
          <a:xfrm>
            <a:off x="1267586" y="1812163"/>
            <a:ext cx="5357231" cy="3097482"/>
          </a:xfrm>
          <a:custGeom>
            <a:avLst/>
            <a:gdLst>
              <a:gd name="connsiteX0" fmla="*/ 0 w 4201459"/>
              <a:gd name="connsiteY0" fmla="*/ 0 h 2091765"/>
              <a:gd name="connsiteX1" fmla="*/ 0 w 4201459"/>
              <a:gd name="connsiteY1" fmla="*/ 2091765 h 2091765"/>
              <a:gd name="connsiteX2" fmla="*/ 4201459 w 4201459"/>
              <a:gd name="connsiteY2" fmla="*/ 2091765 h 2091765"/>
            </a:gdLst>
            <a:ahLst/>
            <a:cxnLst>
              <a:cxn ang="0">
                <a:pos x="connsiteX0" y="connsiteY0"/>
              </a:cxn>
              <a:cxn ang="0">
                <a:pos x="connsiteX1" y="connsiteY1"/>
              </a:cxn>
              <a:cxn ang="0">
                <a:pos x="connsiteX2" y="connsiteY2"/>
              </a:cxn>
            </a:cxnLst>
            <a:rect l="l" t="t" r="r" b="b"/>
            <a:pathLst>
              <a:path w="4201459" h="2091765">
                <a:moveTo>
                  <a:pt x="0" y="0"/>
                </a:moveTo>
                <a:lnTo>
                  <a:pt x="0" y="2091765"/>
                </a:lnTo>
                <a:lnTo>
                  <a:pt x="4201459" y="2091765"/>
                </a:lnTo>
              </a:path>
            </a:pathLst>
          </a:custGeom>
          <a:noFill/>
          <a:ln w="28575">
            <a:solidFill>
              <a:schemeClr val="bg1"/>
            </a:solidFill>
            <a:miter lim="800000"/>
            <a:headEnd/>
            <a:tailEnd/>
          </a:ln>
        </p:spPr>
        <p:txBody>
          <a:bodyPr rtlCol="0" anchor="ct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8CBC5BBF-CA22-4804-A959-491060AE8801}"/>
              </a:ext>
            </a:extLst>
          </p:cNvPr>
          <p:cNvGrpSpPr/>
          <p:nvPr/>
        </p:nvGrpSpPr>
        <p:grpSpPr>
          <a:xfrm>
            <a:off x="1197299" y="1823314"/>
            <a:ext cx="69276" cy="3086328"/>
            <a:chOff x="1546431" y="1949314"/>
            <a:chExt cx="94318" cy="2106493"/>
          </a:xfrm>
        </p:grpSpPr>
        <p:grpSp>
          <p:nvGrpSpPr>
            <p:cNvPr id="22" name="Group 21">
              <a:extLst>
                <a:ext uri="{FF2B5EF4-FFF2-40B4-BE49-F238E27FC236}">
                  <a16:creationId xmlns:a16="http://schemas.microsoft.com/office/drawing/2014/main" id="{600F3A5A-7734-4029-812D-83829E55A0EA}"/>
                </a:ext>
              </a:extLst>
            </p:cNvPr>
            <p:cNvGrpSpPr/>
            <p:nvPr/>
          </p:nvGrpSpPr>
          <p:grpSpPr>
            <a:xfrm>
              <a:off x="1546431" y="1949314"/>
              <a:ext cx="89402" cy="1673873"/>
              <a:chOff x="1236617" y="1881051"/>
              <a:chExt cx="104503" cy="609600"/>
            </a:xfrm>
          </p:grpSpPr>
          <p:cxnSp>
            <p:nvCxnSpPr>
              <p:cNvPr id="24" name="Straight Connector 23">
                <a:extLst>
                  <a:ext uri="{FF2B5EF4-FFF2-40B4-BE49-F238E27FC236}">
                    <a16:creationId xmlns:a16="http://schemas.microsoft.com/office/drawing/2014/main" id="{489A79DB-1F02-4F06-BE65-4AE8E972C63E}"/>
                  </a:ext>
                </a:extLst>
              </p:cNvPr>
              <p:cNvCxnSpPr/>
              <p:nvPr/>
            </p:nvCxnSpPr>
            <p:spPr bwMode="auto">
              <a:xfrm>
                <a:off x="1236617" y="18810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72122F5-3B90-4930-A943-D857297E246C}"/>
                  </a:ext>
                </a:extLst>
              </p:cNvPr>
              <p:cNvCxnSpPr/>
              <p:nvPr/>
            </p:nvCxnSpPr>
            <p:spPr bwMode="auto">
              <a:xfrm>
                <a:off x="1236617" y="20334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39673DEA-E19D-444D-9141-0DB5B19A6D7A}"/>
                  </a:ext>
                </a:extLst>
              </p:cNvPr>
              <p:cNvCxnSpPr/>
              <p:nvPr/>
            </p:nvCxnSpPr>
            <p:spPr bwMode="auto">
              <a:xfrm>
                <a:off x="1236617" y="21858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5294421-F0C9-42C7-89E2-6E668D82E40B}"/>
                  </a:ext>
                </a:extLst>
              </p:cNvPr>
              <p:cNvCxnSpPr/>
              <p:nvPr/>
            </p:nvCxnSpPr>
            <p:spPr bwMode="auto">
              <a:xfrm>
                <a:off x="1236617" y="23382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ABF56C30-E098-4E7E-93DC-875130A4CDAF}"/>
                  </a:ext>
                </a:extLst>
              </p:cNvPr>
              <p:cNvCxnSpPr/>
              <p:nvPr/>
            </p:nvCxnSpPr>
            <p:spPr bwMode="auto">
              <a:xfrm>
                <a:off x="1236617" y="2490651"/>
                <a:ext cx="104503" cy="0"/>
              </a:xfrm>
              <a:prstGeom prst="line">
                <a:avLst/>
              </a:prstGeom>
              <a:noFill/>
              <a:ln w="28575" cap="flat" cmpd="sng" algn="ctr">
                <a:solidFill>
                  <a:schemeClr val="bg1"/>
                </a:solidFill>
                <a:prstDash val="solid"/>
                <a:round/>
                <a:headEnd type="none" w="med" len="med"/>
                <a:tailEnd type="none" w="med" len="med"/>
              </a:ln>
              <a:effectLst/>
            </p:spPr>
          </p:cxnSp>
        </p:grpSp>
        <p:cxnSp>
          <p:nvCxnSpPr>
            <p:cNvPr id="23" name="Straight Connector 22">
              <a:extLst>
                <a:ext uri="{FF2B5EF4-FFF2-40B4-BE49-F238E27FC236}">
                  <a16:creationId xmlns:a16="http://schemas.microsoft.com/office/drawing/2014/main" id="{85B2D55B-7CBE-459A-8C8E-A1146E3C0B62}"/>
                </a:ext>
              </a:extLst>
            </p:cNvPr>
            <p:cNvCxnSpPr/>
            <p:nvPr/>
          </p:nvCxnSpPr>
          <p:spPr bwMode="auto">
            <a:xfrm>
              <a:off x="1551347" y="4055807"/>
              <a:ext cx="89402" cy="0"/>
            </a:xfrm>
            <a:prstGeom prst="line">
              <a:avLst/>
            </a:prstGeom>
            <a:noFill/>
            <a:ln w="28575" cap="flat" cmpd="sng" algn="ctr">
              <a:solidFill>
                <a:schemeClr val="bg1"/>
              </a:solidFill>
              <a:prstDash val="solid"/>
              <a:round/>
              <a:headEnd type="none" w="med" len="med"/>
              <a:tailEnd type="none" w="med" len="med"/>
            </a:ln>
            <a:effectLst/>
          </p:spPr>
        </p:cxnSp>
      </p:grpSp>
      <p:sp>
        <p:nvSpPr>
          <p:cNvPr id="29" name="TextBox 28">
            <a:extLst>
              <a:ext uri="{FF2B5EF4-FFF2-40B4-BE49-F238E27FC236}">
                <a16:creationId xmlns:a16="http://schemas.microsoft.com/office/drawing/2014/main" id="{52AA687A-3C5A-4753-9B3A-F9E4E9912C94}"/>
              </a:ext>
            </a:extLst>
          </p:cNvPr>
          <p:cNvSpPr txBox="1"/>
          <p:nvPr/>
        </p:nvSpPr>
        <p:spPr bwMode="auto">
          <a:xfrm>
            <a:off x="764442" y="1642791"/>
            <a:ext cx="496892"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30" name="TextBox 29">
            <a:extLst>
              <a:ext uri="{FF2B5EF4-FFF2-40B4-BE49-F238E27FC236}">
                <a16:creationId xmlns:a16="http://schemas.microsoft.com/office/drawing/2014/main" id="{0EC29928-92A2-424D-8C3A-FA382AC6942B}"/>
              </a:ext>
            </a:extLst>
          </p:cNvPr>
          <p:cNvSpPr txBox="1"/>
          <p:nvPr/>
        </p:nvSpPr>
        <p:spPr bwMode="auto">
          <a:xfrm>
            <a:off x="811278" y="2243538"/>
            <a:ext cx="450055"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31" name="TextBox 30">
            <a:extLst>
              <a:ext uri="{FF2B5EF4-FFF2-40B4-BE49-F238E27FC236}">
                <a16:creationId xmlns:a16="http://schemas.microsoft.com/office/drawing/2014/main" id="{95723504-1230-4DA9-BF8C-78E937C27806}"/>
              </a:ext>
            </a:extLst>
          </p:cNvPr>
          <p:cNvSpPr txBox="1"/>
          <p:nvPr/>
        </p:nvSpPr>
        <p:spPr bwMode="auto">
          <a:xfrm>
            <a:off x="811278" y="2869531"/>
            <a:ext cx="450055"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32" name="TextBox 31">
            <a:extLst>
              <a:ext uri="{FF2B5EF4-FFF2-40B4-BE49-F238E27FC236}">
                <a16:creationId xmlns:a16="http://schemas.microsoft.com/office/drawing/2014/main" id="{A756D0A1-ED24-4C00-A101-1963299AD1A5}"/>
              </a:ext>
            </a:extLst>
          </p:cNvPr>
          <p:cNvSpPr txBox="1"/>
          <p:nvPr/>
        </p:nvSpPr>
        <p:spPr bwMode="auto">
          <a:xfrm>
            <a:off x="781064" y="3482771"/>
            <a:ext cx="480270"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33" name="TextBox 32">
            <a:extLst>
              <a:ext uri="{FF2B5EF4-FFF2-40B4-BE49-F238E27FC236}">
                <a16:creationId xmlns:a16="http://schemas.microsoft.com/office/drawing/2014/main" id="{E14740E5-7703-4AB4-9F36-597BCB27117E}"/>
              </a:ext>
            </a:extLst>
          </p:cNvPr>
          <p:cNvSpPr txBox="1"/>
          <p:nvPr/>
        </p:nvSpPr>
        <p:spPr bwMode="auto">
          <a:xfrm>
            <a:off x="781064" y="4088424"/>
            <a:ext cx="480269"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34" name="TextBox 33">
            <a:extLst>
              <a:ext uri="{FF2B5EF4-FFF2-40B4-BE49-F238E27FC236}">
                <a16:creationId xmlns:a16="http://schemas.microsoft.com/office/drawing/2014/main" id="{2CD20578-AF0C-4F2E-8F17-601AC043757A}"/>
              </a:ext>
            </a:extLst>
          </p:cNvPr>
          <p:cNvSpPr txBox="1"/>
          <p:nvPr/>
        </p:nvSpPr>
        <p:spPr bwMode="auto">
          <a:xfrm>
            <a:off x="981516" y="4732504"/>
            <a:ext cx="279818"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2" name="TextBox 41">
            <a:extLst>
              <a:ext uri="{FF2B5EF4-FFF2-40B4-BE49-F238E27FC236}">
                <a16:creationId xmlns:a16="http://schemas.microsoft.com/office/drawing/2014/main" id="{721E760F-F961-4778-9E4D-892E95E4554E}"/>
              </a:ext>
            </a:extLst>
          </p:cNvPr>
          <p:cNvSpPr txBox="1"/>
          <p:nvPr/>
        </p:nvSpPr>
        <p:spPr bwMode="auto">
          <a:xfrm>
            <a:off x="1113102" y="4930340"/>
            <a:ext cx="288787"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3" name="TextBox 42">
            <a:extLst>
              <a:ext uri="{FF2B5EF4-FFF2-40B4-BE49-F238E27FC236}">
                <a16:creationId xmlns:a16="http://schemas.microsoft.com/office/drawing/2014/main" id="{0E9D0829-64FC-44FA-81EB-070725F91FBB}"/>
              </a:ext>
            </a:extLst>
          </p:cNvPr>
          <p:cNvSpPr txBox="1"/>
          <p:nvPr/>
        </p:nvSpPr>
        <p:spPr bwMode="auto">
          <a:xfrm>
            <a:off x="1328525" y="4930340"/>
            <a:ext cx="288787"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44" name="TextBox 43">
            <a:extLst>
              <a:ext uri="{FF2B5EF4-FFF2-40B4-BE49-F238E27FC236}">
                <a16:creationId xmlns:a16="http://schemas.microsoft.com/office/drawing/2014/main" id="{EA953182-3D22-47EB-8243-2AA172D6831F}"/>
              </a:ext>
            </a:extLst>
          </p:cNvPr>
          <p:cNvSpPr txBox="1"/>
          <p:nvPr/>
        </p:nvSpPr>
        <p:spPr bwMode="auto">
          <a:xfrm>
            <a:off x="1528404" y="4930340"/>
            <a:ext cx="288787"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45" name="TextBox 44">
            <a:extLst>
              <a:ext uri="{FF2B5EF4-FFF2-40B4-BE49-F238E27FC236}">
                <a16:creationId xmlns:a16="http://schemas.microsoft.com/office/drawing/2014/main" id="{71ACB860-32D3-419E-91AB-61BE8B29A783}"/>
              </a:ext>
            </a:extLst>
          </p:cNvPr>
          <p:cNvSpPr txBox="1"/>
          <p:nvPr/>
        </p:nvSpPr>
        <p:spPr bwMode="auto">
          <a:xfrm>
            <a:off x="1742967" y="4930340"/>
            <a:ext cx="288787"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46" name="TextBox 45">
            <a:extLst>
              <a:ext uri="{FF2B5EF4-FFF2-40B4-BE49-F238E27FC236}">
                <a16:creationId xmlns:a16="http://schemas.microsoft.com/office/drawing/2014/main" id="{42FC2F4C-E61C-4167-99DC-2174DCBCB181}"/>
              </a:ext>
            </a:extLst>
          </p:cNvPr>
          <p:cNvSpPr txBox="1"/>
          <p:nvPr/>
        </p:nvSpPr>
        <p:spPr bwMode="auto">
          <a:xfrm>
            <a:off x="1957533" y="4930340"/>
            <a:ext cx="288787"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47" name="TextBox 46">
            <a:extLst>
              <a:ext uri="{FF2B5EF4-FFF2-40B4-BE49-F238E27FC236}">
                <a16:creationId xmlns:a16="http://schemas.microsoft.com/office/drawing/2014/main" id="{C089D9C5-DC9C-451C-B058-AFE371F87E67}"/>
              </a:ext>
            </a:extLst>
          </p:cNvPr>
          <p:cNvSpPr txBox="1"/>
          <p:nvPr/>
        </p:nvSpPr>
        <p:spPr bwMode="auto">
          <a:xfrm>
            <a:off x="2091894"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8" name="TextBox 47">
            <a:extLst>
              <a:ext uri="{FF2B5EF4-FFF2-40B4-BE49-F238E27FC236}">
                <a16:creationId xmlns:a16="http://schemas.microsoft.com/office/drawing/2014/main" id="{D2135204-9C37-4C07-A89D-98C405726C1E}"/>
              </a:ext>
            </a:extLst>
          </p:cNvPr>
          <p:cNvSpPr txBox="1"/>
          <p:nvPr/>
        </p:nvSpPr>
        <p:spPr bwMode="auto">
          <a:xfrm>
            <a:off x="2413954" y="5308371"/>
            <a:ext cx="3064493"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Months Since Randomization</a:t>
            </a:r>
          </a:p>
        </p:txBody>
      </p:sp>
      <p:grpSp>
        <p:nvGrpSpPr>
          <p:cNvPr id="74" name="Group 73">
            <a:extLst>
              <a:ext uri="{FF2B5EF4-FFF2-40B4-BE49-F238E27FC236}">
                <a16:creationId xmlns:a16="http://schemas.microsoft.com/office/drawing/2014/main" id="{286653F4-A5DE-4AE3-A4BF-D2A255201B36}"/>
              </a:ext>
            </a:extLst>
          </p:cNvPr>
          <p:cNvGrpSpPr/>
          <p:nvPr/>
        </p:nvGrpSpPr>
        <p:grpSpPr>
          <a:xfrm>
            <a:off x="1264810" y="4902287"/>
            <a:ext cx="5198237" cy="73246"/>
            <a:chOff x="3396131" y="5167961"/>
            <a:chExt cx="5944517" cy="83762"/>
          </a:xfrm>
        </p:grpSpPr>
        <p:grpSp>
          <p:nvGrpSpPr>
            <p:cNvPr id="8" name="Group 7">
              <a:extLst>
                <a:ext uri="{FF2B5EF4-FFF2-40B4-BE49-F238E27FC236}">
                  <a16:creationId xmlns:a16="http://schemas.microsoft.com/office/drawing/2014/main" id="{C8908801-227C-4526-ADC7-A05383E66129}"/>
                </a:ext>
              </a:extLst>
            </p:cNvPr>
            <p:cNvGrpSpPr/>
            <p:nvPr/>
          </p:nvGrpSpPr>
          <p:grpSpPr>
            <a:xfrm>
              <a:off x="3396131" y="5167961"/>
              <a:ext cx="2620735" cy="82942"/>
              <a:chOff x="3396131" y="5167961"/>
              <a:chExt cx="2620735" cy="82942"/>
            </a:xfrm>
          </p:grpSpPr>
          <p:grpSp>
            <p:nvGrpSpPr>
              <p:cNvPr id="35" name="Group 34">
                <a:extLst>
                  <a:ext uri="{FF2B5EF4-FFF2-40B4-BE49-F238E27FC236}">
                    <a16:creationId xmlns:a16="http://schemas.microsoft.com/office/drawing/2014/main" id="{3AE6F0AD-37E2-4000-949F-A2AFFE1DC60B}"/>
                  </a:ext>
                </a:extLst>
              </p:cNvPr>
              <p:cNvGrpSpPr/>
              <p:nvPr/>
            </p:nvGrpSpPr>
            <p:grpSpPr>
              <a:xfrm>
                <a:off x="3396131" y="5167961"/>
                <a:ext cx="1196657" cy="82942"/>
                <a:chOff x="2522151" y="5052479"/>
                <a:chExt cx="5397349" cy="86457"/>
              </a:xfrm>
            </p:grpSpPr>
            <p:cxnSp>
              <p:nvCxnSpPr>
                <p:cNvPr id="36" name="Straight Connector 35">
                  <a:extLst>
                    <a:ext uri="{FF2B5EF4-FFF2-40B4-BE49-F238E27FC236}">
                      <a16:creationId xmlns:a16="http://schemas.microsoft.com/office/drawing/2014/main" id="{06155B40-4945-44C9-9816-3C33AB2AA553}"/>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8EF6328-8EEA-42C8-814B-29046859998E}"/>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8DD00A22-76C3-4CF6-A035-8BC7A65D41B8}"/>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5E6CAFF7-63F8-4818-AECC-10B54F0FA2EC}"/>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A744C3F-77EC-49F7-89A9-7E8C47571540}"/>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6AFD5F47-77FD-4BAF-AE11-39059024AD2C}"/>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DC95185B-AF7C-4B55-90B8-ED275A07A602}"/>
                  </a:ext>
                </a:extLst>
              </p:cNvPr>
              <p:cNvGrpSpPr/>
              <p:nvPr/>
            </p:nvGrpSpPr>
            <p:grpSpPr>
              <a:xfrm>
                <a:off x="4820209" y="5167961"/>
                <a:ext cx="1196657" cy="82942"/>
                <a:chOff x="2522151" y="5052479"/>
                <a:chExt cx="5397349" cy="86457"/>
              </a:xfrm>
            </p:grpSpPr>
            <p:cxnSp>
              <p:nvCxnSpPr>
                <p:cNvPr id="50" name="Straight Connector 49">
                  <a:extLst>
                    <a:ext uri="{FF2B5EF4-FFF2-40B4-BE49-F238E27FC236}">
                      <a16:creationId xmlns:a16="http://schemas.microsoft.com/office/drawing/2014/main" id="{E119F21B-CC88-4AF0-A968-A468224F3F2F}"/>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FB791D6-C606-4086-86D9-35E7693D1C6F}"/>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3AB8F465-3971-4D82-BAE4-167DEC745B52}"/>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3AC3D0F1-2F69-4E01-A93D-AEE461ABA636}"/>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89EA4B70-FFC8-4C42-9404-8BDE5B7A60C4}"/>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E6914C9-60A7-4727-BDC3-071FC2C00A00}"/>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56" name="Group 55">
              <a:extLst>
                <a:ext uri="{FF2B5EF4-FFF2-40B4-BE49-F238E27FC236}">
                  <a16:creationId xmlns:a16="http://schemas.microsoft.com/office/drawing/2014/main" id="{E5892209-CAD7-4069-931C-ACAA7318474A}"/>
                </a:ext>
              </a:extLst>
            </p:cNvPr>
            <p:cNvGrpSpPr/>
            <p:nvPr/>
          </p:nvGrpSpPr>
          <p:grpSpPr>
            <a:xfrm>
              <a:off x="6253541" y="5168781"/>
              <a:ext cx="2620735" cy="82942"/>
              <a:chOff x="3396131" y="5167961"/>
              <a:chExt cx="2620735" cy="82942"/>
            </a:xfrm>
          </p:grpSpPr>
          <p:grpSp>
            <p:nvGrpSpPr>
              <p:cNvPr id="57" name="Group 56">
                <a:extLst>
                  <a:ext uri="{FF2B5EF4-FFF2-40B4-BE49-F238E27FC236}">
                    <a16:creationId xmlns:a16="http://schemas.microsoft.com/office/drawing/2014/main" id="{AD39FF6C-5236-4DCF-BD53-792A1DF4DFA4}"/>
                  </a:ext>
                </a:extLst>
              </p:cNvPr>
              <p:cNvGrpSpPr/>
              <p:nvPr/>
            </p:nvGrpSpPr>
            <p:grpSpPr>
              <a:xfrm>
                <a:off x="3396131" y="5167961"/>
                <a:ext cx="1196657" cy="82942"/>
                <a:chOff x="2522151" y="5052479"/>
                <a:chExt cx="5397349" cy="86457"/>
              </a:xfrm>
            </p:grpSpPr>
            <p:cxnSp>
              <p:nvCxnSpPr>
                <p:cNvPr id="65" name="Straight Connector 64">
                  <a:extLst>
                    <a:ext uri="{FF2B5EF4-FFF2-40B4-BE49-F238E27FC236}">
                      <a16:creationId xmlns:a16="http://schemas.microsoft.com/office/drawing/2014/main" id="{C5CE1418-3A95-48C7-BC1E-29FD5930F46A}"/>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D109AABD-6DD2-4F1A-A6AA-D45D79AF8518}"/>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ECE305AE-A886-4B13-820A-93DD5433F12B}"/>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FA66B9A9-B0D8-4F73-863F-17D9B83B5B41}"/>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6C744A83-C6F4-438C-A675-7B3E0A8EDCBD}"/>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A979F7D4-D180-482E-8159-CC6BAEB52932}"/>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nvGrpSpPr>
              <p:cNvPr id="58" name="Group 57">
                <a:extLst>
                  <a:ext uri="{FF2B5EF4-FFF2-40B4-BE49-F238E27FC236}">
                    <a16:creationId xmlns:a16="http://schemas.microsoft.com/office/drawing/2014/main" id="{67A90F98-270D-4CF5-9989-4CF1E45EC498}"/>
                  </a:ext>
                </a:extLst>
              </p:cNvPr>
              <p:cNvGrpSpPr/>
              <p:nvPr/>
            </p:nvGrpSpPr>
            <p:grpSpPr>
              <a:xfrm>
                <a:off x="4820209" y="5167961"/>
                <a:ext cx="1196657" cy="82942"/>
                <a:chOff x="2522151" y="5052479"/>
                <a:chExt cx="5397349" cy="86457"/>
              </a:xfrm>
            </p:grpSpPr>
            <p:cxnSp>
              <p:nvCxnSpPr>
                <p:cNvPr id="59" name="Straight Connector 58">
                  <a:extLst>
                    <a:ext uri="{FF2B5EF4-FFF2-40B4-BE49-F238E27FC236}">
                      <a16:creationId xmlns:a16="http://schemas.microsoft.com/office/drawing/2014/main" id="{A6680EA8-EA1F-49A2-80D5-B6B5F09E19E7}"/>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0D67E12D-5728-4C7F-BA0B-4A286FAD2730}"/>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107480D7-1D5A-4894-B2D2-BDE44685B385}"/>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64CFC3C7-055D-453D-9287-6A3746F15BAB}"/>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36F31E1-F966-4C5E-9D79-CBA330023F86}"/>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F913BA3-29EE-4344-9EAC-602497EB3C0D}"/>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73" name="Group 72">
              <a:extLst>
                <a:ext uri="{FF2B5EF4-FFF2-40B4-BE49-F238E27FC236}">
                  <a16:creationId xmlns:a16="http://schemas.microsoft.com/office/drawing/2014/main" id="{CCF62699-BB97-4323-A7B0-40810F15A130}"/>
                </a:ext>
              </a:extLst>
            </p:cNvPr>
            <p:cNvGrpSpPr/>
            <p:nvPr/>
          </p:nvGrpSpPr>
          <p:grpSpPr>
            <a:xfrm>
              <a:off x="9101317" y="5168781"/>
              <a:ext cx="239331" cy="82942"/>
              <a:chOff x="8787345" y="5321181"/>
              <a:chExt cx="239331" cy="82942"/>
            </a:xfrm>
          </p:grpSpPr>
          <p:cxnSp>
            <p:nvCxnSpPr>
              <p:cNvPr id="71" name="Straight Connector 70">
                <a:extLst>
                  <a:ext uri="{FF2B5EF4-FFF2-40B4-BE49-F238E27FC236}">
                    <a16:creationId xmlns:a16="http://schemas.microsoft.com/office/drawing/2014/main" id="{8857FEEB-FFB9-4ECE-8628-DD3D27B6FA04}"/>
                  </a:ext>
                </a:extLst>
              </p:cNvPr>
              <p:cNvCxnSpPr/>
              <p:nvPr/>
            </p:nvCxnSpPr>
            <p:spPr bwMode="auto">
              <a:xfrm rot="5400000">
                <a:off x="8985205" y="5362652"/>
                <a:ext cx="82942" cy="0"/>
              </a:xfrm>
              <a:prstGeom prst="line">
                <a:avLst/>
              </a:prstGeom>
              <a:noFill/>
              <a:ln w="28575" cap="flat" cmpd="sng" algn="ctr">
                <a:solidFill>
                  <a:schemeClr val="bg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E5A042D-2395-4A6A-8CFD-A1884B00C359}"/>
                  </a:ext>
                </a:extLst>
              </p:cNvPr>
              <p:cNvCxnSpPr/>
              <p:nvPr/>
            </p:nvCxnSpPr>
            <p:spPr bwMode="auto">
              <a:xfrm rot="5400000">
                <a:off x="8745874" y="5362652"/>
                <a:ext cx="82942" cy="0"/>
              </a:xfrm>
              <a:prstGeom prst="line">
                <a:avLst/>
              </a:prstGeom>
              <a:noFill/>
              <a:ln w="28575" cap="flat" cmpd="sng" algn="ctr">
                <a:solidFill>
                  <a:schemeClr val="bg1"/>
                </a:solidFill>
                <a:prstDash val="solid"/>
                <a:round/>
                <a:headEnd type="none" w="med" len="med"/>
                <a:tailEnd type="none" w="med" len="med"/>
              </a:ln>
              <a:effectLst/>
            </p:spPr>
          </p:cxnSp>
        </p:grpSp>
      </p:grpSp>
      <p:sp>
        <p:nvSpPr>
          <p:cNvPr id="76" name="TextBox 75">
            <a:extLst>
              <a:ext uri="{FF2B5EF4-FFF2-40B4-BE49-F238E27FC236}">
                <a16:creationId xmlns:a16="http://schemas.microsoft.com/office/drawing/2014/main" id="{DFD01F49-F773-4416-B4FB-F1227FF0C35F}"/>
              </a:ext>
            </a:extLst>
          </p:cNvPr>
          <p:cNvSpPr txBox="1"/>
          <p:nvPr/>
        </p:nvSpPr>
        <p:spPr bwMode="auto">
          <a:xfrm>
            <a:off x="2522652"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78" name="TextBox 77">
            <a:extLst>
              <a:ext uri="{FF2B5EF4-FFF2-40B4-BE49-F238E27FC236}">
                <a16:creationId xmlns:a16="http://schemas.microsoft.com/office/drawing/2014/main" id="{94B7FEF3-E424-4417-B0CA-AF4AA0BBF751}"/>
              </a:ext>
            </a:extLst>
          </p:cNvPr>
          <p:cNvSpPr txBox="1"/>
          <p:nvPr/>
        </p:nvSpPr>
        <p:spPr bwMode="auto">
          <a:xfrm>
            <a:off x="2937096"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80" name="TextBox 79">
            <a:extLst>
              <a:ext uri="{FF2B5EF4-FFF2-40B4-BE49-F238E27FC236}">
                <a16:creationId xmlns:a16="http://schemas.microsoft.com/office/drawing/2014/main" id="{F812B259-6427-497C-BF13-ECD27EBD07DE}"/>
              </a:ext>
            </a:extLst>
          </p:cNvPr>
          <p:cNvSpPr txBox="1"/>
          <p:nvPr/>
        </p:nvSpPr>
        <p:spPr bwMode="auto">
          <a:xfrm>
            <a:off x="3365807"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82" name="TextBox 81">
            <a:extLst>
              <a:ext uri="{FF2B5EF4-FFF2-40B4-BE49-F238E27FC236}">
                <a16:creationId xmlns:a16="http://schemas.microsoft.com/office/drawing/2014/main" id="{FB9F952D-16DD-402F-8404-06261FDDD937}"/>
              </a:ext>
            </a:extLst>
          </p:cNvPr>
          <p:cNvSpPr txBox="1"/>
          <p:nvPr/>
        </p:nvSpPr>
        <p:spPr bwMode="auto">
          <a:xfrm>
            <a:off x="3761148"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84" name="TextBox 83">
            <a:extLst>
              <a:ext uri="{FF2B5EF4-FFF2-40B4-BE49-F238E27FC236}">
                <a16:creationId xmlns:a16="http://schemas.microsoft.com/office/drawing/2014/main" id="{F27ED672-92C5-49F6-B921-BFC7E95636AD}"/>
              </a:ext>
            </a:extLst>
          </p:cNvPr>
          <p:cNvSpPr txBox="1"/>
          <p:nvPr/>
        </p:nvSpPr>
        <p:spPr bwMode="auto">
          <a:xfrm>
            <a:off x="4166986"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86" name="TextBox 85">
            <a:extLst>
              <a:ext uri="{FF2B5EF4-FFF2-40B4-BE49-F238E27FC236}">
                <a16:creationId xmlns:a16="http://schemas.microsoft.com/office/drawing/2014/main" id="{CF83357A-AB79-4DA8-9A0E-DC58A8AEE1E6}"/>
              </a:ext>
            </a:extLst>
          </p:cNvPr>
          <p:cNvSpPr txBox="1"/>
          <p:nvPr/>
        </p:nvSpPr>
        <p:spPr bwMode="auto">
          <a:xfrm>
            <a:off x="4596117"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a:t>
            </a:r>
          </a:p>
        </p:txBody>
      </p:sp>
      <p:sp>
        <p:nvSpPr>
          <p:cNvPr id="88" name="TextBox 87">
            <a:extLst>
              <a:ext uri="{FF2B5EF4-FFF2-40B4-BE49-F238E27FC236}">
                <a16:creationId xmlns:a16="http://schemas.microsoft.com/office/drawing/2014/main" id="{36664FC3-DB6A-4992-A8C5-083F1E40CEF5}"/>
              </a:ext>
            </a:extLst>
          </p:cNvPr>
          <p:cNvSpPr txBox="1"/>
          <p:nvPr/>
        </p:nvSpPr>
        <p:spPr bwMode="auto">
          <a:xfrm>
            <a:off x="5017710"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38</a:t>
            </a:r>
          </a:p>
        </p:txBody>
      </p:sp>
      <p:sp>
        <p:nvSpPr>
          <p:cNvPr id="90" name="TextBox 89">
            <a:extLst>
              <a:ext uri="{FF2B5EF4-FFF2-40B4-BE49-F238E27FC236}">
                <a16:creationId xmlns:a16="http://schemas.microsoft.com/office/drawing/2014/main" id="{3AD90AD1-AF87-42EA-A482-7AB94F93A065}"/>
              </a:ext>
            </a:extLst>
          </p:cNvPr>
          <p:cNvSpPr txBox="1"/>
          <p:nvPr/>
        </p:nvSpPr>
        <p:spPr bwMode="auto">
          <a:xfrm>
            <a:off x="5420767"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92" name="TextBox 91">
            <a:extLst>
              <a:ext uri="{FF2B5EF4-FFF2-40B4-BE49-F238E27FC236}">
                <a16:creationId xmlns:a16="http://schemas.microsoft.com/office/drawing/2014/main" id="{5173ABE6-0180-457D-9130-7EEF274BE081}"/>
              </a:ext>
            </a:extLst>
          </p:cNvPr>
          <p:cNvSpPr txBox="1"/>
          <p:nvPr/>
        </p:nvSpPr>
        <p:spPr bwMode="auto">
          <a:xfrm>
            <a:off x="5844443"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46</a:t>
            </a:r>
          </a:p>
        </p:txBody>
      </p:sp>
      <p:sp>
        <p:nvSpPr>
          <p:cNvPr id="94" name="TextBox 93">
            <a:extLst>
              <a:ext uri="{FF2B5EF4-FFF2-40B4-BE49-F238E27FC236}">
                <a16:creationId xmlns:a16="http://schemas.microsoft.com/office/drawing/2014/main" id="{AFBC63FB-BE66-456E-A812-8035B500DD97}"/>
              </a:ext>
            </a:extLst>
          </p:cNvPr>
          <p:cNvSpPr txBox="1"/>
          <p:nvPr/>
        </p:nvSpPr>
        <p:spPr bwMode="auto">
          <a:xfrm>
            <a:off x="6282389" y="4930340"/>
            <a:ext cx="392954"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98" name="Oval 97">
            <a:extLst>
              <a:ext uri="{FF2B5EF4-FFF2-40B4-BE49-F238E27FC236}">
                <a16:creationId xmlns:a16="http://schemas.microsoft.com/office/drawing/2014/main" id="{7A900206-BB7B-42CA-A208-F0D22F56DEB5}"/>
              </a:ext>
            </a:extLst>
          </p:cNvPr>
          <p:cNvSpPr/>
          <p:nvPr/>
        </p:nvSpPr>
        <p:spPr bwMode="auto">
          <a:xfrm>
            <a:off x="1390377" y="1959771"/>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9" name="Oval 98">
            <a:extLst>
              <a:ext uri="{FF2B5EF4-FFF2-40B4-BE49-F238E27FC236}">
                <a16:creationId xmlns:a16="http://schemas.microsoft.com/office/drawing/2014/main" id="{315A89B3-95FC-49B8-A449-66440E882734}"/>
              </a:ext>
            </a:extLst>
          </p:cNvPr>
          <p:cNvSpPr/>
          <p:nvPr/>
        </p:nvSpPr>
        <p:spPr bwMode="auto">
          <a:xfrm>
            <a:off x="1428228" y="2094827"/>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0" name="Oval 99">
            <a:extLst>
              <a:ext uri="{FF2B5EF4-FFF2-40B4-BE49-F238E27FC236}">
                <a16:creationId xmlns:a16="http://schemas.microsoft.com/office/drawing/2014/main" id="{10FFEE5C-1328-4FE8-A3C1-1C5D7D3EB68F}"/>
              </a:ext>
            </a:extLst>
          </p:cNvPr>
          <p:cNvSpPr/>
          <p:nvPr/>
        </p:nvSpPr>
        <p:spPr bwMode="auto">
          <a:xfrm>
            <a:off x="1437211" y="2171578"/>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1" name="Oval 100">
            <a:extLst>
              <a:ext uri="{FF2B5EF4-FFF2-40B4-BE49-F238E27FC236}">
                <a16:creationId xmlns:a16="http://schemas.microsoft.com/office/drawing/2014/main" id="{58635E35-814D-4259-8FB2-805C75608DEA}"/>
              </a:ext>
            </a:extLst>
          </p:cNvPr>
          <p:cNvSpPr/>
          <p:nvPr/>
        </p:nvSpPr>
        <p:spPr bwMode="auto">
          <a:xfrm>
            <a:off x="1463703" y="2454303"/>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2" name="Oval 101">
            <a:extLst>
              <a:ext uri="{FF2B5EF4-FFF2-40B4-BE49-F238E27FC236}">
                <a16:creationId xmlns:a16="http://schemas.microsoft.com/office/drawing/2014/main" id="{271D7107-B8C1-411D-A899-A2FBA259C980}"/>
              </a:ext>
            </a:extLst>
          </p:cNvPr>
          <p:cNvSpPr/>
          <p:nvPr/>
        </p:nvSpPr>
        <p:spPr bwMode="auto">
          <a:xfrm>
            <a:off x="1597328" y="2567293"/>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3" name="Oval 102">
            <a:extLst>
              <a:ext uri="{FF2B5EF4-FFF2-40B4-BE49-F238E27FC236}">
                <a16:creationId xmlns:a16="http://schemas.microsoft.com/office/drawing/2014/main" id="{0D4836C9-3355-4AB8-B420-17F7CC3A5615}"/>
              </a:ext>
            </a:extLst>
          </p:cNvPr>
          <p:cNvSpPr/>
          <p:nvPr/>
        </p:nvSpPr>
        <p:spPr bwMode="auto">
          <a:xfrm>
            <a:off x="1620251" y="2779603"/>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4" name="Oval 103">
            <a:extLst>
              <a:ext uri="{FF2B5EF4-FFF2-40B4-BE49-F238E27FC236}">
                <a16:creationId xmlns:a16="http://schemas.microsoft.com/office/drawing/2014/main" id="{DC861027-728D-4DDE-8809-439D3C81B602}"/>
              </a:ext>
            </a:extLst>
          </p:cNvPr>
          <p:cNvSpPr/>
          <p:nvPr/>
        </p:nvSpPr>
        <p:spPr bwMode="auto">
          <a:xfrm>
            <a:off x="1653459" y="2962719"/>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5" name="Oval 104">
            <a:extLst>
              <a:ext uri="{FF2B5EF4-FFF2-40B4-BE49-F238E27FC236}">
                <a16:creationId xmlns:a16="http://schemas.microsoft.com/office/drawing/2014/main" id="{5E470577-86B1-42B3-81B4-149046297012}"/>
              </a:ext>
            </a:extLst>
          </p:cNvPr>
          <p:cNvSpPr/>
          <p:nvPr/>
        </p:nvSpPr>
        <p:spPr bwMode="auto">
          <a:xfrm>
            <a:off x="1808036" y="3149741"/>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6" name="Oval 105">
            <a:extLst>
              <a:ext uri="{FF2B5EF4-FFF2-40B4-BE49-F238E27FC236}">
                <a16:creationId xmlns:a16="http://schemas.microsoft.com/office/drawing/2014/main" id="{E207E821-01CF-49BB-8BF6-62234A8039B6}"/>
              </a:ext>
            </a:extLst>
          </p:cNvPr>
          <p:cNvSpPr/>
          <p:nvPr/>
        </p:nvSpPr>
        <p:spPr bwMode="auto">
          <a:xfrm>
            <a:off x="1808036" y="3238655"/>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7" name="Oval 106">
            <a:extLst>
              <a:ext uri="{FF2B5EF4-FFF2-40B4-BE49-F238E27FC236}">
                <a16:creationId xmlns:a16="http://schemas.microsoft.com/office/drawing/2014/main" id="{7B92D864-D63F-418D-B594-84A1E6B3869C}"/>
              </a:ext>
            </a:extLst>
          </p:cNvPr>
          <p:cNvSpPr/>
          <p:nvPr/>
        </p:nvSpPr>
        <p:spPr bwMode="auto">
          <a:xfrm>
            <a:off x="2008611" y="3346279"/>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8" name="Oval 107">
            <a:extLst>
              <a:ext uri="{FF2B5EF4-FFF2-40B4-BE49-F238E27FC236}">
                <a16:creationId xmlns:a16="http://schemas.microsoft.com/office/drawing/2014/main" id="{76853065-72AC-4B75-A1E8-4F6B8B368BD7}"/>
              </a:ext>
            </a:extLst>
          </p:cNvPr>
          <p:cNvSpPr/>
          <p:nvPr/>
        </p:nvSpPr>
        <p:spPr bwMode="auto">
          <a:xfrm>
            <a:off x="2010486" y="3428784"/>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9" name="Oval 108">
            <a:extLst>
              <a:ext uri="{FF2B5EF4-FFF2-40B4-BE49-F238E27FC236}">
                <a16:creationId xmlns:a16="http://schemas.microsoft.com/office/drawing/2014/main" id="{15C31A80-4B07-48B8-90A8-5DB73A858F6A}"/>
              </a:ext>
            </a:extLst>
          </p:cNvPr>
          <p:cNvSpPr/>
          <p:nvPr/>
        </p:nvSpPr>
        <p:spPr bwMode="auto">
          <a:xfrm>
            <a:off x="2130950" y="3429105"/>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0" name="Oval 109">
            <a:extLst>
              <a:ext uri="{FF2B5EF4-FFF2-40B4-BE49-F238E27FC236}">
                <a16:creationId xmlns:a16="http://schemas.microsoft.com/office/drawing/2014/main" id="{C3432E2A-0A19-44A4-8179-3B013925A1B4}"/>
              </a:ext>
            </a:extLst>
          </p:cNvPr>
          <p:cNvSpPr/>
          <p:nvPr/>
        </p:nvSpPr>
        <p:spPr bwMode="auto">
          <a:xfrm>
            <a:off x="2186957" y="3525562"/>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1" name="Oval 110">
            <a:extLst>
              <a:ext uri="{FF2B5EF4-FFF2-40B4-BE49-F238E27FC236}">
                <a16:creationId xmlns:a16="http://schemas.microsoft.com/office/drawing/2014/main" id="{94421EAB-8E38-4A3A-B584-320346C12822}"/>
              </a:ext>
            </a:extLst>
          </p:cNvPr>
          <p:cNvSpPr/>
          <p:nvPr/>
        </p:nvSpPr>
        <p:spPr bwMode="auto">
          <a:xfrm>
            <a:off x="2186957" y="3571901"/>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2" name="Oval 111">
            <a:extLst>
              <a:ext uri="{FF2B5EF4-FFF2-40B4-BE49-F238E27FC236}">
                <a16:creationId xmlns:a16="http://schemas.microsoft.com/office/drawing/2014/main" id="{6EC965F7-694D-4C65-9A04-CE4CC6E4694A}"/>
              </a:ext>
            </a:extLst>
          </p:cNvPr>
          <p:cNvSpPr/>
          <p:nvPr/>
        </p:nvSpPr>
        <p:spPr bwMode="auto">
          <a:xfrm>
            <a:off x="2468108" y="3836692"/>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3" name="Oval 112">
            <a:extLst>
              <a:ext uri="{FF2B5EF4-FFF2-40B4-BE49-F238E27FC236}">
                <a16:creationId xmlns:a16="http://schemas.microsoft.com/office/drawing/2014/main" id="{AEBFBC5B-C90F-4BB2-A09A-19746C8CDD67}"/>
              </a:ext>
            </a:extLst>
          </p:cNvPr>
          <p:cNvSpPr/>
          <p:nvPr/>
        </p:nvSpPr>
        <p:spPr bwMode="auto">
          <a:xfrm>
            <a:off x="2747155" y="3949785"/>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4" name="Oval 113">
            <a:extLst>
              <a:ext uri="{FF2B5EF4-FFF2-40B4-BE49-F238E27FC236}">
                <a16:creationId xmlns:a16="http://schemas.microsoft.com/office/drawing/2014/main" id="{592C4F32-C83A-4E56-91DA-1F00C308D637}"/>
              </a:ext>
            </a:extLst>
          </p:cNvPr>
          <p:cNvSpPr/>
          <p:nvPr/>
        </p:nvSpPr>
        <p:spPr bwMode="auto">
          <a:xfrm>
            <a:off x="2819281" y="3949785"/>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91AEBA78-89B7-48A6-9175-0ED0BA3DCCE6}"/>
              </a:ext>
            </a:extLst>
          </p:cNvPr>
          <p:cNvSpPr/>
          <p:nvPr/>
        </p:nvSpPr>
        <p:spPr bwMode="auto">
          <a:xfrm>
            <a:off x="3040415" y="3952752"/>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Oval 115">
            <a:extLst>
              <a:ext uri="{FF2B5EF4-FFF2-40B4-BE49-F238E27FC236}">
                <a16:creationId xmlns:a16="http://schemas.microsoft.com/office/drawing/2014/main" id="{A414B865-182C-4B35-85D0-99404E64B755}"/>
              </a:ext>
            </a:extLst>
          </p:cNvPr>
          <p:cNvSpPr/>
          <p:nvPr/>
        </p:nvSpPr>
        <p:spPr bwMode="auto">
          <a:xfrm>
            <a:off x="3081685" y="4018287"/>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7" name="Oval 116">
            <a:extLst>
              <a:ext uri="{FF2B5EF4-FFF2-40B4-BE49-F238E27FC236}">
                <a16:creationId xmlns:a16="http://schemas.microsoft.com/office/drawing/2014/main" id="{AA961F99-A904-4216-BF27-11B9F3CB398F}"/>
              </a:ext>
            </a:extLst>
          </p:cNvPr>
          <p:cNvSpPr/>
          <p:nvPr/>
        </p:nvSpPr>
        <p:spPr bwMode="auto">
          <a:xfrm>
            <a:off x="3872685" y="4189540"/>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8" name="Oval 117">
            <a:extLst>
              <a:ext uri="{FF2B5EF4-FFF2-40B4-BE49-F238E27FC236}">
                <a16:creationId xmlns:a16="http://schemas.microsoft.com/office/drawing/2014/main" id="{14C503E5-6A44-4DC5-92EE-3195252D00A4}"/>
              </a:ext>
            </a:extLst>
          </p:cNvPr>
          <p:cNvSpPr/>
          <p:nvPr/>
        </p:nvSpPr>
        <p:spPr bwMode="auto">
          <a:xfrm>
            <a:off x="3981114" y="4189528"/>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9" name="Oval 118">
            <a:extLst>
              <a:ext uri="{FF2B5EF4-FFF2-40B4-BE49-F238E27FC236}">
                <a16:creationId xmlns:a16="http://schemas.microsoft.com/office/drawing/2014/main" id="{94FFF86D-2943-4584-92C6-8643A9186E76}"/>
              </a:ext>
            </a:extLst>
          </p:cNvPr>
          <p:cNvSpPr/>
          <p:nvPr/>
        </p:nvSpPr>
        <p:spPr bwMode="auto">
          <a:xfrm>
            <a:off x="4122316" y="4191778"/>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0" name="Oval 119">
            <a:extLst>
              <a:ext uri="{FF2B5EF4-FFF2-40B4-BE49-F238E27FC236}">
                <a16:creationId xmlns:a16="http://schemas.microsoft.com/office/drawing/2014/main" id="{4609F987-D5AD-4E23-8892-3A39A9414104}"/>
              </a:ext>
            </a:extLst>
          </p:cNvPr>
          <p:cNvSpPr/>
          <p:nvPr/>
        </p:nvSpPr>
        <p:spPr bwMode="auto">
          <a:xfrm>
            <a:off x="4282832" y="4325653"/>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1" name="Oval 120">
            <a:extLst>
              <a:ext uri="{FF2B5EF4-FFF2-40B4-BE49-F238E27FC236}">
                <a16:creationId xmlns:a16="http://schemas.microsoft.com/office/drawing/2014/main" id="{36DCF4A1-E01B-4805-9C1A-5D41C9FC992E}"/>
              </a:ext>
            </a:extLst>
          </p:cNvPr>
          <p:cNvSpPr/>
          <p:nvPr/>
        </p:nvSpPr>
        <p:spPr bwMode="auto">
          <a:xfrm>
            <a:off x="5054070" y="4325213"/>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 name="Oval 121">
            <a:extLst>
              <a:ext uri="{FF2B5EF4-FFF2-40B4-BE49-F238E27FC236}">
                <a16:creationId xmlns:a16="http://schemas.microsoft.com/office/drawing/2014/main" id="{5AF17427-1DCD-4B97-8052-470F94EE6689}"/>
              </a:ext>
            </a:extLst>
          </p:cNvPr>
          <p:cNvSpPr/>
          <p:nvPr/>
        </p:nvSpPr>
        <p:spPr bwMode="auto">
          <a:xfrm>
            <a:off x="5333987" y="4325213"/>
            <a:ext cx="82541" cy="8254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3" name="Oval 122">
            <a:extLst>
              <a:ext uri="{FF2B5EF4-FFF2-40B4-BE49-F238E27FC236}">
                <a16:creationId xmlns:a16="http://schemas.microsoft.com/office/drawing/2014/main" id="{C54D8C3A-5B60-4A61-90EF-CEA1481904CB}"/>
              </a:ext>
            </a:extLst>
          </p:cNvPr>
          <p:cNvSpPr/>
          <p:nvPr/>
        </p:nvSpPr>
        <p:spPr bwMode="auto">
          <a:xfrm>
            <a:off x="1233763" y="1789726"/>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4" name="Oval 123">
            <a:extLst>
              <a:ext uri="{FF2B5EF4-FFF2-40B4-BE49-F238E27FC236}">
                <a16:creationId xmlns:a16="http://schemas.microsoft.com/office/drawing/2014/main" id="{2F79AF24-BEE9-4837-B345-EE061C1881D3}"/>
              </a:ext>
            </a:extLst>
          </p:cNvPr>
          <p:cNvSpPr/>
          <p:nvPr/>
        </p:nvSpPr>
        <p:spPr bwMode="auto">
          <a:xfrm>
            <a:off x="1402529" y="2413032"/>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6" name="Oval 125">
            <a:extLst>
              <a:ext uri="{FF2B5EF4-FFF2-40B4-BE49-F238E27FC236}">
                <a16:creationId xmlns:a16="http://schemas.microsoft.com/office/drawing/2014/main" id="{A4E19830-33C5-4489-AF47-80A131AAB267}"/>
              </a:ext>
            </a:extLst>
          </p:cNvPr>
          <p:cNvSpPr/>
          <p:nvPr/>
        </p:nvSpPr>
        <p:spPr bwMode="auto">
          <a:xfrm>
            <a:off x="1421103" y="2478207"/>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7" name="Oval 126">
            <a:extLst>
              <a:ext uri="{FF2B5EF4-FFF2-40B4-BE49-F238E27FC236}">
                <a16:creationId xmlns:a16="http://schemas.microsoft.com/office/drawing/2014/main" id="{1B39714C-DD98-4E76-9CFF-F0BDE6D027D5}"/>
              </a:ext>
            </a:extLst>
          </p:cNvPr>
          <p:cNvSpPr/>
          <p:nvPr/>
        </p:nvSpPr>
        <p:spPr bwMode="auto">
          <a:xfrm>
            <a:off x="1437279" y="2638590"/>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Oval 127">
            <a:extLst>
              <a:ext uri="{FF2B5EF4-FFF2-40B4-BE49-F238E27FC236}">
                <a16:creationId xmlns:a16="http://schemas.microsoft.com/office/drawing/2014/main" id="{C2F8723D-644D-4194-9F55-0AA9F29ED49C}"/>
              </a:ext>
            </a:extLst>
          </p:cNvPr>
          <p:cNvSpPr/>
          <p:nvPr/>
        </p:nvSpPr>
        <p:spPr bwMode="auto">
          <a:xfrm>
            <a:off x="1544075" y="2642574"/>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Oval 128">
            <a:extLst>
              <a:ext uri="{FF2B5EF4-FFF2-40B4-BE49-F238E27FC236}">
                <a16:creationId xmlns:a16="http://schemas.microsoft.com/office/drawing/2014/main" id="{3E1389DB-8A76-4579-9C51-12F2B2925FC3}"/>
              </a:ext>
            </a:extLst>
          </p:cNvPr>
          <p:cNvSpPr/>
          <p:nvPr/>
        </p:nvSpPr>
        <p:spPr bwMode="auto">
          <a:xfrm>
            <a:off x="1630270" y="3285641"/>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0" name="Oval 129">
            <a:extLst>
              <a:ext uri="{FF2B5EF4-FFF2-40B4-BE49-F238E27FC236}">
                <a16:creationId xmlns:a16="http://schemas.microsoft.com/office/drawing/2014/main" id="{5ECD5F10-F266-4B11-8481-94AB4A14653D}"/>
              </a:ext>
            </a:extLst>
          </p:cNvPr>
          <p:cNvSpPr/>
          <p:nvPr/>
        </p:nvSpPr>
        <p:spPr bwMode="auto">
          <a:xfrm>
            <a:off x="1632238" y="3355767"/>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Oval 130">
            <a:extLst>
              <a:ext uri="{FF2B5EF4-FFF2-40B4-BE49-F238E27FC236}">
                <a16:creationId xmlns:a16="http://schemas.microsoft.com/office/drawing/2014/main" id="{85D3261E-F7B1-4D38-BA22-CB06B887B876}"/>
              </a:ext>
            </a:extLst>
          </p:cNvPr>
          <p:cNvSpPr/>
          <p:nvPr/>
        </p:nvSpPr>
        <p:spPr bwMode="auto">
          <a:xfrm>
            <a:off x="1711031" y="3600697"/>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2" name="Oval 131">
            <a:extLst>
              <a:ext uri="{FF2B5EF4-FFF2-40B4-BE49-F238E27FC236}">
                <a16:creationId xmlns:a16="http://schemas.microsoft.com/office/drawing/2014/main" id="{CCD371D7-50EF-4136-9BDF-7B1EA028F538}"/>
              </a:ext>
            </a:extLst>
          </p:cNvPr>
          <p:cNvSpPr/>
          <p:nvPr/>
        </p:nvSpPr>
        <p:spPr bwMode="auto">
          <a:xfrm>
            <a:off x="1781180" y="3736170"/>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3" name="Oval 132">
            <a:extLst>
              <a:ext uri="{FF2B5EF4-FFF2-40B4-BE49-F238E27FC236}">
                <a16:creationId xmlns:a16="http://schemas.microsoft.com/office/drawing/2014/main" id="{F23A0D9A-911C-4354-88F6-659314FB2173}"/>
              </a:ext>
            </a:extLst>
          </p:cNvPr>
          <p:cNvSpPr/>
          <p:nvPr/>
        </p:nvSpPr>
        <p:spPr bwMode="auto">
          <a:xfrm>
            <a:off x="1978109" y="4230798"/>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4" name="Oval 133">
            <a:extLst>
              <a:ext uri="{FF2B5EF4-FFF2-40B4-BE49-F238E27FC236}">
                <a16:creationId xmlns:a16="http://schemas.microsoft.com/office/drawing/2014/main" id="{62F9FBB0-54EA-47A4-A6EA-2A41BEEFB553}"/>
              </a:ext>
            </a:extLst>
          </p:cNvPr>
          <p:cNvSpPr/>
          <p:nvPr/>
        </p:nvSpPr>
        <p:spPr bwMode="auto">
          <a:xfrm>
            <a:off x="2003012" y="4315034"/>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5" name="Oval 134">
            <a:extLst>
              <a:ext uri="{FF2B5EF4-FFF2-40B4-BE49-F238E27FC236}">
                <a16:creationId xmlns:a16="http://schemas.microsoft.com/office/drawing/2014/main" id="{4E7E4B54-E97E-4ADF-BE8A-5F5B199937D3}"/>
              </a:ext>
            </a:extLst>
          </p:cNvPr>
          <p:cNvSpPr/>
          <p:nvPr/>
        </p:nvSpPr>
        <p:spPr bwMode="auto">
          <a:xfrm>
            <a:off x="2332561" y="4313340"/>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6" name="Oval 135">
            <a:extLst>
              <a:ext uri="{FF2B5EF4-FFF2-40B4-BE49-F238E27FC236}">
                <a16:creationId xmlns:a16="http://schemas.microsoft.com/office/drawing/2014/main" id="{2689D8D2-93E1-41C5-BD6D-8801AD593AE2}"/>
              </a:ext>
            </a:extLst>
          </p:cNvPr>
          <p:cNvSpPr/>
          <p:nvPr/>
        </p:nvSpPr>
        <p:spPr bwMode="auto">
          <a:xfrm>
            <a:off x="2967461" y="4431335"/>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Oval 136">
            <a:extLst>
              <a:ext uri="{FF2B5EF4-FFF2-40B4-BE49-F238E27FC236}">
                <a16:creationId xmlns:a16="http://schemas.microsoft.com/office/drawing/2014/main" id="{0ADA0FF5-CE57-419F-8230-951857DC7A0D}"/>
              </a:ext>
            </a:extLst>
          </p:cNvPr>
          <p:cNvSpPr/>
          <p:nvPr/>
        </p:nvSpPr>
        <p:spPr bwMode="auto">
          <a:xfrm>
            <a:off x="3818966" y="4577817"/>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8" name="Oval 137">
            <a:extLst>
              <a:ext uri="{FF2B5EF4-FFF2-40B4-BE49-F238E27FC236}">
                <a16:creationId xmlns:a16="http://schemas.microsoft.com/office/drawing/2014/main" id="{FDAF89F0-A795-4526-BC75-5064C4DBE368}"/>
              </a:ext>
            </a:extLst>
          </p:cNvPr>
          <p:cNvSpPr/>
          <p:nvPr/>
        </p:nvSpPr>
        <p:spPr bwMode="auto">
          <a:xfrm>
            <a:off x="4332482" y="4574374"/>
            <a:ext cx="82541" cy="8254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41" name="Group 140">
            <a:extLst>
              <a:ext uri="{FF2B5EF4-FFF2-40B4-BE49-F238E27FC236}">
                <a16:creationId xmlns:a16="http://schemas.microsoft.com/office/drawing/2014/main" id="{C7C0D3FE-8D45-4D8E-B3A6-A7B948B91AA7}"/>
              </a:ext>
            </a:extLst>
          </p:cNvPr>
          <p:cNvGrpSpPr/>
          <p:nvPr/>
        </p:nvGrpSpPr>
        <p:grpSpPr>
          <a:xfrm>
            <a:off x="2790830" y="1927299"/>
            <a:ext cx="3579471" cy="1058386"/>
            <a:chOff x="3539591" y="4953298"/>
            <a:chExt cx="4092288" cy="1210016"/>
          </a:xfrm>
        </p:grpSpPr>
        <p:sp>
          <p:nvSpPr>
            <p:cNvPr id="142" name="TextBox 98">
              <a:extLst>
                <a:ext uri="{FF2B5EF4-FFF2-40B4-BE49-F238E27FC236}">
                  <a16:creationId xmlns:a16="http://schemas.microsoft.com/office/drawing/2014/main" id="{3CCC9C1A-DC5C-4053-982D-DB88458516DF}"/>
                </a:ext>
              </a:extLst>
            </p:cNvPr>
            <p:cNvSpPr txBox="1">
              <a:spLocks noChangeArrowheads="1"/>
            </p:cNvSpPr>
            <p:nvPr/>
          </p:nvSpPr>
          <p:spPr bwMode="auto">
            <a:xfrm>
              <a:off x="3882542" y="5210473"/>
              <a:ext cx="2695142" cy="66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Olaparib</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Placebo</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3" name="TextBox 142">
              <a:extLst>
                <a:ext uri="{FF2B5EF4-FFF2-40B4-BE49-F238E27FC236}">
                  <a16:creationId xmlns:a16="http://schemas.microsoft.com/office/drawing/2014/main" id="{DC82A69D-296E-4E7F-B4EB-1D930FE546FA}"/>
                </a:ext>
              </a:extLst>
            </p:cNvPr>
            <p:cNvSpPr txBox="1"/>
            <p:nvPr/>
          </p:nvSpPr>
          <p:spPr>
            <a:xfrm>
              <a:off x="3880336" y="5773046"/>
              <a:ext cx="3751543" cy="38695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pl-PL"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HR</a:t>
              </a:r>
              <a:r>
                <a:rPr kumimoji="0" lang="en-US"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pl-PL"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0.53 (95% CI: 0.35-0.82;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.004)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4" name="TextBox 60">
              <a:extLst>
                <a:ext uri="{FF2B5EF4-FFF2-40B4-BE49-F238E27FC236}">
                  <a16:creationId xmlns:a16="http://schemas.microsoft.com/office/drawing/2014/main" id="{E1D8D6BE-272A-4F08-B0F6-DFC8A3710FBA}"/>
                </a:ext>
              </a:extLst>
            </p:cNvPr>
            <p:cNvSpPr txBox="1">
              <a:spLocks noChangeArrowheads="1"/>
            </p:cNvSpPr>
            <p:nvPr/>
          </p:nvSpPr>
          <p:spPr bwMode="auto">
            <a:xfrm>
              <a:off x="3539591" y="4953298"/>
              <a:ext cx="2316627" cy="38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PFS, Mos</a:t>
              </a:r>
            </a:p>
          </p:txBody>
        </p:sp>
        <p:sp>
          <p:nvSpPr>
            <p:cNvPr id="145" name="TextBox 98">
              <a:extLst>
                <a:ext uri="{FF2B5EF4-FFF2-40B4-BE49-F238E27FC236}">
                  <a16:creationId xmlns:a16="http://schemas.microsoft.com/office/drawing/2014/main" id="{717472A2-985F-4132-A7B3-ECC0A98E0670}"/>
                </a:ext>
              </a:extLst>
            </p:cNvPr>
            <p:cNvSpPr txBox="1">
              <a:spLocks noChangeArrowheads="1"/>
            </p:cNvSpPr>
            <p:nvPr/>
          </p:nvSpPr>
          <p:spPr bwMode="auto">
            <a:xfrm>
              <a:off x="5733958" y="5213512"/>
              <a:ext cx="618005" cy="94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7.4</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3.8</a:t>
              </a:r>
            </a:p>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46" name="Group 145">
              <a:extLst>
                <a:ext uri="{FF2B5EF4-FFF2-40B4-BE49-F238E27FC236}">
                  <a16:creationId xmlns:a16="http://schemas.microsoft.com/office/drawing/2014/main" id="{871FAE41-2152-4FE9-BBDC-A270702E8272}"/>
                </a:ext>
              </a:extLst>
            </p:cNvPr>
            <p:cNvGrpSpPr/>
            <p:nvPr/>
          </p:nvGrpSpPr>
          <p:grpSpPr>
            <a:xfrm>
              <a:off x="3592931" y="5415739"/>
              <a:ext cx="321913" cy="272381"/>
              <a:chOff x="3050124" y="2800485"/>
              <a:chExt cx="372472" cy="220829"/>
            </a:xfrm>
          </p:grpSpPr>
          <p:cxnSp>
            <p:nvCxnSpPr>
              <p:cNvPr id="147" name="Straight Connector 146">
                <a:extLst>
                  <a:ext uri="{FF2B5EF4-FFF2-40B4-BE49-F238E27FC236}">
                    <a16:creationId xmlns:a16="http://schemas.microsoft.com/office/drawing/2014/main" id="{3677BC9E-BDD4-4F81-8CA5-8E37327F00B6}"/>
                  </a:ext>
                </a:extLst>
              </p:cNvPr>
              <p:cNvCxnSpPr>
                <a:cxnSpLocks/>
              </p:cNvCxnSpPr>
              <p:nvPr/>
            </p:nvCxnSpPr>
            <p:spPr bwMode="auto">
              <a:xfrm flipH="1">
                <a:off x="3050124" y="2800485"/>
                <a:ext cx="372472" cy="0"/>
              </a:xfrm>
              <a:prstGeom prst="line">
                <a:avLst/>
              </a:prstGeom>
              <a:noFill/>
              <a:ln w="28575" cap="flat" cmpd="sng" algn="ctr">
                <a:solidFill>
                  <a:schemeClr val="accent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BF5D54BB-FEB3-4427-B39E-F295E0AC0617}"/>
                  </a:ext>
                </a:extLst>
              </p:cNvPr>
              <p:cNvCxnSpPr>
                <a:cxnSpLocks/>
              </p:cNvCxnSpPr>
              <p:nvPr/>
            </p:nvCxnSpPr>
            <p:spPr bwMode="auto">
              <a:xfrm flipH="1">
                <a:off x="3050124" y="3021314"/>
                <a:ext cx="372472" cy="0"/>
              </a:xfrm>
              <a:prstGeom prst="line">
                <a:avLst/>
              </a:prstGeom>
              <a:noFill/>
              <a:ln w="28575" cap="flat" cmpd="sng" algn="ctr">
                <a:solidFill>
                  <a:schemeClr val="accent3"/>
                </a:solidFill>
                <a:prstDash val="solid"/>
                <a:round/>
                <a:headEnd type="none" w="med" len="med"/>
                <a:tailEnd type="none" w="med" len="med"/>
              </a:ln>
              <a:effectLst/>
            </p:spPr>
          </p:cxnSp>
        </p:grpSp>
      </p:grpSp>
      <p:pic>
        <p:nvPicPr>
          <p:cNvPr id="5" name="Picture 4" descr="Chart&#10;&#10;Description automatically generated">
            <a:extLst>
              <a:ext uri="{FF2B5EF4-FFF2-40B4-BE49-F238E27FC236}">
                <a16:creationId xmlns:a16="http://schemas.microsoft.com/office/drawing/2014/main" id="{879AF7C3-5208-F246-9DF5-2AA60AFF9C7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840239" y="3901344"/>
            <a:ext cx="5175692" cy="1855437"/>
          </a:xfrm>
          <a:prstGeom prst="rect">
            <a:avLst/>
          </a:prstGeom>
        </p:spPr>
      </p:pic>
      <p:sp>
        <p:nvSpPr>
          <p:cNvPr id="3" name="Text Box 11">
            <a:extLst>
              <a:ext uri="{FF2B5EF4-FFF2-40B4-BE49-F238E27FC236}">
                <a16:creationId xmlns:a16="http://schemas.microsoft.com/office/drawing/2014/main" id="{03FD6080-F2B5-FE75-FC87-917DAC78E7DF}"/>
              </a:ext>
            </a:extLst>
          </p:cNvPr>
          <p:cNvSpPr txBox="1">
            <a:spLocks noChangeArrowheads="1"/>
          </p:cNvSpPr>
          <p:nvPr/>
        </p:nvSpPr>
        <p:spPr bwMode="auto">
          <a:xfrm>
            <a:off x="382319" y="6377436"/>
            <a:ext cx="6813175" cy="27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Golan et al. NEJM. 2019;381:317;Kindler et al. JCO 2022;40:3929-39.</a:t>
            </a:r>
          </a:p>
        </p:txBody>
      </p:sp>
    </p:spTree>
    <p:extLst>
      <p:ext uri="{BB962C8B-B14F-4D97-AF65-F5344CB8AC3E}">
        <p14:creationId xmlns:p14="http://schemas.microsoft.com/office/powerpoint/2010/main" val="24686033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598E3-3E97-FC86-4525-F2E959C09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86E9B-5D6F-7EE0-3E5E-3B73181FA91F}"/>
              </a:ext>
            </a:extLst>
          </p:cNvPr>
          <p:cNvSpPr>
            <a:spLocks noGrp="1"/>
          </p:cNvSpPr>
          <p:nvPr>
            <p:ph type="title"/>
          </p:nvPr>
        </p:nvSpPr>
        <p:spPr/>
        <p:txBody>
          <a:bodyPr>
            <a:normAutofit/>
          </a:bodyPr>
          <a:lstStyle/>
          <a:p>
            <a:r>
              <a:rPr lang="en-US" sz="4000" dirty="0"/>
              <a:t>Grade 3/4 adverse events in the POLO study</a:t>
            </a:r>
          </a:p>
        </p:txBody>
      </p:sp>
      <p:graphicFrame>
        <p:nvGraphicFramePr>
          <p:cNvPr id="4" name="Content Placeholder 3">
            <a:extLst>
              <a:ext uri="{FF2B5EF4-FFF2-40B4-BE49-F238E27FC236}">
                <a16:creationId xmlns:a16="http://schemas.microsoft.com/office/drawing/2014/main" id="{DBC0A20A-3F9F-EE40-3AA6-96BCB184854B}"/>
              </a:ext>
            </a:extLst>
          </p:cNvPr>
          <p:cNvGraphicFramePr>
            <a:graphicFrameLocks noGrp="1"/>
          </p:cNvGraphicFramePr>
          <p:nvPr>
            <p:ph idx="1"/>
          </p:nvPr>
        </p:nvGraphicFramePr>
        <p:xfrm>
          <a:off x="898270" y="2248249"/>
          <a:ext cx="10515597" cy="1981200"/>
        </p:xfrm>
        <a:graphic>
          <a:graphicData uri="http://schemas.openxmlformats.org/drawingml/2006/table">
            <a:tbl>
              <a:tblPr firstRow="1" bandRow="1">
                <a:tableStyleId>{5C22544A-7EE6-4342-B048-85BDC9FD1C3A}</a:tableStyleId>
              </a:tblPr>
              <a:tblGrid>
                <a:gridCol w="3934034">
                  <a:extLst>
                    <a:ext uri="{9D8B030D-6E8A-4147-A177-3AD203B41FA5}">
                      <a16:colId xmlns:a16="http://schemas.microsoft.com/office/drawing/2014/main" val="2038074378"/>
                    </a:ext>
                  </a:extLst>
                </a:gridCol>
                <a:gridCol w="3076364">
                  <a:extLst>
                    <a:ext uri="{9D8B030D-6E8A-4147-A177-3AD203B41FA5}">
                      <a16:colId xmlns:a16="http://schemas.microsoft.com/office/drawing/2014/main" val="898509065"/>
                    </a:ext>
                  </a:extLst>
                </a:gridCol>
                <a:gridCol w="3505199">
                  <a:extLst>
                    <a:ext uri="{9D8B030D-6E8A-4147-A177-3AD203B41FA5}">
                      <a16:colId xmlns:a16="http://schemas.microsoft.com/office/drawing/2014/main" val="4044620121"/>
                    </a:ext>
                  </a:extLst>
                </a:gridCol>
              </a:tblGrid>
              <a:tr h="370840">
                <a:tc>
                  <a:txBody>
                    <a:bodyPr/>
                    <a:lstStyle/>
                    <a:p>
                      <a:r>
                        <a:rPr lang="en-US" sz="2000" dirty="0"/>
                        <a:t>Side effect</a:t>
                      </a:r>
                    </a:p>
                  </a:txBody>
                  <a:tcPr/>
                </a:tc>
                <a:tc>
                  <a:txBody>
                    <a:bodyPr/>
                    <a:lstStyle/>
                    <a:p>
                      <a:pPr algn="ctr"/>
                      <a:r>
                        <a:rPr lang="en-US" sz="2000" dirty="0"/>
                        <a:t>Olaparib (%)</a:t>
                      </a:r>
                    </a:p>
                  </a:txBody>
                  <a:tcPr/>
                </a:tc>
                <a:tc>
                  <a:txBody>
                    <a:bodyPr/>
                    <a:lstStyle/>
                    <a:p>
                      <a:pPr algn="ctr"/>
                      <a:r>
                        <a:rPr lang="en-US" sz="2000" dirty="0"/>
                        <a:t>Placebo (%)</a:t>
                      </a:r>
                    </a:p>
                  </a:txBody>
                  <a:tcPr/>
                </a:tc>
                <a:extLst>
                  <a:ext uri="{0D108BD9-81ED-4DB2-BD59-A6C34878D82A}">
                    <a16:rowId xmlns:a16="http://schemas.microsoft.com/office/drawing/2014/main" val="882088636"/>
                  </a:ext>
                </a:extLst>
              </a:tr>
              <a:tr h="370840">
                <a:tc>
                  <a:txBody>
                    <a:bodyPr/>
                    <a:lstStyle/>
                    <a:p>
                      <a:r>
                        <a:rPr lang="en-US" sz="2000" dirty="0">
                          <a:solidFill>
                            <a:schemeClr val="tx1"/>
                          </a:solidFill>
                        </a:rPr>
                        <a:t>Fatigue</a:t>
                      </a:r>
                    </a:p>
                  </a:txBody>
                  <a:tcPr/>
                </a:tc>
                <a:tc>
                  <a:txBody>
                    <a:bodyPr/>
                    <a:lstStyle/>
                    <a:p>
                      <a:pPr algn="ctr"/>
                      <a:r>
                        <a:rPr lang="en-US" sz="2000" dirty="0">
                          <a:solidFill>
                            <a:schemeClr val="tx1"/>
                          </a:solidFill>
                        </a:rPr>
                        <a:t>5.6</a:t>
                      </a:r>
                    </a:p>
                  </a:txBody>
                  <a:tcPr/>
                </a:tc>
                <a:tc>
                  <a:txBody>
                    <a:bodyPr/>
                    <a:lstStyle/>
                    <a:p>
                      <a:pPr algn="ctr"/>
                      <a:r>
                        <a:rPr lang="en-US" sz="2000" dirty="0">
                          <a:solidFill>
                            <a:schemeClr val="tx1"/>
                          </a:solidFill>
                        </a:rPr>
                        <a:t>0</a:t>
                      </a:r>
                    </a:p>
                  </a:txBody>
                  <a:tcPr/>
                </a:tc>
                <a:extLst>
                  <a:ext uri="{0D108BD9-81ED-4DB2-BD59-A6C34878D82A}">
                    <a16:rowId xmlns:a16="http://schemas.microsoft.com/office/drawing/2014/main" val="595170851"/>
                  </a:ext>
                </a:extLst>
              </a:tr>
              <a:tr h="370840">
                <a:tc>
                  <a:txBody>
                    <a:bodyPr/>
                    <a:lstStyle/>
                    <a:p>
                      <a:r>
                        <a:rPr lang="en-US" sz="2000" dirty="0">
                          <a:solidFill>
                            <a:schemeClr val="tx1"/>
                          </a:solidFill>
                        </a:rPr>
                        <a:t>Anemia</a:t>
                      </a:r>
                    </a:p>
                  </a:txBody>
                  <a:tcPr/>
                </a:tc>
                <a:tc>
                  <a:txBody>
                    <a:bodyPr/>
                    <a:lstStyle/>
                    <a:p>
                      <a:pPr algn="ctr"/>
                      <a:r>
                        <a:rPr lang="en-US" sz="2000" dirty="0">
                          <a:solidFill>
                            <a:schemeClr val="tx1"/>
                          </a:solidFill>
                        </a:rPr>
                        <a:t>12.2</a:t>
                      </a:r>
                    </a:p>
                  </a:txBody>
                  <a:tcPr/>
                </a:tc>
                <a:tc>
                  <a:txBody>
                    <a:bodyPr/>
                    <a:lstStyle/>
                    <a:p>
                      <a:pPr algn="ctr"/>
                      <a:r>
                        <a:rPr lang="en-US" sz="2000" dirty="0">
                          <a:solidFill>
                            <a:schemeClr val="tx1"/>
                          </a:solidFill>
                        </a:rPr>
                        <a:t>3.3</a:t>
                      </a:r>
                    </a:p>
                  </a:txBody>
                  <a:tcPr/>
                </a:tc>
                <a:extLst>
                  <a:ext uri="{0D108BD9-81ED-4DB2-BD59-A6C34878D82A}">
                    <a16:rowId xmlns:a16="http://schemas.microsoft.com/office/drawing/2014/main" val="1477230355"/>
                  </a:ext>
                </a:extLst>
              </a:tr>
              <a:tr h="370840">
                <a:tc>
                  <a:txBody>
                    <a:bodyPr/>
                    <a:lstStyle/>
                    <a:p>
                      <a:r>
                        <a:rPr lang="en-US" sz="2000" dirty="0">
                          <a:solidFill>
                            <a:schemeClr val="tx1"/>
                          </a:solidFill>
                        </a:rPr>
                        <a:t>Treatment related</a:t>
                      </a:r>
                    </a:p>
                  </a:txBody>
                  <a:tcPr/>
                </a:tc>
                <a:tc>
                  <a:txBody>
                    <a:bodyPr/>
                    <a:lstStyle/>
                    <a:p>
                      <a:pPr algn="ctr"/>
                      <a:r>
                        <a:rPr lang="en-US" sz="2000" dirty="0">
                          <a:solidFill>
                            <a:schemeClr val="tx1"/>
                          </a:solidFill>
                        </a:rPr>
                        <a:t>24.4</a:t>
                      </a:r>
                    </a:p>
                  </a:txBody>
                  <a:tcPr/>
                </a:tc>
                <a:tc>
                  <a:txBody>
                    <a:bodyPr/>
                    <a:lstStyle/>
                    <a:p>
                      <a:pPr algn="ctr"/>
                      <a:r>
                        <a:rPr lang="en-US" sz="2000" dirty="0">
                          <a:solidFill>
                            <a:schemeClr val="tx1"/>
                          </a:solidFill>
                        </a:rPr>
                        <a:t>3.3</a:t>
                      </a:r>
                    </a:p>
                  </a:txBody>
                  <a:tcPr/>
                </a:tc>
                <a:extLst>
                  <a:ext uri="{0D108BD9-81ED-4DB2-BD59-A6C34878D82A}">
                    <a16:rowId xmlns:a16="http://schemas.microsoft.com/office/drawing/2014/main" val="693967688"/>
                  </a:ext>
                </a:extLst>
              </a:tr>
              <a:tr h="370840">
                <a:tc>
                  <a:txBody>
                    <a:bodyPr/>
                    <a:lstStyle/>
                    <a:p>
                      <a:r>
                        <a:rPr lang="en-US" sz="2000" dirty="0">
                          <a:solidFill>
                            <a:schemeClr val="tx1"/>
                          </a:solidFill>
                        </a:rPr>
                        <a:t>Discontinuation because of AE</a:t>
                      </a:r>
                    </a:p>
                  </a:txBody>
                  <a:tcPr/>
                </a:tc>
                <a:tc>
                  <a:txBody>
                    <a:bodyPr/>
                    <a:lstStyle/>
                    <a:p>
                      <a:pPr algn="ctr"/>
                      <a:r>
                        <a:rPr lang="en-US" sz="2000" dirty="0">
                          <a:solidFill>
                            <a:schemeClr val="tx1"/>
                          </a:solidFill>
                        </a:rPr>
                        <a:t>8.9*</a:t>
                      </a:r>
                    </a:p>
                  </a:txBody>
                  <a:tcPr/>
                </a:tc>
                <a:tc>
                  <a:txBody>
                    <a:bodyPr/>
                    <a:lstStyle/>
                    <a:p>
                      <a:pPr algn="ctr"/>
                      <a:r>
                        <a:rPr lang="en-US" sz="2000" dirty="0">
                          <a:solidFill>
                            <a:schemeClr val="tx1"/>
                          </a:solidFill>
                        </a:rPr>
                        <a:t>1.6*</a:t>
                      </a:r>
                    </a:p>
                  </a:txBody>
                  <a:tcPr/>
                </a:tc>
                <a:extLst>
                  <a:ext uri="{0D108BD9-81ED-4DB2-BD59-A6C34878D82A}">
                    <a16:rowId xmlns:a16="http://schemas.microsoft.com/office/drawing/2014/main" val="1498618984"/>
                  </a:ext>
                </a:extLst>
              </a:tr>
            </a:tbl>
          </a:graphicData>
        </a:graphic>
      </p:graphicFrame>
      <p:sp>
        <p:nvSpPr>
          <p:cNvPr id="5" name="TextBox 4">
            <a:extLst>
              <a:ext uri="{FF2B5EF4-FFF2-40B4-BE49-F238E27FC236}">
                <a16:creationId xmlns:a16="http://schemas.microsoft.com/office/drawing/2014/main" id="{77D135EB-B63E-03D9-19E1-1F821BFF4EAB}"/>
              </a:ext>
            </a:extLst>
          </p:cNvPr>
          <p:cNvSpPr txBox="1"/>
          <p:nvPr/>
        </p:nvSpPr>
        <p:spPr>
          <a:xfrm>
            <a:off x="838200" y="6338986"/>
            <a:ext cx="19691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Kindler et al, JCO, 2022</a:t>
            </a:r>
          </a:p>
        </p:txBody>
      </p:sp>
      <p:sp>
        <p:nvSpPr>
          <p:cNvPr id="6" name="TextBox 5">
            <a:extLst>
              <a:ext uri="{FF2B5EF4-FFF2-40B4-BE49-F238E27FC236}">
                <a16:creationId xmlns:a16="http://schemas.microsoft.com/office/drawing/2014/main" id="{5AFAE7F9-F528-43EE-A12F-8B1D86FA3027}"/>
              </a:ext>
            </a:extLst>
          </p:cNvPr>
          <p:cNvSpPr txBox="1"/>
          <p:nvPr/>
        </p:nvSpPr>
        <p:spPr>
          <a:xfrm>
            <a:off x="898270" y="4479233"/>
            <a:ext cx="13880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*Only Grade1-2</a:t>
            </a:r>
          </a:p>
        </p:txBody>
      </p:sp>
    </p:spTree>
    <p:extLst>
      <p:ext uri="{BB962C8B-B14F-4D97-AF65-F5344CB8AC3E}">
        <p14:creationId xmlns:p14="http://schemas.microsoft.com/office/powerpoint/2010/main" val="3740405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solidFill>
                  <a:schemeClr val="bg1">
                    <a:lumMod val="95000"/>
                    <a:lumOff val="5000"/>
                  </a:schemeClr>
                </a:solidFill>
              </a:rPr>
              <a:t>Germline Testing in Pancreatic Cancer: </a:t>
            </a:r>
            <a:br>
              <a:rPr lang="en-US" dirty="0">
                <a:solidFill>
                  <a:schemeClr val="bg1">
                    <a:lumMod val="95000"/>
                    <a:lumOff val="5000"/>
                  </a:schemeClr>
                </a:solidFill>
              </a:rPr>
            </a:br>
            <a:r>
              <a:rPr lang="en-US" dirty="0">
                <a:solidFill>
                  <a:schemeClr val="bg1">
                    <a:lumMod val="95000"/>
                    <a:lumOff val="5000"/>
                  </a:schemeClr>
                </a:solidFill>
              </a:rPr>
              <a:t>Guidelines &amp; Recommendation</a:t>
            </a:r>
          </a:p>
        </p:txBody>
      </p:sp>
      <p:sp>
        <p:nvSpPr>
          <p:cNvPr id="8" name="Rectangle 7">
            <a:extLst>
              <a:ext uri="{FF2B5EF4-FFF2-40B4-BE49-F238E27FC236}">
                <a16:creationId xmlns:a16="http://schemas.microsoft.com/office/drawing/2014/main" id="{8CC5C706-F167-49B5-BA56-A557E37B1D93}"/>
              </a:ext>
            </a:extLst>
          </p:cNvPr>
          <p:cNvSpPr/>
          <p:nvPr/>
        </p:nvSpPr>
        <p:spPr>
          <a:xfrm>
            <a:off x="723902" y="2566654"/>
            <a:ext cx="10744198" cy="2176576"/>
          </a:xfrm>
          <a:prstGeom prst="rect">
            <a:avLst/>
          </a:prstGeom>
          <a:solidFill>
            <a:srgbClr val="7030A0"/>
          </a:solidFill>
          <a:ln/>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Germline testing is recommended for </a:t>
            </a:r>
            <a:r>
              <a:rPr kumimoji="0" lang="en-US" sz="40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any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patient with confirmed pancreatic cancer</a:t>
            </a:r>
            <a:endParaRPr kumimoji="0" lang="en-US" sz="40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31972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D7D60-C650-CA59-C287-3D6C802462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BA847-E820-2530-8BA3-AFE1C84E5D17}"/>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CA5658B-CA3F-1F74-D2B4-176BEAA39D54}"/>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Initial Management of Pancreatic Adenocarcinoma (PAD)</a:t>
            </a:r>
          </a:p>
          <a:p>
            <a:pPr marL="0" indent="0">
              <a:spcBef>
                <a:spcPts val="1800"/>
              </a:spcBef>
              <a:spcAft>
                <a:spcPts val="0"/>
              </a:spcAft>
              <a:buNone/>
            </a:pPr>
            <a:r>
              <a:rPr lang="en-US" sz="2500" dirty="0">
                <a:solidFill>
                  <a:srgbClr val="0432FF"/>
                </a:solidFill>
              </a:rPr>
              <a:t>Module 1: </a:t>
            </a:r>
            <a:r>
              <a:rPr lang="en-US" sz="2500" dirty="0">
                <a:solidFill>
                  <a:schemeClr val="tx1"/>
                </a:solidFill>
              </a:rPr>
              <a:t>Clinical Presentation and Prognosis of PAD;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 </a:t>
            </a:r>
            <a:endParaRPr lang="en-US" sz="2500" b="1" dirty="0">
              <a:solidFill>
                <a:srgbClr val="000000"/>
              </a:solidFill>
              <a:effectLst/>
              <a:latin typeface="+mn-lt"/>
              <a:ea typeface="Calibri" panose="020F0502020204030204" pitchFamily="34" charset="0"/>
            </a:endParaRP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PARP Inhibitor Maintenance Therapy for Newly Diagnosed Metastatic PAD </a:t>
            </a:r>
          </a:p>
          <a:p>
            <a:pPr marL="0" indent="0">
              <a:spcBef>
                <a:spcPts val="1800"/>
              </a:spcBef>
              <a:spcAft>
                <a:spcPts val="0"/>
              </a:spcAft>
              <a:buNone/>
            </a:pPr>
            <a:r>
              <a:rPr lang="en-US" sz="2500" dirty="0">
                <a:solidFill>
                  <a:srgbClr val="0432FF"/>
                </a:solidFill>
              </a:rPr>
              <a:t>Module 5: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35804561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644994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0D6D-9650-EC32-4C6D-71B293B5E207}"/>
              </a:ext>
            </a:extLst>
          </p:cNvPr>
          <p:cNvSpPr>
            <a:spLocks noGrp="1"/>
          </p:cNvSpPr>
          <p:nvPr>
            <p:ph type="title"/>
          </p:nvPr>
        </p:nvSpPr>
        <p:spPr>
          <a:xfrm>
            <a:off x="838200" y="947854"/>
            <a:ext cx="10515600" cy="1963584"/>
          </a:xfrm>
        </p:spPr>
        <p:txBody>
          <a:bodyPr>
            <a:noAutofit/>
          </a:bodyPr>
          <a:lstStyle/>
          <a:p>
            <a:pPr algn="ctr"/>
            <a:r>
              <a:rPr lang="en-US" sz="5400" dirty="0">
                <a:latin typeface="Calibri" panose="020F0502020204030204" pitchFamily="34" charset="0"/>
                <a:cs typeface="Calibri" panose="020F0502020204030204" pitchFamily="34" charset="0"/>
              </a:rPr>
              <a:t>Nursing Considerations for Patients </a:t>
            </a:r>
            <a:br>
              <a:rPr lang="en-US" sz="5400" dirty="0">
                <a:latin typeface="Calibri" panose="020F0502020204030204" pitchFamily="34" charset="0"/>
                <a:cs typeface="Calibri" panose="020F0502020204030204" pitchFamily="34" charset="0"/>
              </a:rPr>
            </a:br>
            <a:r>
              <a:rPr lang="en-US" sz="5400" dirty="0">
                <a:latin typeface="Calibri" panose="020F0502020204030204" pitchFamily="34" charset="0"/>
                <a:cs typeface="Calibri" panose="020F0502020204030204" pitchFamily="34" charset="0"/>
              </a:rPr>
              <a:t>Receiving a PARP Inhibitor</a:t>
            </a:r>
          </a:p>
        </p:txBody>
      </p:sp>
      <p:sp>
        <p:nvSpPr>
          <p:cNvPr id="3" name="Content Placeholder 2">
            <a:extLst>
              <a:ext uri="{FF2B5EF4-FFF2-40B4-BE49-F238E27FC236}">
                <a16:creationId xmlns:a16="http://schemas.microsoft.com/office/drawing/2014/main" id="{3C2C8D6C-1D2A-49E5-3444-20829D71C1BE}"/>
              </a:ext>
            </a:extLst>
          </p:cNvPr>
          <p:cNvSpPr>
            <a:spLocks noGrp="1"/>
          </p:cNvSpPr>
          <p:nvPr>
            <p:ph idx="1"/>
          </p:nvPr>
        </p:nvSpPr>
        <p:spPr>
          <a:xfrm>
            <a:off x="838200" y="3429000"/>
            <a:ext cx="10515600" cy="2054999"/>
          </a:xfrm>
        </p:spPr>
        <p:txBody>
          <a:bodyPr/>
          <a:lstStyle/>
          <a:p>
            <a:pPr marL="0" indent="0" algn="ctr">
              <a:buNone/>
            </a:pPr>
            <a:r>
              <a:rPr lang="en-US" dirty="0">
                <a:latin typeface="Calibri" panose="020F0502020204030204" pitchFamily="34" charset="0"/>
                <a:cs typeface="Calibri" panose="020F0502020204030204" pitchFamily="34" charset="0"/>
              </a:rPr>
              <a:t>Amanda K Wagner, APRN-CNP, AOCNP</a:t>
            </a:r>
          </a:p>
          <a:p>
            <a:pPr marL="0" indent="0" algn="ctr">
              <a:buNone/>
            </a:pPr>
            <a:r>
              <a:rPr lang="en-US" dirty="0">
                <a:latin typeface="Calibri" panose="020F0502020204030204" pitchFamily="34" charset="0"/>
                <a:cs typeface="Calibri" panose="020F0502020204030204" pitchFamily="34" charset="0"/>
              </a:rPr>
              <a:t>The James </a:t>
            </a:r>
          </a:p>
          <a:p>
            <a:pPr marL="0" indent="0" algn="ctr">
              <a:buNone/>
            </a:pPr>
            <a:r>
              <a:rPr lang="en-US" dirty="0">
                <a:latin typeface="Calibri" panose="020F0502020204030204" pitchFamily="34" charset="0"/>
                <a:cs typeface="Calibri" panose="020F0502020204030204" pitchFamily="34" charset="0"/>
              </a:rPr>
              <a:t>The Ohio State University Comprehensive Cancer Center</a:t>
            </a:r>
          </a:p>
          <a:p>
            <a:pPr marL="0" indent="0" algn="ctr">
              <a:buNone/>
            </a:pPr>
            <a:r>
              <a:rPr lang="en-US" dirty="0">
                <a:latin typeface="Calibri" panose="020F0502020204030204" pitchFamily="34" charset="0"/>
                <a:cs typeface="Calibri" panose="020F0502020204030204" pitchFamily="34" charset="0"/>
              </a:rPr>
              <a:t>Columbus, Ohio </a:t>
            </a:r>
          </a:p>
        </p:txBody>
      </p:sp>
    </p:spTree>
    <p:extLst>
      <p:ext uri="{BB962C8B-B14F-4D97-AF65-F5344CB8AC3E}">
        <p14:creationId xmlns:p14="http://schemas.microsoft.com/office/powerpoint/2010/main" val="38013398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09587B-0763-C178-EE07-41A3AB676028}"/>
              </a:ext>
            </a:extLst>
          </p:cNvPr>
          <p:cNvSpPr>
            <a:spLocks noGrp="1"/>
          </p:cNvSpPr>
          <p:nvPr>
            <p:ph type="title"/>
          </p:nvPr>
        </p:nvSpPr>
        <p:spPr/>
        <p:txBody>
          <a:bodyPr/>
          <a:lstStyle/>
          <a:p>
            <a:r>
              <a:rPr lang="en-US" dirty="0"/>
              <a:t>Genetic Counseling </a:t>
            </a:r>
          </a:p>
        </p:txBody>
      </p:sp>
      <p:sp>
        <p:nvSpPr>
          <p:cNvPr id="5" name="Content Placeholder 4">
            <a:extLst>
              <a:ext uri="{FF2B5EF4-FFF2-40B4-BE49-F238E27FC236}">
                <a16:creationId xmlns:a16="http://schemas.microsoft.com/office/drawing/2014/main" id="{0BDC0BCF-BC3E-F7A2-6D35-053B1053C331}"/>
              </a:ext>
            </a:extLst>
          </p:cNvPr>
          <p:cNvSpPr>
            <a:spLocks noGrp="1"/>
          </p:cNvSpPr>
          <p:nvPr>
            <p:ph idx="1"/>
          </p:nvPr>
        </p:nvSpPr>
        <p:spPr/>
        <p:txBody>
          <a:bodyPr/>
          <a:lstStyle/>
          <a:p>
            <a:pPr>
              <a:spcAft>
                <a:spcPts val="300"/>
              </a:spcAft>
            </a:pPr>
            <a:r>
              <a:rPr lang="en-US" dirty="0"/>
              <a:t>For patients with newly discovered germline alteration, we refer to cancer genetics for counseling to discuss:	</a:t>
            </a:r>
          </a:p>
          <a:p>
            <a:pPr lvl="1">
              <a:spcAft>
                <a:spcPts val="300"/>
              </a:spcAft>
            </a:pPr>
            <a:r>
              <a:rPr lang="en-US" dirty="0"/>
              <a:t>The medical implications of positive, negative, and uncertain results</a:t>
            </a:r>
          </a:p>
          <a:p>
            <a:pPr lvl="1">
              <a:spcAft>
                <a:spcPts val="300"/>
              </a:spcAft>
            </a:pPr>
            <a:r>
              <a:rPr lang="en-US" dirty="0"/>
              <a:t>The psychological risks and benefits of learning the results</a:t>
            </a:r>
          </a:p>
          <a:p>
            <a:pPr lvl="1">
              <a:spcAft>
                <a:spcPts val="300"/>
              </a:spcAft>
            </a:pPr>
            <a:r>
              <a:rPr lang="en-US" dirty="0"/>
              <a:t>The risk of passing a variant to children</a:t>
            </a:r>
          </a:p>
          <a:p>
            <a:pPr lvl="1">
              <a:spcAft>
                <a:spcPts val="300"/>
              </a:spcAft>
            </a:pPr>
            <a:r>
              <a:rPr lang="en-US" dirty="0"/>
              <a:t>The impact of testing for the family</a:t>
            </a:r>
          </a:p>
          <a:p>
            <a:pPr lvl="1">
              <a:spcAft>
                <a:spcPts val="300"/>
              </a:spcAft>
            </a:pPr>
            <a:r>
              <a:rPr lang="en-US" dirty="0"/>
              <a:t>Risk reduction strategies and necessary screenings</a:t>
            </a:r>
          </a:p>
          <a:p>
            <a:pPr lvl="1">
              <a:spcAft>
                <a:spcPts val="300"/>
              </a:spcAft>
            </a:pPr>
            <a:r>
              <a:rPr lang="en-US" dirty="0"/>
              <a:t>Referral to support groups </a:t>
            </a:r>
          </a:p>
          <a:p>
            <a:pPr>
              <a:spcAft>
                <a:spcPts val="300"/>
              </a:spcAft>
            </a:pPr>
            <a:endParaRPr lang="en-US" dirty="0"/>
          </a:p>
        </p:txBody>
      </p:sp>
      <p:sp>
        <p:nvSpPr>
          <p:cNvPr id="6" name="Footer Placeholder 5">
            <a:extLst>
              <a:ext uri="{FF2B5EF4-FFF2-40B4-BE49-F238E27FC236}">
                <a16:creationId xmlns:a16="http://schemas.microsoft.com/office/drawing/2014/main" id="{68FA65B2-FAD6-4D58-11FA-F9800A46561D}"/>
              </a:ext>
            </a:extLst>
          </p:cNvPr>
          <p:cNvSpPr>
            <a:spLocks noGrp="1"/>
          </p:cNvSpPr>
          <p:nvPr>
            <p:ph type="ftr" sz="quarter" idx="11"/>
          </p:nvPr>
        </p:nvSpPr>
        <p:spPr>
          <a:xfrm>
            <a:off x="457200" y="6356350"/>
            <a:ext cx="7696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https://www.cancer.gov/about-cancer/causes-prevention/genetics/genetic-testing-fact-sheet#what-are-the-benefits-and-downsides-of-genetic-testing-for-cancer-risk</a:t>
            </a:r>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32666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1737-12D4-4C54-1ABF-D4E34BBF4D0C}"/>
              </a:ext>
            </a:extLst>
          </p:cNvPr>
          <p:cNvSpPr>
            <a:spLocks noGrp="1"/>
          </p:cNvSpPr>
          <p:nvPr>
            <p:ph type="title"/>
          </p:nvPr>
        </p:nvSpPr>
        <p:spPr/>
        <p:txBody>
          <a:bodyPr/>
          <a:lstStyle/>
          <a:p>
            <a:r>
              <a:rPr lang="en-US" dirty="0"/>
              <a:t>Maintenance Olaparib. How does it work? </a:t>
            </a:r>
          </a:p>
        </p:txBody>
      </p:sp>
      <p:sp>
        <p:nvSpPr>
          <p:cNvPr id="3" name="Content Placeholder 2">
            <a:extLst>
              <a:ext uri="{FF2B5EF4-FFF2-40B4-BE49-F238E27FC236}">
                <a16:creationId xmlns:a16="http://schemas.microsoft.com/office/drawing/2014/main" id="{A2A304F9-F899-C810-CB22-D29FF678C3AF}"/>
              </a:ext>
            </a:extLst>
          </p:cNvPr>
          <p:cNvSpPr>
            <a:spLocks noGrp="1"/>
          </p:cNvSpPr>
          <p:nvPr>
            <p:ph idx="1"/>
          </p:nvPr>
        </p:nvSpPr>
        <p:spPr>
          <a:xfrm>
            <a:off x="838200" y="1690688"/>
            <a:ext cx="10515600" cy="4351338"/>
          </a:xfrm>
        </p:spPr>
        <p:txBody>
          <a:bodyPr>
            <a:normAutofit fontScale="92500" lnSpcReduction="10000"/>
          </a:bodyPr>
          <a:lstStyle/>
          <a:p>
            <a:pPr marL="0" indent="0">
              <a:buNone/>
            </a:pPr>
            <a:r>
              <a:rPr lang="en-US" i="1" dirty="0"/>
              <a:t>For patients with BRCA mutations, who have received at least 16 weeks of platinum-based chemotherapy, they are then eligible to switch to maintenance Olaparib</a:t>
            </a:r>
          </a:p>
          <a:p>
            <a:pPr marL="0" indent="0">
              <a:spcBef>
                <a:spcPts val="0"/>
              </a:spcBef>
              <a:buNone/>
            </a:pPr>
            <a:endParaRPr lang="en-US" dirty="0"/>
          </a:p>
          <a:p>
            <a:pPr>
              <a:spcAft>
                <a:spcPts val="300"/>
              </a:spcAft>
            </a:pPr>
            <a:r>
              <a:rPr lang="en-US" dirty="0"/>
              <a:t>Olaparib is a PARP inhibitor, which blocks the activity of the PARP enzyme-this enzyme plays a crucial role in helping the cancer cell repair damaged DNA.</a:t>
            </a:r>
          </a:p>
          <a:p>
            <a:pPr>
              <a:spcAft>
                <a:spcPts val="300"/>
              </a:spcAft>
            </a:pPr>
            <a:r>
              <a:rPr lang="en-US" dirty="0"/>
              <a:t>Cancer cells with BRCA mutations have known defective DNA repair mechanisms which make them sensitive to PARP inhibitors </a:t>
            </a:r>
          </a:p>
          <a:p>
            <a:pPr>
              <a:spcAft>
                <a:spcPts val="300"/>
              </a:spcAft>
            </a:pPr>
            <a:r>
              <a:rPr lang="en-US" dirty="0"/>
              <a:t>Switching to a maintenance therapy, offers an opportunity for a break from IV chemotherapy in the hopes of improved QoL</a:t>
            </a:r>
          </a:p>
        </p:txBody>
      </p:sp>
      <p:sp>
        <p:nvSpPr>
          <p:cNvPr id="4" name="Footer Placeholder 3">
            <a:extLst>
              <a:ext uri="{FF2B5EF4-FFF2-40B4-BE49-F238E27FC236}">
                <a16:creationId xmlns:a16="http://schemas.microsoft.com/office/drawing/2014/main" id="{CAD74C88-1023-67E4-50CB-DF94101FCA1C}"/>
              </a:ext>
            </a:extLst>
          </p:cNvPr>
          <p:cNvSpPr>
            <a:spLocks noGrp="1"/>
          </p:cNvSpPr>
          <p:nvPr>
            <p:ph type="ftr" sz="quarter" idx="11"/>
          </p:nvPr>
        </p:nvSpPr>
        <p:spPr>
          <a:xfrm>
            <a:off x="932329" y="6356350"/>
            <a:ext cx="722107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https://www.nejm.org/doi/full/10.1056/nejmoa1903387</a:t>
            </a:r>
          </a:p>
        </p:txBody>
      </p:sp>
    </p:spTree>
    <p:extLst>
      <p:ext uri="{BB962C8B-B14F-4D97-AF65-F5344CB8AC3E}">
        <p14:creationId xmlns:p14="http://schemas.microsoft.com/office/powerpoint/2010/main" val="8008992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4F762-8681-EB2A-CF40-1620FA22CB1E}"/>
              </a:ext>
            </a:extLst>
          </p:cNvPr>
          <p:cNvSpPr>
            <a:spLocks noGrp="1"/>
          </p:cNvSpPr>
          <p:nvPr>
            <p:ph type="title"/>
          </p:nvPr>
        </p:nvSpPr>
        <p:spPr/>
        <p:txBody>
          <a:bodyPr/>
          <a:lstStyle/>
          <a:p>
            <a:r>
              <a:rPr lang="en-US" dirty="0"/>
              <a:t>Olaparib Side Effects</a:t>
            </a:r>
          </a:p>
        </p:txBody>
      </p:sp>
      <p:sp>
        <p:nvSpPr>
          <p:cNvPr id="3" name="Content Placeholder 2">
            <a:extLst>
              <a:ext uri="{FF2B5EF4-FFF2-40B4-BE49-F238E27FC236}">
                <a16:creationId xmlns:a16="http://schemas.microsoft.com/office/drawing/2014/main" id="{661C9031-62CB-632D-04E1-87A1A40117C5}"/>
              </a:ext>
            </a:extLst>
          </p:cNvPr>
          <p:cNvSpPr>
            <a:spLocks noGrp="1"/>
          </p:cNvSpPr>
          <p:nvPr>
            <p:ph sz="half" idx="1"/>
          </p:nvPr>
        </p:nvSpPr>
        <p:spPr/>
        <p:txBody>
          <a:bodyPr>
            <a:normAutofit lnSpcReduction="10000"/>
          </a:bodyPr>
          <a:lstStyle/>
          <a:p>
            <a:pPr>
              <a:spcAft>
                <a:spcPts val="300"/>
              </a:spcAft>
            </a:pPr>
            <a:r>
              <a:rPr lang="en-US" dirty="0"/>
              <a:t>Fatigue</a:t>
            </a:r>
          </a:p>
          <a:p>
            <a:pPr>
              <a:spcAft>
                <a:spcPts val="300"/>
              </a:spcAft>
            </a:pPr>
            <a:r>
              <a:rPr lang="en-US" dirty="0"/>
              <a:t>Anemia, Thrombocytopenia, Neutropenia</a:t>
            </a:r>
          </a:p>
          <a:p>
            <a:pPr>
              <a:spcAft>
                <a:spcPts val="300"/>
              </a:spcAft>
            </a:pPr>
            <a:r>
              <a:rPr lang="en-US" dirty="0"/>
              <a:t>Nausea, vomiting, diarrhea</a:t>
            </a:r>
          </a:p>
          <a:p>
            <a:pPr>
              <a:spcAft>
                <a:spcPts val="300"/>
              </a:spcAft>
            </a:pPr>
            <a:r>
              <a:rPr lang="en-US" dirty="0"/>
              <a:t>Headache</a:t>
            </a:r>
          </a:p>
          <a:p>
            <a:pPr>
              <a:spcAft>
                <a:spcPts val="300"/>
              </a:spcAft>
            </a:pPr>
            <a:r>
              <a:rPr lang="en-US" dirty="0"/>
              <a:t>Stomatitis </a:t>
            </a:r>
          </a:p>
          <a:p>
            <a:pPr>
              <a:spcAft>
                <a:spcPts val="300"/>
              </a:spcAft>
            </a:pPr>
            <a:r>
              <a:rPr lang="en-US" dirty="0"/>
              <a:t>Indigestion</a:t>
            </a:r>
          </a:p>
          <a:p>
            <a:pPr>
              <a:spcAft>
                <a:spcPts val="300"/>
              </a:spcAft>
            </a:pPr>
            <a:r>
              <a:rPr lang="en-US" dirty="0"/>
              <a:t>Decreased appetite</a:t>
            </a:r>
          </a:p>
          <a:p>
            <a:pPr>
              <a:spcAft>
                <a:spcPts val="300"/>
              </a:spcAft>
            </a:pPr>
            <a:r>
              <a:rPr lang="en-US" dirty="0"/>
              <a:t>URI symptoms</a:t>
            </a:r>
          </a:p>
        </p:txBody>
      </p:sp>
      <p:sp>
        <p:nvSpPr>
          <p:cNvPr id="4" name="Content Placeholder 3">
            <a:extLst>
              <a:ext uri="{FF2B5EF4-FFF2-40B4-BE49-F238E27FC236}">
                <a16:creationId xmlns:a16="http://schemas.microsoft.com/office/drawing/2014/main" id="{F30181F1-DB82-8B6C-A89D-9DF575FC1073}"/>
              </a:ext>
            </a:extLst>
          </p:cNvPr>
          <p:cNvSpPr>
            <a:spLocks noGrp="1"/>
          </p:cNvSpPr>
          <p:nvPr>
            <p:ph sz="half" idx="2"/>
          </p:nvPr>
        </p:nvSpPr>
        <p:spPr/>
        <p:txBody>
          <a:bodyPr>
            <a:normAutofit lnSpcReduction="10000"/>
          </a:bodyPr>
          <a:lstStyle/>
          <a:p>
            <a:pPr marL="0" indent="0">
              <a:spcAft>
                <a:spcPts val="300"/>
              </a:spcAft>
              <a:buNone/>
            </a:pPr>
            <a:r>
              <a:rPr lang="en-US" dirty="0"/>
              <a:t>Administration/Dosing-</a:t>
            </a:r>
          </a:p>
          <a:p>
            <a:pPr>
              <a:spcAft>
                <a:spcPts val="300"/>
              </a:spcAft>
            </a:pPr>
            <a:r>
              <a:rPr lang="en-US" dirty="0"/>
              <a:t>300 mg PO twice daily (until disease progression or unacceptable toxicity)</a:t>
            </a:r>
          </a:p>
          <a:p>
            <a:pPr>
              <a:spcAft>
                <a:spcPts val="300"/>
              </a:spcAft>
            </a:pPr>
            <a:r>
              <a:rPr lang="en-US" dirty="0"/>
              <a:t>Can be taken with or without food, but a small snack may help prevent nausea/vomiting</a:t>
            </a:r>
          </a:p>
          <a:p>
            <a:pPr marL="0" indent="0">
              <a:spcAft>
                <a:spcPts val="300"/>
              </a:spcAft>
              <a:buNone/>
            </a:pPr>
            <a:endParaRPr lang="en-US" dirty="0"/>
          </a:p>
        </p:txBody>
      </p:sp>
      <p:sp>
        <p:nvSpPr>
          <p:cNvPr id="5" name="Footer Placeholder 4">
            <a:extLst>
              <a:ext uri="{FF2B5EF4-FFF2-40B4-BE49-F238E27FC236}">
                <a16:creationId xmlns:a16="http://schemas.microsoft.com/office/drawing/2014/main" id="{56CA6611-00AC-EE28-CFF7-5D7E8D13BC3F}"/>
              </a:ext>
            </a:extLst>
          </p:cNvPr>
          <p:cNvSpPr>
            <a:spLocks noGrp="1"/>
          </p:cNvSpPr>
          <p:nvPr>
            <p:ph type="ftr" sz="quarter" idx="11"/>
          </p:nvPr>
        </p:nvSpPr>
        <p:spPr>
          <a:xfrm>
            <a:off x="838200" y="6356350"/>
            <a:ext cx="7315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lexicomp.com</a:t>
            </a:r>
          </a:p>
        </p:txBody>
      </p:sp>
    </p:spTree>
    <p:extLst>
      <p:ext uri="{BB962C8B-B14F-4D97-AF65-F5344CB8AC3E}">
        <p14:creationId xmlns:p14="http://schemas.microsoft.com/office/powerpoint/2010/main" val="14640859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39FEA-939B-434A-B91D-AC68C9C58F21}"/>
              </a:ext>
            </a:extLst>
          </p:cNvPr>
          <p:cNvSpPr>
            <a:spLocks noGrp="1"/>
          </p:cNvSpPr>
          <p:nvPr>
            <p:ph type="title"/>
          </p:nvPr>
        </p:nvSpPr>
        <p:spPr/>
        <p:txBody>
          <a:bodyPr/>
          <a:lstStyle/>
          <a:p>
            <a:r>
              <a:rPr lang="en-US" dirty="0"/>
              <a:t>Monitoring Parameters</a:t>
            </a:r>
          </a:p>
        </p:txBody>
      </p:sp>
      <p:sp>
        <p:nvSpPr>
          <p:cNvPr id="3" name="Content Placeholder 2">
            <a:extLst>
              <a:ext uri="{FF2B5EF4-FFF2-40B4-BE49-F238E27FC236}">
                <a16:creationId xmlns:a16="http://schemas.microsoft.com/office/drawing/2014/main" id="{3E54A0EB-9F95-AFCB-5FA1-2F1FADB56246}"/>
              </a:ext>
            </a:extLst>
          </p:cNvPr>
          <p:cNvSpPr>
            <a:spLocks noGrp="1"/>
          </p:cNvSpPr>
          <p:nvPr>
            <p:ph idx="1"/>
          </p:nvPr>
        </p:nvSpPr>
        <p:spPr/>
        <p:txBody>
          <a:bodyPr>
            <a:normAutofit/>
          </a:bodyPr>
          <a:lstStyle/>
          <a:p>
            <a:pPr>
              <a:spcAft>
                <a:spcPts val="300"/>
              </a:spcAft>
            </a:pPr>
            <a:r>
              <a:rPr lang="en-US" dirty="0"/>
              <a:t>CBC d/p at baseline and every month, or as clinically indicated as needed for monitoring of prolonged hematologic toxicity </a:t>
            </a:r>
          </a:p>
          <a:p>
            <a:pPr>
              <a:spcAft>
                <a:spcPts val="300"/>
              </a:spcAft>
            </a:pPr>
            <a:r>
              <a:rPr lang="en-US" dirty="0"/>
              <a:t>Verify pregnancy status</a:t>
            </a:r>
          </a:p>
          <a:p>
            <a:pPr>
              <a:spcAft>
                <a:spcPts val="300"/>
              </a:spcAft>
            </a:pPr>
            <a:r>
              <a:rPr lang="en-US" dirty="0"/>
              <a:t>Monitor for signs/symptoms of VTE, PE, pneumonitis </a:t>
            </a:r>
          </a:p>
          <a:p>
            <a:pPr>
              <a:spcAft>
                <a:spcPts val="300"/>
              </a:spcAft>
            </a:pPr>
            <a:r>
              <a:rPr lang="en-US" dirty="0"/>
              <a:t>Ensure patient has anti-emetics, antidiarrheals prescribed </a:t>
            </a:r>
          </a:p>
          <a:p>
            <a:pPr>
              <a:spcAft>
                <a:spcPts val="300"/>
              </a:spcAft>
            </a:pPr>
            <a:r>
              <a:rPr lang="en-US" dirty="0"/>
              <a:t>Instruct patient when to call-any uncontrolled GI side effect, new or worsening cough/sob, swelling, chest pain</a:t>
            </a:r>
          </a:p>
        </p:txBody>
      </p:sp>
      <p:sp>
        <p:nvSpPr>
          <p:cNvPr id="4" name="Footer Placeholder 3">
            <a:extLst>
              <a:ext uri="{FF2B5EF4-FFF2-40B4-BE49-F238E27FC236}">
                <a16:creationId xmlns:a16="http://schemas.microsoft.com/office/drawing/2014/main" id="{9CD5C65D-24C9-79D9-A67C-A159E3D9CAE7}"/>
              </a:ext>
            </a:extLst>
          </p:cNvPr>
          <p:cNvSpPr>
            <a:spLocks noGrp="1"/>
          </p:cNvSpPr>
          <p:nvPr>
            <p:ph type="ftr" sz="quarter" idx="11"/>
          </p:nvPr>
        </p:nvSpPr>
        <p:spPr>
          <a:xfrm>
            <a:off x="838200" y="6356350"/>
            <a:ext cx="7315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lexicomp.com</a:t>
            </a:r>
          </a:p>
        </p:txBody>
      </p:sp>
    </p:spTree>
    <p:extLst>
      <p:ext uri="{BB962C8B-B14F-4D97-AF65-F5344CB8AC3E}">
        <p14:creationId xmlns:p14="http://schemas.microsoft.com/office/powerpoint/2010/main" val="25898366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E31F-4042-A6E4-C3BE-3D06F86C5FE4}"/>
              </a:ext>
            </a:extLst>
          </p:cNvPr>
          <p:cNvSpPr>
            <a:spLocks noGrp="1"/>
          </p:cNvSpPr>
          <p:nvPr>
            <p:ph type="title"/>
          </p:nvPr>
        </p:nvSpPr>
        <p:spPr/>
        <p:txBody>
          <a:bodyPr/>
          <a:lstStyle/>
          <a:p>
            <a:r>
              <a:rPr lang="en-US" dirty="0"/>
              <a:t>Patient case </a:t>
            </a:r>
          </a:p>
        </p:txBody>
      </p:sp>
      <p:sp>
        <p:nvSpPr>
          <p:cNvPr id="3" name="Content Placeholder 2">
            <a:extLst>
              <a:ext uri="{FF2B5EF4-FFF2-40B4-BE49-F238E27FC236}">
                <a16:creationId xmlns:a16="http://schemas.microsoft.com/office/drawing/2014/main" id="{B127B4C8-A907-4AC4-B66E-096980B44B97}"/>
              </a:ext>
            </a:extLst>
          </p:cNvPr>
          <p:cNvSpPr>
            <a:spLocks noGrp="1"/>
          </p:cNvSpPr>
          <p:nvPr>
            <p:ph idx="1"/>
          </p:nvPr>
        </p:nvSpPr>
        <p:spPr>
          <a:xfrm>
            <a:off x="838200" y="1438447"/>
            <a:ext cx="10515600" cy="4929402"/>
          </a:xfrm>
        </p:spPr>
        <p:txBody>
          <a:bodyPr>
            <a:normAutofit fontScale="77500" lnSpcReduction="20000"/>
          </a:bodyPr>
          <a:lstStyle/>
          <a:p>
            <a:pPr>
              <a:lnSpc>
                <a:spcPct val="110000"/>
              </a:lnSpc>
              <a:spcBef>
                <a:spcPts val="700"/>
              </a:spcBef>
              <a:spcAft>
                <a:spcPts val="300"/>
              </a:spcAft>
            </a:pPr>
            <a:r>
              <a:rPr lang="en-US" dirty="0"/>
              <a:t>60 </a:t>
            </a:r>
            <a:r>
              <a:rPr lang="en-US" dirty="0" err="1"/>
              <a:t>yo</a:t>
            </a:r>
            <a:r>
              <a:rPr lang="en-US" dirty="0"/>
              <a:t> female with a history of triple negative left breast cancer in 2006 s/p neoadjuvant chemo, surgery, and radiation and ovarian cancer in 2012 s/p surgery and adjuvant chemo. </a:t>
            </a:r>
          </a:p>
          <a:p>
            <a:pPr>
              <a:lnSpc>
                <a:spcPct val="110000"/>
              </a:lnSpc>
              <a:spcBef>
                <a:spcPts val="700"/>
              </a:spcBef>
              <a:spcAft>
                <a:spcPts val="300"/>
              </a:spcAft>
            </a:pPr>
            <a:r>
              <a:rPr lang="en-US" dirty="0"/>
              <a:t>BRCA1 mutation found after ovarian cancer diagnosis</a:t>
            </a:r>
          </a:p>
          <a:p>
            <a:pPr>
              <a:lnSpc>
                <a:spcPct val="110000"/>
              </a:lnSpc>
              <a:spcBef>
                <a:spcPts val="700"/>
              </a:spcBef>
              <a:spcAft>
                <a:spcPts val="300"/>
              </a:spcAft>
            </a:pPr>
            <a:r>
              <a:rPr lang="en-US" dirty="0"/>
              <a:t>Social history-married with 3 grown children, 4 grandchildren. Still working full time in insurance (worked from home). Social alcohol, no smoking</a:t>
            </a:r>
          </a:p>
          <a:p>
            <a:pPr>
              <a:lnSpc>
                <a:spcPct val="110000"/>
              </a:lnSpc>
              <a:spcBef>
                <a:spcPts val="700"/>
              </a:spcBef>
              <a:spcAft>
                <a:spcPts val="300"/>
              </a:spcAft>
            </a:pPr>
            <a:r>
              <a:rPr lang="en-US" dirty="0"/>
              <a:t>Presented in late 2022 with worsening abdominal pain, was found to have a pancreatic tail mass with evidence of metastatic disease to the liver and peritoneum. </a:t>
            </a:r>
          </a:p>
          <a:p>
            <a:pPr>
              <a:lnSpc>
                <a:spcPct val="110000"/>
              </a:lnSpc>
              <a:spcBef>
                <a:spcPts val="700"/>
              </a:spcBef>
              <a:spcAft>
                <a:spcPts val="300"/>
              </a:spcAft>
            </a:pPr>
            <a:r>
              <a:rPr lang="en-US" dirty="0"/>
              <a:t>Liver biopsy +adenocarcinoma, consistent with a pancreatic primary</a:t>
            </a:r>
          </a:p>
          <a:p>
            <a:pPr>
              <a:lnSpc>
                <a:spcPct val="110000"/>
              </a:lnSpc>
              <a:spcBef>
                <a:spcPts val="700"/>
              </a:spcBef>
              <a:spcAft>
                <a:spcPts val="300"/>
              </a:spcAft>
            </a:pPr>
            <a:r>
              <a:rPr lang="en-US" dirty="0"/>
              <a:t>At initial diagnosis of pancreatic cancer, was extremely tearful and anxious regarding a third cancer diagnosis. Goal was to be able to watch her grandchildren part time and still wanted to work</a:t>
            </a:r>
          </a:p>
        </p:txBody>
      </p:sp>
    </p:spTree>
    <p:extLst>
      <p:ext uri="{BB962C8B-B14F-4D97-AF65-F5344CB8AC3E}">
        <p14:creationId xmlns:p14="http://schemas.microsoft.com/office/powerpoint/2010/main" val="9828246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27AE-5904-8953-F5CE-742A58BE34CA}"/>
              </a:ext>
            </a:extLst>
          </p:cNvPr>
          <p:cNvSpPr>
            <a:spLocks noGrp="1"/>
          </p:cNvSpPr>
          <p:nvPr>
            <p:ph type="title"/>
          </p:nvPr>
        </p:nvSpPr>
        <p:spPr/>
        <p:txBody>
          <a:bodyPr/>
          <a:lstStyle/>
          <a:p>
            <a:r>
              <a:rPr lang="en-US" dirty="0"/>
              <a:t>Patient case (continued)</a:t>
            </a:r>
          </a:p>
        </p:txBody>
      </p:sp>
      <p:sp>
        <p:nvSpPr>
          <p:cNvPr id="3" name="Content Placeholder 2">
            <a:extLst>
              <a:ext uri="{FF2B5EF4-FFF2-40B4-BE49-F238E27FC236}">
                <a16:creationId xmlns:a16="http://schemas.microsoft.com/office/drawing/2014/main" id="{9CAE026B-8A9F-3CB5-EE05-060635B5FE6D}"/>
              </a:ext>
            </a:extLst>
          </p:cNvPr>
          <p:cNvSpPr>
            <a:spLocks noGrp="1"/>
          </p:cNvSpPr>
          <p:nvPr>
            <p:ph idx="1"/>
          </p:nvPr>
        </p:nvSpPr>
        <p:spPr>
          <a:xfrm>
            <a:off x="838200" y="1438446"/>
            <a:ext cx="10515600" cy="4351338"/>
          </a:xfrm>
        </p:spPr>
        <p:txBody>
          <a:bodyPr/>
          <a:lstStyle/>
          <a:p>
            <a:pPr>
              <a:spcAft>
                <a:spcPts val="300"/>
              </a:spcAft>
            </a:pPr>
            <a:r>
              <a:rPr lang="en-US" dirty="0"/>
              <a:t>She received 5 months of therapy with FOLFIRINOX with scans showing evidence of response</a:t>
            </a:r>
          </a:p>
          <a:p>
            <a:pPr>
              <a:spcAft>
                <a:spcPts val="300"/>
              </a:spcAft>
            </a:pPr>
            <a:r>
              <a:rPr lang="en-US" dirty="0"/>
              <a:t>She overall did well with chemo, aside from one admission with uncontrolled diarrhea/AKI. Irinotecan was dose reduced with resolution in her symptoms. </a:t>
            </a:r>
          </a:p>
          <a:p>
            <a:pPr>
              <a:spcAft>
                <a:spcPts val="300"/>
              </a:spcAft>
            </a:pPr>
            <a:r>
              <a:rPr lang="en-US" dirty="0"/>
              <a:t>She did develop mild non painful neuropathy </a:t>
            </a:r>
          </a:p>
          <a:p>
            <a:pPr>
              <a:spcAft>
                <a:spcPts val="300"/>
              </a:spcAft>
            </a:pPr>
            <a:r>
              <a:rPr lang="en-US" dirty="0"/>
              <a:t>Was then started on maintenance Olaparib </a:t>
            </a:r>
          </a:p>
          <a:p>
            <a:pPr>
              <a:spcAft>
                <a:spcPts val="300"/>
              </a:spcAft>
            </a:pPr>
            <a:r>
              <a:rPr lang="en-US" dirty="0"/>
              <a:t>Tolerated well, had mild anemia and nausea, was able to continue x 7 months and then had disease progression </a:t>
            </a:r>
          </a:p>
          <a:p>
            <a:pPr>
              <a:spcAft>
                <a:spcPts val="300"/>
              </a:spcAft>
            </a:pPr>
            <a:endParaRPr lang="en-US" dirty="0"/>
          </a:p>
        </p:txBody>
      </p:sp>
    </p:spTree>
    <p:extLst>
      <p:ext uri="{BB962C8B-B14F-4D97-AF65-F5344CB8AC3E}">
        <p14:creationId xmlns:p14="http://schemas.microsoft.com/office/powerpoint/2010/main" val="17024733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8288592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47FE-50CD-A90F-CD74-7E49FC82CF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96E20D-B3D6-6CBA-A81E-A8C143B9A221}"/>
              </a:ext>
            </a:extLst>
          </p:cNvPr>
          <p:cNvSpPr/>
          <p:nvPr/>
        </p:nvSpPr>
        <p:spPr bwMode="auto">
          <a:xfrm>
            <a:off x="758948" y="5301208"/>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D84AB59-4CDB-8336-6903-F5C049CC30D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FCD5A3E-6A20-F097-D3AF-9C4BF267A424}"/>
              </a:ext>
            </a:extLst>
          </p:cNvPr>
          <p:cNvSpPr>
            <a:spLocks noGrp="1"/>
          </p:cNvSpPr>
          <p:nvPr>
            <p:ph idx="1"/>
          </p:nvPr>
        </p:nvSpPr>
        <p:spPr>
          <a:xfrm>
            <a:off x="912286" y="1052736"/>
            <a:ext cx="10224274"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Initial Management of Pancreatic Adenocarcinoma (PAD)</a:t>
            </a:r>
          </a:p>
          <a:p>
            <a:pPr marL="0" indent="0">
              <a:spcBef>
                <a:spcPts val="1800"/>
              </a:spcBef>
              <a:spcAft>
                <a:spcPts val="0"/>
              </a:spcAft>
              <a:buNone/>
            </a:pPr>
            <a:r>
              <a:rPr lang="en-US" sz="2500" dirty="0">
                <a:solidFill>
                  <a:srgbClr val="0432FF"/>
                </a:solidFill>
              </a:rPr>
              <a:t>Module 1: </a:t>
            </a:r>
            <a:r>
              <a:rPr lang="en-US" sz="2500" dirty="0">
                <a:solidFill>
                  <a:schemeClr val="tx1"/>
                </a:solidFill>
              </a:rPr>
              <a:t>Clinical Presentation and Prognosis of PAD;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b="1" dirty="0">
                <a:solidFill>
                  <a:schemeClr val="tx1"/>
                </a:solidFill>
                <a:effectLst/>
                <a:latin typeface="+mn-lt"/>
                <a:ea typeface="Calibri" panose="020F0502020204030204" pitchFamily="34" charset="0"/>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Importance of Palliative Care for Advanced PAD </a:t>
            </a:r>
            <a:endParaRPr lang="en-US" sz="2500" b="1" dirty="0">
              <a:solidFill>
                <a:schemeClr val="tx1"/>
              </a:solidFill>
              <a:effectLst/>
              <a:latin typeface="+mn-lt"/>
              <a:ea typeface="Calibri" panose="020F0502020204030204" pitchFamily="34" charset="0"/>
            </a:endParaRPr>
          </a:p>
          <a:p>
            <a:pPr marL="0" indent="0">
              <a:spcBef>
                <a:spcPts val="1800"/>
              </a:spcBef>
              <a:spcAft>
                <a:spcPts val="0"/>
              </a:spcAft>
              <a:buNone/>
            </a:pPr>
            <a:r>
              <a:rPr lang="en-US" sz="2500" dirty="0">
                <a:solidFill>
                  <a:srgbClr val="0432FF"/>
                </a:solidFill>
              </a:rPr>
              <a:t>Module 4: </a:t>
            </a:r>
            <a:r>
              <a:rPr lang="en-US" sz="2500" dirty="0">
                <a:solidFill>
                  <a:schemeClr val="tx1"/>
                </a:solidFill>
              </a:rPr>
              <a:t>Role of PARP Inhibitor Maintenance Therapy for Newly Diagnosed Metastatic PAD </a:t>
            </a:r>
          </a:p>
          <a:p>
            <a:pPr marL="0" indent="0">
              <a:spcBef>
                <a:spcPts val="1800"/>
              </a:spcBef>
              <a:spcAft>
                <a:spcPts val="0"/>
              </a:spcAft>
              <a:buNone/>
            </a:pPr>
            <a:r>
              <a:rPr lang="en-US" sz="2500" dirty="0">
                <a:solidFill>
                  <a:schemeClr val="bg1"/>
                </a:solidFill>
              </a:rPr>
              <a:t>Module 5: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Promising Investigational Strategies for PAD </a:t>
            </a:r>
          </a:p>
        </p:txBody>
      </p:sp>
    </p:spTree>
    <p:extLst>
      <p:ext uri="{BB962C8B-B14F-4D97-AF65-F5344CB8AC3E}">
        <p14:creationId xmlns:p14="http://schemas.microsoft.com/office/powerpoint/2010/main" val="3892689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GB_standard_template_082020">
  <a:themeElements>
    <a:clrScheme name="MGB_standard_template_082020">
      <a:dk1>
        <a:srgbClr val="000000"/>
      </a:dk1>
      <a:lt1>
        <a:srgbClr val="FFFFFF"/>
      </a:lt1>
      <a:dk2>
        <a:srgbClr val="A7A7A7"/>
      </a:dk2>
      <a:lt2>
        <a:srgbClr val="535353"/>
      </a:lt2>
      <a:accent1>
        <a:srgbClr val="009AA3"/>
      </a:accent1>
      <a:accent2>
        <a:srgbClr val="003A93"/>
      </a:accent2>
      <a:accent3>
        <a:srgbClr val="0077CA"/>
      </a:accent3>
      <a:accent4>
        <a:srgbClr val="CD7F00"/>
      </a:accent4>
      <a:accent5>
        <a:srgbClr val="5C068A"/>
      </a:accent5>
      <a:accent6>
        <a:srgbClr val="CC0037"/>
      </a:accent6>
      <a:hlink>
        <a:srgbClr val="0000FF"/>
      </a:hlink>
      <a:folHlink>
        <a:srgbClr val="FF00FF"/>
      </a:folHlink>
    </a:clrScheme>
    <a:fontScheme name="MGB_standard_template_082020">
      <a:majorFont>
        <a:latin typeface="Calibri"/>
        <a:ea typeface="Calibri"/>
        <a:cs typeface="Calibri"/>
      </a:majorFont>
      <a:minorFont>
        <a:latin typeface="Helvetica"/>
        <a:ea typeface="Helvetica"/>
        <a:cs typeface="Helvetica"/>
      </a:minorFont>
    </a:fontScheme>
    <a:fmtScheme name="MGB_standard_template_0820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8767" tIns="48767" rIns="48767" bIns="48767"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7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NORMAL SLIDES">
  <a:themeElements>
    <a:clrScheme name="Custom 1">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Custom 2">
      <a:majorFont>
        <a:latin typeface="Roboto Condense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01FB5CDF-9BF3-4FD3-8D2A-52B813268C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f1686b-f877-4eb8-89ab-3a67a5dc2612"/>
    <ds:schemaRef ds:uri="b4104d5b-b872-4636-a728-507be7308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943613-F1FC-4FDE-AE76-071360118BBD}">
  <ds:schemaRefs>
    <ds:schemaRef ds:uri="http://schemas.microsoft.com/sharepoint/v3/contenttype/forms"/>
  </ds:schemaRefs>
</ds:datastoreItem>
</file>

<file path=customXml/itemProps3.xml><?xml version="1.0" encoding="utf-8"?>
<ds:datastoreItem xmlns:ds="http://schemas.openxmlformats.org/officeDocument/2006/customXml" ds:itemID="{B4EBDE47-2FD8-4CA1-8AED-76AA284362C9}">
  <ds:schemaRefs>
    <ds:schemaRef ds:uri="http://schemas.microsoft.com/office/2006/metadata/properties"/>
    <ds:schemaRef ds:uri="http://schemas.microsoft.com/office/infopath/2007/PartnerControls"/>
    <ds:schemaRef ds:uri="96f1686b-f877-4eb8-89ab-3a67a5dc2612"/>
    <ds:schemaRef ds:uri="b4104d5b-b872-4636-a728-507be7308f43"/>
  </ds:schemaRefs>
</ds:datastoreItem>
</file>

<file path=docProps/app.xml><?xml version="1.0" encoding="utf-8"?>
<Properties xmlns="http://schemas.openxmlformats.org/officeDocument/2006/extended-properties" xmlns:vt="http://schemas.openxmlformats.org/officeDocument/2006/docPropsVTypes">
  <Template/>
  <TotalTime>85103</TotalTime>
  <Words>6209</Words>
  <Application>Microsoft Office PowerPoint</Application>
  <PresentationFormat>Widescreen</PresentationFormat>
  <Paragraphs>880</Paragraphs>
  <Slides>111</Slides>
  <Notes>19</Notes>
  <HiddenSlides>0</HiddenSlides>
  <MMClips>0</MMClips>
  <ScaleCrop>false</ScaleCrop>
  <HeadingPairs>
    <vt:vector size="4" baseType="variant">
      <vt:variant>
        <vt:lpstr>Theme</vt:lpstr>
      </vt:variant>
      <vt:variant>
        <vt:i4>10</vt:i4>
      </vt:variant>
      <vt:variant>
        <vt:lpstr>Slide Titles</vt:lpstr>
      </vt:variant>
      <vt:variant>
        <vt:i4>111</vt:i4>
      </vt:variant>
    </vt:vector>
  </HeadingPairs>
  <TitlesOfParts>
    <vt:vector size="121" baseType="lpstr">
      <vt:lpstr>1_Default Design</vt:lpstr>
      <vt:lpstr>Custom Design</vt:lpstr>
      <vt:lpstr>3_Default Design</vt:lpstr>
      <vt:lpstr>Office Theme</vt:lpstr>
      <vt:lpstr>2_Office Theme</vt:lpstr>
      <vt:lpstr>2_2017_HTAA_Diabetes</vt:lpstr>
      <vt:lpstr>7_2017_HTAA_Diabetes</vt:lpstr>
      <vt:lpstr>5_Default Design</vt:lpstr>
      <vt:lpstr>NORMAL SLIDES</vt:lpstr>
      <vt:lpstr>MGB_standard_template_082020</vt:lpstr>
      <vt:lpstr>Pancreatic Cancer</vt:lpstr>
      <vt:lpstr>Faculty</vt:lpstr>
      <vt:lpstr>Dr Dayyani — Disclosures</vt:lpstr>
      <vt:lpstr>Ms Kuhlman — Disclosures</vt:lpstr>
      <vt:lpstr>Dr Philip — Disclosures</vt:lpstr>
      <vt:lpstr>Ms Wagner — Disclosures</vt:lpstr>
      <vt:lpstr>Commercial Support</vt:lpstr>
      <vt:lpstr>PowerPoint Presentation</vt:lpstr>
      <vt:lpstr>Agenda</vt:lpstr>
      <vt:lpstr>Agenda</vt:lpstr>
      <vt:lpstr>Ms Wagner: Case Presentation</vt:lpstr>
      <vt:lpstr>Ms Wagner: Case Presentation (continued)</vt:lpstr>
      <vt:lpstr>Ms Wagner: Case Presentation (continued)</vt:lpstr>
      <vt:lpstr>Agenda</vt:lpstr>
      <vt:lpstr>PowerPoint Presentation</vt:lpstr>
      <vt:lpstr>Clinical Presentation and Prognosis of PAD</vt:lpstr>
      <vt:lpstr>Pancreatic Cancer Statistics </vt:lpstr>
      <vt:lpstr>Clinical Risk Factors</vt:lpstr>
      <vt:lpstr>Inherited Risk Factors </vt:lpstr>
      <vt:lpstr>Pancreatic Stage Distribution at Diagnosis (%)</vt:lpstr>
      <vt:lpstr>5 year Relative Survival Percentage by Stage</vt:lpstr>
      <vt:lpstr>Presenting Symptoms</vt:lpstr>
      <vt:lpstr>Roundtable Discussion</vt:lpstr>
      <vt:lpstr>Case Presentation</vt:lpstr>
      <vt:lpstr>Case Presentation (continued)</vt:lpstr>
      <vt:lpstr>Case Presentation (continued)</vt:lpstr>
      <vt:lpstr>Recent Advances in Up-Front Treatment for Metastatic PAD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Roundtable Discussion</vt:lpstr>
      <vt:lpstr>Management of the Patient with Metastatic Pancreatic Cancer</vt:lpstr>
      <vt:lpstr>Case Presentation </vt:lpstr>
      <vt:lpstr>Case Presentation (continued)</vt:lpstr>
      <vt:lpstr>Options:</vt:lpstr>
      <vt:lpstr>Where to start?</vt:lpstr>
      <vt:lpstr>NALIRIFOX/ FOLFIRINOX Side Effects</vt:lpstr>
      <vt:lpstr>Metastatic disease – 1st line PRODIGE 4-ACCORD 11 trial </vt:lpstr>
      <vt:lpstr> How do these regimens compare?  Toxicity </vt:lpstr>
      <vt:lpstr>Metastatic disease – 1st line NAPOLI-3</vt:lpstr>
      <vt:lpstr>Managing Side Effects: </vt:lpstr>
      <vt:lpstr>Metastatic Disease: 1st line summary</vt:lpstr>
      <vt:lpstr>Side effect management</vt:lpstr>
      <vt:lpstr>Roundtable Discussion</vt:lpstr>
      <vt:lpstr>Agenda</vt:lpstr>
      <vt:lpstr>PowerPoint Presentation</vt:lpstr>
      <vt:lpstr>Selection and Sequencing of  Therapy for Relapsed/Refractory (R/R) Metastatic PAD</vt:lpstr>
      <vt:lpstr>PowerPoint Presentation</vt:lpstr>
      <vt:lpstr>PowerPoint Presentation</vt:lpstr>
      <vt:lpstr>PowerPoint Presentation</vt:lpstr>
      <vt:lpstr>If Prior Gemcitabine → Fluoropyrimidine-Based Therapy</vt:lpstr>
      <vt:lpstr>FOLFIRINOX as Second-Line Therapy?</vt:lpstr>
      <vt:lpstr>If Prior Fluoropyrimidine → Gemcitabine-Based Therapy</vt:lpstr>
      <vt:lpstr>What Are the Data for Second-Line Treatment With Gemcitabine and Nab-Paclitaxel Post-FOLFIRINOX?</vt:lpstr>
      <vt:lpstr>PowerPoint Presentation</vt:lpstr>
      <vt:lpstr>Roundtable Discussion</vt:lpstr>
      <vt:lpstr>Agenda</vt:lpstr>
      <vt:lpstr>PowerPoint Presentation</vt:lpstr>
      <vt:lpstr>Importance of Palliative Care in Advanced PDAC</vt:lpstr>
      <vt:lpstr>Case Presentation</vt:lpstr>
      <vt:lpstr>Supportive interventions: a team approach</vt:lpstr>
      <vt:lpstr>Early involvement with palliative care</vt:lpstr>
      <vt:lpstr>RESULTS of early palliative care</vt:lpstr>
      <vt:lpstr>QOL Scores</vt:lpstr>
      <vt:lpstr>Depression Scores</vt:lpstr>
      <vt:lpstr>Survival Data</vt:lpstr>
      <vt:lpstr>Serious Illness Conversation</vt:lpstr>
      <vt:lpstr>Supportive care: the hardest work we do</vt:lpstr>
      <vt:lpstr>Case Presentation (continued)</vt:lpstr>
      <vt:lpstr>Conclusions</vt:lpstr>
      <vt:lpstr>Roundtable Discussion</vt:lpstr>
      <vt:lpstr>Agenda</vt:lpstr>
      <vt:lpstr>PowerPoint Presentation</vt:lpstr>
      <vt:lpstr>Pancreatic Cancer</vt:lpstr>
      <vt:lpstr>Case</vt:lpstr>
      <vt:lpstr>Evolution to include targeted drugs in pancreatic ca</vt:lpstr>
      <vt:lpstr>Molecular profiling of the tumor and germline testing of the patient must be part of an initial workup in pancreatic cancer</vt:lpstr>
      <vt:lpstr>A PARP inhibitor takes away the ability of the cancer cell to repair its damaged DNA leading to its death</vt:lpstr>
      <vt:lpstr>Oral olaparib a PARP inhibitor is targeted therapy in BRCA mutated pancreatic cancer</vt:lpstr>
      <vt:lpstr>POLO was a phase 3 study of olaparib maintenance in patients with metastatic pancreatic cancer with germline BRCA mutation</vt:lpstr>
      <vt:lpstr>POLO met the primary study endpoint leading to FDA approval of olaparib in metastatic pancreatic cancer with BRCA germline mutation</vt:lpstr>
      <vt:lpstr>Grade 3/4 adverse events in the POLO study</vt:lpstr>
      <vt:lpstr>Germline Testing in Pancreatic Cancer:  Guidelines &amp; Recommendation</vt:lpstr>
      <vt:lpstr>Roundtable Discussion</vt:lpstr>
      <vt:lpstr>Nursing Considerations for Patients  Receiving a PARP Inhibitor</vt:lpstr>
      <vt:lpstr>Genetic Counseling </vt:lpstr>
      <vt:lpstr>Maintenance Olaparib. How does it work? </vt:lpstr>
      <vt:lpstr>Olaparib Side Effects</vt:lpstr>
      <vt:lpstr>Monitoring Parameters</vt:lpstr>
      <vt:lpstr>Patient case </vt:lpstr>
      <vt:lpstr>Patient case (continued)</vt:lpstr>
      <vt:lpstr>Roundtable Discussion</vt:lpstr>
      <vt:lpstr>Agenda</vt:lpstr>
      <vt:lpstr>PowerPoint Presentation</vt:lpstr>
      <vt:lpstr>Pancreatic Cancer</vt:lpstr>
      <vt:lpstr>Case</vt:lpstr>
      <vt:lpstr>KRAS G12C targeting in advanced pancreatic cancer</vt:lpstr>
      <vt:lpstr>Early encouraging results in pretreated pancreas cancer using Pan-KRAS inhibitor Daraxonrasib (RMC-6236)</vt:lpstr>
      <vt:lpstr>Select  KRAS inhibitor studies  in pancreatic cancer- a fast expanding field!</vt:lpstr>
      <vt:lpstr>Patients with RAS wild type (not mutated) can have other druggable targets including NRG-1 fusions</vt:lpstr>
      <vt:lpstr>Zenocutuzumab: a novel bispecific antibody targeting both HER2 and HER3 </vt:lpstr>
      <vt:lpstr>Efficacy of zenocutuzumab in 32 patients with previously treated pancreatic cancers  </vt:lpstr>
      <vt:lpstr>Why enrollment on clinical trials should be encouraged?</vt:lpstr>
      <vt:lpstr>Challenges of enrolling patients in clinical trials</vt:lpstr>
      <vt:lpstr>PowerPoint Presentation</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8087</cp:revision>
  <cp:lastPrinted>2020-10-06T19:03:59Z</cp:lastPrinted>
  <dcterms:created xsi:type="dcterms:W3CDTF">2013-03-19T19:50:02Z</dcterms:created>
  <dcterms:modified xsi:type="dcterms:W3CDTF">2025-05-05T19:13:02Z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y fmtid="{D5CDD505-2E9C-101B-9397-08002B2CF9AE}" pid="4" name="MediaServiceImageTags">
    <vt:lpwstr/>
  </property>
</Properties>
</file>