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134806139" r:id="rId3"/>
    <p:sldId id="262" r:id="rId4"/>
    <p:sldId id="1457" r:id="rId5"/>
    <p:sldId id="2147470194" r:id="rId6"/>
    <p:sldId id="2147478067" r:id="rId7"/>
    <p:sldId id="2147478077" r:id="rId8"/>
    <p:sldId id="282" r:id="rId9"/>
    <p:sldId id="2147470227" r:id="rId10"/>
    <p:sldId id="2147478057" r:id="rId11"/>
    <p:sldId id="2147478055" r:id="rId12"/>
    <p:sldId id="2147478046" r:id="rId13"/>
    <p:sldId id="2147470398" r:id="rId14"/>
    <p:sldId id="2147470400" r:id="rId15"/>
    <p:sldId id="269" r:id="rId16"/>
    <p:sldId id="1480" r:id="rId17"/>
    <p:sldId id="2147481791" r:id="rId18"/>
    <p:sldId id="305" r:id="rId19"/>
    <p:sldId id="339" r:id="rId20"/>
    <p:sldId id="304" r:id="rId21"/>
    <p:sldId id="2147481792" r:id="rId22"/>
    <p:sldId id="2147478078" r:id="rId23"/>
    <p:sldId id="2147481793" r:id="rId24"/>
    <p:sldId id="21474780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04" autoAdjust="0"/>
    <p:restoredTop sz="96976" autoAdjust="0"/>
  </p:normalViewPr>
  <p:slideViewPr>
    <p:cSldViewPr snapToGrid="0">
      <p:cViewPr varScale="1">
        <p:scale>
          <a:sx n="109" d="100"/>
          <a:sy n="109" d="100"/>
        </p:scale>
        <p:origin x="208" y="488"/>
      </p:cViewPr>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62BFAE-3AD7-4120-8EBC-71549251A699}" type="datetimeFigureOut">
              <a:rPr lang="en-US" smtClean="0"/>
              <a:t>7/24/25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CC617-B4B6-45F2-8E60-4410A52B3EE3}" type="slidenum">
              <a:rPr lang="en-US" smtClean="0"/>
              <a:t>‹#›</a:t>
            </a:fld>
            <a:endParaRPr lang="en-US"/>
          </a:p>
        </p:txBody>
      </p:sp>
    </p:spTree>
    <p:extLst>
      <p:ext uri="{BB962C8B-B14F-4D97-AF65-F5344CB8AC3E}">
        <p14:creationId xmlns:p14="http://schemas.microsoft.com/office/powerpoint/2010/main" val="324123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0" dirty="0">
                <a:solidFill>
                  <a:srgbClr val="242424"/>
                </a:solidFill>
                <a:effectLst/>
                <a:latin typeface="inherit"/>
              </a:rPr>
              <a:t>Please prepare a 20 to 25-minute PowerPoint presentation (approximately 25 data slides) to be discussed in a 1-on-1 call with Dr Love, after which Dr Love will discuss select content with you in a conversational manner.</a:t>
            </a:r>
            <a:endParaRPr lang="en-US" sz="1800" b="0" i="0" dirty="0">
              <a:solidFill>
                <a:srgbClr val="242424"/>
              </a:solidFill>
              <a:effectLst/>
              <a:latin typeface="Aptos" panose="020B0004020202020204" pitchFamily="34" charset="0"/>
            </a:endParaRPr>
          </a:p>
          <a:p>
            <a:pPr marL="0" marR="0" algn="l">
              <a:spcBef>
                <a:spcPts val="0"/>
              </a:spcBef>
              <a:spcAft>
                <a:spcPts val="0"/>
              </a:spcAft>
            </a:pPr>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marL="0" marR="0" algn="l">
              <a:spcBef>
                <a:spcPts val="0"/>
              </a:spcBef>
              <a:spcAft>
                <a:spcPts val="0"/>
              </a:spcAft>
            </a:pPr>
            <a:r>
              <a:rPr lang="en-US" sz="1800" b="0" i="0" dirty="0">
                <a:solidFill>
                  <a:srgbClr val="242424"/>
                </a:solidFill>
                <a:effectLst/>
                <a:latin typeface="inherit"/>
              </a:rPr>
              <a:t>Please provide at your earliest convenience or by </a:t>
            </a:r>
            <a:r>
              <a:rPr lang="en-US" sz="1800" b="1" i="0" u="sng" dirty="0">
                <a:solidFill>
                  <a:srgbClr val="242424"/>
                </a:solidFill>
                <a:effectLst/>
                <a:latin typeface="inherit"/>
              </a:rPr>
              <a:t>Friday, July 11, 2025</a:t>
            </a:r>
            <a:r>
              <a:rPr lang="en-US" sz="1800" b="0" i="0" dirty="0">
                <a:solidFill>
                  <a:srgbClr val="242424"/>
                </a:solidFill>
                <a:effectLst/>
                <a:latin typeface="inherit"/>
              </a:rPr>
              <a:t>.</a:t>
            </a:r>
            <a:endParaRPr lang="en-US" sz="1800" b="0" i="0" dirty="0">
              <a:solidFill>
                <a:srgbClr val="242424"/>
              </a:solidFill>
              <a:effectLst/>
              <a:latin typeface="Aptos" panose="020B0004020202020204" pitchFamily="34" charset="0"/>
            </a:endParaRPr>
          </a:p>
          <a:p>
            <a:pPr marL="0" marR="0" algn="l">
              <a:spcBef>
                <a:spcPts val="0"/>
              </a:spcBef>
              <a:spcAft>
                <a:spcPts val="0"/>
              </a:spcAft>
            </a:pPr>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marL="0" marR="0" algn="l">
              <a:spcBef>
                <a:spcPts val="0"/>
              </a:spcBef>
              <a:spcAft>
                <a:spcPts val="0"/>
              </a:spcAft>
            </a:pPr>
            <a:r>
              <a:rPr lang="en-US" sz="1800" b="1" i="0" dirty="0">
                <a:solidFill>
                  <a:srgbClr val="242424"/>
                </a:solidFill>
                <a:effectLst/>
                <a:latin typeface="inherit"/>
              </a:rPr>
              <a:t>Oncology Today: Optimal Management of Brain Metastases in Patients with HER2-Positive Breast Cancer — Dr Sammons</a:t>
            </a:r>
            <a:endParaRPr lang="en-US" sz="1800" b="0" i="0" dirty="0">
              <a:solidFill>
                <a:srgbClr val="242424"/>
              </a:solidFill>
              <a:effectLst/>
              <a:latin typeface="Aptos" panose="020B0004020202020204" pitchFamily="34" charset="0"/>
            </a:endParaRPr>
          </a:p>
          <a:p>
            <a:pPr marL="0" marR="0" algn="l">
              <a:spcBef>
                <a:spcPts val="0"/>
              </a:spcBef>
              <a:spcAft>
                <a:spcPts val="0"/>
              </a:spcAft>
            </a:pPr>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inherit"/>
              </a:rPr>
              <a:t>Incidence of CNS metastases in patients with HER2-positive </a:t>
            </a:r>
            <a:r>
              <a:rPr lang="en-US" sz="1800" b="0" i="0" dirty="0" err="1">
                <a:solidFill>
                  <a:srgbClr val="242424"/>
                </a:solidFill>
                <a:effectLst/>
                <a:latin typeface="inherit"/>
              </a:rPr>
              <a:t>mBC</a:t>
            </a:r>
            <a:r>
              <a:rPr lang="en-US" sz="1800" b="0" i="0" dirty="0">
                <a:solidFill>
                  <a:srgbClr val="242424"/>
                </a:solidFill>
                <a:effectLst/>
                <a:latin typeface="inherit"/>
              </a:rPr>
              <a:t> and effect on overall prognosis</a:t>
            </a:r>
            <a:endParaRPr lang="en-US" sz="1800" b="0" i="0" dirty="0">
              <a:solidFill>
                <a:srgbClr val="242424"/>
              </a:solidFill>
              <a:effectLst/>
              <a:latin typeface="Aptos" panose="020B000402020202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inherit"/>
              </a:rPr>
              <a:t>Comparative levels of CNS permeability of approved agents for HER2-positive </a:t>
            </a:r>
            <a:r>
              <a:rPr lang="en-US" sz="1800" b="0" i="0" dirty="0" err="1">
                <a:solidFill>
                  <a:srgbClr val="242424"/>
                </a:solidFill>
                <a:effectLst/>
                <a:latin typeface="inherit"/>
              </a:rPr>
              <a:t>mBC</a:t>
            </a:r>
            <a:endParaRPr lang="en-US" sz="1800" b="0" i="0" dirty="0">
              <a:solidFill>
                <a:srgbClr val="242424"/>
              </a:solidFill>
              <a:effectLst/>
              <a:latin typeface="Aptos" panose="020B000402020202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inherit"/>
              </a:rPr>
              <a:t>Intracranial efficacy documented with trastuzumab </a:t>
            </a:r>
            <a:r>
              <a:rPr lang="en-US" sz="1800" b="0" i="0" dirty="0" err="1">
                <a:solidFill>
                  <a:srgbClr val="242424"/>
                </a:solidFill>
                <a:effectLst/>
                <a:latin typeface="inherit"/>
              </a:rPr>
              <a:t>deruxtecan</a:t>
            </a:r>
            <a:r>
              <a:rPr lang="en-US" sz="1800" b="0" i="0" dirty="0">
                <a:solidFill>
                  <a:srgbClr val="242424"/>
                </a:solidFill>
                <a:effectLst/>
                <a:latin typeface="inherit"/>
              </a:rPr>
              <a:t> (T-</a:t>
            </a:r>
            <a:r>
              <a:rPr lang="en-US" sz="1800" b="0" i="0" dirty="0" err="1">
                <a:solidFill>
                  <a:srgbClr val="242424"/>
                </a:solidFill>
                <a:effectLst/>
                <a:latin typeface="inherit"/>
              </a:rPr>
              <a:t>DXd</a:t>
            </a:r>
            <a:r>
              <a:rPr lang="en-US" sz="1800" b="0" i="0" dirty="0">
                <a:solidFill>
                  <a:srgbClr val="242424"/>
                </a:solidFill>
                <a:effectLst/>
                <a:latin typeface="inherit"/>
              </a:rPr>
              <a:t>) in published research efforts (</a:t>
            </a:r>
            <a:r>
              <a:rPr lang="en-US" sz="1800" b="0" i="0" dirty="0" err="1">
                <a:solidFill>
                  <a:srgbClr val="242424"/>
                </a:solidFill>
                <a:effectLst/>
                <a:latin typeface="inherit"/>
              </a:rPr>
              <a:t>eg</a:t>
            </a:r>
            <a:r>
              <a:rPr lang="en-US" sz="1800" b="0" i="0" dirty="0">
                <a:solidFill>
                  <a:srgbClr val="242424"/>
                </a:solidFill>
                <a:effectLst/>
                <a:latin typeface="inherit"/>
              </a:rPr>
              <a:t>, DESTINY-Breast01, 02 and 03, DEBBRAH, TUXEDO-1)</a:t>
            </a:r>
            <a:endParaRPr lang="en-US" sz="1800" b="0" i="0" dirty="0">
              <a:solidFill>
                <a:srgbClr val="242424"/>
              </a:solidFill>
              <a:effectLst/>
              <a:latin typeface="Aptos" panose="020B000402020202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inherit"/>
              </a:rPr>
              <a:t>Proportion of patients with brain metastases enrolled on the noncomparative Phase </a:t>
            </a:r>
            <a:r>
              <a:rPr lang="en-US" sz="1800" b="0" i="0" dirty="0" err="1">
                <a:solidFill>
                  <a:srgbClr val="242424"/>
                </a:solidFill>
                <a:effectLst/>
                <a:latin typeface="inherit"/>
              </a:rPr>
              <a:t>IIIb</a:t>
            </a:r>
            <a:r>
              <a:rPr lang="en-US" sz="1800" b="0" i="0" dirty="0">
                <a:solidFill>
                  <a:srgbClr val="242424"/>
                </a:solidFill>
                <a:effectLst/>
                <a:latin typeface="inherit"/>
              </a:rPr>
              <a:t>/IV DESTINY-Breast12 study of T-</a:t>
            </a:r>
            <a:r>
              <a:rPr lang="en-US" sz="1800" b="0" i="0" dirty="0" err="1">
                <a:solidFill>
                  <a:srgbClr val="242424"/>
                </a:solidFill>
                <a:effectLst/>
                <a:latin typeface="inherit"/>
              </a:rPr>
              <a:t>DXd</a:t>
            </a:r>
            <a:r>
              <a:rPr lang="en-US" sz="1800" b="0" i="0" dirty="0">
                <a:solidFill>
                  <a:srgbClr val="242424"/>
                </a:solidFill>
                <a:effectLst/>
                <a:latin typeface="inherit"/>
              </a:rPr>
              <a:t>; CNS and other outcomes documented in this cohort</a:t>
            </a:r>
            <a:endParaRPr lang="en-US" sz="1800" b="0" i="0" dirty="0">
              <a:solidFill>
                <a:srgbClr val="242424"/>
              </a:solidFill>
              <a:effectLst/>
              <a:latin typeface="Aptos" panose="020B000402020202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inherit"/>
              </a:rPr>
              <a:t>CNS activity observed with tucatinib-based therapy in HER2CLIMB and HER2CLIMB-02</a:t>
            </a:r>
            <a:endParaRPr lang="en-US" sz="1800" b="0" i="0" dirty="0">
              <a:solidFill>
                <a:srgbClr val="242424"/>
              </a:solidFill>
              <a:effectLst/>
              <a:latin typeface="Aptos" panose="020B000402020202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inherit"/>
              </a:rPr>
              <a:t>Available clinical trial findings and/or retrospective data with the use of tucatinib/trastuzumab/capecitabine and T-</a:t>
            </a:r>
            <a:r>
              <a:rPr lang="en-US" sz="1800" b="0" i="0" dirty="0" err="1">
                <a:solidFill>
                  <a:srgbClr val="242424"/>
                </a:solidFill>
                <a:effectLst/>
                <a:latin typeface="inherit"/>
              </a:rPr>
              <a:t>DXd</a:t>
            </a:r>
            <a:r>
              <a:rPr lang="en-US" sz="1800" b="0" i="0" dirty="0">
                <a:solidFill>
                  <a:srgbClr val="242424"/>
                </a:solidFill>
                <a:effectLst/>
                <a:latin typeface="inherit"/>
              </a:rPr>
              <a:t> in patients with HER2-positive </a:t>
            </a:r>
            <a:r>
              <a:rPr lang="en-US" sz="1800" b="0" i="0" dirty="0" err="1">
                <a:solidFill>
                  <a:srgbClr val="242424"/>
                </a:solidFill>
                <a:effectLst/>
                <a:latin typeface="inherit"/>
              </a:rPr>
              <a:t>mBC</a:t>
            </a:r>
            <a:r>
              <a:rPr lang="en-US" sz="1800" b="0" i="0" dirty="0">
                <a:solidFill>
                  <a:srgbClr val="242424"/>
                </a:solidFill>
                <a:effectLst/>
                <a:latin typeface="inherit"/>
              </a:rPr>
              <a:t> and leptomeningeal disease</a:t>
            </a:r>
            <a:endParaRPr lang="en-US" sz="1800" b="0" i="0" dirty="0">
              <a:solidFill>
                <a:srgbClr val="242424"/>
              </a:solidFill>
              <a:effectLst/>
              <a:latin typeface="Aptos" panose="020B000402020202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inherit"/>
              </a:rPr>
              <a:t>Ongoing clinical trials of established and investigational HER2-directed approaches for patients with CNS metastases</a:t>
            </a:r>
            <a:endParaRPr lang="en-US" sz="1800" b="0" i="0" dirty="0">
              <a:solidFill>
                <a:srgbClr val="242424"/>
              </a:solidFill>
              <a:effectLst/>
              <a:latin typeface="Aptos" panose="020B0004020202020204" pitchFamily="34" charset="0"/>
            </a:endParaRPr>
          </a:p>
          <a:p>
            <a:pPr marL="0" marR="0" algn="l">
              <a:spcBef>
                <a:spcPts val="0"/>
              </a:spcBef>
              <a:spcAft>
                <a:spcPts val="0"/>
              </a:spcAft>
            </a:pPr>
            <a:r>
              <a:rPr lang="en-US" sz="1800" b="1"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marL="0" marR="0" algn="l">
              <a:spcBef>
                <a:spcPts val="0"/>
              </a:spcBef>
              <a:spcAft>
                <a:spcPts val="0"/>
              </a:spcAft>
            </a:pPr>
            <a:r>
              <a:rPr lang="en-US" sz="1800" b="1" i="0" dirty="0">
                <a:solidFill>
                  <a:srgbClr val="242424"/>
                </a:solidFill>
                <a:effectLst/>
                <a:latin typeface="inherit"/>
              </a:rPr>
              <a:t>Cases:</a:t>
            </a:r>
            <a:r>
              <a:rPr lang="en-US" sz="1800" b="0" i="0" dirty="0">
                <a:solidFill>
                  <a:srgbClr val="242424"/>
                </a:solidFill>
                <a:effectLst/>
                <a:latin typeface="inherit"/>
              </a:rPr>
              <a:t> Two patients from your practice relevant to the topics above (please include one who fared well on T-</a:t>
            </a:r>
            <a:r>
              <a:rPr lang="en-US" sz="1800" b="0" i="0" dirty="0" err="1">
                <a:solidFill>
                  <a:srgbClr val="242424"/>
                </a:solidFill>
                <a:effectLst/>
                <a:latin typeface="inherit"/>
              </a:rPr>
              <a:t>DXd</a:t>
            </a:r>
            <a:r>
              <a:rPr lang="en-US" sz="1800" b="0" i="0" dirty="0">
                <a:solidFill>
                  <a:srgbClr val="242424"/>
                </a:solidFill>
                <a:effectLst/>
                <a:latin typeface="inherit"/>
              </a:rPr>
              <a:t> if possible)</a:t>
            </a:r>
            <a:endParaRPr lang="en-US" sz="1800" b="0" i="0" dirty="0">
              <a:solidFill>
                <a:srgbClr val="242424"/>
              </a:solidFill>
              <a:effectLst/>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2CC617-B4B6-45F2-8E60-4410A52B3EE3}" type="slidenum">
              <a:rPr lang="en-US" smtClean="0"/>
              <a:t>1</a:t>
            </a:fld>
            <a:endParaRPr lang="en-US"/>
          </a:p>
        </p:txBody>
      </p:sp>
    </p:spTree>
    <p:extLst>
      <p:ext uri="{BB962C8B-B14F-4D97-AF65-F5344CB8AC3E}">
        <p14:creationId xmlns:p14="http://schemas.microsoft.com/office/powerpoint/2010/main" val="1949426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41B6E6"/>
              </a:buClr>
            </a:pPr>
            <a:r>
              <a:rPr lang="en-US" sz="1200" dirty="0">
                <a:solidFill>
                  <a:srgbClr val="003353"/>
                </a:solidFill>
                <a:latin typeface="Arial" panose="020B0604020202020204" pitchFamily="34" charset="0"/>
                <a:cs typeface="Arial" panose="020B0604020202020204" pitchFamily="34" charset="0"/>
              </a:rPr>
              <a:t>65-year-old female with de novo ER-, HER2+ MBC on trastuzumab, </a:t>
            </a:r>
            <a:r>
              <a:rPr lang="en-US" sz="1200" dirty="0" err="1">
                <a:solidFill>
                  <a:srgbClr val="003353"/>
                </a:solidFill>
                <a:latin typeface="Arial" panose="020B0604020202020204" pitchFamily="34" charset="0"/>
                <a:cs typeface="Arial" panose="020B0604020202020204" pitchFamily="34" charset="0"/>
              </a:rPr>
              <a:t>pertuzumab</a:t>
            </a:r>
            <a:r>
              <a:rPr lang="en-US" sz="1200" dirty="0">
                <a:solidFill>
                  <a:srgbClr val="003353"/>
                </a:solidFill>
                <a:latin typeface="Arial" panose="020B0604020202020204" pitchFamily="34" charset="0"/>
                <a:cs typeface="Arial" panose="020B0604020202020204" pitchFamily="34" charset="0"/>
              </a:rPr>
              <a:t> for 4 years develops new single brain metastases s/p SRS with controlled extracranial disease. </a:t>
            </a:r>
          </a:p>
          <a:p>
            <a:pPr marL="457200">
              <a:buClr>
                <a:srgbClr val="41B6E6"/>
              </a:buClr>
              <a:buFontTx/>
              <a:buChar char="-"/>
            </a:pPr>
            <a:r>
              <a:rPr lang="en-US" sz="1200" dirty="0">
                <a:solidFill>
                  <a:srgbClr val="41B6E6"/>
                </a:solidFill>
                <a:latin typeface="Arial" panose="020B0604020202020204" pitchFamily="34" charset="0"/>
                <a:cs typeface="Arial" panose="020B0604020202020204" pitchFamily="34" charset="0"/>
              </a:rPr>
              <a:t>Radiate, continue HP and offer Bridget Trial to add tucatinib. </a:t>
            </a:r>
            <a:br>
              <a:rPr lang="en-US" sz="1200" dirty="0">
                <a:solidFill>
                  <a:srgbClr val="41B6E6"/>
                </a:solidFill>
                <a:latin typeface="Arial" panose="020B0604020202020204" pitchFamily="34" charset="0"/>
                <a:cs typeface="Arial" panose="020B0604020202020204" pitchFamily="34" charset="0"/>
              </a:rPr>
            </a:br>
            <a:r>
              <a:rPr lang="en-US" sz="1200" dirty="0">
                <a:solidFill>
                  <a:srgbClr val="41B6E6"/>
                </a:solidFill>
                <a:latin typeface="Arial" panose="020B0604020202020204" pitchFamily="34" charset="0"/>
                <a:cs typeface="Arial" panose="020B0604020202020204" pitchFamily="34" charset="0"/>
              </a:rPr>
              <a:t>Hold off on more toxic agents until next progression.</a:t>
            </a:r>
          </a:p>
          <a:p>
            <a:pPr marL="0" indent="0">
              <a:buClr>
                <a:srgbClr val="41B6E6"/>
              </a:buClr>
              <a:buNone/>
            </a:pPr>
            <a:endParaRPr lang="en-US" sz="1200" dirty="0">
              <a:solidFill>
                <a:srgbClr val="003353"/>
              </a:solidFill>
              <a:latin typeface="Arial" panose="020B0604020202020204" pitchFamily="34" charset="0"/>
              <a:cs typeface="Arial" panose="020B0604020202020204" pitchFamily="34" charset="0"/>
            </a:endParaRPr>
          </a:p>
          <a:p>
            <a:pPr>
              <a:buClr>
                <a:srgbClr val="41B6E6"/>
              </a:buClr>
            </a:pPr>
            <a:r>
              <a:rPr lang="en-US" sz="1200" dirty="0">
                <a:solidFill>
                  <a:srgbClr val="003353"/>
                </a:solidFill>
                <a:latin typeface="Arial" panose="020B0604020202020204" pitchFamily="34" charset="0"/>
                <a:cs typeface="Arial" panose="020B0604020202020204" pitchFamily="34" charset="0"/>
              </a:rPr>
              <a:t>39-year-old female with history of T2N1 ER-, HER2+ breast cancer s/p curative treatment with </a:t>
            </a:r>
            <a:r>
              <a:rPr lang="en-US" sz="1200" dirty="0" err="1">
                <a:solidFill>
                  <a:srgbClr val="003353"/>
                </a:solidFill>
                <a:latin typeface="Arial" panose="020B0604020202020204" pitchFamily="34" charset="0"/>
                <a:cs typeface="Arial" panose="020B0604020202020204" pitchFamily="34" charset="0"/>
              </a:rPr>
              <a:t>pCR</a:t>
            </a:r>
            <a:r>
              <a:rPr lang="en-US" sz="1200" dirty="0">
                <a:solidFill>
                  <a:srgbClr val="003353"/>
                </a:solidFill>
                <a:latin typeface="Arial" panose="020B0604020202020204" pitchFamily="34" charset="0"/>
                <a:cs typeface="Arial" panose="020B0604020202020204" pitchFamily="34" charset="0"/>
              </a:rPr>
              <a:t> and one year of HP presents with 7 new brain metastases with no extracranial disease. She receives SRS to all 7 lesions continues HP, develops 2 more brain metastases 6 months later s/p SRS</a:t>
            </a:r>
          </a:p>
          <a:p>
            <a:pPr marL="457200">
              <a:buClr>
                <a:srgbClr val="41B6E6"/>
              </a:buClr>
              <a:buFontTx/>
              <a:buChar char="-"/>
            </a:pPr>
            <a:r>
              <a:rPr lang="en-US" sz="1200" dirty="0">
                <a:solidFill>
                  <a:srgbClr val="41B6E6"/>
                </a:solidFill>
                <a:latin typeface="Arial" panose="020B0604020202020204" pitchFamily="34" charset="0"/>
                <a:cs typeface="Arial" panose="020B0604020202020204" pitchFamily="34" charset="0"/>
              </a:rPr>
              <a:t>High-risk patient for neurologic death, High Brain metastases Velocity</a:t>
            </a:r>
          </a:p>
          <a:p>
            <a:pPr marL="457200">
              <a:buClr>
                <a:srgbClr val="41B6E6"/>
              </a:buClr>
              <a:buFontTx/>
              <a:buChar char="-"/>
            </a:pPr>
            <a:r>
              <a:rPr lang="en-US" sz="1200" dirty="0">
                <a:solidFill>
                  <a:srgbClr val="41B6E6"/>
                </a:solidFill>
                <a:latin typeface="Arial" panose="020B0604020202020204" pitchFamily="34" charset="0"/>
                <a:cs typeface="Arial" panose="020B0604020202020204" pitchFamily="34" charset="0"/>
              </a:rPr>
              <a:t>Transition to T-</a:t>
            </a:r>
            <a:r>
              <a:rPr lang="en-US" sz="1200" dirty="0" err="1">
                <a:solidFill>
                  <a:srgbClr val="41B6E6"/>
                </a:solidFill>
                <a:latin typeface="Arial" panose="020B0604020202020204" pitchFamily="34" charset="0"/>
                <a:cs typeface="Arial" panose="020B0604020202020204" pitchFamily="34" charset="0"/>
              </a:rPr>
              <a:t>DXd</a:t>
            </a:r>
            <a:r>
              <a:rPr lang="en-US" sz="1200" dirty="0">
                <a:solidFill>
                  <a:srgbClr val="41B6E6"/>
                </a:solidFill>
                <a:latin typeface="Arial" panose="020B0604020202020204" pitchFamily="34" charset="0"/>
                <a:cs typeface="Arial" panose="020B0604020202020204" pitchFamily="34" charset="0"/>
              </a:rPr>
              <a:t> or HER2CLIMB </a:t>
            </a:r>
          </a:p>
          <a:p>
            <a:endParaRPr lang="en-US" dirty="0"/>
          </a:p>
        </p:txBody>
      </p:sp>
      <p:sp>
        <p:nvSpPr>
          <p:cNvPr id="4" name="Slide Number Placeholder 3"/>
          <p:cNvSpPr>
            <a:spLocks noGrp="1"/>
          </p:cNvSpPr>
          <p:nvPr>
            <p:ph type="sldNum" sz="quarter" idx="5"/>
          </p:nvPr>
        </p:nvSpPr>
        <p:spPr/>
        <p:txBody>
          <a:bodyPr/>
          <a:lstStyle/>
          <a:p>
            <a:fld id="{3D2CC617-B4B6-45F2-8E60-4410A52B3EE3}" type="slidenum">
              <a:rPr lang="en-US" smtClean="0"/>
              <a:t>22</a:t>
            </a:fld>
            <a:endParaRPr lang="en-US"/>
          </a:p>
        </p:txBody>
      </p:sp>
    </p:spTree>
    <p:extLst>
      <p:ext uri="{BB962C8B-B14F-4D97-AF65-F5344CB8AC3E}">
        <p14:creationId xmlns:p14="http://schemas.microsoft.com/office/powerpoint/2010/main" val="291286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BlinkMacSystemFont"/>
              </a:rPr>
              <a:t> </a:t>
            </a:r>
            <a:r>
              <a:rPr lang="en-US" b="0" i="0" dirty="0">
                <a:solidFill>
                  <a:srgbClr val="212121"/>
                </a:solidFill>
                <a:effectLst/>
                <a:latin typeface="BlinkMacSystemFont"/>
              </a:rPr>
              <a:t>A multi-institutional retrospective database of 400 breast cancer patients treated for newly diagnosed brain metastases was generated. Prognostic factors significant for survival were analyzed by multivariate Cox regression and recursive partitioning analysis (RPA). Factors were weighted by the magnitude of their regression coefficients to define the GPA index. </a:t>
            </a:r>
            <a:r>
              <a:rPr lang="pt-BR" b="0" i="0" dirty="0">
                <a:solidFill>
                  <a:srgbClr val="212121"/>
                </a:solidFill>
                <a:effectLst/>
                <a:latin typeface="BlinkMacSystemFont"/>
              </a:rPr>
              <a:t>3.4 (n = 23), 7.7 (n = 104), 15.1 (n = 140), and 25.3 (n = 133) months.</a:t>
            </a:r>
            <a:endParaRPr lang="en-US" dirty="0"/>
          </a:p>
        </p:txBody>
      </p:sp>
      <p:sp>
        <p:nvSpPr>
          <p:cNvPr id="4" name="Slide Number Placeholder 3"/>
          <p:cNvSpPr>
            <a:spLocks noGrp="1"/>
          </p:cNvSpPr>
          <p:nvPr>
            <p:ph type="sldNum" sz="quarter" idx="5"/>
          </p:nvPr>
        </p:nvSpPr>
        <p:spPr/>
        <p:txBody>
          <a:bodyPr/>
          <a:lstStyle/>
          <a:p>
            <a:fld id="{0C2B3C52-EB6A-4A18-9BC4-60020F62AE37}" type="slidenum">
              <a:rPr lang="en-US" smtClean="0"/>
              <a:t>4</a:t>
            </a:fld>
            <a:endParaRPr lang="en-US"/>
          </a:p>
        </p:txBody>
      </p:sp>
    </p:spTree>
    <p:extLst>
      <p:ext uri="{BB962C8B-B14F-4D97-AF65-F5344CB8AC3E}">
        <p14:creationId xmlns:p14="http://schemas.microsoft.com/office/powerpoint/2010/main" val="278276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ea typeface="Lato" panose="020F0502020204030203" pitchFamily="34" charset="0"/>
              </a:rPr>
              <a:t>1218 patients newly diagnosed </a:t>
            </a:r>
            <a:r>
              <a:rPr lang="en-US" sz="1200" dirty="0" err="1">
                <a:ea typeface="Lato" panose="020F0502020204030203" pitchFamily="34" charset="0"/>
              </a:rPr>
              <a:t>BrM</a:t>
            </a:r>
            <a:r>
              <a:rPr lang="en-US" sz="1200" dirty="0">
                <a:ea typeface="Lato" panose="020F0502020204030203" pitchFamily="34" charset="0"/>
              </a:rPr>
              <a:t> BWH/DFCI from 2008–2015. </a:t>
            </a:r>
          </a:p>
          <a:p>
            <a:r>
              <a:rPr lang="en-US" sz="1200" dirty="0">
                <a:ea typeface="Lato" panose="020F0502020204030203" pitchFamily="34" charset="0"/>
              </a:rPr>
              <a:t>Neurologic death: radiographic intracranial progression with accompanying neurologic symptomatology in the absence of systemic disease progression of a life-threatening nature. Defined by 2 </a:t>
            </a:r>
            <a:r>
              <a:rPr lang="en-US" sz="1200" dirty="0" err="1">
                <a:ea typeface="Lato" panose="020F0502020204030203" pitchFamily="34" charset="0"/>
              </a:rPr>
              <a:t>radoncs</a:t>
            </a:r>
            <a:r>
              <a:rPr lang="en-US" sz="1200" dirty="0">
                <a:ea typeface="Lato" panose="020F0502020204030203" pitchFamily="34" charset="0"/>
              </a:rPr>
              <a:t> independently. </a:t>
            </a:r>
          </a:p>
          <a:p>
            <a:r>
              <a:rPr lang="en-US" sz="1200" dirty="0">
                <a:ea typeface="Lato" panose="020F0502020204030203" pitchFamily="34" charset="0"/>
              </a:rPr>
              <a:t>Factors predictive of neurologic death were assessed via univariable and multivariable Fine and Gray competing risks regression.</a:t>
            </a:r>
          </a:p>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6</a:t>
            </a:fld>
            <a:endParaRPr lang="en-US"/>
          </a:p>
        </p:txBody>
      </p:sp>
    </p:spTree>
    <p:extLst>
      <p:ext uri="{BB962C8B-B14F-4D97-AF65-F5344CB8AC3E}">
        <p14:creationId xmlns:p14="http://schemas.microsoft.com/office/powerpoint/2010/main" val="280171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switch</a:t>
            </a:r>
            <a:r>
              <a:rPr lang="en-US" baseline="0" dirty="0"/>
              <a:t> gears a bit here and review our current algorithm for local therapy for brain metastases. For patients with a solitary lesion, consideration of resection followed by SRS is standard, both from a diagnostic and treatment perspective. For patients with a limited number of lesions, Radiosurgery remains our mainstay. Finally, for patients who present with multiple lesions, or diffuse dural based disease, WBRT is considered standard. Given the longer term neurocognitive sequelae of WBRT, techniques such as hippocampal sparing and/or use of memantine can be considered.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17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Worth pointing out on the slide somewhere that the </a:t>
            </a:r>
            <a:r>
              <a:rPr lang="en-US" dirty="0" err="1"/>
              <a:t>pyrotinib</a:t>
            </a:r>
            <a:r>
              <a:rPr lang="en-US" dirty="0"/>
              <a:t> data were generated in much less heavily pretreated pts</a:t>
            </a:r>
          </a:p>
        </p:txBody>
      </p:sp>
      <p:sp>
        <p:nvSpPr>
          <p:cNvPr id="4" name="Slide Number Placeholder 3"/>
          <p:cNvSpPr>
            <a:spLocks noGrp="1"/>
          </p:cNvSpPr>
          <p:nvPr>
            <p:ph type="sldNum" sz="quarter" idx="5"/>
          </p:nvPr>
        </p:nvSpPr>
        <p:spPr/>
        <p:txBody>
          <a:bodyPr/>
          <a:lstStyle/>
          <a:p>
            <a:fld id="{7E94B695-4959-034C-8CA3-8676768617D7}" type="slidenum">
              <a:rPr lang="en-US" smtClean="0"/>
              <a:t>10</a:t>
            </a:fld>
            <a:endParaRPr lang="en-US"/>
          </a:p>
        </p:txBody>
      </p:sp>
    </p:spTree>
    <p:extLst>
      <p:ext uri="{BB962C8B-B14F-4D97-AF65-F5344CB8AC3E}">
        <p14:creationId xmlns:p14="http://schemas.microsoft.com/office/powerpoint/2010/main" val="4136004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11</a:t>
            </a:fld>
            <a:endParaRPr lang="en-US"/>
          </a:p>
        </p:txBody>
      </p:sp>
    </p:spTree>
    <p:extLst>
      <p:ext uri="{BB962C8B-B14F-4D97-AF65-F5344CB8AC3E}">
        <p14:creationId xmlns:p14="http://schemas.microsoft.com/office/powerpoint/2010/main" val="1600960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Largest prospective study of </a:t>
            </a:r>
            <a:r>
              <a:rPr lang="en-US" dirty="0" err="1"/>
              <a:t>TDxD</a:t>
            </a:r>
            <a:r>
              <a:rPr lang="en-US" dirty="0"/>
              <a:t> in setting of metastatic HER2+ BC +/- </a:t>
            </a:r>
            <a:r>
              <a:rPr lang="en-US" dirty="0" err="1"/>
              <a:t>BrM</a:t>
            </a:r>
            <a:r>
              <a:rPr lang="en-US" dirty="0"/>
              <a:t>; not sample size; all </a:t>
            </a:r>
            <a:r>
              <a:rPr lang="en-US" dirty="0" err="1"/>
              <a:t>Tucatinib</a:t>
            </a:r>
            <a:r>
              <a:rPr lang="en-US" dirty="0"/>
              <a:t> Naïve </a:t>
            </a:r>
          </a:p>
        </p:txBody>
      </p:sp>
      <p:sp>
        <p:nvSpPr>
          <p:cNvPr id="4" name="Slide Number Placeholder 3"/>
          <p:cNvSpPr>
            <a:spLocks noGrp="1"/>
          </p:cNvSpPr>
          <p:nvPr>
            <p:ph type="sldNum" sz="quarter" idx="5"/>
          </p:nvPr>
        </p:nvSpPr>
        <p:spPr/>
        <p:txBody>
          <a:bodyPr/>
          <a:lstStyle/>
          <a:p>
            <a:fld id="{1621C461-C4D9-4CA1-8222-94A50042D70F}" type="slidenum">
              <a:rPr lang="en-US" smtClean="0"/>
              <a:t>13</a:t>
            </a:fld>
            <a:endParaRPr lang="en-US"/>
          </a:p>
        </p:txBody>
      </p:sp>
    </p:spTree>
    <p:extLst>
      <p:ext uri="{BB962C8B-B14F-4D97-AF65-F5344CB8AC3E}">
        <p14:creationId xmlns:p14="http://schemas.microsoft.com/office/powerpoint/2010/main" val="7878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Trastuzumab-deruxtecan has also produced very interesting results in two American and Japanese cohorts. </a:t>
            </a:r>
          </a:p>
          <a:p>
            <a:r>
              <a:rPr lang="fr-FR" dirty="0"/>
              <a:t>In the Dana Farber and Duke cohort of 8 patients, 50% achieved a partial response, and median OS was 10.4 months. </a:t>
            </a:r>
          </a:p>
          <a:p>
            <a:r>
              <a:rPr lang="fr-FR" dirty="0"/>
              <a:t>In the Japanese cohort of 19 patients, 7 out of 9 achieved a response, and PFS and OS at 12 months were 60% and 87% respectively.</a:t>
            </a:r>
          </a:p>
        </p:txBody>
      </p:sp>
      <p:sp>
        <p:nvSpPr>
          <p:cNvPr id="4" name="Espace réservé du numéro de diapositive 3"/>
          <p:cNvSpPr>
            <a:spLocks noGrp="1"/>
          </p:cNvSpPr>
          <p:nvPr>
            <p:ph type="sldNum" sz="quarter" idx="5"/>
          </p:nvPr>
        </p:nvSpPr>
        <p:spPr/>
        <p:txBody>
          <a:bodyPr/>
          <a:lstStyle/>
          <a:p>
            <a:fld id="{A6815BED-6B39-3848-9A83-F791F4110606}" type="slidenum">
              <a:rPr lang="fr-FR" smtClean="0"/>
              <a:t>18</a:t>
            </a:fld>
            <a:endParaRPr lang="fr-FR" dirty="0"/>
          </a:p>
        </p:txBody>
      </p:sp>
    </p:spTree>
    <p:extLst>
      <p:ext uri="{BB962C8B-B14F-4D97-AF65-F5344CB8AC3E}">
        <p14:creationId xmlns:p14="http://schemas.microsoft.com/office/powerpoint/2010/main" val="320480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Also with Tucatinib </a:t>
            </a:r>
          </a:p>
          <a:p>
            <a:r>
              <a:rPr lang="fr-FR" dirty="0"/>
              <a:t>In the TBCRC 49 trial, 17 HER2+ MBC with newly diagnosed LMD patients received tucatinib plus capecitabine plus trastuzumab. </a:t>
            </a:r>
          </a:p>
          <a:p>
            <a:r>
              <a:rPr lang="fr-FR" dirty="0"/>
              <a:t>The concentration of tucatinib between CSF and plasma was approximately equivalent. </a:t>
            </a:r>
          </a:p>
          <a:p>
            <a:r>
              <a:rPr lang="fr-FR" dirty="0"/>
              <a:t>Time to CNS progression was 6.9 months and median OS 10 months.</a:t>
            </a:r>
          </a:p>
        </p:txBody>
      </p:sp>
      <p:sp>
        <p:nvSpPr>
          <p:cNvPr id="4" name="Espace réservé du numéro de diapositive 3"/>
          <p:cNvSpPr>
            <a:spLocks noGrp="1"/>
          </p:cNvSpPr>
          <p:nvPr>
            <p:ph type="sldNum" sz="quarter" idx="5"/>
          </p:nvPr>
        </p:nvSpPr>
        <p:spPr/>
        <p:txBody>
          <a:bodyPr/>
          <a:lstStyle/>
          <a:p>
            <a:fld id="{A6815BED-6B39-3848-9A83-F791F4110606}" type="slidenum">
              <a:rPr lang="fr-FR" smtClean="0"/>
              <a:t>20</a:t>
            </a:fld>
            <a:endParaRPr lang="fr-FR" dirty="0"/>
          </a:p>
        </p:txBody>
      </p:sp>
    </p:spTree>
    <p:extLst>
      <p:ext uri="{BB962C8B-B14F-4D97-AF65-F5344CB8AC3E}">
        <p14:creationId xmlns:p14="http://schemas.microsoft.com/office/powerpoint/2010/main" val="123087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55E9D-0A99-B1B6-D76A-B4DAFE4B63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D838A5-4A53-3D57-7494-1EEEA7929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8DFB07-87FC-A213-B9B6-20F7A90A47BB}"/>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5" name="Footer Placeholder 4">
            <a:extLst>
              <a:ext uri="{FF2B5EF4-FFF2-40B4-BE49-F238E27FC236}">
                <a16:creationId xmlns:a16="http://schemas.microsoft.com/office/drawing/2014/main" id="{A5A7797A-3BFB-C7D5-8FE1-012048C9D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5E281-9521-D71A-0A47-32BCB2E4D753}"/>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196054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3F25-BD28-75DE-AFA5-73FEAACE9C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D594D5-D245-560F-2131-C8515EC438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47B44-F122-6ED8-55F6-5DE7BB2BC343}"/>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5" name="Footer Placeholder 4">
            <a:extLst>
              <a:ext uri="{FF2B5EF4-FFF2-40B4-BE49-F238E27FC236}">
                <a16:creationId xmlns:a16="http://schemas.microsoft.com/office/drawing/2014/main" id="{67C560EA-B979-9870-C17A-5F4E67190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01935-0EF7-E59A-F27D-564AA0DC70B5}"/>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1356231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F2D42F-FFB6-D366-08B8-3E813D790A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4AF04A-383C-5DDE-C586-FE275B0EFC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24013-C891-32AB-6DBA-52E30C9D294C}"/>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5" name="Footer Placeholder 4">
            <a:extLst>
              <a:ext uri="{FF2B5EF4-FFF2-40B4-BE49-F238E27FC236}">
                <a16:creationId xmlns:a16="http://schemas.microsoft.com/office/drawing/2014/main" id="{4A7E1922-7E38-7979-8B63-F73BA8113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70D79-5F0A-0F44-79B0-4E124585BFFF}"/>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1999152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69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1559F-2960-8DC4-3A9A-AA5AF29676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30FF5-DF06-660E-72D4-5CFC5C20C1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5306C-4E63-3D11-31EE-75E9FD152891}"/>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5" name="Footer Placeholder 4">
            <a:extLst>
              <a:ext uri="{FF2B5EF4-FFF2-40B4-BE49-F238E27FC236}">
                <a16:creationId xmlns:a16="http://schemas.microsoft.com/office/drawing/2014/main" id="{C7E35535-6256-0BC6-802F-F7BB8C1FE0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C436A-2F32-05F7-BA24-134790756047}"/>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1903402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8407-EE21-2227-5F9E-D5BFE0FB31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CF4F1A-D941-774F-C49B-C9ED129616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C2AA7C-21FF-69D6-13C9-8A5115280C0A}"/>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5" name="Footer Placeholder 4">
            <a:extLst>
              <a:ext uri="{FF2B5EF4-FFF2-40B4-BE49-F238E27FC236}">
                <a16:creationId xmlns:a16="http://schemas.microsoft.com/office/drawing/2014/main" id="{D2B8F395-49CA-CCAD-B8AF-C7EFBD6F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AE124-B626-AF3C-3873-D6DE52FD0669}"/>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2940958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4C95-E5CF-8CF6-0B3A-62CEAA189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E5A36D-B622-A5A6-E568-0C50F0EFAC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296B6-13D9-4012-07E2-D16FB34E0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E779F-0919-D188-D9AD-C09AA63B4208}"/>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6" name="Footer Placeholder 5">
            <a:extLst>
              <a:ext uri="{FF2B5EF4-FFF2-40B4-BE49-F238E27FC236}">
                <a16:creationId xmlns:a16="http://schemas.microsoft.com/office/drawing/2014/main" id="{2AA8836E-A65C-6DDB-12B9-A453D4842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1595A-CAD4-BCD5-14E8-ABB8D4900672}"/>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239762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B0AF-B43F-0EA0-D376-A189A30100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721823-C32E-95DC-1657-740E7B021C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F9FB4-3814-4E39-CFF7-AA5A31A81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E35C5B-A4E4-C68D-D50C-B3BF37F63B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322962-2184-8526-8816-624A45DEEC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8A0A76-F884-C92C-324C-F4260C11416C}"/>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8" name="Footer Placeholder 7">
            <a:extLst>
              <a:ext uri="{FF2B5EF4-FFF2-40B4-BE49-F238E27FC236}">
                <a16:creationId xmlns:a16="http://schemas.microsoft.com/office/drawing/2014/main" id="{440B60CC-7B13-C59C-2FDC-90BA7A448D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56FD6C-AF71-B069-DC55-E42EDA0CDDA1}"/>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220960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9A96-CB33-3E37-94E3-1B0D026EE3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D04C98-CDA3-4A00-060C-7988E1CF983D}"/>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4" name="Footer Placeholder 3">
            <a:extLst>
              <a:ext uri="{FF2B5EF4-FFF2-40B4-BE49-F238E27FC236}">
                <a16:creationId xmlns:a16="http://schemas.microsoft.com/office/drawing/2014/main" id="{1854E2CB-0CA2-9211-D975-8C02787C3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59E240-EF5C-938D-8447-475D593B0101}"/>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14775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9A1C84-3A3B-5161-C63B-60B21831811D}"/>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3" name="Footer Placeholder 2">
            <a:extLst>
              <a:ext uri="{FF2B5EF4-FFF2-40B4-BE49-F238E27FC236}">
                <a16:creationId xmlns:a16="http://schemas.microsoft.com/office/drawing/2014/main" id="{153E6187-0D1E-97BB-B45D-27C2C7C21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F2D3FB-E149-F7D5-9419-FF8F90A0EC25}"/>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29059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A9D6-BAA5-9309-DF88-D11832A6D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F617C-2E15-E12B-CFBB-C077C7019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57D16C-F1BD-F8D2-2F11-3A2352548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C14A7-D4CC-344E-076C-9E3E44A2E954}"/>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6" name="Footer Placeholder 5">
            <a:extLst>
              <a:ext uri="{FF2B5EF4-FFF2-40B4-BE49-F238E27FC236}">
                <a16:creationId xmlns:a16="http://schemas.microsoft.com/office/drawing/2014/main" id="{B5C7CAAC-563B-C61C-C1DF-43583364D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9000-0B23-083D-07F1-B3CC4FCE4516}"/>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6078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FDCE-225C-4388-4722-0201CEEAD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B9120B-1AAB-25BF-5A10-07A06556BE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F04A40-72A4-2787-F39C-41A3D7F5C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9A1DA-9551-5F38-0C1C-6196221785D4}"/>
              </a:ext>
            </a:extLst>
          </p:cNvPr>
          <p:cNvSpPr>
            <a:spLocks noGrp="1"/>
          </p:cNvSpPr>
          <p:nvPr>
            <p:ph type="dt" sz="half" idx="10"/>
          </p:nvPr>
        </p:nvSpPr>
        <p:spPr/>
        <p:txBody>
          <a:bodyPr/>
          <a:lstStyle/>
          <a:p>
            <a:fld id="{2586B925-7775-44C1-AAF6-F2143DFBB409}" type="datetimeFigureOut">
              <a:rPr lang="en-US" smtClean="0"/>
              <a:t>7/24/25</a:t>
            </a:fld>
            <a:endParaRPr lang="en-US"/>
          </a:p>
        </p:txBody>
      </p:sp>
      <p:sp>
        <p:nvSpPr>
          <p:cNvPr id="6" name="Footer Placeholder 5">
            <a:extLst>
              <a:ext uri="{FF2B5EF4-FFF2-40B4-BE49-F238E27FC236}">
                <a16:creationId xmlns:a16="http://schemas.microsoft.com/office/drawing/2014/main" id="{60FAC05A-1B90-6005-1723-EF9F4CD44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48380-D08F-9E43-7911-3981733BDCE4}"/>
              </a:ext>
            </a:extLst>
          </p:cNvPr>
          <p:cNvSpPr>
            <a:spLocks noGrp="1"/>
          </p:cNvSpPr>
          <p:nvPr>
            <p:ph type="sldNum" sz="quarter" idx="12"/>
          </p:nvPr>
        </p:nvSpPr>
        <p:spPr/>
        <p:txBody>
          <a:bodyPr/>
          <a:lstStyle/>
          <a:p>
            <a:fld id="{1196F453-AB1B-4783-942A-AED186F11E8C}" type="slidenum">
              <a:rPr lang="en-US" smtClean="0"/>
              <a:t>‹#›</a:t>
            </a:fld>
            <a:endParaRPr lang="en-US"/>
          </a:p>
        </p:txBody>
      </p:sp>
    </p:spTree>
    <p:extLst>
      <p:ext uri="{BB962C8B-B14F-4D97-AF65-F5344CB8AC3E}">
        <p14:creationId xmlns:p14="http://schemas.microsoft.com/office/powerpoint/2010/main" val="2817327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81576-C3CF-B4C8-F593-8649DFC8AE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46002-B32A-D183-8B07-5F49F2AEE6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DD163-C97A-6503-A226-E502F780FF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86B925-7775-44C1-AAF6-F2143DFBB409}" type="datetimeFigureOut">
              <a:rPr lang="en-US" smtClean="0"/>
              <a:t>7/24/25</a:t>
            </a:fld>
            <a:endParaRPr lang="en-US"/>
          </a:p>
        </p:txBody>
      </p:sp>
      <p:sp>
        <p:nvSpPr>
          <p:cNvPr id="5" name="Footer Placeholder 4">
            <a:extLst>
              <a:ext uri="{FF2B5EF4-FFF2-40B4-BE49-F238E27FC236}">
                <a16:creationId xmlns:a16="http://schemas.microsoft.com/office/drawing/2014/main" id="{B4A29473-3FAD-6673-A966-9A1A921499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8CAEC5-7A78-5344-D0E3-F404EA8FB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96F453-AB1B-4783-942A-AED186F11E8C}" type="slidenum">
              <a:rPr lang="en-US" smtClean="0"/>
              <a:t>‹#›</a:t>
            </a:fld>
            <a:endParaRPr lang="en-US"/>
          </a:p>
        </p:txBody>
      </p:sp>
    </p:spTree>
    <p:extLst>
      <p:ext uri="{BB962C8B-B14F-4D97-AF65-F5344CB8AC3E}">
        <p14:creationId xmlns:p14="http://schemas.microsoft.com/office/powerpoint/2010/main" val="2084987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137BB5E-A0D6-F12D-D6E0-C542DB3C1C8C}"/>
              </a:ext>
            </a:extLst>
          </p:cNvPr>
          <p:cNvSpPr>
            <a:spLocks noGrp="1"/>
          </p:cNvSpPr>
          <p:nvPr>
            <p:ph type="ctrTitle"/>
          </p:nvPr>
        </p:nvSpPr>
        <p:spPr>
          <a:xfrm>
            <a:off x="1314824" y="735106"/>
            <a:ext cx="10053763" cy="2928470"/>
          </a:xfrm>
        </p:spPr>
        <p:txBody>
          <a:bodyPr anchor="b">
            <a:normAutofit/>
          </a:bodyPr>
          <a:lstStyle/>
          <a:p>
            <a:pPr algn="l"/>
            <a:r>
              <a:rPr lang="en-US" sz="4800" b="1" i="0" dirty="0">
                <a:solidFill>
                  <a:schemeClr val="bg1"/>
                </a:solidFill>
                <a:effectLst/>
                <a:latin typeface="inherit"/>
              </a:rPr>
              <a:t>Optimal Management of Brain Metastases in Patients with </a:t>
            </a:r>
            <a:br>
              <a:rPr lang="en-US" sz="4800" b="1" i="0" dirty="0">
                <a:solidFill>
                  <a:schemeClr val="bg1"/>
                </a:solidFill>
                <a:effectLst/>
                <a:latin typeface="inherit"/>
              </a:rPr>
            </a:br>
            <a:r>
              <a:rPr lang="en-US" sz="4800" b="1" i="0" dirty="0">
                <a:solidFill>
                  <a:schemeClr val="bg1"/>
                </a:solidFill>
                <a:effectLst/>
                <a:latin typeface="inherit"/>
              </a:rPr>
              <a:t>HER2-Positive Breast Cancer</a:t>
            </a:r>
            <a:endParaRPr lang="en-US" sz="4800" dirty="0">
              <a:solidFill>
                <a:schemeClr val="bg1"/>
              </a:solidFill>
            </a:endParaRPr>
          </a:p>
        </p:txBody>
      </p:sp>
      <p:sp>
        <p:nvSpPr>
          <p:cNvPr id="3" name="Subtitle 2">
            <a:extLst>
              <a:ext uri="{FF2B5EF4-FFF2-40B4-BE49-F238E27FC236}">
                <a16:creationId xmlns:a16="http://schemas.microsoft.com/office/drawing/2014/main" id="{84AA4ED7-92F9-8CD6-3610-8BEC311BF1FA}"/>
              </a:ext>
            </a:extLst>
          </p:cNvPr>
          <p:cNvSpPr>
            <a:spLocks noGrp="1"/>
          </p:cNvSpPr>
          <p:nvPr>
            <p:ph type="subTitle" idx="1"/>
          </p:nvPr>
        </p:nvSpPr>
        <p:spPr>
          <a:xfrm>
            <a:off x="1350682" y="4870824"/>
            <a:ext cx="10005951" cy="1458258"/>
          </a:xfrm>
        </p:spPr>
        <p:txBody>
          <a:bodyPr anchor="ctr">
            <a:normAutofit/>
          </a:bodyPr>
          <a:lstStyle/>
          <a:p>
            <a:pPr algn="l"/>
            <a:r>
              <a:rPr lang="en-US" b="1" dirty="0"/>
              <a:t>Sarah Sammons MD</a:t>
            </a:r>
          </a:p>
          <a:p>
            <a:pPr algn="l"/>
            <a:r>
              <a:rPr lang="en-US" dirty="0"/>
              <a:t>Senior Physician; Dana Farber Cancer Institute </a:t>
            </a:r>
          </a:p>
          <a:p>
            <a:pPr algn="l"/>
            <a:r>
              <a:rPr lang="en-US" dirty="0"/>
              <a:t>Assistant Professor; Harvard Medical School</a:t>
            </a:r>
          </a:p>
        </p:txBody>
      </p:sp>
    </p:spTree>
    <p:extLst>
      <p:ext uri="{BB962C8B-B14F-4D97-AF65-F5344CB8AC3E}">
        <p14:creationId xmlns:p14="http://schemas.microsoft.com/office/powerpoint/2010/main" val="3808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08643F-F11E-38D5-A60D-A0A2EEA0DC53}"/>
              </a:ext>
            </a:extLst>
          </p:cNvPr>
          <p:cNvSpPr>
            <a:spLocks noGrp="1"/>
          </p:cNvSpPr>
          <p:nvPr>
            <p:ph type="title"/>
          </p:nvPr>
        </p:nvSpPr>
        <p:spPr/>
        <p:txBody>
          <a:bodyPr>
            <a:normAutofit/>
          </a:bodyPr>
          <a:lstStyle/>
          <a:p>
            <a:r>
              <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HER2 Directed Therapies, Highest </a:t>
            </a:r>
            <a:r>
              <a:rPr lang="en-US" sz="3000" b="1" dirty="0" err="1">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iORR</a:t>
            </a:r>
            <a:r>
              <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 for Active CNS </a:t>
            </a:r>
            <a:r>
              <a:rPr lang="en-US" sz="3000" b="1" dirty="0" err="1">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BrMs</a:t>
            </a:r>
            <a:endPar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9B538387-76C4-2666-528B-94047E494DBF}"/>
              </a:ext>
            </a:extLst>
          </p:cNvPr>
          <p:cNvGraphicFramePr>
            <a:graphicFrameLocks noGrp="1"/>
          </p:cNvGraphicFramePr>
          <p:nvPr>
            <p:ph idx="1"/>
            <p:extLst>
              <p:ext uri="{D42A27DB-BD31-4B8C-83A1-F6EECF244321}">
                <p14:modId xmlns:p14="http://schemas.microsoft.com/office/powerpoint/2010/main" val="2727149965"/>
              </p:ext>
            </p:extLst>
          </p:nvPr>
        </p:nvGraphicFramePr>
        <p:xfrm>
          <a:off x="838200" y="1826685"/>
          <a:ext cx="10515600" cy="3562620"/>
        </p:xfrm>
        <a:graphic>
          <a:graphicData uri="http://schemas.openxmlformats.org/drawingml/2006/table">
            <a:tbl>
              <a:tblPr firstRow="1" firstCol="1" bandRow="1">
                <a:tableStyleId>{22838BEF-8BB2-4498-84A7-C5851F593DF1}</a:tableStyleId>
              </a:tblPr>
              <a:tblGrid>
                <a:gridCol w="5257800">
                  <a:extLst>
                    <a:ext uri="{9D8B030D-6E8A-4147-A177-3AD203B41FA5}">
                      <a16:colId xmlns:a16="http://schemas.microsoft.com/office/drawing/2014/main" val="1183913139"/>
                    </a:ext>
                  </a:extLst>
                </a:gridCol>
                <a:gridCol w="5257800">
                  <a:extLst>
                    <a:ext uri="{9D8B030D-6E8A-4147-A177-3AD203B41FA5}">
                      <a16:colId xmlns:a16="http://schemas.microsoft.com/office/drawing/2014/main" val="2773407317"/>
                    </a:ext>
                  </a:extLst>
                </a:gridCol>
              </a:tblGrid>
              <a:tr h="380559">
                <a:tc>
                  <a:txBody>
                    <a:bodyPr/>
                    <a:lstStyle/>
                    <a:p>
                      <a:pPr marL="0" marR="0">
                        <a:lnSpc>
                          <a:spcPct val="107000"/>
                        </a:lnSpc>
                        <a:spcBef>
                          <a:spcPts val="0"/>
                        </a:spcBef>
                        <a:spcAft>
                          <a:spcPts val="0"/>
                        </a:spcAft>
                      </a:pP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tc>
                  <a:txBody>
                    <a:bodyPr/>
                    <a:lstStyle/>
                    <a:p>
                      <a:pPr marL="0" marR="0">
                        <a:lnSpc>
                          <a:spcPct val="107000"/>
                        </a:lnSpc>
                        <a:spcBef>
                          <a:spcPts val="0"/>
                        </a:spcBef>
                        <a:spcAft>
                          <a:spcPts val="0"/>
                        </a:spcAft>
                      </a:pPr>
                      <a:r>
                        <a:rPr lang="en-US" sz="2100">
                          <a:effectLst/>
                        </a:rPr>
                        <a:t>                         </a:t>
                      </a:r>
                      <a:r>
                        <a:rPr lang="en-US" sz="2100" err="1">
                          <a:effectLst/>
                        </a:rPr>
                        <a:t>iORR</a:t>
                      </a:r>
                      <a:r>
                        <a:rPr lang="en-US" sz="2100">
                          <a:effectLst/>
                        </a:rPr>
                        <a:t> (CR + PR)</a:t>
                      </a: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extLst>
                  <a:ext uri="{0D108BD9-81ED-4DB2-BD59-A6C34878D82A}">
                    <a16:rowId xmlns:a16="http://schemas.microsoft.com/office/drawing/2014/main" val="1962678861"/>
                  </a:ext>
                </a:extLst>
              </a:tr>
              <a:tr h="380559">
                <a:tc>
                  <a:txBody>
                    <a:bodyPr/>
                    <a:lstStyle/>
                    <a:p>
                      <a:pPr marL="0" marR="0">
                        <a:lnSpc>
                          <a:spcPct val="107000"/>
                        </a:lnSpc>
                        <a:spcBef>
                          <a:spcPts val="0"/>
                        </a:spcBef>
                        <a:spcAft>
                          <a:spcPts val="0"/>
                        </a:spcAft>
                      </a:pPr>
                      <a:r>
                        <a:rPr lang="en-US" sz="2100">
                          <a:effectLst/>
                        </a:rPr>
                        <a:t>T-</a:t>
                      </a:r>
                      <a:r>
                        <a:rPr lang="en-US" sz="2100" err="1">
                          <a:effectLst/>
                        </a:rPr>
                        <a:t>DXd</a:t>
                      </a: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tc>
                  <a:txBody>
                    <a:bodyPr/>
                    <a:lstStyle/>
                    <a:p>
                      <a:pPr marL="0" marR="0" algn="ctr">
                        <a:lnSpc>
                          <a:spcPct val="107000"/>
                        </a:lnSpc>
                        <a:spcBef>
                          <a:spcPts val="0"/>
                        </a:spcBef>
                        <a:spcAft>
                          <a:spcPts val="0"/>
                        </a:spcAft>
                      </a:pPr>
                      <a:r>
                        <a:rPr lang="en-US" sz="2100" dirty="0">
                          <a:effectLst/>
                        </a:rPr>
                        <a:t>71%</a:t>
                      </a:r>
                      <a:endParaRPr lang="en-US" sz="2100" dirty="0">
                        <a:effectLst/>
                        <a:latin typeface="Lato" panose="020F0502020204030203" pitchFamily="34" charset="0"/>
                        <a:ea typeface="Lato" panose="020F0502020204030203" pitchFamily="34" charset="0"/>
                        <a:cs typeface="Lato" panose="020F0502020204030203" pitchFamily="34" charset="0"/>
                      </a:endParaRPr>
                    </a:p>
                  </a:txBody>
                  <a:tcPr marT="0" marB="0"/>
                </a:tc>
                <a:extLst>
                  <a:ext uri="{0D108BD9-81ED-4DB2-BD59-A6C34878D82A}">
                    <a16:rowId xmlns:a16="http://schemas.microsoft.com/office/drawing/2014/main" val="1505697106"/>
                  </a:ext>
                </a:extLst>
              </a:tr>
              <a:tr h="380559">
                <a:tc>
                  <a:txBody>
                    <a:bodyPr/>
                    <a:lstStyle/>
                    <a:p>
                      <a:pPr marL="0" marR="0">
                        <a:lnSpc>
                          <a:spcPct val="107000"/>
                        </a:lnSpc>
                        <a:spcBef>
                          <a:spcPts val="0"/>
                        </a:spcBef>
                        <a:spcAft>
                          <a:spcPts val="0"/>
                        </a:spcAft>
                      </a:pPr>
                      <a:r>
                        <a:rPr lang="en-US" sz="2100" dirty="0" err="1">
                          <a:effectLst/>
                        </a:rPr>
                        <a:t>Pyrotinib</a:t>
                      </a:r>
                      <a:r>
                        <a:rPr lang="en-US" sz="2100" dirty="0">
                          <a:effectLst/>
                        </a:rPr>
                        <a:t>/capecitabine (ex-US)</a:t>
                      </a:r>
                      <a:endParaRPr lang="en-US" sz="2100" dirty="0">
                        <a:effectLst/>
                        <a:latin typeface="Lato" panose="020F0502020204030203" pitchFamily="34" charset="0"/>
                        <a:ea typeface="Lato" panose="020F0502020204030203" pitchFamily="34" charset="0"/>
                        <a:cs typeface="Lato" panose="020F0502020204030203" pitchFamily="34" charset="0"/>
                      </a:endParaRPr>
                    </a:p>
                  </a:txBody>
                  <a:tcPr marT="0" marB="0"/>
                </a:tc>
                <a:tc>
                  <a:txBody>
                    <a:bodyPr/>
                    <a:lstStyle/>
                    <a:p>
                      <a:pPr marL="0" marR="0" algn="ctr">
                        <a:lnSpc>
                          <a:spcPct val="107000"/>
                        </a:lnSpc>
                        <a:spcBef>
                          <a:spcPts val="0"/>
                        </a:spcBef>
                        <a:spcAft>
                          <a:spcPts val="0"/>
                        </a:spcAft>
                      </a:pPr>
                      <a:r>
                        <a:rPr lang="en-US" sz="2100">
                          <a:effectLst/>
                        </a:rPr>
                        <a:t> 74.6%</a:t>
                      </a: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extLst>
                  <a:ext uri="{0D108BD9-81ED-4DB2-BD59-A6C34878D82A}">
                    <a16:rowId xmlns:a16="http://schemas.microsoft.com/office/drawing/2014/main" val="1352643149"/>
                  </a:ext>
                </a:extLst>
              </a:tr>
              <a:tr h="680128">
                <a:tc>
                  <a:txBody>
                    <a:bodyPr/>
                    <a:lstStyle/>
                    <a:p>
                      <a:pPr marL="0" marR="0">
                        <a:lnSpc>
                          <a:spcPct val="107000"/>
                        </a:lnSpc>
                        <a:spcBef>
                          <a:spcPts val="0"/>
                        </a:spcBef>
                        <a:spcAft>
                          <a:spcPts val="0"/>
                        </a:spcAft>
                      </a:pPr>
                      <a:r>
                        <a:rPr lang="en-US" sz="2100">
                          <a:effectLst/>
                        </a:rPr>
                        <a:t>Tucatinib/trastuzumab /capecitabine (US)</a:t>
                      </a: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tc>
                  <a:txBody>
                    <a:bodyPr/>
                    <a:lstStyle/>
                    <a:p>
                      <a:pPr marL="0" marR="0" algn="ctr">
                        <a:lnSpc>
                          <a:spcPct val="107000"/>
                        </a:lnSpc>
                        <a:spcBef>
                          <a:spcPts val="0"/>
                        </a:spcBef>
                        <a:spcAft>
                          <a:spcPts val="0"/>
                        </a:spcAft>
                      </a:pPr>
                      <a:r>
                        <a:rPr lang="en-US" sz="2100" dirty="0">
                          <a:effectLst/>
                        </a:rPr>
                        <a:t>47.3%</a:t>
                      </a:r>
                      <a:endParaRPr lang="en-US" sz="2100" dirty="0">
                        <a:effectLst/>
                        <a:latin typeface="Lato" panose="020F0502020204030203" pitchFamily="34" charset="0"/>
                        <a:ea typeface="Lato" panose="020F0502020204030203" pitchFamily="34" charset="0"/>
                        <a:cs typeface="Lato" panose="020F0502020204030203" pitchFamily="34" charset="0"/>
                      </a:endParaRPr>
                    </a:p>
                  </a:txBody>
                  <a:tcPr marT="0" marB="0"/>
                </a:tc>
                <a:extLst>
                  <a:ext uri="{0D108BD9-81ED-4DB2-BD59-A6C34878D82A}">
                    <a16:rowId xmlns:a16="http://schemas.microsoft.com/office/drawing/2014/main" val="3305910209"/>
                  </a:ext>
                </a:extLst>
              </a:tr>
              <a:tr h="680128">
                <a:tc>
                  <a:txBody>
                    <a:bodyPr/>
                    <a:lstStyle/>
                    <a:p>
                      <a:pPr marL="0" marR="0">
                        <a:lnSpc>
                          <a:spcPct val="107000"/>
                        </a:lnSpc>
                        <a:spcBef>
                          <a:spcPts val="0"/>
                        </a:spcBef>
                        <a:spcAft>
                          <a:spcPts val="0"/>
                        </a:spcAft>
                      </a:pPr>
                      <a:r>
                        <a:rPr lang="en-US" sz="2100" dirty="0">
                          <a:effectLst/>
                        </a:rPr>
                        <a:t>Neratinib plus capecitabine after previous lapatinib</a:t>
                      </a:r>
                      <a:endParaRPr lang="en-US" sz="2100" dirty="0">
                        <a:effectLst/>
                        <a:latin typeface="Lato" panose="020F0502020204030203" pitchFamily="34" charset="0"/>
                        <a:ea typeface="Lato" panose="020F0502020204030203" pitchFamily="34" charset="0"/>
                        <a:cs typeface="Lato" panose="020F0502020204030203" pitchFamily="34" charset="0"/>
                      </a:endParaRPr>
                    </a:p>
                  </a:txBody>
                  <a:tcPr marT="0" marB="0"/>
                </a:tc>
                <a:tc>
                  <a:txBody>
                    <a:bodyPr/>
                    <a:lstStyle/>
                    <a:p>
                      <a:pPr marL="0" marR="0" algn="ctr">
                        <a:lnSpc>
                          <a:spcPct val="107000"/>
                        </a:lnSpc>
                        <a:spcBef>
                          <a:spcPts val="0"/>
                        </a:spcBef>
                        <a:spcAft>
                          <a:spcPts val="0"/>
                        </a:spcAft>
                      </a:pPr>
                      <a:r>
                        <a:rPr lang="en-US" sz="2100">
                          <a:effectLst/>
                        </a:rPr>
                        <a:t>33%</a:t>
                      </a: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extLst>
                  <a:ext uri="{0D108BD9-81ED-4DB2-BD59-A6C34878D82A}">
                    <a16:rowId xmlns:a16="http://schemas.microsoft.com/office/drawing/2014/main" val="3217544625"/>
                  </a:ext>
                </a:extLst>
              </a:tr>
              <a:tr h="680128">
                <a:tc>
                  <a:txBody>
                    <a:bodyPr/>
                    <a:lstStyle/>
                    <a:p>
                      <a:pPr marL="0" marR="0">
                        <a:lnSpc>
                          <a:spcPct val="107000"/>
                        </a:lnSpc>
                        <a:spcBef>
                          <a:spcPts val="0"/>
                        </a:spcBef>
                        <a:spcAft>
                          <a:spcPts val="0"/>
                        </a:spcAft>
                      </a:pPr>
                      <a:r>
                        <a:rPr lang="en-US" sz="2100">
                          <a:effectLst/>
                        </a:rPr>
                        <a:t>Neratinib plus capecitabine without previous lapatinib</a:t>
                      </a: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tc>
                  <a:txBody>
                    <a:bodyPr/>
                    <a:lstStyle/>
                    <a:p>
                      <a:pPr marL="0" marR="0" algn="ctr">
                        <a:lnSpc>
                          <a:spcPct val="107000"/>
                        </a:lnSpc>
                        <a:spcBef>
                          <a:spcPts val="0"/>
                        </a:spcBef>
                        <a:spcAft>
                          <a:spcPts val="0"/>
                        </a:spcAft>
                      </a:pPr>
                      <a:r>
                        <a:rPr lang="en-US" sz="2100">
                          <a:effectLst/>
                        </a:rPr>
                        <a:t>49%</a:t>
                      </a: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extLst>
                  <a:ext uri="{0D108BD9-81ED-4DB2-BD59-A6C34878D82A}">
                    <a16:rowId xmlns:a16="http://schemas.microsoft.com/office/drawing/2014/main" val="2755009666"/>
                  </a:ext>
                </a:extLst>
              </a:tr>
              <a:tr h="380559">
                <a:tc>
                  <a:txBody>
                    <a:bodyPr/>
                    <a:lstStyle/>
                    <a:p>
                      <a:pPr marL="0" marR="0">
                        <a:lnSpc>
                          <a:spcPct val="107000"/>
                        </a:lnSpc>
                        <a:spcBef>
                          <a:spcPts val="0"/>
                        </a:spcBef>
                        <a:spcAft>
                          <a:spcPts val="0"/>
                        </a:spcAft>
                      </a:pPr>
                      <a:r>
                        <a:rPr lang="en-US" sz="2100">
                          <a:effectLst/>
                        </a:rPr>
                        <a:t>T-DM1</a:t>
                      </a:r>
                      <a:endParaRPr lang="en-US" sz="2100">
                        <a:effectLst/>
                        <a:latin typeface="Lato" panose="020F0502020204030203" pitchFamily="34" charset="0"/>
                        <a:ea typeface="Lato" panose="020F0502020204030203" pitchFamily="34" charset="0"/>
                        <a:cs typeface="Lato" panose="020F0502020204030203" pitchFamily="34" charset="0"/>
                      </a:endParaRPr>
                    </a:p>
                  </a:txBody>
                  <a:tcPr marT="0" marB="0"/>
                </a:tc>
                <a:tc>
                  <a:txBody>
                    <a:bodyPr/>
                    <a:lstStyle/>
                    <a:p>
                      <a:pPr marL="0" marR="0" algn="ctr">
                        <a:lnSpc>
                          <a:spcPct val="107000"/>
                        </a:lnSpc>
                        <a:spcBef>
                          <a:spcPts val="0"/>
                        </a:spcBef>
                        <a:spcAft>
                          <a:spcPts val="0"/>
                        </a:spcAft>
                      </a:pPr>
                      <a:r>
                        <a:rPr lang="en-US" sz="2100" dirty="0">
                          <a:effectLst/>
                        </a:rPr>
                        <a:t>21–44%</a:t>
                      </a:r>
                      <a:endParaRPr lang="en-US" sz="2100" dirty="0">
                        <a:effectLst/>
                        <a:latin typeface="Lato" panose="020F0502020204030203" pitchFamily="34" charset="0"/>
                        <a:ea typeface="Lato" panose="020F0502020204030203" pitchFamily="34" charset="0"/>
                        <a:cs typeface="Lato" panose="020F0502020204030203" pitchFamily="34" charset="0"/>
                      </a:endParaRPr>
                    </a:p>
                  </a:txBody>
                  <a:tcPr marT="0" marB="0"/>
                </a:tc>
                <a:extLst>
                  <a:ext uri="{0D108BD9-81ED-4DB2-BD59-A6C34878D82A}">
                    <a16:rowId xmlns:a16="http://schemas.microsoft.com/office/drawing/2014/main" val="3030973238"/>
                  </a:ext>
                </a:extLst>
              </a:tr>
            </a:tbl>
          </a:graphicData>
        </a:graphic>
      </p:graphicFrame>
      <p:sp>
        <p:nvSpPr>
          <p:cNvPr id="5" name="TextBox 4">
            <a:extLst>
              <a:ext uri="{FF2B5EF4-FFF2-40B4-BE49-F238E27FC236}">
                <a16:creationId xmlns:a16="http://schemas.microsoft.com/office/drawing/2014/main" id="{6C66062B-9C78-CA93-06FF-CB579D086F18}"/>
              </a:ext>
            </a:extLst>
          </p:cNvPr>
          <p:cNvSpPr txBox="1"/>
          <p:nvPr/>
        </p:nvSpPr>
        <p:spPr>
          <a:xfrm>
            <a:off x="1794630" y="5384473"/>
            <a:ext cx="9150647" cy="461665"/>
          </a:xfrm>
          <a:prstGeom prst="rect">
            <a:avLst/>
          </a:prstGeom>
          <a:noFill/>
        </p:spPr>
        <p:txBody>
          <a:bodyPr wrap="none" rtlCol="0">
            <a:spAutoFit/>
          </a:bodyPr>
          <a:lstStyle/>
          <a:p>
            <a:r>
              <a:rPr lang="en-US" sz="2400" i="1" dirty="0" err="1"/>
              <a:t>iORRs</a:t>
            </a:r>
            <a:r>
              <a:rPr lang="en-US" sz="2400" i="1" dirty="0"/>
              <a:t> post-</a:t>
            </a:r>
            <a:r>
              <a:rPr lang="en-US" sz="2400" i="1" dirty="0" err="1"/>
              <a:t>TDXd</a:t>
            </a:r>
            <a:r>
              <a:rPr lang="en-US" sz="2400" i="1" dirty="0"/>
              <a:t> and Tucatinib are Unknown, suspected to be lower</a:t>
            </a:r>
          </a:p>
        </p:txBody>
      </p:sp>
      <p:sp>
        <p:nvSpPr>
          <p:cNvPr id="2" name="TextBox 1">
            <a:extLst>
              <a:ext uri="{FF2B5EF4-FFF2-40B4-BE49-F238E27FC236}">
                <a16:creationId xmlns:a16="http://schemas.microsoft.com/office/drawing/2014/main" id="{408693CB-32EA-EF2C-46FC-74189E203E50}"/>
              </a:ext>
            </a:extLst>
          </p:cNvPr>
          <p:cNvSpPr txBox="1"/>
          <p:nvPr/>
        </p:nvSpPr>
        <p:spPr>
          <a:xfrm>
            <a:off x="2" y="6075481"/>
            <a:ext cx="11184672" cy="502573"/>
          </a:xfrm>
          <a:prstGeom prst="rect">
            <a:avLst/>
          </a:prstGeom>
          <a:noFill/>
        </p:spPr>
        <p:txBody>
          <a:bodyPr wrap="square" rtlCol="0">
            <a:spAutoFit/>
          </a:bodyPr>
          <a:lstStyle/>
          <a:p>
            <a:r>
              <a:rPr lang="en-US" sz="1333" dirty="0">
                <a:latin typeface="Arial" panose="020B0604020202020204" pitchFamily="34" charset="0"/>
                <a:cs typeface="Arial" panose="020B0604020202020204" pitchFamily="34" charset="0"/>
              </a:rPr>
              <a:t>Bartsch et al, Nat Med 2022; Vaz Batista et al, Neuro Oncol 2023; Montemurro, ESMO 2022; Hurvitz, ESMO 2023; </a:t>
            </a:r>
            <a:r>
              <a:rPr lang="it-IT" sz="1333" dirty="0">
                <a:latin typeface="Arial" panose="020B0604020202020204" pitchFamily="34" charset="0"/>
                <a:cs typeface="Arial" panose="020B0604020202020204" pitchFamily="34" charset="0"/>
              </a:rPr>
              <a:t>Curigliano Ann </a:t>
            </a:r>
            <a:r>
              <a:rPr lang="it-IT" sz="1333" dirty="0" err="1">
                <a:latin typeface="Arial" panose="020B0604020202020204" pitchFamily="34" charset="0"/>
                <a:cs typeface="Arial" panose="020B0604020202020204" pitchFamily="34" charset="0"/>
              </a:rPr>
              <a:t>Onc</a:t>
            </a:r>
            <a:r>
              <a:rPr lang="it-IT" sz="1333" dirty="0">
                <a:latin typeface="Arial" panose="020B0604020202020204" pitchFamily="34" charset="0"/>
                <a:cs typeface="Arial" panose="020B0604020202020204" pitchFamily="34" charset="0"/>
              </a:rPr>
              <a:t> 2022; </a:t>
            </a:r>
            <a:r>
              <a:rPr lang="en-US" sz="1333" dirty="0">
                <a:latin typeface="Arial" panose="020B0604020202020204" pitchFamily="34" charset="0"/>
                <a:cs typeface="Arial" panose="020B0604020202020204" pitchFamily="34" charset="0"/>
              </a:rPr>
              <a:t>Freedman et al, J Clin Oncol 2019; Yan Lancet Oncol 2022. </a:t>
            </a:r>
          </a:p>
        </p:txBody>
      </p:sp>
    </p:spTree>
    <p:extLst>
      <p:ext uri="{BB962C8B-B14F-4D97-AF65-F5344CB8AC3E}">
        <p14:creationId xmlns:p14="http://schemas.microsoft.com/office/powerpoint/2010/main" val="356999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9FC7-BAA1-818D-C192-D1271EC26645}"/>
              </a:ext>
            </a:extLst>
          </p:cNvPr>
          <p:cNvSpPr>
            <a:spLocks noGrp="1"/>
          </p:cNvSpPr>
          <p:nvPr>
            <p:ph type="title"/>
          </p:nvPr>
        </p:nvSpPr>
        <p:spPr/>
        <p:txBody>
          <a:bodyPr>
            <a:normAutofit/>
          </a:bodyPr>
          <a:lstStyle/>
          <a:p>
            <a:r>
              <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CNS-PFS and OS HER2+ </a:t>
            </a:r>
            <a:r>
              <a:rPr lang="en-US" sz="3000" b="1" dirty="0" err="1">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BrMs</a:t>
            </a:r>
            <a:endPar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DF0651D6-6E01-B9F6-BF8D-6B264676241E}"/>
              </a:ext>
            </a:extLst>
          </p:cNvPr>
          <p:cNvGraphicFramePr>
            <a:graphicFrameLocks noGrp="1"/>
          </p:cNvGraphicFramePr>
          <p:nvPr>
            <p:ph idx="1"/>
            <p:extLst>
              <p:ext uri="{D42A27DB-BD31-4B8C-83A1-F6EECF244321}">
                <p14:modId xmlns:p14="http://schemas.microsoft.com/office/powerpoint/2010/main" val="1794012160"/>
              </p:ext>
            </p:extLst>
          </p:nvPr>
        </p:nvGraphicFramePr>
        <p:xfrm>
          <a:off x="838200" y="1566218"/>
          <a:ext cx="10515596" cy="4657387"/>
        </p:xfrm>
        <a:graphic>
          <a:graphicData uri="http://schemas.openxmlformats.org/drawingml/2006/table">
            <a:tbl>
              <a:tblPr firstRow="1" bandRow="1">
                <a:tableStyleId>{7DF18680-E054-41AD-8BC1-D1AEF772440D}</a:tableStyleId>
              </a:tblPr>
              <a:tblGrid>
                <a:gridCol w="2543355">
                  <a:extLst>
                    <a:ext uri="{9D8B030D-6E8A-4147-A177-3AD203B41FA5}">
                      <a16:colId xmlns:a16="http://schemas.microsoft.com/office/drawing/2014/main" val="966319211"/>
                    </a:ext>
                  </a:extLst>
                </a:gridCol>
                <a:gridCol w="1835904">
                  <a:extLst>
                    <a:ext uri="{9D8B030D-6E8A-4147-A177-3AD203B41FA5}">
                      <a16:colId xmlns:a16="http://schemas.microsoft.com/office/drawing/2014/main" val="1127143603"/>
                    </a:ext>
                  </a:extLst>
                </a:gridCol>
                <a:gridCol w="1511145">
                  <a:extLst>
                    <a:ext uri="{9D8B030D-6E8A-4147-A177-3AD203B41FA5}">
                      <a16:colId xmlns:a16="http://schemas.microsoft.com/office/drawing/2014/main" val="1027143222"/>
                    </a:ext>
                  </a:extLst>
                </a:gridCol>
                <a:gridCol w="1155939">
                  <a:extLst>
                    <a:ext uri="{9D8B030D-6E8A-4147-A177-3AD203B41FA5}">
                      <a16:colId xmlns:a16="http://schemas.microsoft.com/office/drawing/2014/main" val="983522892"/>
                    </a:ext>
                  </a:extLst>
                </a:gridCol>
                <a:gridCol w="1863306">
                  <a:extLst>
                    <a:ext uri="{9D8B030D-6E8A-4147-A177-3AD203B41FA5}">
                      <a16:colId xmlns:a16="http://schemas.microsoft.com/office/drawing/2014/main" val="1351615866"/>
                    </a:ext>
                  </a:extLst>
                </a:gridCol>
                <a:gridCol w="1605947">
                  <a:extLst>
                    <a:ext uri="{9D8B030D-6E8A-4147-A177-3AD203B41FA5}">
                      <a16:colId xmlns:a16="http://schemas.microsoft.com/office/drawing/2014/main" val="1235572579"/>
                    </a:ext>
                  </a:extLst>
                </a:gridCol>
              </a:tblGrid>
              <a:tr h="645461">
                <a:tc>
                  <a:txBody>
                    <a:bodyPr/>
                    <a:lstStyle/>
                    <a:p>
                      <a:pPr algn="ctr"/>
                      <a:r>
                        <a:rPr lang="en-US" sz="2100" dirty="0"/>
                        <a:t>Therapy</a:t>
                      </a:r>
                    </a:p>
                  </a:txBody>
                  <a:tcPr marL="121920" marR="121920" marT="60960" marB="60960"/>
                </a:tc>
                <a:tc>
                  <a:txBody>
                    <a:bodyPr/>
                    <a:lstStyle/>
                    <a:p>
                      <a:pPr algn="ctr"/>
                      <a:r>
                        <a:rPr lang="en-US" sz="1600"/>
                        <a:t>Population</a:t>
                      </a:r>
                    </a:p>
                  </a:txBody>
                  <a:tcPr marL="121920" marR="121920" marT="60960" marB="60960"/>
                </a:tc>
                <a:tc>
                  <a:txBody>
                    <a:bodyPr/>
                    <a:lstStyle/>
                    <a:p>
                      <a:pPr algn="ctr"/>
                      <a:r>
                        <a:rPr lang="en-US" sz="1600"/>
                        <a:t>Comparator</a:t>
                      </a:r>
                    </a:p>
                  </a:txBody>
                  <a:tcPr marL="121920" marR="121920" marT="60960" marB="60960"/>
                </a:tc>
                <a:tc>
                  <a:txBody>
                    <a:bodyPr/>
                    <a:lstStyle/>
                    <a:p>
                      <a:pPr algn="ctr"/>
                      <a:r>
                        <a:rPr lang="en-US" sz="1600" dirty="0"/>
                        <a:t>PFS </a:t>
                      </a:r>
                      <a:r>
                        <a:rPr lang="en-US" sz="1600" dirty="0" err="1"/>
                        <a:t>BrM</a:t>
                      </a:r>
                      <a:r>
                        <a:rPr lang="en-US" sz="1600" dirty="0"/>
                        <a:t> (RECIST)</a:t>
                      </a:r>
                    </a:p>
                  </a:txBody>
                  <a:tcPr marL="121920" marR="121920" marT="60960" marB="60960"/>
                </a:tc>
                <a:tc>
                  <a:txBody>
                    <a:bodyPr/>
                    <a:lstStyle/>
                    <a:p>
                      <a:pPr algn="ctr"/>
                      <a:r>
                        <a:rPr lang="en-US" sz="1600" dirty="0"/>
                        <a:t>CNS-PFS</a:t>
                      </a:r>
                    </a:p>
                  </a:txBody>
                  <a:tcPr marL="121920" marR="121920" marT="60960" marB="60960"/>
                </a:tc>
                <a:tc>
                  <a:txBody>
                    <a:bodyPr/>
                    <a:lstStyle/>
                    <a:p>
                      <a:pPr algn="ctr"/>
                      <a:r>
                        <a:rPr lang="en-US" sz="1600"/>
                        <a:t>OS </a:t>
                      </a:r>
                      <a:r>
                        <a:rPr lang="en-US" sz="1600" err="1"/>
                        <a:t>BrMs</a:t>
                      </a:r>
                      <a:r>
                        <a:rPr lang="en-US" sz="1600"/>
                        <a:t> Population</a:t>
                      </a:r>
                    </a:p>
                  </a:txBody>
                  <a:tcPr marL="121920" marR="121920" marT="60960" marB="60960"/>
                </a:tc>
                <a:extLst>
                  <a:ext uri="{0D108BD9-81ED-4DB2-BD59-A6C34878D82A}">
                    <a16:rowId xmlns:a16="http://schemas.microsoft.com/office/drawing/2014/main" val="1706329251"/>
                  </a:ext>
                </a:extLst>
              </a:tr>
              <a:tr h="721397">
                <a:tc>
                  <a:txBody>
                    <a:bodyPr/>
                    <a:lstStyle/>
                    <a:p>
                      <a:r>
                        <a:rPr lang="en-US" sz="2100" b="1" dirty="0">
                          <a:latin typeface="Calibri "/>
                        </a:rPr>
                        <a:t>T-DM1 </a:t>
                      </a:r>
                    </a:p>
                  </a:txBody>
                  <a:tcPr marL="121920" marR="121920" marT="60960" marB="60960"/>
                </a:tc>
                <a:tc>
                  <a:txBody>
                    <a:bodyPr/>
                    <a:lstStyle/>
                    <a:p>
                      <a:r>
                        <a:rPr lang="en-US" sz="1600" dirty="0">
                          <a:latin typeface="Calibri "/>
                        </a:rPr>
                        <a:t>Prior </a:t>
                      </a:r>
                      <a:r>
                        <a:rPr lang="en-US" sz="1600" dirty="0" err="1">
                          <a:latin typeface="Calibri "/>
                        </a:rPr>
                        <a:t>tras</a:t>
                      </a:r>
                      <a:endParaRPr lang="en-US" sz="1600" dirty="0">
                        <a:latin typeface="Calibri "/>
                      </a:endParaRPr>
                    </a:p>
                  </a:txBody>
                  <a:tcPr marL="121920" marR="121920" marT="60960" marB="60960"/>
                </a:tc>
                <a:tc>
                  <a:txBody>
                    <a:bodyPr/>
                    <a:lstStyle/>
                    <a:p>
                      <a:r>
                        <a:rPr lang="en-US" sz="1600">
                          <a:latin typeface="Calibri "/>
                        </a:rPr>
                        <a:t>Lapatinib/Cape</a:t>
                      </a:r>
                    </a:p>
                  </a:txBody>
                  <a:tcPr marL="121920" marR="121920" marT="60960" marB="60960"/>
                </a:tc>
                <a:tc>
                  <a:txBody>
                    <a:bodyPr/>
                    <a:lstStyle/>
                    <a:p>
                      <a:r>
                        <a:rPr lang="en-US" sz="1600">
                          <a:latin typeface="Calibri "/>
                        </a:rPr>
                        <a:t>5.5m</a:t>
                      </a:r>
                    </a:p>
                  </a:txBody>
                  <a:tcPr marL="121920" marR="121920" marT="60960" marB="60960"/>
                </a:tc>
                <a:tc>
                  <a:txBody>
                    <a:bodyPr/>
                    <a:lstStyle/>
                    <a:p>
                      <a:r>
                        <a:rPr lang="en-US" sz="1600">
                          <a:latin typeface="Calibri "/>
                        </a:rPr>
                        <a:t>Unknown </a:t>
                      </a:r>
                    </a:p>
                  </a:txBody>
                  <a:tcPr marL="121920" marR="121920" marT="60960" marB="60960"/>
                </a:tc>
                <a:tc>
                  <a:txBody>
                    <a:bodyPr/>
                    <a:lstStyle/>
                    <a:p>
                      <a:r>
                        <a:rPr lang="en-US" sz="1600">
                          <a:latin typeface="Calibri "/>
                        </a:rPr>
                        <a:t>Improved</a:t>
                      </a:r>
                    </a:p>
                  </a:txBody>
                  <a:tcPr marL="121920" marR="121920" marT="60960" marB="60960"/>
                </a:tc>
                <a:extLst>
                  <a:ext uri="{0D108BD9-81ED-4DB2-BD59-A6C34878D82A}">
                    <a16:rowId xmlns:a16="http://schemas.microsoft.com/office/drawing/2014/main" val="2636871321"/>
                  </a:ext>
                </a:extLst>
              </a:tr>
              <a:tr h="10251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a:latin typeface="Calibri "/>
                        </a:rPr>
                        <a:t>T-</a:t>
                      </a:r>
                      <a:r>
                        <a:rPr lang="en-US" sz="2100" b="1" err="1">
                          <a:latin typeface="Calibri "/>
                        </a:rPr>
                        <a:t>DXd</a:t>
                      </a:r>
                      <a:r>
                        <a:rPr lang="en-US" sz="2100" b="1">
                          <a:latin typeface="Calibri "/>
                        </a:rPr>
                        <a:t> (Pooled Analysis)</a:t>
                      </a:r>
                    </a:p>
                    <a:p>
                      <a:endParaRPr lang="en-US" sz="2100" b="1">
                        <a:latin typeface="Calibri "/>
                      </a:endParaRPr>
                    </a:p>
                  </a:txBody>
                  <a:tcPr marL="121920" marR="121920" marT="60960" marB="60960"/>
                </a:tc>
                <a:tc>
                  <a:txBody>
                    <a:bodyPr/>
                    <a:lstStyle/>
                    <a:p>
                      <a:r>
                        <a:rPr lang="en-US" sz="1600" dirty="0">
                          <a:latin typeface="Calibri "/>
                        </a:rPr>
                        <a:t>Prior </a:t>
                      </a:r>
                      <a:r>
                        <a:rPr lang="en-US" sz="1600" dirty="0" err="1">
                          <a:latin typeface="Calibri "/>
                        </a:rPr>
                        <a:t>tras</a:t>
                      </a:r>
                      <a:endParaRPr lang="en-US" sz="1600" dirty="0">
                        <a:latin typeface="Calibri "/>
                      </a:endParaRPr>
                    </a:p>
                  </a:txBody>
                  <a:tcPr marL="121920" marR="121920" marT="60960" marB="60960"/>
                </a:tc>
                <a:tc>
                  <a:txBody>
                    <a:bodyPr/>
                    <a:lstStyle/>
                    <a:p>
                      <a:r>
                        <a:rPr lang="en-US" sz="1600">
                          <a:latin typeface="Calibri "/>
                        </a:rPr>
                        <a:t>T-DM1</a:t>
                      </a:r>
                    </a:p>
                  </a:txBody>
                  <a:tcPr marL="121920" marR="121920" marT="60960" marB="60960"/>
                </a:tc>
                <a:tc>
                  <a:txBody>
                    <a:bodyPr/>
                    <a:lstStyle/>
                    <a:p>
                      <a:r>
                        <a:rPr lang="en-US" sz="1600">
                          <a:latin typeface="Calibri "/>
                        </a:rPr>
                        <a:t>15m</a:t>
                      </a:r>
                    </a:p>
                  </a:txBody>
                  <a:tcPr marL="121920" marR="121920" marT="60960" marB="60960"/>
                </a:tc>
                <a:tc>
                  <a:txBody>
                    <a:bodyPr/>
                    <a:lstStyle/>
                    <a:p>
                      <a:r>
                        <a:rPr lang="en-US" sz="1600">
                          <a:latin typeface="Calibri "/>
                        </a:rPr>
                        <a:t>Stable: 12.3m*</a:t>
                      </a:r>
                    </a:p>
                    <a:p>
                      <a:r>
                        <a:rPr lang="en-US" sz="1600">
                          <a:latin typeface="Calibri "/>
                        </a:rPr>
                        <a:t>Active: 18.5m</a:t>
                      </a:r>
                    </a:p>
                  </a:txBody>
                  <a:tcPr marL="121920" marR="121920" marT="60960" marB="60960"/>
                </a:tc>
                <a:tc>
                  <a:txBody>
                    <a:bodyPr/>
                    <a:lstStyle/>
                    <a:p>
                      <a:r>
                        <a:rPr lang="en-US" sz="1600">
                          <a:latin typeface="Calibri "/>
                        </a:rPr>
                        <a:t>Improved</a:t>
                      </a:r>
                    </a:p>
                  </a:txBody>
                  <a:tcPr marL="121920" marR="121920" marT="60960" marB="60960"/>
                </a:tc>
                <a:extLst>
                  <a:ext uri="{0D108BD9-81ED-4DB2-BD59-A6C34878D82A}">
                    <a16:rowId xmlns:a16="http://schemas.microsoft.com/office/drawing/2014/main" val="1881888771"/>
                  </a:ext>
                </a:extLst>
              </a:tr>
              <a:tr h="1025144">
                <a:tc>
                  <a:txBody>
                    <a:bodyPr/>
                    <a:lstStyle/>
                    <a:p>
                      <a:r>
                        <a:rPr lang="en-US" sz="2100" b="1" dirty="0">
                          <a:latin typeface="Calibri "/>
                        </a:rPr>
                        <a:t>Tucatinib/</a:t>
                      </a:r>
                      <a:r>
                        <a:rPr lang="en-US" sz="2100" b="1" dirty="0" err="1">
                          <a:latin typeface="Calibri "/>
                        </a:rPr>
                        <a:t>Tras</a:t>
                      </a:r>
                      <a:r>
                        <a:rPr lang="en-US" sz="2100" b="1" dirty="0">
                          <a:latin typeface="Calibri "/>
                        </a:rPr>
                        <a:t>/Cape</a:t>
                      </a:r>
                    </a:p>
                  </a:txBody>
                  <a:tcPr marL="121920" marR="121920" marT="60960" marB="60960"/>
                </a:tc>
                <a:tc>
                  <a:txBody>
                    <a:bodyPr/>
                    <a:lstStyle/>
                    <a:p>
                      <a:r>
                        <a:rPr lang="en-US" sz="1600" dirty="0">
                          <a:latin typeface="Calibri "/>
                        </a:rPr>
                        <a:t>Prior </a:t>
                      </a:r>
                      <a:r>
                        <a:rPr lang="en-US" sz="1600" dirty="0" err="1">
                          <a:latin typeface="Calibri "/>
                        </a:rPr>
                        <a:t>tras</a:t>
                      </a:r>
                      <a:r>
                        <a:rPr lang="en-US" sz="1600" dirty="0">
                          <a:latin typeface="Calibri "/>
                        </a:rPr>
                        <a:t>/</a:t>
                      </a:r>
                      <a:r>
                        <a:rPr lang="en-US" sz="1600" dirty="0" err="1">
                          <a:latin typeface="Calibri "/>
                        </a:rPr>
                        <a:t>pertuz</a:t>
                      </a:r>
                      <a:r>
                        <a:rPr lang="en-US" sz="1600" dirty="0">
                          <a:latin typeface="Calibri "/>
                        </a:rPr>
                        <a:t>/T-DM1</a:t>
                      </a:r>
                    </a:p>
                  </a:txBody>
                  <a:tcPr marL="121920" marR="121920" marT="60960" marB="60960"/>
                </a:tc>
                <a:tc>
                  <a:txBody>
                    <a:bodyPr/>
                    <a:lstStyle/>
                    <a:p>
                      <a:r>
                        <a:rPr lang="en-US" sz="1600" dirty="0" err="1">
                          <a:latin typeface="Calibri "/>
                        </a:rPr>
                        <a:t>Tras</a:t>
                      </a:r>
                      <a:r>
                        <a:rPr lang="en-US" sz="1600" dirty="0">
                          <a:latin typeface="Calibri "/>
                        </a:rPr>
                        <a:t>/Cape</a:t>
                      </a:r>
                    </a:p>
                  </a:txBody>
                  <a:tcPr marL="121920" marR="121920" marT="60960" marB="60960"/>
                </a:tc>
                <a:tc>
                  <a:txBody>
                    <a:bodyPr/>
                    <a:lstStyle/>
                    <a:p>
                      <a:r>
                        <a:rPr lang="en-US" sz="1600" dirty="0">
                          <a:latin typeface="Calibri "/>
                        </a:rPr>
                        <a:t>7.6m</a:t>
                      </a: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latin typeface="Calibri "/>
                        </a:rPr>
                        <a:t>Stable: 13.9m*</a:t>
                      </a:r>
                    </a:p>
                    <a:p>
                      <a:r>
                        <a:rPr lang="en-US" sz="1600">
                          <a:latin typeface="Calibri "/>
                        </a:rPr>
                        <a:t>Active: 9.6m</a:t>
                      </a:r>
                    </a:p>
                  </a:txBody>
                  <a:tcPr marL="121920" marR="121920" marT="60960" marB="60960"/>
                </a:tc>
                <a:tc>
                  <a:txBody>
                    <a:bodyPr/>
                    <a:lstStyle/>
                    <a:p>
                      <a:r>
                        <a:rPr lang="en-US" sz="1600" dirty="0">
                          <a:latin typeface="Calibri "/>
                        </a:rPr>
                        <a:t>Improved</a:t>
                      </a:r>
                    </a:p>
                  </a:txBody>
                  <a:tcPr marL="121920" marR="121920" marT="60960" marB="60960"/>
                </a:tc>
                <a:extLst>
                  <a:ext uri="{0D108BD9-81ED-4DB2-BD59-A6C34878D82A}">
                    <a16:rowId xmlns:a16="http://schemas.microsoft.com/office/drawing/2014/main" val="1522687762"/>
                  </a:ext>
                </a:extLst>
              </a:tr>
              <a:tr h="461948">
                <a:tc>
                  <a:txBody>
                    <a:bodyPr/>
                    <a:lstStyle/>
                    <a:p>
                      <a:r>
                        <a:rPr lang="en-US" sz="2100" b="1">
                          <a:latin typeface="Calibri "/>
                        </a:rPr>
                        <a:t>Neratinib/Cape</a:t>
                      </a:r>
                    </a:p>
                  </a:txBody>
                  <a:tcPr marL="121920" marR="121920" marT="60960" marB="60960"/>
                </a:tc>
                <a:tc>
                  <a:txBody>
                    <a:bodyPr/>
                    <a:lstStyle/>
                    <a:p>
                      <a:r>
                        <a:rPr lang="en-US" sz="1600">
                          <a:latin typeface="Calibri "/>
                        </a:rPr>
                        <a:t>Prior </a:t>
                      </a:r>
                      <a:r>
                        <a:rPr lang="en-US" sz="1600" err="1">
                          <a:latin typeface="Calibri "/>
                        </a:rPr>
                        <a:t>tras</a:t>
                      </a:r>
                      <a:endParaRPr lang="en-US" sz="1600">
                        <a:latin typeface="Calibri "/>
                      </a:endParaRPr>
                    </a:p>
                  </a:txBody>
                  <a:tcPr marL="121920" marR="121920" marT="60960" marB="60960"/>
                </a:tc>
                <a:tc>
                  <a:txBody>
                    <a:bodyPr/>
                    <a:lstStyle/>
                    <a:p>
                      <a:r>
                        <a:rPr lang="en-US" sz="1600">
                          <a:latin typeface="Calibri "/>
                        </a:rPr>
                        <a:t>Lap/Cape</a:t>
                      </a:r>
                    </a:p>
                  </a:txBody>
                  <a:tcPr marL="121920" marR="121920" marT="60960" marB="60960"/>
                </a:tc>
                <a:tc>
                  <a:txBody>
                    <a:bodyPr/>
                    <a:lstStyle/>
                    <a:p>
                      <a:r>
                        <a:rPr lang="en-US" sz="1600" dirty="0">
                          <a:latin typeface="Calibri "/>
                        </a:rPr>
                        <a:t>8.8m</a:t>
                      </a:r>
                    </a:p>
                  </a:txBody>
                  <a:tcPr marL="121920" marR="121920" marT="60960" marB="60960"/>
                </a:tc>
                <a:tc>
                  <a:txBody>
                    <a:bodyPr/>
                    <a:lstStyle/>
                    <a:p>
                      <a:r>
                        <a:rPr lang="en-US" sz="1600" dirty="0">
                          <a:latin typeface="Calibri "/>
                        </a:rPr>
                        <a:t>NA</a:t>
                      </a:r>
                    </a:p>
                  </a:txBody>
                  <a:tcPr marL="121920" marR="121920" marT="60960" marB="60960"/>
                </a:tc>
                <a:tc>
                  <a:txBody>
                    <a:bodyPr/>
                    <a:lstStyle/>
                    <a:p>
                      <a:r>
                        <a:rPr lang="en-US" sz="1600">
                          <a:latin typeface="Calibri "/>
                        </a:rPr>
                        <a:t>Not improved</a:t>
                      </a:r>
                    </a:p>
                  </a:txBody>
                  <a:tcPr marL="121920" marR="121920" marT="60960" marB="60960"/>
                </a:tc>
                <a:extLst>
                  <a:ext uri="{0D108BD9-81ED-4DB2-BD59-A6C34878D82A}">
                    <a16:rowId xmlns:a16="http://schemas.microsoft.com/office/drawing/2014/main" val="1632453100"/>
                  </a:ext>
                </a:extLst>
              </a:tr>
              <a:tr h="721397">
                <a:tc>
                  <a:txBody>
                    <a:bodyPr/>
                    <a:lstStyle/>
                    <a:p>
                      <a:r>
                        <a:rPr lang="en-US" sz="2100" b="1" dirty="0" err="1">
                          <a:latin typeface="Calibri "/>
                        </a:rPr>
                        <a:t>Pyrotinib</a:t>
                      </a:r>
                      <a:r>
                        <a:rPr lang="en-US" sz="2100" b="1" dirty="0">
                          <a:latin typeface="Calibri "/>
                        </a:rPr>
                        <a:t>/Cape</a:t>
                      </a:r>
                    </a:p>
                  </a:txBody>
                  <a:tcPr marL="121920" marR="121920" marT="60960" marB="60960"/>
                </a:tc>
                <a:tc>
                  <a:txBody>
                    <a:bodyPr/>
                    <a:lstStyle/>
                    <a:p>
                      <a:r>
                        <a:rPr lang="en-US" sz="1600">
                          <a:latin typeface="Calibri "/>
                        </a:rPr>
                        <a:t>Prior </a:t>
                      </a:r>
                      <a:r>
                        <a:rPr lang="en-US" sz="1600" err="1">
                          <a:latin typeface="Calibri "/>
                        </a:rPr>
                        <a:t>tras</a:t>
                      </a:r>
                      <a:endParaRPr lang="en-US" sz="1600">
                        <a:latin typeface="Calibri "/>
                      </a:endParaRPr>
                    </a:p>
                  </a:txBody>
                  <a:tcPr marL="121920" marR="121920" marT="60960" marB="60960"/>
                </a:tc>
                <a:tc>
                  <a:txBody>
                    <a:bodyPr/>
                    <a:lstStyle/>
                    <a:p>
                      <a:r>
                        <a:rPr lang="en-US" sz="1600" dirty="0">
                          <a:latin typeface="Calibri "/>
                        </a:rPr>
                        <a:t>Lap/Cape</a:t>
                      </a:r>
                    </a:p>
                  </a:txBody>
                  <a:tcPr marL="121920" marR="121920" marT="60960" marB="60960"/>
                </a:tc>
                <a:tc>
                  <a:txBody>
                    <a:bodyPr/>
                    <a:lstStyle/>
                    <a:p>
                      <a:r>
                        <a:rPr lang="en-US" sz="1600">
                          <a:latin typeface="Calibri "/>
                        </a:rPr>
                        <a:t>NA</a:t>
                      </a:r>
                    </a:p>
                  </a:txBody>
                  <a:tcPr marL="121920" marR="121920" marT="60960" marB="60960"/>
                </a:tc>
                <a:tc>
                  <a:txBody>
                    <a:bodyPr/>
                    <a:lstStyle/>
                    <a:p>
                      <a:r>
                        <a:rPr lang="en-US" sz="1600" dirty="0">
                          <a:latin typeface="Calibri "/>
                        </a:rPr>
                        <a:t>No Prior RT: 11.3m</a:t>
                      </a:r>
                    </a:p>
                    <a:p>
                      <a:r>
                        <a:rPr lang="en-US" sz="1600" dirty="0">
                          <a:latin typeface="Calibri "/>
                        </a:rPr>
                        <a:t>Prior RT: 5.6m</a:t>
                      </a:r>
                    </a:p>
                  </a:txBody>
                  <a:tcPr marL="121920" marR="121920" marT="60960" marB="60960"/>
                </a:tc>
                <a:tc>
                  <a:txBody>
                    <a:bodyPr/>
                    <a:lstStyle/>
                    <a:p>
                      <a:r>
                        <a:rPr lang="en-US" sz="1600" dirty="0">
                          <a:latin typeface="Calibri "/>
                        </a:rPr>
                        <a:t>Improved </a:t>
                      </a:r>
                    </a:p>
                  </a:txBody>
                  <a:tcPr marL="121920" marR="121920" marT="60960" marB="60960"/>
                </a:tc>
                <a:extLst>
                  <a:ext uri="{0D108BD9-81ED-4DB2-BD59-A6C34878D82A}">
                    <a16:rowId xmlns:a16="http://schemas.microsoft.com/office/drawing/2014/main" val="3985577056"/>
                  </a:ext>
                </a:extLst>
              </a:tr>
            </a:tbl>
          </a:graphicData>
        </a:graphic>
      </p:graphicFrame>
      <p:sp>
        <p:nvSpPr>
          <p:cNvPr id="2" name="TextBox 1">
            <a:extLst>
              <a:ext uri="{FF2B5EF4-FFF2-40B4-BE49-F238E27FC236}">
                <a16:creationId xmlns:a16="http://schemas.microsoft.com/office/drawing/2014/main" id="{58444659-1ABC-17A7-01C7-A8D14857223A}"/>
              </a:ext>
            </a:extLst>
          </p:cNvPr>
          <p:cNvSpPr txBox="1"/>
          <p:nvPr/>
        </p:nvSpPr>
        <p:spPr>
          <a:xfrm>
            <a:off x="2" y="6517254"/>
            <a:ext cx="11474604" cy="297454"/>
          </a:xfrm>
          <a:prstGeom prst="rect">
            <a:avLst/>
          </a:prstGeom>
          <a:noFill/>
        </p:spPr>
        <p:txBody>
          <a:bodyPr wrap="square" rtlCol="0">
            <a:spAutoFit/>
          </a:bodyPr>
          <a:lstStyle/>
          <a:p>
            <a:r>
              <a:rPr lang="en-US" sz="1333" dirty="0">
                <a:latin typeface="Arial" panose="020B0604020202020204" pitchFamily="34" charset="0"/>
                <a:cs typeface="Arial" panose="020B0604020202020204" pitchFamily="34" charset="0"/>
              </a:rPr>
              <a:t>Montemurro, ESMO 2022; Hurvitz, ESMO 2023; </a:t>
            </a:r>
            <a:r>
              <a:rPr lang="it-IT" sz="1333" dirty="0">
                <a:latin typeface="Arial" panose="020B0604020202020204" pitchFamily="34" charset="0"/>
                <a:cs typeface="Arial" panose="020B0604020202020204" pitchFamily="34" charset="0"/>
              </a:rPr>
              <a:t>Curigliano Ann Onc 2022; </a:t>
            </a:r>
            <a:r>
              <a:rPr lang="en-US" sz="1333" dirty="0">
                <a:latin typeface="Arial" panose="020B0604020202020204" pitchFamily="34" charset="0"/>
                <a:cs typeface="Arial" panose="020B0604020202020204" pitchFamily="34" charset="0"/>
              </a:rPr>
              <a:t>Freedman et al, J Clin Oncol 2019; Yan Lancet Oncol 2022. </a:t>
            </a:r>
          </a:p>
        </p:txBody>
      </p:sp>
    </p:spTree>
    <p:extLst>
      <p:ext uri="{BB962C8B-B14F-4D97-AF65-F5344CB8AC3E}">
        <p14:creationId xmlns:p14="http://schemas.microsoft.com/office/powerpoint/2010/main" val="3260963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13B6-BBC3-9686-C7F7-EBC99C9C4BC1}"/>
              </a:ext>
            </a:extLst>
          </p:cNvPr>
          <p:cNvSpPr>
            <a:spLocks noGrp="1"/>
          </p:cNvSpPr>
          <p:nvPr>
            <p:ph type="title" idx="4294967295"/>
          </p:nvPr>
        </p:nvSpPr>
        <p:spPr>
          <a:xfrm>
            <a:off x="275327" y="53525"/>
            <a:ext cx="11514137" cy="949325"/>
          </a:xfrm>
        </p:spPr>
        <p:txBody>
          <a:bodyPr>
            <a:noAutofit/>
          </a:bodyPr>
          <a:lstStyle/>
          <a:p>
            <a:r>
              <a:rPr lang="en-US" sz="3000" b="1" dirty="0">
                <a:solidFill>
                  <a:schemeClr val="tx2">
                    <a:lumMod val="90000"/>
                    <a:lumOff val="10000"/>
                  </a:schemeClr>
                </a:solidFill>
                <a:latin typeface="Arial" panose="020B0604020202020204" pitchFamily="34" charset="0"/>
                <a:ea typeface="Lato" panose="020F0502020204030203" pitchFamily="34" charset="0"/>
                <a:cs typeface="Arial" panose="020B0604020202020204" pitchFamily="34" charset="0"/>
              </a:rPr>
              <a:t>T-</a:t>
            </a:r>
            <a:r>
              <a:rPr lang="en-US" sz="3000" b="1" dirty="0" err="1">
                <a:solidFill>
                  <a:schemeClr val="tx2">
                    <a:lumMod val="90000"/>
                    <a:lumOff val="10000"/>
                  </a:schemeClr>
                </a:solidFill>
                <a:latin typeface="Arial" panose="020B0604020202020204" pitchFamily="34" charset="0"/>
                <a:ea typeface="Lato" panose="020F0502020204030203" pitchFamily="34" charset="0"/>
                <a:cs typeface="Arial" panose="020B0604020202020204" pitchFamily="34" charset="0"/>
              </a:rPr>
              <a:t>DXd</a:t>
            </a:r>
            <a:r>
              <a:rPr lang="en-US" sz="3000" b="1" dirty="0">
                <a:solidFill>
                  <a:schemeClr val="tx2">
                    <a:lumMod val="90000"/>
                    <a:lumOff val="10000"/>
                  </a:schemeClr>
                </a:solidFill>
                <a:latin typeface="Arial" panose="020B0604020202020204" pitchFamily="34" charset="0"/>
                <a:ea typeface="Lato" panose="020F0502020204030203" pitchFamily="34" charset="0"/>
                <a:cs typeface="Arial" panose="020B0604020202020204" pitchFamily="34" charset="0"/>
              </a:rPr>
              <a:t> in Active HER2+ </a:t>
            </a:r>
            <a:r>
              <a:rPr lang="en-US" sz="3000" b="1" dirty="0" err="1">
                <a:solidFill>
                  <a:schemeClr val="tx2">
                    <a:lumMod val="90000"/>
                    <a:lumOff val="10000"/>
                  </a:schemeClr>
                </a:solidFill>
                <a:latin typeface="Arial" panose="020B0604020202020204" pitchFamily="34" charset="0"/>
                <a:ea typeface="Lato" panose="020F0502020204030203" pitchFamily="34" charset="0"/>
                <a:cs typeface="Arial" panose="020B0604020202020204" pitchFamily="34" charset="0"/>
              </a:rPr>
              <a:t>BCBrMs</a:t>
            </a:r>
            <a:endParaRPr lang="en-US" sz="3000" b="1" dirty="0">
              <a:solidFill>
                <a:schemeClr val="tx2">
                  <a:lumMod val="90000"/>
                  <a:lumOff val="10000"/>
                </a:schemeClr>
              </a:solidFill>
              <a:latin typeface="Arial" panose="020B0604020202020204" pitchFamily="34" charset="0"/>
              <a:ea typeface="Lato" panose="020F0502020204030203" pitchFamily="34" charset="0"/>
              <a:cs typeface="Arial" panose="020B0604020202020204" pitchFamily="34" charset="0"/>
            </a:endParaRPr>
          </a:p>
        </p:txBody>
      </p:sp>
      <p:pic>
        <p:nvPicPr>
          <p:cNvPr id="6" name="Picture 5" descr="Chart&#10;&#10;Description automatically generated">
            <a:extLst>
              <a:ext uri="{FF2B5EF4-FFF2-40B4-BE49-F238E27FC236}">
                <a16:creationId xmlns:a16="http://schemas.microsoft.com/office/drawing/2014/main" id="{B5087034-44EF-205C-EBAE-E20092F4444E}"/>
              </a:ext>
            </a:extLst>
          </p:cNvPr>
          <p:cNvPicPr>
            <a:picLocks noChangeAspect="1"/>
          </p:cNvPicPr>
          <p:nvPr/>
        </p:nvPicPr>
        <p:blipFill>
          <a:blip r:embed="rId2"/>
          <a:stretch>
            <a:fillRect/>
          </a:stretch>
        </p:blipFill>
        <p:spPr>
          <a:xfrm>
            <a:off x="8315546" y="1400422"/>
            <a:ext cx="3781937" cy="2496079"/>
          </a:xfrm>
          <a:prstGeom prst="rect">
            <a:avLst/>
          </a:prstGeom>
        </p:spPr>
      </p:pic>
      <p:sp>
        <p:nvSpPr>
          <p:cNvPr id="7" name="TextBox 6">
            <a:extLst>
              <a:ext uri="{FF2B5EF4-FFF2-40B4-BE49-F238E27FC236}">
                <a16:creationId xmlns:a16="http://schemas.microsoft.com/office/drawing/2014/main" id="{97AF48BD-2510-F5F8-E33C-33B246CAAFCC}"/>
              </a:ext>
            </a:extLst>
          </p:cNvPr>
          <p:cNvSpPr txBox="1"/>
          <p:nvPr/>
        </p:nvSpPr>
        <p:spPr>
          <a:xfrm>
            <a:off x="8390109" y="4007580"/>
            <a:ext cx="3339376" cy="646331"/>
          </a:xfrm>
          <a:prstGeom prst="rect">
            <a:avLst/>
          </a:prstGeom>
          <a:noFill/>
        </p:spPr>
        <p:txBody>
          <a:bodyPr wrap="none" rtlCol="0">
            <a:spAutoFit/>
          </a:bodyPr>
          <a:lstStyle/>
          <a:p>
            <a:r>
              <a:rPr lang="en-US" dirty="0">
                <a:solidFill>
                  <a:srgbClr val="003353"/>
                </a:solidFill>
                <a:latin typeface="Arial" panose="020B0604020202020204" pitchFamily="34" charset="0"/>
                <a:cs typeface="Arial" panose="020B0604020202020204" pitchFamily="34" charset="0"/>
              </a:rPr>
              <a:t>DFCI/Duke/MDACCC series</a:t>
            </a:r>
          </a:p>
          <a:p>
            <a:r>
              <a:rPr lang="en-US" dirty="0" err="1">
                <a:solidFill>
                  <a:srgbClr val="003353"/>
                </a:solidFill>
                <a:latin typeface="Arial" panose="020B0604020202020204" pitchFamily="34" charset="0"/>
                <a:cs typeface="Arial" panose="020B0604020202020204" pitchFamily="34" charset="0"/>
              </a:rPr>
              <a:t>Kabraji</a:t>
            </a:r>
            <a:r>
              <a:rPr lang="en-US" dirty="0">
                <a:solidFill>
                  <a:srgbClr val="003353"/>
                </a:solidFill>
                <a:latin typeface="Arial" panose="020B0604020202020204" pitchFamily="34" charset="0"/>
                <a:cs typeface="Arial" panose="020B0604020202020204" pitchFamily="34" charset="0"/>
              </a:rPr>
              <a:t> et al, Clin Ca Res 2022</a:t>
            </a:r>
          </a:p>
        </p:txBody>
      </p:sp>
      <p:pic>
        <p:nvPicPr>
          <p:cNvPr id="8" name="Imagen 5" descr="Escala de tiempo&#10;&#10;Descripción generada automáticamente">
            <a:extLst>
              <a:ext uri="{FF2B5EF4-FFF2-40B4-BE49-F238E27FC236}">
                <a16:creationId xmlns:a16="http://schemas.microsoft.com/office/drawing/2014/main" id="{CE845A06-4954-3F05-EED0-4AFC2E056F47}"/>
              </a:ext>
            </a:extLst>
          </p:cNvPr>
          <p:cNvPicPr>
            <a:picLocks noChangeAspect="1"/>
          </p:cNvPicPr>
          <p:nvPr/>
        </p:nvPicPr>
        <p:blipFill rotWithShape="1">
          <a:blip r:embed="rId3"/>
          <a:srcRect b="66095"/>
          <a:stretch/>
        </p:blipFill>
        <p:spPr>
          <a:xfrm>
            <a:off x="4178391" y="1689255"/>
            <a:ext cx="3835217" cy="2046104"/>
          </a:xfrm>
          <a:prstGeom prst="rect">
            <a:avLst/>
          </a:prstGeom>
        </p:spPr>
      </p:pic>
      <p:sp>
        <p:nvSpPr>
          <p:cNvPr id="9" name="TextBox 8">
            <a:extLst>
              <a:ext uri="{FF2B5EF4-FFF2-40B4-BE49-F238E27FC236}">
                <a16:creationId xmlns:a16="http://schemas.microsoft.com/office/drawing/2014/main" id="{08674096-E6D0-F175-1D1A-61D2798A3E22}"/>
              </a:ext>
            </a:extLst>
          </p:cNvPr>
          <p:cNvSpPr txBox="1"/>
          <p:nvPr/>
        </p:nvSpPr>
        <p:spPr>
          <a:xfrm>
            <a:off x="4140903" y="4044774"/>
            <a:ext cx="3835217" cy="646331"/>
          </a:xfrm>
          <a:prstGeom prst="rect">
            <a:avLst/>
          </a:prstGeom>
          <a:noFill/>
        </p:spPr>
        <p:txBody>
          <a:bodyPr wrap="none" rtlCol="0">
            <a:spAutoFit/>
          </a:bodyPr>
          <a:lstStyle/>
          <a:p>
            <a:r>
              <a:rPr lang="en-US" dirty="0">
                <a:solidFill>
                  <a:srgbClr val="003353"/>
                </a:solidFill>
                <a:latin typeface="Arial" panose="020B0604020202020204" pitchFamily="34" charset="0"/>
                <a:cs typeface="Arial" panose="020B0604020202020204" pitchFamily="34" charset="0"/>
              </a:rPr>
              <a:t>DEBBRAH trial</a:t>
            </a:r>
          </a:p>
          <a:p>
            <a:r>
              <a:rPr lang="en-US" dirty="0">
                <a:solidFill>
                  <a:srgbClr val="003353"/>
                </a:solidFill>
                <a:latin typeface="Arial" panose="020B0604020202020204" pitchFamily="34" charset="0"/>
                <a:cs typeface="Arial" panose="020B0604020202020204" pitchFamily="34" charset="0"/>
              </a:rPr>
              <a:t>Vaz Batista et al, Neuro Oncol 2023</a:t>
            </a:r>
          </a:p>
        </p:txBody>
      </p:sp>
      <p:sp>
        <p:nvSpPr>
          <p:cNvPr id="10" name="TextBox 9">
            <a:extLst>
              <a:ext uri="{FF2B5EF4-FFF2-40B4-BE49-F238E27FC236}">
                <a16:creationId xmlns:a16="http://schemas.microsoft.com/office/drawing/2014/main" id="{FE1CADA7-3A66-C648-BC98-D98268DBFD2C}"/>
              </a:ext>
            </a:extLst>
          </p:cNvPr>
          <p:cNvSpPr txBox="1"/>
          <p:nvPr/>
        </p:nvSpPr>
        <p:spPr>
          <a:xfrm>
            <a:off x="356892" y="4044774"/>
            <a:ext cx="3044423" cy="646331"/>
          </a:xfrm>
          <a:prstGeom prst="rect">
            <a:avLst/>
          </a:prstGeom>
          <a:noFill/>
        </p:spPr>
        <p:txBody>
          <a:bodyPr wrap="none" rtlCol="0">
            <a:spAutoFit/>
          </a:bodyPr>
          <a:lstStyle/>
          <a:p>
            <a:r>
              <a:rPr lang="en-US" dirty="0">
                <a:solidFill>
                  <a:srgbClr val="003353"/>
                </a:solidFill>
                <a:latin typeface="Arial" panose="020B0604020202020204" pitchFamily="34" charset="0"/>
                <a:cs typeface="Arial" panose="020B0604020202020204" pitchFamily="34" charset="0"/>
              </a:rPr>
              <a:t>TUXEDO-1 trial</a:t>
            </a:r>
          </a:p>
          <a:p>
            <a:r>
              <a:rPr lang="en-US" dirty="0">
                <a:solidFill>
                  <a:srgbClr val="003353"/>
                </a:solidFill>
                <a:latin typeface="Arial" panose="020B0604020202020204" pitchFamily="34" charset="0"/>
                <a:cs typeface="Arial" panose="020B0604020202020204" pitchFamily="34" charset="0"/>
              </a:rPr>
              <a:t>Bartsch et al, Nat Med 2022</a:t>
            </a:r>
          </a:p>
        </p:txBody>
      </p:sp>
      <p:pic>
        <p:nvPicPr>
          <p:cNvPr id="11" name="Grafik 5">
            <a:extLst>
              <a:ext uri="{FF2B5EF4-FFF2-40B4-BE49-F238E27FC236}">
                <a16:creationId xmlns:a16="http://schemas.microsoft.com/office/drawing/2014/main" id="{D5854AB8-402B-ABC7-6658-4F068E9B8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510" y="1222270"/>
            <a:ext cx="3662559" cy="236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558CDE7-9364-CAF5-AE4A-DCA306719A32}"/>
              </a:ext>
            </a:extLst>
          </p:cNvPr>
          <p:cNvSpPr txBox="1"/>
          <p:nvPr/>
        </p:nvSpPr>
        <p:spPr>
          <a:xfrm>
            <a:off x="1075037" y="1025609"/>
            <a:ext cx="2326278" cy="369332"/>
          </a:xfrm>
          <a:prstGeom prst="rect">
            <a:avLst/>
          </a:prstGeom>
          <a:noFill/>
        </p:spPr>
        <p:txBody>
          <a:bodyPr wrap="none" rtlCol="0">
            <a:spAutoFit/>
          </a:bodyPr>
          <a:lstStyle/>
          <a:p>
            <a:r>
              <a:rPr lang="en-US" b="1" dirty="0">
                <a:solidFill>
                  <a:srgbClr val="003353"/>
                </a:solidFill>
                <a:latin typeface="Arial" panose="020B0604020202020204" pitchFamily="34" charset="0"/>
                <a:cs typeface="Arial" panose="020B0604020202020204" pitchFamily="34" charset="0"/>
              </a:rPr>
              <a:t>Best CNS response</a:t>
            </a:r>
          </a:p>
        </p:txBody>
      </p:sp>
      <p:sp>
        <p:nvSpPr>
          <p:cNvPr id="14" name="TextBox 13">
            <a:extLst>
              <a:ext uri="{FF2B5EF4-FFF2-40B4-BE49-F238E27FC236}">
                <a16:creationId xmlns:a16="http://schemas.microsoft.com/office/drawing/2014/main" id="{6E3F9438-5C80-1A42-0EBF-AAEC415CE46B}"/>
              </a:ext>
            </a:extLst>
          </p:cNvPr>
          <p:cNvSpPr txBox="1"/>
          <p:nvPr/>
        </p:nvSpPr>
        <p:spPr>
          <a:xfrm>
            <a:off x="356892" y="4859975"/>
            <a:ext cx="2820003" cy="646331"/>
          </a:xfrm>
          <a:prstGeom prst="rect">
            <a:avLst/>
          </a:prstGeom>
          <a:noFill/>
        </p:spPr>
        <p:txBody>
          <a:bodyPr wrap="none" rtlCol="0">
            <a:spAutoFit/>
          </a:bodyPr>
          <a:lstStyle/>
          <a:p>
            <a:r>
              <a:rPr lang="en-US" dirty="0">
                <a:solidFill>
                  <a:srgbClr val="003353"/>
                </a:solidFill>
                <a:latin typeface="Arial" panose="020B0604020202020204" pitchFamily="34" charset="0"/>
                <a:cs typeface="Arial" panose="020B0604020202020204" pitchFamily="34" charset="0"/>
              </a:rPr>
              <a:t>ORR-IC = </a:t>
            </a:r>
            <a:r>
              <a:rPr lang="en-US" b="1" dirty="0">
                <a:solidFill>
                  <a:srgbClr val="003353"/>
                </a:solidFill>
                <a:latin typeface="Arial" panose="020B0604020202020204" pitchFamily="34" charset="0"/>
                <a:cs typeface="Arial" panose="020B0604020202020204" pitchFamily="34" charset="0"/>
              </a:rPr>
              <a:t>73%</a:t>
            </a:r>
            <a:r>
              <a:rPr lang="en-US" dirty="0">
                <a:solidFill>
                  <a:srgbClr val="003353"/>
                </a:solidFill>
                <a:latin typeface="Arial" panose="020B0604020202020204" pitchFamily="34" charset="0"/>
                <a:cs typeface="Arial" panose="020B0604020202020204" pitchFamily="34" charset="0"/>
              </a:rPr>
              <a:t> in pts with</a:t>
            </a:r>
          </a:p>
          <a:p>
            <a:r>
              <a:rPr lang="en-US" dirty="0">
                <a:solidFill>
                  <a:srgbClr val="003353"/>
                </a:solidFill>
                <a:latin typeface="Arial" panose="020B0604020202020204" pitchFamily="34" charset="0"/>
                <a:cs typeface="Arial" panose="020B0604020202020204" pitchFamily="34" charset="0"/>
              </a:rPr>
              <a:t>active BM</a:t>
            </a:r>
          </a:p>
        </p:txBody>
      </p:sp>
      <p:sp>
        <p:nvSpPr>
          <p:cNvPr id="15" name="TextBox 14">
            <a:extLst>
              <a:ext uri="{FF2B5EF4-FFF2-40B4-BE49-F238E27FC236}">
                <a16:creationId xmlns:a16="http://schemas.microsoft.com/office/drawing/2014/main" id="{733FAD3C-4579-92A9-6911-BA8C4104D16A}"/>
              </a:ext>
            </a:extLst>
          </p:cNvPr>
          <p:cNvSpPr txBox="1"/>
          <p:nvPr/>
        </p:nvSpPr>
        <p:spPr>
          <a:xfrm>
            <a:off x="4140903" y="4843493"/>
            <a:ext cx="2755883" cy="646331"/>
          </a:xfrm>
          <a:prstGeom prst="rect">
            <a:avLst/>
          </a:prstGeom>
          <a:noFill/>
        </p:spPr>
        <p:txBody>
          <a:bodyPr wrap="none" rtlCol="0">
            <a:spAutoFit/>
          </a:bodyPr>
          <a:lstStyle/>
          <a:p>
            <a:r>
              <a:rPr lang="en-US" dirty="0">
                <a:solidFill>
                  <a:srgbClr val="003353"/>
                </a:solidFill>
                <a:latin typeface="Arial" panose="020B0604020202020204" pitchFamily="34" charset="0"/>
                <a:cs typeface="Arial" panose="020B0604020202020204" pitchFamily="34" charset="0"/>
              </a:rPr>
              <a:t>ORR-IC =</a:t>
            </a:r>
            <a:r>
              <a:rPr lang="en-US" b="1" dirty="0">
                <a:solidFill>
                  <a:srgbClr val="003353"/>
                </a:solidFill>
                <a:latin typeface="Arial" panose="020B0604020202020204" pitchFamily="34" charset="0"/>
                <a:cs typeface="Arial" panose="020B0604020202020204" pitchFamily="34" charset="0"/>
              </a:rPr>
              <a:t>44% </a:t>
            </a:r>
            <a:r>
              <a:rPr lang="en-US" dirty="0">
                <a:solidFill>
                  <a:srgbClr val="003353"/>
                </a:solidFill>
                <a:latin typeface="Arial" panose="020B0604020202020204" pitchFamily="34" charset="0"/>
                <a:cs typeface="Arial" panose="020B0604020202020204" pitchFamily="34" charset="0"/>
              </a:rPr>
              <a:t>in pts with</a:t>
            </a:r>
          </a:p>
          <a:p>
            <a:r>
              <a:rPr lang="en-US" dirty="0">
                <a:solidFill>
                  <a:srgbClr val="003353"/>
                </a:solidFill>
                <a:latin typeface="Arial" panose="020B0604020202020204" pitchFamily="34" charset="0"/>
                <a:cs typeface="Arial" panose="020B0604020202020204" pitchFamily="34" charset="0"/>
              </a:rPr>
              <a:t>Active BM</a:t>
            </a:r>
          </a:p>
        </p:txBody>
      </p:sp>
      <p:sp>
        <p:nvSpPr>
          <p:cNvPr id="16" name="TextBox 15">
            <a:extLst>
              <a:ext uri="{FF2B5EF4-FFF2-40B4-BE49-F238E27FC236}">
                <a16:creationId xmlns:a16="http://schemas.microsoft.com/office/drawing/2014/main" id="{CC62ECD1-F563-639B-B866-93DBD8632D2C}"/>
              </a:ext>
            </a:extLst>
          </p:cNvPr>
          <p:cNvSpPr txBox="1"/>
          <p:nvPr/>
        </p:nvSpPr>
        <p:spPr>
          <a:xfrm>
            <a:off x="8390109" y="4859974"/>
            <a:ext cx="2967480" cy="646331"/>
          </a:xfrm>
          <a:prstGeom prst="rect">
            <a:avLst/>
          </a:prstGeom>
          <a:noFill/>
        </p:spPr>
        <p:txBody>
          <a:bodyPr wrap="none" rtlCol="0">
            <a:spAutoFit/>
          </a:bodyPr>
          <a:lstStyle/>
          <a:p>
            <a:r>
              <a:rPr lang="en-US" dirty="0">
                <a:solidFill>
                  <a:srgbClr val="003353"/>
                </a:solidFill>
                <a:latin typeface="Arial" panose="020B0604020202020204" pitchFamily="34" charset="0"/>
                <a:cs typeface="Arial" panose="020B0604020202020204" pitchFamily="34" charset="0"/>
              </a:rPr>
              <a:t>ORR-IC =</a:t>
            </a:r>
            <a:r>
              <a:rPr lang="en-US" b="1" dirty="0">
                <a:solidFill>
                  <a:srgbClr val="003353"/>
                </a:solidFill>
                <a:latin typeface="Arial" panose="020B0604020202020204" pitchFamily="34" charset="0"/>
                <a:cs typeface="Arial" panose="020B0604020202020204" pitchFamily="34" charset="0"/>
              </a:rPr>
              <a:t>73%</a:t>
            </a:r>
          </a:p>
          <a:p>
            <a:r>
              <a:rPr lang="en-US" dirty="0">
                <a:solidFill>
                  <a:srgbClr val="003353"/>
                </a:solidFill>
                <a:latin typeface="Arial" panose="020B0604020202020204" pitchFamily="34" charset="0"/>
                <a:cs typeface="Arial" panose="020B0604020202020204" pitchFamily="34" charset="0"/>
              </a:rPr>
              <a:t>(70% in pts with active BM)</a:t>
            </a:r>
          </a:p>
        </p:txBody>
      </p:sp>
      <p:pic>
        <p:nvPicPr>
          <p:cNvPr id="3" name="Picture 2" descr="A black and white logo&#10;&#10;Description automatically generated">
            <a:extLst>
              <a:ext uri="{FF2B5EF4-FFF2-40B4-BE49-F238E27FC236}">
                <a16:creationId xmlns:a16="http://schemas.microsoft.com/office/drawing/2014/main" id="{8460605C-F339-77D7-8952-3D458132D7C7}"/>
              </a:ext>
            </a:extLst>
          </p:cNvPr>
          <p:cNvPicPr>
            <a:picLocks noChangeAspect="1"/>
          </p:cNvPicPr>
          <p:nvPr/>
        </p:nvPicPr>
        <p:blipFill>
          <a:blip r:embed="rId5"/>
          <a:stretch>
            <a:fillRect/>
          </a:stretch>
        </p:blipFill>
        <p:spPr>
          <a:xfrm>
            <a:off x="342900" y="6478394"/>
            <a:ext cx="777240" cy="201342"/>
          </a:xfrm>
          <a:prstGeom prst="rect">
            <a:avLst/>
          </a:prstGeom>
        </p:spPr>
      </p:pic>
      <p:sp>
        <p:nvSpPr>
          <p:cNvPr id="5" name="Footer Placeholder 6">
            <a:extLst>
              <a:ext uri="{FF2B5EF4-FFF2-40B4-BE49-F238E27FC236}">
                <a16:creationId xmlns:a16="http://schemas.microsoft.com/office/drawing/2014/main" id="{0A63DDBF-1737-F8D8-036A-CF37A198E572}"/>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cxnSp>
        <p:nvCxnSpPr>
          <p:cNvPr id="17" name="Straight Connector 16">
            <a:extLst>
              <a:ext uri="{FF2B5EF4-FFF2-40B4-BE49-F238E27FC236}">
                <a16:creationId xmlns:a16="http://schemas.microsoft.com/office/drawing/2014/main" id="{C5122DB6-391C-B5E3-DF61-44648EE27ED9}"/>
              </a:ext>
            </a:extLst>
          </p:cNvPr>
          <p:cNvCxnSpPr/>
          <p:nvPr/>
        </p:nvCxnSpPr>
        <p:spPr>
          <a:xfrm>
            <a:off x="4024428" y="1105673"/>
            <a:ext cx="0" cy="486410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F14DBD-17AC-4582-41FD-B12BF2EFEAAB}"/>
              </a:ext>
            </a:extLst>
          </p:cNvPr>
          <p:cNvCxnSpPr/>
          <p:nvPr/>
        </p:nvCxnSpPr>
        <p:spPr>
          <a:xfrm>
            <a:off x="8201858" y="1104900"/>
            <a:ext cx="0" cy="486410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644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E5665-BA15-4536-8E93-814412394AC5}"/>
              </a:ext>
            </a:extLst>
          </p:cNvPr>
          <p:cNvPicPr>
            <a:picLocks noChangeAspect="1"/>
          </p:cNvPicPr>
          <p:nvPr/>
        </p:nvPicPr>
        <p:blipFill>
          <a:blip r:embed="rId3"/>
          <a:stretch>
            <a:fillRect/>
          </a:stretch>
        </p:blipFill>
        <p:spPr>
          <a:xfrm>
            <a:off x="883785" y="535891"/>
            <a:ext cx="10515600" cy="5444625"/>
          </a:xfrm>
          <a:prstGeom prst="rect">
            <a:avLst/>
          </a:prstGeom>
        </p:spPr>
      </p:pic>
      <p:sp>
        <p:nvSpPr>
          <p:cNvPr id="7" name="Rectangle 6">
            <a:extLst>
              <a:ext uri="{FF2B5EF4-FFF2-40B4-BE49-F238E27FC236}">
                <a16:creationId xmlns:a16="http://schemas.microsoft.com/office/drawing/2014/main" id="{8D8D6658-E497-404D-95BF-627D6182D9B9}"/>
              </a:ext>
            </a:extLst>
          </p:cNvPr>
          <p:cNvSpPr/>
          <p:nvPr/>
        </p:nvSpPr>
        <p:spPr>
          <a:xfrm>
            <a:off x="1120140" y="3048172"/>
            <a:ext cx="2377440" cy="5715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CB08A3-C7D9-4810-A52F-BFEBBB94D646}"/>
              </a:ext>
            </a:extLst>
          </p:cNvPr>
          <p:cNvSpPr txBox="1"/>
          <p:nvPr/>
        </p:nvSpPr>
        <p:spPr>
          <a:xfrm>
            <a:off x="10386016" y="6341839"/>
            <a:ext cx="1205779" cy="200055"/>
          </a:xfrm>
          <a:prstGeom prst="rect">
            <a:avLst/>
          </a:prstGeom>
          <a:noFill/>
        </p:spPr>
        <p:txBody>
          <a:bodyPr wrap="none"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Lin N et al. ESMO, 2024. </a:t>
            </a:r>
          </a:p>
        </p:txBody>
      </p:sp>
      <p:pic>
        <p:nvPicPr>
          <p:cNvPr id="2" name="Picture 1" descr="A black and white logo&#10;&#10;Description automatically generated">
            <a:extLst>
              <a:ext uri="{FF2B5EF4-FFF2-40B4-BE49-F238E27FC236}">
                <a16:creationId xmlns:a16="http://schemas.microsoft.com/office/drawing/2014/main" id="{A3921C92-C117-16A0-FEC0-1C7816FDC23A}"/>
              </a:ext>
            </a:extLst>
          </p:cNvPr>
          <p:cNvPicPr>
            <a:picLocks noChangeAspect="1"/>
          </p:cNvPicPr>
          <p:nvPr/>
        </p:nvPicPr>
        <p:blipFill>
          <a:blip r:embed="rId4"/>
          <a:stretch>
            <a:fillRect/>
          </a:stretch>
        </p:blipFill>
        <p:spPr>
          <a:xfrm>
            <a:off x="342900" y="6478394"/>
            <a:ext cx="777240" cy="201342"/>
          </a:xfrm>
          <a:prstGeom prst="rect">
            <a:avLst/>
          </a:prstGeom>
        </p:spPr>
      </p:pic>
      <p:sp>
        <p:nvSpPr>
          <p:cNvPr id="5" name="Footer Placeholder 6">
            <a:extLst>
              <a:ext uri="{FF2B5EF4-FFF2-40B4-BE49-F238E27FC236}">
                <a16:creationId xmlns:a16="http://schemas.microsoft.com/office/drawing/2014/main" id="{C895F386-4E77-5D2A-9B82-1DD19962C191}"/>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sp>
        <p:nvSpPr>
          <p:cNvPr id="10" name="Rectangle 9">
            <a:extLst>
              <a:ext uri="{FF2B5EF4-FFF2-40B4-BE49-F238E27FC236}">
                <a16:creationId xmlns:a16="http://schemas.microsoft.com/office/drawing/2014/main" id="{885F1961-971B-A5E5-F9B3-FDDFA5B4EE1F}"/>
              </a:ext>
            </a:extLst>
          </p:cNvPr>
          <p:cNvSpPr/>
          <p:nvPr/>
        </p:nvSpPr>
        <p:spPr>
          <a:xfrm>
            <a:off x="9454172" y="436549"/>
            <a:ext cx="2042223" cy="576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53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9DAEE47-B49D-65CE-E927-B4DE3B529E11}"/>
              </a:ext>
            </a:extLst>
          </p:cNvPr>
          <p:cNvSpPr txBox="1"/>
          <p:nvPr/>
        </p:nvSpPr>
        <p:spPr>
          <a:xfrm>
            <a:off x="6257665" y="859479"/>
            <a:ext cx="5722300" cy="2705489"/>
          </a:xfrm>
          <a:prstGeom prst="rect">
            <a:avLst/>
          </a:prstGeom>
          <a:solidFill>
            <a:srgbClr val="E1F2FA"/>
          </a:solidFill>
        </p:spPr>
        <p:txBody>
          <a:bodyPr wrap="none" lIns="274320" tIns="182880" rIns="457200" bIns="365760" rtlCol="0">
            <a:noAutofit/>
          </a:bodyPr>
          <a:lstStyle/>
          <a:p>
            <a:endParaRPr lang="en-US" sz="2400" dirty="0">
              <a:solidFill>
                <a:srgbClr val="003353"/>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0CAB460-E06C-8C5B-B5CA-B3BD394EAB87}"/>
              </a:ext>
            </a:extLst>
          </p:cNvPr>
          <p:cNvSpPr txBox="1"/>
          <p:nvPr/>
        </p:nvSpPr>
        <p:spPr>
          <a:xfrm>
            <a:off x="326934" y="4174536"/>
            <a:ext cx="5769066" cy="2073537"/>
          </a:xfrm>
          <a:prstGeom prst="rect">
            <a:avLst/>
          </a:prstGeom>
          <a:solidFill>
            <a:srgbClr val="E1F2FA"/>
          </a:solidFill>
        </p:spPr>
        <p:txBody>
          <a:bodyPr wrap="none" lIns="274320" tIns="182880" rIns="457200" bIns="365760" rtlCol="0">
            <a:noAutofit/>
          </a:bodyPr>
          <a:lstStyle/>
          <a:p>
            <a:endParaRPr lang="en-US" sz="2400" dirty="0">
              <a:solidFill>
                <a:srgbClr val="003353"/>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039E3C-AAC0-4950-9FB8-82570A4CCF89}"/>
              </a:ext>
            </a:extLst>
          </p:cNvPr>
          <p:cNvPicPr>
            <a:picLocks noChangeAspect="1"/>
          </p:cNvPicPr>
          <p:nvPr/>
        </p:nvPicPr>
        <p:blipFill>
          <a:blip r:embed="rId2"/>
          <a:stretch>
            <a:fillRect/>
          </a:stretch>
        </p:blipFill>
        <p:spPr>
          <a:xfrm>
            <a:off x="326934" y="933478"/>
            <a:ext cx="5916889" cy="3040831"/>
          </a:xfrm>
          <a:prstGeom prst="rect">
            <a:avLst/>
          </a:prstGeom>
        </p:spPr>
      </p:pic>
      <p:pic>
        <p:nvPicPr>
          <p:cNvPr id="4" name="Picture 3">
            <a:extLst>
              <a:ext uri="{FF2B5EF4-FFF2-40B4-BE49-F238E27FC236}">
                <a16:creationId xmlns:a16="http://schemas.microsoft.com/office/drawing/2014/main" id="{6FF11F24-032F-46A3-A939-D56CBCBF4721}"/>
              </a:ext>
            </a:extLst>
          </p:cNvPr>
          <p:cNvPicPr>
            <a:picLocks noChangeAspect="1"/>
          </p:cNvPicPr>
          <p:nvPr/>
        </p:nvPicPr>
        <p:blipFill>
          <a:blip r:embed="rId3"/>
          <a:stretch>
            <a:fillRect/>
          </a:stretch>
        </p:blipFill>
        <p:spPr>
          <a:xfrm>
            <a:off x="6243823" y="3668925"/>
            <a:ext cx="5535917" cy="2626976"/>
          </a:xfrm>
          <a:prstGeom prst="rect">
            <a:avLst/>
          </a:prstGeom>
        </p:spPr>
      </p:pic>
      <p:sp>
        <p:nvSpPr>
          <p:cNvPr id="5" name="TextBox 4">
            <a:extLst>
              <a:ext uri="{FF2B5EF4-FFF2-40B4-BE49-F238E27FC236}">
                <a16:creationId xmlns:a16="http://schemas.microsoft.com/office/drawing/2014/main" id="{413F18E5-7CCB-4644-BBCD-F460FA708C5C}"/>
              </a:ext>
            </a:extLst>
          </p:cNvPr>
          <p:cNvSpPr txBox="1"/>
          <p:nvPr/>
        </p:nvSpPr>
        <p:spPr>
          <a:xfrm>
            <a:off x="6220573" y="933478"/>
            <a:ext cx="5622052" cy="2472472"/>
          </a:xfrm>
          <a:prstGeom prst="rect">
            <a:avLst/>
          </a:prstGeom>
          <a:noFill/>
        </p:spPr>
        <p:txBody>
          <a:bodyPr wrap="none" rtlCol="0">
            <a:spAutoFit/>
          </a:bodyPr>
          <a:lstStyle/>
          <a:p>
            <a:pPr algn="ctr"/>
            <a:r>
              <a:rPr lang="en-US" b="1" dirty="0">
                <a:solidFill>
                  <a:srgbClr val="003353"/>
                </a:solidFill>
                <a:latin typeface="Arial" panose="020B0604020202020204" pitchFamily="34" charset="0"/>
                <a:cs typeface="Arial" panose="020B0604020202020204" pitchFamily="34" charset="0"/>
              </a:rPr>
              <a:t>Outcomes for CNS and non-CNS disease similar: </a:t>
            </a:r>
          </a:p>
          <a:p>
            <a:pPr algn="ctr">
              <a:spcBef>
                <a:spcPts val="100"/>
              </a:spcBef>
            </a:pPr>
            <a:endParaRPr lang="en-US" sz="2000" dirty="0">
              <a:solidFill>
                <a:srgbClr val="003353"/>
              </a:solidFill>
              <a:latin typeface="Arial" panose="020B0604020202020204" pitchFamily="34" charset="0"/>
              <a:cs typeface="Arial" panose="020B0604020202020204" pitchFamily="34" charset="0"/>
            </a:endParaRPr>
          </a:p>
          <a:p>
            <a:pPr algn="ctr">
              <a:spcBef>
                <a:spcPts val="100"/>
              </a:spcBef>
            </a:pPr>
            <a:r>
              <a:rPr lang="en-US" sz="2000" dirty="0">
                <a:solidFill>
                  <a:srgbClr val="003353"/>
                </a:solidFill>
                <a:latin typeface="Arial" panose="020B0604020202020204" pitchFamily="34" charset="0"/>
                <a:cs typeface="Arial" panose="020B0604020202020204" pitchFamily="34" charset="0"/>
              </a:rPr>
              <a:t>PFS at 12 months = 61.6%</a:t>
            </a:r>
          </a:p>
          <a:p>
            <a:pPr algn="ctr">
              <a:spcBef>
                <a:spcPts val="600"/>
              </a:spcBef>
            </a:pPr>
            <a:r>
              <a:rPr lang="en-US" sz="2000" dirty="0">
                <a:solidFill>
                  <a:srgbClr val="003353"/>
                </a:solidFill>
                <a:latin typeface="Arial" panose="020B0604020202020204" pitchFamily="34" charset="0"/>
                <a:cs typeface="Arial" panose="020B0604020202020204" pitchFamily="34" charset="0"/>
              </a:rPr>
              <a:t>CNS PFS at 12 months = 58.9%</a:t>
            </a:r>
          </a:p>
          <a:p>
            <a:pPr algn="ctr">
              <a:spcBef>
                <a:spcPts val="600"/>
              </a:spcBef>
            </a:pPr>
            <a:endParaRPr lang="en-US" sz="2000" dirty="0">
              <a:solidFill>
                <a:srgbClr val="003353"/>
              </a:solidFill>
              <a:latin typeface="Arial" panose="020B0604020202020204" pitchFamily="34" charset="0"/>
              <a:cs typeface="Arial" panose="020B0604020202020204" pitchFamily="34" charset="0"/>
            </a:endParaRPr>
          </a:p>
          <a:p>
            <a:pPr algn="ctr"/>
            <a:r>
              <a:rPr lang="en-US" sz="2000" dirty="0">
                <a:solidFill>
                  <a:srgbClr val="003353"/>
                </a:solidFill>
                <a:latin typeface="Arial" panose="020B0604020202020204" pitchFamily="34" charset="0"/>
                <a:cs typeface="Arial" panose="020B0604020202020204" pitchFamily="34" charset="0"/>
              </a:rPr>
              <a:t>ORR (all) = 64.1%</a:t>
            </a:r>
          </a:p>
          <a:p>
            <a:pPr algn="ctr">
              <a:spcBef>
                <a:spcPts val="600"/>
              </a:spcBef>
            </a:pPr>
            <a:r>
              <a:rPr lang="en-US" sz="2000" dirty="0">
                <a:solidFill>
                  <a:srgbClr val="003353"/>
                </a:solidFill>
                <a:latin typeface="Arial" panose="020B0604020202020204" pitchFamily="34" charset="0"/>
                <a:cs typeface="Arial" panose="020B0604020202020204" pitchFamily="34" charset="0"/>
              </a:rPr>
              <a:t>CNS ORR = 71.7%</a:t>
            </a:r>
          </a:p>
        </p:txBody>
      </p:sp>
      <p:sp>
        <p:nvSpPr>
          <p:cNvPr id="7" name="TextBox 6">
            <a:extLst>
              <a:ext uri="{FF2B5EF4-FFF2-40B4-BE49-F238E27FC236}">
                <a16:creationId xmlns:a16="http://schemas.microsoft.com/office/drawing/2014/main" id="{2412F84B-1DEE-44EC-8DE0-8FBECF39EAF8}"/>
              </a:ext>
            </a:extLst>
          </p:cNvPr>
          <p:cNvSpPr txBox="1"/>
          <p:nvPr/>
        </p:nvSpPr>
        <p:spPr>
          <a:xfrm>
            <a:off x="664936" y="4447194"/>
            <a:ext cx="5093061" cy="1477328"/>
          </a:xfrm>
          <a:prstGeom prst="rect">
            <a:avLst/>
          </a:prstGeom>
          <a:noFill/>
        </p:spPr>
        <p:txBody>
          <a:bodyPr wrap="none" rtlCol="0">
            <a:spAutoFit/>
          </a:bodyPr>
          <a:lstStyle/>
          <a:p>
            <a:pPr algn="ctr"/>
            <a:r>
              <a:rPr lang="en-US" sz="2000" b="1" dirty="0">
                <a:solidFill>
                  <a:srgbClr val="003353"/>
                </a:solidFill>
                <a:latin typeface="Arial" panose="020B0604020202020204" pitchFamily="34" charset="0"/>
                <a:cs typeface="Arial" panose="020B0604020202020204" pitchFamily="34" charset="0"/>
              </a:rPr>
              <a:t>12 Month Overall Survival Rates Similar:</a:t>
            </a:r>
          </a:p>
          <a:p>
            <a:pPr algn="ctr"/>
            <a:r>
              <a:rPr lang="en-US" sz="2000" b="1" dirty="0">
                <a:solidFill>
                  <a:srgbClr val="003353"/>
                </a:solidFill>
                <a:latin typeface="Arial" panose="020B0604020202020204" pitchFamily="34" charset="0"/>
                <a:cs typeface="Arial" panose="020B0604020202020204" pitchFamily="34" charset="0"/>
              </a:rPr>
              <a:t> </a:t>
            </a:r>
            <a:endParaRPr lang="en-US" sz="2000" dirty="0">
              <a:solidFill>
                <a:srgbClr val="003353"/>
              </a:solidFill>
              <a:latin typeface="Arial" panose="020B0604020202020204" pitchFamily="34" charset="0"/>
              <a:cs typeface="Arial" panose="020B0604020202020204" pitchFamily="34" charset="0"/>
            </a:endParaRPr>
          </a:p>
          <a:p>
            <a:pPr algn="ctr"/>
            <a:r>
              <a:rPr lang="en-US" sz="2000" dirty="0">
                <a:solidFill>
                  <a:srgbClr val="003353"/>
                </a:solidFill>
                <a:latin typeface="Arial" panose="020B0604020202020204" pitchFamily="34" charset="0"/>
                <a:cs typeface="Arial" panose="020B0604020202020204" pitchFamily="34" charset="0"/>
              </a:rPr>
              <a:t>With Brain Metastases = 90.3%</a:t>
            </a:r>
          </a:p>
          <a:p>
            <a:pPr algn="ctr">
              <a:spcBef>
                <a:spcPts val="1200"/>
              </a:spcBef>
            </a:pPr>
            <a:r>
              <a:rPr lang="en-US" sz="2000" dirty="0">
                <a:solidFill>
                  <a:srgbClr val="003353"/>
                </a:solidFill>
                <a:latin typeface="Arial" panose="020B0604020202020204" pitchFamily="34" charset="0"/>
                <a:cs typeface="Arial" panose="020B0604020202020204" pitchFamily="34" charset="0"/>
              </a:rPr>
              <a:t>Without Brain Metastases = 90.6%</a:t>
            </a:r>
          </a:p>
        </p:txBody>
      </p:sp>
      <p:sp>
        <p:nvSpPr>
          <p:cNvPr id="8" name="TextBox 7">
            <a:extLst>
              <a:ext uri="{FF2B5EF4-FFF2-40B4-BE49-F238E27FC236}">
                <a16:creationId xmlns:a16="http://schemas.microsoft.com/office/drawing/2014/main" id="{E5BC8F47-BEBC-2261-D72C-30D0CF6A1856}"/>
              </a:ext>
            </a:extLst>
          </p:cNvPr>
          <p:cNvSpPr txBox="1"/>
          <p:nvPr/>
        </p:nvSpPr>
        <p:spPr>
          <a:xfrm>
            <a:off x="10386016" y="6341839"/>
            <a:ext cx="1205779" cy="200055"/>
          </a:xfrm>
          <a:prstGeom prst="rect">
            <a:avLst/>
          </a:prstGeom>
          <a:noFill/>
        </p:spPr>
        <p:txBody>
          <a:bodyPr wrap="none"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Lin N et al. ESMO, 2024. </a:t>
            </a:r>
          </a:p>
        </p:txBody>
      </p:sp>
      <p:pic>
        <p:nvPicPr>
          <p:cNvPr id="9" name="Picture 8" descr="A black and white logo&#10;&#10;Description automatically generated">
            <a:extLst>
              <a:ext uri="{FF2B5EF4-FFF2-40B4-BE49-F238E27FC236}">
                <a16:creationId xmlns:a16="http://schemas.microsoft.com/office/drawing/2014/main" id="{CFF19868-8FFB-A894-DF51-A91080E0FC44}"/>
              </a:ext>
            </a:extLst>
          </p:cNvPr>
          <p:cNvPicPr>
            <a:picLocks noChangeAspect="1"/>
          </p:cNvPicPr>
          <p:nvPr/>
        </p:nvPicPr>
        <p:blipFill>
          <a:blip r:embed="rId4"/>
          <a:stretch>
            <a:fillRect/>
          </a:stretch>
        </p:blipFill>
        <p:spPr>
          <a:xfrm>
            <a:off x="342900" y="6478394"/>
            <a:ext cx="777240" cy="201342"/>
          </a:xfrm>
          <a:prstGeom prst="rect">
            <a:avLst/>
          </a:prstGeom>
        </p:spPr>
      </p:pic>
      <p:sp>
        <p:nvSpPr>
          <p:cNvPr id="11" name="Footer Placeholder 6">
            <a:extLst>
              <a:ext uri="{FF2B5EF4-FFF2-40B4-BE49-F238E27FC236}">
                <a16:creationId xmlns:a16="http://schemas.microsoft.com/office/drawing/2014/main" id="{73250A48-7990-C901-1A1C-01514B67A7F9}"/>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sp>
        <p:nvSpPr>
          <p:cNvPr id="13" name="Rectangle 12">
            <a:extLst>
              <a:ext uri="{FF2B5EF4-FFF2-40B4-BE49-F238E27FC236}">
                <a16:creationId xmlns:a16="http://schemas.microsoft.com/office/drawing/2014/main" id="{D174645F-9ACF-EBC8-E243-BA5CE13C976F}"/>
              </a:ext>
            </a:extLst>
          </p:cNvPr>
          <p:cNvSpPr/>
          <p:nvPr/>
        </p:nvSpPr>
        <p:spPr>
          <a:xfrm>
            <a:off x="4974701" y="785829"/>
            <a:ext cx="1209587" cy="7457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2CF605-605C-B1B6-2EA6-800CA084D7B4}"/>
              </a:ext>
            </a:extLst>
          </p:cNvPr>
          <p:cNvSpPr/>
          <p:nvPr/>
        </p:nvSpPr>
        <p:spPr>
          <a:xfrm>
            <a:off x="10770378" y="3622987"/>
            <a:ext cx="1209587"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23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1FA23-A1E1-A269-2A14-FE7EBF10B0D2}"/>
              </a:ext>
            </a:extLst>
          </p:cNvPr>
          <p:cNvSpPr txBox="1"/>
          <p:nvPr/>
        </p:nvSpPr>
        <p:spPr>
          <a:xfrm>
            <a:off x="0" y="6427113"/>
            <a:ext cx="2895600" cy="430887"/>
          </a:xfrm>
          <a:prstGeom prst="rect">
            <a:avLst/>
          </a:prstGeom>
          <a:noFill/>
        </p:spPr>
        <p:txBody>
          <a:bodyPr wrap="square" rtlCol="0">
            <a:spAutoFit/>
          </a:bodyPr>
          <a:lstStyle/>
          <a:p>
            <a:r>
              <a:rPr lang="it-IT" sz="1100" dirty="0">
                <a:solidFill>
                  <a:srgbClr val="00386B"/>
                </a:solidFill>
                <a:latin typeface="Arial" panose="020B0604020202020204" pitchFamily="34" charset="0"/>
                <a:cs typeface="Arial" panose="020B0604020202020204" pitchFamily="34" charset="0"/>
              </a:rPr>
              <a:t>Curigliano Ann Onc 2022 33:321; </a:t>
            </a:r>
            <a:r>
              <a:rPr lang="en-US" sz="1100" dirty="0">
                <a:solidFill>
                  <a:srgbClr val="00386B"/>
                </a:solidFill>
                <a:latin typeface="Arial" panose="020B0604020202020204" pitchFamily="34" charset="0"/>
                <a:cs typeface="Arial" panose="020B0604020202020204" pitchFamily="34" charset="0"/>
              </a:rPr>
              <a:t>Presented at ASCO Annual Meeting 2022</a:t>
            </a:r>
          </a:p>
        </p:txBody>
      </p:sp>
      <p:sp>
        <p:nvSpPr>
          <p:cNvPr id="6" name="Title 5">
            <a:extLst>
              <a:ext uri="{FF2B5EF4-FFF2-40B4-BE49-F238E27FC236}">
                <a16:creationId xmlns:a16="http://schemas.microsoft.com/office/drawing/2014/main" id="{22E8A146-61CF-B074-F25A-C225836AC2C9}"/>
              </a:ext>
            </a:extLst>
          </p:cNvPr>
          <p:cNvSpPr>
            <a:spLocks noGrp="1"/>
          </p:cNvSpPr>
          <p:nvPr>
            <p:ph type="title"/>
          </p:nvPr>
        </p:nvSpPr>
        <p:spPr>
          <a:xfrm>
            <a:off x="768151" y="134279"/>
            <a:ext cx="10515600" cy="1030129"/>
          </a:xfrm>
        </p:spPr>
        <p:txBody>
          <a:bodyPr>
            <a:noAutofit/>
          </a:bodyPr>
          <a:lstStyle/>
          <a:p>
            <a:r>
              <a:rPr lang="en-US" sz="3000" b="1" dirty="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Tucatinib, Trastuzumab, Capecitabine in </a:t>
            </a:r>
            <a:r>
              <a:rPr lang="en-US" sz="3000" b="1" dirty="0" err="1">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rPr>
              <a:t>BrM</a:t>
            </a:r>
            <a:endParaRPr lang="en-US" sz="3000" b="1" dirty="0">
              <a:solidFill>
                <a:schemeClr val="accent1">
                  <a:lumMod val="50000"/>
                </a:schemeClr>
              </a:solidFill>
              <a:latin typeface="Arial" panose="020B0604020202020204" pitchFamily="34" charset="0"/>
              <a:ea typeface="Lato" panose="020F0502020204030203" pitchFamily="34" charset="0"/>
              <a:cs typeface="Arial" panose="020B0604020202020204" pitchFamily="34" charset="0"/>
            </a:endParaRPr>
          </a:p>
        </p:txBody>
      </p:sp>
      <p:pic>
        <p:nvPicPr>
          <p:cNvPr id="4" name="Picture 3">
            <a:extLst>
              <a:ext uri="{FF2B5EF4-FFF2-40B4-BE49-F238E27FC236}">
                <a16:creationId xmlns:a16="http://schemas.microsoft.com/office/drawing/2014/main" id="{F21847CB-981D-0FDD-C3B4-D07B8817179F}"/>
              </a:ext>
            </a:extLst>
          </p:cNvPr>
          <p:cNvPicPr>
            <a:picLocks noChangeAspect="1"/>
          </p:cNvPicPr>
          <p:nvPr/>
        </p:nvPicPr>
        <p:blipFill>
          <a:blip r:embed="rId2"/>
          <a:stretch>
            <a:fillRect/>
          </a:stretch>
        </p:blipFill>
        <p:spPr>
          <a:xfrm>
            <a:off x="358135" y="1164408"/>
            <a:ext cx="6055062" cy="2622895"/>
          </a:xfrm>
          <a:prstGeom prst="rect">
            <a:avLst/>
          </a:prstGeom>
        </p:spPr>
      </p:pic>
      <p:pic>
        <p:nvPicPr>
          <p:cNvPr id="8" name="Picture 2">
            <a:extLst>
              <a:ext uri="{FF2B5EF4-FFF2-40B4-BE49-F238E27FC236}">
                <a16:creationId xmlns:a16="http://schemas.microsoft.com/office/drawing/2014/main" id="{2AF74E51-305E-19CF-8597-65DAB066A7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72" t="23809" r="55678" b="19062"/>
          <a:stretch>
            <a:fillRect/>
          </a:stretch>
        </p:blipFill>
        <p:spPr bwMode="auto">
          <a:xfrm>
            <a:off x="557915" y="3916436"/>
            <a:ext cx="2772399" cy="251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E3BCF9D-6BC8-5CDA-8DD0-B052B3400818}"/>
              </a:ext>
            </a:extLst>
          </p:cNvPr>
          <p:cNvSpPr txBox="1"/>
          <p:nvPr/>
        </p:nvSpPr>
        <p:spPr>
          <a:xfrm>
            <a:off x="3141824" y="5112866"/>
            <a:ext cx="3829959" cy="830997"/>
          </a:xfrm>
          <a:prstGeom prst="rect">
            <a:avLst/>
          </a:prstGeom>
          <a:noFill/>
        </p:spPr>
        <p:txBody>
          <a:bodyPr wrap="none" rtlCol="0">
            <a:spAutoFit/>
          </a:bodyPr>
          <a:lstStyle/>
          <a:p>
            <a:r>
              <a:rPr lang="en-US" sz="2400" b="1" dirty="0"/>
              <a:t>Improves </a:t>
            </a:r>
            <a:r>
              <a:rPr lang="en-US" sz="2400" b="1" dirty="0" err="1"/>
              <a:t>iORR</a:t>
            </a:r>
            <a:r>
              <a:rPr lang="en-US" sz="2400" b="1" dirty="0"/>
              <a:t>, CNS-PFS, </a:t>
            </a:r>
          </a:p>
          <a:p>
            <a:r>
              <a:rPr lang="en-US" sz="2400" b="1" dirty="0"/>
              <a:t>PFS, OS in </a:t>
            </a:r>
            <a:r>
              <a:rPr lang="en-US" sz="2400" b="1" dirty="0" err="1"/>
              <a:t>BrM</a:t>
            </a:r>
            <a:endParaRPr lang="en-US" sz="2400" b="1" dirty="0"/>
          </a:p>
        </p:txBody>
      </p:sp>
      <p:grpSp>
        <p:nvGrpSpPr>
          <p:cNvPr id="13" name="Group 12">
            <a:extLst>
              <a:ext uri="{FF2B5EF4-FFF2-40B4-BE49-F238E27FC236}">
                <a16:creationId xmlns:a16="http://schemas.microsoft.com/office/drawing/2014/main" id="{4D2D6632-1DF3-4883-BAF0-052D71567D34}"/>
              </a:ext>
            </a:extLst>
          </p:cNvPr>
          <p:cNvGrpSpPr/>
          <p:nvPr/>
        </p:nvGrpSpPr>
        <p:grpSpPr>
          <a:xfrm>
            <a:off x="6963311" y="886765"/>
            <a:ext cx="4209430" cy="5654081"/>
            <a:chOff x="6963311" y="886765"/>
            <a:chExt cx="4209430" cy="5654081"/>
          </a:xfrm>
        </p:grpSpPr>
        <p:grpSp>
          <p:nvGrpSpPr>
            <p:cNvPr id="9" name="Group 8">
              <a:extLst>
                <a:ext uri="{FF2B5EF4-FFF2-40B4-BE49-F238E27FC236}">
                  <a16:creationId xmlns:a16="http://schemas.microsoft.com/office/drawing/2014/main" id="{2863095E-56F1-D877-EDBD-982727B16C0B}"/>
                </a:ext>
              </a:extLst>
            </p:cNvPr>
            <p:cNvGrpSpPr/>
            <p:nvPr/>
          </p:nvGrpSpPr>
          <p:grpSpPr>
            <a:xfrm>
              <a:off x="6963311" y="886765"/>
              <a:ext cx="4192805" cy="5654081"/>
              <a:chOff x="6851712" y="225004"/>
              <a:chExt cx="4842055" cy="6586965"/>
            </a:xfrm>
          </p:grpSpPr>
          <p:pic>
            <p:nvPicPr>
              <p:cNvPr id="1026" name="Picture 2">
                <a:extLst>
                  <a:ext uri="{FF2B5EF4-FFF2-40B4-BE49-F238E27FC236}">
                    <a16:creationId xmlns:a16="http://schemas.microsoft.com/office/drawing/2014/main" id="{2A9D8554-CEB2-BB2D-D778-DA2355E8EC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78" t="4154" r="50015" b="26377"/>
              <a:stretch>
                <a:fillRect/>
              </a:stretch>
            </p:blipFill>
            <p:spPr bwMode="auto">
              <a:xfrm>
                <a:off x="6851712" y="225004"/>
                <a:ext cx="4842055" cy="32202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70C5602-F358-C0F9-9FB1-78D5945791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977" t="867" r="201" b="26503"/>
              <a:stretch>
                <a:fillRect/>
              </a:stretch>
            </p:blipFill>
            <p:spPr bwMode="auto">
              <a:xfrm>
                <a:off x="6851714" y="3445210"/>
                <a:ext cx="4832696" cy="33667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2AAA217-EF57-5C29-64B2-846A5BBBCA58}"/>
                </a:ext>
              </a:extLst>
            </p:cNvPr>
            <p:cNvSpPr/>
            <p:nvPr/>
          </p:nvSpPr>
          <p:spPr>
            <a:xfrm>
              <a:off x="8877993" y="1911107"/>
              <a:ext cx="2044930" cy="4655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5117AD-AB01-5ECA-628A-B90A7CF1A332}"/>
                </a:ext>
              </a:extLst>
            </p:cNvPr>
            <p:cNvSpPr/>
            <p:nvPr/>
          </p:nvSpPr>
          <p:spPr>
            <a:xfrm>
              <a:off x="9313423" y="4535444"/>
              <a:ext cx="1859318" cy="3514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1F81F68-4607-173D-977F-F9DDFB10FF2B}"/>
              </a:ext>
            </a:extLst>
          </p:cNvPr>
          <p:cNvSpPr txBox="1"/>
          <p:nvPr/>
        </p:nvSpPr>
        <p:spPr>
          <a:xfrm>
            <a:off x="7269349" y="6540846"/>
            <a:ext cx="3873731" cy="276999"/>
          </a:xfrm>
          <a:prstGeom prst="rect">
            <a:avLst/>
          </a:prstGeom>
          <a:noFill/>
        </p:spPr>
        <p:txBody>
          <a:bodyPr wrap="square" rtlCol="0">
            <a:spAutoFit/>
          </a:bodyPr>
          <a:lstStyle/>
          <a:p>
            <a:pPr algn="ctr"/>
            <a:r>
              <a:rPr lang="en-US" sz="1200" dirty="0"/>
              <a:t>Lin NU et al. </a:t>
            </a:r>
            <a:r>
              <a:rPr lang="en-US" sz="1200" i="1" dirty="0"/>
              <a:t>J Clin Oncol </a:t>
            </a:r>
            <a:r>
              <a:rPr lang="en-US" sz="1200" dirty="0"/>
              <a:t>2020</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14134-E211-F84A-686E-D80517E1BE36}"/>
              </a:ext>
            </a:extLst>
          </p:cNvPr>
          <p:cNvSpPr>
            <a:spLocks noGrp="1"/>
          </p:cNvSpPr>
          <p:nvPr>
            <p:ph type="title" idx="4294967295"/>
          </p:nvPr>
        </p:nvSpPr>
        <p:spPr>
          <a:xfrm>
            <a:off x="261198" y="130175"/>
            <a:ext cx="10731500" cy="949325"/>
          </a:xfrm>
        </p:spPr>
        <p:txBody>
          <a:bodyPr vert="horz" lIns="91440" tIns="45720" rIns="91440" bIns="45720" rtlCol="0" anchor="ctr">
            <a:normAutofit/>
          </a:bodyPr>
          <a:lstStyle/>
          <a:p>
            <a:r>
              <a:rPr lang="en-US" sz="3000" b="1" dirty="0">
                <a:solidFill>
                  <a:schemeClr val="tx2">
                    <a:lumMod val="90000"/>
                    <a:lumOff val="10000"/>
                  </a:schemeClr>
                </a:solidFill>
                <a:latin typeface="Arial" panose="020B0604020202020204" pitchFamily="34" charset="0"/>
                <a:ea typeface="Lato" panose="020F0502020204030203" pitchFamily="34" charset="0"/>
                <a:cs typeface="Arial" panose="020B0604020202020204" pitchFamily="34" charset="0"/>
              </a:rPr>
              <a:t>Neratinib + TDM1 in Active HER2+ </a:t>
            </a:r>
            <a:r>
              <a:rPr lang="en-US" sz="3000" b="1" dirty="0" err="1">
                <a:solidFill>
                  <a:schemeClr val="tx2">
                    <a:lumMod val="90000"/>
                    <a:lumOff val="10000"/>
                  </a:schemeClr>
                </a:solidFill>
                <a:latin typeface="Arial" panose="020B0604020202020204" pitchFamily="34" charset="0"/>
                <a:ea typeface="Lato" panose="020F0502020204030203" pitchFamily="34" charset="0"/>
                <a:cs typeface="Arial" panose="020B0604020202020204" pitchFamily="34" charset="0"/>
              </a:rPr>
              <a:t>BrMs</a:t>
            </a:r>
            <a:endParaRPr lang="en-US" sz="3000" b="1" dirty="0">
              <a:solidFill>
                <a:schemeClr val="tx2">
                  <a:lumMod val="90000"/>
                  <a:lumOff val="10000"/>
                </a:schemeClr>
              </a:solidFill>
              <a:latin typeface="Arial" panose="020B0604020202020204" pitchFamily="34" charset="0"/>
              <a:ea typeface="Lato" panose="020F0502020204030203" pitchFamily="34" charset="0"/>
              <a:cs typeface="Arial" panose="020B0604020202020204" pitchFamily="34" charset="0"/>
            </a:endParaRPr>
          </a:p>
        </p:txBody>
      </p:sp>
      <p:pic>
        <p:nvPicPr>
          <p:cNvPr id="5" name="Picture 4">
            <a:extLst>
              <a:ext uri="{FF2B5EF4-FFF2-40B4-BE49-F238E27FC236}">
                <a16:creationId xmlns:a16="http://schemas.microsoft.com/office/drawing/2014/main" id="{FAF1C0B3-769E-9868-B4B7-18CB9427A283}"/>
              </a:ext>
            </a:extLst>
          </p:cNvPr>
          <p:cNvPicPr>
            <a:picLocks noChangeAspect="1"/>
          </p:cNvPicPr>
          <p:nvPr/>
        </p:nvPicPr>
        <p:blipFill>
          <a:blip r:embed="rId2"/>
          <a:stretch>
            <a:fillRect/>
          </a:stretch>
        </p:blipFill>
        <p:spPr>
          <a:xfrm>
            <a:off x="261198" y="1204947"/>
            <a:ext cx="4409788" cy="4746906"/>
          </a:xfrm>
          <a:prstGeom prst="rect">
            <a:avLst/>
          </a:prstGeom>
          <a:ln>
            <a:solidFill>
              <a:schemeClr val="tx1"/>
            </a:solidFill>
          </a:ln>
        </p:spPr>
      </p:pic>
      <p:graphicFrame>
        <p:nvGraphicFramePr>
          <p:cNvPr id="7" name="Table 6">
            <a:extLst>
              <a:ext uri="{FF2B5EF4-FFF2-40B4-BE49-F238E27FC236}">
                <a16:creationId xmlns:a16="http://schemas.microsoft.com/office/drawing/2014/main" id="{9A6B85E8-FCD6-9DA2-6955-458CBDF2CACB}"/>
              </a:ext>
            </a:extLst>
          </p:cNvPr>
          <p:cNvGraphicFramePr>
            <a:graphicFrameLocks noGrp="1"/>
          </p:cNvGraphicFramePr>
          <p:nvPr/>
        </p:nvGraphicFramePr>
        <p:xfrm>
          <a:off x="4838700" y="1292894"/>
          <a:ext cx="7092103" cy="4658957"/>
        </p:xfrm>
        <a:graphic>
          <a:graphicData uri="http://schemas.openxmlformats.org/drawingml/2006/table">
            <a:tbl>
              <a:tblPr>
                <a:tableStyleId>{22838BEF-8BB2-4498-84A7-C5851F593DF1}</a:tableStyleId>
              </a:tblPr>
              <a:tblGrid>
                <a:gridCol w="2077680">
                  <a:extLst>
                    <a:ext uri="{9D8B030D-6E8A-4147-A177-3AD203B41FA5}">
                      <a16:colId xmlns:a16="http://schemas.microsoft.com/office/drawing/2014/main" val="1053215696"/>
                    </a:ext>
                  </a:extLst>
                </a:gridCol>
                <a:gridCol w="1692049">
                  <a:extLst>
                    <a:ext uri="{9D8B030D-6E8A-4147-A177-3AD203B41FA5}">
                      <a16:colId xmlns:a16="http://schemas.microsoft.com/office/drawing/2014/main" val="80118514"/>
                    </a:ext>
                  </a:extLst>
                </a:gridCol>
                <a:gridCol w="1571189">
                  <a:extLst>
                    <a:ext uri="{9D8B030D-6E8A-4147-A177-3AD203B41FA5}">
                      <a16:colId xmlns:a16="http://schemas.microsoft.com/office/drawing/2014/main" val="2855688942"/>
                    </a:ext>
                  </a:extLst>
                </a:gridCol>
                <a:gridCol w="1751185">
                  <a:extLst>
                    <a:ext uri="{9D8B030D-6E8A-4147-A177-3AD203B41FA5}">
                      <a16:colId xmlns:a16="http://schemas.microsoft.com/office/drawing/2014/main" val="3458612038"/>
                    </a:ext>
                  </a:extLst>
                </a:gridCol>
              </a:tblGrid>
              <a:tr h="376622">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Response</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64A0"/>
                    </a:solidFill>
                  </a:tcPr>
                </a:tc>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Cohort 4A</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64A0"/>
                    </a:solidFill>
                  </a:tcPr>
                </a:tc>
                <a:tc>
                  <a:txBody>
                    <a:bodyPr/>
                    <a:lstStyle/>
                    <a:p>
                      <a:pPr algn="ctr" fontAlgn="b"/>
                      <a:r>
                        <a:rPr lang="en-US" sz="2000" b="1" u="none" strike="noStrike">
                          <a:solidFill>
                            <a:schemeClr val="bg1"/>
                          </a:solidFill>
                          <a:effectLst/>
                          <a:latin typeface="Arial" panose="020B0604020202020204" pitchFamily="34" charset="0"/>
                          <a:cs typeface="Arial" panose="020B0604020202020204" pitchFamily="34" charset="0"/>
                        </a:rPr>
                        <a:t>Cohort 4B</a:t>
                      </a:r>
                      <a:endParaRPr lang="en-US" sz="20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64A0"/>
                    </a:solidFill>
                  </a:tcPr>
                </a:tc>
                <a:tc>
                  <a:txBody>
                    <a:bodyPr/>
                    <a:lstStyle/>
                    <a:p>
                      <a:pPr algn="ctr" fontAlgn="b"/>
                      <a:r>
                        <a:rPr lang="en-US" sz="2000" b="1" u="none" strike="noStrike" dirty="0">
                          <a:solidFill>
                            <a:schemeClr val="bg1"/>
                          </a:solidFill>
                          <a:effectLst/>
                          <a:latin typeface="Arial" panose="020B0604020202020204" pitchFamily="34" charset="0"/>
                          <a:cs typeface="Arial" panose="020B0604020202020204" pitchFamily="34" charset="0"/>
                        </a:rPr>
                        <a:t>Cohort 4C</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64A0"/>
                    </a:solidFill>
                  </a:tcPr>
                </a:tc>
                <a:extLst>
                  <a:ext uri="{0D108BD9-81ED-4DB2-BD59-A6C34878D82A}">
                    <a16:rowId xmlns:a16="http://schemas.microsoft.com/office/drawing/2014/main" val="2376550643"/>
                  </a:ext>
                </a:extLst>
              </a:tr>
              <a:tr h="1109940">
                <a:tc>
                  <a:txBody>
                    <a:bodyPr/>
                    <a:lstStyle/>
                    <a:p>
                      <a:pPr algn="ctr" fontAlgn="b"/>
                      <a:endParaRPr lang="en-US" sz="2300" b="1"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2000" b="1" u="none" strike="noStrike" dirty="0">
                          <a:solidFill>
                            <a:srgbClr val="0064A0"/>
                          </a:solidFill>
                          <a:effectLst/>
                          <a:latin typeface="Arial" panose="020B0604020202020204" pitchFamily="34" charset="0"/>
                          <a:cs typeface="Arial" panose="020B0604020202020204" pitchFamily="34" charset="0"/>
                        </a:rPr>
                        <a:t>Prev </a:t>
                      </a:r>
                      <a:r>
                        <a:rPr lang="en-US" sz="2000" b="1" u="none" strike="noStrike" dirty="0" err="1">
                          <a:solidFill>
                            <a:srgbClr val="0064A0"/>
                          </a:solidFill>
                          <a:effectLst/>
                          <a:latin typeface="Arial" panose="020B0604020202020204" pitchFamily="34" charset="0"/>
                          <a:cs typeface="Arial" panose="020B0604020202020204" pitchFamily="34" charset="0"/>
                        </a:rPr>
                        <a:t>untx’d</a:t>
                      </a:r>
                      <a:endParaRPr lang="en-US" sz="2000" b="1"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2000" b="1" u="none" strike="noStrike" dirty="0">
                          <a:solidFill>
                            <a:srgbClr val="0064A0"/>
                          </a:solidFill>
                          <a:effectLst/>
                          <a:latin typeface="Arial" panose="020B0604020202020204" pitchFamily="34" charset="0"/>
                          <a:cs typeface="Arial" panose="020B0604020202020204" pitchFamily="34" charset="0"/>
                        </a:rPr>
                        <a:t>Prev </a:t>
                      </a:r>
                      <a:r>
                        <a:rPr lang="en-US" sz="2000" b="1" u="none" strike="noStrike" dirty="0" err="1">
                          <a:solidFill>
                            <a:srgbClr val="0064A0"/>
                          </a:solidFill>
                          <a:effectLst/>
                          <a:latin typeface="Arial" panose="020B0604020202020204" pitchFamily="34" charset="0"/>
                          <a:cs typeface="Arial" panose="020B0604020202020204" pitchFamily="34" charset="0"/>
                        </a:rPr>
                        <a:t>tx’d</a:t>
                      </a:r>
                      <a:r>
                        <a:rPr lang="en-US" sz="2000" b="1" u="none" strike="noStrike" dirty="0">
                          <a:solidFill>
                            <a:srgbClr val="0064A0"/>
                          </a:solidFill>
                          <a:effectLst/>
                          <a:latin typeface="Arial" panose="020B0604020202020204" pitchFamily="34" charset="0"/>
                          <a:cs typeface="Arial" panose="020B0604020202020204" pitchFamily="34" charset="0"/>
                        </a:rPr>
                        <a:t>, no prior TDM1</a:t>
                      </a:r>
                      <a:endParaRPr lang="en-US" sz="2000" b="1"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2000" b="1" u="none" strike="noStrike" dirty="0">
                          <a:solidFill>
                            <a:srgbClr val="0064A0"/>
                          </a:solidFill>
                          <a:effectLst/>
                          <a:latin typeface="Arial" panose="020B0604020202020204" pitchFamily="34" charset="0"/>
                          <a:cs typeface="Arial" panose="020B0604020202020204" pitchFamily="34" charset="0"/>
                        </a:rPr>
                        <a:t>Prev </a:t>
                      </a:r>
                      <a:r>
                        <a:rPr lang="en-US" sz="2000" b="1" u="none" strike="noStrike" dirty="0" err="1">
                          <a:solidFill>
                            <a:srgbClr val="0064A0"/>
                          </a:solidFill>
                          <a:effectLst/>
                          <a:latin typeface="Arial" panose="020B0604020202020204" pitchFamily="34" charset="0"/>
                          <a:cs typeface="Arial" panose="020B0604020202020204" pitchFamily="34" charset="0"/>
                        </a:rPr>
                        <a:t>tx’d</a:t>
                      </a:r>
                      <a:r>
                        <a:rPr lang="en-US" sz="2000" b="1" u="none" strike="noStrike" dirty="0">
                          <a:solidFill>
                            <a:srgbClr val="0064A0"/>
                          </a:solidFill>
                          <a:effectLst/>
                          <a:latin typeface="Arial" panose="020B0604020202020204" pitchFamily="34" charset="0"/>
                          <a:cs typeface="Arial" panose="020B0604020202020204" pitchFamily="34" charset="0"/>
                        </a:rPr>
                        <a:t>, +Prior TDM1</a:t>
                      </a:r>
                      <a:endParaRPr lang="en-US" sz="2000" b="1"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extLst>
                  <a:ext uri="{0D108BD9-81ED-4DB2-BD59-A6C34878D82A}">
                    <a16:rowId xmlns:a16="http://schemas.microsoft.com/office/drawing/2014/main" val="2230712279"/>
                  </a:ext>
                </a:extLst>
              </a:tr>
              <a:tr h="286286">
                <a:tc>
                  <a:txBody>
                    <a:bodyPr/>
                    <a:lstStyle/>
                    <a:p>
                      <a:pPr marL="182880" algn="l" fontAlgn="b"/>
                      <a:r>
                        <a:rPr lang="en-US" sz="1700" u="none" strike="noStrike" dirty="0">
                          <a:solidFill>
                            <a:srgbClr val="0064A0"/>
                          </a:solidFill>
                          <a:effectLst/>
                          <a:latin typeface="Arial" panose="020B0604020202020204" pitchFamily="34" charset="0"/>
                          <a:cs typeface="Arial" panose="020B0604020202020204" pitchFamily="34" charset="0"/>
                        </a:rPr>
                        <a:t>CR</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0"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0 (0)</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1 (5.9)</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u="none" strike="noStrike" dirty="0">
                          <a:solidFill>
                            <a:srgbClr val="0064A0"/>
                          </a:solidFill>
                          <a:effectLst/>
                          <a:latin typeface="Arial" panose="020B0604020202020204" pitchFamily="34" charset="0"/>
                          <a:cs typeface="Arial" panose="020B0604020202020204" pitchFamily="34" charset="0"/>
                        </a:rPr>
                        <a:t>0 (0)</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2809924"/>
                  </a:ext>
                </a:extLst>
              </a:tr>
              <a:tr h="286286">
                <a:tc>
                  <a:txBody>
                    <a:bodyPr/>
                    <a:lstStyle/>
                    <a:p>
                      <a:pPr marL="182880" algn="l" fontAlgn="b"/>
                      <a:r>
                        <a:rPr lang="en-US" sz="1700" u="none" strike="noStrike" dirty="0">
                          <a:solidFill>
                            <a:srgbClr val="0064A0"/>
                          </a:solidFill>
                          <a:effectLst/>
                          <a:latin typeface="Arial" panose="020B0604020202020204" pitchFamily="34" charset="0"/>
                          <a:cs typeface="Arial" panose="020B0604020202020204" pitchFamily="34" charset="0"/>
                        </a:rPr>
                        <a:t>PR</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0"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2 (33.3)</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4 (23.5)</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dirty="0">
                          <a:solidFill>
                            <a:srgbClr val="0064A0"/>
                          </a:solidFill>
                          <a:effectLst/>
                          <a:latin typeface="Arial" panose="020B0604020202020204" pitchFamily="34" charset="0"/>
                          <a:cs typeface="Arial" panose="020B0604020202020204" pitchFamily="34" charset="0"/>
                        </a:rPr>
                        <a:t>6 (28.6)</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extLst>
                  <a:ext uri="{0D108BD9-81ED-4DB2-BD59-A6C34878D82A}">
                    <a16:rowId xmlns:a16="http://schemas.microsoft.com/office/drawing/2014/main" val="769301374"/>
                  </a:ext>
                </a:extLst>
              </a:tr>
              <a:tr h="286286">
                <a:tc>
                  <a:txBody>
                    <a:bodyPr/>
                    <a:lstStyle/>
                    <a:p>
                      <a:pPr marL="182880" algn="l" fontAlgn="b"/>
                      <a:r>
                        <a:rPr lang="en-US" sz="1700" b="0" u="none" strike="noStrike" dirty="0">
                          <a:solidFill>
                            <a:srgbClr val="0064A0"/>
                          </a:solidFill>
                          <a:effectLst/>
                          <a:latin typeface="Arial" panose="020B0604020202020204" pitchFamily="34" charset="0"/>
                          <a:cs typeface="Arial" panose="020B0604020202020204" pitchFamily="34" charset="0"/>
                        </a:rPr>
                        <a:t>Unconfirmed PR</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0"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b="0" u="none" strike="noStrike">
                          <a:solidFill>
                            <a:srgbClr val="0064A0"/>
                          </a:solidFill>
                          <a:effectLst/>
                          <a:latin typeface="Arial" panose="020B0604020202020204" pitchFamily="34" charset="0"/>
                          <a:cs typeface="Arial" panose="020B0604020202020204" pitchFamily="34" charset="0"/>
                        </a:rPr>
                        <a:t>1 (16.7)</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b="0" u="none" strike="noStrike" dirty="0">
                          <a:solidFill>
                            <a:srgbClr val="0064A0"/>
                          </a:solidFill>
                          <a:effectLst/>
                          <a:latin typeface="Arial" panose="020B0604020202020204" pitchFamily="34" charset="0"/>
                          <a:cs typeface="Arial" panose="020B0604020202020204" pitchFamily="34" charset="0"/>
                        </a:rPr>
                        <a:t>0 (0)</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b="0" u="none" strike="noStrike" dirty="0">
                          <a:solidFill>
                            <a:srgbClr val="0064A0"/>
                          </a:solidFill>
                          <a:effectLst/>
                          <a:latin typeface="Arial" panose="020B0604020202020204" pitchFamily="34" charset="0"/>
                          <a:cs typeface="Arial" panose="020B0604020202020204" pitchFamily="34" charset="0"/>
                        </a:rPr>
                        <a:t>2 (9.5)</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83773392"/>
                  </a:ext>
                </a:extLst>
              </a:tr>
              <a:tr h="286286">
                <a:tc>
                  <a:txBody>
                    <a:bodyPr/>
                    <a:lstStyle/>
                    <a:p>
                      <a:pPr marL="182880" algn="l" fontAlgn="b"/>
                      <a:r>
                        <a:rPr lang="en-US" sz="1700" u="none" strike="noStrike" dirty="0">
                          <a:solidFill>
                            <a:srgbClr val="0064A0"/>
                          </a:solidFill>
                          <a:effectLst/>
                          <a:latin typeface="Arial" panose="020B0604020202020204" pitchFamily="34" charset="0"/>
                          <a:cs typeface="Arial" panose="020B0604020202020204" pitchFamily="34" charset="0"/>
                        </a:rPr>
                        <a:t>SD</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0"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2 (33.3)</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8 (47.1)</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dirty="0">
                          <a:solidFill>
                            <a:srgbClr val="0064A0"/>
                          </a:solidFill>
                          <a:effectLst/>
                          <a:latin typeface="Arial" panose="020B0604020202020204" pitchFamily="34" charset="0"/>
                          <a:cs typeface="Arial" panose="020B0604020202020204" pitchFamily="34" charset="0"/>
                        </a:rPr>
                        <a:t>10 (47.6)</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extLst>
                  <a:ext uri="{0D108BD9-81ED-4DB2-BD59-A6C34878D82A}">
                    <a16:rowId xmlns:a16="http://schemas.microsoft.com/office/drawing/2014/main" val="1332018428"/>
                  </a:ext>
                </a:extLst>
              </a:tr>
              <a:tr h="286286">
                <a:tc>
                  <a:txBody>
                    <a:bodyPr/>
                    <a:lstStyle/>
                    <a:p>
                      <a:pPr marL="182880" algn="l" fontAlgn="b"/>
                      <a:r>
                        <a:rPr lang="en-US" sz="1700" u="none" strike="noStrike" dirty="0">
                          <a:solidFill>
                            <a:srgbClr val="0064A0"/>
                          </a:solidFill>
                          <a:effectLst/>
                          <a:latin typeface="Arial" panose="020B0604020202020204" pitchFamily="34" charset="0"/>
                          <a:cs typeface="Arial" panose="020B0604020202020204" pitchFamily="34" charset="0"/>
                        </a:rPr>
                        <a:t>PD</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0"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0 (0)</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0 (0)</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u="none" strike="noStrike" dirty="0">
                          <a:solidFill>
                            <a:srgbClr val="0064A0"/>
                          </a:solidFill>
                          <a:effectLst/>
                          <a:latin typeface="Arial" panose="020B0604020202020204" pitchFamily="34" charset="0"/>
                          <a:cs typeface="Arial" panose="020B0604020202020204" pitchFamily="34" charset="0"/>
                        </a:rPr>
                        <a:t>1 (4.8)</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1259022"/>
                  </a:ext>
                </a:extLst>
              </a:tr>
              <a:tr h="562609">
                <a:tc>
                  <a:txBody>
                    <a:bodyPr/>
                    <a:lstStyle/>
                    <a:p>
                      <a:pPr marL="182880" algn="l" fontAlgn="b"/>
                      <a:r>
                        <a:rPr lang="en-US" sz="1700" u="none" strike="noStrike" dirty="0">
                          <a:solidFill>
                            <a:srgbClr val="0064A0"/>
                          </a:solidFill>
                          <a:effectLst/>
                          <a:latin typeface="Arial" panose="020B0604020202020204" pitchFamily="34" charset="0"/>
                          <a:cs typeface="Arial" panose="020B0604020202020204" pitchFamily="34" charset="0"/>
                        </a:rPr>
                        <a:t>Unavailable (off </a:t>
                      </a:r>
                      <a:r>
                        <a:rPr lang="en-US" sz="1700" u="none" strike="noStrike" dirty="0" err="1">
                          <a:solidFill>
                            <a:srgbClr val="0064A0"/>
                          </a:solidFill>
                          <a:effectLst/>
                          <a:latin typeface="Arial" panose="020B0604020202020204" pitchFamily="34" charset="0"/>
                          <a:cs typeface="Arial" panose="020B0604020202020204" pitchFamily="34" charset="0"/>
                        </a:rPr>
                        <a:t>tx</a:t>
                      </a:r>
                      <a:r>
                        <a:rPr lang="en-US" sz="1700" u="none" strike="noStrike" dirty="0">
                          <a:solidFill>
                            <a:srgbClr val="0064A0"/>
                          </a:solidFill>
                          <a:effectLst/>
                          <a:latin typeface="Arial" panose="020B0604020202020204" pitchFamily="34" charset="0"/>
                          <a:cs typeface="Arial" panose="020B0604020202020204" pitchFamily="34" charset="0"/>
                        </a:rPr>
                        <a:t> before imaging)</a:t>
                      </a:r>
                      <a:endParaRPr lang="en-US" sz="1700" b="1" i="0" u="none" strike="noStrike" dirty="0">
                        <a:solidFill>
                          <a:srgbClr val="0064A0"/>
                        </a:solidFill>
                        <a:effectLst/>
                        <a:latin typeface="Arial" panose="020B0604020202020204" pitchFamily="34" charset="0"/>
                        <a:cs typeface="Arial" panose="020B0604020202020204" pitchFamily="34" charset="0"/>
                      </a:endParaRPr>
                    </a:p>
                  </a:txBody>
                  <a:tcPr marL="0"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1 (16.7)</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a:solidFill>
                            <a:srgbClr val="0064A0"/>
                          </a:solidFill>
                          <a:effectLst/>
                          <a:latin typeface="Arial" panose="020B0604020202020204" pitchFamily="34" charset="0"/>
                          <a:cs typeface="Arial" panose="020B0604020202020204" pitchFamily="34" charset="0"/>
                        </a:rPr>
                        <a:t>3 (17.6)</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u="none" strike="noStrike" dirty="0">
                          <a:solidFill>
                            <a:srgbClr val="0064A0"/>
                          </a:solidFill>
                          <a:effectLst/>
                          <a:latin typeface="Arial" panose="020B0604020202020204" pitchFamily="34" charset="0"/>
                          <a:cs typeface="Arial" panose="020B0604020202020204" pitchFamily="34" charset="0"/>
                        </a:rPr>
                        <a:t>2 (9.5)</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extLst>
                  <a:ext uri="{0D108BD9-81ED-4DB2-BD59-A6C34878D82A}">
                    <a16:rowId xmlns:a16="http://schemas.microsoft.com/office/drawing/2014/main" val="1148805358"/>
                  </a:ext>
                </a:extLst>
              </a:tr>
              <a:tr h="562609">
                <a:tc>
                  <a:txBody>
                    <a:bodyPr/>
                    <a:lstStyle/>
                    <a:p>
                      <a:pPr marL="182880" algn="l" fontAlgn="b"/>
                      <a:r>
                        <a:rPr lang="en-US" sz="1700" b="1" u="none" strike="noStrike" dirty="0">
                          <a:solidFill>
                            <a:srgbClr val="0064A0"/>
                          </a:solidFill>
                          <a:effectLst/>
                          <a:latin typeface="Arial" panose="020B0604020202020204" pitchFamily="34" charset="0"/>
                          <a:cs typeface="Arial" panose="020B0604020202020204" pitchFamily="34" charset="0"/>
                        </a:rPr>
                        <a:t>CNS ORR </a:t>
                      </a:r>
                      <a:endParaRPr lang="en-US" sz="1700" b="1" i="0" u="none" strike="noStrike" dirty="0">
                        <a:solidFill>
                          <a:srgbClr val="0064A0"/>
                        </a:solidFill>
                        <a:effectLst/>
                        <a:latin typeface="Arial" panose="020B0604020202020204" pitchFamily="34" charset="0"/>
                        <a:cs typeface="Arial" panose="020B0604020202020204" pitchFamily="34" charset="0"/>
                      </a:endParaRPr>
                    </a:p>
                  </a:txBody>
                  <a:tcPr marL="0"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b="1" u="none" strike="noStrike">
                          <a:solidFill>
                            <a:srgbClr val="0064A0"/>
                          </a:solidFill>
                          <a:effectLst/>
                          <a:latin typeface="Arial" panose="020B0604020202020204" pitchFamily="34" charset="0"/>
                          <a:cs typeface="Arial" panose="020B0604020202020204" pitchFamily="34" charset="0"/>
                        </a:rPr>
                        <a:t>33.3% </a:t>
                      </a:r>
                    </a:p>
                    <a:p>
                      <a:pPr algn="ctr" fontAlgn="b"/>
                      <a:r>
                        <a:rPr lang="en-US" sz="1700" b="1" u="none" strike="noStrike">
                          <a:solidFill>
                            <a:srgbClr val="0064A0"/>
                          </a:solidFill>
                          <a:effectLst/>
                          <a:latin typeface="Arial" panose="020B0604020202020204" pitchFamily="34" charset="0"/>
                          <a:cs typeface="Arial" panose="020B0604020202020204" pitchFamily="34" charset="0"/>
                        </a:rPr>
                        <a:t>(4.3-77.7%)</a:t>
                      </a:r>
                      <a:endParaRPr lang="en-US" sz="1700" b="1"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b="1" u="none" strike="noStrike">
                          <a:solidFill>
                            <a:srgbClr val="0064A0"/>
                          </a:solidFill>
                          <a:effectLst/>
                          <a:latin typeface="Arial" panose="020B0604020202020204" pitchFamily="34" charset="0"/>
                          <a:cs typeface="Arial" panose="020B0604020202020204" pitchFamily="34" charset="0"/>
                        </a:rPr>
                        <a:t>29.4% </a:t>
                      </a:r>
                    </a:p>
                    <a:p>
                      <a:pPr algn="ctr" fontAlgn="b"/>
                      <a:r>
                        <a:rPr lang="en-US" sz="1700" b="1" u="none" strike="noStrike">
                          <a:solidFill>
                            <a:srgbClr val="0064A0"/>
                          </a:solidFill>
                          <a:effectLst/>
                          <a:latin typeface="Arial" panose="020B0604020202020204" pitchFamily="34" charset="0"/>
                          <a:cs typeface="Arial" panose="020B0604020202020204" pitchFamily="34" charset="0"/>
                        </a:rPr>
                        <a:t>(10.3-56.0%)</a:t>
                      </a:r>
                      <a:endParaRPr lang="en-US" sz="1700" b="1"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1700" b="1" u="none" strike="noStrike" dirty="0">
                          <a:solidFill>
                            <a:srgbClr val="0064A0"/>
                          </a:solidFill>
                          <a:effectLst/>
                          <a:latin typeface="Arial" panose="020B0604020202020204" pitchFamily="34" charset="0"/>
                          <a:cs typeface="Arial" panose="020B0604020202020204" pitchFamily="34" charset="0"/>
                        </a:rPr>
                        <a:t>28.6% </a:t>
                      </a:r>
                    </a:p>
                    <a:p>
                      <a:pPr algn="ctr" fontAlgn="b"/>
                      <a:r>
                        <a:rPr lang="en-US" sz="1700" b="1" u="none" strike="noStrike" dirty="0">
                          <a:solidFill>
                            <a:srgbClr val="0064A0"/>
                          </a:solidFill>
                          <a:effectLst/>
                          <a:latin typeface="Arial" panose="020B0604020202020204" pitchFamily="34" charset="0"/>
                          <a:cs typeface="Arial" panose="020B0604020202020204" pitchFamily="34" charset="0"/>
                        </a:rPr>
                        <a:t>(11.3-52.2%)</a:t>
                      </a:r>
                      <a:endParaRPr lang="en-US" sz="1700" b="1"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0182653"/>
                  </a:ext>
                </a:extLst>
              </a:tr>
              <a:tr h="615747">
                <a:tc>
                  <a:txBody>
                    <a:bodyPr/>
                    <a:lstStyle/>
                    <a:p>
                      <a:pPr marL="182880" marR="0" lvl="0" indent="0" algn="l" defTabSz="914400" rtl="0" eaLnBrk="1" fontAlgn="b" latinLnBrk="0" hangingPunct="1">
                        <a:lnSpc>
                          <a:spcPct val="100000"/>
                        </a:lnSpc>
                        <a:spcBef>
                          <a:spcPts val="0"/>
                        </a:spcBef>
                        <a:spcAft>
                          <a:spcPts val="0"/>
                        </a:spcAft>
                        <a:buClrTx/>
                        <a:buSzTx/>
                        <a:buFontTx/>
                        <a:buNone/>
                        <a:tabLst/>
                        <a:defRPr/>
                      </a:pPr>
                      <a:r>
                        <a:rPr lang="en-US" sz="1900" b="0" kern="1200" dirty="0">
                          <a:solidFill>
                            <a:srgbClr val="0064A0"/>
                          </a:solidFill>
                          <a:effectLst/>
                          <a:latin typeface="Arial" panose="020B0604020202020204" pitchFamily="34" charset="0"/>
                          <a:cs typeface="Arial" panose="020B0604020202020204" pitchFamily="34" charset="0"/>
                        </a:rPr>
                        <a:t>CNS CR + PR + SD ≥6 </a:t>
                      </a:r>
                      <a:r>
                        <a:rPr lang="en-US" sz="1900" b="0" kern="1200" dirty="0" err="1">
                          <a:solidFill>
                            <a:srgbClr val="0064A0"/>
                          </a:solidFill>
                          <a:effectLst/>
                          <a:latin typeface="Arial" panose="020B0604020202020204" pitchFamily="34" charset="0"/>
                          <a:cs typeface="Arial" panose="020B0604020202020204" pitchFamily="34" charset="0"/>
                        </a:rPr>
                        <a:t>mos</a:t>
                      </a:r>
                      <a:endParaRPr lang="en-US" sz="1900" b="0" kern="1200" dirty="0">
                        <a:solidFill>
                          <a:srgbClr val="0064A0"/>
                        </a:solidFill>
                        <a:effectLst/>
                        <a:latin typeface="Arial" panose="020B0604020202020204" pitchFamily="34" charset="0"/>
                        <a:ea typeface="+mn-ea"/>
                        <a:cs typeface="Arial" panose="020B0604020202020204" pitchFamily="34" charset="0"/>
                      </a:endParaRPr>
                    </a:p>
                  </a:txBody>
                  <a:tcPr marL="0"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b="0" u="none" strike="noStrike">
                          <a:solidFill>
                            <a:srgbClr val="0064A0"/>
                          </a:solidFill>
                          <a:effectLst/>
                          <a:latin typeface="Arial" panose="020B0604020202020204" pitchFamily="34" charset="0"/>
                          <a:cs typeface="Arial" panose="020B0604020202020204" pitchFamily="34" charset="0"/>
                        </a:rPr>
                        <a:t>50% </a:t>
                      </a:r>
                    </a:p>
                    <a:p>
                      <a:pPr algn="ctr" fontAlgn="b"/>
                      <a:r>
                        <a:rPr lang="en-US" sz="1700" b="0" u="none" strike="noStrike">
                          <a:solidFill>
                            <a:srgbClr val="0064A0"/>
                          </a:solidFill>
                          <a:effectLst/>
                          <a:latin typeface="Arial" panose="020B0604020202020204" pitchFamily="34" charset="0"/>
                          <a:cs typeface="Arial" panose="020B0604020202020204" pitchFamily="34" charset="0"/>
                        </a:rPr>
                        <a:t>(11.8-88.2%)</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b="0" u="none" strike="noStrike">
                          <a:solidFill>
                            <a:srgbClr val="0064A0"/>
                          </a:solidFill>
                          <a:effectLst/>
                          <a:latin typeface="Arial" panose="020B0604020202020204" pitchFamily="34" charset="0"/>
                          <a:cs typeface="Arial" panose="020B0604020202020204" pitchFamily="34" charset="0"/>
                        </a:rPr>
                        <a:t>35.3% </a:t>
                      </a:r>
                    </a:p>
                    <a:p>
                      <a:pPr algn="ctr" fontAlgn="b"/>
                      <a:r>
                        <a:rPr lang="en-US" sz="1700" b="0" u="none" strike="noStrike">
                          <a:solidFill>
                            <a:srgbClr val="0064A0"/>
                          </a:solidFill>
                          <a:effectLst/>
                          <a:latin typeface="Arial" panose="020B0604020202020204" pitchFamily="34" charset="0"/>
                          <a:cs typeface="Arial" panose="020B0604020202020204" pitchFamily="34" charset="0"/>
                        </a:rPr>
                        <a:t>(14.2-61.7%)</a:t>
                      </a:r>
                      <a:endParaRPr lang="en-US" sz="1700" b="0" i="0" u="none" strike="noStrike">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tc>
                  <a:txBody>
                    <a:bodyPr/>
                    <a:lstStyle/>
                    <a:p>
                      <a:pPr algn="ctr" fontAlgn="b"/>
                      <a:r>
                        <a:rPr lang="en-US" sz="1700" b="0" u="none" strike="noStrike" dirty="0">
                          <a:solidFill>
                            <a:srgbClr val="0064A0"/>
                          </a:solidFill>
                          <a:effectLst/>
                          <a:latin typeface="Arial" panose="020B0604020202020204" pitchFamily="34" charset="0"/>
                          <a:cs typeface="Arial" panose="020B0604020202020204" pitchFamily="34" charset="0"/>
                        </a:rPr>
                        <a:t>33.3 </a:t>
                      </a:r>
                    </a:p>
                    <a:p>
                      <a:pPr algn="ctr" fontAlgn="b"/>
                      <a:r>
                        <a:rPr lang="en-US" sz="1700" b="0" u="none" strike="noStrike" dirty="0">
                          <a:solidFill>
                            <a:srgbClr val="0064A0"/>
                          </a:solidFill>
                          <a:effectLst/>
                          <a:latin typeface="Arial" panose="020B0604020202020204" pitchFamily="34" charset="0"/>
                          <a:cs typeface="Arial" panose="020B0604020202020204" pitchFamily="34" charset="0"/>
                        </a:rPr>
                        <a:t>(14.6-57.0%)</a:t>
                      </a:r>
                      <a:endParaRPr lang="en-US" sz="1700" b="0" i="0" u="none" strike="noStrike" dirty="0">
                        <a:solidFill>
                          <a:srgbClr val="0064A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1F2FA">
                        <a:alpha val="60000"/>
                      </a:srgbClr>
                    </a:solidFill>
                  </a:tcPr>
                </a:tc>
                <a:extLst>
                  <a:ext uri="{0D108BD9-81ED-4DB2-BD59-A6C34878D82A}">
                    <a16:rowId xmlns:a16="http://schemas.microsoft.com/office/drawing/2014/main" val="2452212443"/>
                  </a:ext>
                </a:extLst>
              </a:tr>
            </a:tbl>
          </a:graphicData>
        </a:graphic>
      </p:graphicFrame>
      <p:sp>
        <p:nvSpPr>
          <p:cNvPr id="3" name="TextBox 2">
            <a:extLst>
              <a:ext uri="{FF2B5EF4-FFF2-40B4-BE49-F238E27FC236}">
                <a16:creationId xmlns:a16="http://schemas.microsoft.com/office/drawing/2014/main" id="{56771031-0936-9469-CEB1-D2A62EB38745}"/>
              </a:ext>
            </a:extLst>
          </p:cNvPr>
          <p:cNvSpPr txBox="1"/>
          <p:nvPr/>
        </p:nvSpPr>
        <p:spPr>
          <a:xfrm>
            <a:off x="10383205" y="6308181"/>
            <a:ext cx="1170513" cy="200055"/>
          </a:xfrm>
          <a:prstGeom prst="rect">
            <a:avLst/>
          </a:prstGeom>
          <a:noFill/>
        </p:spPr>
        <p:txBody>
          <a:bodyPr wrap="none"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Freedman, SABCS 2022</a:t>
            </a:r>
          </a:p>
        </p:txBody>
      </p:sp>
      <p:pic>
        <p:nvPicPr>
          <p:cNvPr id="4" name="Picture 3" descr="A black and white logo&#10;&#10;Description automatically generated">
            <a:extLst>
              <a:ext uri="{FF2B5EF4-FFF2-40B4-BE49-F238E27FC236}">
                <a16:creationId xmlns:a16="http://schemas.microsoft.com/office/drawing/2014/main" id="{93AA4B4F-0649-537A-FC2C-472B44C0231B}"/>
              </a:ext>
            </a:extLst>
          </p:cNvPr>
          <p:cNvPicPr>
            <a:picLocks noChangeAspect="1"/>
          </p:cNvPicPr>
          <p:nvPr/>
        </p:nvPicPr>
        <p:blipFill>
          <a:blip r:embed="rId3"/>
          <a:stretch>
            <a:fillRect/>
          </a:stretch>
        </p:blipFill>
        <p:spPr>
          <a:xfrm>
            <a:off x="342900" y="6478394"/>
            <a:ext cx="777240" cy="201342"/>
          </a:xfrm>
          <a:prstGeom prst="rect">
            <a:avLst/>
          </a:prstGeom>
        </p:spPr>
      </p:pic>
      <p:sp>
        <p:nvSpPr>
          <p:cNvPr id="8" name="Footer Placeholder 6">
            <a:extLst>
              <a:ext uri="{FF2B5EF4-FFF2-40B4-BE49-F238E27FC236}">
                <a16:creationId xmlns:a16="http://schemas.microsoft.com/office/drawing/2014/main" id="{C6F1CBD9-68EC-6781-D1F4-04353D590621}"/>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sp>
        <p:nvSpPr>
          <p:cNvPr id="10" name="TextBox 9">
            <a:extLst>
              <a:ext uri="{FF2B5EF4-FFF2-40B4-BE49-F238E27FC236}">
                <a16:creationId xmlns:a16="http://schemas.microsoft.com/office/drawing/2014/main" id="{50AAFD1F-8CB8-0A1C-1A46-D443126C4E6E}"/>
              </a:ext>
            </a:extLst>
          </p:cNvPr>
          <p:cNvSpPr txBox="1"/>
          <p:nvPr/>
        </p:nvSpPr>
        <p:spPr>
          <a:xfrm>
            <a:off x="2506942" y="6223542"/>
            <a:ext cx="6848350" cy="369332"/>
          </a:xfrm>
          <a:prstGeom prst="rect">
            <a:avLst/>
          </a:prstGeom>
          <a:noFill/>
        </p:spPr>
        <p:txBody>
          <a:bodyPr wrap="none" rtlCol="0">
            <a:spAutoFit/>
          </a:bodyPr>
          <a:lstStyle/>
          <a:p>
            <a:r>
              <a:rPr lang="en-US" b="1" dirty="0">
                <a:solidFill>
                  <a:srgbClr val="FF0000"/>
                </a:solidFill>
              </a:rPr>
              <a:t>Current Choice in CNS Predominant Disease After T-</a:t>
            </a:r>
            <a:r>
              <a:rPr lang="en-US" b="1" dirty="0" err="1">
                <a:solidFill>
                  <a:srgbClr val="FF0000"/>
                </a:solidFill>
              </a:rPr>
              <a:t>DXd</a:t>
            </a:r>
            <a:r>
              <a:rPr lang="en-US" b="1" dirty="0">
                <a:solidFill>
                  <a:srgbClr val="FF0000"/>
                </a:solidFill>
              </a:rPr>
              <a:t> and Tucatinib</a:t>
            </a:r>
          </a:p>
        </p:txBody>
      </p:sp>
    </p:spTree>
    <p:extLst>
      <p:ext uri="{BB962C8B-B14F-4D97-AF65-F5344CB8AC3E}">
        <p14:creationId xmlns:p14="http://schemas.microsoft.com/office/powerpoint/2010/main" val="3180458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C5ED9C5-60A9-2963-00BE-D0C6BEC3B23E}"/>
              </a:ext>
            </a:extLst>
          </p:cNvPr>
          <p:cNvSpPr txBox="1">
            <a:spLocks/>
          </p:cNvSpPr>
          <p:nvPr/>
        </p:nvSpPr>
        <p:spPr>
          <a:xfrm>
            <a:off x="6068786" y="1088570"/>
            <a:ext cx="5361214" cy="4992915"/>
          </a:xfrm>
          <a:prstGeom prst="rect">
            <a:avLst/>
          </a:prstGeom>
          <a:solidFill>
            <a:srgbClr val="F1FAFD"/>
          </a:solidFill>
        </p:spPr>
        <p:txBody>
          <a:bodyPr lIns="182880" tIns="182880" rIns="274320" bIns="18288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9000"/>
              </a:lnSpc>
              <a:spcBef>
                <a:spcPts val="1600"/>
              </a:spcBef>
              <a:buClr>
                <a:srgbClr val="43C6FE"/>
              </a:buClr>
              <a:buSzPct val="130000"/>
              <a:buNone/>
            </a:pPr>
            <a:endParaRPr lang="en-US" sz="6600" dirty="0"/>
          </a:p>
        </p:txBody>
      </p:sp>
      <p:sp>
        <p:nvSpPr>
          <p:cNvPr id="10" name="Content Placeholder 3">
            <a:extLst>
              <a:ext uri="{FF2B5EF4-FFF2-40B4-BE49-F238E27FC236}">
                <a16:creationId xmlns:a16="http://schemas.microsoft.com/office/drawing/2014/main" id="{4E00ABA8-B682-2C42-3352-0FA03AAD98AD}"/>
              </a:ext>
            </a:extLst>
          </p:cNvPr>
          <p:cNvSpPr txBox="1">
            <a:spLocks/>
          </p:cNvSpPr>
          <p:nvPr/>
        </p:nvSpPr>
        <p:spPr>
          <a:xfrm>
            <a:off x="400956" y="1088571"/>
            <a:ext cx="5361214" cy="4992915"/>
          </a:xfrm>
          <a:prstGeom prst="rect">
            <a:avLst/>
          </a:prstGeom>
          <a:solidFill>
            <a:srgbClr val="F1FAFD"/>
          </a:solidFill>
        </p:spPr>
        <p:txBody>
          <a:bodyPr lIns="182880" tIns="182880" rIns="274320" bIns="18288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9000"/>
              </a:lnSpc>
              <a:spcBef>
                <a:spcPts val="1600"/>
              </a:spcBef>
              <a:buClr>
                <a:srgbClr val="43C6FE"/>
              </a:buClr>
              <a:buSzPct val="130000"/>
              <a:buNone/>
            </a:pPr>
            <a:endParaRPr lang="en-US" sz="6600" dirty="0"/>
          </a:p>
        </p:txBody>
      </p:sp>
      <p:sp>
        <p:nvSpPr>
          <p:cNvPr id="3" name="Content Placeholder 2">
            <a:extLst>
              <a:ext uri="{FF2B5EF4-FFF2-40B4-BE49-F238E27FC236}">
                <a16:creationId xmlns:a16="http://schemas.microsoft.com/office/drawing/2014/main" id="{F84C09F1-8BA5-C0F8-FBE2-0C9361D8D37E}"/>
              </a:ext>
            </a:extLst>
          </p:cNvPr>
          <p:cNvSpPr>
            <a:spLocks noGrp="1"/>
          </p:cNvSpPr>
          <p:nvPr>
            <p:ph sz="half" idx="1"/>
          </p:nvPr>
        </p:nvSpPr>
        <p:spPr>
          <a:xfrm>
            <a:off x="580570" y="1161891"/>
            <a:ext cx="5181600" cy="4351338"/>
          </a:xfrm>
        </p:spPr>
        <p:txBody>
          <a:bodyPr>
            <a:noAutofit/>
          </a:bodyPr>
          <a:lstStyle/>
          <a:p>
            <a:pPr marL="0" indent="0">
              <a:buNone/>
            </a:pPr>
            <a:r>
              <a:rPr lang="en-US" sz="2000" b="1" dirty="0">
                <a:solidFill>
                  <a:srgbClr val="003353"/>
                </a:solidFill>
                <a:latin typeface="Arial" panose="020B0604020202020204" pitchFamily="34" charset="0"/>
                <a:cs typeface="Arial" panose="020B0604020202020204" pitchFamily="34" charset="0"/>
              </a:rPr>
              <a:t>Preferred Options: </a:t>
            </a:r>
          </a:p>
          <a:p>
            <a:r>
              <a:rPr lang="en-US" sz="2000" b="1" dirty="0">
                <a:solidFill>
                  <a:srgbClr val="003353"/>
                </a:solidFill>
                <a:latin typeface="Arial" panose="020B0604020202020204" pitchFamily="34" charset="0"/>
                <a:cs typeface="Arial" panose="020B0604020202020204" pitchFamily="34" charset="0"/>
              </a:rPr>
              <a:t>Tucatinib, capecitabine, trastuzumab- (10 month OS)</a:t>
            </a:r>
          </a:p>
          <a:p>
            <a:pPr marL="0" indent="0">
              <a:buNone/>
            </a:pPr>
            <a:endParaRPr lang="en-US" sz="2000" b="1" dirty="0">
              <a:solidFill>
                <a:srgbClr val="003353"/>
              </a:solidFill>
              <a:latin typeface="Arial" panose="020B0604020202020204" pitchFamily="34" charset="0"/>
              <a:cs typeface="Arial" panose="020B0604020202020204" pitchFamily="34" charset="0"/>
            </a:endParaRPr>
          </a:p>
          <a:p>
            <a:r>
              <a:rPr lang="en-US" sz="2000" b="1" dirty="0">
                <a:solidFill>
                  <a:srgbClr val="003353"/>
                </a:solidFill>
                <a:latin typeface="Arial" panose="020B0604020202020204" pitchFamily="34" charset="0"/>
                <a:cs typeface="Arial" panose="020B0604020202020204" pitchFamily="34" charset="0"/>
              </a:rPr>
              <a:t> Trastuzumab Deruxtecan</a:t>
            </a:r>
          </a:p>
          <a:p>
            <a:pPr marL="0" indent="0">
              <a:buNone/>
            </a:pPr>
            <a:r>
              <a:rPr lang="en-US" sz="2000" b="1" dirty="0">
                <a:solidFill>
                  <a:srgbClr val="003353"/>
                </a:solidFill>
                <a:latin typeface="Arial" panose="020B0604020202020204" pitchFamily="34" charset="0"/>
                <a:cs typeface="Arial" panose="020B0604020202020204" pitchFamily="34" charset="0"/>
              </a:rPr>
              <a:t>   (13 month OS)</a:t>
            </a:r>
          </a:p>
          <a:p>
            <a:pPr marL="0" indent="0">
              <a:buNone/>
            </a:pPr>
            <a:endParaRPr lang="en-US" sz="1800" dirty="0">
              <a:solidFill>
                <a:srgbClr val="003353"/>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4158A5E-5C70-51AA-34FF-73FC27DEF154}"/>
              </a:ext>
            </a:extLst>
          </p:cNvPr>
          <p:cNvSpPr>
            <a:spLocks noGrp="1"/>
          </p:cNvSpPr>
          <p:nvPr>
            <p:ph sz="half" idx="2"/>
          </p:nvPr>
        </p:nvSpPr>
        <p:spPr>
          <a:xfrm>
            <a:off x="6248400" y="1212691"/>
            <a:ext cx="5181600" cy="4351338"/>
          </a:xfrm>
        </p:spPr>
        <p:txBody>
          <a:bodyPr>
            <a:noAutofit/>
          </a:bodyPr>
          <a:lstStyle/>
          <a:p>
            <a:pPr marL="0" indent="0">
              <a:buNone/>
            </a:pPr>
            <a:r>
              <a:rPr lang="en-US" sz="2000" b="1" dirty="0">
                <a:solidFill>
                  <a:srgbClr val="003353"/>
                </a:solidFill>
                <a:latin typeface="Arial" panose="020B0604020202020204" pitchFamily="34" charset="0"/>
                <a:cs typeface="Arial" panose="020B0604020202020204" pitchFamily="34" charset="0"/>
              </a:rPr>
              <a:t>Alternative Options: </a:t>
            </a:r>
          </a:p>
          <a:p>
            <a:r>
              <a:rPr lang="en-US" sz="2000" b="1" dirty="0">
                <a:solidFill>
                  <a:srgbClr val="003353"/>
                </a:solidFill>
                <a:latin typeface="Arial" panose="020B0604020202020204" pitchFamily="34" charset="0"/>
                <a:cs typeface="Arial" panose="020B0604020202020204" pitchFamily="34" charset="0"/>
              </a:rPr>
              <a:t>Neratinib, capecitabine</a:t>
            </a:r>
          </a:p>
          <a:p>
            <a:pPr marL="0" indent="0">
              <a:buNone/>
            </a:pPr>
            <a:r>
              <a:rPr lang="en-US" sz="2000" b="1" dirty="0">
                <a:solidFill>
                  <a:srgbClr val="003353"/>
                </a:solidFill>
                <a:latin typeface="Arial" panose="020B0604020202020204" pitchFamily="34" charset="0"/>
                <a:cs typeface="Arial" panose="020B0604020202020204" pitchFamily="34" charset="0"/>
              </a:rPr>
              <a:t>   (10 month OS)</a:t>
            </a:r>
          </a:p>
          <a:p>
            <a:r>
              <a:rPr lang="en-US" sz="2000" b="1" dirty="0">
                <a:solidFill>
                  <a:srgbClr val="003353"/>
                </a:solidFill>
                <a:latin typeface="Arial" panose="020B0604020202020204" pitchFamily="34" charset="0"/>
                <a:cs typeface="Arial" panose="020B0604020202020204" pitchFamily="34" charset="0"/>
              </a:rPr>
              <a:t>Intrathecal trastuzumab</a:t>
            </a:r>
          </a:p>
          <a:p>
            <a:r>
              <a:rPr lang="en-US" sz="2000" b="1" dirty="0">
                <a:solidFill>
                  <a:srgbClr val="003353"/>
                </a:solidFill>
                <a:latin typeface="Arial" panose="020B0604020202020204" pitchFamily="34" charset="0"/>
                <a:cs typeface="Arial" panose="020B0604020202020204" pitchFamily="34" charset="0"/>
              </a:rPr>
              <a:t>(8-13 month OS)</a:t>
            </a:r>
          </a:p>
          <a:p>
            <a:pPr marL="0" indent="0">
              <a:buNone/>
            </a:pPr>
            <a:endParaRPr lang="en-US" sz="2000" b="1" dirty="0">
              <a:solidFill>
                <a:srgbClr val="003353"/>
              </a:solidFill>
              <a:latin typeface="Arial" panose="020B0604020202020204" pitchFamily="34" charset="0"/>
              <a:cs typeface="Arial" panose="020B0604020202020204" pitchFamily="34" charset="0"/>
            </a:endParaRPr>
          </a:p>
        </p:txBody>
      </p:sp>
      <p:sp>
        <p:nvSpPr>
          <p:cNvPr id="6" name="Footer Placeholder 6">
            <a:extLst>
              <a:ext uri="{FF2B5EF4-FFF2-40B4-BE49-F238E27FC236}">
                <a16:creationId xmlns:a16="http://schemas.microsoft.com/office/drawing/2014/main" id="{D16BF83C-9872-782C-C9C6-A7A978F833E4}"/>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pic>
        <p:nvPicPr>
          <p:cNvPr id="8" name="Picture 7" descr="A black and white logo&#10;&#10;Description automatically generated">
            <a:extLst>
              <a:ext uri="{FF2B5EF4-FFF2-40B4-BE49-F238E27FC236}">
                <a16:creationId xmlns:a16="http://schemas.microsoft.com/office/drawing/2014/main" id="{61A7A03D-5DFA-BC39-75A2-2A6EB3EA486D}"/>
              </a:ext>
            </a:extLst>
          </p:cNvPr>
          <p:cNvPicPr>
            <a:picLocks noChangeAspect="1"/>
          </p:cNvPicPr>
          <p:nvPr/>
        </p:nvPicPr>
        <p:blipFill>
          <a:blip r:embed="rId2"/>
          <a:stretch>
            <a:fillRect/>
          </a:stretch>
        </p:blipFill>
        <p:spPr>
          <a:xfrm>
            <a:off x="342900" y="6478394"/>
            <a:ext cx="777240" cy="201342"/>
          </a:xfrm>
          <a:prstGeom prst="rect">
            <a:avLst/>
          </a:prstGeom>
        </p:spPr>
      </p:pic>
      <p:sp>
        <p:nvSpPr>
          <p:cNvPr id="9" name="Title 1">
            <a:extLst>
              <a:ext uri="{FF2B5EF4-FFF2-40B4-BE49-F238E27FC236}">
                <a16:creationId xmlns:a16="http://schemas.microsoft.com/office/drawing/2014/main" id="{6C5AAF10-9C8A-D11A-F564-396A003723A1}"/>
              </a:ext>
            </a:extLst>
          </p:cNvPr>
          <p:cNvSpPr txBox="1">
            <a:spLocks/>
          </p:cNvSpPr>
          <p:nvPr/>
        </p:nvSpPr>
        <p:spPr>
          <a:xfrm>
            <a:off x="0" y="0"/>
            <a:ext cx="12192000" cy="1088571"/>
          </a:xfrm>
          <a:prstGeom prst="rect">
            <a:avLst/>
          </a:prstGeom>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3353"/>
                </a:solidFill>
                <a:latin typeface="Arial" panose="020B0604020202020204" pitchFamily="34" charset="0"/>
                <a:ea typeface="Lato" panose="020F0502020204030203" pitchFamily="34" charset="0"/>
                <a:cs typeface="Arial" panose="020B0604020202020204" pitchFamily="34" charset="0"/>
              </a:rPr>
              <a:t>Systemic Therapies for HER2+ BC LMD</a:t>
            </a:r>
            <a:endParaRPr lang="en-US" sz="3000" b="1" dirty="0">
              <a:solidFill>
                <a:srgbClr val="003353"/>
              </a:solidFill>
              <a:latin typeface="Arial" panose="020B0604020202020204" pitchFamily="34" charset="0"/>
              <a:cs typeface="Arial" panose="020B0604020202020204" pitchFamily="34" charset="0"/>
            </a:endParaRPr>
          </a:p>
        </p:txBody>
      </p:sp>
      <p:pic>
        <p:nvPicPr>
          <p:cNvPr id="12" name="Picture 11" descr="A blue square with white lines and a yellow circle&#10;&#10;Description automatically generated">
            <a:extLst>
              <a:ext uri="{FF2B5EF4-FFF2-40B4-BE49-F238E27FC236}">
                <a16:creationId xmlns:a16="http://schemas.microsoft.com/office/drawing/2014/main" id="{A4A12120-D9C1-0903-CE0C-DEC40D3E3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1964" y="4960464"/>
            <a:ext cx="1037396" cy="1037396"/>
          </a:xfrm>
          <a:prstGeom prst="rect">
            <a:avLst/>
          </a:prstGeom>
        </p:spPr>
      </p:pic>
      <p:sp>
        <p:nvSpPr>
          <p:cNvPr id="2" name="TextBox 1">
            <a:extLst>
              <a:ext uri="{FF2B5EF4-FFF2-40B4-BE49-F238E27FC236}">
                <a16:creationId xmlns:a16="http://schemas.microsoft.com/office/drawing/2014/main" id="{22BA3833-9EC3-C74C-300A-F57BD8F6004B}"/>
              </a:ext>
            </a:extLst>
          </p:cNvPr>
          <p:cNvSpPr txBox="1"/>
          <p:nvPr/>
        </p:nvSpPr>
        <p:spPr>
          <a:xfrm>
            <a:off x="4259637" y="6281851"/>
            <a:ext cx="3618298" cy="461665"/>
          </a:xfrm>
          <a:prstGeom prst="rect">
            <a:avLst/>
          </a:prstGeom>
          <a:noFill/>
        </p:spPr>
        <p:txBody>
          <a:bodyPr wrap="none" rtlCol="0">
            <a:spAutoFit/>
          </a:bodyPr>
          <a:lstStyle/>
          <a:p>
            <a:pPr algn="ctr"/>
            <a:r>
              <a:rPr lang="en-US" sz="800" dirty="0" err="1">
                <a:solidFill>
                  <a:schemeClr val="bg1">
                    <a:lumMod val="50000"/>
                  </a:schemeClr>
                </a:solidFill>
                <a:latin typeface="Arial" panose="020B0604020202020204" pitchFamily="34" charset="0"/>
                <a:cs typeface="Arial" panose="020B0604020202020204" pitchFamily="34" charset="0"/>
              </a:rPr>
              <a:t>O’brien</a:t>
            </a:r>
            <a:r>
              <a:rPr lang="en-US" sz="800" dirty="0">
                <a:solidFill>
                  <a:schemeClr val="bg1">
                    <a:lumMod val="50000"/>
                  </a:schemeClr>
                </a:solidFill>
                <a:latin typeface="Arial" panose="020B0604020202020204" pitchFamily="34" charset="0"/>
                <a:cs typeface="Arial" panose="020B0604020202020204" pitchFamily="34" charset="0"/>
              </a:rPr>
              <a:t> ASCO 2024, Vaz Batista, SABCS 2023, </a:t>
            </a:r>
            <a:r>
              <a:rPr lang="en-US" sz="800" i="1" dirty="0">
                <a:solidFill>
                  <a:schemeClr val="bg1">
                    <a:lumMod val="50000"/>
                  </a:schemeClr>
                </a:solidFill>
                <a:latin typeface="Arial" panose="020B0604020202020204" pitchFamily="34" charset="0"/>
                <a:cs typeface="Arial" panose="020B0604020202020204" pitchFamily="34" charset="0"/>
              </a:rPr>
              <a:t>Freedman et al, JCO 2017</a:t>
            </a:r>
          </a:p>
          <a:p>
            <a:pPr algn="ctr"/>
            <a:r>
              <a:rPr lang="en-US" sz="800" i="1" dirty="0" err="1">
                <a:solidFill>
                  <a:schemeClr val="bg1">
                    <a:lumMod val="50000"/>
                  </a:schemeClr>
                </a:solidFill>
                <a:latin typeface="Arial" panose="020B0604020202020204" pitchFamily="34" charset="0"/>
                <a:cs typeface="Arial" panose="020B0604020202020204" pitchFamily="34" charset="0"/>
              </a:rPr>
              <a:t>Pellerino</a:t>
            </a:r>
            <a:r>
              <a:rPr lang="en-US" sz="800" i="1" dirty="0">
                <a:solidFill>
                  <a:schemeClr val="bg1">
                    <a:lumMod val="50000"/>
                  </a:schemeClr>
                </a:solidFill>
                <a:latin typeface="Arial" panose="020B0604020202020204" pitchFamily="34" charset="0"/>
                <a:cs typeface="Arial" panose="020B0604020202020204" pitchFamily="34" charset="0"/>
              </a:rPr>
              <a:t> et al, Cancers (Basel) 2022</a:t>
            </a:r>
          </a:p>
          <a:p>
            <a:endParaRPr lang="en-US" sz="8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15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diagramme&#10;&#10;Description générée automatiquement">
            <a:extLst>
              <a:ext uri="{FF2B5EF4-FFF2-40B4-BE49-F238E27FC236}">
                <a16:creationId xmlns:a16="http://schemas.microsoft.com/office/drawing/2014/main" id="{053A92AA-E38B-FF5D-3D34-DFE537BD82DD}"/>
              </a:ext>
            </a:extLst>
          </p:cNvPr>
          <p:cNvPicPr>
            <a:picLocks noChangeAspect="1"/>
          </p:cNvPicPr>
          <p:nvPr/>
        </p:nvPicPr>
        <p:blipFill rotWithShape="1">
          <a:blip r:embed="rId3"/>
          <a:srcRect t="9246"/>
          <a:stretch/>
        </p:blipFill>
        <p:spPr>
          <a:xfrm>
            <a:off x="7626687" y="2181453"/>
            <a:ext cx="2877763" cy="3244538"/>
          </a:xfrm>
          <a:prstGeom prst="rect">
            <a:avLst/>
          </a:prstGeom>
        </p:spPr>
      </p:pic>
      <p:sp>
        <p:nvSpPr>
          <p:cNvPr id="6" name="ZoneTexte 3">
            <a:extLst>
              <a:ext uri="{FF2B5EF4-FFF2-40B4-BE49-F238E27FC236}">
                <a16:creationId xmlns:a16="http://schemas.microsoft.com/office/drawing/2014/main" id="{1194B5D0-9789-A7D5-5B0D-E88AFB4E494B}"/>
              </a:ext>
            </a:extLst>
          </p:cNvPr>
          <p:cNvSpPr txBox="1"/>
          <p:nvPr/>
        </p:nvSpPr>
        <p:spPr>
          <a:xfrm>
            <a:off x="303090" y="859260"/>
            <a:ext cx="11585820" cy="737418"/>
          </a:xfrm>
          <a:prstGeom prst="rect">
            <a:avLst/>
          </a:prstGeom>
          <a:solidFill>
            <a:srgbClr val="F2FBFD"/>
          </a:solidFill>
        </p:spPr>
        <p:txBody>
          <a:bodyPr wrap="square" lIns="182880" tIns="91440">
            <a:noAutofit/>
          </a:bodyPr>
          <a:lstStyle/>
          <a:p>
            <a:endParaRPr lang="fr-FR" dirty="0">
              <a:solidFill>
                <a:srgbClr val="003353"/>
              </a:solidFill>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9FD95715-535B-E96B-9ECA-2F4FF332AD64}"/>
              </a:ext>
            </a:extLst>
          </p:cNvPr>
          <p:cNvSpPr txBox="1"/>
          <p:nvPr/>
        </p:nvSpPr>
        <p:spPr>
          <a:xfrm>
            <a:off x="510502" y="1046675"/>
            <a:ext cx="11378408" cy="369332"/>
          </a:xfrm>
          <a:prstGeom prst="rect">
            <a:avLst/>
          </a:prstGeom>
          <a:noFill/>
        </p:spPr>
        <p:txBody>
          <a:bodyPr wrap="square" rtlCol="0">
            <a:spAutoFit/>
          </a:bodyPr>
          <a:lstStyle/>
          <a:p>
            <a:r>
              <a:rPr lang="fr-FR" b="1" dirty="0">
                <a:solidFill>
                  <a:srgbClr val="003353"/>
                </a:solidFill>
                <a:latin typeface="Arial" panose="020B0604020202020204" pitchFamily="34" charset="0"/>
                <a:cs typeface="Arial" panose="020B0604020202020204" pitchFamily="34" charset="0"/>
              </a:rPr>
              <a:t>Two cohort studies and small prospective study in HER2+ LMD</a:t>
            </a:r>
          </a:p>
        </p:txBody>
      </p:sp>
      <p:sp>
        <p:nvSpPr>
          <p:cNvPr id="23" name="TextBox 7">
            <a:extLst>
              <a:ext uri="{FF2B5EF4-FFF2-40B4-BE49-F238E27FC236}">
                <a16:creationId xmlns:a16="http://schemas.microsoft.com/office/drawing/2014/main" id="{11AF2548-03D7-99D3-9540-2B0A78F02983}"/>
              </a:ext>
            </a:extLst>
          </p:cNvPr>
          <p:cNvSpPr txBox="1"/>
          <p:nvPr/>
        </p:nvSpPr>
        <p:spPr>
          <a:xfrm>
            <a:off x="6645273" y="1659082"/>
            <a:ext cx="4895722" cy="584775"/>
          </a:xfrm>
          <a:prstGeom prst="rect">
            <a:avLst/>
          </a:prstGeom>
          <a:noFill/>
        </p:spPr>
        <p:txBody>
          <a:bodyPr wrap="square" rtlCol="0">
            <a:spAutoFit/>
          </a:bodyPr>
          <a:lstStyle/>
          <a:p>
            <a:pPr algn="ctr"/>
            <a:r>
              <a:rPr lang="en-US" sz="1600" dirty="0">
                <a:solidFill>
                  <a:srgbClr val="003353"/>
                </a:solidFill>
                <a:latin typeface="Arial" panose="020B0604020202020204" pitchFamily="34" charset="0"/>
                <a:cs typeface="Arial" panose="020B0604020202020204" pitchFamily="34" charset="0"/>
              </a:rPr>
              <a:t>Niikura et al, NPJ Breast Cancer 2023</a:t>
            </a:r>
          </a:p>
          <a:p>
            <a:pPr algn="ctr"/>
            <a:r>
              <a:rPr lang="en-US" sz="1600" dirty="0">
                <a:solidFill>
                  <a:srgbClr val="003353"/>
                </a:solidFill>
                <a:latin typeface="Arial" panose="020B0604020202020204" pitchFamily="34" charset="0"/>
                <a:cs typeface="Arial" panose="020B0604020202020204" pitchFamily="34" charset="0"/>
              </a:rPr>
              <a:t>19 pts with active LMD </a:t>
            </a:r>
          </a:p>
        </p:txBody>
      </p:sp>
      <p:pic>
        <p:nvPicPr>
          <p:cNvPr id="3" name="Image 2" descr="Une image contenant texte, capture d’écran, logiciel, nombre&#10;&#10;Description générée automatiquement">
            <a:extLst>
              <a:ext uri="{FF2B5EF4-FFF2-40B4-BE49-F238E27FC236}">
                <a16:creationId xmlns:a16="http://schemas.microsoft.com/office/drawing/2014/main" id="{C2D9446F-2B98-B77E-28D0-5566858B3BC4}"/>
              </a:ext>
            </a:extLst>
          </p:cNvPr>
          <p:cNvPicPr>
            <a:picLocks noChangeAspect="1"/>
          </p:cNvPicPr>
          <p:nvPr/>
        </p:nvPicPr>
        <p:blipFill>
          <a:blip r:embed="rId4"/>
          <a:stretch>
            <a:fillRect/>
          </a:stretch>
        </p:blipFill>
        <p:spPr>
          <a:xfrm>
            <a:off x="597223" y="2181452"/>
            <a:ext cx="5380993" cy="3239690"/>
          </a:xfrm>
          <a:prstGeom prst="rect">
            <a:avLst/>
          </a:prstGeom>
        </p:spPr>
      </p:pic>
      <p:sp>
        <p:nvSpPr>
          <p:cNvPr id="7" name="TextBox 7">
            <a:extLst>
              <a:ext uri="{FF2B5EF4-FFF2-40B4-BE49-F238E27FC236}">
                <a16:creationId xmlns:a16="http://schemas.microsoft.com/office/drawing/2014/main" id="{F0A1D43A-CE05-7575-F6FD-5C54F5E002A8}"/>
              </a:ext>
            </a:extLst>
          </p:cNvPr>
          <p:cNvSpPr txBox="1"/>
          <p:nvPr/>
        </p:nvSpPr>
        <p:spPr>
          <a:xfrm>
            <a:off x="1032627" y="1670637"/>
            <a:ext cx="4577120" cy="584775"/>
          </a:xfrm>
          <a:prstGeom prst="rect">
            <a:avLst/>
          </a:prstGeom>
          <a:noFill/>
        </p:spPr>
        <p:txBody>
          <a:bodyPr wrap="square" rtlCol="0">
            <a:spAutoFit/>
          </a:bodyPr>
          <a:lstStyle/>
          <a:p>
            <a:pPr algn="ctr"/>
            <a:r>
              <a:rPr lang="en-US" sz="1600" dirty="0">
                <a:solidFill>
                  <a:srgbClr val="003353"/>
                </a:solidFill>
                <a:latin typeface="Arial" panose="020B0604020202020204" pitchFamily="34" charset="0"/>
                <a:cs typeface="Arial" panose="020B0604020202020204" pitchFamily="34" charset="0"/>
              </a:rPr>
              <a:t>Alder…Sammons, NPJ Breast Cancer, 2023</a:t>
            </a:r>
          </a:p>
          <a:p>
            <a:pPr algn="ctr"/>
            <a:r>
              <a:rPr lang="en-US" sz="1600" dirty="0">
                <a:solidFill>
                  <a:srgbClr val="003353"/>
                </a:solidFill>
                <a:latin typeface="Arial" panose="020B0604020202020204" pitchFamily="34" charset="0"/>
                <a:cs typeface="Arial" panose="020B0604020202020204" pitchFamily="34" charset="0"/>
              </a:rPr>
              <a:t> 8 pts with active LMD </a:t>
            </a:r>
          </a:p>
        </p:txBody>
      </p:sp>
      <p:sp>
        <p:nvSpPr>
          <p:cNvPr id="8" name="TextBox 7">
            <a:extLst>
              <a:ext uri="{FF2B5EF4-FFF2-40B4-BE49-F238E27FC236}">
                <a16:creationId xmlns:a16="http://schemas.microsoft.com/office/drawing/2014/main" id="{46EA6F42-2E86-BE43-6DAF-FDC4A2412041}"/>
              </a:ext>
            </a:extLst>
          </p:cNvPr>
          <p:cNvSpPr txBox="1"/>
          <p:nvPr/>
        </p:nvSpPr>
        <p:spPr>
          <a:xfrm>
            <a:off x="933028" y="5466726"/>
            <a:ext cx="4676719" cy="984885"/>
          </a:xfrm>
          <a:prstGeom prst="rect">
            <a:avLst/>
          </a:prstGeom>
          <a:noFill/>
        </p:spPr>
        <p:txBody>
          <a:bodyPr wrap="square" rtlCol="0">
            <a:spAutoFit/>
          </a:bodyPr>
          <a:lstStyle/>
          <a:p>
            <a:pPr algn="ctr">
              <a:spcBef>
                <a:spcPts val="600"/>
              </a:spcBef>
            </a:pPr>
            <a:r>
              <a:rPr lang="en-US" sz="1600" dirty="0">
                <a:solidFill>
                  <a:srgbClr val="003353"/>
                </a:solidFill>
                <a:latin typeface="Arial" panose="020B0604020202020204" pitchFamily="34" charset="0"/>
                <a:cs typeface="Arial" panose="020B0604020202020204" pitchFamily="34" charset="0"/>
              </a:rPr>
              <a:t>Partial response rate on RANO-LM= 50% </a:t>
            </a:r>
          </a:p>
          <a:p>
            <a:pPr algn="ctr">
              <a:spcBef>
                <a:spcPts val="600"/>
              </a:spcBef>
            </a:pPr>
            <a:r>
              <a:rPr lang="en-US" sz="1600" dirty="0">
                <a:solidFill>
                  <a:srgbClr val="003353"/>
                </a:solidFill>
                <a:latin typeface="Arial" panose="020B0604020202020204" pitchFamily="34" charset="0"/>
                <a:cs typeface="Arial" panose="020B0604020202020204" pitchFamily="34" charset="0"/>
              </a:rPr>
              <a:t>Median OS = 10.4 months ( 158 – 626 days)</a:t>
            </a:r>
          </a:p>
          <a:p>
            <a:pPr algn="ctr">
              <a:spcBef>
                <a:spcPts val="600"/>
              </a:spcBef>
            </a:pPr>
            <a:r>
              <a:rPr lang="en-US" sz="1600" dirty="0">
                <a:solidFill>
                  <a:srgbClr val="003353"/>
                </a:solidFill>
                <a:latin typeface="Arial" panose="020B0604020202020204" pitchFamily="34" charset="0"/>
                <a:cs typeface="Arial" panose="020B0604020202020204" pitchFamily="34" charset="0"/>
              </a:rPr>
              <a:t>Short Follow-up Period</a:t>
            </a:r>
          </a:p>
        </p:txBody>
      </p:sp>
      <p:sp>
        <p:nvSpPr>
          <p:cNvPr id="10" name="ZoneTexte 9">
            <a:extLst>
              <a:ext uri="{FF2B5EF4-FFF2-40B4-BE49-F238E27FC236}">
                <a16:creationId xmlns:a16="http://schemas.microsoft.com/office/drawing/2014/main" id="{E8419286-8CDD-4AD4-21C2-8064631DB89A}"/>
              </a:ext>
            </a:extLst>
          </p:cNvPr>
          <p:cNvSpPr txBox="1"/>
          <p:nvPr/>
        </p:nvSpPr>
        <p:spPr>
          <a:xfrm>
            <a:off x="6452264" y="5481059"/>
            <a:ext cx="5337200" cy="984885"/>
          </a:xfrm>
          <a:prstGeom prst="rect">
            <a:avLst/>
          </a:prstGeom>
          <a:noFill/>
        </p:spPr>
        <p:txBody>
          <a:bodyPr wrap="square">
            <a:spAutoFit/>
          </a:bodyPr>
          <a:lstStyle/>
          <a:p>
            <a:pPr algn="ctr">
              <a:spcBef>
                <a:spcPts val="600"/>
              </a:spcBef>
            </a:pPr>
            <a:r>
              <a:rPr lang="fr-FR" sz="1600" dirty="0">
                <a:solidFill>
                  <a:srgbClr val="003353"/>
                </a:solidFill>
                <a:latin typeface="Arial" panose="020B0604020202020204" pitchFamily="34" charset="0"/>
                <a:cs typeface="Arial" panose="020B0604020202020204" pitchFamily="34" charset="0"/>
              </a:rPr>
              <a:t>IC-ORR =77.8% (7/9 patients)</a:t>
            </a:r>
          </a:p>
          <a:p>
            <a:pPr algn="ctr">
              <a:spcBef>
                <a:spcPts val="600"/>
              </a:spcBef>
            </a:pPr>
            <a:r>
              <a:rPr lang="fr-FR" sz="1600" dirty="0">
                <a:solidFill>
                  <a:srgbClr val="003353"/>
                </a:solidFill>
                <a:latin typeface="Arial" panose="020B0604020202020204" pitchFamily="34" charset="0"/>
                <a:cs typeface="Arial" panose="020B0604020202020204" pitchFamily="34" charset="0"/>
              </a:rPr>
              <a:t>12 months PFS = 60.7% (95% CI, 34.5–79.1%)</a:t>
            </a:r>
          </a:p>
          <a:p>
            <a:pPr algn="ctr">
              <a:spcBef>
                <a:spcPts val="600"/>
              </a:spcBef>
            </a:pPr>
            <a:r>
              <a:rPr lang="fr-FR" sz="1600" dirty="0">
                <a:solidFill>
                  <a:srgbClr val="003353"/>
                </a:solidFill>
                <a:latin typeface="Arial" panose="020B0604020202020204" pitchFamily="34" charset="0"/>
                <a:cs typeface="Arial" panose="020B0604020202020204" pitchFamily="34" charset="0"/>
              </a:rPr>
              <a:t>12 months OS = 87.1% (95% CI, 57.3–96.6%)</a:t>
            </a:r>
          </a:p>
        </p:txBody>
      </p:sp>
      <p:sp>
        <p:nvSpPr>
          <p:cNvPr id="4" name="Footer Placeholder 6">
            <a:extLst>
              <a:ext uri="{FF2B5EF4-FFF2-40B4-BE49-F238E27FC236}">
                <a16:creationId xmlns:a16="http://schemas.microsoft.com/office/drawing/2014/main" id="{EC037404-03CD-8B75-3DC0-3B6842E0EFB5}"/>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pic>
        <p:nvPicPr>
          <p:cNvPr id="11" name="Picture 10" descr="A black and white logo&#10;&#10;Description automatically generated">
            <a:extLst>
              <a:ext uri="{FF2B5EF4-FFF2-40B4-BE49-F238E27FC236}">
                <a16:creationId xmlns:a16="http://schemas.microsoft.com/office/drawing/2014/main" id="{15298ED3-3FF4-364A-8A14-26BB4A2F3948}"/>
              </a:ext>
            </a:extLst>
          </p:cNvPr>
          <p:cNvPicPr>
            <a:picLocks noChangeAspect="1"/>
          </p:cNvPicPr>
          <p:nvPr/>
        </p:nvPicPr>
        <p:blipFill>
          <a:blip r:embed="rId5"/>
          <a:stretch>
            <a:fillRect/>
          </a:stretch>
        </p:blipFill>
        <p:spPr>
          <a:xfrm>
            <a:off x="342900" y="6478394"/>
            <a:ext cx="777240" cy="201342"/>
          </a:xfrm>
          <a:prstGeom prst="rect">
            <a:avLst/>
          </a:prstGeom>
        </p:spPr>
      </p:pic>
      <p:sp>
        <p:nvSpPr>
          <p:cNvPr id="13" name="Title 1">
            <a:extLst>
              <a:ext uri="{FF2B5EF4-FFF2-40B4-BE49-F238E27FC236}">
                <a16:creationId xmlns:a16="http://schemas.microsoft.com/office/drawing/2014/main" id="{42EF5EFB-602E-146F-1427-E6FF39D51913}"/>
              </a:ext>
            </a:extLst>
          </p:cNvPr>
          <p:cNvSpPr txBox="1">
            <a:spLocks/>
          </p:cNvSpPr>
          <p:nvPr/>
        </p:nvSpPr>
        <p:spPr>
          <a:xfrm>
            <a:off x="0" y="0"/>
            <a:ext cx="12192000" cy="1088571"/>
          </a:xfrm>
          <a:prstGeom prst="rect">
            <a:avLst/>
          </a:prstGeom>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3353"/>
                </a:solidFill>
                <a:latin typeface="Arial" panose="020B0604020202020204" pitchFamily="34" charset="0"/>
                <a:ea typeface="Lato" panose="020F0502020204030203" pitchFamily="34" charset="0"/>
                <a:cs typeface="Arial" panose="020B0604020202020204" pitchFamily="34" charset="0"/>
              </a:rPr>
              <a:t>Trastuzumab deruxtecan in HER2+ BC LMD</a:t>
            </a:r>
          </a:p>
        </p:txBody>
      </p:sp>
      <p:sp>
        <p:nvSpPr>
          <p:cNvPr id="2" name="TextBox 1">
            <a:extLst>
              <a:ext uri="{FF2B5EF4-FFF2-40B4-BE49-F238E27FC236}">
                <a16:creationId xmlns:a16="http://schemas.microsoft.com/office/drawing/2014/main" id="{E6436A8F-A0CF-199F-64F1-CFBFB0D8D75F}"/>
              </a:ext>
            </a:extLst>
          </p:cNvPr>
          <p:cNvSpPr txBox="1"/>
          <p:nvPr/>
        </p:nvSpPr>
        <p:spPr>
          <a:xfrm rot="16200000">
            <a:off x="6712883" y="3244333"/>
            <a:ext cx="1827616" cy="369332"/>
          </a:xfrm>
          <a:prstGeom prst="rect">
            <a:avLst/>
          </a:prstGeom>
          <a:noFill/>
        </p:spPr>
        <p:txBody>
          <a:bodyPr wrap="none" rtlCol="0">
            <a:spAutoFit/>
          </a:bodyPr>
          <a:lstStyle/>
          <a:p>
            <a:r>
              <a:rPr lang="en-US" b="1" dirty="0"/>
              <a:t>Overall Survival</a:t>
            </a:r>
          </a:p>
        </p:txBody>
      </p:sp>
    </p:spTree>
    <p:extLst>
      <p:ext uri="{BB962C8B-B14F-4D97-AF65-F5344CB8AC3E}">
        <p14:creationId xmlns:p14="http://schemas.microsoft.com/office/powerpoint/2010/main" val="3740785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86B798FB-8447-46AB-5B38-E413B7251A8B}"/>
              </a:ext>
            </a:extLst>
          </p:cNvPr>
          <p:cNvSpPr txBox="1">
            <a:spLocks/>
          </p:cNvSpPr>
          <p:nvPr/>
        </p:nvSpPr>
        <p:spPr>
          <a:xfrm>
            <a:off x="447674" y="1328738"/>
            <a:ext cx="5973445" cy="4992915"/>
          </a:xfrm>
          <a:prstGeom prst="rect">
            <a:avLst/>
          </a:prstGeom>
          <a:solidFill>
            <a:srgbClr val="F1FAFD"/>
          </a:solidFill>
        </p:spPr>
        <p:txBody>
          <a:bodyPr lIns="182880" tIns="182880" rIns="274320" bIns="18288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9000"/>
              </a:lnSpc>
              <a:spcBef>
                <a:spcPts val="1600"/>
              </a:spcBef>
              <a:buClr>
                <a:srgbClr val="43C6FE"/>
              </a:buClr>
              <a:buSzPct val="130000"/>
              <a:buNone/>
            </a:pPr>
            <a:endParaRPr lang="en-US" sz="6600" dirty="0"/>
          </a:p>
        </p:txBody>
      </p:sp>
      <p:sp>
        <p:nvSpPr>
          <p:cNvPr id="7" name="Content Placeholder 6">
            <a:extLst>
              <a:ext uri="{FF2B5EF4-FFF2-40B4-BE49-F238E27FC236}">
                <a16:creationId xmlns:a16="http://schemas.microsoft.com/office/drawing/2014/main" id="{AC5B07C1-904F-9810-168E-428D682EDA77}"/>
              </a:ext>
            </a:extLst>
          </p:cNvPr>
          <p:cNvSpPr>
            <a:spLocks noGrp="1"/>
          </p:cNvSpPr>
          <p:nvPr>
            <p:ph idx="1"/>
          </p:nvPr>
        </p:nvSpPr>
        <p:spPr>
          <a:xfrm>
            <a:off x="695325" y="1679742"/>
            <a:ext cx="5400675" cy="4351338"/>
          </a:xfrm>
        </p:spPr>
        <p:txBody>
          <a:bodyPr>
            <a:normAutofit/>
          </a:bodyPr>
          <a:lstStyle/>
          <a:p>
            <a:pPr algn="l">
              <a:spcBef>
                <a:spcPts val="2200"/>
              </a:spcBef>
              <a:buClr>
                <a:srgbClr val="41B6E6"/>
              </a:buClr>
              <a:buSzPct val="130000"/>
            </a:pPr>
            <a:r>
              <a:rPr lang="en-US" sz="2400" b="0" i="0" dirty="0">
                <a:solidFill>
                  <a:srgbClr val="003353"/>
                </a:solidFill>
                <a:effectLst/>
                <a:latin typeface="Arial" panose="020B0604020202020204" pitchFamily="34" charset="0"/>
                <a:cs typeface="Arial" panose="020B0604020202020204" pitchFamily="34" charset="0"/>
              </a:rPr>
              <a:t>N=7 patients. The median age was 55 years. Synchronous extracranial metastases 85.7%</a:t>
            </a:r>
          </a:p>
          <a:p>
            <a:pPr algn="l">
              <a:spcBef>
                <a:spcPts val="2200"/>
              </a:spcBef>
              <a:buClr>
                <a:srgbClr val="41B6E6"/>
              </a:buClr>
              <a:buSzPct val="130000"/>
            </a:pPr>
            <a:r>
              <a:rPr lang="en-US" sz="2400" b="0" i="0" dirty="0">
                <a:solidFill>
                  <a:srgbClr val="003353"/>
                </a:solidFill>
                <a:effectLst/>
                <a:latin typeface="Arial" panose="020B0604020202020204" pitchFamily="34" charset="0"/>
                <a:cs typeface="Arial" panose="020B0604020202020204" pitchFamily="34" charset="0"/>
              </a:rPr>
              <a:t>3 HER2+; 4 HER2-low</a:t>
            </a:r>
          </a:p>
          <a:p>
            <a:pPr algn="l">
              <a:spcBef>
                <a:spcPts val="2200"/>
              </a:spcBef>
              <a:buClr>
                <a:srgbClr val="41B6E6"/>
              </a:buClr>
              <a:buSzPct val="130000"/>
            </a:pPr>
            <a:r>
              <a:rPr lang="en-US" sz="2400" dirty="0">
                <a:solidFill>
                  <a:srgbClr val="003353"/>
                </a:solidFill>
                <a:latin typeface="Arial" panose="020B0604020202020204" pitchFamily="34" charset="0"/>
                <a:cs typeface="Arial" panose="020B0604020202020204" pitchFamily="34" charset="0"/>
              </a:rPr>
              <a:t>M</a:t>
            </a:r>
            <a:r>
              <a:rPr lang="en-US" sz="2400" b="0" i="0" dirty="0">
                <a:solidFill>
                  <a:srgbClr val="003353"/>
                </a:solidFill>
                <a:effectLst/>
                <a:latin typeface="Arial" panose="020B0604020202020204" pitchFamily="34" charset="0"/>
                <a:cs typeface="Arial" panose="020B0604020202020204" pitchFamily="34" charset="0"/>
              </a:rPr>
              <a:t>edian OS of 13.3 months and </a:t>
            </a:r>
            <a:br>
              <a:rPr lang="en-US" sz="2400" b="0" i="0" dirty="0">
                <a:solidFill>
                  <a:srgbClr val="003353"/>
                </a:solidFill>
                <a:effectLst/>
                <a:latin typeface="Arial" panose="020B0604020202020204" pitchFamily="34" charset="0"/>
                <a:cs typeface="Arial" panose="020B0604020202020204" pitchFamily="34" charset="0"/>
              </a:rPr>
            </a:br>
            <a:r>
              <a:rPr lang="en-US" sz="2400" b="0" i="0" dirty="0">
                <a:solidFill>
                  <a:srgbClr val="003353"/>
                </a:solidFill>
                <a:effectLst/>
                <a:latin typeface="Arial" panose="020B0604020202020204" pitchFamily="34" charset="0"/>
                <a:cs typeface="Arial" panose="020B0604020202020204" pitchFamily="34" charset="0"/>
              </a:rPr>
              <a:t>a median PFS of 8.9 months</a:t>
            </a:r>
          </a:p>
          <a:p>
            <a:pPr algn="l">
              <a:spcBef>
                <a:spcPts val="2200"/>
              </a:spcBef>
              <a:buClr>
                <a:srgbClr val="41B6E6"/>
              </a:buClr>
              <a:buSzPct val="130000"/>
              <a:buFont typeface="Arial" panose="020B0604020202020204" pitchFamily="34" charset="0"/>
              <a:buChar char="•"/>
            </a:pPr>
            <a:r>
              <a:rPr lang="en-US" sz="2400" dirty="0">
                <a:solidFill>
                  <a:srgbClr val="003353"/>
                </a:solidFill>
                <a:latin typeface="Arial" panose="020B0604020202020204" pitchFamily="34" charset="0"/>
                <a:cs typeface="Arial" panose="020B0604020202020204" pitchFamily="34" charset="0"/>
              </a:rPr>
              <a:t>I</a:t>
            </a:r>
            <a:r>
              <a:rPr lang="en-US" sz="2400" b="0" i="0" dirty="0">
                <a:solidFill>
                  <a:srgbClr val="003353"/>
                </a:solidFill>
                <a:effectLst/>
                <a:latin typeface="Arial" panose="020B0604020202020204" pitchFamily="34" charset="0"/>
                <a:cs typeface="Arial" panose="020B0604020202020204" pitchFamily="34" charset="0"/>
              </a:rPr>
              <a:t>ntracranial and extracranial activity with a CBR of 71.4%</a:t>
            </a:r>
          </a:p>
          <a:p>
            <a:pPr>
              <a:spcBef>
                <a:spcPts val="2200"/>
              </a:spcBef>
              <a:buClr>
                <a:srgbClr val="41B6E6"/>
              </a:buClr>
              <a:buSzPct val="130000"/>
            </a:pPr>
            <a:endParaRPr lang="en-US" sz="2400" dirty="0">
              <a:solidFill>
                <a:srgbClr val="003353"/>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7508387-66B4-C907-D1EA-43E857EF4C8C}"/>
              </a:ext>
            </a:extLst>
          </p:cNvPr>
          <p:cNvSpPr txBox="1"/>
          <p:nvPr/>
        </p:nvSpPr>
        <p:spPr>
          <a:xfrm>
            <a:off x="10174735" y="6327720"/>
            <a:ext cx="1374094" cy="215444"/>
          </a:xfrm>
          <a:prstGeom prst="rect">
            <a:avLst/>
          </a:prstGeom>
          <a:noFill/>
        </p:spPr>
        <p:txBody>
          <a:bodyPr wrap="none" rtlCol="0">
            <a:spAutoFit/>
          </a:bodyPr>
          <a:lstStyle/>
          <a:p>
            <a:r>
              <a:rPr lang="en-US" sz="800" dirty="0">
                <a:solidFill>
                  <a:schemeClr val="bg1">
                    <a:lumMod val="50000"/>
                  </a:schemeClr>
                </a:solidFill>
                <a:latin typeface="Arial" panose="020B0604020202020204" pitchFamily="34" charset="0"/>
                <a:cs typeface="Arial" panose="020B0604020202020204" pitchFamily="34" charset="0"/>
              </a:rPr>
              <a:t>Vaz Batista, SABCS 2023</a:t>
            </a:r>
          </a:p>
        </p:txBody>
      </p:sp>
      <p:sp>
        <p:nvSpPr>
          <p:cNvPr id="4" name="Footer Placeholder 6">
            <a:extLst>
              <a:ext uri="{FF2B5EF4-FFF2-40B4-BE49-F238E27FC236}">
                <a16:creationId xmlns:a16="http://schemas.microsoft.com/office/drawing/2014/main" id="{F3495488-1E2E-C39C-F6AF-3D4C6B1BD274}"/>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pic>
        <p:nvPicPr>
          <p:cNvPr id="8" name="Picture 7" descr="A black and white logo&#10;&#10;Description automatically generated">
            <a:extLst>
              <a:ext uri="{FF2B5EF4-FFF2-40B4-BE49-F238E27FC236}">
                <a16:creationId xmlns:a16="http://schemas.microsoft.com/office/drawing/2014/main" id="{78AC9FF5-018F-807E-6045-168685383085}"/>
              </a:ext>
            </a:extLst>
          </p:cNvPr>
          <p:cNvPicPr>
            <a:picLocks noChangeAspect="1"/>
          </p:cNvPicPr>
          <p:nvPr/>
        </p:nvPicPr>
        <p:blipFill>
          <a:blip r:embed="rId2"/>
          <a:stretch>
            <a:fillRect/>
          </a:stretch>
        </p:blipFill>
        <p:spPr>
          <a:xfrm>
            <a:off x="342900" y="6478394"/>
            <a:ext cx="777240" cy="201342"/>
          </a:xfrm>
          <a:prstGeom prst="rect">
            <a:avLst/>
          </a:prstGeom>
        </p:spPr>
      </p:pic>
      <p:sp>
        <p:nvSpPr>
          <p:cNvPr id="10" name="Title 1">
            <a:extLst>
              <a:ext uri="{FF2B5EF4-FFF2-40B4-BE49-F238E27FC236}">
                <a16:creationId xmlns:a16="http://schemas.microsoft.com/office/drawing/2014/main" id="{44000531-EDD7-4289-95D4-32158AFF3B7A}"/>
              </a:ext>
            </a:extLst>
          </p:cNvPr>
          <p:cNvSpPr txBox="1">
            <a:spLocks/>
          </p:cNvSpPr>
          <p:nvPr/>
        </p:nvSpPr>
        <p:spPr>
          <a:xfrm>
            <a:off x="0" y="109567"/>
            <a:ext cx="12192000" cy="1088571"/>
          </a:xfrm>
          <a:prstGeom prst="rect">
            <a:avLst/>
          </a:prstGeom>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3353"/>
                </a:solidFill>
                <a:latin typeface="Arial" panose="020B0604020202020204" pitchFamily="34" charset="0"/>
                <a:ea typeface="Lato" panose="020F0502020204030203" pitchFamily="34" charset="0"/>
                <a:cs typeface="Arial" panose="020B0604020202020204" pitchFamily="34" charset="0"/>
              </a:rPr>
              <a:t>DEBBRAH: Trastuzumab deruxtecan in HER2+ or </a:t>
            </a:r>
            <a:br>
              <a:rPr lang="en-US" sz="3000" b="1" dirty="0">
                <a:solidFill>
                  <a:srgbClr val="003353"/>
                </a:solidFill>
                <a:latin typeface="Arial" panose="020B0604020202020204" pitchFamily="34" charset="0"/>
                <a:ea typeface="Lato" panose="020F0502020204030203" pitchFamily="34" charset="0"/>
                <a:cs typeface="Arial" panose="020B0604020202020204" pitchFamily="34" charset="0"/>
              </a:rPr>
            </a:br>
            <a:r>
              <a:rPr lang="en-US" sz="3000" b="1" dirty="0">
                <a:solidFill>
                  <a:srgbClr val="003353"/>
                </a:solidFill>
                <a:latin typeface="Arial" panose="020B0604020202020204" pitchFamily="34" charset="0"/>
                <a:ea typeface="Lato" panose="020F0502020204030203" pitchFamily="34" charset="0"/>
                <a:cs typeface="Arial" panose="020B0604020202020204" pitchFamily="34" charset="0"/>
              </a:rPr>
              <a:t>Low BC LMD</a:t>
            </a:r>
          </a:p>
        </p:txBody>
      </p:sp>
      <p:pic>
        <p:nvPicPr>
          <p:cNvPr id="12" name="Picture 11" descr="A screenshot of a medical report&#10;&#10;Description automatically generated">
            <a:extLst>
              <a:ext uri="{FF2B5EF4-FFF2-40B4-BE49-F238E27FC236}">
                <a16:creationId xmlns:a16="http://schemas.microsoft.com/office/drawing/2014/main" id="{C813E620-30ED-9B77-AA91-9A35D7F02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505" y="1092949"/>
            <a:ext cx="5254845" cy="5254845"/>
          </a:xfrm>
          <a:prstGeom prst="rect">
            <a:avLst/>
          </a:prstGeom>
        </p:spPr>
      </p:pic>
    </p:spTree>
    <p:extLst>
      <p:ext uri="{BB962C8B-B14F-4D97-AF65-F5344CB8AC3E}">
        <p14:creationId xmlns:p14="http://schemas.microsoft.com/office/powerpoint/2010/main" val="1927720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EB62803-D58D-6673-99CE-D18DA2228CD4}"/>
              </a:ext>
            </a:extLst>
          </p:cNvPr>
          <p:cNvSpPr txBox="1"/>
          <p:nvPr/>
        </p:nvSpPr>
        <p:spPr>
          <a:xfrm>
            <a:off x="7338060" y="1253331"/>
            <a:ext cx="4853939" cy="5604669"/>
          </a:xfrm>
          <a:prstGeom prst="rect">
            <a:avLst/>
          </a:prstGeom>
          <a:solidFill>
            <a:srgbClr val="E1F2FA">
              <a:alpha val="49637"/>
            </a:srgbClr>
          </a:solidFill>
        </p:spPr>
        <p:txBody>
          <a:bodyPr wrap="square" rtlCol="0">
            <a:spAutoFit/>
          </a:bodyPr>
          <a:lstStyle/>
          <a:p>
            <a:pPr algn="ctr"/>
            <a:endParaRPr lang="en-US" sz="1600" b="1" dirty="0">
              <a:solidFill>
                <a:srgbClr val="41B6E6"/>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CA1C5D63-2A1F-3425-1BC5-CE95878A4B42}"/>
              </a:ext>
            </a:extLst>
          </p:cNvPr>
          <p:cNvSpPr>
            <a:spLocks noGrp="1"/>
          </p:cNvSpPr>
          <p:nvPr>
            <p:ph type="title"/>
          </p:nvPr>
        </p:nvSpPr>
        <p:spPr>
          <a:xfrm>
            <a:off x="230320" y="82551"/>
            <a:ext cx="11839760" cy="1325563"/>
          </a:xfrm>
        </p:spPr>
        <p:txBody>
          <a:bodyPr>
            <a:normAutofit/>
          </a:bodyPr>
          <a:lstStyle/>
          <a:p>
            <a:r>
              <a:rPr lang="en-US" sz="3000" b="1" dirty="0">
                <a:solidFill>
                  <a:srgbClr val="003353"/>
                </a:solidFill>
                <a:latin typeface="Arial" panose="020B0604020202020204" pitchFamily="34" charset="0"/>
                <a:ea typeface="Lato" panose="020F0502020204030203" pitchFamily="34" charset="0"/>
                <a:cs typeface="Arial" panose="020B0604020202020204" pitchFamily="34" charset="0"/>
              </a:rPr>
              <a:t>Incidence of Brain Metastases Among Patients with </a:t>
            </a:r>
            <a:r>
              <a:rPr lang="en-US" sz="3000" b="1" i="0" dirty="0">
                <a:solidFill>
                  <a:srgbClr val="003353"/>
                </a:solidFill>
                <a:effectLst/>
                <a:latin typeface="Arial" panose="020B0604020202020204" pitchFamily="34" charset="0"/>
                <a:cs typeface="Arial" panose="020B0604020202020204" pitchFamily="34" charset="0"/>
              </a:rPr>
              <a:t>Metastatic Breast Cancer (MBC)</a:t>
            </a:r>
            <a:endParaRPr lang="en-US" sz="3000" b="1" dirty="0">
              <a:solidFill>
                <a:srgbClr val="003353"/>
              </a:solidFill>
              <a:latin typeface="Arial" panose="020B0604020202020204" pitchFamily="34" charset="0"/>
              <a:ea typeface="Lato" panose="020F0502020204030203"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3EBF014-C3E0-4152-1776-E4437F55D7CD}"/>
              </a:ext>
            </a:extLst>
          </p:cNvPr>
          <p:cNvSpPr>
            <a:spLocks noGrp="1"/>
          </p:cNvSpPr>
          <p:nvPr>
            <p:ph idx="1"/>
          </p:nvPr>
        </p:nvSpPr>
        <p:spPr>
          <a:xfrm>
            <a:off x="348257" y="1767585"/>
            <a:ext cx="11250707" cy="4351338"/>
          </a:xfrm>
          <a:noFill/>
        </p:spPr>
        <p:txBody>
          <a:bodyPr>
            <a:noAutofit/>
          </a:bodyPr>
          <a:lstStyle/>
          <a:p>
            <a:pPr marL="0" indent="0">
              <a:buNone/>
            </a:pPr>
            <a:r>
              <a:rPr lang="en-US" sz="2200" dirty="0">
                <a:solidFill>
                  <a:srgbClr val="003353"/>
                </a:solidFill>
                <a:latin typeface="Arial" panose="020B0604020202020204" pitchFamily="34" charset="0"/>
                <a:cs typeface="Arial" panose="020B0604020202020204" pitchFamily="34" charset="0"/>
              </a:rPr>
              <a:t>Based on a large French database enrolling &gt;12,000 </a:t>
            </a:r>
            <a:br>
              <a:rPr lang="en-US" sz="2200" dirty="0">
                <a:solidFill>
                  <a:srgbClr val="003353"/>
                </a:solidFill>
                <a:latin typeface="Arial" panose="020B0604020202020204" pitchFamily="34" charset="0"/>
                <a:cs typeface="Arial" panose="020B0604020202020204" pitchFamily="34" charset="0"/>
              </a:rPr>
            </a:br>
            <a:r>
              <a:rPr lang="en-US" sz="2200" dirty="0">
                <a:solidFill>
                  <a:srgbClr val="003353"/>
                </a:solidFill>
                <a:latin typeface="Arial" panose="020B0604020202020204" pitchFamily="34" charset="0"/>
                <a:cs typeface="Arial" panose="020B0604020202020204" pitchFamily="34" charset="0"/>
              </a:rPr>
              <a:t>patients with MBC from 2008 to 2014:</a:t>
            </a:r>
          </a:p>
          <a:p>
            <a:pPr marL="0" indent="0">
              <a:spcBef>
                <a:spcPts val="1600"/>
              </a:spcBef>
              <a:buNone/>
            </a:pPr>
            <a:r>
              <a:rPr lang="en-US" sz="1800" b="1" u="sng" dirty="0">
                <a:solidFill>
                  <a:srgbClr val="003353"/>
                </a:solidFill>
                <a:latin typeface="Arial" panose="020B0604020202020204" pitchFamily="34" charset="0"/>
                <a:cs typeface="Arial" panose="020B0604020202020204" pitchFamily="34" charset="0"/>
              </a:rPr>
              <a:t>Two-year cumulative incidence of brain metastases:</a:t>
            </a:r>
          </a:p>
          <a:p>
            <a:pPr marL="365760" lvl="1">
              <a:spcBef>
                <a:spcPts val="1100"/>
              </a:spcBef>
              <a:buClr>
                <a:srgbClr val="41B6E6"/>
              </a:buClr>
            </a:pPr>
            <a:r>
              <a:rPr lang="en-US" sz="1800" dirty="0" err="1">
                <a:solidFill>
                  <a:srgbClr val="003353"/>
                </a:solidFill>
                <a:latin typeface="Arial" panose="020B0604020202020204" pitchFamily="34" charset="0"/>
                <a:cs typeface="Arial" panose="020B0604020202020204" pitchFamily="34" charset="0"/>
              </a:rPr>
              <a:t>mTNBC</a:t>
            </a:r>
            <a:r>
              <a:rPr lang="en-US" sz="1800" dirty="0">
                <a:solidFill>
                  <a:srgbClr val="003353"/>
                </a:solidFill>
                <a:latin typeface="Arial" panose="020B0604020202020204" pitchFamily="34" charset="0"/>
                <a:cs typeface="Arial" panose="020B0604020202020204" pitchFamily="34" charset="0"/>
              </a:rPr>
              <a:t>: </a:t>
            </a:r>
            <a:r>
              <a:rPr lang="en-US" sz="1800" dirty="0">
                <a:solidFill>
                  <a:srgbClr val="41B6E6"/>
                </a:solidFill>
                <a:latin typeface="Arial" panose="020B0604020202020204" pitchFamily="34" charset="0"/>
                <a:cs typeface="Arial" panose="020B0604020202020204" pitchFamily="34" charset="0"/>
              </a:rPr>
              <a:t>45%</a:t>
            </a:r>
          </a:p>
          <a:p>
            <a:pPr marL="365760" lvl="1">
              <a:spcBef>
                <a:spcPts val="1100"/>
              </a:spcBef>
              <a:buClr>
                <a:srgbClr val="41B6E6"/>
              </a:buClr>
            </a:pPr>
            <a:r>
              <a:rPr lang="en-US" sz="1800" dirty="0">
                <a:solidFill>
                  <a:srgbClr val="003353"/>
                </a:solidFill>
                <a:latin typeface="Arial" panose="020B0604020202020204" pitchFamily="34" charset="0"/>
                <a:cs typeface="Arial" panose="020B0604020202020204" pitchFamily="34" charset="0"/>
              </a:rPr>
              <a:t>HR+/HER2- MBC: </a:t>
            </a:r>
            <a:r>
              <a:rPr lang="en-US" sz="1800" dirty="0">
                <a:solidFill>
                  <a:srgbClr val="41B6E6"/>
                </a:solidFill>
                <a:latin typeface="Arial" panose="020B0604020202020204" pitchFamily="34" charset="0"/>
                <a:cs typeface="Arial" panose="020B0604020202020204" pitchFamily="34" charset="0"/>
              </a:rPr>
              <a:t>14%</a:t>
            </a:r>
          </a:p>
          <a:p>
            <a:pPr marL="365760" lvl="1">
              <a:spcBef>
                <a:spcPts val="1100"/>
              </a:spcBef>
              <a:buClr>
                <a:srgbClr val="41B6E6"/>
              </a:buClr>
            </a:pPr>
            <a:r>
              <a:rPr lang="en-US" sz="1800" dirty="0">
                <a:solidFill>
                  <a:srgbClr val="003353"/>
                </a:solidFill>
                <a:latin typeface="Arial" panose="020B0604020202020204" pitchFamily="34" charset="0"/>
                <a:cs typeface="Arial" panose="020B0604020202020204" pitchFamily="34" charset="0"/>
              </a:rPr>
              <a:t>HER2+ MBC: </a:t>
            </a:r>
            <a:r>
              <a:rPr lang="en-US" sz="1800" dirty="0">
                <a:solidFill>
                  <a:srgbClr val="41B6E6"/>
                </a:solidFill>
                <a:latin typeface="Arial" panose="020B0604020202020204" pitchFamily="34" charset="0"/>
                <a:cs typeface="Arial" panose="020B0604020202020204" pitchFamily="34" charset="0"/>
              </a:rPr>
              <a:t>29-49%</a:t>
            </a:r>
          </a:p>
          <a:p>
            <a:pPr marL="514338" lvl="1" indent="0">
              <a:buNone/>
            </a:pPr>
            <a:endParaRPr lang="en-US" sz="1800" dirty="0">
              <a:solidFill>
                <a:srgbClr val="003353"/>
              </a:solidFill>
              <a:latin typeface="Arial" panose="020B0604020202020204" pitchFamily="34" charset="0"/>
              <a:cs typeface="Arial" panose="020B0604020202020204" pitchFamily="34" charset="0"/>
            </a:endParaRPr>
          </a:p>
          <a:p>
            <a:pPr marL="514338" lvl="1" indent="0">
              <a:buNone/>
            </a:pPr>
            <a:endParaRPr lang="en-US" sz="1800" dirty="0">
              <a:solidFill>
                <a:srgbClr val="003353"/>
              </a:solidFill>
              <a:latin typeface="Arial" panose="020B0604020202020204" pitchFamily="34" charset="0"/>
              <a:cs typeface="Arial" panose="020B0604020202020204" pitchFamily="34" charset="0"/>
            </a:endParaRPr>
          </a:p>
          <a:p>
            <a:pPr marL="0" indent="0">
              <a:spcBef>
                <a:spcPts val="200"/>
              </a:spcBef>
              <a:buNone/>
            </a:pPr>
            <a:r>
              <a:rPr lang="en-US" sz="1800" b="1" dirty="0">
                <a:solidFill>
                  <a:srgbClr val="003353"/>
                </a:solidFill>
                <a:latin typeface="Arial" panose="020B0604020202020204" pitchFamily="34" charset="0"/>
                <a:cs typeface="Arial" panose="020B0604020202020204" pitchFamily="34" charset="0"/>
              </a:rPr>
              <a:t>Brain metastases associated with significant morbidity </a:t>
            </a:r>
            <a:br>
              <a:rPr lang="en-US" sz="1800" b="1" dirty="0">
                <a:solidFill>
                  <a:srgbClr val="003353"/>
                </a:solidFill>
                <a:latin typeface="Arial" panose="020B0604020202020204" pitchFamily="34" charset="0"/>
                <a:cs typeface="Arial" panose="020B0604020202020204" pitchFamily="34" charset="0"/>
              </a:rPr>
            </a:br>
            <a:r>
              <a:rPr lang="en-US" sz="1800" b="1" dirty="0">
                <a:solidFill>
                  <a:srgbClr val="003353"/>
                </a:solidFill>
                <a:latin typeface="Arial" panose="020B0604020202020204" pitchFamily="34" charset="0"/>
                <a:cs typeface="Arial" panose="020B0604020202020204" pitchFamily="34" charset="0"/>
              </a:rPr>
              <a:t>and mortality </a:t>
            </a:r>
          </a:p>
        </p:txBody>
      </p:sp>
      <p:sp>
        <p:nvSpPr>
          <p:cNvPr id="2" name="Text Placeholder 1">
            <a:extLst>
              <a:ext uri="{FF2B5EF4-FFF2-40B4-BE49-F238E27FC236}">
                <a16:creationId xmlns:a16="http://schemas.microsoft.com/office/drawing/2014/main" id="{6485A7E7-0A3D-5C59-EA2A-C795C97D28DE}"/>
              </a:ext>
            </a:extLst>
          </p:cNvPr>
          <p:cNvSpPr>
            <a:spLocks noGrp="1"/>
          </p:cNvSpPr>
          <p:nvPr>
            <p:ph type="body" sz="quarter" idx="4294967295"/>
          </p:nvPr>
        </p:nvSpPr>
        <p:spPr>
          <a:xfrm>
            <a:off x="8391524" y="6314575"/>
            <a:ext cx="3129915" cy="198109"/>
          </a:xfrm>
        </p:spPr>
        <p:txBody>
          <a:bodyPr>
            <a:normAutofit/>
          </a:bodyPr>
          <a:lstStyle/>
          <a:p>
            <a:pPr marL="0" indent="0" algn="r">
              <a:buNone/>
            </a:pPr>
            <a:r>
              <a:rPr lang="en-US" sz="700" b="0" dirty="0" err="1">
                <a:solidFill>
                  <a:schemeClr val="bg1">
                    <a:lumMod val="50000"/>
                  </a:schemeClr>
                </a:solidFill>
                <a:latin typeface="Arial" panose="020B0604020202020204" pitchFamily="34" charset="0"/>
                <a:cs typeface="Arial" panose="020B0604020202020204" pitchFamily="34" charset="0"/>
              </a:rPr>
              <a:t>Darlix</a:t>
            </a:r>
            <a:r>
              <a:rPr lang="en-US" sz="700" b="0" dirty="0">
                <a:solidFill>
                  <a:schemeClr val="bg1">
                    <a:lumMod val="50000"/>
                  </a:schemeClr>
                </a:solidFill>
                <a:latin typeface="Arial" panose="020B0604020202020204" pitchFamily="34" charset="0"/>
                <a:cs typeface="Arial" panose="020B0604020202020204" pitchFamily="34" charset="0"/>
              </a:rPr>
              <a:t> et. al. </a:t>
            </a:r>
            <a:r>
              <a:rPr lang="en-US" sz="700" b="0" i="1" dirty="0">
                <a:solidFill>
                  <a:schemeClr val="bg1">
                    <a:lumMod val="50000"/>
                  </a:schemeClr>
                </a:solidFill>
                <a:latin typeface="Arial" panose="020B0604020202020204" pitchFamily="34" charset="0"/>
                <a:cs typeface="Arial" panose="020B0604020202020204" pitchFamily="34" charset="0"/>
              </a:rPr>
              <a:t>Br J Cancer </a:t>
            </a:r>
            <a:r>
              <a:rPr lang="en-US" sz="700" b="0" dirty="0">
                <a:solidFill>
                  <a:schemeClr val="bg1">
                    <a:lumMod val="50000"/>
                  </a:schemeClr>
                </a:solidFill>
                <a:latin typeface="Arial" panose="020B0604020202020204" pitchFamily="34" charset="0"/>
                <a:cs typeface="Arial" panose="020B0604020202020204" pitchFamily="34" charset="0"/>
              </a:rPr>
              <a:t>2019</a:t>
            </a:r>
          </a:p>
        </p:txBody>
      </p:sp>
      <p:pic>
        <p:nvPicPr>
          <p:cNvPr id="7" name="Picture 6" descr="A graph of cancer patients&#10;&#10;Description automatically generated">
            <a:extLst>
              <a:ext uri="{FF2B5EF4-FFF2-40B4-BE49-F238E27FC236}">
                <a16:creationId xmlns:a16="http://schemas.microsoft.com/office/drawing/2014/main" id="{A29A70F5-4C8C-4FEE-14A9-F4758CB6C376}"/>
              </a:ext>
            </a:extLst>
          </p:cNvPr>
          <p:cNvPicPr>
            <a:picLocks noChangeAspect="1"/>
          </p:cNvPicPr>
          <p:nvPr/>
        </p:nvPicPr>
        <p:blipFill>
          <a:blip r:embed="rId2"/>
          <a:stretch>
            <a:fillRect/>
          </a:stretch>
        </p:blipFill>
        <p:spPr>
          <a:xfrm>
            <a:off x="7546074" y="2517524"/>
            <a:ext cx="4437909" cy="3318377"/>
          </a:xfrm>
          <a:prstGeom prst="rect">
            <a:avLst/>
          </a:prstGeom>
        </p:spPr>
      </p:pic>
      <p:sp>
        <p:nvSpPr>
          <p:cNvPr id="8" name="TextBox 7">
            <a:extLst>
              <a:ext uri="{FF2B5EF4-FFF2-40B4-BE49-F238E27FC236}">
                <a16:creationId xmlns:a16="http://schemas.microsoft.com/office/drawing/2014/main" id="{0F119792-30FA-E626-47E3-AE35C8F95CE1}"/>
              </a:ext>
            </a:extLst>
          </p:cNvPr>
          <p:cNvSpPr txBox="1"/>
          <p:nvPr/>
        </p:nvSpPr>
        <p:spPr>
          <a:xfrm>
            <a:off x="7338060" y="1631856"/>
            <a:ext cx="4853939" cy="646331"/>
          </a:xfrm>
          <a:prstGeom prst="rect">
            <a:avLst/>
          </a:prstGeom>
          <a:noFill/>
        </p:spPr>
        <p:txBody>
          <a:bodyPr wrap="square" rtlCol="0">
            <a:spAutoFit/>
          </a:bodyPr>
          <a:lstStyle/>
          <a:p>
            <a:pPr algn="ctr"/>
            <a:r>
              <a:rPr lang="en-US" b="1" dirty="0">
                <a:solidFill>
                  <a:srgbClr val="41B6E6"/>
                </a:solidFill>
                <a:latin typeface="Arial" panose="020B0604020202020204" pitchFamily="34" charset="0"/>
                <a:cs typeface="Arial" panose="020B0604020202020204" pitchFamily="34" charset="0"/>
              </a:rPr>
              <a:t>Time to brain metastases by </a:t>
            </a:r>
            <a:br>
              <a:rPr lang="en-US" b="1" dirty="0">
                <a:solidFill>
                  <a:srgbClr val="41B6E6"/>
                </a:solidFill>
                <a:latin typeface="Arial" panose="020B0604020202020204" pitchFamily="34" charset="0"/>
                <a:cs typeface="Arial" panose="020B0604020202020204" pitchFamily="34" charset="0"/>
              </a:rPr>
            </a:br>
            <a:r>
              <a:rPr lang="en-US" b="1" dirty="0">
                <a:solidFill>
                  <a:srgbClr val="41B6E6"/>
                </a:solidFill>
                <a:latin typeface="Arial" panose="020B0604020202020204" pitchFamily="34" charset="0"/>
                <a:cs typeface="Arial" panose="020B0604020202020204" pitchFamily="34" charset="0"/>
              </a:rPr>
              <a:t>MBC subtype</a:t>
            </a:r>
          </a:p>
        </p:txBody>
      </p:sp>
      <p:pic>
        <p:nvPicPr>
          <p:cNvPr id="13" name="Picture 12" descr="A black and white logo&#10;&#10;Description automatically generated">
            <a:extLst>
              <a:ext uri="{FF2B5EF4-FFF2-40B4-BE49-F238E27FC236}">
                <a16:creationId xmlns:a16="http://schemas.microsoft.com/office/drawing/2014/main" id="{CC6076FA-33D9-6DC5-6921-B57711F1F780}"/>
              </a:ext>
            </a:extLst>
          </p:cNvPr>
          <p:cNvPicPr>
            <a:picLocks noChangeAspect="1"/>
          </p:cNvPicPr>
          <p:nvPr/>
        </p:nvPicPr>
        <p:blipFill>
          <a:blip r:embed="rId3"/>
          <a:stretch>
            <a:fillRect/>
          </a:stretch>
        </p:blipFill>
        <p:spPr>
          <a:xfrm>
            <a:off x="342900" y="6478394"/>
            <a:ext cx="777240" cy="201342"/>
          </a:xfrm>
          <a:prstGeom prst="rect">
            <a:avLst/>
          </a:prstGeom>
        </p:spPr>
      </p:pic>
      <p:sp>
        <p:nvSpPr>
          <p:cNvPr id="15" name="Footer Placeholder 6">
            <a:extLst>
              <a:ext uri="{FF2B5EF4-FFF2-40B4-BE49-F238E27FC236}">
                <a16:creationId xmlns:a16="http://schemas.microsoft.com/office/drawing/2014/main" id="{074327D9-07F0-C37D-B347-55AE4B43E77A}"/>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spTree>
    <p:extLst>
      <p:ext uri="{BB962C8B-B14F-4D97-AF65-F5344CB8AC3E}">
        <p14:creationId xmlns:p14="http://schemas.microsoft.com/office/powerpoint/2010/main" val="37637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5D046B-B9BF-8C42-81B2-C156E67A4203}"/>
              </a:ext>
            </a:extLst>
          </p:cNvPr>
          <p:cNvSpPr/>
          <p:nvPr/>
        </p:nvSpPr>
        <p:spPr>
          <a:xfrm>
            <a:off x="390756" y="981660"/>
            <a:ext cx="4845197" cy="5370961"/>
          </a:xfrm>
          <a:prstGeom prst="rect">
            <a:avLst/>
          </a:prstGeom>
          <a:solidFill>
            <a:schemeClr val="bg1"/>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04B571A-EE43-2304-5649-FF59259EA936}"/>
              </a:ext>
            </a:extLst>
          </p:cNvPr>
          <p:cNvPicPr>
            <a:picLocks noChangeAspect="1"/>
          </p:cNvPicPr>
          <p:nvPr/>
        </p:nvPicPr>
        <p:blipFill>
          <a:blip r:embed="rId3"/>
          <a:stretch>
            <a:fillRect/>
          </a:stretch>
        </p:blipFill>
        <p:spPr>
          <a:xfrm>
            <a:off x="2953664" y="4119325"/>
            <a:ext cx="2113729" cy="2081963"/>
          </a:xfrm>
          <a:prstGeom prst="rect">
            <a:avLst/>
          </a:prstGeom>
        </p:spPr>
      </p:pic>
      <p:sp>
        <p:nvSpPr>
          <p:cNvPr id="23" name="TextBox 7">
            <a:extLst>
              <a:ext uri="{FF2B5EF4-FFF2-40B4-BE49-F238E27FC236}">
                <a16:creationId xmlns:a16="http://schemas.microsoft.com/office/drawing/2014/main" id="{11AF2548-03D7-99D3-9540-2B0A78F02983}"/>
              </a:ext>
            </a:extLst>
          </p:cNvPr>
          <p:cNvSpPr txBox="1"/>
          <p:nvPr/>
        </p:nvSpPr>
        <p:spPr>
          <a:xfrm>
            <a:off x="7741919" y="6356813"/>
            <a:ext cx="3790643" cy="215444"/>
          </a:xfrm>
          <a:prstGeom prst="rect">
            <a:avLst/>
          </a:prstGeom>
          <a:noFill/>
        </p:spPr>
        <p:txBody>
          <a:bodyPr wrap="square" rtlCol="0">
            <a:spAutoFit/>
          </a:bodyPr>
          <a:lstStyle/>
          <a:p>
            <a:pPr algn="r"/>
            <a:r>
              <a:rPr lang="en-US" sz="800" i="1" dirty="0">
                <a:solidFill>
                  <a:schemeClr val="bg1">
                    <a:lumMod val="50000"/>
                  </a:schemeClr>
                </a:solidFill>
                <a:latin typeface="Arial Narrow" panose="020B0604020202020204" pitchFamily="34" charset="0"/>
                <a:cs typeface="Arial Narrow" panose="020B0604020202020204" pitchFamily="34" charset="0"/>
              </a:rPr>
              <a:t>Stringer-Reasor, ASCO 2021, Murthy et al, SABCS 2021, O’Brien ASCO 2024</a:t>
            </a:r>
          </a:p>
        </p:txBody>
      </p:sp>
      <p:sp>
        <p:nvSpPr>
          <p:cNvPr id="5" name="TextBox 4">
            <a:extLst>
              <a:ext uri="{FF2B5EF4-FFF2-40B4-BE49-F238E27FC236}">
                <a16:creationId xmlns:a16="http://schemas.microsoft.com/office/drawing/2014/main" id="{58CE1B1C-1AD2-3149-8659-6CD22C961C57}"/>
              </a:ext>
            </a:extLst>
          </p:cNvPr>
          <p:cNvSpPr txBox="1"/>
          <p:nvPr/>
        </p:nvSpPr>
        <p:spPr>
          <a:xfrm>
            <a:off x="557876" y="1049191"/>
            <a:ext cx="4845198" cy="969496"/>
          </a:xfrm>
          <a:prstGeom prst="rect">
            <a:avLst/>
          </a:prstGeom>
          <a:noFill/>
        </p:spPr>
        <p:txBody>
          <a:bodyPr wrap="square">
            <a:spAutoFit/>
          </a:bodyPr>
          <a:lstStyle/>
          <a:p>
            <a:pPr marL="0" indent="0">
              <a:spcAft>
                <a:spcPts val="600"/>
              </a:spcAft>
              <a:buNone/>
            </a:pPr>
            <a:r>
              <a:rPr lang="en-US" sz="2000" b="1" dirty="0">
                <a:solidFill>
                  <a:srgbClr val="008764"/>
                </a:solidFill>
                <a:latin typeface="Arial" panose="020B0604020202020204" pitchFamily="34" charset="0"/>
                <a:cs typeface="Arial" panose="020B0604020202020204" pitchFamily="34" charset="0"/>
              </a:rPr>
              <a:t>TBCRC049 Study </a:t>
            </a:r>
            <a:r>
              <a:rPr lang="en-US" sz="2000" dirty="0">
                <a:solidFill>
                  <a:srgbClr val="008764"/>
                </a:solidFill>
                <a:latin typeface="Arial" panose="020B0604020202020204" pitchFamily="34" charset="0"/>
                <a:cs typeface="Arial" panose="020B0604020202020204" pitchFamily="34" charset="0"/>
              </a:rPr>
              <a:t>(NCT03501979) </a:t>
            </a:r>
          </a:p>
          <a:p>
            <a:pPr marL="0" indent="0">
              <a:buNone/>
            </a:pPr>
            <a:r>
              <a:rPr lang="en-US" sz="1600" dirty="0">
                <a:solidFill>
                  <a:srgbClr val="002557"/>
                </a:solidFill>
                <a:latin typeface="Arial" panose="020B0604020202020204" pitchFamily="34" charset="0"/>
                <a:cs typeface="Arial" panose="020B0604020202020204" pitchFamily="34" charset="0"/>
              </a:rPr>
              <a:t>Investigator-initiated phase 2 study evaluating the </a:t>
            </a:r>
            <a:r>
              <a:rPr lang="en-US" sz="1600" b="1" dirty="0">
                <a:solidFill>
                  <a:srgbClr val="008764"/>
                </a:solidFill>
                <a:latin typeface="Arial" panose="020B0604020202020204" pitchFamily="34" charset="0"/>
                <a:cs typeface="Arial" panose="020B0604020202020204" pitchFamily="34" charset="0"/>
              </a:rPr>
              <a:t>tucatinib regimen </a:t>
            </a:r>
            <a:r>
              <a:rPr lang="en-US" sz="1600" dirty="0">
                <a:solidFill>
                  <a:srgbClr val="002557"/>
                </a:solidFill>
                <a:latin typeface="Arial" panose="020B0604020202020204" pitchFamily="34" charset="0"/>
                <a:cs typeface="Arial" panose="020B0604020202020204" pitchFamily="34" charset="0"/>
              </a:rPr>
              <a:t>in HER2+ breast cancer LM</a:t>
            </a:r>
          </a:p>
        </p:txBody>
      </p:sp>
      <p:sp>
        <p:nvSpPr>
          <p:cNvPr id="7" name="TextBox 6">
            <a:extLst>
              <a:ext uri="{FF2B5EF4-FFF2-40B4-BE49-F238E27FC236}">
                <a16:creationId xmlns:a16="http://schemas.microsoft.com/office/drawing/2014/main" id="{78235865-95AE-00AC-EFEB-9654692350AE}"/>
              </a:ext>
            </a:extLst>
          </p:cNvPr>
          <p:cNvSpPr txBox="1"/>
          <p:nvPr/>
        </p:nvSpPr>
        <p:spPr>
          <a:xfrm>
            <a:off x="577834" y="2631986"/>
            <a:ext cx="4489559" cy="3569302"/>
          </a:xfrm>
          <a:prstGeom prst="rect">
            <a:avLst/>
          </a:prstGeom>
          <a:noFill/>
        </p:spPr>
        <p:txBody>
          <a:bodyPr wrap="square">
            <a:noAutofit/>
          </a:bodyPr>
          <a:lstStyle/>
          <a:p>
            <a:pPr>
              <a:spcBef>
                <a:spcPts val="600"/>
              </a:spcBef>
              <a:spcAft>
                <a:spcPts val="600"/>
              </a:spcAft>
            </a:pPr>
            <a:r>
              <a:rPr lang="en-US" sz="1400" b="1" dirty="0">
                <a:solidFill>
                  <a:srgbClr val="003353"/>
                </a:solidFill>
                <a:latin typeface="Arial" panose="020B0604020202020204" pitchFamily="34" charset="0"/>
                <a:cs typeface="Arial" panose="020B0604020202020204" pitchFamily="34" charset="0"/>
              </a:rPr>
              <a:t>ENROLLMENT: </a:t>
            </a:r>
            <a:r>
              <a:rPr lang="en-US" sz="1400" dirty="0">
                <a:solidFill>
                  <a:srgbClr val="003353"/>
                </a:solidFill>
                <a:latin typeface="Arial" panose="020B0604020202020204" pitchFamily="34" charset="0"/>
                <a:cs typeface="Arial" panose="020B0604020202020204" pitchFamily="34" charset="0"/>
              </a:rPr>
              <a:t>17 patients enrolled </a:t>
            </a:r>
          </a:p>
          <a:p>
            <a:pPr>
              <a:spcBef>
                <a:spcPts val="600"/>
              </a:spcBef>
              <a:spcAft>
                <a:spcPts val="600"/>
              </a:spcAft>
            </a:pPr>
            <a:r>
              <a:rPr lang="en-US" sz="1400" b="1" dirty="0">
                <a:solidFill>
                  <a:srgbClr val="003353"/>
                </a:solidFill>
                <a:latin typeface="Arial" panose="020B0604020202020204" pitchFamily="34" charset="0"/>
                <a:cs typeface="Arial" panose="020B0604020202020204" pitchFamily="34" charset="0"/>
              </a:rPr>
              <a:t>CSF: </a:t>
            </a:r>
            <a:r>
              <a:rPr lang="en-US" sz="1400" dirty="0">
                <a:solidFill>
                  <a:srgbClr val="003353"/>
                </a:solidFill>
                <a:latin typeface="Arial" panose="020B0604020202020204" pitchFamily="34" charset="0"/>
                <a:cs typeface="Arial" panose="020B0604020202020204" pitchFamily="34" charset="0"/>
              </a:rPr>
              <a:t>Therapeutic levels of tucatinib and ONT-993</a:t>
            </a:r>
            <a:r>
              <a:rPr lang="en-US" sz="1400" baseline="30000" dirty="0">
                <a:solidFill>
                  <a:srgbClr val="003353"/>
                </a:solidFill>
                <a:latin typeface="Arial" panose="020B0604020202020204" pitchFamily="34" charset="0"/>
                <a:cs typeface="Arial" panose="020B0604020202020204" pitchFamily="34" charset="0"/>
              </a:rPr>
              <a:t>2</a:t>
            </a:r>
            <a:endParaRPr lang="en-US" sz="1400" dirty="0">
              <a:solidFill>
                <a:srgbClr val="003353"/>
              </a:solidFill>
              <a:latin typeface="Arial" panose="020B0604020202020204" pitchFamily="34" charset="0"/>
              <a:cs typeface="Arial" panose="020B0604020202020204" pitchFamily="34" charset="0"/>
            </a:endParaRPr>
          </a:p>
          <a:p>
            <a:pPr>
              <a:spcBef>
                <a:spcPts val="600"/>
              </a:spcBef>
              <a:spcAft>
                <a:spcPts val="600"/>
              </a:spcAft>
            </a:pPr>
            <a:r>
              <a:rPr lang="en-US" sz="1400" b="1" dirty="0">
                <a:solidFill>
                  <a:srgbClr val="003353"/>
                </a:solidFill>
                <a:latin typeface="Arial" panose="020B0604020202020204" pitchFamily="34" charset="0"/>
                <a:cs typeface="Arial" panose="020B0604020202020204" pitchFamily="34" charset="0"/>
              </a:rPr>
              <a:t>SAFETY: </a:t>
            </a:r>
            <a:r>
              <a:rPr lang="en-US" sz="1400" dirty="0">
                <a:solidFill>
                  <a:srgbClr val="003353"/>
                </a:solidFill>
                <a:latin typeface="Arial" panose="020B0604020202020204" pitchFamily="34" charset="0"/>
                <a:cs typeface="Arial" panose="020B0604020202020204" pitchFamily="34" charset="0"/>
              </a:rPr>
              <a:t>Consistent with prior tucatinib studies</a:t>
            </a:r>
          </a:p>
          <a:p>
            <a:pPr marL="0" indent="0">
              <a:spcBef>
                <a:spcPts val="600"/>
              </a:spcBef>
              <a:spcAft>
                <a:spcPts val="600"/>
              </a:spcAft>
              <a:buNone/>
            </a:pPr>
            <a:r>
              <a:rPr lang="en-US" sz="1400" b="1" dirty="0">
                <a:solidFill>
                  <a:srgbClr val="003353"/>
                </a:solidFill>
                <a:latin typeface="Arial" panose="020B0604020202020204" pitchFamily="34" charset="0"/>
                <a:cs typeface="Arial" panose="020B0604020202020204" pitchFamily="34" charset="0"/>
              </a:rPr>
              <a:t>MEDIAN OVERALL </a:t>
            </a:r>
            <a:br>
              <a:rPr lang="en-US" sz="1400" b="1" dirty="0">
                <a:solidFill>
                  <a:srgbClr val="003353"/>
                </a:solidFill>
                <a:latin typeface="Arial" panose="020B0604020202020204" pitchFamily="34" charset="0"/>
                <a:cs typeface="Arial" panose="020B0604020202020204" pitchFamily="34" charset="0"/>
              </a:rPr>
            </a:br>
            <a:r>
              <a:rPr lang="en-US" sz="1400" b="1" dirty="0">
                <a:solidFill>
                  <a:srgbClr val="003353"/>
                </a:solidFill>
                <a:latin typeface="Arial" panose="020B0604020202020204" pitchFamily="34" charset="0"/>
                <a:cs typeface="Arial" panose="020B0604020202020204" pitchFamily="34" charset="0"/>
              </a:rPr>
              <a:t>SURVIVAL:</a:t>
            </a:r>
            <a:br>
              <a:rPr lang="en-US" sz="1400" b="1" dirty="0">
                <a:solidFill>
                  <a:srgbClr val="003353"/>
                </a:solidFill>
                <a:latin typeface="Arial" panose="020B0604020202020204" pitchFamily="34" charset="0"/>
                <a:cs typeface="Arial" panose="020B0604020202020204" pitchFamily="34" charset="0"/>
              </a:rPr>
            </a:br>
            <a:r>
              <a:rPr lang="en-US" sz="1400" b="1" dirty="0">
                <a:solidFill>
                  <a:srgbClr val="003353"/>
                </a:solidFill>
                <a:latin typeface="Arial" panose="020B0604020202020204" pitchFamily="34" charset="0"/>
                <a:cs typeface="Arial" panose="020B0604020202020204" pitchFamily="34" charset="0"/>
              </a:rPr>
              <a:t>10 months </a:t>
            </a:r>
            <a:br>
              <a:rPr lang="en-US" sz="1400" dirty="0">
                <a:solidFill>
                  <a:srgbClr val="003353"/>
                </a:solidFill>
                <a:latin typeface="Arial" panose="020B0604020202020204" pitchFamily="34" charset="0"/>
                <a:cs typeface="Arial" panose="020B0604020202020204" pitchFamily="34" charset="0"/>
              </a:rPr>
            </a:br>
            <a:r>
              <a:rPr lang="en-US" sz="1400" dirty="0">
                <a:solidFill>
                  <a:srgbClr val="003353"/>
                </a:solidFill>
                <a:latin typeface="Arial" panose="020B0604020202020204" pitchFamily="34" charset="0"/>
                <a:cs typeface="Arial" panose="020B0604020202020204" pitchFamily="34" charset="0"/>
              </a:rPr>
              <a:t>(95% CI: 4.1, not reached)</a:t>
            </a:r>
            <a:r>
              <a:rPr lang="en-US" sz="1400" baseline="30000" dirty="0">
                <a:solidFill>
                  <a:srgbClr val="003353"/>
                </a:solidFill>
                <a:latin typeface="Arial" panose="020B0604020202020204" pitchFamily="34" charset="0"/>
                <a:cs typeface="Arial" panose="020B0604020202020204" pitchFamily="34" charset="0"/>
              </a:rPr>
              <a:t>3</a:t>
            </a:r>
          </a:p>
          <a:p>
            <a:pPr>
              <a:spcBef>
                <a:spcPts val="600"/>
              </a:spcBef>
              <a:spcAft>
                <a:spcPts val="600"/>
              </a:spcAft>
            </a:pPr>
            <a:r>
              <a:rPr lang="en-US" sz="1400" b="1" dirty="0">
                <a:solidFill>
                  <a:srgbClr val="003353"/>
                </a:solidFill>
                <a:latin typeface="Arial" panose="020B0604020202020204" pitchFamily="34" charset="0"/>
                <a:cs typeface="Arial" panose="020B0604020202020204" pitchFamily="34" charset="0"/>
              </a:rPr>
              <a:t>MEDIAN TIME TO </a:t>
            </a:r>
            <a:br>
              <a:rPr lang="en-US" sz="1400" b="1" dirty="0">
                <a:solidFill>
                  <a:srgbClr val="003353"/>
                </a:solidFill>
                <a:latin typeface="Arial" panose="020B0604020202020204" pitchFamily="34" charset="0"/>
                <a:cs typeface="Arial" panose="020B0604020202020204" pitchFamily="34" charset="0"/>
              </a:rPr>
            </a:br>
            <a:r>
              <a:rPr lang="en-US" sz="1400" b="1" dirty="0">
                <a:solidFill>
                  <a:srgbClr val="003353"/>
                </a:solidFill>
                <a:latin typeface="Arial" panose="020B0604020202020204" pitchFamily="34" charset="0"/>
                <a:cs typeface="Arial" panose="020B0604020202020204" pitchFamily="34" charset="0"/>
              </a:rPr>
              <a:t>CNS PROGRESSION: </a:t>
            </a:r>
            <a:br>
              <a:rPr lang="en-US" sz="1400" b="1" dirty="0">
                <a:solidFill>
                  <a:srgbClr val="003353"/>
                </a:solidFill>
                <a:latin typeface="Arial" panose="020B0604020202020204" pitchFamily="34" charset="0"/>
                <a:cs typeface="Arial" panose="020B0604020202020204" pitchFamily="34" charset="0"/>
              </a:rPr>
            </a:br>
            <a:r>
              <a:rPr lang="en-US" sz="1400" dirty="0">
                <a:solidFill>
                  <a:srgbClr val="003353"/>
                </a:solidFill>
                <a:latin typeface="Arial" panose="020B0604020202020204" pitchFamily="34" charset="0"/>
                <a:cs typeface="Arial" panose="020B0604020202020204" pitchFamily="34" charset="0"/>
              </a:rPr>
              <a:t>6.9 months </a:t>
            </a:r>
            <a:br>
              <a:rPr lang="en-US" sz="1400" dirty="0">
                <a:solidFill>
                  <a:srgbClr val="003353"/>
                </a:solidFill>
                <a:latin typeface="Arial" panose="020B0604020202020204" pitchFamily="34" charset="0"/>
                <a:cs typeface="Arial" panose="020B0604020202020204" pitchFamily="34" charset="0"/>
              </a:rPr>
            </a:br>
            <a:r>
              <a:rPr lang="en-US" sz="1400" dirty="0">
                <a:solidFill>
                  <a:srgbClr val="003353"/>
                </a:solidFill>
                <a:latin typeface="Arial" panose="020B0604020202020204" pitchFamily="34" charset="0"/>
                <a:cs typeface="Arial" panose="020B0604020202020204" pitchFamily="34" charset="0"/>
              </a:rPr>
              <a:t>(95% CI: 2.3, 13.8)</a:t>
            </a:r>
            <a:r>
              <a:rPr lang="en-US" sz="1400" baseline="30000" dirty="0">
                <a:solidFill>
                  <a:srgbClr val="003353"/>
                </a:solidFill>
                <a:latin typeface="Arial" panose="020B0604020202020204" pitchFamily="34" charset="0"/>
                <a:cs typeface="Arial" panose="020B0604020202020204" pitchFamily="34" charset="0"/>
              </a:rPr>
              <a:t>3</a:t>
            </a:r>
          </a:p>
        </p:txBody>
      </p:sp>
      <p:sp>
        <p:nvSpPr>
          <p:cNvPr id="8" name="TextBox 7">
            <a:extLst>
              <a:ext uri="{FF2B5EF4-FFF2-40B4-BE49-F238E27FC236}">
                <a16:creationId xmlns:a16="http://schemas.microsoft.com/office/drawing/2014/main" id="{0FFE82CC-C7A9-F3F3-103B-05AD37ECEE44}"/>
              </a:ext>
            </a:extLst>
          </p:cNvPr>
          <p:cNvSpPr txBox="1"/>
          <p:nvPr/>
        </p:nvSpPr>
        <p:spPr>
          <a:xfrm>
            <a:off x="645179" y="2188617"/>
            <a:ext cx="4310219" cy="369332"/>
          </a:xfrm>
          <a:prstGeom prst="rect">
            <a:avLst/>
          </a:prstGeom>
          <a:solidFill>
            <a:srgbClr val="D5EAF1"/>
          </a:solidFill>
        </p:spPr>
        <p:txBody>
          <a:bodyPr wrap="square">
            <a:spAutoFit/>
          </a:bodyPr>
          <a:lstStyle/>
          <a:p>
            <a:pPr marL="0" indent="0" algn="ctr">
              <a:spcAft>
                <a:spcPts val="1200"/>
              </a:spcAft>
              <a:buNone/>
            </a:pPr>
            <a:r>
              <a:rPr lang="en-US" b="1" dirty="0">
                <a:solidFill>
                  <a:srgbClr val="003353"/>
                </a:solidFill>
                <a:latin typeface="Arial" panose="020B0604020202020204" pitchFamily="34" charset="0"/>
                <a:cs typeface="Arial" panose="020B0604020202020204" pitchFamily="34" charset="0"/>
              </a:rPr>
              <a:t>Previously Reported </a:t>
            </a:r>
          </a:p>
        </p:txBody>
      </p:sp>
      <p:pic>
        <p:nvPicPr>
          <p:cNvPr id="11" name="Picture 10">
            <a:extLst>
              <a:ext uri="{FF2B5EF4-FFF2-40B4-BE49-F238E27FC236}">
                <a16:creationId xmlns:a16="http://schemas.microsoft.com/office/drawing/2014/main" id="{1689E2FF-0D7E-E8E2-1681-7D5CDC0DB71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17873" b="8982"/>
          <a:stretch/>
        </p:blipFill>
        <p:spPr>
          <a:xfrm>
            <a:off x="5402711" y="1018568"/>
            <a:ext cx="6556934" cy="3179066"/>
          </a:xfrm>
          <a:prstGeom prst="rect">
            <a:avLst/>
          </a:prstGeom>
        </p:spPr>
      </p:pic>
      <p:sp>
        <p:nvSpPr>
          <p:cNvPr id="12" name="TextBox 11">
            <a:extLst>
              <a:ext uri="{FF2B5EF4-FFF2-40B4-BE49-F238E27FC236}">
                <a16:creationId xmlns:a16="http://schemas.microsoft.com/office/drawing/2014/main" id="{36E5E619-9B3A-A163-CC38-E8451CE76D79}"/>
              </a:ext>
            </a:extLst>
          </p:cNvPr>
          <p:cNvSpPr txBox="1"/>
          <p:nvPr/>
        </p:nvSpPr>
        <p:spPr>
          <a:xfrm>
            <a:off x="5626709" y="4197633"/>
            <a:ext cx="6353256" cy="2154987"/>
          </a:xfrm>
          <a:prstGeom prst="rect">
            <a:avLst/>
          </a:prstGeom>
          <a:solidFill>
            <a:srgbClr val="F1FAFD"/>
          </a:solidFill>
        </p:spPr>
        <p:txBody>
          <a:bodyPr wrap="square" lIns="182880" tIns="182880" rtlCol="0">
            <a:noAutofit/>
          </a:bodyPr>
          <a:lstStyle/>
          <a:p>
            <a:pPr>
              <a:spcBef>
                <a:spcPts val="1200"/>
              </a:spcBef>
            </a:pPr>
            <a:r>
              <a:rPr lang="en-US" b="1" dirty="0">
                <a:solidFill>
                  <a:srgbClr val="003353"/>
                </a:solidFill>
                <a:latin typeface="Arial" panose="020B0604020202020204" pitchFamily="34" charset="0"/>
                <a:cs typeface="Arial" panose="020B0604020202020204" pitchFamily="34" charset="0"/>
              </a:rPr>
              <a:t>13</a:t>
            </a:r>
            <a:r>
              <a:rPr lang="en-US" dirty="0">
                <a:solidFill>
                  <a:srgbClr val="003353"/>
                </a:solidFill>
                <a:latin typeface="Arial" panose="020B0604020202020204" pitchFamily="34" charset="0"/>
                <a:cs typeface="Arial" panose="020B0604020202020204" pitchFamily="34" charset="0"/>
              </a:rPr>
              <a:t> response-eligible patients</a:t>
            </a:r>
          </a:p>
          <a:p>
            <a:pPr>
              <a:spcBef>
                <a:spcPts val="1200"/>
              </a:spcBef>
            </a:pPr>
            <a:r>
              <a:rPr lang="en-US" b="1" dirty="0">
                <a:solidFill>
                  <a:srgbClr val="003353"/>
                </a:solidFill>
                <a:latin typeface="Arial" panose="020B0604020202020204" pitchFamily="34" charset="0"/>
                <a:cs typeface="Arial" panose="020B0604020202020204" pitchFamily="34" charset="0"/>
              </a:rPr>
              <a:t>100% </a:t>
            </a:r>
            <a:r>
              <a:rPr lang="en-US" dirty="0">
                <a:solidFill>
                  <a:srgbClr val="003353"/>
                </a:solidFill>
                <a:latin typeface="Arial" panose="020B0604020202020204" pitchFamily="34" charset="0"/>
                <a:cs typeface="Arial" panose="020B0604020202020204" pitchFamily="34" charset="0"/>
              </a:rPr>
              <a:t>achieved clinical benefit</a:t>
            </a:r>
          </a:p>
          <a:p>
            <a:pPr>
              <a:spcBef>
                <a:spcPts val="1200"/>
              </a:spcBef>
            </a:pPr>
            <a:r>
              <a:rPr lang="en-US" b="1" dirty="0">
                <a:solidFill>
                  <a:srgbClr val="003353"/>
                </a:solidFill>
                <a:latin typeface="Arial" panose="020B0604020202020204" pitchFamily="34" charset="0"/>
                <a:cs typeface="Arial" panose="020B0604020202020204" pitchFamily="34" charset="0"/>
              </a:rPr>
              <a:t>10</a:t>
            </a:r>
            <a:r>
              <a:rPr lang="en-US" dirty="0">
                <a:solidFill>
                  <a:srgbClr val="003353"/>
                </a:solidFill>
                <a:latin typeface="Arial" panose="020B0604020202020204" pitchFamily="34" charset="0"/>
                <a:cs typeface="Arial" panose="020B0604020202020204" pitchFamily="34" charset="0"/>
              </a:rPr>
              <a:t> month OS</a:t>
            </a:r>
          </a:p>
          <a:p>
            <a:pPr>
              <a:spcBef>
                <a:spcPts val="1200"/>
              </a:spcBef>
            </a:pPr>
            <a:r>
              <a:rPr lang="en-US" b="1" dirty="0">
                <a:solidFill>
                  <a:srgbClr val="003353"/>
                </a:solidFill>
                <a:latin typeface="Arial" panose="020B0604020202020204" pitchFamily="34" charset="0"/>
                <a:cs typeface="Arial" panose="020B0604020202020204" pitchFamily="34" charset="0"/>
              </a:rPr>
              <a:t>38% </a:t>
            </a:r>
            <a:r>
              <a:rPr lang="en-US" dirty="0">
                <a:solidFill>
                  <a:srgbClr val="003353"/>
                </a:solidFill>
                <a:latin typeface="Arial" panose="020B0604020202020204" pitchFamily="34" charset="0"/>
                <a:cs typeface="Arial" panose="020B0604020202020204" pitchFamily="34" charset="0"/>
              </a:rPr>
              <a:t>LM objective response per composite</a:t>
            </a:r>
          </a:p>
        </p:txBody>
      </p:sp>
      <p:sp>
        <p:nvSpPr>
          <p:cNvPr id="10" name="Footer Placeholder 6">
            <a:extLst>
              <a:ext uri="{FF2B5EF4-FFF2-40B4-BE49-F238E27FC236}">
                <a16:creationId xmlns:a16="http://schemas.microsoft.com/office/drawing/2014/main" id="{2104B417-929C-0C09-0485-E757031F19AF}"/>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pic>
        <p:nvPicPr>
          <p:cNvPr id="14" name="Picture 13" descr="A black and white logo&#10;&#10;Description automatically generated">
            <a:extLst>
              <a:ext uri="{FF2B5EF4-FFF2-40B4-BE49-F238E27FC236}">
                <a16:creationId xmlns:a16="http://schemas.microsoft.com/office/drawing/2014/main" id="{C9A3DFAC-7794-C7AE-0B89-6D1870A1DF5C}"/>
              </a:ext>
            </a:extLst>
          </p:cNvPr>
          <p:cNvPicPr>
            <a:picLocks noChangeAspect="1"/>
          </p:cNvPicPr>
          <p:nvPr/>
        </p:nvPicPr>
        <p:blipFill>
          <a:blip r:embed="rId6"/>
          <a:stretch>
            <a:fillRect/>
          </a:stretch>
        </p:blipFill>
        <p:spPr>
          <a:xfrm>
            <a:off x="342900" y="6478394"/>
            <a:ext cx="777240" cy="201342"/>
          </a:xfrm>
          <a:prstGeom prst="rect">
            <a:avLst/>
          </a:prstGeom>
        </p:spPr>
      </p:pic>
      <p:sp>
        <p:nvSpPr>
          <p:cNvPr id="15" name="Title 1">
            <a:extLst>
              <a:ext uri="{FF2B5EF4-FFF2-40B4-BE49-F238E27FC236}">
                <a16:creationId xmlns:a16="http://schemas.microsoft.com/office/drawing/2014/main" id="{D97FA896-36AD-8662-D802-3BB1DCD40899}"/>
              </a:ext>
            </a:extLst>
          </p:cNvPr>
          <p:cNvSpPr txBox="1">
            <a:spLocks/>
          </p:cNvSpPr>
          <p:nvPr/>
        </p:nvSpPr>
        <p:spPr>
          <a:xfrm>
            <a:off x="0" y="0"/>
            <a:ext cx="12192000" cy="1088571"/>
          </a:xfrm>
          <a:prstGeom prst="rect">
            <a:avLst/>
          </a:prstGeom>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003353"/>
                </a:solidFill>
                <a:latin typeface="Arial" panose="020B0604020202020204" pitchFamily="34" charset="0"/>
                <a:ea typeface="Lato" panose="020F0502020204030203" pitchFamily="34" charset="0"/>
                <a:cs typeface="Arial" panose="020B0604020202020204" pitchFamily="34" charset="0"/>
              </a:rPr>
              <a:t>Tucatinib + Capecitabine + Trastuzumab for HER2+ LMD</a:t>
            </a:r>
          </a:p>
        </p:txBody>
      </p:sp>
      <p:sp>
        <p:nvSpPr>
          <p:cNvPr id="16" name="Rectangle 15">
            <a:extLst>
              <a:ext uri="{FF2B5EF4-FFF2-40B4-BE49-F238E27FC236}">
                <a16:creationId xmlns:a16="http://schemas.microsoft.com/office/drawing/2014/main" id="{55E06AB7-DE1D-938E-9F42-83531A90841E}"/>
              </a:ext>
            </a:extLst>
          </p:cNvPr>
          <p:cNvSpPr/>
          <p:nvPr/>
        </p:nvSpPr>
        <p:spPr>
          <a:xfrm>
            <a:off x="11857732" y="1508539"/>
            <a:ext cx="232355" cy="4866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705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1186-A389-2D8C-F8D8-DCC7428D1290}"/>
              </a:ext>
            </a:extLst>
          </p:cNvPr>
          <p:cNvSpPr>
            <a:spLocks noGrp="1"/>
          </p:cNvSpPr>
          <p:nvPr>
            <p:ph type="title"/>
          </p:nvPr>
        </p:nvSpPr>
        <p:spPr/>
        <p:txBody>
          <a:bodyPr>
            <a:normAutofit/>
          </a:bodyPr>
          <a:lstStyle/>
          <a:p>
            <a:r>
              <a:rPr lang="en-US" sz="3000" b="1" dirty="0">
                <a:solidFill>
                  <a:schemeClr val="tx2">
                    <a:lumMod val="90000"/>
                    <a:lumOff val="10000"/>
                  </a:schemeClr>
                </a:solidFill>
                <a:latin typeface="Arial" panose="020B0604020202020204" pitchFamily="34" charset="0"/>
                <a:cs typeface="Arial" panose="020B0604020202020204" pitchFamily="34" charset="0"/>
              </a:rPr>
              <a:t>Ongoing HER2+ CNS Compounds in Development</a:t>
            </a:r>
          </a:p>
        </p:txBody>
      </p:sp>
      <p:sp>
        <p:nvSpPr>
          <p:cNvPr id="3" name="Content Placeholder 2">
            <a:extLst>
              <a:ext uri="{FF2B5EF4-FFF2-40B4-BE49-F238E27FC236}">
                <a16:creationId xmlns:a16="http://schemas.microsoft.com/office/drawing/2014/main" id="{BC8E7EC6-90B6-6DC3-34CF-66BCF44DB0D1}"/>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IAM1363- brain penetrant HER2 TKI</a:t>
            </a:r>
          </a:p>
          <a:p>
            <a:r>
              <a:rPr lang="en-US" dirty="0">
                <a:latin typeface="Arial" panose="020B0604020202020204" pitchFamily="34" charset="0"/>
                <a:cs typeface="Arial" panose="020B0604020202020204" pitchFamily="34" charset="0"/>
              </a:rPr>
              <a:t>ZN-A-1041- brain penetrant HER2 TKI</a:t>
            </a:r>
          </a:p>
          <a:p>
            <a:r>
              <a:rPr lang="en-US" b="0" i="0" dirty="0">
                <a:solidFill>
                  <a:srgbClr val="1F1F1F"/>
                </a:solidFill>
                <a:effectLst/>
                <a:latin typeface="Arial" panose="020B0604020202020204" pitchFamily="34" charset="0"/>
                <a:cs typeface="Arial" panose="020B0604020202020204" pitchFamily="34" charset="0"/>
              </a:rPr>
              <a:t>NVL-330</a:t>
            </a:r>
          </a:p>
          <a:p>
            <a:r>
              <a:rPr lang="en-US" b="0" i="0" dirty="0">
                <a:solidFill>
                  <a:srgbClr val="1F1F1F"/>
                </a:solidFill>
                <a:effectLst/>
                <a:latin typeface="Arial" panose="020B0604020202020204" pitchFamily="34" charset="0"/>
                <a:cs typeface="Arial" panose="020B0604020202020204" pitchFamily="34" charset="0"/>
              </a:rPr>
              <a:t>TAS2940</a:t>
            </a:r>
          </a:p>
          <a:p>
            <a:r>
              <a:rPr lang="en-US" dirty="0">
                <a:solidFill>
                  <a:srgbClr val="1F1F1F"/>
                </a:solidFill>
                <a:latin typeface="Arial" panose="020B0604020202020204" pitchFamily="34" charset="0"/>
                <a:cs typeface="Arial" panose="020B0604020202020204" pitchFamily="34" charset="0"/>
              </a:rPr>
              <a:t>ARX-788</a:t>
            </a:r>
          </a:p>
          <a:p>
            <a:r>
              <a:rPr lang="en-US" b="0" i="0" dirty="0" err="1">
                <a:solidFill>
                  <a:srgbClr val="0A0A0A"/>
                </a:solidFill>
                <a:effectLst/>
                <a:latin typeface="Arial" panose="020B0604020202020204" pitchFamily="34" charset="0"/>
                <a:cs typeface="Arial" panose="020B0604020202020204" pitchFamily="34" charset="0"/>
              </a:rPr>
              <a:t>Disitamab</a:t>
            </a:r>
            <a:r>
              <a:rPr lang="en-US" b="0" i="0" dirty="0">
                <a:solidFill>
                  <a:srgbClr val="0A0A0A"/>
                </a:solidFill>
                <a:effectLst/>
                <a:latin typeface="Arial" panose="020B0604020202020204" pitchFamily="34" charset="0"/>
                <a:cs typeface="Arial" panose="020B0604020202020204" pitchFamily="34" charset="0"/>
              </a:rPr>
              <a:t> </a:t>
            </a:r>
            <a:r>
              <a:rPr lang="en-US" b="0" i="0" dirty="0" err="1">
                <a:solidFill>
                  <a:srgbClr val="0A0A0A"/>
                </a:solidFill>
                <a:effectLst/>
                <a:latin typeface="Arial" panose="020B0604020202020204" pitchFamily="34" charset="0"/>
                <a:cs typeface="Arial" panose="020B0604020202020204" pitchFamily="34" charset="0"/>
              </a:rPr>
              <a:t>vedotin</a:t>
            </a:r>
            <a:r>
              <a:rPr lang="en-US" b="0" i="0" dirty="0">
                <a:solidFill>
                  <a:srgbClr val="0A0A0A"/>
                </a:solidFill>
                <a:effectLst/>
                <a:latin typeface="Arial" panose="020B0604020202020204" pitchFamily="34" charset="0"/>
                <a:cs typeface="Arial" panose="020B0604020202020204" pitchFamily="34" charset="0"/>
              </a:rPr>
              <a:t> (RC48)</a:t>
            </a:r>
            <a:endParaRPr lang="en-US" b="0" i="0" dirty="0">
              <a:solidFill>
                <a:srgbClr val="1F1F1F"/>
              </a:solidFill>
              <a:effectLst/>
              <a:latin typeface="Arial" panose="020B0604020202020204" pitchFamily="34" charset="0"/>
              <a:cs typeface="Arial" panose="020B0604020202020204" pitchFamily="34" charset="0"/>
            </a:endParaRPr>
          </a:p>
          <a:p>
            <a:r>
              <a:rPr lang="en-US" b="0" i="0" dirty="0">
                <a:solidFill>
                  <a:srgbClr val="0A0A0A"/>
                </a:solidFill>
                <a:effectLst/>
                <a:latin typeface="Arial" panose="020B0604020202020204" pitchFamily="34" charset="0"/>
                <a:cs typeface="Arial" panose="020B0604020202020204" pitchFamily="34" charset="0"/>
              </a:rPr>
              <a:t>Zanidatamab </a:t>
            </a:r>
            <a:r>
              <a:rPr lang="en-US" b="0" i="0" dirty="0" err="1">
                <a:solidFill>
                  <a:srgbClr val="0A0A0A"/>
                </a:solidFill>
                <a:effectLst/>
                <a:latin typeface="Arial" panose="020B0604020202020204" pitchFamily="34" charset="0"/>
                <a:cs typeface="Arial" panose="020B0604020202020204" pitchFamily="34" charset="0"/>
              </a:rPr>
              <a:t>zovodotin</a:t>
            </a:r>
            <a:r>
              <a:rPr lang="en-US" b="0" i="0" dirty="0">
                <a:solidFill>
                  <a:srgbClr val="0A0A0A"/>
                </a:solidFill>
                <a:effectLst/>
                <a:latin typeface="Arial" panose="020B0604020202020204" pitchFamily="34" charset="0"/>
                <a:cs typeface="Arial" panose="020B0604020202020204" pitchFamily="34" charset="0"/>
              </a:rPr>
              <a:t> (ZW49)</a:t>
            </a:r>
          </a:p>
          <a:p>
            <a:r>
              <a:rPr lang="en-US" dirty="0">
                <a:solidFill>
                  <a:srgbClr val="0A0A0A"/>
                </a:solidFill>
                <a:latin typeface="Arial" panose="020B0604020202020204" pitchFamily="34" charset="0"/>
                <a:cs typeface="Arial" panose="020B0604020202020204" pitchFamily="34" charset="0"/>
              </a:rPr>
              <a:t>BNT-327 (VEGF/PD-1 bispecific)</a:t>
            </a:r>
            <a:endParaRPr lang="en-US" dirty="0">
              <a:solidFill>
                <a:srgbClr val="1F1F1F"/>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9605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2FF1C9-F5C4-BEF6-0E5C-65A37A715E09}"/>
              </a:ext>
            </a:extLst>
          </p:cNvPr>
          <p:cNvSpPr>
            <a:spLocks noGrp="1"/>
          </p:cNvSpPr>
          <p:nvPr>
            <p:ph idx="1"/>
          </p:nvPr>
        </p:nvSpPr>
        <p:spPr>
          <a:xfrm>
            <a:off x="284931" y="726400"/>
            <a:ext cx="11256064" cy="4268977"/>
          </a:xfrm>
          <a:solidFill>
            <a:srgbClr val="E1F2FA"/>
          </a:solidFill>
        </p:spPr>
        <p:txBody>
          <a:bodyPr lIns="182880" tIns="182880">
            <a:normAutofit fontScale="92500" lnSpcReduction="20000"/>
          </a:bodyPr>
          <a:lstStyle/>
          <a:p>
            <a:pPr marL="0" indent="0">
              <a:lnSpc>
                <a:spcPct val="110000"/>
              </a:lnSpc>
              <a:buNone/>
            </a:pPr>
            <a:r>
              <a:rPr lang="en-US" sz="2600" dirty="0">
                <a:solidFill>
                  <a:srgbClr val="003353"/>
                </a:solidFill>
                <a:latin typeface="Arial" panose="020B0604020202020204" pitchFamily="34" charset="0"/>
                <a:cs typeface="Arial" panose="020B0604020202020204" pitchFamily="34" charset="0"/>
              </a:rPr>
              <a:t>65-year-old female with de novo ER-, HER2+ MBC on trastuzumab, </a:t>
            </a:r>
            <a:r>
              <a:rPr lang="en-US" sz="2600" dirty="0" err="1">
                <a:solidFill>
                  <a:srgbClr val="003353"/>
                </a:solidFill>
                <a:latin typeface="Arial" panose="020B0604020202020204" pitchFamily="34" charset="0"/>
                <a:cs typeface="Arial" panose="020B0604020202020204" pitchFamily="34" charset="0"/>
              </a:rPr>
              <a:t>pertuzumab</a:t>
            </a:r>
            <a:r>
              <a:rPr lang="en-US" sz="2600" dirty="0">
                <a:solidFill>
                  <a:srgbClr val="003353"/>
                </a:solidFill>
                <a:latin typeface="Arial" panose="020B0604020202020204" pitchFamily="34" charset="0"/>
                <a:cs typeface="Arial" panose="020B0604020202020204" pitchFamily="34" charset="0"/>
              </a:rPr>
              <a:t> for 4-years develops new 6mm single brain metastases s/p SRS with controlled extracranial disease. </a:t>
            </a:r>
          </a:p>
          <a:p>
            <a:pPr marL="0" indent="0">
              <a:lnSpc>
                <a:spcPct val="110000"/>
              </a:lnSpc>
              <a:buNone/>
            </a:pPr>
            <a:endParaRPr lang="en-US" sz="2600" dirty="0">
              <a:solidFill>
                <a:srgbClr val="003353"/>
              </a:solidFill>
              <a:latin typeface="Arial" panose="020B0604020202020204" pitchFamily="34" charset="0"/>
              <a:cs typeface="Arial" panose="020B0604020202020204" pitchFamily="34" charset="0"/>
            </a:endParaRPr>
          </a:p>
          <a:p>
            <a:pPr marL="0" indent="0">
              <a:lnSpc>
                <a:spcPct val="110000"/>
              </a:lnSpc>
              <a:buNone/>
            </a:pPr>
            <a:r>
              <a:rPr lang="en-US" sz="2600" dirty="0">
                <a:solidFill>
                  <a:srgbClr val="003353"/>
                </a:solidFill>
                <a:latin typeface="Arial" panose="020B0604020202020204" pitchFamily="34" charset="0"/>
                <a:cs typeface="Arial" panose="020B0604020202020204" pitchFamily="34" charset="0"/>
              </a:rPr>
              <a:t>Continue HP</a:t>
            </a:r>
          </a:p>
          <a:p>
            <a:pPr marL="0" indent="0">
              <a:lnSpc>
                <a:spcPct val="110000"/>
              </a:lnSpc>
              <a:buNone/>
            </a:pPr>
            <a:endParaRPr lang="en-US" sz="2600" dirty="0">
              <a:solidFill>
                <a:srgbClr val="003353"/>
              </a:solidFill>
              <a:latin typeface="Arial" panose="020B0604020202020204" pitchFamily="34" charset="0"/>
              <a:cs typeface="Arial" panose="020B0604020202020204" pitchFamily="34" charset="0"/>
            </a:endParaRPr>
          </a:p>
          <a:p>
            <a:pPr marL="0" indent="0">
              <a:lnSpc>
                <a:spcPct val="110000"/>
              </a:lnSpc>
              <a:buNone/>
            </a:pPr>
            <a:r>
              <a:rPr lang="en-US" sz="2600" dirty="0">
                <a:solidFill>
                  <a:srgbClr val="003353"/>
                </a:solidFill>
                <a:latin typeface="Arial" panose="020B0604020202020204" pitchFamily="34" charset="0"/>
                <a:cs typeface="Arial" panose="020B0604020202020204" pitchFamily="34" charset="0"/>
              </a:rPr>
              <a:t>2 small brain metastases 4 months later s/p SRS</a:t>
            </a:r>
          </a:p>
          <a:p>
            <a:pPr marL="0" indent="0">
              <a:lnSpc>
                <a:spcPct val="110000"/>
              </a:lnSpc>
              <a:buNone/>
            </a:pPr>
            <a:endParaRPr lang="en-US" sz="2600" dirty="0">
              <a:solidFill>
                <a:srgbClr val="003353"/>
              </a:solidFill>
              <a:latin typeface="Arial" panose="020B0604020202020204" pitchFamily="34" charset="0"/>
              <a:cs typeface="Arial" panose="020B0604020202020204" pitchFamily="34" charset="0"/>
            </a:endParaRPr>
          </a:p>
          <a:p>
            <a:pPr marL="0" indent="0">
              <a:lnSpc>
                <a:spcPct val="110000"/>
              </a:lnSpc>
              <a:buNone/>
            </a:pPr>
            <a:r>
              <a:rPr lang="en-US" sz="2600" dirty="0">
                <a:solidFill>
                  <a:srgbClr val="003353"/>
                </a:solidFill>
                <a:latin typeface="Arial" panose="020B0604020202020204" pitchFamily="34" charset="0"/>
                <a:cs typeface="Arial" panose="020B0604020202020204" pitchFamily="34" charset="0"/>
              </a:rPr>
              <a:t>Prefers oral therapy, transition to tucatinib, trastuzumab, capecitabine</a:t>
            </a:r>
          </a:p>
          <a:p>
            <a:pPr marL="0" indent="0">
              <a:lnSpc>
                <a:spcPct val="110000"/>
              </a:lnSpc>
              <a:buNone/>
            </a:pPr>
            <a:endParaRPr lang="en-US" sz="2400" dirty="0">
              <a:solidFill>
                <a:srgbClr val="003353"/>
              </a:solidFill>
              <a:latin typeface="Arial" panose="020B0604020202020204" pitchFamily="34" charset="0"/>
              <a:cs typeface="Arial" panose="020B0604020202020204" pitchFamily="34" charset="0"/>
            </a:endParaRPr>
          </a:p>
          <a:p>
            <a:pPr marL="0" indent="0">
              <a:lnSpc>
                <a:spcPct val="110000"/>
              </a:lnSpc>
              <a:buNone/>
            </a:pPr>
            <a:endParaRPr lang="en-US" sz="2400" dirty="0">
              <a:solidFill>
                <a:srgbClr val="003353"/>
              </a:solidFill>
              <a:latin typeface="Arial" panose="020B0604020202020204" pitchFamily="34" charset="0"/>
              <a:cs typeface="Arial" panose="020B0604020202020204" pitchFamily="34" charset="0"/>
            </a:endParaRPr>
          </a:p>
          <a:p>
            <a:pPr marL="0" indent="0">
              <a:lnSpc>
                <a:spcPct val="110000"/>
              </a:lnSpc>
              <a:buNone/>
            </a:pPr>
            <a:endParaRPr lang="en-US" sz="2400" dirty="0">
              <a:solidFill>
                <a:srgbClr val="003353"/>
              </a:solidFill>
              <a:latin typeface="Arial" panose="020B0604020202020204" pitchFamily="34" charset="0"/>
              <a:cs typeface="Arial" panose="020B0604020202020204" pitchFamily="34" charset="0"/>
            </a:endParaRPr>
          </a:p>
          <a:p>
            <a:pPr marL="0" indent="0">
              <a:lnSpc>
                <a:spcPct val="110000"/>
              </a:lnSpc>
              <a:buNone/>
            </a:pPr>
            <a:endParaRPr lang="en-US" sz="2400" dirty="0">
              <a:solidFill>
                <a:srgbClr val="003353"/>
              </a:solidFill>
              <a:latin typeface="Arial" panose="020B0604020202020204" pitchFamily="34" charset="0"/>
              <a:cs typeface="Arial" panose="020B0604020202020204" pitchFamily="34" charset="0"/>
            </a:endParaRPr>
          </a:p>
          <a:p>
            <a:pPr marL="0" indent="0">
              <a:buNone/>
            </a:pPr>
            <a:endParaRPr lang="en-US" sz="2400" dirty="0">
              <a:solidFill>
                <a:srgbClr val="003353"/>
              </a:solidFill>
              <a:latin typeface="Arial" panose="020B0604020202020204" pitchFamily="34" charset="0"/>
              <a:cs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7D0E1842-2F45-C844-FAB2-4910BADC1745}"/>
              </a:ext>
            </a:extLst>
          </p:cNvPr>
          <p:cNvPicPr>
            <a:picLocks noChangeAspect="1"/>
          </p:cNvPicPr>
          <p:nvPr/>
        </p:nvPicPr>
        <p:blipFill>
          <a:blip r:embed="rId3"/>
          <a:stretch>
            <a:fillRect/>
          </a:stretch>
        </p:blipFill>
        <p:spPr>
          <a:xfrm>
            <a:off x="342900" y="6478394"/>
            <a:ext cx="777240" cy="201342"/>
          </a:xfrm>
          <a:prstGeom prst="rect">
            <a:avLst/>
          </a:prstGeom>
        </p:spPr>
      </p:pic>
      <p:sp>
        <p:nvSpPr>
          <p:cNvPr id="8" name="Footer Placeholder 6">
            <a:extLst>
              <a:ext uri="{FF2B5EF4-FFF2-40B4-BE49-F238E27FC236}">
                <a16:creationId xmlns:a16="http://schemas.microsoft.com/office/drawing/2014/main" id="{22F64559-AB08-B611-7136-A3EDA46CAB57}"/>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pic>
        <p:nvPicPr>
          <p:cNvPr id="12" name="Picture 11">
            <a:extLst>
              <a:ext uri="{FF2B5EF4-FFF2-40B4-BE49-F238E27FC236}">
                <a16:creationId xmlns:a16="http://schemas.microsoft.com/office/drawing/2014/main" id="{7441DF67-7F0A-F5C8-5611-2384F2B69817}"/>
              </a:ext>
            </a:extLst>
          </p:cNvPr>
          <p:cNvPicPr>
            <a:picLocks noChangeAspect="1"/>
          </p:cNvPicPr>
          <p:nvPr/>
        </p:nvPicPr>
        <p:blipFill>
          <a:blip r:embed="rId4"/>
          <a:srcRect/>
          <a:stretch/>
        </p:blipFill>
        <p:spPr>
          <a:xfrm>
            <a:off x="682937" y="5207001"/>
            <a:ext cx="759670" cy="759670"/>
          </a:xfrm>
          <a:prstGeom prst="rect">
            <a:avLst/>
          </a:prstGeom>
        </p:spPr>
      </p:pic>
    </p:spTree>
    <p:extLst>
      <p:ext uri="{BB962C8B-B14F-4D97-AF65-F5344CB8AC3E}">
        <p14:creationId xmlns:p14="http://schemas.microsoft.com/office/powerpoint/2010/main" val="4219610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46B8701-E51B-6B7E-06F7-ED3EE18C81B1}"/>
              </a:ext>
            </a:extLst>
          </p:cNvPr>
          <p:cNvSpPr txBox="1">
            <a:spLocks/>
          </p:cNvSpPr>
          <p:nvPr/>
        </p:nvSpPr>
        <p:spPr>
          <a:xfrm>
            <a:off x="838201" y="875210"/>
            <a:ext cx="10641330" cy="5277395"/>
          </a:xfrm>
          <a:prstGeom prst="rect">
            <a:avLst/>
          </a:prstGeom>
          <a:solidFill>
            <a:srgbClr val="6CC5B2">
              <a:alpha val="18686"/>
            </a:srgbClr>
          </a:solidFill>
        </p:spPr>
        <p:txBody>
          <a:bodyPr vert="horz" lIns="274320" tIns="18288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dirty="0">
                <a:solidFill>
                  <a:srgbClr val="003353"/>
                </a:solidFill>
                <a:latin typeface="Arial" panose="020B0604020202020204" pitchFamily="34" charset="0"/>
                <a:cs typeface="Arial" panose="020B0604020202020204" pitchFamily="34" charset="0"/>
              </a:rPr>
              <a:t>39-year-old female develops 7 new brain metastases 6 months into treatment with </a:t>
            </a:r>
            <a:r>
              <a:rPr lang="en-US" sz="2400" dirty="0" err="1">
                <a:solidFill>
                  <a:srgbClr val="003353"/>
                </a:solidFill>
                <a:latin typeface="Arial" panose="020B0604020202020204" pitchFamily="34" charset="0"/>
                <a:cs typeface="Arial" panose="020B0604020202020204" pitchFamily="34" charset="0"/>
              </a:rPr>
              <a:t>taxane</a:t>
            </a:r>
            <a:r>
              <a:rPr lang="en-US" sz="2400" dirty="0">
                <a:solidFill>
                  <a:srgbClr val="003353"/>
                </a:solidFill>
                <a:latin typeface="Arial" panose="020B0604020202020204" pitchFamily="34" charset="0"/>
                <a:cs typeface="Arial" panose="020B0604020202020204" pitchFamily="34" charset="0"/>
              </a:rPr>
              <a:t>, trastuzumab, </a:t>
            </a:r>
            <a:r>
              <a:rPr lang="en-US" sz="2400" dirty="0" err="1">
                <a:solidFill>
                  <a:srgbClr val="003353"/>
                </a:solidFill>
                <a:latin typeface="Arial" panose="020B0604020202020204" pitchFamily="34" charset="0"/>
                <a:cs typeface="Arial" panose="020B0604020202020204" pitchFamily="34" charset="0"/>
              </a:rPr>
              <a:t>pertuzumab</a:t>
            </a:r>
            <a:r>
              <a:rPr lang="en-US" sz="2400">
                <a:solidFill>
                  <a:srgbClr val="003353"/>
                </a:solidFill>
                <a:latin typeface="Arial" panose="020B0604020202020204" pitchFamily="34" charset="0"/>
                <a:cs typeface="Arial" panose="020B0604020202020204" pitchFamily="34" charset="0"/>
              </a:rPr>
              <a:t> with </a:t>
            </a:r>
            <a:r>
              <a:rPr lang="en-US" sz="2400" dirty="0">
                <a:solidFill>
                  <a:srgbClr val="003353"/>
                </a:solidFill>
                <a:latin typeface="Arial" panose="020B0604020202020204" pitchFamily="34" charset="0"/>
                <a:cs typeface="Arial" panose="020B0604020202020204" pitchFamily="34" charset="0"/>
              </a:rPr>
              <a:t>new liver metastases concurrently. Brain MRI shows all lesions are &lt; 2cm, no mass effect and since starting steroids the patient is asymptomatic. </a:t>
            </a:r>
          </a:p>
          <a:p>
            <a:pPr marL="0" indent="0">
              <a:lnSpc>
                <a:spcPct val="110000"/>
              </a:lnSpc>
              <a:buNone/>
            </a:pPr>
            <a:endParaRPr lang="en-US" sz="2400" dirty="0">
              <a:solidFill>
                <a:srgbClr val="003353"/>
              </a:solidFill>
              <a:latin typeface="Arial" panose="020B0604020202020204" pitchFamily="34" charset="0"/>
              <a:cs typeface="Arial" panose="020B0604020202020204" pitchFamily="34" charset="0"/>
            </a:endParaRPr>
          </a:p>
          <a:p>
            <a:pPr marL="0" indent="0">
              <a:lnSpc>
                <a:spcPct val="110000"/>
              </a:lnSpc>
              <a:buFont typeface="Arial" panose="020B0604020202020204" pitchFamily="34" charset="0"/>
              <a:buNone/>
            </a:pPr>
            <a:r>
              <a:rPr lang="en-US" sz="2400" dirty="0">
                <a:solidFill>
                  <a:srgbClr val="003353"/>
                </a:solidFill>
                <a:latin typeface="Arial" panose="020B0604020202020204" pitchFamily="34" charset="0"/>
                <a:cs typeface="Arial" panose="020B0604020202020204" pitchFamily="34" charset="0"/>
              </a:rPr>
              <a:t>Treat with T-</a:t>
            </a:r>
            <a:r>
              <a:rPr lang="en-US" sz="2400" dirty="0" err="1">
                <a:solidFill>
                  <a:srgbClr val="003353"/>
                </a:solidFill>
                <a:latin typeface="Arial" panose="020B0604020202020204" pitchFamily="34" charset="0"/>
                <a:cs typeface="Arial" panose="020B0604020202020204" pitchFamily="34" charset="0"/>
              </a:rPr>
              <a:t>DXd</a:t>
            </a:r>
            <a:r>
              <a:rPr lang="en-US" sz="2400" dirty="0">
                <a:solidFill>
                  <a:srgbClr val="003353"/>
                </a:solidFill>
                <a:latin typeface="Arial" panose="020B0604020202020204" pitchFamily="34" charset="0"/>
                <a:cs typeface="Arial" panose="020B0604020202020204" pitchFamily="34" charset="0"/>
              </a:rPr>
              <a:t>, defer radiation with MRI at 6 weeks. </a:t>
            </a:r>
          </a:p>
          <a:p>
            <a:pPr marL="0" indent="0">
              <a:lnSpc>
                <a:spcPct val="110000"/>
              </a:lnSpc>
              <a:buFont typeface="Arial" panose="020B0604020202020204" pitchFamily="34" charset="0"/>
              <a:buNone/>
            </a:pPr>
            <a:r>
              <a:rPr lang="en-US" sz="2400" dirty="0">
                <a:solidFill>
                  <a:srgbClr val="003353"/>
                </a:solidFill>
                <a:latin typeface="Arial" panose="020B0604020202020204" pitchFamily="34" charset="0"/>
                <a:cs typeface="Arial" panose="020B0604020202020204" pitchFamily="34" charset="0"/>
              </a:rPr>
              <a:t>Intracranial partial response with 45% reduction in sum of all lesions. </a:t>
            </a:r>
          </a:p>
          <a:p>
            <a:pPr marL="0" indent="0">
              <a:lnSpc>
                <a:spcPct val="110000"/>
              </a:lnSpc>
              <a:buFont typeface="Arial" panose="020B0604020202020204" pitchFamily="34" charset="0"/>
              <a:buNone/>
            </a:pPr>
            <a:r>
              <a:rPr lang="en-US" sz="2400" dirty="0">
                <a:solidFill>
                  <a:srgbClr val="003353"/>
                </a:solidFill>
                <a:latin typeface="Arial" panose="020B0604020202020204" pitchFamily="34" charset="0"/>
                <a:cs typeface="Arial" panose="020B0604020202020204" pitchFamily="34" charset="0"/>
              </a:rPr>
              <a:t>CT CAP at 12 weeks with PR. </a:t>
            </a:r>
          </a:p>
          <a:p>
            <a:pPr marL="0" indent="0">
              <a:lnSpc>
                <a:spcPct val="110000"/>
              </a:lnSpc>
              <a:buFont typeface="Arial" panose="020B0604020202020204" pitchFamily="34" charset="0"/>
              <a:buNone/>
            </a:pPr>
            <a:r>
              <a:rPr lang="en-US" sz="2400" dirty="0">
                <a:solidFill>
                  <a:srgbClr val="003353"/>
                </a:solidFill>
                <a:latin typeface="Arial" panose="020B0604020202020204" pitchFamily="34" charset="0"/>
                <a:cs typeface="Arial" panose="020B0604020202020204" pitchFamily="34" charset="0"/>
              </a:rPr>
              <a:t>Continues on T-</a:t>
            </a:r>
            <a:r>
              <a:rPr lang="en-US" sz="2400" dirty="0" err="1">
                <a:solidFill>
                  <a:srgbClr val="003353"/>
                </a:solidFill>
                <a:latin typeface="Arial" panose="020B0604020202020204" pitchFamily="34" charset="0"/>
                <a:cs typeface="Arial" panose="020B0604020202020204" pitchFamily="34" charset="0"/>
              </a:rPr>
              <a:t>DXd</a:t>
            </a:r>
            <a:r>
              <a:rPr lang="en-US" sz="2400" dirty="0">
                <a:solidFill>
                  <a:srgbClr val="003353"/>
                </a:solidFill>
                <a:latin typeface="Arial" panose="020B0604020202020204" pitchFamily="34" charset="0"/>
                <a:cs typeface="Arial" panose="020B0604020202020204" pitchFamily="34" charset="0"/>
              </a:rPr>
              <a:t> at this time.</a:t>
            </a:r>
          </a:p>
        </p:txBody>
      </p:sp>
    </p:spTree>
    <p:extLst>
      <p:ext uri="{BB962C8B-B14F-4D97-AF65-F5344CB8AC3E}">
        <p14:creationId xmlns:p14="http://schemas.microsoft.com/office/powerpoint/2010/main" val="4035523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8D7B57-139F-7516-FA70-95B7AAF06346}"/>
              </a:ext>
            </a:extLst>
          </p:cNvPr>
          <p:cNvSpPr/>
          <p:nvPr/>
        </p:nvSpPr>
        <p:spPr>
          <a:xfrm>
            <a:off x="0" y="1"/>
            <a:ext cx="12192000" cy="4326340"/>
          </a:xfrm>
          <a:prstGeom prst="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4C91B9"/>
              </a:solidFill>
              <a:latin typeface="Arial" panose="020B0604020202020204" pitchFamily="34" charset="0"/>
            </a:endParaRPr>
          </a:p>
        </p:txBody>
      </p:sp>
      <p:sp>
        <p:nvSpPr>
          <p:cNvPr id="9" name="TextBox 8">
            <a:extLst>
              <a:ext uri="{FF2B5EF4-FFF2-40B4-BE49-F238E27FC236}">
                <a16:creationId xmlns:a16="http://schemas.microsoft.com/office/drawing/2014/main" id="{2B2BA25F-EC57-628A-352B-7FA0715A983F}"/>
              </a:ext>
            </a:extLst>
          </p:cNvPr>
          <p:cNvSpPr txBox="1"/>
          <p:nvPr/>
        </p:nvSpPr>
        <p:spPr>
          <a:xfrm>
            <a:off x="-33411" y="933470"/>
            <a:ext cx="115062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THANK YOU    </a:t>
            </a:r>
            <a:endParaRPr lang="en-US" sz="4400" b="1" spc="300" dirty="0">
              <a:solidFill>
                <a:schemeClr val="bg1"/>
              </a:solidFill>
              <a:latin typeface="Arial" panose="020B0604020202020204" pitchFamily="34" charset="0"/>
              <a:cs typeface="Arial" panose="020B0604020202020204" pitchFamily="34" charset="0"/>
            </a:endParaRPr>
          </a:p>
        </p:txBody>
      </p:sp>
      <p:pic>
        <p:nvPicPr>
          <p:cNvPr id="11" name="Picture 10" descr="Text&#10;&#10;Description automatically generated">
            <a:extLst>
              <a:ext uri="{FF2B5EF4-FFF2-40B4-BE49-F238E27FC236}">
                <a16:creationId xmlns:a16="http://schemas.microsoft.com/office/drawing/2014/main" id="{B830507F-FEB9-3022-E623-3A753B7D0F42}"/>
              </a:ext>
            </a:extLst>
          </p:cNvPr>
          <p:cNvPicPr>
            <a:picLocks noChangeAspect="1"/>
          </p:cNvPicPr>
          <p:nvPr/>
        </p:nvPicPr>
        <p:blipFill>
          <a:blip r:embed="rId2"/>
          <a:stretch>
            <a:fillRect/>
          </a:stretch>
        </p:blipFill>
        <p:spPr>
          <a:xfrm>
            <a:off x="6344139" y="5666090"/>
            <a:ext cx="520335" cy="824351"/>
          </a:xfrm>
          <a:prstGeom prst="rect">
            <a:avLst/>
          </a:prstGeom>
        </p:spPr>
      </p:pic>
      <p:pic>
        <p:nvPicPr>
          <p:cNvPr id="12" name="Picture 11">
            <a:extLst>
              <a:ext uri="{FF2B5EF4-FFF2-40B4-BE49-F238E27FC236}">
                <a16:creationId xmlns:a16="http://schemas.microsoft.com/office/drawing/2014/main" id="{5E6CC856-C9C7-4956-2BF1-D3165AB6C500}"/>
              </a:ext>
            </a:extLst>
          </p:cNvPr>
          <p:cNvPicPr>
            <a:picLocks noChangeAspect="1"/>
          </p:cNvPicPr>
          <p:nvPr/>
        </p:nvPicPr>
        <p:blipFill>
          <a:blip r:embed="rId3"/>
          <a:srcRect/>
          <a:stretch/>
        </p:blipFill>
        <p:spPr>
          <a:xfrm>
            <a:off x="5160194" y="5569529"/>
            <a:ext cx="1006567" cy="992275"/>
          </a:xfrm>
          <a:prstGeom prst="rect">
            <a:avLst/>
          </a:prstGeom>
        </p:spPr>
      </p:pic>
      <p:grpSp>
        <p:nvGrpSpPr>
          <p:cNvPr id="3" name="Group 2">
            <a:extLst>
              <a:ext uri="{FF2B5EF4-FFF2-40B4-BE49-F238E27FC236}">
                <a16:creationId xmlns:a16="http://schemas.microsoft.com/office/drawing/2014/main" id="{D8C519C1-797D-70D8-B110-46FF5CD2CFA6}"/>
              </a:ext>
            </a:extLst>
          </p:cNvPr>
          <p:cNvGrpSpPr/>
          <p:nvPr/>
        </p:nvGrpSpPr>
        <p:grpSpPr>
          <a:xfrm>
            <a:off x="0" y="2405771"/>
            <a:ext cx="12192000" cy="2362200"/>
            <a:chOff x="0" y="0"/>
            <a:chExt cx="9144001" cy="1866900"/>
          </a:xfrm>
        </p:grpSpPr>
        <p:pic>
          <p:nvPicPr>
            <p:cNvPr id="10" name="Picture 9">
              <a:extLst>
                <a:ext uri="{FF2B5EF4-FFF2-40B4-BE49-F238E27FC236}">
                  <a16:creationId xmlns:a16="http://schemas.microsoft.com/office/drawing/2014/main" id="{6BE11595-9AC1-2844-8C63-B07645288385}"/>
                </a:ext>
              </a:extLst>
            </p:cNvPr>
            <p:cNvPicPr>
              <a:picLocks noChangeAspect="1"/>
            </p:cNvPicPr>
            <p:nvPr/>
          </p:nvPicPr>
          <p:blipFill>
            <a:blip r:embed="rId4"/>
            <a:srcRect/>
            <a:stretch/>
          </p:blipFill>
          <p:spPr>
            <a:xfrm>
              <a:off x="2531157" y="0"/>
              <a:ext cx="2806379" cy="1866900"/>
            </a:xfrm>
            <a:prstGeom prst="rect">
              <a:avLst/>
            </a:prstGeom>
          </p:spPr>
        </p:pic>
        <p:pic>
          <p:nvPicPr>
            <p:cNvPr id="19" name="Picture 18">
              <a:extLst>
                <a:ext uri="{FF2B5EF4-FFF2-40B4-BE49-F238E27FC236}">
                  <a16:creationId xmlns:a16="http://schemas.microsoft.com/office/drawing/2014/main" id="{5F0F87A9-AA84-CA83-2758-0AA54A9B26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0"/>
              <a:ext cx="2849252" cy="1866900"/>
            </a:xfrm>
            <a:prstGeom prst="rect">
              <a:avLst/>
            </a:prstGeom>
          </p:spPr>
        </p:pic>
        <p:pic>
          <p:nvPicPr>
            <p:cNvPr id="20" name="Picture 19">
              <a:extLst>
                <a:ext uri="{FF2B5EF4-FFF2-40B4-BE49-F238E27FC236}">
                  <a16:creationId xmlns:a16="http://schemas.microsoft.com/office/drawing/2014/main" id="{AE8CE253-C03A-03EB-FB92-7EC0DA94BA11}"/>
                </a:ext>
              </a:extLst>
            </p:cNvPr>
            <p:cNvPicPr>
              <a:picLocks noChangeAspect="1"/>
            </p:cNvPicPr>
            <p:nvPr/>
          </p:nvPicPr>
          <p:blipFill>
            <a:blip r:embed="rId6"/>
            <a:srcRect/>
            <a:stretch/>
          </p:blipFill>
          <p:spPr>
            <a:xfrm>
              <a:off x="5337315" y="0"/>
              <a:ext cx="2826085" cy="1866900"/>
            </a:xfrm>
            <a:prstGeom prst="rect">
              <a:avLst/>
            </a:prstGeom>
          </p:spPr>
        </p:pic>
        <p:pic>
          <p:nvPicPr>
            <p:cNvPr id="21" name="Picture 20">
              <a:extLst>
                <a:ext uri="{FF2B5EF4-FFF2-40B4-BE49-F238E27FC236}">
                  <a16:creationId xmlns:a16="http://schemas.microsoft.com/office/drawing/2014/main" id="{35715A41-19F0-D12A-6BA5-09C3BBE059F8}"/>
                </a:ext>
              </a:extLst>
            </p:cNvPr>
            <p:cNvPicPr>
              <a:picLocks noChangeAspect="1"/>
            </p:cNvPicPr>
            <p:nvPr/>
          </p:nvPicPr>
          <p:blipFill>
            <a:blip r:embed="rId7"/>
            <a:srcRect/>
            <a:stretch/>
          </p:blipFill>
          <p:spPr>
            <a:xfrm>
              <a:off x="7768826" y="0"/>
              <a:ext cx="1375175" cy="1866900"/>
            </a:xfrm>
            <a:prstGeom prst="rect">
              <a:avLst/>
            </a:prstGeom>
          </p:spPr>
        </p:pic>
      </p:grpSp>
      <p:pic>
        <p:nvPicPr>
          <p:cNvPr id="2" name="Picture 1" descr="A picture containing shape&#10;&#10;Description automatically generated">
            <a:extLst>
              <a:ext uri="{FF2B5EF4-FFF2-40B4-BE49-F238E27FC236}">
                <a16:creationId xmlns:a16="http://schemas.microsoft.com/office/drawing/2014/main" id="{3C31E294-BFA8-8392-F599-856DE32A8067}"/>
              </a:ext>
            </a:extLst>
          </p:cNvPr>
          <p:cNvPicPr>
            <a:picLocks noChangeAspect="1"/>
          </p:cNvPicPr>
          <p:nvPr/>
        </p:nvPicPr>
        <p:blipFill>
          <a:blip r:embed="rId8"/>
          <a:stretch>
            <a:fillRect/>
          </a:stretch>
        </p:blipFill>
        <p:spPr>
          <a:xfrm>
            <a:off x="7493183" y="1052236"/>
            <a:ext cx="526584" cy="466056"/>
          </a:xfrm>
          <a:prstGeom prst="rect">
            <a:avLst/>
          </a:prstGeom>
        </p:spPr>
      </p:pic>
      <p:sp>
        <p:nvSpPr>
          <p:cNvPr id="7" name="TextBox 6">
            <a:extLst>
              <a:ext uri="{FF2B5EF4-FFF2-40B4-BE49-F238E27FC236}">
                <a16:creationId xmlns:a16="http://schemas.microsoft.com/office/drawing/2014/main" id="{C0CA1263-2FBA-6EF8-AAF5-0E1ABBC57CA7}"/>
              </a:ext>
            </a:extLst>
          </p:cNvPr>
          <p:cNvSpPr txBox="1"/>
          <p:nvPr/>
        </p:nvSpPr>
        <p:spPr>
          <a:xfrm>
            <a:off x="-33410" y="4961962"/>
            <a:ext cx="12191999" cy="555473"/>
          </a:xfrm>
          <a:prstGeom prst="rect">
            <a:avLst/>
          </a:prstGeom>
          <a:noFill/>
        </p:spPr>
        <p:txBody>
          <a:bodyPr wrap="square" rtlCol="0">
            <a:spAutoFit/>
          </a:bodyPr>
          <a:lstStyle/>
          <a:p>
            <a:pPr algn="ctr">
              <a:lnSpc>
                <a:spcPct val="112000"/>
              </a:lnSpc>
            </a:pPr>
            <a:r>
              <a:rPr lang="en-US" sz="1400" dirty="0">
                <a:solidFill>
                  <a:srgbClr val="003353"/>
                </a:solidFill>
                <a:latin typeface="Arial" panose="020B0604020202020204" pitchFamily="34" charset="0"/>
                <a:cs typeface="Arial" panose="020B0604020202020204" pitchFamily="34" charset="0"/>
              </a:rPr>
              <a:t>For the </a:t>
            </a:r>
            <a:r>
              <a:rPr lang="en-US" sz="1400" b="1" dirty="0">
                <a:solidFill>
                  <a:srgbClr val="003353"/>
                </a:solidFill>
                <a:latin typeface="Arial" panose="020B0604020202020204" pitchFamily="34" charset="0"/>
                <a:cs typeface="Arial" panose="020B0604020202020204" pitchFamily="34" charset="0"/>
              </a:rPr>
              <a:t>23rd consecutive year, </a:t>
            </a:r>
            <a:r>
              <a:rPr lang="en-US" sz="1400" dirty="0">
                <a:solidFill>
                  <a:srgbClr val="003353"/>
                </a:solidFill>
                <a:latin typeface="Arial" panose="020B0604020202020204" pitchFamily="34" charset="0"/>
                <a:cs typeface="Arial" panose="020B0604020202020204" pitchFamily="34" charset="0"/>
              </a:rPr>
              <a:t>Dana-Farber Brigham Cancer Center has been recognized as a Best Hospital </a:t>
            </a:r>
            <a:br>
              <a:rPr lang="en-US" sz="1400" dirty="0">
                <a:solidFill>
                  <a:srgbClr val="003353"/>
                </a:solidFill>
                <a:latin typeface="Arial" panose="020B0604020202020204" pitchFamily="34" charset="0"/>
                <a:cs typeface="Arial" panose="020B0604020202020204" pitchFamily="34" charset="0"/>
              </a:rPr>
            </a:br>
            <a:r>
              <a:rPr lang="en-US" sz="1400" dirty="0">
                <a:solidFill>
                  <a:srgbClr val="003353"/>
                </a:solidFill>
                <a:latin typeface="Arial" panose="020B0604020202020204" pitchFamily="34" charset="0"/>
                <a:cs typeface="Arial" panose="020B0604020202020204" pitchFamily="34" charset="0"/>
              </a:rPr>
              <a:t>for cancer care by </a:t>
            </a:r>
            <a:r>
              <a:rPr lang="en-US" sz="1400" i="1" dirty="0">
                <a:solidFill>
                  <a:srgbClr val="003353"/>
                </a:solidFill>
                <a:latin typeface="Arial" panose="020B0604020202020204" pitchFamily="34" charset="0"/>
                <a:cs typeface="Arial" panose="020B0604020202020204" pitchFamily="34" charset="0"/>
              </a:rPr>
              <a:t>U.S. News &amp; World Report</a:t>
            </a:r>
            <a:endParaRPr lang="en-US" sz="1400" dirty="0">
              <a:solidFill>
                <a:srgbClr val="0033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27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4C1B-2D99-516F-4C9F-E80C1FE8D548}"/>
              </a:ext>
            </a:extLst>
          </p:cNvPr>
          <p:cNvSpPr>
            <a:spLocks noGrp="1"/>
          </p:cNvSpPr>
          <p:nvPr>
            <p:ph type="title"/>
          </p:nvPr>
        </p:nvSpPr>
        <p:spPr/>
        <p:txBody>
          <a:bodyPr vert="horz" lIns="91440" tIns="45720" rIns="91440" bIns="45720" rtlCol="0" anchor="ctr">
            <a:normAutofit/>
          </a:bodyPr>
          <a:lstStyle/>
          <a:p>
            <a:r>
              <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HER2+ </a:t>
            </a:r>
            <a:r>
              <a:rPr lang="en-US" sz="3000" b="1" dirty="0" err="1">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BrMs</a:t>
            </a:r>
            <a:r>
              <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 Incidence Increase by Line of Therapy</a:t>
            </a:r>
          </a:p>
        </p:txBody>
      </p:sp>
      <p:sp>
        <p:nvSpPr>
          <p:cNvPr id="10" name="TextBox 9">
            <a:extLst>
              <a:ext uri="{FF2B5EF4-FFF2-40B4-BE49-F238E27FC236}">
                <a16:creationId xmlns:a16="http://schemas.microsoft.com/office/drawing/2014/main" id="{3E32433F-90DC-AAC3-67D5-3EAD263A1D58}"/>
              </a:ext>
            </a:extLst>
          </p:cNvPr>
          <p:cNvSpPr txBox="1"/>
          <p:nvPr/>
        </p:nvSpPr>
        <p:spPr>
          <a:xfrm>
            <a:off x="6227979" y="1690689"/>
            <a:ext cx="5706607" cy="4524315"/>
          </a:xfrm>
          <a:prstGeom prst="rect">
            <a:avLst/>
          </a:prstGeom>
          <a:noFill/>
        </p:spPr>
        <p:txBody>
          <a:bodyPr wrap="square" rtlCol="0">
            <a:spAutoFit/>
          </a:bodyPr>
          <a:lstStyle/>
          <a:p>
            <a:pPr>
              <a:buClr>
                <a:schemeClr val="tx1">
                  <a:lumMod val="65000"/>
                  <a:lumOff val="35000"/>
                </a:schemeClr>
              </a:buClr>
            </a:pPr>
            <a:r>
              <a:rPr lang="en-US" sz="2400" dirty="0">
                <a:sym typeface="Roche Sans Light"/>
              </a:rPr>
              <a:t>The cohort (N=16063) included those with BM at index date (N=947)</a:t>
            </a:r>
          </a:p>
          <a:p>
            <a:pPr>
              <a:buClr>
                <a:schemeClr val="tx1">
                  <a:lumMod val="65000"/>
                  <a:lumOff val="35000"/>
                </a:schemeClr>
              </a:buClr>
            </a:pPr>
            <a:endParaRPr lang="en-GB" sz="2400" dirty="0"/>
          </a:p>
          <a:p>
            <a:pPr>
              <a:buClr>
                <a:schemeClr val="tx1">
                  <a:lumMod val="65000"/>
                  <a:lumOff val="35000"/>
                </a:schemeClr>
              </a:buClr>
            </a:pPr>
            <a:r>
              <a:rPr lang="en-US" sz="2400" dirty="0">
                <a:sym typeface="Roche Sans Light"/>
              </a:rPr>
              <a:t>A total of 1955 patients with incident BM were recorded during the follow-up</a:t>
            </a:r>
          </a:p>
          <a:p>
            <a:pPr>
              <a:buClr>
                <a:schemeClr val="tx1">
                  <a:lumMod val="65000"/>
                  <a:lumOff val="35000"/>
                </a:schemeClr>
              </a:buClr>
            </a:pPr>
            <a:endParaRPr lang="en-GB" sz="2400" dirty="0"/>
          </a:p>
          <a:p>
            <a:pPr>
              <a:buClr>
                <a:schemeClr val="tx1">
                  <a:lumMod val="65000"/>
                  <a:lumOff val="35000"/>
                </a:schemeClr>
              </a:buClr>
            </a:pPr>
            <a:r>
              <a:rPr lang="en-GB" sz="2400" dirty="0"/>
              <a:t>Excluding patients with brain metastases at diagnosis (6.1%), cumulative incidence of BM at 60 months was </a:t>
            </a:r>
          </a:p>
          <a:p>
            <a:pPr marL="380990" indent="-380990">
              <a:buClr>
                <a:schemeClr val="tx1">
                  <a:lumMod val="65000"/>
                  <a:lumOff val="35000"/>
                </a:schemeClr>
              </a:buClr>
              <a:buFontTx/>
              <a:buChar char="-"/>
            </a:pPr>
            <a:r>
              <a:rPr lang="en-GB" sz="2400" u="sng" dirty="0"/>
              <a:t>23% in HR+/HER2</a:t>
            </a:r>
            <a:r>
              <a:rPr lang="en-GB" sz="2400" u="sng" dirty="0">
                <a:ea typeface="MS Mincho" panose="02020609040205080304" pitchFamily="49" charset="-128"/>
              </a:rPr>
              <a:t>+</a:t>
            </a:r>
          </a:p>
          <a:p>
            <a:pPr marL="380990" indent="-380990">
              <a:buClr>
                <a:schemeClr val="tx1">
                  <a:lumMod val="65000"/>
                  <a:lumOff val="35000"/>
                </a:schemeClr>
              </a:buClr>
              <a:buFontTx/>
              <a:buChar char="-"/>
            </a:pPr>
            <a:r>
              <a:rPr lang="en-GB" sz="2400" u="sng" dirty="0"/>
              <a:t>34% in HR-/HER2</a:t>
            </a:r>
            <a:r>
              <a:rPr lang="en-GB" sz="2400" u="sng" dirty="0">
                <a:ea typeface="MS Mincho" panose="02020609040205080304" pitchFamily="49" charset="-128"/>
              </a:rPr>
              <a:t>+: Early Event</a:t>
            </a:r>
          </a:p>
          <a:p>
            <a:pPr marL="380990" indent="-380990">
              <a:buClr>
                <a:schemeClr val="tx1">
                  <a:lumMod val="65000"/>
                  <a:lumOff val="35000"/>
                </a:schemeClr>
              </a:buClr>
              <a:buFontTx/>
              <a:buChar char="-"/>
            </a:pPr>
            <a:endParaRPr lang="en-GB" sz="2400" u="sng" dirty="0">
              <a:ea typeface="MS Mincho" panose="02020609040205080304" pitchFamily="49" charset="-128"/>
            </a:endParaRPr>
          </a:p>
        </p:txBody>
      </p:sp>
      <p:sp>
        <p:nvSpPr>
          <p:cNvPr id="3" name="TextBox 2">
            <a:extLst>
              <a:ext uri="{FF2B5EF4-FFF2-40B4-BE49-F238E27FC236}">
                <a16:creationId xmlns:a16="http://schemas.microsoft.com/office/drawing/2014/main" id="{6A3B7B49-56D1-BCF0-BC08-33EBE46E2ADF}"/>
              </a:ext>
            </a:extLst>
          </p:cNvPr>
          <p:cNvSpPr txBox="1"/>
          <p:nvPr/>
        </p:nvSpPr>
        <p:spPr>
          <a:xfrm>
            <a:off x="9081282" y="6303047"/>
            <a:ext cx="2653675" cy="379656"/>
          </a:xfrm>
          <a:prstGeom prst="rect">
            <a:avLst/>
          </a:prstGeom>
          <a:noFill/>
        </p:spPr>
        <p:txBody>
          <a:bodyPr wrap="none" rtlCol="0">
            <a:spAutoFit/>
          </a:bodyPr>
          <a:lstStyle/>
          <a:p>
            <a:r>
              <a:rPr lang="en-US" sz="1867" dirty="0"/>
              <a:t>Sammons, JNCCN 2025</a:t>
            </a:r>
          </a:p>
        </p:txBody>
      </p:sp>
      <p:graphicFrame>
        <p:nvGraphicFramePr>
          <p:cNvPr id="7" name="Table 6">
            <a:extLst>
              <a:ext uri="{FF2B5EF4-FFF2-40B4-BE49-F238E27FC236}">
                <a16:creationId xmlns:a16="http://schemas.microsoft.com/office/drawing/2014/main" id="{F464758E-16C7-D43B-ADC0-A7B07D87D38D}"/>
              </a:ext>
            </a:extLst>
          </p:cNvPr>
          <p:cNvGraphicFramePr>
            <a:graphicFrameLocks noGrp="1"/>
          </p:cNvGraphicFramePr>
          <p:nvPr/>
        </p:nvGraphicFramePr>
        <p:xfrm>
          <a:off x="964462" y="2319793"/>
          <a:ext cx="4710623" cy="3069505"/>
        </p:xfrm>
        <a:graphic>
          <a:graphicData uri="http://schemas.openxmlformats.org/drawingml/2006/table">
            <a:tbl>
              <a:tblPr>
                <a:tableStyleId>{35758FB7-9AC5-4552-8A53-C91805E547FA}</a:tableStyleId>
              </a:tblPr>
              <a:tblGrid>
                <a:gridCol w="1511547">
                  <a:extLst>
                    <a:ext uri="{9D8B030D-6E8A-4147-A177-3AD203B41FA5}">
                      <a16:colId xmlns:a16="http://schemas.microsoft.com/office/drawing/2014/main" val="2636609840"/>
                    </a:ext>
                  </a:extLst>
                </a:gridCol>
                <a:gridCol w="1706495">
                  <a:extLst>
                    <a:ext uri="{9D8B030D-6E8A-4147-A177-3AD203B41FA5}">
                      <a16:colId xmlns:a16="http://schemas.microsoft.com/office/drawing/2014/main" val="3051228769"/>
                    </a:ext>
                  </a:extLst>
                </a:gridCol>
                <a:gridCol w="1492581">
                  <a:extLst>
                    <a:ext uri="{9D8B030D-6E8A-4147-A177-3AD203B41FA5}">
                      <a16:colId xmlns:a16="http://schemas.microsoft.com/office/drawing/2014/main" val="3611607584"/>
                    </a:ext>
                  </a:extLst>
                </a:gridCol>
              </a:tblGrid>
              <a:tr h="1313180">
                <a:tc>
                  <a:txBody>
                    <a:bodyPr/>
                    <a:lstStyle/>
                    <a:p>
                      <a:pPr algn="l" rtl="0" fontAlgn="ctr"/>
                      <a:r>
                        <a:rPr lang="en-US" sz="2100" b="1" u="none" strike="noStrike" dirty="0">
                          <a:solidFill>
                            <a:srgbClr val="000000"/>
                          </a:solidFill>
                          <a:effectLst/>
                        </a:rPr>
                        <a:t>Prevalence of BM per line of therapy,%</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HR+, HER2+</a:t>
                      </a:r>
                      <a:br>
                        <a:rPr lang="en-US" sz="2100" b="1" u="none" strike="noStrike" dirty="0">
                          <a:solidFill>
                            <a:srgbClr val="000000"/>
                          </a:solidFill>
                          <a:effectLst/>
                        </a:rPr>
                      </a:br>
                      <a:r>
                        <a:rPr lang="en-US" sz="2100" b="1" u="none" strike="noStrike" dirty="0">
                          <a:solidFill>
                            <a:srgbClr val="000000"/>
                          </a:solidFill>
                          <a:effectLst/>
                        </a:rPr>
                        <a:t>(1L N=3062)</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HR-, HER2+</a:t>
                      </a:r>
                      <a:br>
                        <a:rPr lang="en-US" sz="2100" b="1" u="none" strike="noStrike" dirty="0">
                          <a:solidFill>
                            <a:srgbClr val="000000"/>
                          </a:solidFill>
                          <a:effectLst/>
                        </a:rPr>
                      </a:br>
                      <a:r>
                        <a:rPr lang="en-US" sz="2100" b="1" u="none" strike="noStrike" dirty="0">
                          <a:solidFill>
                            <a:srgbClr val="000000"/>
                          </a:solidFill>
                          <a:effectLst/>
                        </a:rPr>
                        <a:t>(1L N=902)</a:t>
                      </a:r>
                      <a:endParaRPr lang="en-US" sz="2100" b="1"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656196593"/>
                  </a:ext>
                </a:extLst>
              </a:tr>
              <a:tr h="351265">
                <a:tc>
                  <a:txBody>
                    <a:bodyPr/>
                    <a:lstStyle/>
                    <a:p>
                      <a:pPr algn="ctr" rtl="0" fontAlgn="ctr"/>
                      <a:r>
                        <a:rPr lang="en-US" sz="2100" b="1" u="none" strike="noStrike" dirty="0">
                          <a:solidFill>
                            <a:srgbClr val="000000"/>
                          </a:solidFill>
                          <a:effectLst/>
                        </a:rPr>
                        <a:t>1</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6.3</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11.2</a:t>
                      </a:r>
                      <a:endParaRPr lang="en-US" sz="2100" b="1"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330751255"/>
                  </a:ext>
                </a:extLst>
              </a:tr>
              <a:tr h="351265">
                <a:tc>
                  <a:txBody>
                    <a:bodyPr/>
                    <a:lstStyle/>
                    <a:p>
                      <a:pPr algn="ctr" rtl="0" fontAlgn="ctr"/>
                      <a:r>
                        <a:rPr lang="en-US" sz="2100" b="1" u="none" strike="noStrike" dirty="0">
                          <a:solidFill>
                            <a:srgbClr val="000000"/>
                          </a:solidFill>
                          <a:effectLst/>
                        </a:rPr>
                        <a:t>2</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17.6</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31.2</a:t>
                      </a:r>
                      <a:endParaRPr lang="en-US" sz="2100" b="1"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193337091"/>
                  </a:ext>
                </a:extLst>
              </a:tr>
              <a:tr h="351265">
                <a:tc>
                  <a:txBody>
                    <a:bodyPr/>
                    <a:lstStyle/>
                    <a:p>
                      <a:pPr algn="ctr" rtl="0" fontAlgn="ctr"/>
                      <a:r>
                        <a:rPr lang="en-US" sz="2100" b="1" u="none" strike="noStrike" dirty="0">
                          <a:solidFill>
                            <a:srgbClr val="000000"/>
                          </a:solidFill>
                          <a:effectLst/>
                        </a:rPr>
                        <a:t>3</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21.5</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36.3</a:t>
                      </a:r>
                      <a:endParaRPr lang="en-US" sz="2100" b="1"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3813303229"/>
                  </a:ext>
                </a:extLst>
              </a:tr>
              <a:tr h="351265">
                <a:tc>
                  <a:txBody>
                    <a:bodyPr/>
                    <a:lstStyle/>
                    <a:p>
                      <a:pPr algn="ctr" rtl="0" fontAlgn="ctr"/>
                      <a:r>
                        <a:rPr lang="en-US" sz="2100" b="1" u="none" strike="noStrike" dirty="0">
                          <a:solidFill>
                            <a:srgbClr val="000000"/>
                          </a:solidFill>
                          <a:effectLst/>
                        </a:rPr>
                        <a:t>4</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26.1</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37.1</a:t>
                      </a:r>
                      <a:endParaRPr lang="en-US" sz="2100" b="1"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695566861"/>
                  </a:ext>
                </a:extLst>
              </a:tr>
              <a:tr h="351265">
                <a:tc>
                  <a:txBody>
                    <a:bodyPr/>
                    <a:lstStyle/>
                    <a:p>
                      <a:pPr algn="ctr" rtl="0" fontAlgn="ctr"/>
                      <a:r>
                        <a:rPr lang="en-US" sz="2100" b="1" u="none" strike="noStrike" dirty="0">
                          <a:solidFill>
                            <a:srgbClr val="000000"/>
                          </a:solidFill>
                          <a:effectLst/>
                        </a:rPr>
                        <a:t>5+</a:t>
                      </a:r>
                      <a:endParaRPr lang="en-US" sz="2100" b="1" i="0" u="none" strike="noStrike" dirty="0">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a:solidFill>
                            <a:srgbClr val="000000"/>
                          </a:solidFill>
                          <a:effectLst/>
                        </a:rPr>
                        <a:t>26.5</a:t>
                      </a:r>
                      <a:endParaRPr lang="en-US" sz="2100" b="1" i="0" u="none" strike="noStrike">
                        <a:solidFill>
                          <a:srgbClr val="000000"/>
                        </a:solidFill>
                        <a:effectLst/>
                        <a:latin typeface="Arial" panose="020B0604020202020204" pitchFamily="34" charset="0"/>
                      </a:endParaRPr>
                    </a:p>
                  </a:txBody>
                  <a:tcPr marL="12700" marR="12700" marT="12700" marB="0" anchor="ctr"/>
                </a:tc>
                <a:tc>
                  <a:txBody>
                    <a:bodyPr/>
                    <a:lstStyle/>
                    <a:p>
                      <a:pPr algn="ctr" rtl="0" fontAlgn="ctr"/>
                      <a:r>
                        <a:rPr lang="en-US" sz="2100" b="1" u="none" strike="noStrike" dirty="0">
                          <a:solidFill>
                            <a:srgbClr val="000000"/>
                          </a:solidFill>
                          <a:effectLst/>
                        </a:rPr>
                        <a:t>36.9</a:t>
                      </a:r>
                      <a:endParaRPr lang="en-US" sz="2100" b="1" i="0" u="none" strike="noStrike" dirty="0">
                        <a:solidFill>
                          <a:srgbClr val="000000"/>
                        </a:solidFill>
                        <a:effectLst/>
                        <a:latin typeface="Arial" panose="020B0604020202020204" pitchFamily="34" charset="0"/>
                      </a:endParaRPr>
                    </a:p>
                  </a:txBody>
                  <a:tcPr marL="12700" marR="12700" marT="12700" marB="0" anchor="ctr"/>
                </a:tc>
                <a:extLst>
                  <a:ext uri="{0D108BD9-81ED-4DB2-BD59-A6C34878D82A}">
                    <a16:rowId xmlns:a16="http://schemas.microsoft.com/office/drawing/2014/main" val="2300927104"/>
                  </a:ext>
                </a:extLst>
              </a:tr>
            </a:tbl>
          </a:graphicData>
        </a:graphic>
      </p:graphicFrame>
    </p:spTree>
    <p:extLst>
      <p:ext uri="{BB962C8B-B14F-4D97-AF65-F5344CB8AC3E}">
        <p14:creationId xmlns:p14="http://schemas.microsoft.com/office/powerpoint/2010/main" val="575620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21E8E-3B81-42F9-8CC0-C7DA8871681D}"/>
              </a:ext>
            </a:extLst>
          </p:cNvPr>
          <p:cNvSpPr txBox="1"/>
          <p:nvPr/>
        </p:nvSpPr>
        <p:spPr>
          <a:xfrm>
            <a:off x="1051311" y="1621245"/>
            <a:ext cx="5310905" cy="1469195"/>
          </a:xfrm>
          <a:prstGeom prst="rect">
            <a:avLst/>
          </a:prstGeom>
          <a:solidFill>
            <a:srgbClr val="E1F2FA"/>
          </a:solidFill>
        </p:spPr>
        <p:txBody>
          <a:bodyPr wrap="square" rtlCol="0">
            <a:noAutofit/>
          </a:bodyPr>
          <a:lstStyle/>
          <a:p>
            <a:r>
              <a:rPr lang="en-US" sz="1700" b="1" dirty="0">
                <a:solidFill>
                  <a:srgbClr val="C00000"/>
                </a:solidFill>
                <a:latin typeface="Arial" panose="020B0604020202020204" pitchFamily="34" charset="0"/>
                <a:cs typeface="Arial" panose="020B0604020202020204" pitchFamily="34" charset="0"/>
              </a:rPr>
              <a:t>Modified Breast Graded Prognostic Assessment </a:t>
            </a:r>
          </a:p>
          <a:p>
            <a:r>
              <a:rPr lang="en-US" sz="1700" dirty="0">
                <a:solidFill>
                  <a:srgbClr val="C00000"/>
                </a:solidFill>
                <a:latin typeface="Arial" panose="020B0604020202020204" pitchFamily="34" charset="0"/>
                <a:cs typeface="Arial" panose="020B0604020202020204" pitchFamily="34" charset="0"/>
              </a:rPr>
              <a:t>1) Age &gt;50</a:t>
            </a:r>
          </a:p>
          <a:p>
            <a:r>
              <a:rPr lang="en-US" sz="1700" dirty="0">
                <a:solidFill>
                  <a:srgbClr val="C00000"/>
                </a:solidFill>
                <a:latin typeface="Arial" panose="020B0604020202020204" pitchFamily="34" charset="0"/>
                <a:cs typeface="Arial" panose="020B0604020202020204" pitchFamily="34" charset="0"/>
              </a:rPr>
              <a:t>2) TNBC and HER2 Negative</a:t>
            </a:r>
          </a:p>
          <a:p>
            <a:r>
              <a:rPr lang="en-US" sz="1700" dirty="0">
                <a:solidFill>
                  <a:srgbClr val="C00000"/>
                </a:solidFill>
                <a:latin typeface="Arial" panose="020B0604020202020204" pitchFamily="34" charset="0"/>
                <a:cs typeface="Arial" panose="020B0604020202020204" pitchFamily="34" charset="0"/>
              </a:rPr>
              <a:t>3) Poor Performance Status</a:t>
            </a:r>
          </a:p>
          <a:p>
            <a:r>
              <a:rPr lang="en-US" sz="1700" dirty="0">
                <a:solidFill>
                  <a:srgbClr val="C00000"/>
                </a:solidFill>
                <a:latin typeface="Arial" panose="020B0604020202020204" pitchFamily="34" charset="0"/>
                <a:cs typeface="Arial" panose="020B0604020202020204" pitchFamily="34" charset="0"/>
              </a:rPr>
              <a:t>4) &gt;3 Brain Metastases </a:t>
            </a:r>
          </a:p>
        </p:txBody>
      </p:sp>
      <p:sp>
        <p:nvSpPr>
          <p:cNvPr id="12" name="Title 1">
            <a:extLst>
              <a:ext uri="{FF2B5EF4-FFF2-40B4-BE49-F238E27FC236}">
                <a16:creationId xmlns:a16="http://schemas.microsoft.com/office/drawing/2014/main" id="{74D993D9-1C79-4E7A-81CD-6DF3E0AC7960}"/>
              </a:ext>
            </a:extLst>
          </p:cNvPr>
          <p:cNvSpPr>
            <a:spLocks noGrp="1"/>
          </p:cNvSpPr>
          <p:nvPr>
            <p:ph type="title"/>
          </p:nvPr>
        </p:nvSpPr>
        <p:spPr>
          <a:xfrm>
            <a:off x="261674" y="28464"/>
            <a:ext cx="11930326" cy="1312561"/>
          </a:xfrm>
        </p:spPr>
        <p:txBody>
          <a:bodyPr>
            <a:normAutofit/>
          </a:bodyPr>
          <a:lstStyle/>
          <a:p>
            <a:r>
              <a:rPr lang="en-US" sz="3200" b="1" dirty="0">
                <a:solidFill>
                  <a:srgbClr val="003353"/>
                </a:solidFill>
                <a:latin typeface="Arial" panose="020B0604020202020204" pitchFamily="34" charset="0"/>
                <a:ea typeface="Lato" panose="020F0502020204030203" pitchFamily="34" charset="0"/>
                <a:cs typeface="Arial" panose="020B0604020202020204" pitchFamily="34" charset="0"/>
              </a:rPr>
              <a:t>Prognostic Factors in Patients with BCBM; Higher the Better</a:t>
            </a:r>
          </a:p>
        </p:txBody>
      </p:sp>
      <p:sp>
        <p:nvSpPr>
          <p:cNvPr id="25" name="TextBox 24">
            <a:extLst>
              <a:ext uri="{FF2B5EF4-FFF2-40B4-BE49-F238E27FC236}">
                <a16:creationId xmlns:a16="http://schemas.microsoft.com/office/drawing/2014/main" id="{555270C0-7024-4517-91C4-61A7A8FBD1A2}"/>
              </a:ext>
            </a:extLst>
          </p:cNvPr>
          <p:cNvSpPr txBox="1"/>
          <p:nvPr/>
        </p:nvSpPr>
        <p:spPr>
          <a:xfrm>
            <a:off x="8438864" y="6262000"/>
            <a:ext cx="3102131" cy="200055"/>
          </a:xfrm>
          <a:prstGeom prst="rect">
            <a:avLst/>
          </a:prstGeom>
          <a:noFill/>
        </p:spPr>
        <p:txBody>
          <a:bodyPr wrap="none" rtlCol="0">
            <a:spAutoFit/>
          </a:bodyPr>
          <a:lstStyle/>
          <a:p>
            <a:r>
              <a:rPr lang="en-US" sz="700" dirty="0" err="1">
                <a:solidFill>
                  <a:schemeClr val="bg1">
                    <a:lumMod val="50000"/>
                  </a:schemeClr>
                </a:solidFill>
                <a:latin typeface="Arial" panose="020B0604020202020204" pitchFamily="34" charset="0"/>
                <a:cs typeface="Arial" panose="020B0604020202020204" pitchFamily="34" charset="0"/>
              </a:rPr>
              <a:t>Sperduto</a:t>
            </a:r>
            <a:r>
              <a:rPr lang="en-US" sz="700" dirty="0">
                <a:solidFill>
                  <a:schemeClr val="bg1">
                    <a:lumMod val="50000"/>
                  </a:schemeClr>
                </a:solidFill>
                <a:latin typeface="Arial" panose="020B0604020202020204" pitchFamily="34" charset="0"/>
                <a:cs typeface="Arial" panose="020B0604020202020204" pitchFamily="34" charset="0"/>
              </a:rPr>
              <a:t> P, Int J of Rad Onc Biol and Physics, 2012: Subbiah, JCO 2015</a:t>
            </a:r>
          </a:p>
        </p:txBody>
      </p:sp>
      <p:pic>
        <p:nvPicPr>
          <p:cNvPr id="4" name="Picture 3" descr="A black and white logo&#10;&#10;Description automatically generated">
            <a:extLst>
              <a:ext uri="{FF2B5EF4-FFF2-40B4-BE49-F238E27FC236}">
                <a16:creationId xmlns:a16="http://schemas.microsoft.com/office/drawing/2014/main" id="{E502B624-258A-96F6-1A73-68A0B3B84091}"/>
              </a:ext>
            </a:extLst>
          </p:cNvPr>
          <p:cNvPicPr>
            <a:picLocks noChangeAspect="1"/>
          </p:cNvPicPr>
          <p:nvPr/>
        </p:nvPicPr>
        <p:blipFill>
          <a:blip r:embed="rId3"/>
          <a:stretch>
            <a:fillRect/>
          </a:stretch>
        </p:blipFill>
        <p:spPr>
          <a:xfrm>
            <a:off x="342900" y="6478394"/>
            <a:ext cx="777240" cy="201342"/>
          </a:xfrm>
          <a:prstGeom prst="rect">
            <a:avLst/>
          </a:prstGeom>
        </p:spPr>
      </p:pic>
      <p:sp>
        <p:nvSpPr>
          <p:cNvPr id="6" name="Footer Placeholder 6">
            <a:extLst>
              <a:ext uri="{FF2B5EF4-FFF2-40B4-BE49-F238E27FC236}">
                <a16:creationId xmlns:a16="http://schemas.microsoft.com/office/drawing/2014/main" id="{0038FADF-9888-F143-0981-1EED35E2BDDB}"/>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pic>
        <p:nvPicPr>
          <p:cNvPr id="9" name="Picture 8">
            <a:extLst>
              <a:ext uri="{FF2B5EF4-FFF2-40B4-BE49-F238E27FC236}">
                <a16:creationId xmlns:a16="http://schemas.microsoft.com/office/drawing/2014/main" id="{641DA217-A416-50A0-B3C4-3C5DF5038395}"/>
              </a:ext>
            </a:extLst>
          </p:cNvPr>
          <p:cNvPicPr>
            <a:picLocks noChangeAspect="1"/>
          </p:cNvPicPr>
          <p:nvPr/>
        </p:nvPicPr>
        <p:blipFill>
          <a:blip r:embed="rId4"/>
          <a:stretch>
            <a:fillRect/>
          </a:stretch>
        </p:blipFill>
        <p:spPr>
          <a:xfrm>
            <a:off x="942492" y="3469972"/>
            <a:ext cx="5419725" cy="2543175"/>
          </a:xfrm>
          <a:prstGeom prst="rect">
            <a:avLst/>
          </a:prstGeom>
        </p:spPr>
      </p:pic>
      <p:pic>
        <p:nvPicPr>
          <p:cNvPr id="1026" name="Picture 2" descr="Fig 3.">
            <a:extLst>
              <a:ext uri="{FF2B5EF4-FFF2-40B4-BE49-F238E27FC236}">
                <a16:creationId xmlns:a16="http://schemas.microsoft.com/office/drawing/2014/main" id="{AAFBEB05-4E52-AEF1-A3C4-A20E4FF97DE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122879" y="1311329"/>
            <a:ext cx="4418116" cy="469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6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9BBFEA5-11E6-B2F4-7174-21FEB6D2009F}"/>
              </a:ext>
            </a:extLst>
          </p:cNvPr>
          <p:cNvSpPr txBox="1">
            <a:spLocks/>
          </p:cNvSpPr>
          <p:nvPr/>
        </p:nvSpPr>
        <p:spPr>
          <a:xfrm>
            <a:off x="342900" y="2158753"/>
            <a:ext cx="11506200" cy="3232462"/>
          </a:xfrm>
          <a:prstGeom prst="rect">
            <a:avLst/>
          </a:prstGeom>
          <a:solidFill>
            <a:srgbClr val="E1F2FA">
              <a:alpha val="65000"/>
            </a:srgbClr>
          </a:solidFill>
        </p:spPr>
        <p:txBody>
          <a:bodyPr vert="horz" lIns="182880" tIns="18288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rgbClr val="003353"/>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E1D788CA-2D5B-60CB-87E0-871358ADBE9E}"/>
              </a:ext>
            </a:extLst>
          </p:cNvPr>
          <p:cNvSpPr>
            <a:spLocks noGrp="1"/>
          </p:cNvSpPr>
          <p:nvPr>
            <p:ph idx="4294967295"/>
          </p:nvPr>
        </p:nvSpPr>
        <p:spPr>
          <a:xfrm>
            <a:off x="342899" y="2589448"/>
            <a:ext cx="11637065" cy="2584436"/>
          </a:xfrm>
        </p:spPr>
        <p:txBody>
          <a:bodyPr>
            <a:normAutofit/>
          </a:bodyPr>
          <a:lstStyle/>
          <a:p>
            <a:pPr>
              <a:lnSpc>
                <a:spcPct val="110000"/>
              </a:lnSpc>
              <a:spcBef>
                <a:spcPts val="4000"/>
              </a:spcBef>
              <a:buClr>
                <a:srgbClr val="41B6E6"/>
              </a:buClr>
            </a:pPr>
            <a:r>
              <a:rPr lang="en-US" sz="2400" b="1" dirty="0">
                <a:solidFill>
                  <a:srgbClr val="0064A0"/>
                </a:solidFill>
                <a:latin typeface="Arial" panose="020B0604020202020204" pitchFamily="34" charset="0"/>
                <a:ea typeface="Lato" panose="020F0502020204030203" pitchFamily="34" charset="0"/>
                <a:cs typeface="Arial" panose="020B0604020202020204" pitchFamily="34" charset="0"/>
              </a:rPr>
              <a:t>Neurologic death: </a:t>
            </a:r>
            <a:r>
              <a:rPr lang="en-US" sz="2400" dirty="0">
                <a:solidFill>
                  <a:srgbClr val="003353"/>
                </a:solidFill>
                <a:latin typeface="Arial" panose="020B0604020202020204" pitchFamily="34" charset="0"/>
                <a:ea typeface="Lato" panose="020F0502020204030203" pitchFamily="34" charset="0"/>
                <a:cs typeface="Arial" panose="020B0604020202020204" pitchFamily="34" charset="0"/>
              </a:rPr>
              <a:t>radiographic intracranial progression with accompanying neurologic symptomatology in the absence of systemic disease progression </a:t>
            </a:r>
            <a:br>
              <a:rPr lang="en-US" sz="2400" dirty="0">
                <a:solidFill>
                  <a:srgbClr val="003353"/>
                </a:solidFill>
                <a:latin typeface="Arial" panose="020B0604020202020204" pitchFamily="34" charset="0"/>
                <a:ea typeface="Lato" panose="020F0502020204030203" pitchFamily="34" charset="0"/>
                <a:cs typeface="Arial" panose="020B0604020202020204" pitchFamily="34" charset="0"/>
              </a:rPr>
            </a:br>
            <a:r>
              <a:rPr lang="en-US" sz="2400" dirty="0">
                <a:solidFill>
                  <a:srgbClr val="003353"/>
                </a:solidFill>
                <a:latin typeface="Arial" panose="020B0604020202020204" pitchFamily="34" charset="0"/>
                <a:ea typeface="Lato" panose="020F0502020204030203" pitchFamily="34" charset="0"/>
                <a:cs typeface="Arial" panose="020B0604020202020204" pitchFamily="34" charset="0"/>
              </a:rPr>
              <a:t>of a life-threatening nature. Defined by 2 </a:t>
            </a:r>
            <a:r>
              <a:rPr lang="en-US" sz="2400" dirty="0" err="1">
                <a:solidFill>
                  <a:srgbClr val="003353"/>
                </a:solidFill>
                <a:latin typeface="Arial" panose="020B0604020202020204" pitchFamily="34" charset="0"/>
                <a:ea typeface="Lato" panose="020F0502020204030203" pitchFamily="34" charset="0"/>
                <a:cs typeface="Arial" panose="020B0604020202020204" pitchFamily="34" charset="0"/>
              </a:rPr>
              <a:t>radoncs</a:t>
            </a:r>
            <a:r>
              <a:rPr lang="en-US" sz="2400" dirty="0">
                <a:solidFill>
                  <a:srgbClr val="003353"/>
                </a:solidFill>
                <a:latin typeface="Arial" panose="020B0604020202020204" pitchFamily="34" charset="0"/>
                <a:ea typeface="Lato" panose="020F0502020204030203" pitchFamily="34" charset="0"/>
                <a:cs typeface="Arial" panose="020B0604020202020204" pitchFamily="34" charset="0"/>
              </a:rPr>
              <a:t> independently. </a:t>
            </a:r>
          </a:p>
          <a:p>
            <a:pPr>
              <a:lnSpc>
                <a:spcPct val="110000"/>
              </a:lnSpc>
              <a:spcBef>
                <a:spcPts val="2800"/>
              </a:spcBef>
              <a:buClr>
                <a:srgbClr val="41B6E6"/>
              </a:buClr>
            </a:pPr>
            <a:r>
              <a:rPr lang="en-US" sz="2400" dirty="0">
                <a:solidFill>
                  <a:srgbClr val="003353"/>
                </a:solidFill>
                <a:latin typeface="Arial" panose="020B0604020202020204" pitchFamily="34" charset="0"/>
                <a:ea typeface="Lato" panose="020F0502020204030203" pitchFamily="34" charset="0"/>
                <a:cs typeface="Arial" panose="020B0604020202020204" pitchFamily="34" charset="0"/>
              </a:rPr>
              <a:t>Factors predictive of neurologic death were assessed via univariable and multivariable Fine and Gray competing risks regression.</a:t>
            </a:r>
            <a:endParaRPr lang="en-US" dirty="0">
              <a:solidFill>
                <a:srgbClr val="003353"/>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569F27EE-8745-775F-9F51-50285956BF14}"/>
              </a:ext>
            </a:extLst>
          </p:cNvPr>
          <p:cNvSpPr>
            <a:spLocks noGrp="1"/>
          </p:cNvSpPr>
          <p:nvPr>
            <p:ph type="title" idx="4294967295"/>
          </p:nvPr>
        </p:nvSpPr>
        <p:spPr>
          <a:xfrm>
            <a:off x="207818" y="255684"/>
            <a:ext cx="10764982" cy="949325"/>
          </a:xfrm>
        </p:spPr>
        <p:txBody>
          <a:bodyPr>
            <a:normAutofit/>
          </a:bodyPr>
          <a:lstStyle/>
          <a:p>
            <a:r>
              <a:rPr lang="en-US" sz="3000" b="1" dirty="0">
                <a:solidFill>
                  <a:srgbClr val="003353"/>
                </a:solidFill>
                <a:latin typeface="Arial" panose="020B0604020202020204" pitchFamily="34" charset="0"/>
                <a:ea typeface="Lato" panose="020F0502020204030203" pitchFamily="34" charset="0"/>
                <a:cs typeface="Arial" panose="020B0604020202020204" pitchFamily="34" charset="0"/>
              </a:rPr>
              <a:t>Who is at Risk of Dying from their Brain Metastases?</a:t>
            </a:r>
          </a:p>
        </p:txBody>
      </p:sp>
      <p:sp>
        <p:nvSpPr>
          <p:cNvPr id="2" name="TextBox 1">
            <a:extLst>
              <a:ext uri="{FF2B5EF4-FFF2-40B4-BE49-F238E27FC236}">
                <a16:creationId xmlns:a16="http://schemas.microsoft.com/office/drawing/2014/main" id="{83024780-2027-8541-217D-E4949A83DE72}"/>
              </a:ext>
            </a:extLst>
          </p:cNvPr>
          <p:cNvSpPr txBox="1"/>
          <p:nvPr/>
        </p:nvSpPr>
        <p:spPr>
          <a:xfrm>
            <a:off x="10134584" y="6327552"/>
            <a:ext cx="1447832" cy="200055"/>
          </a:xfrm>
          <a:prstGeom prst="rect">
            <a:avLst/>
          </a:prstGeom>
          <a:noFill/>
        </p:spPr>
        <p:txBody>
          <a:bodyPr wrap="none"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Reese, World </a:t>
            </a:r>
            <a:r>
              <a:rPr lang="en-US" sz="700" dirty="0" err="1">
                <a:solidFill>
                  <a:schemeClr val="bg1">
                    <a:lumMod val="50000"/>
                  </a:schemeClr>
                </a:solidFill>
                <a:latin typeface="Arial" panose="020B0604020202020204" pitchFamily="34" charset="0"/>
                <a:cs typeface="Arial" panose="020B0604020202020204" pitchFamily="34" charset="0"/>
              </a:rPr>
              <a:t>Neurosurg</a:t>
            </a:r>
            <a:r>
              <a:rPr lang="en-US" sz="700" dirty="0">
                <a:solidFill>
                  <a:schemeClr val="bg1">
                    <a:lumMod val="50000"/>
                  </a:schemeClr>
                </a:solidFill>
                <a:latin typeface="Arial" panose="020B0604020202020204" pitchFamily="34" charset="0"/>
                <a:cs typeface="Arial" panose="020B0604020202020204" pitchFamily="34" charset="0"/>
              </a:rPr>
              <a:t> 2022. </a:t>
            </a:r>
          </a:p>
        </p:txBody>
      </p:sp>
      <p:pic>
        <p:nvPicPr>
          <p:cNvPr id="3" name="Picture 2" descr="A black and white logo&#10;&#10;Description automatically generated">
            <a:extLst>
              <a:ext uri="{FF2B5EF4-FFF2-40B4-BE49-F238E27FC236}">
                <a16:creationId xmlns:a16="http://schemas.microsoft.com/office/drawing/2014/main" id="{772A2301-56FB-6687-7D08-933707DE7D88}"/>
              </a:ext>
            </a:extLst>
          </p:cNvPr>
          <p:cNvPicPr>
            <a:picLocks noChangeAspect="1"/>
          </p:cNvPicPr>
          <p:nvPr/>
        </p:nvPicPr>
        <p:blipFill>
          <a:blip r:embed="rId2"/>
          <a:stretch>
            <a:fillRect/>
          </a:stretch>
        </p:blipFill>
        <p:spPr>
          <a:xfrm>
            <a:off x="342900" y="6478394"/>
            <a:ext cx="777240" cy="201342"/>
          </a:xfrm>
          <a:prstGeom prst="rect">
            <a:avLst/>
          </a:prstGeom>
        </p:spPr>
      </p:pic>
      <p:sp>
        <p:nvSpPr>
          <p:cNvPr id="7" name="Footer Placeholder 6">
            <a:extLst>
              <a:ext uri="{FF2B5EF4-FFF2-40B4-BE49-F238E27FC236}">
                <a16:creationId xmlns:a16="http://schemas.microsoft.com/office/drawing/2014/main" id="{2A5B1514-2CFD-FBD0-5482-3C2D3D96849F}"/>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sp>
        <p:nvSpPr>
          <p:cNvPr id="10" name="TextBox 9">
            <a:extLst>
              <a:ext uri="{FF2B5EF4-FFF2-40B4-BE49-F238E27FC236}">
                <a16:creationId xmlns:a16="http://schemas.microsoft.com/office/drawing/2014/main" id="{3ED620C1-CFD5-A0F3-00D3-445C2392D294}"/>
              </a:ext>
            </a:extLst>
          </p:cNvPr>
          <p:cNvSpPr txBox="1"/>
          <p:nvPr/>
        </p:nvSpPr>
        <p:spPr>
          <a:xfrm>
            <a:off x="216710" y="1465347"/>
            <a:ext cx="11763254" cy="954107"/>
          </a:xfrm>
          <a:prstGeom prst="rect">
            <a:avLst/>
          </a:prstGeom>
          <a:noFill/>
        </p:spPr>
        <p:txBody>
          <a:bodyPr wrap="square" rtlCol="0">
            <a:spAutoFit/>
          </a:bodyPr>
          <a:lstStyle/>
          <a:p>
            <a:r>
              <a:rPr lang="en-US" sz="2800" b="1" dirty="0">
                <a:solidFill>
                  <a:srgbClr val="003353"/>
                </a:solidFill>
                <a:latin typeface="Arial" panose="020B0604020202020204" pitchFamily="34" charset="0"/>
                <a:ea typeface="Lato" panose="020F0502020204030203" pitchFamily="34" charset="0"/>
                <a:cs typeface="Arial" panose="020B0604020202020204" pitchFamily="34" charset="0"/>
              </a:rPr>
              <a:t>1218 patients with newly diagnosed </a:t>
            </a:r>
            <a:r>
              <a:rPr lang="en-US" sz="2800" b="1" dirty="0" err="1">
                <a:solidFill>
                  <a:srgbClr val="003353"/>
                </a:solidFill>
                <a:latin typeface="Arial" panose="020B0604020202020204" pitchFamily="34" charset="0"/>
                <a:ea typeface="Lato" panose="020F0502020204030203" pitchFamily="34" charset="0"/>
                <a:cs typeface="Arial" panose="020B0604020202020204" pitchFamily="34" charset="0"/>
              </a:rPr>
              <a:t>BrM</a:t>
            </a:r>
            <a:r>
              <a:rPr lang="en-US" sz="2800" b="1" dirty="0">
                <a:solidFill>
                  <a:srgbClr val="003353"/>
                </a:solidFill>
                <a:latin typeface="Arial" panose="020B0604020202020204" pitchFamily="34" charset="0"/>
                <a:ea typeface="Lato" panose="020F0502020204030203" pitchFamily="34" charset="0"/>
                <a:cs typeface="Arial" panose="020B0604020202020204" pitchFamily="34" charset="0"/>
              </a:rPr>
              <a:t> BWH/DFCI from 2008–2015</a:t>
            </a:r>
          </a:p>
          <a:p>
            <a:endParaRPr lang="en-US" sz="2800" dirty="0">
              <a:solidFill>
                <a:srgbClr val="003353"/>
              </a:solidFill>
            </a:endParaRPr>
          </a:p>
        </p:txBody>
      </p:sp>
    </p:spTree>
    <p:extLst>
      <p:ext uri="{BB962C8B-B14F-4D97-AF65-F5344CB8AC3E}">
        <p14:creationId xmlns:p14="http://schemas.microsoft.com/office/powerpoint/2010/main" val="422816399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3B6E689-C9B6-3D9C-4DCF-567ECE62763F}"/>
              </a:ext>
            </a:extLst>
          </p:cNvPr>
          <p:cNvSpPr txBox="1">
            <a:spLocks/>
          </p:cNvSpPr>
          <p:nvPr/>
        </p:nvSpPr>
        <p:spPr>
          <a:xfrm>
            <a:off x="342900" y="1046912"/>
            <a:ext cx="5732463" cy="4985588"/>
          </a:xfrm>
          <a:prstGeom prst="rect">
            <a:avLst/>
          </a:prstGeom>
          <a:solidFill>
            <a:srgbClr val="E1F2FA">
              <a:alpha val="65000"/>
            </a:srgbClr>
          </a:solidFill>
        </p:spPr>
        <p:txBody>
          <a:bodyPr vert="horz" lIns="182880" tIns="18288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rgbClr val="003353"/>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F306196A-B855-4014-BF6F-2B8A4F750ABA}"/>
              </a:ext>
            </a:extLst>
          </p:cNvPr>
          <p:cNvSpPr>
            <a:spLocks noGrp="1"/>
          </p:cNvSpPr>
          <p:nvPr>
            <p:ph idx="4294967295"/>
          </p:nvPr>
        </p:nvSpPr>
        <p:spPr>
          <a:xfrm>
            <a:off x="342900" y="1271588"/>
            <a:ext cx="5732463" cy="4525962"/>
          </a:xfrm>
        </p:spPr>
        <p:txBody>
          <a:bodyPr>
            <a:normAutofit fontScale="92500" lnSpcReduction="10000"/>
          </a:bodyPr>
          <a:lstStyle/>
          <a:p>
            <a:pPr>
              <a:lnSpc>
                <a:spcPct val="112000"/>
              </a:lnSpc>
              <a:spcBef>
                <a:spcPts val="1600"/>
              </a:spcBef>
              <a:buClr>
                <a:srgbClr val="41B6E6"/>
              </a:buClr>
            </a:pPr>
            <a:r>
              <a:rPr lang="en-US" sz="2000" b="1" dirty="0">
                <a:solidFill>
                  <a:srgbClr val="0064A0"/>
                </a:solidFill>
                <a:latin typeface="Arial" panose="020B0604020202020204" pitchFamily="34" charset="0"/>
                <a:ea typeface="Lato" panose="020F0502020204030203" pitchFamily="34" charset="0"/>
                <a:cs typeface="Arial" panose="020B0604020202020204" pitchFamily="34" charset="0"/>
              </a:rPr>
              <a:t>HER2+ </a:t>
            </a: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disease displayed increased neurologic death (univariable analysis only: </a:t>
            </a:r>
            <a:b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b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HR 2.41, P = 0.05).</a:t>
            </a:r>
          </a:p>
          <a:p>
            <a:pPr>
              <a:lnSpc>
                <a:spcPct val="112000"/>
              </a:lnSpc>
              <a:spcBef>
                <a:spcPts val="1600"/>
              </a:spcBef>
              <a:buClr>
                <a:srgbClr val="41B6E6"/>
              </a:buClr>
            </a:pPr>
            <a:r>
              <a:rPr lang="en-US" sz="2000" b="1" dirty="0">
                <a:solidFill>
                  <a:srgbClr val="0064A0"/>
                </a:solidFill>
                <a:latin typeface="Arial" panose="020B0604020202020204" pitchFamily="34" charset="0"/>
                <a:ea typeface="Lato" panose="020F0502020204030203" pitchFamily="34" charset="0"/>
                <a:cs typeface="Arial" panose="020B0604020202020204" pitchFamily="34" charset="0"/>
              </a:rPr>
              <a:t># brain metastases </a:t>
            </a: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(HR 1.01 per additional metastasis, 95% CI 1.01–1.02, </a:t>
            </a:r>
            <a:r>
              <a:rPr lang="en-US" sz="2000" i="1" dirty="0">
                <a:solidFill>
                  <a:srgbClr val="003353"/>
                </a:solidFill>
                <a:latin typeface="Arial" panose="020B0604020202020204" pitchFamily="34" charset="0"/>
                <a:ea typeface="Lato" panose="020F0502020204030203" pitchFamily="34" charset="0"/>
                <a:cs typeface="Arial" panose="020B0604020202020204" pitchFamily="34" charset="0"/>
              </a:rPr>
              <a:t>P</a:t>
            </a: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 &lt; 0.001)</a:t>
            </a:r>
          </a:p>
          <a:p>
            <a:pPr>
              <a:lnSpc>
                <a:spcPct val="112000"/>
              </a:lnSpc>
              <a:spcBef>
                <a:spcPts val="1600"/>
              </a:spcBef>
              <a:buClr>
                <a:srgbClr val="41B6E6"/>
              </a:buClr>
            </a:pPr>
            <a:r>
              <a:rPr lang="en-US" sz="2000" b="1" dirty="0">
                <a:solidFill>
                  <a:srgbClr val="0064A0"/>
                </a:solidFill>
                <a:latin typeface="Arial" panose="020B0604020202020204" pitchFamily="34" charset="0"/>
                <a:ea typeface="Lato" panose="020F0502020204030203" pitchFamily="34" charset="0"/>
                <a:cs typeface="Arial" panose="020B0604020202020204" pitchFamily="34" charset="0"/>
              </a:rPr>
              <a:t>Upfront administration of WBRT </a:t>
            </a: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(HR 2.19, 95% CI 1.60–3.00, </a:t>
            </a:r>
            <a:r>
              <a:rPr lang="en-US" sz="2000" i="1" dirty="0">
                <a:solidFill>
                  <a:srgbClr val="003353"/>
                </a:solidFill>
                <a:latin typeface="Arial" panose="020B0604020202020204" pitchFamily="34" charset="0"/>
                <a:ea typeface="Lato" panose="020F0502020204030203" pitchFamily="34" charset="0"/>
                <a:cs typeface="Arial" panose="020B0604020202020204" pitchFamily="34" charset="0"/>
              </a:rPr>
              <a:t>P</a:t>
            </a: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 &lt; 0.001). </a:t>
            </a:r>
          </a:p>
          <a:p>
            <a:pPr>
              <a:lnSpc>
                <a:spcPct val="112000"/>
              </a:lnSpc>
              <a:spcBef>
                <a:spcPts val="1600"/>
              </a:spcBef>
              <a:buClr>
                <a:srgbClr val="41B6E6"/>
              </a:buClr>
            </a:pPr>
            <a:r>
              <a:rPr lang="en-US" sz="2000" dirty="0">
                <a:solidFill>
                  <a:srgbClr val="0064A0"/>
                </a:solidFill>
                <a:latin typeface="Arial" panose="020B0604020202020204" pitchFamily="34" charset="0"/>
                <a:ea typeface="Lato" panose="020F0502020204030203" pitchFamily="34" charset="0"/>
                <a:cs typeface="Arial" panose="020B0604020202020204" pitchFamily="34" charset="0"/>
              </a:rPr>
              <a:t>Conversely, </a:t>
            </a:r>
            <a:r>
              <a:rPr lang="en-US" sz="2000" b="1" dirty="0">
                <a:solidFill>
                  <a:srgbClr val="0064A0"/>
                </a:solidFill>
                <a:latin typeface="Arial" panose="020B0604020202020204" pitchFamily="34" charset="0"/>
                <a:ea typeface="Lato" panose="020F0502020204030203" pitchFamily="34" charset="0"/>
                <a:cs typeface="Arial" panose="020B0604020202020204" pitchFamily="34" charset="0"/>
              </a:rPr>
              <a:t>high KPS and progressive extracranial disease </a:t>
            </a: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(HR 0.50, 95% CI </a:t>
            </a:r>
            <a:b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b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0.38–0.67, </a:t>
            </a:r>
            <a:r>
              <a:rPr lang="en-US" sz="2000" i="1" dirty="0">
                <a:solidFill>
                  <a:srgbClr val="003353"/>
                </a:solidFill>
                <a:latin typeface="Arial" panose="020B0604020202020204" pitchFamily="34" charset="0"/>
                <a:ea typeface="Lato" panose="020F0502020204030203" pitchFamily="34" charset="0"/>
                <a:cs typeface="Arial" panose="020B0604020202020204" pitchFamily="34" charset="0"/>
              </a:rPr>
              <a:t>P</a:t>
            </a: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 &lt; 0.001) were associated with a </a:t>
            </a:r>
            <a:b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br>
            <a:r>
              <a:rPr lang="en-US" sz="2000" dirty="0">
                <a:solidFill>
                  <a:srgbClr val="003353"/>
                </a:solidFill>
                <a:latin typeface="Arial" panose="020B0604020202020204" pitchFamily="34" charset="0"/>
                <a:ea typeface="Lato" panose="020F0502020204030203" pitchFamily="34" charset="0"/>
                <a:cs typeface="Arial" panose="020B0604020202020204" pitchFamily="34" charset="0"/>
              </a:rPr>
              <a:t>reduced risk of neurologic death</a:t>
            </a:r>
          </a:p>
          <a:p>
            <a:pPr>
              <a:lnSpc>
                <a:spcPct val="112000"/>
              </a:lnSpc>
              <a:spcBef>
                <a:spcPts val="1600"/>
              </a:spcBef>
              <a:buClr>
                <a:srgbClr val="41B6E6"/>
              </a:buClr>
            </a:pPr>
            <a:r>
              <a:rPr lang="en-US" sz="2000" b="1" dirty="0">
                <a:solidFill>
                  <a:srgbClr val="0064A0"/>
                </a:solidFill>
                <a:latin typeface="Arial" panose="020B0604020202020204" pitchFamily="34" charset="0"/>
                <a:cs typeface="Arial" panose="020B0604020202020204" pitchFamily="34" charset="0"/>
              </a:rPr>
              <a:t>Limitations: </a:t>
            </a:r>
            <a:r>
              <a:rPr lang="en-US" sz="2000" dirty="0">
                <a:solidFill>
                  <a:srgbClr val="003353"/>
                </a:solidFill>
                <a:latin typeface="Arial" panose="020B0604020202020204" pitchFamily="34" charset="0"/>
                <a:cs typeface="Arial" panose="020B0604020202020204" pitchFamily="34" charset="0"/>
              </a:rPr>
              <a:t>Prior to tucatinib and T-</a:t>
            </a:r>
            <a:r>
              <a:rPr lang="en-US" sz="2000" dirty="0" err="1">
                <a:solidFill>
                  <a:srgbClr val="003353"/>
                </a:solidFill>
                <a:latin typeface="Arial" panose="020B0604020202020204" pitchFamily="34" charset="0"/>
                <a:cs typeface="Arial" panose="020B0604020202020204" pitchFamily="34" charset="0"/>
              </a:rPr>
              <a:t>DXd</a:t>
            </a:r>
            <a:r>
              <a:rPr lang="en-US" sz="2000" dirty="0">
                <a:solidFill>
                  <a:srgbClr val="003353"/>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77181877-9631-9599-668F-56E655880B8D}"/>
              </a:ext>
            </a:extLst>
          </p:cNvPr>
          <p:cNvSpPr>
            <a:spLocks noGrp="1"/>
          </p:cNvSpPr>
          <p:nvPr>
            <p:ph type="title" idx="4294967295"/>
          </p:nvPr>
        </p:nvSpPr>
        <p:spPr>
          <a:xfrm>
            <a:off x="294112" y="97587"/>
            <a:ext cx="10496550" cy="949325"/>
          </a:xfrm>
        </p:spPr>
        <p:txBody>
          <a:bodyPr>
            <a:normAutofit/>
          </a:bodyPr>
          <a:lstStyle/>
          <a:p>
            <a:r>
              <a:rPr lang="en-US" sz="3200" b="1" dirty="0">
                <a:solidFill>
                  <a:srgbClr val="003353"/>
                </a:solidFill>
                <a:latin typeface="Arial" panose="020B0604020202020204" pitchFamily="34" charset="0"/>
                <a:ea typeface="Lato" panose="020F0502020204030203" pitchFamily="34" charset="0"/>
                <a:cs typeface="Arial" panose="020B0604020202020204" pitchFamily="34" charset="0"/>
              </a:rPr>
              <a:t>HER2+ </a:t>
            </a:r>
            <a:r>
              <a:rPr lang="en-US" sz="3200" b="1" dirty="0" err="1">
                <a:solidFill>
                  <a:srgbClr val="003353"/>
                </a:solidFill>
                <a:latin typeface="Arial" panose="020B0604020202020204" pitchFamily="34" charset="0"/>
                <a:ea typeface="Lato" panose="020F0502020204030203" pitchFamily="34" charset="0"/>
                <a:cs typeface="Arial" panose="020B0604020202020204" pitchFamily="34" charset="0"/>
              </a:rPr>
              <a:t>BrM</a:t>
            </a:r>
            <a:r>
              <a:rPr lang="en-US" sz="3200" b="1" dirty="0">
                <a:solidFill>
                  <a:srgbClr val="003353"/>
                </a:solidFill>
                <a:latin typeface="Arial" panose="020B0604020202020204" pitchFamily="34" charset="0"/>
                <a:ea typeface="Lato" panose="020F0502020204030203" pitchFamily="34" charset="0"/>
                <a:cs typeface="Arial" panose="020B0604020202020204" pitchFamily="34" charset="0"/>
              </a:rPr>
              <a:t> Highest Neurologic Death Risk</a:t>
            </a:r>
          </a:p>
        </p:txBody>
      </p:sp>
      <p:pic>
        <p:nvPicPr>
          <p:cNvPr id="6" name="Picture 5" descr="A black and white logo&#10;&#10;Description automatically generated">
            <a:extLst>
              <a:ext uri="{FF2B5EF4-FFF2-40B4-BE49-F238E27FC236}">
                <a16:creationId xmlns:a16="http://schemas.microsoft.com/office/drawing/2014/main" id="{447696DB-DE06-7D7E-3CD2-DB967E6D37E9}"/>
              </a:ext>
            </a:extLst>
          </p:cNvPr>
          <p:cNvPicPr>
            <a:picLocks noChangeAspect="1"/>
          </p:cNvPicPr>
          <p:nvPr/>
        </p:nvPicPr>
        <p:blipFill>
          <a:blip r:embed="rId3"/>
          <a:stretch>
            <a:fillRect/>
          </a:stretch>
        </p:blipFill>
        <p:spPr>
          <a:xfrm>
            <a:off x="342900" y="6478394"/>
            <a:ext cx="777240" cy="201342"/>
          </a:xfrm>
          <a:prstGeom prst="rect">
            <a:avLst/>
          </a:prstGeom>
        </p:spPr>
      </p:pic>
      <p:sp>
        <p:nvSpPr>
          <p:cNvPr id="8" name="Footer Placeholder 6">
            <a:extLst>
              <a:ext uri="{FF2B5EF4-FFF2-40B4-BE49-F238E27FC236}">
                <a16:creationId xmlns:a16="http://schemas.microsoft.com/office/drawing/2014/main" id="{69244CBE-9C88-06C7-1645-A6686882DFAB}"/>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sp>
        <p:nvSpPr>
          <p:cNvPr id="10" name="TextBox 9">
            <a:extLst>
              <a:ext uri="{FF2B5EF4-FFF2-40B4-BE49-F238E27FC236}">
                <a16:creationId xmlns:a16="http://schemas.microsoft.com/office/drawing/2014/main" id="{F08FF4ED-07AC-352A-256B-D7417D05F4A0}"/>
              </a:ext>
            </a:extLst>
          </p:cNvPr>
          <p:cNvSpPr txBox="1"/>
          <p:nvPr/>
        </p:nvSpPr>
        <p:spPr>
          <a:xfrm>
            <a:off x="10134584" y="6327552"/>
            <a:ext cx="1447832" cy="200055"/>
          </a:xfrm>
          <a:prstGeom prst="rect">
            <a:avLst/>
          </a:prstGeom>
          <a:noFill/>
        </p:spPr>
        <p:txBody>
          <a:bodyPr wrap="none" rtlCol="0">
            <a:spAutoFit/>
          </a:bodyPr>
          <a:lstStyle/>
          <a:p>
            <a:r>
              <a:rPr lang="en-US" sz="700" dirty="0">
                <a:solidFill>
                  <a:schemeClr val="bg1">
                    <a:lumMod val="50000"/>
                  </a:schemeClr>
                </a:solidFill>
                <a:latin typeface="Arial" panose="020B0604020202020204" pitchFamily="34" charset="0"/>
                <a:cs typeface="Arial" panose="020B0604020202020204" pitchFamily="34" charset="0"/>
              </a:rPr>
              <a:t>Reese, World </a:t>
            </a:r>
            <a:r>
              <a:rPr lang="en-US" sz="700" dirty="0" err="1">
                <a:solidFill>
                  <a:schemeClr val="bg1">
                    <a:lumMod val="50000"/>
                  </a:schemeClr>
                </a:solidFill>
                <a:latin typeface="Arial" panose="020B0604020202020204" pitchFamily="34" charset="0"/>
                <a:cs typeface="Arial" panose="020B0604020202020204" pitchFamily="34" charset="0"/>
              </a:rPr>
              <a:t>Neurosurg</a:t>
            </a:r>
            <a:r>
              <a:rPr lang="en-US" sz="700" dirty="0">
                <a:solidFill>
                  <a:schemeClr val="bg1">
                    <a:lumMod val="50000"/>
                  </a:schemeClr>
                </a:solidFill>
                <a:latin typeface="Arial" panose="020B0604020202020204" pitchFamily="34" charset="0"/>
                <a:cs typeface="Arial" panose="020B0604020202020204" pitchFamily="34" charset="0"/>
              </a:rPr>
              <a:t> 2022. </a:t>
            </a:r>
          </a:p>
        </p:txBody>
      </p:sp>
      <p:grpSp>
        <p:nvGrpSpPr>
          <p:cNvPr id="12" name="Group 11">
            <a:extLst>
              <a:ext uri="{FF2B5EF4-FFF2-40B4-BE49-F238E27FC236}">
                <a16:creationId xmlns:a16="http://schemas.microsoft.com/office/drawing/2014/main" id="{26939B48-35DA-8FA3-C1A5-863DF269C37D}"/>
              </a:ext>
            </a:extLst>
          </p:cNvPr>
          <p:cNvGrpSpPr/>
          <p:nvPr/>
        </p:nvGrpSpPr>
        <p:grpSpPr>
          <a:xfrm>
            <a:off x="6121400" y="1356385"/>
            <a:ext cx="5921701" cy="4356121"/>
            <a:chOff x="6096000" y="1356385"/>
            <a:chExt cx="5921701" cy="4356121"/>
          </a:xfrm>
        </p:grpSpPr>
        <p:pic>
          <p:nvPicPr>
            <p:cNvPr id="5" name="Picture 4">
              <a:extLst>
                <a:ext uri="{FF2B5EF4-FFF2-40B4-BE49-F238E27FC236}">
                  <a16:creationId xmlns:a16="http://schemas.microsoft.com/office/drawing/2014/main" id="{CBB0A9DF-7F25-8275-190A-11DB1CA8BF38}"/>
                </a:ext>
              </a:extLst>
            </p:cNvPr>
            <p:cNvPicPr>
              <a:picLocks noChangeAspect="1"/>
            </p:cNvPicPr>
            <p:nvPr/>
          </p:nvPicPr>
          <p:blipFill rotWithShape="1">
            <a:blip r:embed="rId4"/>
            <a:srcRect r="49246" b="49885"/>
            <a:stretch/>
          </p:blipFill>
          <p:spPr>
            <a:xfrm>
              <a:off x="6096001" y="1356385"/>
              <a:ext cx="5921700" cy="4356121"/>
            </a:xfrm>
            <a:prstGeom prst="rect">
              <a:avLst/>
            </a:prstGeom>
          </p:spPr>
        </p:pic>
        <p:sp>
          <p:nvSpPr>
            <p:cNvPr id="11" name="Rectangle 10">
              <a:extLst>
                <a:ext uri="{FF2B5EF4-FFF2-40B4-BE49-F238E27FC236}">
                  <a16:creationId xmlns:a16="http://schemas.microsoft.com/office/drawing/2014/main" id="{CE620961-093C-7951-9CEC-9D60C0FA3CC1}"/>
                </a:ext>
              </a:extLst>
            </p:cNvPr>
            <p:cNvSpPr/>
            <p:nvPr/>
          </p:nvSpPr>
          <p:spPr>
            <a:xfrm>
              <a:off x="6096000" y="1356385"/>
              <a:ext cx="304800" cy="3073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999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2B6-7818-673E-EEAD-F907F214B58E}"/>
              </a:ext>
            </a:extLst>
          </p:cNvPr>
          <p:cNvSpPr>
            <a:spLocks noGrp="1"/>
          </p:cNvSpPr>
          <p:nvPr>
            <p:ph type="title"/>
          </p:nvPr>
        </p:nvSpPr>
        <p:spPr>
          <a:xfrm>
            <a:off x="267958" y="88900"/>
            <a:ext cx="11331006" cy="978160"/>
          </a:xfrm>
        </p:spPr>
        <p:txBody>
          <a:bodyPr>
            <a:normAutofit/>
          </a:bodyPr>
          <a:lstStyle/>
          <a:p>
            <a:r>
              <a:rPr lang="en-US" sz="3200" b="1" dirty="0">
                <a:solidFill>
                  <a:srgbClr val="003353"/>
                </a:solidFill>
                <a:latin typeface="Arial" panose="020B0604020202020204" pitchFamily="34" charset="0"/>
                <a:ea typeface="Lato" panose="020F0502020204030203" pitchFamily="34" charset="0"/>
                <a:cs typeface="Arial" panose="020B0604020202020204" pitchFamily="34" charset="0"/>
              </a:rPr>
              <a:t>High Brain Metastases Velocity in Prognostic</a:t>
            </a:r>
          </a:p>
        </p:txBody>
      </p:sp>
      <p:pic>
        <p:nvPicPr>
          <p:cNvPr id="4" name="Content Placeholder 3">
            <a:extLst>
              <a:ext uri="{FF2B5EF4-FFF2-40B4-BE49-F238E27FC236}">
                <a16:creationId xmlns:a16="http://schemas.microsoft.com/office/drawing/2014/main" id="{E82F6AB0-2B1E-54D2-D904-8677D3D8BCF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49290" y="2629548"/>
            <a:ext cx="6391040" cy="2671387"/>
          </a:xfrm>
          <a:prstGeom prst="rect">
            <a:avLst/>
          </a:prstGeom>
        </p:spPr>
      </p:pic>
      <p:pic>
        <p:nvPicPr>
          <p:cNvPr id="5" name="Picture 4">
            <a:extLst>
              <a:ext uri="{FF2B5EF4-FFF2-40B4-BE49-F238E27FC236}">
                <a16:creationId xmlns:a16="http://schemas.microsoft.com/office/drawing/2014/main" id="{37AAABEF-24ED-5E23-CB85-2195121038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42900" y="1720024"/>
            <a:ext cx="4792986" cy="4303737"/>
          </a:xfrm>
          <a:prstGeom prst="rect">
            <a:avLst/>
          </a:prstGeom>
        </p:spPr>
      </p:pic>
      <p:sp>
        <p:nvSpPr>
          <p:cNvPr id="3" name="TextBox 2">
            <a:extLst>
              <a:ext uri="{FF2B5EF4-FFF2-40B4-BE49-F238E27FC236}">
                <a16:creationId xmlns:a16="http://schemas.microsoft.com/office/drawing/2014/main" id="{138EA7D6-636C-12E5-80AB-E806669BCB62}"/>
              </a:ext>
            </a:extLst>
          </p:cNvPr>
          <p:cNvSpPr txBox="1"/>
          <p:nvPr/>
        </p:nvSpPr>
        <p:spPr>
          <a:xfrm>
            <a:off x="342900" y="1067060"/>
            <a:ext cx="11256064" cy="461665"/>
          </a:xfrm>
          <a:prstGeom prst="rect">
            <a:avLst/>
          </a:prstGeom>
          <a:solidFill>
            <a:srgbClr val="41B6E6"/>
          </a:solidFill>
          <a:ln w="38100">
            <a:no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New brain metastases since initial SRS/ Time Since Initial SRS</a:t>
            </a:r>
          </a:p>
        </p:txBody>
      </p:sp>
      <p:pic>
        <p:nvPicPr>
          <p:cNvPr id="7" name="Picture 6" descr="A black and white logo&#10;&#10;Description automatically generated">
            <a:extLst>
              <a:ext uri="{FF2B5EF4-FFF2-40B4-BE49-F238E27FC236}">
                <a16:creationId xmlns:a16="http://schemas.microsoft.com/office/drawing/2014/main" id="{DB0B79B2-5F91-E705-6CC7-F2E844D0098E}"/>
              </a:ext>
            </a:extLst>
          </p:cNvPr>
          <p:cNvPicPr>
            <a:picLocks noChangeAspect="1"/>
          </p:cNvPicPr>
          <p:nvPr/>
        </p:nvPicPr>
        <p:blipFill>
          <a:blip r:embed="rId6"/>
          <a:stretch>
            <a:fillRect/>
          </a:stretch>
        </p:blipFill>
        <p:spPr>
          <a:xfrm>
            <a:off x="342900" y="6478394"/>
            <a:ext cx="777240" cy="201342"/>
          </a:xfrm>
          <a:prstGeom prst="rect">
            <a:avLst/>
          </a:prstGeom>
        </p:spPr>
      </p:pic>
      <p:sp>
        <p:nvSpPr>
          <p:cNvPr id="9" name="Footer Placeholder 6">
            <a:extLst>
              <a:ext uri="{FF2B5EF4-FFF2-40B4-BE49-F238E27FC236}">
                <a16:creationId xmlns:a16="http://schemas.microsoft.com/office/drawing/2014/main" id="{72E38085-226D-992A-0D33-544E7539901D}"/>
              </a:ext>
            </a:extLst>
          </p:cNvPr>
          <p:cNvSpPr txBox="1">
            <a:spLocks/>
          </p:cNvSpPr>
          <p:nvPr/>
        </p:nvSpPr>
        <p:spPr>
          <a:xfrm>
            <a:off x="10040329" y="6515316"/>
            <a:ext cx="1500666" cy="3873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Sammons </a:t>
            </a:r>
            <a:r>
              <a:rPr lang="en-US" sz="800" dirty="0">
                <a:solidFill>
                  <a:schemeClr val="bg1">
                    <a:lumMod val="50000"/>
                  </a:schemeClr>
                </a:solidFill>
                <a:latin typeface="Arial" panose="020B0604020202020204" pitchFamily="34" charset="0"/>
                <a:cs typeface="Arial" panose="020B0604020202020204" pitchFamily="34" charset="0"/>
              </a:rPr>
              <a:t>| 2024</a:t>
            </a:r>
          </a:p>
        </p:txBody>
      </p:sp>
      <p:sp>
        <p:nvSpPr>
          <p:cNvPr id="11" name="TextBox 10">
            <a:extLst>
              <a:ext uri="{FF2B5EF4-FFF2-40B4-BE49-F238E27FC236}">
                <a16:creationId xmlns:a16="http://schemas.microsoft.com/office/drawing/2014/main" id="{1123EE6D-3CBD-E165-04AA-C90F6925C087}"/>
              </a:ext>
            </a:extLst>
          </p:cNvPr>
          <p:cNvSpPr txBox="1"/>
          <p:nvPr/>
        </p:nvSpPr>
        <p:spPr>
          <a:xfrm>
            <a:off x="9599823" y="6327552"/>
            <a:ext cx="1986441" cy="215444"/>
          </a:xfrm>
          <a:prstGeom prst="rect">
            <a:avLst/>
          </a:prstGeom>
          <a:noFill/>
        </p:spPr>
        <p:txBody>
          <a:bodyPr wrap="none" rtlCol="0">
            <a:spAutoFit/>
          </a:bodyPr>
          <a:lstStyle/>
          <a:p>
            <a:r>
              <a:rPr lang="en-US" sz="800" dirty="0" err="1">
                <a:solidFill>
                  <a:schemeClr val="bg1">
                    <a:lumMod val="50000"/>
                  </a:schemeClr>
                </a:solidFill>
                <a:latin typeface="Arial" panose="020B0604020202020204" pitchFamily="34" charset="0"/>
                <a:cs typeface="Arial" panose="020B0604020202020204" pitchFamily="34" charset="0"/>
              </a:rPr>
              <a:t>McTyre</a:t>
            </a:r>
            <a:r>
              <a:rPr lang="en-US" sz="800" dirty="0">
                <a:solidFill>
                  <a:schemeClr val="bg1">
                    <a:lumMod val="50000"/>
                  </a:schemeClr>
                </a:solidFill>
                <a:latin typeface="Arial" panose="020B0604020202020204" pitchFamily="34" charset="0"/>
                <a:cs typeface="Arial" panose="020B0604020202020204" pitchFamily="34" charset="0"/>
              </a:rPr>
              <a:t>, Radiotherapy and Oncol 2020.</a:t>
            </a:r>
          </a:p>
        </p:txBody>
      </p:sp>
      <p:sp>
        <p:nvSpPr>
          <p:cNvPr id="12" name="TextBox 11">
            <a:extLst>
              <a:ext uri="{FF2B5EF4-FFF2-40B4-BE49-F238E27FC236}">
                <a16:creationId xmlns:a16="http://schemas.microsoft.com/office/drawing/2014/main" id="{D3593634-7781-879A-E196-055D3109074F}"/>
              </a:ext>
            </a:extLst>
          </p:cNvPr>
          <p:cNvSpPr txBox="1"/>
          <p:nvPr/>
        </p:nvSpPr>
        <p:spPr>
          <a:xfrm>
            <a:off x="3196071" y="6321635"/>
            <a:ext cx="5799857" cy="369332"/>
          </a:xfrm>
          <a:prstGeom prst="rect">
            <a:avLst/>
          </a:prstGeom>
          <a:noFill/>
        </p:spPr>
        <p:txBody>
          <a:bodyPr wrap="none" rtlCol="0">
            <a:spAutoFit/>
          </a:bodyPr>
          <a:lstStyle/>
          <a:p>
            <a:r>
              <a:rPr lang="en-US" b="1" dirty="0">
                <a:solidFill>
                  <a:schemeClr val="accent1">
                    <a:lumMod val="50000"/>
                  </a:schemeClr>
                </a:solidFill>
              </a:rPr>
              <a:t>Quickly recurrent or high # of Brain Metastases Concerning</a:t>
            </a:r>
          </a:p>
        </p:txBody>
      </p:sp>
    </p:spTree>
    <p:extLst>
      <p:ext uri="{BB962C8B-B14F-4D97-AF65-F5344CB8AC3E}">
        <p14:creationId xmlns:p14="http://schemas.microsoft.com/office/powerpoint/2010/main" val="403099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Autofit/>
          </a:bodyPr>
          <a:lstStyle/>
          <a:p>
            <a:pPr defTabSz="832083"/>
            <a:r>
              <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Local Therapy Recommendations for HER2+ </a:t>
            </a:r>
            <a:r>
              <a:rPr lang="en-US" sz="3000" b="1" dirty="0" err="1">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BrMs</a:t>
            </a:r>
            <a:endPar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endParaRPr>
          </a:p>
        </p:txBody>
      </p:sp>
      <p:pic>
        <p:nvPicPr>
          <p:cNvPr id="8" name="Main graphic">
            <a:extLst>
              <a:ext uri="{FF2B5EF4-FFF2-40B4-BE49-F238E27FC236}">
                <a16:creationId xmlns:a16="http://schemas.microsoft.com/office/drawing/2014/main" id="{48C926B1-15F6-84D6-6929-858B22F2FC03}"/>
              </a:ext>
            </a:extLst>
          </p:cNvPr>
          <p:cNvPicPr>
            <a:picLocks noGrp="1"/>
          </p:cNvPicPr>
          <p:nvPr>
            <p:ph idx="1"/>
          </p:nvPr>
        </p:nvPicPr>
        <p:blipFill>
          <a:blip r:embed="rId3"/>
          <a:stretch/>
        </p:blipFill>
        <p:spPr>
          <a:xfrm>
            <a:off x="1966570" y="1391716"/>
            <a:ext cx="8258861" cy="4074567"/>
          </a:xfrm>
          <a:prstGeom prst="rect">
            <a:avLst/>
          </a:prstGeom>
          <a:ln>
            <a:noFill/>
          </a:ln>
        </p:spPr>
      </p:pic>
      <p:sp>
        <p:nvSpPr>
          <p:cNvPr id="9" name="Rectangle 8">
            <a:extLst>
              <a:ext uri="{FF2B5EF4-FFF2-40B4-BE49-F238E27FC236}">
                <a16:creationId xmlns:a16="http://schemas.microsoft.com/office/drawing/2014/main" id="{CCB78EE5-36D3-DBB7-09E7-5823214C5F6F}"/>
              </a:ext>
            </a:extLst>
          </p:cNvPr>
          <p:cNvSpPr/>
          <p:nvPr/>
        </p:nvSpPr>
        <p:spPr>
          <a:xfrm>
            <a:off x="2946400" y="2642678"/>
            <a:ext cx="4229100" cy="2776191"/>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Shape 2">
            <a:extLst>
              <a:ext uri="{FF2B5EF4-FFF2-40B4-BE49-F238E27FC236}">
                <a16:creationId xmlns:a16="http://schemas.microsoft.com/office/drawing/2014/main" id="{DA923DD3-4A42-4A1D-171C-1476985FC897}"/>
              </a:ext>
            </a:extLst>
          </p:cNvPr>
          <p:cNvSpPr txBox="1"/>
          <p:nvPr/>
        </p:nvSpPr>
        <p:spPr>
          <a:xfrm>
            <a:off x="0" y="6103180"/>
            <a:ext cx="11006400" cy="308160"/>
          </a:xfrm>
          <a:prstGeom prst="rect">
            <a:avLst/>
          </a:prstGeom>
          <a:noFill/>
          <a:ln>
            <a:noFill/>
          </a:ln>
        </p:spPr>
        <p:txBody>
          <a:bodyPr lIns="120000" tIns="60000" rIns="120000" bIns="60000"/>
          <a:lstStyle/>
          <a:p>
            <a:r>
              <a:rPr lang="en-US" sz="1200" i="1" spc="-1" dirty="0">
                <a:latin typeface="Arial"/>
              </a:rPr>
              <a:t>ESMO Open</a:t>
            </a:r>
            <a:r>
              <a:rPr lang="en-US" sz="1200" spc="-1" dirty="0">
                <a:latin typeface="Arial"/>
              </a:rPr>
              <a:t> 2021 6DOI: (10.1016/j.esmoop.2021.100256) </a:t>
            </a:r>
          </a:p>
        </p:txBody>
      </p:sp>
      <p:sp>
        <p:nvSpPr>
          <p:cNvPr id="3" name="Star: 5 Points 2">
            <a:extLst>
              <a:ext uri="{FF2B5EF4-FFF2-40B4-BE49-F238E27FC236}">
                <a16:creationId xmlns:a16="http://schemas.microsoft.com/office/drawing/2014/main" id="{75209641-9A20-B4B4-5045-9EC4EEFEE63E}"/>
              </a:ext>
            </a:extLst>
          </p:cNvPr>
          <p:cNvSpPr/>
          <p:nvPr/>
        </p:nvSpPr>
        <p:spPr>
          <a:xfrm>
            <a:off x="5548574" y="4887076"/>
            <a:ext cx="306795" cy="35869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Star: 5 Points 3">
            <a:extLst>
              <a:ext uri="{FF2B5EF4-FFF2-40B4-BE49-F238E27FC236}">
                <a16:creationId xmlns:a16="http://schemas.microsoft.com/office/drawing/2014/main" id="{ECF4A06D-3144-ABD5-32F8-6BB719014BE2}"/>
              </a:ext>
            </a:extLst>
          </p:cNvPr>
          <p:cNvSpPr/>
          <p:nvPr/>
        </p:nvSpPr>
        <p:spPr>
          <a:xfrm>
            <a:off x="6445723" y="6312717"/>
            <a:ext cx="515583" cy="35180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43F8EDFE-68E7-F06B-286F-32DDAA0E9BD0}"/>
              </a:ext>
            </a:extLst>
          </p:cNvPr>
          <p:cNvSpPr txBox="1"/>
          <p:nvPr/>
        </p:nvSpPr>
        <p:spPr>
          <a:xfrm>
            <a:off x="6961306" y="6285850"/>
            <a:ext cx="4521559" cy="379656"/>
          </a:xfrm>
          <a:prstGeom prst="rect">
            <a:avLst/>
          </a:prstGeom>
          <a:noFill/>
        </p:spPr>
        <p:txBody>
          <a:bodyPr wrap="none" rtlCol="0">
            <a:spAutoFit/>
          </a:bodyPr>
          <a:lstStyle/>
          <a:p>
            <a:r>
              <a:rPr lang="en-US" sz="1867" dirty="0"/>
              <a:t>Treating up to 20 </a:t>
            </a:r>
            <a:r>
              <a:rPr lang="en-US" sz="1867" dirty="0" err="1"/>
              <a:t>BrMs</a:t>
            </a:r>
            <a:r>
              <a:rPr lang="en-US" sz="1867" dirty="0"/>
              <a:t> with SRS supported</a:t>
            </a:r>
          </a:p>
        </p:txBody>
      </p:sp>
      <p:sp>
        <p:nvSpPr>
          <p:cNvPr id="6" name="Rectangle 5">
            <a:extLst>
              <a:ext uri="{FF2B5EF4-FFF2-40B4-BE49-F238E27FC236}">
                <a16:creationId xmlns:a16="http://schemas.microsoft.com/office/drawing/2014/main" id="{5DEADD84-D3D7-BE50-513F-9FA742BDA9DC}"/>
              </a:ext>
            </a:extLst>
          </p:cNvPr>
          <p:cNvSpPr/>
          <p:nvPr/>
        </p:nvSpPr>
        <p:spPr>
          <a:xfrm>
            <a:off x="9224921" y="4865290"/>
            <a:ext cx="1000511" cy="6009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Tucatinib regimen, T-</a:t>
            </a:r>
            <a:r>
              <a:rPr lang="en-US" sz="800" dirty="0" err="1"/>
              <a:t>DXd</a:t>
            </a:r>
            <a:r>
              <a:rPr lang="en-US" sz="800" dirty="0"/>
              <a:t>, or clinical trial </a:t>
            </a:r>
          </a:p>
        </p:txBody>
      </p:sp>
    </p:spTree>
    <p:extLst>
      <p:ext uri="{BB962C8B-B14F-4D97-AF65-F5344CB8AC3E}">
        <p14:creationId xmlns:p14="http://schemas.microsoft.com/office/powerpoint/2010/main" val="3011552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2E1B37-C68F-F2FE-A278-123CBAD12F65}"/>
              </a:ext>
            </a:extLst>
          </p:cNvPr>
          <p:cNvSpPr>
            <a:spLocks noGrp="1"/>
          </p:cNvSpPr>
          <p:nvPr>
            <p:ph type="title"/>
          </p:nvPr>
        </p:nvSpPr>
        <p:spPr/>
        <p:txBody>
          <a:bodyPr>
            <a:normAutofit/>
          </a:bodyPr>
          <a:lstStyle/>
          <a:p>
            <a:r>
              <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Deferral of Local Therapy in HER2+ </a:t>
            </a:r>
            <a:r>
              <a:rPr lang="en-US" sz="3000" b="1" dirty="0" err="1">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rPr>
              <a:t>BrMs</a:t>
            </a:r>
            <a:endParaRPr lang="en-US" sz="3000" b="1" dirty="0">
              <a:solidFill>
                <a:schemeClr val="accent1">
                  <a:lumMod val="75000"/>
                </a:schemeClr>
              </a:solidFill>
              <a:latin typeface="Arial" panose="020B0604020202020204" pitchFamily="34" charset="0"/>
              <a:ea typeface="Lato" panose="020F0502020204030203"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C55D0451-5675-1113-C611-AD824846050F}"/>
              </a:ext>
            </a:extLst>
          </p:cNvPr>
          <p:cNvSpPr>
            <a:spLocks noGrp="1"/>
          </p:cNvSpPr>
          <p:nvPr>
            <p:ph idx="1"/>
          </p:nvPr>
        </p:nvSpPr>
        <p:spPr/>
        <p:txBody>
          <a:bodyPr/>
          <a:lstStyle/>
          <a:p>
            <a:pPr marL="0" indent="0">
              <a:buNone/>
            </a:pPr>
            <a:r>
              <a:rPr lang="en-US" sz="2400" dirty="0"/>
              <a:t>Deferral of local therapy for systemic therapy could be considered between MDC team and </a:t>
            </a:r>
            <a:r>
              <a:rPr lang="en-US" sz="2400" u="sng" dirty="0">
                <a:solidFill>
                  <a:srgbClr val="FF0000"/>
                </a:solidFill>
              </a:rPr>
              <a:t>patient if all are true</a:t>
            </a:r>
            <a:r>
              <a:rPr lang="en-US" sz="2400" dirty="0"/>
              <a:t>:  </a:t>
            </a:r>
          </a:p>
          <a:p>
            <a:pPr>
              <a:buAutoNum type="arabicParenR"/>
            </a:pPr>
            <a:r>
              <a:rPr lang="en-US" sz="2000" i="1" dirty="0">
                <a:solidFill>
                  <a:srgbClr val="000000"/>
                </a:solidFill>
              </a:rPr>
              <a:t>favorable prognosis</a:t>
            </a:r>
          </a:p>
          <a:p>
            <a:pPr>
              <a:buAutoNum type="arabicParenR"/>
            </a:pPr>
            <a:r>
              <a:rPr lang="en-US" sz="2000" i="1" dirty="0">
                <a:solidFill>
                  <a:srgbClr val="000000"/>
                </a:solidFill>
              </a:rPr>
              <a:t>asymptomatic single lesion &lt; 2cm, multiple or diffuse brain metastasis &lt; 2 cm </a:t>
            </a:r>
          </a:p>
          <a:p>
            <a:pPr>
              <a:buAutoNum type="arabicParenR"/>
            </a:pPr>
            <a:r>
              <a:rPr lang="en-US" sz="2000" i="1" dirty="0">
                <a:solidFill>
                  <a:srgbClr val="000000"/>
                </a:solidFill>
              </a:rPr>
              <a:t>no symptomatic mass effect</a:t>
            </a:r>
          </a:p>
          <a:p>
            <a:pPr>
              <a:buAutoNum type="arabicParenR"/>
            </a:pPr>
            <a:r>
              <a:rPr lang="en-US" sz="2000" i="1" dirty="0">
                <a:solidFill>
                  <a:srgbClr val="000000"/>
                </a:solidFill>
              </a:rPr>
              <a:t>option to proceed and previously untreated with </a:t>
            </a:r>
            <a:r>
              <a:rPr lang="en-US" sz="2000" i="1" u="sng" dirty="0">
                <a:solidFill>
                  <a:srgbClr val="000000"/>
                </a:solidFill>
              </a:rPr>
              <a:t>HER2-directed therapy </a:t>
            </a:r>
            <a:r>
              <a:rPr lang="en-US" sz="2000" i="1" dirty="0">
                <a:solidFill>
                  <a:srgbClr val="000000"/>
                </a:solidFill>
              </a:rPr>
              <a:t>with known Active CNS activity (IE HER2CLIMB, T-</a:t>
            </a:r>
            <a:r>
              <a:rPr lang="en-US" sz="2000" i="1" dirty="0" err="1">
                <a:solidFill>
                  <a:srgbClr val="000000"/>
                </a:solidFill>
              </a:rPr>
              <a:t>DXd</a:t>
            </a:r>
            <a:r>
              <a:rPr lang="en-US" sz="2000" i="1" dirty="0">
                <a:solidFill>
                  <a:srgbClr val="000000"/>
                </a:solidFill>
              </a:rPr>
              <a:t> </a:t>
            </a:r>
            <a:r>
              <a:rPr lang="en-US" sz="2000" i="1" dirty="0" err="1">
                <a:solidFill>
                  <a:srgbClr val="000000"/>
                </a:solidFill>
              </a:rPr>
              <a:t>etc</a:t>
            </a:r>
            <a:r>
              <a:rPr lang="en-US" sz="2000" i="1" dirty="0">
                <a:solidFill>
                  <a:srgbClr val="000000"/>
                </a:solidFill>
              </a:rPr>
              <a:t>)</a:t>
            </a:r>
          </a:p>
          <a:p>
            <a:pPr marL="0" indent="0">
              <a:buNone/>
            </a:pPr>
            <a:endParaRPr lang="en-US" sz="2133" i="1" dirty="0">
              <a:solidFill>
                <a:srgbClr val="000000"/>
              </a:solidFill>
            </a:endParaRPr>
          </a:p>
          <a:p>
            <a:pPr marL="0" indent="0">
              <a:buNone/>
            </a:pPr>
            <a:r>
              <a:rPr lang="en-US" sz="2133" dirty="0"/>
              <a:t>ASCO 2022 HER2+ Brain Metastases Guidelines (Ramakrishna, JCO 2022)</a:t>
            </a:r>
          </a:p>
          <a:p>
            <a:pPr marL="0" indent="0">
              <a:buNone/>
            </a:pPr>
            <a:endParaRPr lang="en-US" sz="2133" dirty="0"/>
          </a:p>
        </p:txBody>
      </p:sp>
    </p:spTree>
    <p:extLst>
      <p:ext uri="{BB962C8B-B14F-4D97-AF65-F5344CB8AC3E}">
        <p14:creationId xmlns:p14="http://schemas.microsoft.com/office/powerpoint/2010/main" val="2239384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2" ma:contentTypeDescription="Create a new document." ma:contentTypeScope="" ma:versionID="c129d87e98916ab0a6ad8669c740453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4b838391f625732b1ff1fe224d169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element ref="ns1: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0886C351-F0CC-4264-BFA8-7C4B0AF3B995}"/>
</file>

<file path=customXml/itemProps2.xml><?xml version="1.0" encoding="utf-8"?>
<ds:datastoreItem xmlns:ds="http://schemas.openxmlformats.org/officeDocument/2006/customXml" ds:itemID="{E1E01F14-863C-45A2-9B30-AE932A426085}"/>
</file>

<file path=customXml/itemProps3.xml><?xml version="1.0" encoding="utf-8"?>
<ds:datastoreItem xmlns:ds="http://schemas.openxmlformats.org/officeDocument/2006/customXml" ds:itemID="{2D4ACCB9-0DE8-47C4-8217-30C2BE65F2D0}"/>
</file>

<file path=docProps/app.xml><?xml version="1.0" encoding="utf-8"?>
<Properties xmlns="http://schemas.openxmlformats.org/officeDocument/2006/extended-properties" xmlns:vt="http://schemas.openxmlformats.org/officeDocument/2006/docPropsVTypes">
  <TotalTime>674</TotalTime>
  <Words>2598</Words>
  <Application>Microsoft Macintosh PowerPoint</Application>
  <PresentationFormat>Widescreen</PresentationFormat>
  <Paragraphs>346</Paragraphs>
  <Slides>24</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MS Mincho</vt:lpstr>
      <vt:lpstr>Aptos</vt:lpstr>
      <vt:lpstr>Aptos Display</vt:lpstr>
      <vt:lpstr>Arial</vt:lpstr>
      <vt:lpstr>Arial Narrow</vt:lpstr>
      <vt:lpstr>BlinkMacSystemFont</vt:lpstr>
      <vt:lpstr>Calibri</vt:lpstr>
      <vt:lpstr>Calibri </vt:lpstr>
      <vt:lpstr>inherit</vt:lpstr>
      <vt:lpstr>Lato</vt:lpstr>
      <vt:lpstr>Roche Sans Light</vt:lpstr>
      <vt:lpstr>Office Theme</vt:lpstr>
      <vt:lpstr>Optimal Management of Brain Metastases in Patients with  HER2-Positive Breast Cancer</vt:lpstr>
      <vt:lpstr>Incidence of Brain Metastases Among Patients with Metastatic Breast Cancer (MBC)</vt:lpstr>
      <vt:lpstr>HER2+ BrMs Incidence Increase by Line of Therapy</vt:lpstr>
      <vt:lpstr>Prognostic Factors in Patients with BCBM; Higher the Better</vt:lpstr>
      <vt:lpstr>Who is at Risk of Dying from their Brain Metastases?</vt:lpstr>
      <vt:lpstr>HER2+ BrM Highest Neurologic Death Risk</vt:lpstr>
      <vt:lpstr>High Brain Metastases Velocity in Prognostic</vt:lpstr>
      <vt:lpstr>Local Therapy Recommendations for HER2+ BrMs</vt:lpstr>
      <vt:lpstr>Deferral of Local Therapy in HER2+ BrMs</vt:lpstr>
      <vt:lpstr>HER2 Directed Therapies, Highest iORR for Active CNS BrMs</vt:lpstr>
      <vt:lpstr>CNS-PFS and OS HER2+ BrMs</vt:lpstr>
      <vt:lpstr>T-DXd in Active HER2+ BCBrMs</vt:lpstr>
      <vt:lpstr>PowerPoint Presentation</vt:lpstr>
      <vt:lpstr>PowerPoint Presentation</vt:lpstr>
      <vt:lpstr>Tucatinib, Trastuzumab, Capecitabine in BrM</vt:lpstr>
      <vt:lpstr>Neratinib + TDM1 in Active HER2+ BrMs</vt:lpstr>
      <vt:lpstr>PowerPoint Presentation</vt:lpstr>
      <vt:lpstr>PowerPoint Presentation</vt:lpstr>
      <vt:lpstr>PowerPoint Presentation</vt:lpstr>
      <vt:lpstr>PowerPoint Presentation</vt:lpstr>
      <vt:lpstr>Ongoing HER2+ CNS Compounds in Development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Sammons, Sarah L.,MD</dc:creator>
  <cp:lastModifiedBy>Gloria Kelly</cp:lastModifiedBy>
  <cp:revision>35</cp:revision>
  <dcterms:created xsi:type="dcterms:W3CDTF">2025-07-11T12:22:02Z</dcterms:created>
  <dcterms:modified xsi:type="dcterms:W3CDTF">2025-07-24T21:05:09Z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