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43" r:id="rId4"/>
    <p:sldMasterId id="2147485290" r:id="rId5"/>
    <p:sldMasterId id="2147485302" r:id="rId6"/>
    <p:sldMasterId id="2147485316" r:id="rId7"/>
  </p:sldMasterIdLst>
  <p:notesMasterIdLst>
    <p:notesMasterId r:id="rId28"/>
  </p:notesMasterIdLst>
  <p:handoutMasterIdLst>
    <p:handoutMasterId r:id="rId29"/>
  </p:handoutMasterIdLst>
  <p:sldIdLst>
    <p:sldId id="2147480857" r:id="rId8"/>
    <p:sldId id="257" r:id="rId9"/>
    <p:sldId id="2147480881" r:id="rId10"/>
    <p:sldId id="2147480882" r:id="rId11"/>
    <p:sldId id="2147480858" r:id="rId12"/>
    <p:sldId id="2147480883" r:id="rId13"/>
    <p:sldId id="2147480884" r:id="rId14"/>
    <p:sldId id="2147480886" r:id="rId15"/>
    <p:sldId id="2147480887" r:id="rId16"/>
    <p:sldId id="2147480888" r:id="rId17"/>
    <p:sldId id="2147480889" r:id="rId18"/>
    <p:sldId id="2147480890" r:id="rId19"/>
    <p:sldId id="2147480891" r:id="rId20"/>
    <p:sldId id="2147480892" r:id="rId21"/>
    <p:sldId id="2147480893" r:id="rId22"/>
    <p:sldId id="2147480895" r:id="rId23"/>
    <p:sldId id="2147480894" r:id="rId24"/>
    <p:sldId id="2147480896" r:id="rId25"/>
    <p:sldId id="2147480897" r:id="rId26"/>
    <p:sldId id="2147480899" r:id="rId27"/>
  </p:sldIdLst>
  <p:sldSz cx="12192000" cy="6858000"/>
  <p:notesSz cx="7772400" cy="10058400"/>
  <p:custDataLst>
    <p:tags r:id="rId30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F40288C5-D6AF-ED45-9D92-56F32349A53C}">
          <p14:sldIdLst>
            <p14:sldId id="2147480857"/>
            <p14:sldId id="257"/>
            <p14:sldId id="2147480881"/>
            <p14:sldId id="2147480882"/>
            <p14:sldId id="2147480858"/>
            <p14:sldId id="2147480883"/>
            <p14:sldId id="2147480884"/>
            <p14:sldId id="2147480886"/>
            <p14:sldId id="2147480887"/>
            <p14:sldId id="2147480888"/>
            <p14:sldId id="2147480889"/>
            <p14:sldId id="2147480890"/>
            <p14:sldId id="2147480891"/>
            <p14:sldId id="2147480892"/>
            <p14:sldId id="2147480893"/>
            <p14:sldId id="2147480895"/>
            <p14:sldId id="2147480894"/>
            <p14:sldId id="2147480896"/>
            <p14:sldId id="2147480897"/>
            <p14:sldId id="21474808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1B2"/>
    <a:srgbClr val="1F569C"/>
    <a:srgbClr val="000000"/>
    <a:srgbClr val="EEEEEE"/>
    <a:srgbClr val="E3EBF2"/>
    <a:srgbClr val="001F5F"/>
    <a:srgbClr val="FF40FF"/>
    <a:srgbClr val="959C09"/>
    <a:srgbClr val="942060"/>
    <a:srgbClr val="084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1" autoAdjust="0"/>
    <p:restoredTop sz="92721" autoAdjust="0"/>
  </p:normalViewPr>
  <p:slideViewPr>
    <p:cSldViewPr>
      <p:cViewPr varScale="1">
        <p:scale>
          <a:sx n="118" d="100"/>
          <a:sy n="118" d="100"/>
        </p:scale>
        <p:origin x="576" y="200"/>
      </p:cViewPr>
      <p:guideLst>
        <p:guide orient="horz" pos="4208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B84A0-765F-C2AC-5773-5A6FEF2E0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2E8726-15BC-BD95-36B9-108554404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937F37-E330-1369-0B80-49470E58D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87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5EC5B-FC75-735E-E6DE-FED46CF0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E1C60-843D-3760-AE0F-E96AE6363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1412A9-DBD3-2EA6-A454-92D0CCE18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3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ADB9-358B-8F9C-1D5B-89635893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8617"/>
            <a:ext cx="9144000" cy="1651346"/>
          </a:xfrm>
        </p:spPr>
        <p:txBody>
          <a:bodyPr anchor="b"/>
          <a:lstStyle>
            <a:lvl1pPr algn="ctr">
              <a:defRPr sz="6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4380D-3807-1CF0-12AD-B792DB74E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4860"/>
            <a:ext cx="9144000" cy="1152939"/>
          </a:xfrm>
        </p:spPr>
        <p:txBody>
          <a:bodyPr/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990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0EBA-2702-E9F7-A35B-AA543D69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92D65-1E32-2F25-CACD-394279C10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041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69A0E-774E-02F6-009D-922B5B849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E8F1E-5D68-8819-937E-22B2C8F7F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18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69026-5188-CB13-002E-8DF2F8D2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7817"/>
            <a:ext cx="10515600" cy="112581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7F2C0-E3D1-0E79-A46D-8834E9421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73017"/>
            <a:ext cx="5181600" cy="304613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44C97-0A3A-2762-5ED7-C87DAE9A8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73017"/>
            <a:ext cx="5181600" cy="304613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179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463C3-C6B8-72C8-ACCE-DD91FD95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31236"/>
            <a:ext cx="10515600" cy="70981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1947F-CEA8-A8EE-1009-79742E1A3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07742"/>
            <a:ext cx="5157787" cy="566945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F4023-E87A-99E6-419A-445C27F5B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41375"/>
            <a:ext cx="5157787" cy="284017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8C9CFA-55FF-6CA0-DD1C-2FBDCBA3E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07742"/>
            <a:ext cx="5183188" cy="566945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D3EE41-1819-4943-B73D-B5254A34A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1375"/>
            <a:ext cx="5183188" cy="284017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3158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37E4-E639-45FF-3361-9AD53DD8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19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877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90116-D817-A942-0510-EDCD81104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92274"/>
            <a:ext cx="3932237" cy="931656"/>
          </a:xfrm>
        </p:spPr>
        <p:txBody>
          <a:bodyPr anchor="b"/>
          <a:lstStyle>
            <a:lvl1pPr>
              <a:defRPr sz="3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AE09D-DA5D-4D7B-8BAD-856BCEC1F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92274"/>
            <a:ext cx="6172200" cy="4168776"/>
          </a:xfrm>
        </p:spPr>
        <p:txBody>
          <a:bodyPr/>
          <a:lstStyle>
            <a:lvl1pPr>
              <a:defRPr sz="3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D4550-BC96-D0A9-84FF-A0D6B9EC9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23322"/>
            <a:ext cx="3932237" cy="3145666"/>
          </a:xfr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2677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1D712-B0DC-D88B-D2ED-CAAFF700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39348"/>
            <a:ext cx="3932237" cy="974034"/>
          </a:xfrm>
        </p:spPr>
        <p:txBody>
          <a:bodyPr anchor="b"/>
          <a:lstStyle>
            <a:lvl1pPr>
              <a:defRPr sz="3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A5A22-00FB-6D98-ADC1-23B0ECE43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39348"/>
            <a:ext cx="6172200" cy="4121702"/>
          </a:xfrm>
        </p:spPr>
        <p:txBody>
          <a:bodyPr/>
          <a:lstStyle>
            <a:lvl1pPr marL="0" indent="0">
              <a:buNone/>
              <a:defRPr sz="3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D37C1-9C4F-1A28-B0EF-2BB3A363E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32652"/>
            <a:ext cx="3932237" cy="3036336"/>
          </a:xfr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925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293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156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8E9B7-4949-28BD-165C-8A19BAED805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E1A95-6077-6510-20C5-471AD5466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6C0729-2E40-00EB-212A-99D70594C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72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A963A4-9BB1-F8FF-4636-271CB689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8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3608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2E1199-B50F-0114-1C29-82C8B63ED0EB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4C4F00-A86F-1C51-F733-91E92FCA18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CF191-AD96-1DB9-DF2E-4B2B4833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301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958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C27F-8158-D95C-0270-6C5A18C09C1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715040-51BB-5EAD-7551-4E1CFE3430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50B323-4A45-FF99-0514-1788CD00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7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6782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CB4C5-8216-244E-3D93-41E212F40457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B3AFF3-C9AF-6406-A52C-986F17667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E472F0-4C6A-6FBF-3D23-4A0861C31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89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904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A659D-6BF1-8E0D-2D7B-19BCEFEA43F4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5B2744-BE30-7F59-641C-E8EE271BF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61F54A-476D-1E85-D460-3390FD497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135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1A8939-5D7B-DDA0-442D-AFC6D9C4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0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76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5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63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92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97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0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969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0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2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40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99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612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14778840"/>
      </p:ext>
    </p:extLst>
  </p:cSld>
  <p:clrMapOvr>
    <a:masterClrMapping/>
  </p:clrMapOvr>
  <p:transition spd="slow"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0281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8795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492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74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5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2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89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3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6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2AE440-44D9-D2E5-7772-A484A3CF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0138"/>
            <a:ext cx="10515600" cy="913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511E8-27A1-0CAC-98CD-282057B8B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03442"/>
            <a:ext cx="10515600" cy="30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A white screen with a blue and red background&#10;&#10;Description automatically generated">
            <a:extLst>
              <a:ext uri="{FF2B5EF4-FFF2-40B4-BE49-F238E27FC236}">
                <a16:creationId xmlns:a16="http://schemas.microsoft.com/office/drawing/2014/main" id="{FDFC4DB8-6DDC-C398-E988-C9CCBADFD94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2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3868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03" r:id="rId1"/>
    <p:sldLayoutId id="2147485304" r:id="rId2"/>
    <p:sldLayoutId id="2147485305" r:id="rId3"/>
    <p:sldLayoutId id="2147485306" r:id="rId4"/>
    <p:sldLayoutId id="2147485307" r:id="rId5"/>
    <p:sldLayoutId id="2147485308" r:id="rId6"/>
    <p:sldLayoutId id="2147485309" r:id="rId7"/>
    <p:sldLayoutId id="2147485310" r:id="rId8"/>
    <p:sldLayoutId id="2147485311" r:id="rId9"/>
    <p:sldLayoutId id="2147485312" r:id="rId10"/>
    <p:sldLayoutId id="2147485313" r:id="rId11"/>
    <p:sldLayoutId id="2147485314" r:id="rId12"/>
    <p:sldLayoutId id="2147485315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12">
          <p15:clr>
            <a:srgbClr val="F26B43"/>
          </p15:clr>
        </p15:guide>
        <p15:guide id="8" pos="7248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3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7" r:id="rId1"/>
    <p:sldLayoutId id="2147485318" r:id="rId2"/>
    <p:sldLayoutId id="2147485319" r:id="rId3"/>
    <p:sldLayoutId id="2147485320" r:id="rId4"/>
    <p:sldLayoutId id="2147485321" r:id="rId5"/>
    <p:sldLayoutId id="2147485322" r:id="rId6"/>
    <p:sldLayoutId id="2147485323" r:id="rId7"/>
    <p:sldLayoutId id="2147485324" r:id="rId8"/>
    <p:sldLayoutId id="2147485325" r:id="rId9"/>
    <p:sldLayoutId id="2147485326" r:id="rId10"/>
    <p:sldLayoutId id="2147485327" r:id="rId11"/>
    <p:sldLayoutId id="2147485328" r:id="rId12"/>
    <p:sldLayoutId id="2147485329" r:id="rId13"/>
    <p:sldLayoutId id="2147485330" r:id="rId14"/>
    <p:sldLayoutId id="2147485331" r:id="rId15"/>
    <p:sldLayoutId id="2147485332" r:id="rId16"/>
    <p:sldLayoutId id="2147485333" r:id="rId17"/>
    <p:sldLayoutId id="2147485334" r:id="rId18"/>
    <p:sldLayoutId id="2147485335" r:id="rId19"/>
    <p:sldLayoutId id="2147485336" r:id="rId20"/>
    <p:sldLayoutId id="2147485337" r:id="rId21"/>
    <p:sldLayoutId id="2147485338" r:id="rId22"/>
    <p:sldLayoutId id="2147485339" r:id="rId23"/>
    <p:sldLayoutId id="2147485340" r:id="rId2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F504-75F2-C76A-7B40-8A76F55C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2062510"/>
            <a:ext cx="10358967" cy="1143000"/>
          </a:xfrm>
        </p:spPr>
        <p:txBody>
          <a:bodyPr/>
          <a:lstStyle/>
          <a:p>
            <a: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5-MINUTE JOURNAL CLUB</a:t>
            </a:r>
            <a:b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Reviewing the Role of Oral SERDs </a:t>
            </a:r>
            <a:b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Management of ER-Positive</a:t>
            </a:r>
            <a:b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Metastatic Breast Cancer</a:t>
            </a:r>
            <a:b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Issue 7</a:t>
            </a:r>
            <a:b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77B24-D55C-D8C0-2EE7-70E13DCAD338}"/>
              </a:ext>
            </a:extLst>
          </p:cNvPr>
          <p:cNvSpPr txBox="1"/>
          <p:nvPr/>
        </p:nvSpPr>
        <p:spPr>
          <a:xfrm>
            <a:off x="9659007" y="5927832"/>
            <a:ext cx="2532992" cy="882869"/>
          </a:xfrm>
          <a:prstGeom prst="rect">
            <a:avLst/>
          </a:prstGeom>
          <a:solidFill>
            <a:srgbClr val="E3ECF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264A4-F9B2-E1DC-7667-9C4CBE6E4146}"/>
              </a:ext>
            </a:extLst>
          </p:cNvPr>
          <p:cNvSpPr txBox="1"/>
          <p:nvPr/>
        </p:nvSpPr>
        <p:spPr>
          <a:xfrm>
            <a:off x="3512056" y="4223990"/>
            <a:ext cx="51594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Rinath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M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Jeselsohn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Moderated by Neil Love, MD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7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EE50F-D559-3420-0CD9-A916F775C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AFD4A1F-F139-B945-C1BE-7F230DF94195}"/>
              </a:ext>
            </a:extLst>
          </p:cNvPr>
          <p:cNvSpPr txBox="1"/>
          <p:nvPr/>
        </p:nvSpPr>
        <p:spPr>
          <a:xfrm>
            <a:off x="11542" y="6545814"/>
            <a:ext cx="71645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KL et al. San Antonio Breast Cancer Symposium 2024;Abstract GS1-01.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BF384-E1C6-803A-0EFB-A5501D18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360" y="404664"/>
            <a:ext cx="10873208" cy="57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1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C930C-FCA1-DFC5-D9B2-EFDE0AEE2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7B1206-0436-852E-DF8E-9C9029185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76" y="1873542"/>
            <a:ext cx="11089248" cy="3110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CD1016-88BF-8AC4-434F-356590415346}"/>
              </a:ext>
            </a:extLst>
          </p:cNvPr>
          <p:cNvSpPr txBox="1"/>
          <p:nvPr/>
        </p:nvSpPr>
        <p:spPr>
          <a:xfrm>
            <a:off x="7248136" y="4661292"/>
            <a:ext cx="439248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32071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B8002-C275-D723-21C2-2261D61A9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79F065-513D-4DF6-E9CF-966CD807EC21}"/>
              </a:ext>
            </a:extLst>
          </p:cNvPr>
          <p:cNvSpPr txBox="1"/>
          <p:nvPr/>
        </p:nvSpPr>
        <p:spPr>
          <a:xfrm>
            <a:off x="11542" y="6545814"/>
            <a:ext cx="71645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Bhave MA et al. </a:t>
            </a:r>
            <a:r>
              <a:rPr lang="en-US" sz="1500" b="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2024;[Online ahead of print].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F99D2-182A-BCED-7267-E8D8E2C19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4" y="476672"/>
            <a:ext cx="11452592" cy="543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5A07B-96A4-A978-C690-7EBCB38C6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18C4101-4925-3FF6-558E-79F9C00C100F}"/>
              </a:ext>
            </a:extLst>
          </p:cNvPr>
          <p:cNvSpPr txBox="1"/>
          <p:nvPr/>
        </p:nvSpPr>
        <p:spPr>
          <a:xfrm>
            <a:off x="11542" y="6545814"/>
            <a:ext cx="71645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Bhave MA et al. </a:t>
            </a:r>
            <a:r>
              <a:rPr lang="en-US" sz="1500" b="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2024;[Online ahead of print].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E9AE6-E6B9-4BDF-4A73-D0364EB8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81" y="548680"/>
            <a:ext cx="11655838" cy="51845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717B34-37DE-6C57-59EF-C4AA5890BA62}"/>
              </a:ext>
            </a:extLst>
          </p:cNvPr>
          <p:cNvSpPr/>
          <p:nvPr/>
        </p:nvSpPr>
        <p:spPr bwMode="auto">
          <a:xfrm>
            <a:off x="10259729" y="5301208"/>
            <a:ext cx="1651455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0B1C06-4F86-A7AF-FF43-4BBE3A096AD1}"/>
              </a:ext>
            </a:extLst>
          </p:cNvPr>
          <p:cNvSpPr/>
          <p:nvPr/>
        </p:nvSpPr>
        <p:spPr bwMode="auto">
          <a:xfrm>
            <a:off x="6384032" y="2708920"/>
            <a:ext cx="1800200" cy="20882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7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722F9-1D4B-F866-8872-F9ADD5E7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34CB36-92DA-B0EF-2761-34A81385B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46" y="1224604"/>
            <a:ext cx="11051507" cy="3715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96EDBE-3769-D311-BAE9-304367FD29DC}"/>
              </a:ext>
            </a:extLst>
          </p:cNvPr>
          <p:cNvSpPr txBox="1"/>
          <p:nvPr/>
        </p:nvSpPr>
        <p:spPr>
          <a:xfrm>
            <a:off x="8489623" y="4617307"/>
            <a:ext cx="313213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</a:t>
            </a:r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2024;25(11):1424-39. </a:t>
            </a:r>
          </a:p>
        </p:txBody>
      </p:sp>
    </p:spTree>
    <p:extLst>
      <p:ext uri="{BB962C8B-B14F-4D97-AF65-F5344CB8AC3E}">
        <p14:creationId xmlns:p14="http://schemas.microsoft.com/office/powerpoint/2010/main" val="38267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EF8D2-F20B-1C62-A5C0-06FDFCF27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E75067-727A-4E98-63E4-8F88E41BE3D5}"/>
              </a:ext>
            </a:extLst>
          </p:cNvPr>
          <p:cNvSpPr txBox="1"/>
          <p:nvPr/>
        </p:nvSpPr>
        <p:spPr>
          <a:xfrm>
            <a:off x="11542" y="6545814"/>
            <a:ext cx="117010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Oliveira M et al. </a:t>
            </a:r>
            <a:r>
              <a:rPr lang="en-US" sz="1500" b="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</a:t>
            </a:r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2024;25(11):1424-39. Oliveira M et al. San Antonio Breast Cancer Symposium 2022;Abstract GS3-02.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5FC55-9CE6-43F5-77AB-58669247B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97" y="1542335"/>
            <a:ext cx="9374405" cy="31683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CE4458-6CE4-5424-0DA2-AF347B852200}"/>
              </a:ext>
            </a:extLst>
          </p:cNvPr>
          <p:cNvSpPr/>
          <p:nvPr/>
        </p:nvSpPr>
        <p:spPr bwMode="auto">
          <a:xfrm>
            <a:off x="1408798" y="4689140"/>
            <a:ext cx="9374404" cy="108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545E7-C600-9A1A-4AD0-3069270E0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4891F3-A068-484A-D7FA-B6FD8FE3B2A9}"/>
              </a:ext>
            </a:extLst>
          </p:cNvPr>
          <p:cNvSpPr txBox="1"/>
          <p:nvPr/>
        </p:nvSpPr>
        <p:spPr>
          <a:xfrm>
            <a:off x="11542" y="6545814"/>
            <a:ext cx="1148505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Oliveira M et al. </a:t>
            </a:r>
            <a:r>
              <a:rPr lang="en-US" sz="1500" b="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</a:t>
            </a:r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2024;25(11):1424-39. Oliveira M et al. San Antonio Breast Cancer Symposium 2022;Abstract GS3-02.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77E53-D329-7B6A-08F8-88D44EDC1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20" y="1520788"/>
            <a:ext cx="10606959" cy="38164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533FDD-5C8D-D6C0-A8ED-A6DC81B7DDAA}"/>
              </a:ext>
            </a:extLst>
          </p:cNvPr>
          <p:cNvSpPr/>
          <p:nvPr/>
        </p:nvSpPr>
        <p:spPr bwMode="auto">
          <a:xfrm>
            <a:off x="4871864" y="1520788"/>
            <a:ext cx="3312368" cy="1800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512860-65C8-2A06-E901-2337AD85CDF9}"/>
              </a:ext>
            </a:extLst>
          </p:cNvPr>
          <p:cNvSpPr/>
          <p:nvPr/>
        </p:nvSpPr>
        <p:spPr bwMode="auto">
          <a:xfrm>
            <a:off x="4799856" y="1555666"/>
            <a:ext cx="300045" cy="7560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4EB40-18BD-A718-F343-2496796C4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0FED4D-3E1B-7DCB-6CF4-06C8A5D698D9}"/>
              </a:ext>
            </a:extLst>
          </p:cNvPr>
          <p:cNvSpPr txBox="1"/>
          <p:nvPr/>
        </p:nvSpPr>
        <p:spPr>
          <a:xfrm>
            <a:off x="11542" y="6545814"/>
            <a:ext cx="831670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Oliveira M et al. </a:t>
            </a:r>
            <a:r>
              <a:rPr lang="en-US" sz="1500" b="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</a:t>
            </a:r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2024;25(11):1424-39.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97FA3-3B8F-D54C-0FB6-DA0C5475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72" y="476672"/>
            <a:ext cx="10752255" cy="54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2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D3FAA-8AFD-4980-7E40-80A14AEAB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0E5FB5-21C9-C85F-E4D9-61B11E34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85" y="332656"/>
            <a:ext cx="10454430" cy="5688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562B16-871D-6B90-C91F-B3881E6A05D7}"/>
              </a:ext>
            </a:extLst>
          </p:cNvPr>
          <p:cNvSpPr/>
          <p:nvPr/>
        </p:nvSpPr>
        <p:spPr bwMode="auto">
          <a:xfrm>
            <a:off x="8256240" y="2060848"/>
            <a:ext cx="432048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E8656A-CA95-E3BB-40B7-B5D71FEE73CE}"/>
              </a:ext>
            </a:extLst>
          </p:cNvPr>
          <p:cNvSpPr/>
          <p:nvPr/>
        </p:nvSpPr>
        <p:spPr bwMode="auto">
          <a:xfrm>
            <a:off x="1294822" y="2708920"/>
            <a:ext cx="2640939" cy="8015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4BD3B-63C0-FEBC-2CB5-AE1E4FBAD80C}"/>
              </a:ext>
            </a:extLst>
          </p:cNvPr>
          <p:cNvSpPr txBox="1"/>
          <p:nvPr/>
        </p:nvSpPr>
        <p:spPr>
          <a:xfrm>
            <a:off x="4361798" y="2706098"/>
            <a:ext cx="264093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0" dirty="0">
                <a:solidFill>
                  <a:srgbClr val="3A81B2"/>
                </a:solidFill>
              </a:rPr>
              <a:t>(SERDS)</a:t>
            </a:r>
          </a:p>
        </p:txBody>
      </p:sp>
    </p:spTree>
    <p:extLst>
      <p:ext uri="{BB962C8B-B14F-4D97-AF65-F5344CB8AC3E}">
        <p14:creationId xmlns:p14="http://schemas.microsoft.com/office/powerpoint/2010/main" val="338619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4253-570C-B9C8-CEF2-3E1EF0CB0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0514C6-FCFC-FEF5-B1CC-9B0DF287270D}"/>
              </a:ext>
            </a:extLst>
          </p:cNvPr>
          <p:cNvSpPr txBox="1"/>
          <p:nvPr/>
        </p:nvSpPr>
        <p:spPr>
          <a:xfrm>
            <a:off x="11542" y="6545814"/>
            <a:ext cx="831670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Jeselsohn</a:t>
            </a:r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R. San Antonio Breast Cancer Symposium 2024;Education Session 5.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F98AA-5659-5BD7-9923-10F0C2DD1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475956"/>
            <a:ext cx="10850238" cy="590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677B24-D55C-D8C0-2EE7-70E13DCAD338}"/>
              </a:ext>
            </a:extLst>
          </p:cNvPr>
          <p:cNvSpPr txBox="1"/>
          <p:nvPr/>
        </p:nvSpPr>
        <p:spPr>
          <a:xfrm>
            <a:off x="9659007" y="5927832"/>
            <a:ext cx="2532992" cy="882869"/>
          </a:xfrm>
          <a:prstGeom prst="rect">
            <a:avLst/>
          </a:prstGeom>
          <a:solidFill>
            <a:srgbClr val="E3ECF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264A4-F9B2-E1DC-7667-9C4CBE6E4146}"/>
              </a:ext>
            </a:extLst>
          </p:cNvPr>
          <p:cNvSpPr txBox="1"/>
          <p:nvPr/>
        </p:nvSpPr>
        <p:spPr>
          <a:xfrm>
            <a:off x="3317708" y="3616143"/>
            <a:ext cx="5548121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25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Rinath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M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Jeselsohn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  <a:p>
            <a:pPr marL="0" marR="0" lvl="0" indent="0" algn="ctr" defTabSz="914400" rtl="0" eaLnBrk="0" fontAlgn="base" latinLnBrk="0" hangingPunct="0">
              <a:lnSpc>
                <a:spcPts val="25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Assistant Professor of Medicine</a:t>
            </a:r>
          </a:p>
          <a:p>
            <a:pPr marL="0" marR="0" lvl="0" indent="0" algn="ctr" defTabSz="914400" rtl="0" eaLnBrk="0" fontAlgn="base" latinLnBrk="0" hangingPunct="0">
              <a:lnSpc>
                <a:spcPts val="25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Harvard Medical School</a:t>
            </a:r>
          </a:p>
          <a:p>
            <a:pPr marL="0" marR="0" lvl="0" indent="0" algn="ctr" defTabSz="914400" rtl="0" eaLnBrk="0" fontAlgn="base" latinLnBrk="0" hangingPunct="0">
              <a:lnSpc>
                <a:spcPts val="25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 for ER+ Translational Discovery Research</a:t>
            </a:r>
          </a:p>
          <a:p>
            <a:pPr marL="0" marR="0" lvl="0" indent="0" algn="ctr" defTabSz="914400" rtl="0" eaLnBrk="0" fontAlgn="base" latinLnBrk="0" hangingPunct="0">
              <a:lnSpc>
                <a:spcPts val="25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Dana-Farber Cancer Institute</a:t>
            </a:r>
          </a:p>
          <a:p>
            <a:pPr marL="0" marR="0" lvl="0" indent="0" algn="ctr" defTabSz="914400" rtl="0" eaLnBrk="0" fontAlgn="base" latinLnBrk="0" hangingPunct="0">
              <a:lnSpc>
                <a:spcPts val="25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Boston, Massachusetts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0BDAF5-F54B-0BFE-ED87-D8A36E0E2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0333" y="1157666"/>
            <a:ext cx="2271334" cy="22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754FF-F41A-A1D8-D21A-C1CC7DD9F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E5342C-0602-2D0F-9AE9-E1D6E34A84EC}"/>
              </a:ext>
            </a:extLst>
          </p:cNvPr>
          <p:cNvSpPr txBox="1"/>
          <p:nvPr/>
        </p:nvSpPr>
        <p:spPr>
          <a:xfrm>
            <a:off x="11542" y="6545814"/>
            <a:ext cx="831670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Jeselsohn</a:t>
            </a:r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R. San Antonio Breast Cancer Symposium 2024;Education Session 5.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B4F68-454F-E058-7D6D-5B71624D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20546"/>
            <a:ext cx="11005875" cy="62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6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B6573-0D31-0F5E-7A08-5AF3C05EB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240DC-9D90-4BB4-52E3-801356AE3874}"/>
              </a:ext>
            </a:extLst>
          </p:cNvPr>
          <p:cNvSpPr txBox="1"/>
          <p:nvPr/>
        </p:nvSpPr>
        <p:spPr>
          <a:xfrm>
            <a:off x="0" y="329555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Papers Discussed in This Issue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3D5B0-A1AD-7A4D-591F-6F343EE35985}"/>
              </a:ext>
            </a:extLst>
          </p:cNvPr>
          <p:cNvSpPr txBox="1"/>
          <p:nvPr/>
        </p:nvSpPr>
        <p:spPr>
          <a:xfrm>
            <a:off x="361910" y="1536174"/>
            <a:ext cx="114681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KL et al. Imlunestrant with or without </a:t>
            </a:r>
            <a:r>
              <a:rPr lang="en-US" sz="2400" b="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abemaciclib</a:t>
            </a:r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advanced breast cancer. </a:t>
            </a:r>
            <a:b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n-US" sz="2400" b="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Med. </a:t>
            </a:r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December 11, 2024;[Online ahead of print]</a:t>
            </a:r>
          </a:p>
          <a:p>
            <a:pPr marL="0" marR="0"/>
            <a:endParaRPr lang="en-US" sz="2400" b="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/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KL et al. Imlunestrant, an oral selective estrogen receptor degrader (SERD), as monotherapy &amp; combined with </a:t>
            </a:r>
            <a:r>
              <a:rPr lang="en-US" sz="2400" b="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abemaciclib</a:t>
            </a:r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for patients with ER+, HER2- advanced breast cancer (ABC), pretreated with endocrine therapy (ET): Results of the phase 3 EMBER-3 trial. San Antonio Breast Cancer Symposium 2024;Abstract GS1-01.</a:t>
            </a:r>
          </a:p>
          <a:p>
            <a:pPr marL="0" marR="0"/>
            <a:endParaRPr lang="en-US" sz="2400" b="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/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Bhave MA et al. Comprehensive genomic profiling of ESR1, PIK3CA, AKT1, and PTEN in HR(+)HER2(-) metastatic breast cancer: Prevalence along treatment course and predictive value for endocrine therapy resistance in real-world practice. </a:t>
            </a:r>
            <a:r>
              <a:rPr lang="en-US" sz="2400" b="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</a:t>
            </a:r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2024;[Online ahead of print].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AA4C3-5C74-742C-9FBF-86FABC901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2C9AEB-21CB-9DED-3F6D-4DBB2C71CB12}"/>
              </a:ext>
            </a:extLst>
          </p:cNvPr>
          <p:cNvSpPr txBox="1"/>
          <p:nvPr/>
        </p:nvSpPr>
        <p:spPr>
          <a:xfrm>
            <a:off x="0" y="329555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Papers Discussed in This Issue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EAC90-7793-315B-3401-A0E59EF84419}"/>
              </a:ext>
            </a:extLst>
          </p:cNvPr>
          <p:cNvSpPr txBox="1"/>
          <p:nvPr/>
        </p:nvSpPr>
        <p:spPr>
          <a:xfrm>
            <a:off x="852691" y="1700808"/>
            <a:ext cx="104866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Oliveira M et al. Camizestrant, a next-generation oral SERD, versus fulvestrant in post-menopausal women with </a:t>
            </a:r>
            <a:r>
              <a:rPr lang="en-US" sz="2400" b="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oestrogen</a:t>
            </a:r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receptor-positive, HER2-negative advanced breast cancer (SERENA-2): A multi-dose, open-label, </a:t>
            </a:r>
            <a:r>
              <a:rPr lang="en-US" sz="2400" b="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phase 2 trial. </a:t>
            </a:r>
            <a:r>
              <a:rPr lang="en-US" sz="2400" b="0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2024;25(11):1424-39. </a:t>
            </a:r>
          </a:p>
          <a:p>
            <a:pPr marL="0" marR="0"/>
            <a:endParaRPr lang="en-US" sz="2400" b="0" kern="100" dirty="0">
              <a:solidFill>
                <a:srgbClr val="000000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/>
            <a:r>
              <a:rPr lang="en-US" sz="2400" b="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Jeselsohn</a:t>
            </a:r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2400" b="0" kern="10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lang="en-US" sz="2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Latest on selective estrogen receptor degraders (SERDs). San Antonio Breast Cancer Symposium 2024;Education Session 5.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65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F7998-039E-673F-67EA-82C4F6704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4BBFE-D281-8F2F-9A5D-B925A13F3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559" y="3429000"/>
            <a:ext cx="7620000" cy="3323911"/>
          </a:xfrm>
          <a:prstGeom prst="rect">
            <a:avLst/>
          </a:prstGeom>
        </p:spPr>
      </p:pic>
      <p:pic>
        <p:nvPicPr>
          <p:cNvPr id="5" name="Picture 4" descr="A close-up of a medical report&#10;&#10;Description automatically generated">
            <a:extLst>
              <a:ext uri="{FF2B5EF4-FFF2-40B4-BE49-F238E27FC236}">
                <a16:creationId xmlns:a16="http://schemas.microsoft.com/office/drawing/2014/main" id="{2AE58D02-DF57-DE02-A11D-4DF0337CF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1647" r="1795" b="22590"/>
          <a:stretch/>
        </p:blipFill>
        <p:spPr>
          <a:xfrm>
            <a:off x="134475" y="189185"/>
            <a:ext cx="7705426" cy="3441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0F5651-D7E8-E943-1008-1D6A15F30FCE}"/>
              </a:ext>
            </a:extLst>
          </p:cNvPr>
          <p:cNvSpPr txBox="1"/>
          <p:nvPr/>
        </p:nvSpPr>
        <p:spPr>
          <a:xfrm>
            <a:off x="4088082" y="2353376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Abstract GS1-01</a:t>
            </a:r>
          </a:p>
        </p:txBody>
      </p:sp>
    </p:spTree>
    <p:extLst>
      <p:ext uri="{BB962C8B-B14F-4D97-AF65-F5344CB8AC3E}">
        <p14:creationId xmlns:p14="http://schemas.microsoft.com/office/powerpoint/2010/main" val="341057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6E60-3AFA-B223-C0FA-A0CDE5E65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DC6AD1-0325-6162-F1F3-96CA84BD3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440668"/>
            <a:ext cx="10838282" cy="5976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C4551-DB1A-D4B7-4CA7-433773EDACB2}"/>
              </a:ext>
            </a:extLst>
          </p:cNvPr>
          <p:cNvSpPr txBox="1"/>
          <p:nvPr/>
        </p:nvSpPr>
        <p:spPr>
          <a:xfrm>
            <a:off x="11542" y="6545814"/>
            <a:ext cx="76686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KL et al. San Antonio Breast Cancer Symposium 2024;Abstract GS1-01. </a:t>
            </a:r>
          </a:p>
        </p:txBody>
      </p:sp>
    </p:spTree>
    <p:extLst>
      <p:ext uri="{BB962C8B-B14F-4D97-AF65-F5344CB8AC3E}">
        <p14:creationId xmlns:p14="http://schemas.microsoft.com/office/powerpoint/2010/main" val="149822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52D12-AEFF-30B1-B54D-5516639BB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644F0D-9518-20E2-618A-C6995D0F860D}"/>
              </a:ext>
            </a:extLst>
          </p:cNvPr>
          <p:cNvSpPr txBox="1"/>
          <p:nvPr/>
        </p:nvSpPr>
        <p:spPr>
          <a:xfrm>
            <a:off x="11542" y="6545814"/>
            <a:ext cx="73806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KL et al. San Antonio Breast Cancer Symposium 2024;Abstract GS1-01.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15E74-3C3F-13E7-4302-D539DBAE5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44759"/>
            <a:ext cx="10729192" cy="60753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2E29D0-25B0-AC05-6EC3-97C93184EEAA}"/>
              </a:ext>
            </a:extLst>
          </p:cNvPr>
          <p:cNvSpPr/>
          <p:nvPr/>
        </p:nvSpPr>
        <p:spPr bwMode="auto">
          <a:xfrm>
            <a:off x="4583832" y="6246176"/>
            <a:ext cx="6480720" cy="1739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04472-69B1-9AAE-3EE1-0308C9083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15DDFB7-ACC8-C5B8-9BD5-0F668BDA4C06}"/>
              </a:ext>
            </a:extLst>
          </p:cNvPr>
          <p:cNvSpPr txBox="1"/>
          <p:nvPr/>
        </p:nvSpPr>
        <p:spPr>
          <a:xfrm>
            <a:off x="11542" y="6545814"/>
            <a:ext cx="71645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KL et al. San Antonio Breast Cancer Symposium 2024;Abstract GS1-01.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1CFBE-5650-A7CB-1049-216B2F90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32656"/>
            <a:ext cx="1090814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04472-69B1-9AAE-3EE1-0308C9083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15DDFB7-ACC8-C5B8-9BD5-0F668BDA4C06}"/>
              </a:ext>
            </a:extLst>
          </p:cNvPr>
          <p:cNvSpPr txBox="1"/>
          <p:nvPr/>
        </p:nvSpPr>
        <p:spPr>
          <a:xfrm>
            <a:off x="11542" y="6545814"/>
            <a:ext cx="71645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5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KL et al. San Antonio Breast Cancer Symposium 2024;Abstract GS1-01.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DBD02A-7723-3EBA-B447-B6068194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88640"/>
            <a:ext cx="8064896" cy="605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TLC24_PPTX" id="{0C5B9E94-B483-3C45-AEDB-EB3494D99EF5}" vid="{BFAC6524-78AC-CE45-A9ED-2E0A277EE02C}"/>
    </a:ext>
  </a:extLst>
</a:theme>
</file>

<file path=ppt/theme/theme3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B2DFEC1B-B51C-49DD-8493-06631544BF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43F9E4-289D-42E8-A915-BB0E8B0E141C}"/>
</file>

<file path=customXml/itemProps3.xml><?xml version="1.0" encoding="utf-8"?>
<ds:datastoreItem xmlns:ds="http://schemas.openxmlformats.org/officeDocument/2006/customXml" ds:itemID="{A577527F-3217-405A-9AE5-DA452DBA0E94}">
  <ds:schemaRefs>
    <ds:schemaRef ds:uri="7d689f85-9540-4145-9f5c-6f24686bb201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f06c4294-987e-46bd-a550-858175ea534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38435</TotalTime>
  <Words>503</Words>
  <Application>Microsoft Macintosh PowerPoint</Application>
  <PresentationFormat>Widescreen</PresentationFormat>
  <Paragraphs>36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Symbol</vt:lpstr>
      <vt:lpstr>Times New Roman</vt:lpstr>
      <vt:lpstr>Wingdings</vt:lpstr>
      <vt:lpstr>3_Default Design</vt:lpstr>
      <vt:lpstr>1_Office Theme</vt:lpstr>
      <vt:lpstr>2022_CCO_Template</vt:lpstr>
      <vt:lpstr>4_Default Design</vt:lpstr>
      <vt:lpstr>5-MINUTE JOURNAL CLUB Reviewing the Role of Oral SERDs  in the Management of ER-Positive Metastatic Breast Cancer  Issue 7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Kevin Pang</cp:lastModifiedBy>
  <cp:revision>2123</cp:revision>
  <cp:lastPrinted>2020-12-08T02:40:56Z</cp:lastPrinted>
  <dcterms:created xsi:type="dcterms:W3CDTF">2020-11-13T19:02:13Z</dcterms:created>
  <dcterms:modified xsi:type="dcterms:W3CDTF">2025-05-14T12:47:26Z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738600.000000000</vt:lpwstr>
  </property>
  <property fmtid="{D5CDD505-2E9C-101B-9397-08002B2CF9AE}" pid="3" name="ContentTypeId">
    <vt:lpwstr>0x01010018862A45804C7345BFDE61DA2C172BE7</vt:lpwstr>
  </property>
</Properties>
</file>