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4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49" r:id="rId2"/>
    <p:sldMasterId id="2147484603" r:id="rId3"/>
    <p:sldMasterId id="2147484616" r:id="rId4"/>
  </p:sldMasterIdLst>
  <p:notesMasterIdLst>
    <p:notesMasterId r:id="rId58"/>
  </p:notesMasterIdLst>
  <p:handoutMasterIdLst>
    <p:handoutMasterId r:id="rId59"/>
  </p:handoutMasterIdLst>
  <p:sldIdLst>
    <p:sldId id="2147480097" r:id="rId5"/>
    <p:sldId id="2147480152" r:id="rId6"/>
    <p:sldId id="2147479949" r:id="rId7"/>
    <p:sldId id="2147479950" r:id="rId8"/>
    <p:sldId id="2147480083" r:id="rId9"/>
    <p:sldId id="2147480082" r:id="rId10"/>
    <p:sldId id="13407" r:id="rId11"/>
    <p:sldId id="2147481015" r:id="rId12"/>
    <p:sldId id="2147480947" r:id="rId13"/>
    <p:sldId id="2147480098" r:id="rId14"/>
    <p:sldId id="2147480103" r:id="rId15"/>
    <p:sldId id="2147480129" r:id="rId16"/>
    <p:sldId id="2147480995" r:id="rId17"/>
    <p:sldId id="2147480130" r:id="rId18"/>
    <p:sldId id="2147480116" r:id="rId19"/>
    <p:sldId id="2147480264" r:id="rId20"/>
    <p:sldId id="2147480263" r:id="rId21"/>
    <p:sldId id="2147480118" r:id="rId22"/>
    <p:sldId id="2147480131" r:id="rId23"/>
    <p:sldId id="2147480132" r:id="rId24"/>
    <p:sldId id="2147480133" r:id="rId25"/>
    <p:sldId id="2147480134" r:id="rId26"/>
    <p:sldId id="2147480135" r:id="rId27"/>
    <p:sldId id="2147480136" r:id="rId28"/>
    <p:sldId id="2147480984" r:id="rId29"/>
    <p:sldId id="2147480137" r:id="rId30"/>
    <p:sldId id="2147480138" r:id="rId31"/>
    <p:sldId id="2147480139" r:id="rId32"/>
    <p:sldId id="2147480270" r:id="rId33"/>
    <p:sldId id="2147480068" r:id="rId34"/>
    <p:sldId id="2147481027" r:id="rId35"/>
    <p:sldId id="2147481028" r:id="rId36"/>
    <p:sldId id="2147481029" r:id="rId37"/>
    <p:sldId id="2147480140" r:id="rId38"/>
    <p:sldId id="2147481030" r:id="rId39"/>
    <p:sldId id="2147480271" r:id="rId40"/>
    <p:sldId id="2147480141" r:id="rId41"/>
    <p:sldId id="2147480142" r:id="rId42"/>
    <p:sldId id="2147480143" r:id="rId43"/>
    <p:sldId id="2147480144" r:id="rId44"/>
    <p:sldId id="2147480148" r:id="rId45"/>
    <p:sldId id="2147480149" r:id="rId46"/>
    <p:sldId id="2147480145" r:id="rId47"/>
    <p:sldId id="2147480285" r:id="rId48"/>
    <p:sldId id="2147480287" r:id="rId49"/>
    <p:sldId id="2147480150" r:id="rId50"/>
    <p:sldId id="2147481022" r:id="rId51"/>
    <p:sldId id="2147481019" r:id="rId52"/>
    <p:sldId id="2147481020" r:id="rId53"/>
    <p:sldId id="2147481021" r:id="rId54"/>
    <p:sldId id="2147480265" r:id="rId55"/>
    <p:sldId id="2147480146" r:id="rId56"/>
    <p:sldId id="2147480147" r:id="rId57"/>
  </p:sldIdLst>
  <p:sldSz cx="12192000" cy="6858000"/>
  <p:notesSz cx="7772400" cy="10058400"/>
  <p:custDataLst>
    <p:tags r:id="rId60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73A8"/>
    <a:srgbClr val="E2E4E4"/>
    <a:srgbClr val="FF40FF"/>
    <a:srgbClr val="0432FF"/>
    <a:srgbClr val="0C8965"/>
    <a:srgbClr val="F7E2E1"/>
    <a:srgbClr val="E4EDF2"/>
    <a:srgbClr val="E4EEF3"/>
    <a:srgbClr val="EDF5F9"/>
    <a:srgbClr val="E3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93810" autoAdjust="0"/>
  </p:normalViewPr>
  <p:slideViewPr>
    <p:cSldViewPr>
      <p:cViewPr varScale="1">
        <p:scale>
          <a:sx n="115" d="100"/>
          <a:sy n="115" d="100"/>
        </p:scale>
        <p:origin x="1032" y="200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customXml" Target="../customXml/item1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67" Type="http://schemas.openxmlformats.org/officeDocument/2006/relationships/customXml" Target="../customXml/item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5/2/24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5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4796-C49B-1646-A9DA-58447A1E2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58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7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32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00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1077995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3998923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3850664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1089504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7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48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408553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94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843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016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01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745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152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91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60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5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10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94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97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96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4796-C49B-1646-A9DA-58447A1E2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9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745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78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12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74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38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12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1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2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8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2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0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83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241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422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742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217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4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509" y="434477"/>
            <a:ext cx="10743624" cy="1228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34" y="1898655"/>
            <a:ext cx="10729577" cy="4396829"/>
          </a:xfrm>
        </p:spPr>
        <p:txBody>
          <a:bodyPr/>
          <a:lstStyle>
            <a:lvl1pPr marL="195263" indent="-195263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800"/>
            </a:lvl1pPr>
            <a:lvl2pPr marL="628650" indent="-28733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600"/>
            </a:lvl2pPr>
            <a:lvl3pPr marL="914400" indent="-2301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/>
            </a:lvl3pPr>
            <a:lvl4pPr marL="1255713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200"/>
            </a:lvl4pPr>
            <a:lvl5pPr marL="1543050" indent="-2317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678637" y="6384577"/>
            <a:ext cx="10720361" cy="3063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92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4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0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22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3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8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2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1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8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4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59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245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552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565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mentary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6" y="1081981"/>
            <a:ext cx="10607040" cy="1097280"/>
          </a:xfrm>
          <a:noFill/>
        </p:spPr>
        <p:txBody>
          <a:bodyPr lIns="182880" rIns="914400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6" y="2189527"/>
            <a:ext cx="10742618" cy="4525598"/>
          </a:xfrm>
        </p:spPr>
        <p:txBody>
          <a:bodyPr tIns="9144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9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B84C69-7281-308D-633D-EAFFDD3CB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  <a:solidFill>
            <a:srgbClr val="1731FC"/>
          </a:solidFill>
        </p:spPr>
        <p:txBody>
          <a:bodyPr lIns="182880" rIns="274320" anchor="ctr"/>
          <a:lstStyle>
            <a:lvl1pPr marL="98425" indent="0" algn="l">
              <a:buNone/>
              <a:defRPr sz="3600" i="1">
                <a:solidFill>
                  <a:schemeClr val="bg1"/>
                </a:solidFill>
              </a:defRPr>
            </a:lvl1pPr>
            <a:lvl2pPr marL="522288" indent="0">
              <a:buNone/>
              <a:defRPr/>
            </a:lvl2pPr>
            <a:lvl3pPr marL="979488" indent="0">
              <a:buNone/>
              <a:defRPr/>
            </a:lvl3pPr>
            <a:lvl4pPr marL="1371600" indent="0">
              <a:buNone/>
              <a:defRPr/>
            </a:lvl4pPr>
            <a:lvl5pPr marL="176212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5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1" r:id="rId12"/>
    <p:sldLayoutId id="2147484462" r:id="rId13"/>
    <p:sldLayoutId id="2147484463" r:id="rId14"/>
    <p:sldLayoutId id="2147484464" r:id="rId15"/>
    <p:sldLayoutId id="2147484465" r:id="rId16"/>
    <p:sldLayoutId id="2147484466" r:id="rId17"/>
    <p:sldLayoutId id="2147484467" r:id="rId18"/>
    <p:sldLayoutId id="2147484468" r:id="rId19"/>
    <p:sldLayoutId id="2147484469" r:id="rId20"/>
    <p:sldLayoutId id="2147484470" r:id="rId21"/>
    <p:sldLayoutId id="2147484471" r:id="rId22"/>
    <p:sldLayoutId id="2147484472" r:id="rId23"/>
    <p:sldLayoutId id="2147484473" r:id="rId24"/>
    <p:sldLayoutId id="2147484474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5/2/24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9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  <p:sldLayoutId id="2147484630" r:id="rId14"/>
    <p:sldLayoutId id="2147484631" r:id="rId15"/>
    <p:sldLayoutId id="2147484632" r:id="rId16"/>
    <p:sldLayoutId id="2147484633" r:id="rId17"/>
    <p:sldLayoutId id="2147484634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www.researchtopractice.com/ONS2024Clips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20888"/>
            <a:ext cx="12192000" cy="1044352"/>
          </a:xfrm>
        </p:spPr>
        <p:txBody>
          <a:bodyPr wrap="square" anchor="ctr">
            <a:noAutofit/>
          </a:bodyPr>
          <a:lstStyle/>
          <a:p>
            <a:pPr>
              <a:spcBef>
                <a:spcPts val="2400"/>
              </a:spcBef>
            </a:pPr>
            <a:r>
              <a:rPr lang="en-US" sz="4400" dirty="0"/>
              <a:t>Head and Neck Cancer</a:t>
            </a:r>
            <a:br>
              <a:rPr lang="en-US" sz="42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Friday, April 26, 2024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6:00 AM – 7:30 AM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86835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7D59464-76CC-6B47-B4D2-8CF1505A2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74773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Meetal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Dharia, NP-C, AOCNP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Robert L Ferris, MD, PhD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Robert Haddad, MD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Lynsey 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Teulings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APRN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40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36C47D5-5EEF-8045-A8D9-2914797D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17032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EBB88-7FF3-D049-BD64-9A306E47C4CD}"/>
              </a:ext>
            </a:extLst>
          </p:cNvPr>
          <p:cNvSpPr txBox="1"/>
          <p:nvPr/>
        </p:nvSpPr>
        <p:spPr>
          <a:xfrm>
            <a:off x="-4572" y="1630154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Complimentary NCPD Hybrid Symposium Series Held During the 49</a:t>
            </a:r>
            <a:r>
              <a:rPr kumimoji="0" lang="en-US" sz="2500" b="0" i="1" u="none" strike="noStrike" kern="1200" cap="none" spc="0" normalizeH="0" baseline="3000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Annual ONS Congress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EC8CB-F5EA-964A-93E5-F76667552A08}"/>
              </a:ext>
            </a:extLst>
          </p:cNvPr>
          <p:cNvSpPr txBox="1"/>
          <p:nvPr/>
        </p:nvSpPr>
        <p:spPr>
          <a:xfrm>
            <a:off x="0" y="81028"/>
            <a:ext cx="12188952" cy="16312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40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What I Tell My Patients: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Integrating New Research Information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into Current Clinical Care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6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20888"/>
            <a:ext cx="12192000" cy="1044352"/>
          </a:xfrm>
        </p:spPr>
        <p:txBody>
          <a:bodyPr wrap="square" anchor="ctr">
            <a:noAutofit/>
          </a:bodyPr>
          <a:lstStyle/>
          <a:p>
            <a:pPr>
              <a:spcBef>
                <a:spcPts val="2400"/>
              </a:spcBef>
            </a:pPr>
            <a:r>
              <a:rPr lang="en-US" sz="4400" dirty="0"/>
              <a:t>Head and Neck Cancer</a:t>
            </a:r>
            <a:br>
              <a:rPr lang="en-US" sz="42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Friday, April 26, 2024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6:00 AM – 7:30 AM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86835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7D59464-76CC-6B47-B4D2-8CF1505A2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74773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Meetal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Dharia, NP-C, AOCNP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Robert L Ferris, MD, PhD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Robert Haddad, MD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Lynsey 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Teulings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APRN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40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36C47D5-5EEF-8045-A8D9-2914797D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17032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EBB88-7FF3-D049-BD64-9A306E47C4CD}"/>
              </a:ext>
            </a:extLst>
          </p:cNvPr>
          <p:cNvSpPr txBox="1"/>
          <p:nvPr/>
        </p:nvSpPr>
        <p:spPr>
          <a:xfrm>
            <a:off x="-4572" y="1630154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Complimentary NCPD Hybrid Symposium Series Held During the 49</a:t>
            </a:r>
            <a:r>
              <a:rPr kumimoji="0" lang="en-US" sz="2500" b="0" i="1" u="none" strike="noStrike" kern="1200" cap="none" spc="0" normalizeH="0" baseline="3000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Annual ONS Congress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EC8CB-F5EA-964A-93E5-F76667552A08}"/>
              </a:ext>
            </a:extLst>
          </p:cNvPr>
          <p:cNvSpPr txBox="1"/>
          <p:nvPr/>
        </p:nvSpPr>
        <p:spPr>
          <a:xfrm>
            <a:off x="0" y="72845"/>
            <a:ext cx="12188952" cy="16312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40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What I Tell My Patients: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Integrating New Research Information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into Current Clinical Care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0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9648210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Biology of and Multidisciplinary Treatment Approach to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Local Treatment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Emerging Treatment Strategies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Immunotherapy for Head and Neck Cancer</a:t>
            </a:r>
          </a:p>
        </p:txBody>
      </p:sp>
    </p:spTree>
    <p:extLst>
      <p:ext uri="{BB962C8B-B14F-4D97-AF65-F5344CB8AC3E}">
        <p14:creationId xmlns:p14="http://schemas.microsoft.com/office/powerpoint/2010/main" val="15318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F91CE-63A1-B10D-B9F4-CF6BDD41A721}"/>
              </a:ext>
            </a:extLst>
          </p:cNvPr>
          <p:cNvSpPr/>
          <p:nvPr/>
        </p:nvSpPr>
        <p:spPr bwMode="auto">
          <a:xfrm>
            <a:off x="758948" y="1556792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9648210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Biology of and Multidisciplinary Treatment Approach to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Local Treatment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Emerging Treatment Strategies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Immunotherapy for Head and Neck Cancer</a:t>
            </a:r>
          </a:p>
        </p:txBody>
      </p:sp>
    </p:spTree>
    <p:extLst>
      <p:ext uri="{BB962C8B-B14F-4D97-AF65-F5344CB8AC3E}">
        <p14:creationId xmlns:p14="http://schemas.microsoft.com/office/powerpoint/2010/main" val="15349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3" y="81769"/>
            <a:ext cx="10358437" cy="649234"/>
          </a:xfrm>
          <a:noFill/>
        </p:spPr>
        <p:txBody>
          <a:bodyPr lIns="182880" rIns="182880"/>
          <a:lstStyle/>
          <a:p>
            <a:r>
              <a:rPr lang="en-US" dirty="0"/>
              <a:t>Consulting Nursing Faculty Comments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32468-EE8B-1767-D379-201D35724932}"/>
              </a:ext>
            </a:extLst>
          </p:cNvPr>
          <p:cNvSpPr txBox="1">
            <a:spLocks/>
          </p:cNvSpPr>
          <p:nvPr/>
        </p:nvSpPr>
        <p:spPr bwMode="auto">
          <a:xfrm>
            <a:off x="263352" y="766172"/>
            <a:ext cx="11656800" cy="119158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0" rIns="18288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Assessing the family/friend support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DC091-47EE-597A-C700-F6D706C3E090}"/>
              </a:ext>
            </a:extLst>
          </p:cNvPr>
          <p:cNvSpPr txBox="1"/>
          <p:nvPr/>
        </p:nvSpPr>
        <p:spPr>
          <a:xfrm>
            <a:off x="3102064" y="5741588"/>
            <a:ext cx="597937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Tiffany A Richards, PhD, ANP-BC, AOCNP</a:t>
            </a:r>
          </a:p>
        </p:txBody>
      </p:sp>
      <p:pic>
        <p:nvPicPr>
          <p:cNvPr id="7" name="Picture 6" descr="A person wearing glasses and a headset&#10;&#10;Description automatically generated">
            <a:extLst>
              <a:ext uri="{FF2B5EF4-FFF2-40B4-BE49-F238E27FC236}">
                <a16:creationId xmlns:a16="http://schemas.microsoft.com/office/drawing/2014/main" id="{8F05DEE8-4D41-E698-1C7F-7A2BFE49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17" y="2370044"/>
            <a:ext cx="5780870" cy="3251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6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F91CE-63A1-B10D-B9F4-CF6BDD41A721}"/>
              </a:ext>
            </a:extLst>
          </p:cNvPr>
          <p:cNvSpPr/>
          <p:nvPr/>
        </p:nvSpPr>
        <p:spPr bwMode="auto">
          <a:xfrm>
            <a:off x="758948" y="2132856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979222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1: Biology of and Multidisciplinary Treatment Approach to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Local Treatment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Emerging Treatment Strategies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Immunotherapy for Head and Neck Cancer</a:t>
            </a:r>
          </a:p>
        </p:txBody>
      </p:sp>
    </p:spTree>
    <p:extLst>
      <p:ext uri="{BB962C8B-B14F-4D97-AF65-F5344CB8AC3E}">
        <p14:creationId xmlns:p14="http://schemas.microsoft.com/office/powerpoint/2010/main" val="41906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A7B9A9-0523-6CB0-47BD-48197E214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515142"/>
            <a:ext cx="10358967" cy="2354018"/>
          </a:xfrm>
        </p:spPr>
        <p:txBody>
          <a:bodyPr/>
          <a:lstStyle/>
          <a:p>
            <a:pPr marL="347472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Anatomic locations in which head and neck cancer can occur (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larynx/hypopharynx, nasal cavity/paranasal sinus, nasopharynx, oral cavity/oropharynx, salivary gland); implications of primary tumor location for treatment planning </a:t>
            </a:r>
          </a:p>
          <a:p>
            <a:pPr marL="347472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Staging of head and neck cancer; significance of disease stage for prognosis and treatment </a:t>
            </a:r>
          </a:p>
          <a:p>
            <a:pPr marL="347472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Role of certain viruses, such as the human papillomavirus (HPV) and the Epstein-Barr virus, in head and neck cancer pathogenesis; ramifications of HPV status, if any, for patient outcomes and therapeutic decision-making </a:t>
            </a:r>
          </a:p>
          <a:p>
            <a:pPr marL="347472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Other risk factors for the development of head and neck cancer, such as tobacco use, heavy alcohol consumption, environmental or occupational inhalants and radiation exposure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BB61C-7DA4-C864-3307-C5D5D39E8F54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56" y="288447"/>
            <a:ext cx="8480516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 Biology of Head and Neck Cancer</a:t>
            </a:r>
            <a:r>
              <a:rPr lang="en-US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FD630-63C7-F333-6DDF-C991150CB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6BC60-BA9F-C7DA-DE4F-2D96830A53D0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</p:spTree>
    <p:extLst>
      <p:ext uri="{BB962C8B-B14F-4D97-AF65-F5344CB8AC3E}">
        <p14:creationId xmlns:p14="http://schemas.microsoft.com/office/powerpoint/2010/main" val="35852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the human body&#10;&#10;Description automatically generated">
            <a:extLst>
              <a:ext uri="{FF2B5EF4-FFF2-40B4-BE49-F238E27FC236}">
                <a16:creationId xmlns:a16="http://schemas.microsoft.com/office/drawing/2014/main" id="{0031E532-CDDC-B676-7281-BB1B6B8B7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2" y="1107651"/>
            <a:ext cx="5166877" cy="4698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F663A-4EDA-8D45-9D5A-70AD962E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-171400"/>
            <a:ext cx="10358967" cy="1143000"/>
          </a:xfrm>
        </p:spPr>
        <p:txBody>
          <a:bodyPr/>
          <a:lstStyle/>
          <a:p>
            <a:r>
              <a:rPr lang="en-US" dirty="0"/>
              <a:t>Head and Neck Cancer Regions and Staging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B45E2-8F1F-D84E-A8C9-DD487407E2D8}"/>
              </a:ext>
            </a:extLst>
          </p:cNvPr>
          <p:cNvSpPr txBox="1"/>
          <p:nvPr/>
        </p:nvSpPr>
        <p:spPr>
          <a:xfrm>
            <a:off x="597771" y="5926487"/>
            <a:ext cx="71080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https://www.cancer.gov/types/head-and-neck/head-neck-fact-sheet; https://my.clevelandclinic.org/health/diseases/14458-head-and-neck-cancer;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Khan SR et al.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Heliyon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 2023 May;9(5):e15894.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66C32-60EE-BC5C-2945-7873FC9E5E33}"/>
              </a:ext>
            </a:extLst>
          </p:cNvPr>
          <p:cNvSpPr txBox="1"/>
          <p:nvPr/>
        </p:nvSpPr>
        <p:spPr>
          <a:xfrm rot="5400000">
            <a:off x="770721" y="4712647"/>
            <a:ext cx="886519" cy="5697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FF67A-2CB8-86C6-CFB3-346B8A4A8867}"/>
              </a:ext>
            </a:extLst>
          </p:cNvPr>
          <p:cNvSpPr txBox="1"/>
          <p:nvPr/>
        </p:nvSpPr>
        <p:spPr>
          <a:xfrm>
            <a:off x="1364045" y="4674340"/>
            <a:ext cx="28803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hart of the human body&#10;&#10;Description automatically generated with medium confidence">
            <a:extLst>
              <a:ext uri="{FF2B5EF4-FFF2-40B4-BE49-F238E27FC236}">
                <a16:creationId xmlns:a16="http://schemas.microsoft.com/office/drawing/2014/main" id="{C7520744-CA62-94C6-3149-A042F0A17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919302"/>
            <a:ext cx="4294938" cy="49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F663A-4EDA-8D45-9D5A-70AD962E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400099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Head and Neck Cancers: Common Demographics and Clinical Characteristics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B45E2-8F1F-D84E-A8C9-DD487407E2D8}"/>
              </a:ext>
            </a:extLst>
          </p:cNvPr>
          <p:cNvSpPr txBox="1"/>
          <p:nvPr/>
        </p:nvSpPr>
        <p:spPr>
          <a:xfrm>
            <a:off x="232832" y="6416846"/>
            <a:ext cx="66792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www.headandneck.org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hpvthroatcancerstaging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5" name="Picture 4" descr="A table with different types of diseases&#10;&#10;Description automatically generated with medium confidence">
            <a:extLst>
              <a:ext uri="{FF2B5EF4-FFF2-40B4-BE49-F238E27FC236}">
                <a16:creationId xmlns:a16="http://schemas.microsoft.com/office/drawing/2014/main" id="{1FA082B4-646A-5F48-E8F2-05D5B694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745410"/>
            <a:ext cx="9433407" cy="36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Lynsey P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Teulings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APRN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5" y="2343391"/>
            <a:ext cx="10896600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dirty="0"/>
              <a:t>What I tell my patients who are experiencing guilt/stigma about a diagnosis of head and neck cancer associated with HPV, tobacco use or alcohol consumption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2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A64576-4397-4D65-FE8C-7B6883D48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0C9AC7-7B01-EEBB-1CEA-8E3E8858C501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FDF53-FEEE-1016-5BD7-987A017EADFE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4949D-31F7-4F08-2F92-BD4980826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85F42-7F3A-0AC8-E188-E7EAAC3413D9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2636912"/>
            <a:ext cx="9937104" cy="235401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Importance of interdisciplinary coordination in formulating a treatment plan for patients with head and neck cancer</a:t>
            </a:r>
          </a:p>
          <a:p>
            <a:pPr marL="342900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Role of various specialists, such as surgeons, radiation oncologists, medical oncologists, nurses, dentists, speech therapists and nutritionists, in the care of patients with head and neck cancer</a:t>
            </a:r>
          </a:p>
          <a:p>
            <a:pPr marL="342900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Indications for surgery in head and neck cancer; types of surgical procedures employed for various disease subtypes</a:t>
            </a:r>
          </a:p>
          <a:p>
            <a:pPr marL="342900" indent="-342900">
              <a:lnSpc>
                <a:spcPct val="9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Rationale for the use of radiation therapy and/or chemotherapy as adjuvant or neoadjuvant treatment for head and neck cancer in patients undergoing surgery or as primary therapy for those with potentially curable disease who are not surgical candidates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88447"/>
            <a:ext cx="8496943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 Multidisciplinary Treatment of Head </a:t>
            </a:r>
            <a:b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and Neck Cancer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09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97891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D127B2E-F352-BF43-B81E-B62ACF232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007" y="1003257"/>
            <a:ext cx="457200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Meetal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Dharia, NP-C, AOCNP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Hematology/Oncology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UCLA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Los Angeles, California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1F0DB-6D80-A845-8428-244AB07D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003257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549C66B3-EC65-D149-9093-3743B964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007" y="2632084"/>
            <a:ext cx="4520188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Robert L Ferris,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UPMC Hillman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Hillman Professor of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UPMC Senior Vice President for Oncology Programs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Senior Vice Chancellor for Cancer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University of Pittsburgh School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Pittsburgh, Pennsylvania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633200-4130-B24A-B402-0E1304E61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2632084"/>
            <a:ext cx="1261872" cy="1261872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A344C865-F354-474C-8A7A-499DBB8B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944" y="4677517"/>
            <a:ext cx="3825616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Robert Haddad,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Chief, Division of Head and Neck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McGraw Chair in Head and Neck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Institute Physician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E369B4-F140-0B40-B94E-C5015A8A8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05" y="4677517"/>
            <a:ext cx="1261872" cy="1261872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E79EE107-3C35-C9EC-7C8F-A60858DFE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762" y="1003257"/>
            <a:ext cx="3456253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Lynsey P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Teulings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APRN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Nurse Practitioner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Head and Neck Medical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Smilow Cancer Hospital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 Yale New Haven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Haven, Connecticut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0BB74-0E7B-1BFC-C7E5-59EF93242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123" y="1003257"/>
            <a:ext cx="1261872" cy="1261872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DE87208A-FF54-DD54-C387-C38BA2BDC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6762" y="3284984"/>
            <a:ext cx="307084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Neil Love, MD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Research To Practice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Miami, Florida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34522-0A3A-E920-DFB6-C82FA0F45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123" y="3284984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4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F91CE-63A1-B10D-B9F4-CF6BDD41A721}"/>
              </a:ext>
            </a:extLst>
          </p:cNvPr>
          <p:cNvSpPr/>
          <p:nvPr/>
        </p:nvSpPr>
        <p:spPr bwMode="auto">
          <a:xfrm>
            <a:off x="758948" y="3140968"/>
            <a:ext cx="10512305" cy="5760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9864234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chemeClr val="tx1"/>
                </a:solidFill>
              </a:rPr>
              <a:t>Biology of and Multidisciplinary Treatment Approach to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2: Local Treatment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Emerging Treatment Strategies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Immunotherapy for Head and Neck Cancer</a:t>
            </a:r>
          </a:p>
        </p:txBody>
      </p:sp>
    </p:spTree>
    <p:extLst>
      <p:ext uri="{BB962C8B-B14F-4D97-AF65-F5344CB8AC3E}">
        <p14:creationId xmlns:p14="http://schemas.microsoft.com/office/powerpoint/2010/main" val="23598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EC020-5276-5764-2816-F9A75C357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2C3DDC-AEDD-C8DF-4411-D1FC95BB3A7D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83D47-4F9E-E5FA-41C0-59F5736FE529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5D4092-E151-A17B-9845-F1A98D6BD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897F37-F741-FF09-9610-DBFCAE2C07C8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636912"/>
            <a:ext cx="10358967" cy="2354018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Educating patients regarding wound care, potential need for feeding or tracheostomy tubes and, if applicable, tracheostomy care 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Potential for xerostomia, trismus, dysphagia, cranial nerve dysfunction, dental problems and other long-term effects in patients undergoing head and neck cancer surgery; appropriate interventions for each 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Likelihood of altered dietary intake among patients with head and neck cancer; strategies to address weight loss, dehydration and nutritional deficiencies </a:t>
            </a: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Counseling patients who are struggling with the cosmetic outcomes of head and neck cancer surgery; role of and coordination with cosmetic surgeons and mental healthcare professionals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188641"/>
            <a:ext cx="8496943" cy="1242806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The Potential Short- and Long-Term Effects </a:t>
            </a:r>
            <a:b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of Surgery for Head and Neck Cancer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14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48072"/>
          </a:xfrm>
          <a:solidFill>
            <a:srgbClr val="1699B4"/>
          </a:solidFill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Meetal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Dharia, NP-C, AOCNP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00" y="2343391"/>
            <a:ext cx="10896600" cy="452437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I tell my patients with head and neck cancer about strategies to maintain adequate nutrition</a:t>
            </a:r>
            <a:endParaRPr lang="en-US" sz="32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9FD01-2AD5-4378-6D6D-8E58A386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760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490BE-B1D0-4A15-FA5A-9CD769591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241A48-C3C7-4F59-39C8-311432295EA1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716F8-B1BF-C309-1ED7-7F9ACC0E562F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BC15DD-3BBB-5B81-B936-D83505F7A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E2259B-390B-DEDF-2C52-9A54B4AC5270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2564904"/>
            <a:ext cx="10657184" cy="235401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Spectrum of adverse effects associated with radiation therapy (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fatigue, hearing loss, dysphagia, xerostomia, carotid stenosis, hypothyroidism, strictures, fistula formation, osteoradionecrosis)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Potential for common and serious side effects with chemotherapy; appropriate monitoring strategies and patient education regarding when to contact the care team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Relative timing of radiation therapy- and chemotherapy-associated toxicities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Available supportive management strategies for side effects associated with radiation therapy and chemotherapy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30" y="288447"/>
            <a:ext cx="8508842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Radiation Therapy and Chemotherapy Side Effects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36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Lynsey P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Teulings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APRN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5" y="2343391"/>
            <a:ext cx="10896600" cy="452437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I tell my patients who are about to receive adjuvant chemotherapy with or without radiation therapy for head and neck cancer</a:t>
            </a:r>
            <a:endParaRPr lang="en-US" sz="32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25418-D6B3-F4A7-FC97-5E57012D0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3" y="81769"/>
            <a:ext cx="10358437" cy="649234"/>
          </a:xfrm>
          <a:noFill/>
        </p:spPr>
        <p:txBody>
          <a:bodyPr lIns="182880" rIns="182880"/>
          <a:lstStyle/>
          <a:p>
            <a:r>
              <a:rPr lang="en-US" dirty="0"/>
              <a:t>Consulting Nursing Faculty Comments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32468-EE8B-1767-D379-201D35724932}"/>
              </a:ext>
            </a:extLst>
          </p:cNvPr>
          <p:cNvSpPr txBox="1">
            <a:spLocks/>
          </p:cNvSpPr>
          <p:nvPr/>
        </p:nvSpPr>
        <p:spPr bwMode="auto">
          <a:xfrm>
            <a:off x="263352" y="766172"/>
            <a:ext cx="11656800" cy="119158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0" rIns="18288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Listening to patients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DC091-47EE-597A-C700-F6D706C3E090}"/>
              </a:ext>
            </a:extLst>
          </p:cNvPr>
          <p:cNvSpPr txBox="1"/>
          <p:nvPr/>
        </p:nvSpPr>
        <p:spPr>
          <a:xfrm>
            <a:off x="3302853" y="5740118"/>
            <a:ext cx="597937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Jacqueline Broadway-Duren, PhD, DNP, APRN, FNP-BC</a:t>
            </a:r>
          </a:p>
        </p:txBody>
      </p:sp>
      <p:pic>
        <p:nvPicPr>
          <p:cNvPr id="5" name="Picture 4" descr="A person in a red jacket&#10;&#10;Description automatically generated">
            <a:extLst>
              <a:ext uri="{FF2B5EF4-FFF2-40B4-BE49-F238E27FC236}">
                <a16:creationId xmlns:a16="http://schemas.microsoft.com/office/drawing/2014/main" id="{B8D03C15-2845-ECE1-E71B-0537C29AF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106" y="2338483"/>
            <a:ext cx="5780870" cy="3251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2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F91CE-63A1-B10D-B9F4-CF6BDD41A721}"/>
              </a:ext>
            </a:extLst>
          </p:cNvPr>
          <p:cNvSpPr/>
          <p:nvPr/>
        </p:nvSpPr>
        <p:spPr bwMode="auto">
          <a:xfrm>
            <a:off x="758948" y="3789040"/>
            <a:ext cx="10512305" cy="5760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9720218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chemeClr val="tx1"/>
                </a:solidFill>
              </a:rPr>
              <a:t>Biology of and Multidisciplinary Treatment Approach to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chemeClr val="tx1"/>
                </a:solidFill>
              </a:rPr>
              <a:t>Local Treatment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3: Emerging Treatment Strategies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Immunotherapy for Head and Neck Cancer</a:t>
            </a:r>
          </a:p>
        </p:txBody>
      </p:sp>
    </p:spTree>
    <p:extLst>
      <p:ext uri="{BB962C8B-B14F-4D97-AF65-F5344CB8AC3E}">
        <p14:creationId xmlns:p14="http://schemas.microsoft.com/office/powerpoint/2010/main" val="4973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82792-FECF-6DF9-5B87-745C170B2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D89392-540F-FEB5-897E-61FB0BD96FB3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A36D7-1808-F366-BFA5-22540809B719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7A362-EC27-0FA8-5341-B11301A6E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9BDD5D-9CD5-BC07-6433-1AB364152984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659158"/>
            <a:ext cx="10358967" cy="2354018"/>
          </a:xfrm>
        </p:spPr>
        <p:txBody>
          <a:bodyPr/>
          <a:lstStyle/>
          <a:p>
            <a:pPr marL="347472" indent="-34290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Long-term outcomes observed with the traditional treatment paradigm for localized or locally advanced head and neck cancer; proportion of patients with locally advanced disease who develop locoregional recurrence or distant metastases </a:t>
            </a:r>
          </a:p>
          <a:p>
            <a:pPr marL="347472" indent="-34290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Educating patients regarding the potential advantages of participating in a clinical research study of a novel investigational strategy </a:t>
            </a:r>
          </a:p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Scientific justification for targeting inhibitors of apoptosis proteins for locally advanced SCCHN; mechanism of action of 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xevinapant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88447"/>
            <a:ext cx="8496944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Emerging Treatment Strategies Aimed at Improving Outcomes Associated with Localized or Locally Advanced Head and Neck Cancer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10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565F4-7AEE-FB35-F10D-E26E9C481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5D832-494A-3417-E9A2-531092A6FE6D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58404-6F32-4A7A-EE2D-536227810955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D196A-6CE9-7230-B23C-079CC2B67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9386AC-045D-355D-1216-2349076B1A1E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659158"/>
            <a:ext cx="10358967" cy="2354018"/>
          </a:xfrm>
        </p:spPr>
        <p:txBody>
          <a:bodyPr/>
          <a:lstStyle/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Reductions in the risk of locoregional recurrence, disease progression and death observed with the addition of 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xevinapant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chemoradiation therapy among patients with locally advanced SCCHN in early clinical trials </a:t>
            </a:r>
          </a:p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Ongoing and planned Phase III studies of 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xevinapant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for locally advanced SCCHN; estimated completion dates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88447"/>
            <a:ext cx="8496943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Emerging Treatment Strategies Aimed at Improving Outcomes Associated with Localized or Locally Advanced Head and Neck Cancer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27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C77-705A-6B4A-B509-F568C902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-90264"/>
            <a:ext cx="11577806" cy="1143000"/>
          </a:xfrm>
        </p:spPr>
        <p:txBody>
          <a:bodyPr/>
          <a:lstStyle/>
          <a:p>
            <a:r>
              <a:rPr lang="en-US" dirty="0"/>
              <a:t>Xevinapant: Proposed Mechanism of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D09AC-CE12-FF44-BA55-CBC953D11C7F}"/>
              </a:ext>
            </a:extLst>
          </p:cNvPr>
          <p:cNvSpPr txBox="1"/>
          <p:nvPr/>
        </p:nvSpPr>
        <p:spPr>
          <a:xfrm>
            <a:off x="119336" y="6516174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Ferris RL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Future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2024 April;20(12):739-48.</a:t>
            </a:r>
          </a:p>
        </p:txBody>
      </p:sp>
      <p:pic>
        <p:nvPicPr>
          <p:cNvPr id="5" name="Picture 4" descr="A diagram of a cell&#10;&#10;Description automatically generated">
            <a:extLst>
              <a:ext uri="{FF2B5EF4-FFF2-40B4-BE49-F238E27FC236}">
                <a16:creationId xmlns:a16="http://schemas.microsoft.com/office/drawing/2014/main" id="{257BB7A3-A45C-C146-4E0F-B3D884062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9" y="1042040"/>
            <a:ext cx="8541740" cy="5146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061DE-CD11-CFE4-9B3D-A311FB337341}"/>
              </a:ext>
            </a:extLst>
          </p:cNvPr>
          <p:cNvSpPr txBox="1"/>
          <p:nvPr/>
        </p:nvSpPr>
        <p:spPr>
          <a:xfrm>
            <a:off x="9063810" y="1106905"/>
            <a:ext cx="2864838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Xevinapant is thought to: </a:t>
            </a:r>
          </a:p>
          <a:p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estore apoptosis in cancer cells by blocking XIAP and cIAP1/2, leading to activation of caspases downstream of the intrinsic mitochondrial and extrinsic TNF receptor signaling pathways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nhance the inflammatory antitumor response in immune cells of the tumor microenvironment by activating noncanonical NF-</a:t>
            </a:r>
            <a:r>
              <a:rPr lang="el-GR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US" sz="16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 signaling through blocking of cIAP1/2 downstream of the TNF receptor</a:t>
            </a:r>
            <a:endParaRPr lang="en-US" b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Dharia 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1632E9-8EE3-BF47-8656-8E238D15A9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285008"/>
              </p:ext>
            </p:extLst>
          </p:nvPr>
        </p:nvGraphicFramePr>
        <p:xfrm>
          <a:off x="1236096" y="2063350"/>
          <a:ext cx="9719807" cy="136815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conflicts of interest to disclose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111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Xevinapant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268760"/>
            <a:ext cx="10512306" cy="4677243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First-in-class oral IAP (inhibitor of apoptosis protein) blocker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Investigational</a:t>
            </a:r>
            <a:endParaRPr lang="en-US" sz="2600" dirty="0">
              <a:solidFill>
                <a:srgbClr val="FFCC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Key clinical trial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Phase III XRAY VISION trial evaluating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xevinapant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versus placebo added to radiation therapy for high-risk patients with resected locally advanced SCCHN who are ineligible to receive cisplatin-based chemoradiation concurrently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NCT05386550. Accessed April 2024.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6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65F6172-2DFE-721C-4936-4D38CCDE21B8}"/>
              </a:ext>
            </a:extLst>
          </p:cNvPr>
          <p:cNvSpPr txBox="1"/>
          <p:nvPr/>
        </p:nvSpPr>
        <p:spPr>
          <a:xfrm>
            <a:off x="1194954" y="5742298"/>
            <a:ext cx="92170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5931369" y="5995349"/>
            <a:ext cx="4480609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kumimoji="0" lang="en-US" sz="18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Eur</a:t>
            </a: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J Cancer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2023;183:24-37.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286A4-876A-9468-6CCF-C939480E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954" y="619297"/>
            <a:ext cx="9217024" cy="5123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78D339-9332-900E-B201-ADC60DBEB735}"/>
              </a:ext>
            </a:extLst>
          </p:cNvPr>
          <p:cNvSpPr txBox="1"/>
          <p:nvPr/>
        </p:nvSpPr>
        <p:spPr>
          <a:xfrm>
            <a:off x="9408368" y="679197"/>
            <a:ext cx="892181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191344" y="6382253"/>
            <a:ext cx="4536504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Tao Y et al.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Eur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J Cancer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2023;183:24-37.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7CA0-673C-44A9-92BD-1E123EE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6835"/>
            <a:ext cx="11329589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Results of a Phase II Trial of Xevinapant with Chemoradiation Therapy for High-Risk Locally Advanced SCCHN: Progression-Free Survival (PFS)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72B8B-ABBC-AC58-4F6A-AAB715993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543" y="1140969"/>
            <a:ext cx="8208912" cy="5241284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2934146-D950-07FC-1AE7-78FF1F7BB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6021288"/>
            <a:ext cx="1872208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NR = not reached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191344" y="6382253"/>
            <a:ext cx="4536504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Tao Y et al.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Eur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J Cancer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2023;183:24-37.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7CA0-673C-44A9-92BD-1E123EE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835"/>
            <a:ext cx="11185574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Results of a Phase II Trial of Xevinapant with Chemoradiation Therapy for High-Risk Locally Advanced SCCHN: Overall Survival (OS)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496A7-31A5-19E4-331A-C8DF623D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3551" y="1177582"/>
            <a:ext cx="8064896" cy="52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972FC-A1A4-3AA0-0470-CFAE4B319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D11342-ADEF-EDA8-0D69-4880A767EC39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700F2D-B7C8-9997-4BB4-483C95EFF72F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B142A6-3877-193E-C40C-B6889A2B1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47D9F-A094-B856-F1C9-C370EF78350F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091" y="2636912"/>
            <a:ext cx="10153128" cy="2354018"/>
          </a:xfrm>
        </p:spPr>
        <p:txBody>
          <a:bodyPr/>
          <a:lstStyle/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Common patient misperceptions regarding the safety of clinical trial participation and strategies to dispel these concerns </a:t>
            </a:r>
          </a:p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Preparing interested patients with head and neck cancer for trial participation; instructions regarding adherence, monitoring requirements, adverse event (AE) reporting, et cetera </a:t>
            </a:r>
          </a:p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Proportion of patients experiencing late-onset toxicities with 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xevinapant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 combination with chemoradiation therapy versus chemoradiation therapy alone in published clinical trials </a:t>
            </a:r>
          </a:p>
          <a:p>
            <a:pPr marL="347472" indent="-285750">
              <a:lnSpc>
                <a:spcPct val="100000"/>
              </a:lnSpc>
              <a:spcBef>
                <a:spcPts val="792"/>
              </a:spcBef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Most common late-onset toxicities, such as dry mouth, dysgeusia, dysphagia and fibrosis, reported with 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xevinapant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 combination with chemoradiation therapy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88447"/>
            <a:ext cx="8496943" cy="1143000"/>
          </a:xfrm>
        </p:spPr>
        <p:txBody>
          <a:bodyPr lIns="91440" tIns="91440" rIns="91440" bIns="18288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Tolerability Considerations with Xevinapant</a:t>
            </a:r>
            <a:endParaRPr lang="en-US" kern="1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6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191344" y="6419088"/>
            <a:ext cx="4536504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Tao Y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Future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2023 August;19(26):1769-76.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7CA0-673C-44A9-92BD-1E123EE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53752"/>
            <a:ext cx="10940124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Results of a Phase II Trial of 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Xevinapant</a:t>
            </a:r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with Chemoradiation Therapy for High-Risk Locally Advanced SCCHN: Common Side Effects</a:t>
            </a:r>
          </a:p>
        </p:txBody>
      </p:sp>
      <p:pic>
        <p:nvPicPr>
          <p:cNvPr id="6" name="Picture 5" descr="A diagram of medical information&#10;&#10;Description automatically generated with medium confidence">
            <a:extLst>
              <a:ext uri="{FF2B5EF4-FFF2-40B4-BE49-F238E27FC236}">
                <a16:creationId xmlns:a16="http://schemas.microsoft.com/office/drawing/2014/main" id="{5233909E-A9DE-4B3F-FCF9-E8FE5EE4B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1" y="1213251"/>
            <a:ext cx="8784976" cy="516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C77-705A-6B4A-B509-F568C902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0"/>
            <a:ext cx="11577806" cy="1196752"/>
          </a:xfrm>
        </p:spPr>
        <p:txBody>
          <a:bodyPr/>
          <a:lstStyle/>
          <a:p>
            <a:r>
              <a:rPr lang="en-US" dirty="0"/>
              <a:t>XRAY VISION: Phase III Study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D09AC-CE12-FF44-BA55-CBC953D11C7F}"/>
              </a:ext>
            </a:extLst>
          </p:cNvPr>
          <p:cNvSpPr txBox="1"/>
          <p:nvPr/>
        </p:nvSpPr>
        <p:spPr>
          <a:xfrm>
            <a:off x="335360" y="6418203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Ferris RL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Future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2024 April;20(12):739-48.</a:t>
            </a:r>
          </a:p>
        </p:txBody>
      </p:sp>
      <p:pic>
        <p:nvPicPr>
          <p:cNvPr id="7" name="Picture 6" descr="A diagram of a patient's schedule&#10;&#10;Description automatically generated">
            <a:extLst>
              <a:ext uri="{FF2B5EF4-FFF2-40B4-BE49-F238E27FC236}">
                <a16:creationId xmlns:a16="http://schemas.microsoft.com/office/drawing/2014/main" id="{07C91F5D-D19D-57D9-7564-223FDFD99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8" y="1376772"/>
            <a:ext cx="11272323" cy="4104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421D4-4025-DA03-2E5A-653AFC70D9BE}"/>
              </a:ext>
            </a:extLst>
          </p:cNvPr>
          <p:cNvSpPr txBox="1"/>
          <p:nvPr/>
        </p:nvSpPr>
        <p:spPr>
          <a:xfrm>
            <a:off x="480326" y="5492652"/>
            <a:ext cx="11376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LA = locally advanced; SCCHN = squamous cell carcinoma of head and neck; HPV = human papillomavirus; IMRT = intensity-modulated radiation therapy; DFS = disease-free survival; OS = overall survival; HRQOL = health-related 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31037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Meetal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Dharia, NP-C, AOCNP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00" y="2343391"/>
            <a:ext cx="10896600" cy="452437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I tell my patients about the logistics and potential benefits of enrolling on a clinical trial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9FD01-2AD5-4378-6D6D-8E58A386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760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Lynsey P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Teulings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APRN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5" y="2564904"/>
            <a:ext cx="11496600" cy="1728192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What I tell my patients about the role of palliative/end-of-life care</a:t>
            </a:r>
            <a:endParaRPr lang="en-US" sz="32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B2F53-688A-08E8-CDB8-58027CEAC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2F91CE-63A1-B10D-B9F4-CF6BDD41A721}"/>
              </a:ext>
            </a:extLst>
          </p:cNvPr>
          <p:cNvSpPr/>
          <p:nvPr/>
        </p:nvSpPr>
        <p:spPr bwMode="auto">
          <a:xfrm>
            <a:off x="758948" y="4437112"/>
            <a:ext cx="10512305" cy="5760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9864234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chemeClr val="tx1"/>
                </a:solidFill>
              </a:rPr>
              <a:t>Biology of and Multidisciplinary Treatment Approach to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chemeClr val="tx1"/>
                </a:solidFill>
              </a:rPr>
              <a:t>Local Treatment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chemeClr val="tx1"/>
                </a:solidFill>
              </a:rPr>
              <a:t>Emerging Treatment Strategies for Head and Neck Cancer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4: Immunotherapy for Head and Neck Cancer</a:t>
            </a:r>
          </a:p>
        </p:txBody>
      </p:sp>
    </p:spTree>
    <p:extLst>
      <p:ext uri="{BB962C8B-B14F-4D97-AF65-F5344CB8AC3E}">
        <p14:creationId xmlns:p14="http://schemas.microsoft.com/office/powerpoint/2010/main" val="8784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Ferris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213980"/>
              </p:ext>
            </p:extLst>
          </p:nvPr>
        </p:nvGraphicFramePr>
        <p:xfrm>
          <a:off x="1236095" y="1844824"/>
          <a:ext cx="9719807" cy="280831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627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622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Boards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Adaptimmune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Bristol Myers Squibb,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Coherus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BioSciences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CureVac,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CytoAgents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Eisai Inc, Genmab US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Hookipa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Instil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Lifescience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Dynamics,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MacroGenics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MeiraGTx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Merck,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Merus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Numab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AG, Oncocyte, Pfizer Inc, </a:t>
                      </a: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Rakuten </a:t>
                      </a:r>
                      <a:b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Medical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Inc, Regeneron Pharmaceuticals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SIRPant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Immunotherapeutics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Biotechnology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08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Clinical Trial, Research Funding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Bristol Myers Squibb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90459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211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E83F3-B4F2-240D-6C2D-F1F73A7AD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9B6784-DB29-8916-343E-E97343DD9B89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27BDE-329D-2A95-23AC-C68113A6E90E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2F69D-1DFF-A323-D6F8-BF5004D43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2143D3-3532-8FD7-665C-DDC6A7DEC0C3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2587150"/>
            <a:ext cx="10873208" cy="235401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Rationale for the activity of immune checkpoint inhibitors in head and neck cancer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Principal findings with pembrolizumab as monotherapy or in combination with platinum/5-FU as first-line treatment for recurrent or metastatic SCCHN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Indications for pembrolizumab monotherapy and pembrolizumab/chemotherapy for recurrent or metastatic SCCHN; impact of PD-L1 status and other factors on patient selection for these regimens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Clinical trial database supporting the use of pembrolizumab and nivolumab for patients with relapsed metastatic SCCHN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88447"/>
            <a:ext cx="8496944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The Established Role of Anti-PD-1/PD-L1 Antibodies in Therapy for Advanced Head and Neck Cancer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9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36367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Nivolumab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052736"/>
            <a:ext cx="9720218" cy="467724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 as single agent 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patients with recurrent or metastatic SCCHN with disease progression on or after a platinum-based therapy </a:t>
            </a:r>
          </a:p>
          <a:p>
            <a:pPr marL="0" indent="0"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 as single agent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mg every 2 weeks or 480 mg every 4 weeks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358003" y="6364709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Nivolumab package insert, 3/2024.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36367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776732" y="980728"/>
            <a:ext cx="10575852" cy="467724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Indications 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combination with FU as first-line therapy for metastatic or unresectable recurrent SCCHN As a single agent as first-line therapy for metastatic or unresectable recurrent SCCHN with PD-L1 CPS ≥1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single agent for recurrent or metastatic SCCHN with disease progression on or after platinum-containing chemotherapy </a:t>
            </a: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 as single agent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mg every 3 weeks or 400 mg every 6 weeks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98453" y="6307436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 package insert, 3/2024.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5A74E-88C0-EE72-6210-DF26AD4CF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1B920E-59CF-39E8-8F93-D68A79AE9D3B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2CD04-BA57-67E3-F46E-0D8946705F41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2C72FF-3D7A-2EBD-51C3-429266AAF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46A96D-8F41-263D-B59A-607007C67775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42" y="2636912"/>
            <a:ext cx="10873208" cy="2354018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Unique histopathology, etiology, clinical behavior and natural history of nasopharyngeal carcinoma relative to other squamous cell carcinomas of the head and neck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Similarities and differences between toripalimab and other anti-PD-1/PD-L1 antibodies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Efficacy and safety findings reported with toripalimab in combination with platinum-based chemotherapy as first-line treatment for recurrent or metastatic nasopharyngeal carcinoma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Key outcomes documented with toripalimab as monotherapy in the second-line setting and beyond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Recent FDA approval of </a:t>
            </a:r>
            <a:r>
              <a:rPr lang="en-US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toripalimab</a:t>
            </a: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for nasopharyngeal carcinoma and current clinical role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14" y="288447"/>
            <a:ext cx="8531358" cy="1143000"/>
          </a:xfrm>
        </p:spPr>
        <p:txBody>
          <a:bodyPr lIns="91440" tIns="91440" rIns="91440" bIns="182880"/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Newly Approved Immunotherapeutic Strategies </a:t>
            </a:r>
            <a:br>
              <a:rPr lang="en-US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for Nasopharyngeal Carcinoma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8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C77-705A-6B4A-B509-F568C902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7" y="107751"/>
            <a:ext cx="10512305" cy="1143000"/>
          </a:xfrm>
        </p:spPr>
        <p:txBody>
          <a:bodyPr/>
          <a:lstStyle/>
          <a:p>
            <a:pPr algn="l"/>
            <a:r>
              <a:rPr lang="en-US" b="1" dirty="0"/>
              <a:t>Comparison of Structures of PD-1 in Complex with Nivolumab, Pembrolizumab and Toripalimab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D09AC-CE12-FF44-BA55-CBC953D11C7F}"/>
              </a:ext>
            </a:extLst>
          </p:cNvPr>
          <p:cNvSpPr txBox="1"/>
          <p:nvPr/>
        </p:nvSpPr>
        <p:spPr>
          <a:xfrm>
            <a:off x="335360" y="6453336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0" dirty="0">
                <a:solidFill>
                  <a:srgbClr val="000000"/>
                </a:solidFill>
                <a:latin typeface="Calibri"/>
              </a:rPr>
              <a:t>Zhang L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Front Immunol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2022 January 12;12:730666.</a:t>
            </a:r>
          </a:p>
        </p:txBody>
      </p:sp>
      <p:pic>
        <p:nvPicPr>
          <p:cNvPr id="13" name="Picture 12" descr="A diagram of different colors of a chain&#10;&#10;Description automatically generated with medium confidence">
            <a:extLst>
              <a:ext uri="{FF2B5EF4-FFF2-40B4-BE49-F238E27FC236}">
                <a16:creationId xmlns:a16="http://schemas.microsoft.com/office/drawing/2014/main" id="{85FA82A8-E202-0D87-4227-56B2BDB15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56792"/>
            <a:ext cx="7713892" cy="4336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B737E0-625C-15B7-0CDA-634095D225EC}"/>
              </a:ext>
            </a:extLst>
          </p:cNvPr>
          <p:cNvSpPr txBox="1"/>
          <p:nvPr/>
        </p:nvSpPr>
        <p:spPr>
          <a:xfrm>
            <a:off x="8256240" y="1250751"/>
            <a:ext cx="3600400" cy="4770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Toripalimab is able to bind to PD-1, efficiently blocking the interaction with its ligands; the blockade is mainly attributed to the stereospecific hindrance of the heavy chain.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interaction of toripalimab with PD-1 is mainly attributed to the complementarity-determining regions of the heavy chain of the former and the FG loop of the latter; the light chain complementarity- determining regions of toripalimab participate mainly in recognizing the epitopes on PD-1.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Comparatively, nivolumab mainly binds to the N-terminal loop of PD-1, while the binding of pembrolizumab primarily involves the C’D loop.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9E89F-9080-D20E-9429-965C5F3807DB}"/>
              </a:ext>
            </a:extLst>
          </p:cNvPr>
          <p:cNvSpPr txBox="1"/>
          <p:nvPr/>
        </p:nvSpPr>
        <p:spPr>
          <a:xfrm>
            <a:off x="335360" y="1544021"/>
            <a:ext cx="144016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9CB03B-7369-9DAE-15EC-B875E783EF62}"/>
              </a:ext>
            </a:extLst>
          </p:cNvPr>
          <p:cNvSpPr txBox="1"/>
          <p:nvPr/>
        </p:nvSpPr>
        <p:spPr>
          <a:xfrm>
            <a:off x="2927648" y="1570504"/>
            <a:ext cx="144016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B5C024-5F73-3578-365B-B718E8C4F666}"/>
              </a:ext>
            </a:extLst>
          </p:cNvPr>
          <p:cNvSpPr txBox="1"/>
          <p:nvPr/>
        </p:nvSpPr>
        <p:spPr>
          <a:xfrm>
            <a:off x="5519936" y="1570504"/>
            <a:ext cx="144016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C77-705A-6B4A-B509-F568C902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7" y="-14109"/>
            <a:ext cx="10512305" cy="1143000"/>
          </a:xfrm>
        </p:spPr>
        <p:txBody>
          <a:bodyPr/>
          <a:lstStyle/>
          <a:p>
            <a:r>
              <a:rPr lang="en-US" b="1" dirty="0"/>
              <a:t>Each PD-1 Inhibitor </a:t>
            </a:r>
            <a:r>
              <a:rPr lang="en-US" dirty="0"/>
              <a:t>H</a:t>
            </a:r>
            <a:r>
              <a:rPr lang="en-US" b="1" dirty="0"/>
              <a:t>as a Different Binding Site to PD-1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D09AC-CE12-FF44-BA55-CBC953D11C7F}"/>
              </a:ext>
            </a:extLst>
          </p:cNvPr>
          <p:cNvSpPr txBox="1"/>
          <p:nvPr/>
        </p:nvSpPr>
        <p:spPr>
          <a:xfrm>
            <a:off x="335360" y="6453336"/>
            <a:ext cx="5040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0" dirty="0">
                <a:solidFill>
                  <a:srgbClr val="000000"/>
                </a:solidFill>
                <a:latin typeface="Calibri"/>
              </a:rPr>
              <a:t>Lu D et al. </a:t>
            </a:r>
            <a:r>
              <a:rPr lang="en-US" sz="1500" b="0" i="1" dirty="0">
                <a:solidFill>
                  <a:srgbClr val="000000"/>
                </a:solidFill>
                <a:latin typeface="Calibri"/>
              </a:rPr>
              <a:t>Front Immunol</a:t>
            </a:r>
            <a:r>
              <a:rPr lang="en-US" sz="1500" b="0" dirty="0">
                <a:solidFill>
                  <a:srgbClr val="000000"/>
                </a:solidFill>
                <a:latin typeface="Calibri"/>
              </a:rPr>
              <a:t> 2022;13:826045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.</a:t>
            </a:r>
          </a:p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F29D0-A166-0732-5265-AEB012704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"/>
          <a:stretch/>
        </p:blipFill>
        <p:spPr>
          <a:xfrm>
            <a:off x="2286372" y="910887"/>
            <a:ext cx="7614645" cy="5472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62C87-6507-AA8F-E21B-F3482B8D45B7}"/>
              </a:ext>
            </a:extLst>
          </p:cNvPr>
          <p:cNvSpPr txBox="1"/>
          <p:nvPr/>
        </p:nvSpPr>
        <p:spPr>
          <a:xfrm>
            <a:off x="2284065" y="820807"/>
            <a:ext cx="7616952" cy="137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-99392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Toripalimab 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777057"/>
            <a:ext cx="9864234" cy="467724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Indications 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combination with cisplatin and gemcitabine as first-line therapy for patients with metastatic or with recurrent locally advanced nasopharyngeal carcinoma (NPC) 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single agent for patients with recurrent unresectable or metastatic NPC with disease progression on or after a platinum-containing chemotherapy </a:t>
            </a: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First-line NPC with chemotherapy: 240 mg IV every 3 weeks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Recurrent NPC as monotherapy: 3 mg/kg IV every 2 weeks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Toripalimab package insert, 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/2023.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65F6172-2DFE-721C-4936-4D38CCDE21B8}"/>
              </a:ext>
            </a:extLst>
          </p:cNvPr>
          <p:cNvSpPr txBox="1"/>
          <p:nvPr/>
        </p:nvSpPr>
        <p:spPr>
          <a:xfrm>
            <a:off x="740789" y="4654877"/>
            <a:ext cx="107104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6960096" y="4653136"/>
            <a:ext cx="449111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2023 November 28;330(20):1961-70</a:t>
            </a:r>
          </a:p>
        </p:txBody>
      </p:sp>
      <p:pic>
        <p:nvPicPr>
          <p:cNvPr id="4" name="Picture 3" descr="A close-up of a medical report&#10;&#10;Description automatically generated">
            <a:extLst>
              <a:ext uri="{FF2B5EF4-FFF2-40B4-BE49-F238E27FC236}">
                <a16:creationId xmlns:a16="http://schemas.microsoft.com/office/drawing/2014/main" id="{1A758D37-FD33-9082-F1E7-383F9504A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9" y="1124744"/>
            <a:ext cx="10710422" cy="36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7CA0-673C-44A9-92BD-1E123EE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-18256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JUPITER-02: Final Overall Survival in the ITT Population</a:t>
            </a:r>
          </a:p>
        </p:txBody>
      </p:sp>
      <p:pic>
        <p:nvPicPr>
          <p:cNvPr id="13" name="Picture 12" descr="A graph showing the number of patients with cancer&#10;&#10;Description automatically generated with medium confidence">
            <a:extLst>
              <a:ext uri="{FF2B5EF4-FFF2-40B4-BE49-F238E27FC236}">
                <a16:creationId xmlns:a16="http://schemas.microsoft.com/office/drawing/2014/main" id="{F0C8AB9F-C607-8498-6300-FA1F8546F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98590"/>
            <a:ext cx="9577064" cy="52000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99EA9A-4469-F31B-180B-6ADF14BEF0E8}"/>
              </a:ext>
            </a:extLst>
          </p:cNvPr>
          <p:cNvSpPr txBox="1"/>
          <p:nvPr/>
        </p:nvSpPr>
        <p:spPr>
          <a:xfrm>
            <a:off x="1397302" y="907274"/>
            <a:ext cx="2468880" cy="274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E569F-1600-1B7A-B46B-DCD08A31F857}"/>
              </a:ext>
            </a:extLst>
          </p:cNvPr>
          <p:cNvSpPr txBox="1"/>
          <p:nvPr/>
        </p:nvSpPr>
        <p:spPr>
          <a:xfrm>
            <a:off x="8040216" y="6465443"/>
            <a:ext cx="3420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Data cutoff: November 18, 2022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066C765-574A-D456-A223-8D2A5A7C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73" y="6446472"/>
            <a:ext cx="4536504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Mai H-Q et al.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ASCO 2023;Abstract 6009</a:t>
            </a:r>
            <a:r>
              <a:rPr lang="en-US" sz="1500" b="0" dirty="0">
                <a:solidFill>
                  <a:srgbClr val="000000"/>
                </a:solidFill>
                <a:latin typeface="Calibri"/>
                <a:ea typeface="MS PGothic" charset="0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5109A02-E358-B9EC-45C7-ACC51029C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38" y="6191123"/>
            <a:ext cx="4536504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ITT = intent-to-treat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15415" y="6419088"/>
            <a:ext cx="4536504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Mai H-Q et al.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ASCO 2023;Abstract 6009</a:t>
            </a:r>
            <a:r>
              <a:rPr lang="en-US" sz="1500" b="0" dirty="0">
                <a:solidFill>
                  <a:srgbClr val="000000"/>
                </a:solidFill>
                <a:latin typeface="Calibri"/>
                <a:ea typeface="MS PGothic" charset="0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7CA0-673C-44A9-92BD-1E123EE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-18256"/>
            <a:ext cx="10358967" cy="95546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JUPITER-02: Final Progression-Free Survival in the ITT Population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E569F-1600-1B7A-B46B-DCD08A31F857}"/>
              </a:ext>
            </a:extLst>
          </p:cNvPr>
          <p:cNvSpPr txBox="1"/>
          <p:nvPr/>
        </p:nvSpPr>
        <p:spPr>
          <a:xfrm>
            <a:off x="7464152" y="6446472"/>
            <a:ext cx="3420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Data cutoff: June 8, 2021</a:t>
            </a:r>
          </a:p>
        </p:txBody>
      </p:sp>
      <p:pic>
        <p:nvPicPr>
          <p:cNvPr id="5" name="Picture 4" descr="A graph of cancer patients&#10;&#10;Description automatically generated">
            <a:extLst>
              <a:ext uri="{FF2B5EF4-FFF2-40B4-BE49-F238E27FC236}">
                <a16:creationId xmlns:a16="http://schemas.microsoft.com/office/drawing/2014/main" id="{2D2BBB55-0CB3-A8B4-88B5-DD804E2ED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9" y="1010293"/>
            <a:ext cx="11078842" cy="46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Haddad 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028A6C4-8178-AFD6-5881-1E1ADACB4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333127"/>
              </p:ext>
            </p:extLst>
          </p:nvPr>
        </p:nvGraphicFramePr>
        <p:xfrm>
          <a:off x="1236096" y="2063350"/>
          <a:ext cx="9719807" cy="136815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conflicts of interest to disclose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350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119336" y="6446472"/>
            <a:ext cx="4896544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Mai H-Q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JAMA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2023 November 28;330(20):1961-70</a:t>
            </a:r>
            <a:r>
              <a:rPr lang="en-US" sz="1500" b="0" dirty="0">
                <a:solidFill>
                  <a:srgbClr val="000000"/>
                </a:solidFill>
                <a:latin typeface="Calibri"/>
                <a:ea typeface="MS PGothic" charset="0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B7CA0-673C-44A9-92BD-1E123EEE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-18256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JUPITER-02: Select Treatment-Emergent Adverse Events</a:t>
            </a:r>
          </a:p>
        </p:txBody>
      </p:sp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BA363C93-1034-55F3-A11F-1841317EF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91016"/>
            <a:ext cx="7772400" cy="52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C77-705A-6B4A-B509-F568C902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7" y="265003"/>
            <a:ext cx="10512305" cy="1143000"/>
          </a:xfrm>
        </p:spPr>
        <p:txBody>
          <a:bodyPr/>
          <a:lstStyle/>
          <a:p>
            <a:pPr algn="l"/>
            <a:r>
              <a:rPr lang="en-US" b="1" dirty="0"/>
              <a:t>FDA </a:t>
            </a:r>
            <a:r>
              <a:rPr lang="en-US" dirty="0"/>
              <a:t>A</a:t>
            </a:r>
            <a:r>
              <a:rPr lang="en-US" b="1" dirty="0"/>
              <a:t>pproves </a:t>
            </a:r>
            <a:r>
              <a:rPr lang="en-US" dirty="0" err="1"/>
              <a:t>T</a:t>
            </a:r>
            <a:r>
              <a:rPr lang="en-US" b="1" dirty="0" err="1"/>
              <a:t>oripalimab-tpzi</a:t>
            </a:r>
            <a:r>
              <a:rPr lang="en-US" b="1" dirty="0"/>
              <a:t> for Nasopharyngeal </a:t>
            </a:r>
            <a:r>
              <a:rPr lang="en-US" dirty="0"/>
              <a:t>C</a:t>
            </a:r>
            <a:r>
              <a:rPr lang="en-US" b="1" dirty="0"/>
              <a:t>arcinoma</a:t>
            </a:r>
            <a:br>
              <a:rPr lang="en-US" dirty="0"/>
            </a:br>
            <a:r>
              <a:rPr lang="en-US" sz="2400" dirty="0"/>
              <a:t>Press Release – October 27,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0C18-CE81-B740-A9B2-2B2D325C5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88" y="1196752"/>
            <a:ext cx="10512306" cy="4595394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“The Food and Drug Administration approved </a:t>
            </a:r>
            <a:r>
              <a:rPr lang="en-US" sz="2000" b="0" dirty="0" err="1"/>
              <a:t>toripalimab-tpzi</a:t>
            </a:r>
            <a:r>
              <a:rPr lang="en-US" sz="2000" b="0" dirty="0"/>
              <a:t> with cisplatin and gemcitabine for the first-line treatment of adults with metastatic or recurrent, locally advanced nasopharyngeal carcinoma (NPC). FDA also approved </a:t>
            </a:r>
            <a:r>
              <a:rPr lang="en-US" sz="2000" b="0" dirty="0" err="1"/>
              <a:t>toripalimab-tpzi</a:t>
            </a:r>
            <a:r>
              <a:rPr lang="en-US" sz="2000" b="0" dirty="0"/>
              <a:t> as a single agent for adults with recurrent unresectable or metastatic NPC with disease progression on or after a platinum-containing chemotherapy.</a:t>
            </a:r>
          </a:p>
          <a:p>
            <a:pPr marL="98425" indent="0">
              <a:buNone/>
            </a:pPr>
            <a:r>
              <a:rPr lang="en-US" sz="2000" b="0" dirty="0"/>
              <a:t>Efficacy of </a:t>
            </a:r>
            <a:r>
              <a:rPr lang="en-US" sz="2000" b="0" dirty="0" err="1"/>
              <a:t>toripalimab-tpzi</a:t>
            </a:r>
            <a:r>
              <a:rPr lang="en-US" sz="2000" b="0" dirty="0"/>
              <a:t> with cisplatin and gemcitabine was evaluated in JUPITER-02 (NCT03581786), a randomized, multicenter, single region, double-blind, placebo-controlled trial in 289 patients with metastatic or recurrent, locally advanced NPC who had not received previous systemic chemotherapy for recurrent or metastatic disease.</a:t>
            </a:r>
          </a:p>
          <a:p>
            <a:pPr marL="98425" indent="0">
              <a:buNone/>
            </a:pPr>
            <a:r>
              <a:rPr lang="en-US" sz="2000" b="0" dirty="0"/>
              <a:t>Efficacy of </a:t>
            </a:r>
            <a:r>
              <a:rPr lang="en-US" sz="2000" b="0" dirty="0" err="1"/>
              <a:t>toripalimab-tpzi</a:t>
            </a:r>
            <a:r>
              <a:rPr lang="en-US" sz="2000" b="0" dirty="0"/>
              <a:t> as a single agent was evaluated in POLARIS-02 (NCT02915432), an open-label, multicenter, single country, multicohort trial in 172 patients with unresectable or metastatic NPC who had received prior platinum-based chemotherapy or had disease progression within 6 months of completion of platinum-based chemotherapy administered as neoadjuvant, adjuvant, or definitive chemoradiation treatment for locally advanced disease.”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D09AC-CE12-FF44-BA55-CBC953D11C7F}"/>
              </a:ext>
            </a:extLst>
          </p:cNvPr>
          <p:cNvSpPr txBox="1"/>
          <p:nvPr/>
        </p:nvSpPr>
        <p:spPr>
          <a:xfrm>
            <a:off x="119336" y="6381328"/>
            <a:ext cx="99811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www.fda.gov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/drugs/resources-information-approved-drugs/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fda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-approves-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toripalimab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tpzi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-nasopharyngeal-carcinoma</a:t>
            </a:r>
          </a:p>
        </p:txBody>
      </p:sp>
    </p:spTree>
    <p:extLst>
      <p:ext uri="{BB962C8B-B14F-4D97-AF65-F5344CB8AC3E}">
        <p14:creationId xmlns:p14="http://schemas.microsoft.com/office/powerpoint/2010/main" val="2106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3569C-2166-8D43-CC93-49870DB6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51" y="180426"/>
            <a:ext cx="1554480" cy="15544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C0F7FB-F845-E943-F22A-FE4580251E59}"/>
              </a:ext>
            </a:extLst>
          </p:cNvPr>
          <p:cNvSpPr/>
          <p:nvPr/>
        </p:nvSpPr>
        <p:spPr bwMode="auto">
          <a:xfrm>
            <a:off x="1847529" y="188641"/>
            <a:ext cx="8496943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E113F-6F3F-9160-B5C0-00D5659AF6FA}"/>
              </a:ext>
            </a:extLst>
          </p:cNvPr>
          <p:cNvSpPr txBox="1"/>
          <p:nvPr/>
        </p:nvSpPr>
        <p:spPr>
          <a:xfrm>
            <a:off x="159420" y="1772816"/>
            <a:ext cx="149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Ferris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Pittsburgh, PA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39C76A-FC23-17CD-7FEA-74BD523E9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6248" y="180426"/>
            <a:ext cx="1549901" cy="1549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A593D8-CCB0-369F-300E-D54008471F7A}"/>
              </a:ext>
            </a:extLst>
          </p:cNvPr>
          <p:cNvSpPr txBox="1"/>
          <p:nvPr/>
        </p:nvSpPr>
        <p:spPr>
          <a:xfrm>
            <a:off x="10602241" y="1796183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</a:t>
            </a:r>
            <a:r>
              <a:rPr lang="en-US" sz="18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Haddad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492896"/>
            <a:ext cx="10873208" cy="2354018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Pathophysiology, incidence and spectrum of immune-mediated and other AEs observed with anti-PD-1/PD-L1 antibodies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Impact on the tolerability of anti-PD-1/PD-L1 antibodies when administered in combination with chemotherapy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Optimal monitoring and management of immune-related and other AEs with anti-</a:t>
            </a:r>
            <a:b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PD-1/PD-L1 antibodies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Relative and absolute contraindications to the use of immune checkpoint inhibitor therapy; role, if any, for patients with preexisting autoimmune complications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8" y="288447"/>
            <a:ext cx="8496943" cy="1143000"/>
          </a:xfrm>
        </p:spPr>
        <p:txBody>
          <a:bodyPr lIns="91440" tIns="91440" rIns="91440" bIns="18288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Tolerability of Immune Checkpoint Inhibitors</a:t>
            </a:r>
            <a:endParaRPr lang="en-US" kern="1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Meetal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Dharia, NP-C, AOCNP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00" y="2343391"/>
            <a:ext cx="10032504" cy="452437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What I tell my patients about to begin treatment with an anti-PD-1/PD-L1 antibody</a:t>
            </a:r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en-US" sz="3200" b="1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9FD01-2AD5-4378-6D6D-8E58A386B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760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  <a:r>
              <a:rPr lang="en-US" sz="3200" dirty="0" err="1">
                <a:solidFill>
                  <a:srgbClr val="0432FF"/>
                </a:solidFill>
              </a:rPr>
              <a:t>Teulings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402328"/>
              </p:ext>
            </p:extLst>
          </p:nvPr>
        </p:nvGraphicFramePr>
        <p:xfrm>
          <a:off x="1236095" y="2204864"/>
          <a:ext cx="9719807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EMD Serono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5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556792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</a:t>
            </a:r>
            <a:r>
              <a:rPr lang="en-US" sz="2500" b="0" dirty="0" err="1"/>
              <a:t>Coherus</a:t>
            </a:r>
            <a:r>
              <a:rPr lang="en-US" sz="2500" b="0" dirty="0"/>
              <a:t> </a:t>
            </a:r>
            <a:r>
              <a:rPr lang="en-US" sz="2500" b="0" dirty="0" err="1"/>
              <a:t>BioSciences</a:t>
            </a:r>
            <a:r>
              <a:rPr lang="en-US" sz="2500" b="0" dirty="0"/>
              <a:t> and EMD Serono Inc.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09152-E724-A64C-A30B-6758754F9324}"/>
              </a:ext>
            </a:extLst>
          </p:cNvPr>
          <p:cNvSpPr txBox="1">
            <a:spLocks/>
          </p:cNvSpPr>
          <p:nvPr/>
        </p:nvSpPr>
        <p:spPr bwMode="auto">
          <a:xfrm>
            <a:off x="912286" y="3460941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NCPD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8D3090-4FC7-2B40-B374-D8A89852AA83}"/>
              </a:ext>
            </a:extLst>
          </p:cNvPr>
          <p:cNvSpPr txBox="1">
            <a:spLocks/>
          </p:cNvSpPr>
          <p:nvPr/>
        </p:nvSpPr>
        <p:spPr bwMode="auto">
          <a:xfrm>
            <a:off x="912286" y="5006744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C4919-FF00-DC8A-D233-2743BBCCF1CB}"/>
              </a:ext>
            </a:extLst>
          </p:cNvPr>
          <p:cNvSpPr txBox="1">
            <a:spLocks/>
          </p:cNvSpPr>
          <p:nvPr/>
        </p:nvSpPr>
        <p:spPr>
          <a:xfrm>
            <a:off x="1415480" y="1916832"/>
            <a:ext cx="9361040" cy="2520280"/>
          </a:xfrm>
          <a:prstGeom prst="rect">
            <a:avLst/>
          </a:prstGeo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This educational activity contains discussion of </a:t>
            </a:r>
            <a:b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non-FDA-approved uses of agents and regimens. Please refer to official prescribing information for each product for approved indications.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8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794E11-6F5A-DF5C-811D-ED8D0348863A}"/>
              </a:ext>
            </a:extLst>
          </p:cNvPr>
          <p:cNvSpPr txBox="1">
            <a:spLocks/>
          </p:cNvSpPr>
          <p:nvPr/>
        </p:nvSpPr>
        <p:spPr>
          <a:xfrm>
            <a:off x="912286" y="44625"/>
            <a:ext cx="10358967" cy="730762"/>
          </a:xfrm>
          <a:prstGeom prst="rect">
            <a:avLst/>
          </a:prstGeom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Consulting Nurse Faculty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9CF58-B650-5CAF-353F-842DD5162C42}"/>
              </a:ext>
            </a:extLst>
          </p:cNvPr>
          <p:cNvSpPr txBox="1"/>
          <p:nvPr/>
        </p:nvSpPr>
        <p:spPr>
          <a:xfrm>
            <a:off x="2434373" y="775387"/>
            <a:ext cx="2871405" cy="123908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Jacqueline Broadway-Duren, PhD, DNP, APRN, FNP-BC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University of Texas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Houston, Texas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14A0F5-C7E1-581E-9E67-C3ABB78C2B09}"/>
              </a:ext>
            </a:extLst>
          </p:cNvPr>
          <p:cNvSpPr txBox="1"/>
          <p:nvPr/>
        </p:nvSpPr>
        <p:spPr>
          <a:xfrm>
            <a:off x="2434373" y="4682516"/>
            <a:ext cx="3258856" cy="1031051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Amy Goodrich, CRNP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 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Sidney Kimmel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Baltimore, Maryland</a:t>
            </a:r>
          </a:p>
        </p:txBody>
      </p:sp>
      <p:pic>
        <p:nvPicPr>
          <p:cNvPr id="2" name="Picture 1" descr="A person in a red jacket&#10;&#10;Description automatically generated">
            <a:extLst>
              <a:ext uri="{FF2B5EF4-FFF2-40B4-BE49-F238E27FC236}">
                <a16:creationId xmlns:a16="http://schemas.microsoft.com/office/drawing/2014/main" id="{7675560C-B5C0-0685-1F36-DAF0DD6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0" y="775387"/>
            <a:ext cx="1970994" cy="110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erson wearing a headset&#10;&#10;Description automatically generated">
            <a:extLst>
              <a:ext uri="{FF2B5EF4-FFF2-40B4-BE49-F238E27FC236}">
                <a16:creationId xmlns:a16="http://schemas.microsoft.com/office/drawing/2014/main" id="{722A501F-35C0-8A4E-79FA-D75A73AA5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0" y="4682516"/>
            <a:ext cx="1970994" cy="110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45C0A428-F93E-AFBC-83B0-06844B01B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048" y="775387"/>
            <a:ext cx="1970994" cy="1148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92C14-2200-461D-D5D8-4A5BE967FD3E}"/>
              </a:ext>
            </a:extLst>
          </p:cNvPr>
          <p:cNvSpPr txBox="1"/>
          <p:nvPr/>
        </p:nvSpPr>
        <p:spPr>
          <a:xfrm>
            <a:off x="8111315" y="775387"/>
            <a:ext cx="3895628" cy="1031051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Jessica Mitchell, APRN, CNP, MPH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Mayo Clinic College of Medicine and Science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Rochester, Minnesota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erson wearing glasses and a headset&#10;&#10;Description automatically generated">
            <a:extLst>
              <a:ext uri="{FF2B5EF4-FFF2-40B4-BE49-F238E27FC236}">
                <a16:creationId xmlns:a16="http://schemas.microsoft.com/office/drawing/2014/main" id="{26375F02-F8E9-F0D0-6D49-587401178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048" y="4682517"/>
            <a:ext cx="1969273" cy="11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CBE6EB-D633-BB82-E44F-4F154D20CE4A}"/>
              </a:ext>
            </a:extLst>
          </p:cNvPr>
          <p:cNvSpPr txBox="1"/>
          <p:nvPr/>
        </p:nvSpPr>
        <p:spPr>
          <a:xfrm>
            <a:off x="8111315" y="4682516"/>
            <a:ext cx="3663355" cy="10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Ronald Stein, JD, MSN, NP-C, AOCNP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USC Norris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Los Angeles, California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erson wearing glasses and a headset&#10;&#10;Description automatically generated">
            <a:extLst>
              <a:ext uri="{FF2B5EF4-FFF2-40B4-BE49-F238E27FC236}">
                <a16:creationId xmlns:a16="http://schemas.microsoft.com/office/drawing/2014/main" id="{3A1E8F4A-40D4-F29E-9085-E4CC1D29A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48" y="2090434"/>
            <a:ext cx="1969273" cy="11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erson wearing glasses and headphones&#10;&#10;Description automatically generated">
            <a:extLst>
              <a:ext uri="{FF2B5EF4-FFF2-40B4-BE49-F238E27FC236}">
                <a16:creationId xmlns:a16="http://schemas.microsoft.com/office/drawing/2014/main" id="{8BF995ED-656E-8998-6CD6-CCEC895E5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048" y="3410399"/>
            <a:ext cx="1969273" cy="11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25FBE2-BFB8-757D-91CD-37D61DCC9162}"/>
              </a:ext>
            </a:extLst>
          </p:cNvPr>
          <p:cNvSpPr txBox="1"/>
          <p:nvPr/>
        </p:nvSpPr>
        <p:spPr>
          <a:xfrm>
            <a:off x="8111315" y="2090433"/>
            <a:ext cx="3693494" cy="100022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Tiffany A Richards, PhD, ANP-BC, AOCNP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University of Texas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Houston, Texas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A3A96-EE43-8672-571D-E572E6A34CCF}"/>
              </a:ext>
            </a:extLst>
          </p:cNvPr>
          <p:cNvSpPr txBox="1"/>
          <p:nvPr/>
        </p:nvSpPr>
        <p:spPr>
          <a:xfrm>
            <a:off x="8111314" y="3410398"/>
            <a:ext cx="3993599" cy="1031051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Kimberly 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Spickes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MNSc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RN, APRN, OCN, ACNP-BC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University of Arkansas for Medical Sciences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Little Rock, Arkansas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8E456-9C27-AF39-2B52-2D7D6F67332D}"/>
              </a:ext>
            </a:extLst>
          </p:cNvPr>
          <p:cNvSpPr txBox="1"/>
          <p:nvPr/>
        </p:nvSpPr>
        <p:spPr>
          <a:xfrm>
            <a:off x="2434373" y="2090433"/>
            <a:ext cx="3258856" cy="127727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Kathleen D Burns, RN, MSN, AGACNP-BC, OCN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City of Hope Comprehensive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Duarte, California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E10DB-C3DD-9EEB-071D-248AC7214955}"/>
              </a:ext>
            </a:extLst>
          </p:cNvPr>
          <p:cNvSpPr txBox="1"/>
          <p:nvPr/>
        </p:nvSpPr>
        <p:spPr>
          <a:xfrm>
            <a:off x="2434373" y="3410398"/>
            <a:ext cx="3335056" cy="127727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Sonia Glennie, ARNP, MSN, OCN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Swedish Cancer Institute Center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Blood Disorders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Seattle, Washington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erson wearing a headset&#10;&#10;Description automatically generated">
            <a:extLst>
              <a:ext uri="{FF2B5EF4-FFF2-40B4-BE49-F238E27FC236}">
                <a16:creationId xmlns:a16="http://schemas.microsoft.com/office/drawing/2014/main" id="{54A7C546-8442-03C8-B05A-BDBC5F588A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90" y="2090433"/>
            <a:ext cx="1970994" cy="110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erson wearing glasses and headphones&#10;&#10;Description automatically generated">
            <a:extLst>
              <a:ext uri="{FF2B5EF4-FFF2-40B4-BE49-F238E27FC236}">
                <a16:creationId xmlns:a16="http://schemas.microsoft.com/office/drawing/2014/main" id="{47282E02-9C98-5230-F64E-33DEE929E5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203" y="3410398"/>
            <a:ext cx="1969981" cy="1108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688EAB-BDC4-D752-A06C-DE9192A5DCBA}"/>
              </a:ext>
            </a:extLst>
          </p:cNvPr>
          <p:cNvSpPr txBox="1">
            <a:spLocks/>
          </p:cNvSpPr>
          <p:nvPr/>
        </p:nvSpPr>
        <p:spPr>
          <a:xfrm>
            <a:off x="0" y="5924849"/>
            <a:ext cx="11186672" cy="925702"/>
          </a:xfrm>
          <a:prstGeom prst="rect">
            <a:avLst/>
          </a:prstGeom>
          <a:solidFill>
            <a:srgbClr val="1799B4"/>
          </a:solidFill>
        </p:spPr>
        <p:txBody>
          <a:bodyPr lIns="182880" tIns="182880" rIns="182880" bIns="182880" anchor="ctr"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ctr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MS PGothic" pitchFamily="34" charset="-128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https://www.ResearchToPractice.com/ONS2024Clips</a:t>
            </a: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MS PGothic" pitchFamily="34" charset="-128"/>
              </a:rPr>
              <a:t> </a:t>
            </a:r>
            <a:endParaRPr kumimoji="0" lang="en-US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16448F-3A73-6D4A-4C28-AAA9F436A9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29" y="6007399"/>
            <a:ext cx="760601" cy="7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FE5ABD-FB2E-4403-ACB2-8FAA41BFF6BD}"/>
</file>

<file path=customXml/itemProps2.xml><?xml version="1.0" encoding="utf-8"?>
<ds:datastoreItem xmlns:ds="http://schemas.openxmlformats.org/officeDocument/2006/customXml" ds:itemID="{A53398DC-E00E-414B-895C-B23B3C9E75B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86205</TotalTime>
  <Words>3171</Words>
  <Application>Microsoft Macintosh PowerPoint</Application>
  <PresentationFormat>Widescreen</PresentationFormat>
  <Paragraphs>344</Paragraphs>
  <Slides>53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Aptos</vt:lpstr>
      <vt:lpstr>Arial</vt:lpstr>
      <vt:lpstr>Calibri</vt:lpstr>
      <vt:lpstr>Symbol</vt:lpstr>
      <vt:lpstr>system-ui</vt:lpstr>
      <vt:lpstr>Times New Roman</vt:lpstr>
      <vt:lpstr>Wingdings</vt:lpstr>
      <vt:lpstr>1_Default Design</vt:lpstr>
      <vt:lpstr>2_Default Design</vt:lpstr>
      <vt:lpstr>Custom Design</vt:lpstr>
      <vt:lpstr>3_Default Design</vt:lpstr>
      <vt:lpstr>Head and Neck Cancer  Friday, April 26, 2024 6:00 AM – 7:30 AM</vt:lpstr>
      <vt:lpstr>Faculty</vt:lpstr>
      <vt:lpstr>Ms Dharia — Disclosures</vt:lpstr>
      <vt:lpstr>Dr Ferris — Disclosures</vt:lpstr>
      <vt:lpstr>Dr Haddad — Disclosures</vt:lpstr>
      <vt:lpstr>Ms Teulings — Disclosures</vt:lpstr>
      <vt:lpstr>Commercial Support</vt:lpstr>
      <vt:lpstr>PowerPoint Presentation</vt:lpstr>
      <vt:lpstr>PowerPoint Presentation</vt:lpstr>
      <vt:lpstr>Head and Neck Cancer  Friday, April 26, 2024 6:00 AM – 7:30 AM</vt:lpstr>
      <vt:lpstr>Agenda</vt:lpstr>
      <vt:lpstr>Agenda</vt:lpstr>
      <vt:lpstr>Consulting Nursing Faculty Comments</vt:lpstr>
      <vt:lpstr>Agenda</vt:lpstr>
      <vt:lpstr>The Biology of Head and Neck Cancer </vt:lpstr>
      <vt:lpstr>Head and Neck Cancer Regions and Staging</vt:lpstr>
      <vt:lpstr>Head and Neck Cancers: Common Demographics and Clinical Characteristics </vt:lpstr>
      <vt:lpstr>PowerPoint Presentation</vt:lpstr>
      <vt:lpstr>The Multidisciplinary Treatment of Head  and Neck Cancer</vt:lpstr>
      <vt:lpstr>Agenda</vt:lpstr>
      <vt:lpstr>The Potential Short- and Long-Term Effects  of Surgery for Head and Neck Cancer</vt:lpstr>
      <vt:lpstr>PowerPoint Presentation</vt:lpstr>
      <vt:lpstr>Radiation Therapy and Chemotherapy Side Effects </vt:lpstr>
      <vt:lpstr>PowerPoint Presentation</vt:lpstr>
      <vt:lpstr>Consulting Nursing Faculty Comments</vt:lpstr>
      <vt:lpstr>Agenda</vt:lpstr>
      <vt:lpstr>Emerging Treatment Strategies Aimed at Improving Outcomes Associated with Localized or Locally Advanced Head and Neck Cancer</vt:lpstr>
      <vt:lpstr>Emerging Treatment Strategies Aimed at Improving Outcomes Associated with Localized or Locally Advanced Head and Neck Cancer</vt:lpstr>
      <vt:lpstr>Xevinapant: Proposed Mechanism of Action</vt:lpstr>
      <vt:lpstr>Xevinapant</vt:lpstr>
      <vt:lpstr>PowerPoint Presentation</vt:lpstr>
      <vt:lpstr>Results of a Phase II Trial of Xevinapant with Chemoradiation Therapy for High-Risk Locally Advanced SCCHN: Progression-Free Survival (PFS)</vt:lpstr>
      <vt:lpstr>Results of a Phase II Trial of Xevinapant with Chemoradiation Therapy for High-Risk Locally Advanced SCCHN: Overall Survival (OS)</vt:lpstr>
      <vt:lpstr>Tolerability Considerations with Xevinapant</vt:lpstr>
      <vt:lpstr>Results of a Phase II Trial of Xevinapant with Chemoradiation Therapy for High-Risk Locally Advanced SCCHN: Common Side Effects</vt:lpstr>
      <vt:lpstr>XRAY VISION: Phase III Study Design</vt:lpstr>
      <vt:lpstr>PowerPoint Presentation</vt:lpstr>
      <vt:lpstr>PowerPoint Presentation</vt:lpstr>
      <vt:lpstr>Agenda</vt:lpstr>
      <vt:lpstr>The Established Role of Anti-PD-1/PD-L1 Antibodies in Therapy for Advanced Head and Neck Cancer</vt:lpstr>
      <vt:lpstr>Nivolumab</vt:lpstr>
      <vt:lpstr>Pembrolizumab</vt:lpstr>
      <vt:lpstr>Newly Approved Immunotherapeutic Strategies  for Nasopharyngeal Carcinoma </vt:lpstr>
      <vt:lpstr>Comparison of Structures of PD-1 in Complex with Nivolumab, Pembrolizumab and Toripalimab</vt:lpstr>
      <vt:lpstr>Each PD-1 Inhibitor Has a Different Binding Site to PD-1</vt:lpstr>
      <vt:lpstr>Toripalimab </vt:lpstr>
      <vt:lpstr>PowerPoint Presentation</vt:lpstr>
      <vt:lpstr>JUPITER-02: Final Overall Survival in the ITT Population</vt:lpstr>
      <vt:lpstr>JUPITER-02: Final Progression-Free Survival in the ITT Population</vt:lpstr>
      <vt:lpstr>JUPITER-02: Select Treatment-Emergent Adverse Events</vt:lpstr>
      <vt:lpstr>FDA Approves Toripalimab-tpzi for Nasopharyngeal Carcinoma Press Release – October 27, 2023 </vt:lpstr>
      <vt:lpstr>The Tolerability of Immune Checkpoint Inhibitors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8134</cp:revision>
  <cp:lastPrinted>2020-10-06T19:03:59Z</cp:lastPrinted>
  <dcterms:created xsi:type="dcterms:W3CDTF">2013-03-19T19:50:02Z</dcterms:created>
  <dcterms:modified xsi:type="dcterms:W3CDTF">2024-05-02T13:57:43Z</dcterms:modified>
  <cp:category/>
</cp:coreProperties>
</file>