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1.xml" ContentType="application/vnd.openxmlformats-officedocument.presentationml.slide+xml"/>
  <Override PartName="/ppt/presentation.xml" ContentType="application/vnd.openxmlformats-officedocument.presentationml.presentation.main+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notesSlides/notesSlide14.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5.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9.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5.xml" ContentType="application/vnd.openxmlformats-officedocument.presentationml.tags+xml"/>
  <Override PartName="/ppt/tags/tag4.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03" r:id="rId2"/>
    <p:sldMasterId id="2147484617" r:id="rId3"/>
  </p:sldMasterIdLst>
  <p:notesMasterIdLst>
    <p:notesMasterId r:id="rId67"/>
  </p:notesMasterIdLst>
  <p:handoutMasterIdLst>
    <p:handoutMasterId r:id="rId68"/>
  </p:handoutMasterIdLst>
  <p:sldIdLst>
    <p:sldId id="2147480097" r:id="rId4"/>
    <p:sldId id="2147480098" r:id="rId5"/>
    <p:sldId id="2147479949" r:id="rId6"/>
    <p:sldId id="2147479950" r:id="rId7"/>
    <p:sldId id="2147480060" r:id="rId8"/>
    <p:sldId id="2147480059" r:id="rId9"/>
    <p:sldId id="13407" r:id="rId10"/>
    <p:sldId id="2147481018" r:id="rId11"/>
    <p:sldId id="2141411455" r:id="rId12"/>
    <p:sldId id="2147481028" r:id="rId13"/>
    <p:sldId id="2147480073" r:id="rId14"/>
    <p:sldId id="2147480343" r:id="rId15"/>
    <p:sldId id="2147480957" r:id="rId16"/>
    <p:sldId id="2147480344" r:id="rId17"/>
    <p:sldId id="2147480126" r:id="rId18"/>
    <p:sldId id="2147470629" r:id="rId19"/>
    <p:sldId id="2147470276" r:id="rId20"/>
    <p:sldId id="2147480337" r:id="rId21"/>
    <p:sldId id="2147481029" r:id="rId22"/>
    <p:sldId id="2147481030" r:id="rId23"/>
    <p:sldId id="2147480023" r:id="rId24"/>
    <p:sldId id="2632" r:id="rId25"/>
    <p:sldId id="2147480133" r:id="rId26"/>
    <p:sldId id="2147471092" r:id="rId27"/>
    <p:sldId id="2147472830" r:id="rId28"/>
    <p:sldId id="2147470787" r:id="rId29"/>
    <p:sldId id="2147480121" r:id="rId30"/>
    <p:sldId id="2147480345" r:id="rId31"/>
    <p:sldId id="2147480120" r:id="rId32"/>
    <p:sldId id="2147481020" r:id="rId33"/>
    <p:sldId id="2147481021" r:id="rId34"/>
    <p:sldId id="2147481019" r:id="rId35"/>
    <p:sldId id="2147480156" r:id="rId36"/>
    <p:sldId id="2147480155" r:id="rId37"/>
    <p:sldId id="2147480346" r:id="rId38"/>
    <p:sldId id="2147480122" r:id="rId39"/>
    <p:sldId id="2147480138" r:id="rId40"/>
    <p:sldId id="2147480334" r:id="rId41"/>
    <p:sldId id="2147481027" r:id="rId42"/>
    <p:sldId id="2147480139" r:id="rId43"/>
    <p:sldId id="2147480336" r:id="rId44"/>
    <p:sldId id="2147481024" r:id="rId45"/>
    <p:sldId id="2147480141" r:id="rId46"/>
    <p:sldId id="2147480335" r:id="rId47"/>
    <p:sldId id="2147480140" r:id="rId48"/>
    <p:sldId id="2147481022" r:id="rId49"/>
    <p:sldId id="2147481023" r:id="rId50"/>
    <p:sldId id="2147480124" r:id="rId51"/>
    <p:sldId id="2147480125" r:id="rId52"/>
    <p:sldId id="2147480347" r:id="rId53"/>
    <p:sldId id="2147480117" r:id="rId54"/>
    <p:sldId id="2147480127" r:id="rId55"/>
    <p:sldId id="2147480128" r:id="rId56"/>
    <p:sldId id="2147480129" r:id="rId57"/>
    <p:sldId id="2147480130" r:id="rId58"/>
    <p:sldId id="2147471139" r:id="rId59"/>
    <p:sldId id="2147481025" r:id="rId60"/>
    <p:sldId id="2147480339" r:id="rId61"/>
    <p:sldId id="2147480340" r:id="rId62"/>
    <p:sldId id="2147480341" r:id="rId63"/>
    <p:sldId id="2147480342" r:id="rId64"/>
    <p:sldId id="2147480968" r:id="rId65"/>
    <p:sldId id="2147481015" r:id="rId66"/>
  </p:sldIdLst>
  <p:sldSz cx="12192000" cy="6858000"/>
  <p:notesSz cx="7772400" cy="10058400"/>
  <p:custDataLst>
    <p:tags r:id="rId69"/>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a:srgbClr val="E4EDF2"/>
    <a:srgbClr val="002060"/>
    <a:srgbClr val="FF40FF"/>
    <a:srgbClr val="0432FF"/>
    <a:srgbClr val="0C8965"/>
    <a:srgbClr val="F7E2E1"/>
    <a:srgbClr val="E4EEF3"/>
    <a:srgbClr val="EDF5F9"/>
    <a:srgbClr val="E3ED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62" autoAdjust="0"/>
    <p:restoredTop sz="95374" autoAdjust="0"/>
  </p:normalViewPr>
  <p:slideViewPr>
    <p:cSldViewPr>
      <p:cViewPr varScale="1">
        <p:scale>
          <a:sx n="122" d="100"/>
          <a:sy n="122" d="100"/>
        </p:scale>
        <p:origin x="856" y="192"/>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commentAuthors" Target="commentAuthors.xml"/><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customXml" Target="../customXml/item2.xml"/><Relationship Id="rId7" Type="http://schemas.openxmlformats.org/officeDocument/2006/relationships/slide" Target="slides/slide4.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6/10/24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7655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9345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2990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552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9439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7175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4213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8068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065358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934826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011266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7079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66803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04921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6176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1079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2367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1746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0618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497584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14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3638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792387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48479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066508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04204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9531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2073716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6/10/24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6/10/24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6/10/24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6/10/24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6/10/24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6/10/24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6/10/24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6/10/24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6/10/24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6/10/24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6/10/24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320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5666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029437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1926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405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27188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2121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2084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864424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29754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6689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2040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94766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29916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27150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99590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512750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291670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02EF6B24-FE7E-4152-9978-735038326281}" type="slidenum">
              <a:rPr lang="en-GB"/>
              <a:pPr>
                <a:defRPr/>
              </a:pPr>
              <a:t>‹#›</a:t>
            </a:fld>
            <a:endParaRPr lang="en-GB"/>
          </a:p>
        </p:txBody>
      </p:sp>
    </p:spTree>
    <p:extLst>
      <p:ext uri="{BB962C8B-B14F-4D97-AF65-F5344CB8AC3E}">
        <p14:creationId xmlns:p14="http://schemas.microsoft.com/office/powerpoint/2010/main" val="2497773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image" Target="../media/image1.pn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 id="2147484616"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6/10/24</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2140572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 id="2147484635" r:id="rId18"/>
    <p:sldLayoutId id="2147484636" r:id="rId19"/>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hyperlink" Target="https://www.researchtopractice.com/ONS2024Clips" TargetMode="External"/><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microsoft.com/office/2007/relationships/hdphoto" Target="../media/hdphoto7.wdp"/></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microsoft.com/office/2007/relationships/hdphoto" Target="../media/hdphoto8.wdp"/></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408060"/>
            <a:ext cx="12192000" cy="1044352"/>
          </a:xfrm>
        </p:spPr>
        <p:txBody>
          <a:bodyPr wrap="square" anchor="ctr">
            <a:noAutofit/>
          </a:bodyPr>
          <a:lstStyle/>
          <a:p>
            <a:pPr>
              <a:spcBef>
                <a:spcPts val="2400"/>
              </a:spcBef>
            </a:pPr>
            <a:r>
              <a:rPr lang="en-US" sz="4000" dirty="0"/>
              <a:t>Optimal Implementation of Antibody-Drug Conjugates</a:t>
            </a:r>
            <a:br>
              <a:rPr lang="en-US" sz="4200" i="1" dirty="0">
                <a:solidFill>
                  <a:srgbClr val="0331FF"/>
                </a:solidFill>
                <a:latin typeface="Calibri" panose="020F0502020204030204" pitchFamily="34" charset="0"/>
                <a:cs typeface="Calibri" panose="020F0502020204030204" pitchFamily="34" charset="0"/>
              </a:rPr>
            </a:br>
            <a:br>
              <a:rPr lang="en-US" sz="8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Thursday, April 25, 2024</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12:15 PM – 1:45 PM</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86835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274773"/>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Jamie Carroll, APRN, MSN, CNP</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Kelly EH Goodwin, MSN, RN, ANP-BC</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Erika Hamilton,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Hope S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Rugo</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endParaRPr kumimoji="0" lang="en-US" sz="3200" b="0"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71703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606631"/>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49</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extBox 1">
            <a:extLst>
              <a:ext uri="{FF2B5EF4-FFF2-40B4-BE49-F238E27FC236}">
                <a16:creationId xmlns:a16="http://schemas.microsoft.com/office/drawing/2014/main" id="{373970F3-A23D-1345-7007-8A3F927A4297}"/>
              </a:ext>
            </a:extLst>
          </p:cNvPr>
          <p:cNvSpPr txBox="1"/>
          <p:nvPr/>
        </p:nvSpPr>
        <p:spPr>
          <a:xfrm>
            <a:off x="0" y="131013"/>
            <a:ext cx="12188952" cy="1480342"/>
          </a:xfrm>
          <a:prstGeom prst="rect">
            <a:avLst/>
          </a:prstGeom>
          <a:noFill/>
        </p:spPr>
        <p:txBody>
          <a:bodyPr wrap="square" anchor="ctr">
            <a:spAutoFit/>
          </a:bodyPr>
          <a:lstStyle/>
          <a:p>
            <a:pPr marL="0" marR="0" lvl="0" indent="0" algn="ctr" defTabSz="455613" rtl="0" eaLnBrk="1" fontAlgn="base" latinLnBrk="0" hangingPunct="1">
              <a:lnSpc>
                <a:spcPts val="36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Integrating New Research Information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into Current Clinical Care</a:t>
            </a:r>
          </a:p>
        </p:txBody>
      </p:sp>
    </p:spTree>
    <p:custDataLst>
      <p:tags r:id="rId1"/>
    </p:custDataLst>
    <p:extLst>
      <p:ext uri="{BB962C8B-B14F-4D97-AF65-F5344CB8AC3E}">
        <p14:creationId xmlns:p14="http://schemas.microsoft.com/office/powerpoint/2010/main" val="22395436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794E11-6F5A-DF5C-811D-ED8D0348863A}"/>
              </a:ext>
            </a:extLst>
          </p:cNvPr>
          <p:cNvSpPr txBox="1">
            <a:spLocks/>
          </p:cNvSpPr>
          <p:nvPr/>
        </p:nvSpPr>
        <p:spPr>
          <a:xfrm>
            <a:off x="912286" y="44625"/>
            <a:ext cx="10358967" cy="730762"/>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Nurse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18" name="TextBox 17">
            <a:extLst>
              <a:ext uri="{FF2B5EF4-FFF2-40B4-BE49-F238E27FC236}">
                <a16:creationId xmlns:a16="http://schemas.microsoft.com/office/drawing/2014/main" id="{EAE9CF58-B650-5CAF-353F-842DD5162C42}"/>
              </a:ext>
            </a:extLst>
          </p:cNvPr>
          <p:cNvSpPr txBox="1"/>
          <p:nvPr/>
        </p:nvSpPr>
        <p:spPr>
          <a:xfrm>
            <a:off x="2434373" y="775387"/>
            <a:ext cx="2871405" cy="123908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Jacqueline Broadway-Duren, PhD, DNP, APRN, FNP-BC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28" name="TextBox 27">
            <a:extLst>
              <a:ext uri="{FF2B5EF4-FFF2-40B4-BE49-F238E27FC236}">
                <a16:creationId xmlns:a16="http://schemas.microsoft.com/office/drawing/2014/main" id="{EC14A0F5-C7E1-581E-9E67-C3ABB78C2B09}"/>
              </a:ext>
            </a:extLst>
          </p:cNvPr>
          <p:cNvSpPr txBox="1"/>
          <p:nvPr/>
        </p:nvSpPr>
        <p:spPr>
          <a:xfrm>
            <a:off x="2434373" y="4682516"/>
            <a:ext cx="3258856"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Amy Goodrich, CRNP </a:t>
            </a: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Gothic" panose="020B0609070205080204" pitchFamily="49" charset="-128"/>
                <a:cs typeface="Calibri" panose="020F0502020204030204" pitchFamily="34" charset="0"/>
              </a:rPr>
              <a:t> </a:t>
            </a: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The Sidney Kimmel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Baltimore, Maryland</a:t>
            </a:r>
          </a:p>
        </p:txBody>
      </p:sp>
      <p:pic>
        <p:nvPicPr>
          <p:cNvPr id="2" name="Picture 1" descr="A person in a red jacket&#10;&#10;Description automatically generated">
            <a:extLst>
              <a:ext uri="{FF2B5EF4-FFF2-40B4-BE49-F238E27FC236}">
                <a16:creationId xmlns:a16="http://schemas.microsoft.com/office/drawing/2014/main" id="{7675560C-B5C0-0685-1F36-DAF0DD6A518F}"/>
              </a:ext>
            </a:extLst>
          </p:cNvPr>
          <p:cNvPicPr>
            <a:picLocks noChangeAspect="1"/>
          </p:cNvPicPr>
          <p:nvPr/>
        </p:nvPicPr>
        <p:blipFill>
          <a:blip r:embed="rId3"/>
          <a:stretch>
            <a:fillRect/>
          </a:stretch>
        </p:blipFill>
        <p:spPr>
          <a:xfrm>
            <a:off x="387190" y="775387"/>
            <a:ext cx="1970994" cy="1108684"/>
          </a:xfrm>
          <a:prstGeom prst="rect">
            <a:avLst/>
          </a:prstGeom>
          <a:effectLst>
            <a:outerShdw blurRad="50800" dist="38100" dir="2700000" algn="tl" rotWithShape="0">
              <a:prstClr val="black">
                <a:alpha val="40000"/>
              </a:prstClr>
            </a:outerShdw>
          </a:effectLst>
        </p:spPr>
      </p:pic>
      <p:pic>
        <p:nvPicPr>
          <p:cNvPr id="4" name="Picture 3" descr="A person wearing a headset&#10;&#10;Description automatically generated">
            <a:extLst>
              <a:ext uri="{FF2B5EF4-FFF2-40B4-BE49-F238E27FC236}">
                <a16:creationId xmlns:a16="http://schemas.microsoft.com/office/drawing/2014/main" id="{722A501F-35C0-8A4E-79FA-D75A73AA5D19}"/>
              </a:ext>
            </a:extLst>
          </p:cNvPr>
          <p:cNvPicPr>
            <a:picLocks noChangeAspect="1"/>
          </p:cNvPicPr>
          <p:nvPr/>
        </p:nvPicPr>
        <p:blipFill>
          <a:blip r:embed="rId4"/>
          <a:stretch>
            <a:fillRect/>
          </a:stretch>
        </p:blipFill>
        <p:spPr>
          <a:xfrm>
            <a:off x="387190" y="4682516"/>
            <a:ext cx="1970994" cy="1108684"/>
          </a:xfrm>
          <a:prstGeom prst="rect">
            <a:avLst/>
          </a:prstGeom>
          <a:effectLst>
            <a:outerShdw blurRad="50800" dist="38100" dir="2700000" algn="tl" rotWithShape="0">
              <a:prstClr val="black">
                <a:alpha val="40000"/>
              </a:prstClr>
            </a:outerShdw>
          </a:effectLst>
        </p:spPr>
      </p:pic>
      <p:pic>
        <p:nvPicPr>
          <p:cNvPr id="7" name="Picture 6" descr="A person smiling at camera&#10;&#10;Description automatically generated">
            <a:extLst>
              <a:ext uri="{FF2B5EF4-FFF2-40B4-BE49-F238E27FC236}">
                <a16:creationId xmlns:a16="http://schemas.microsoft.com/office/drawing/2014/main" id="{45C0A428-F93E-AFBC-83B0-06844B01BB84}"/>
              </a:ext>
            </a:extLst>
          </p:cNvPr>
          <p:cNvPicPr>
            <a:picLocks noChangeAspect="1"/>
          </p:cNvPicPr>
          <p:nvPr/>
        </p:nvPicPr>
        <p:blipFill>
          <a:blip r:embed="rId5"/>
          <a:stretch>
            <a:fillRect/>
          </a:stretch>
        </p:blipFill>
        <p:spPr>
          <a:xfrm>
            <a:off x="6092048" y="775387"/>
            <a:ext cx="1970994" cy="114839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D692C14-2200-461D-D5D8-4A5BE967FD3E}"/>
              </a:ext>
            </a:extLst>
          </p:cNvPr>
          <p:cNvSpPr txBox="1"/>
          <p:nvPr/>
        </p:nvSpPr>
        <p:spPr>
          <a:xfrm>
            <a:off x="8111315" y="775387"/>
            <a:ext cx="3895628"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Jessica Mitchell, APRN, CNP, MPH</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Mayo Clinic College of Medicine and Science</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Rochester, Minnesota</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person wearing glasses and a headset&#10;&#10;Description automatically generated">
            <a:extLst>
              <a:ext uri="{FF2B5EF4-FFF2-40B4-BE49-F238E27FC236}">
                <a16:creationId xmlns:a16="http://schemas.microsoft.com/office/drawing/2014/main" id="{26375F02-F8E9-F0D0-6D49-587401178A57}"/>
              </a:ext>
            </a:extLst>
          </p:cNvPr>
          <p:cNvPicPr>
            <a:picLocks noChangeAspect="1"/>
          </p:cNvPicPr>
          <p:nvPr/>
        </p:nvPicPr>
        <p:blipFill>
          <a:blip r:embed="rId6"/>
          <a:stretch>
            <a:fillRect/>
          </a:stretch>
        </p:blipFill>
        <p:spPr>
          <a:xfrm>
            <a:off x="6092048" y="4682517"/>
            <a:ext cx="1969273" cy="110771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BCBE6EB-D633-BB82-E44F-4F154D20CE4A}"/>
              </a:ext>
            </a:extLst>
          </p:cNvPr>
          <p:cNvSpPr txBox="1"/>
          <p:nvPr/>
        </p:nvSpPr>
        <p:spPr>
          <a:xfrm>
            <a:off x="8111315" y="4682516"/>
            <a:ext cx="3663355" cy="1045010"/>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Ronald Stein, JD, MSN, NP-C,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USC Norris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Los Angeles, California</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person wearing glasses and a headset&#10;&#10;Description automatically generated">
            <a:extLst>
              <a:ext uri="{FF2B5EF4-FFF2-40B4-BE49-F238E27FC236}">
                <a16:creationId xmlns:a16="http://schemas.microsoft.com/office/drawing/2014/main" id="{3A1E8F4A-40D4-F29E-9085-E4CC1D29A876}"/>
              </a:ext>
            </a:extLst>
          </p:cNvPr>
          <p:cNvPicPr>
            <a:picLocks noChangeAspect="1"/>
          </p:cNvPicPr>
          <p:nvPr/>
        </p:nvPicPr>
        <p:blipFill>
          <a:blip r:embed="rId7"/>
          <a:stretch>
            <a:fillRect/>
          </a:stretch>
        </p:blipFill>
        <p:spPr>
          <a:xfrm>
            <a:off x="6092048" y="2090434"/>
            <a:ext cx="1969273" cy="1107716"/>
          </a:xfrm>
          <a:prstGeom prst="rect">
            <a:avLst/>
          </a:prstGeom>
          <a:effectLst>
            <a:outerShdw blurRad="50800" dist="38100" dir="2700000" algn="tl" rotWithShape="0">
              <a:prstClr val="black">
                <a:alpha val="40000"/>
              </a:prstClr>
            </a:outerShdw>
          </a:effectLst>
        </p:spPr>
      </p:pic>
      <p:pic>
        <p:nvPicPr>
          <p:cNvPr id="12" name="Picture 11" descr="A person wearing glasses and headphones&#10;&#10;Description automatically generated">
            <a:extLst>
              <a:ext uri="{FF2B5EF4-FFF2-40B4-BE49-F238E27FC236}">
                <a16:creationId xmlns:a16="http://schemas.microsoft.com/office/drawing/2014/main" id="{8BF995ED-656E-8998-6CD6-CCEC895E5EF2}"/>
              </a:ext>
            </a:extLst>
          </p:cNvPr>
          <p:cNvPicPr>
            <a:picLocks noChangeAspect="1"/>
          </p:cNvPicPr>
          <p:nvPr/>
        </p:nvPicPr>
        <p:blipFill>
          <a:blip r:embed="rId8"/>
          <a:stretch>
            <a:fillRect/>
          </a:stretch>
        </p:blipFill>
        <p:spPr>
          <a:xfrm>
            <a:off x="6092048" y="3410399"/>
            <a:ext cx="1969273" cy="1107716"/>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4825FBE2-BFB8-757D-91CD-37D61DCC9162}"/>
              </a:ext>
            </a:extLst>
          </p:cNvPr>
          <p:cNvSpPr txBox="1"/>
          <p:nvPr/>
        </p:nvSpPr>
        <p:spPr>
          <a:xfrm>
            <a:off x="8111315" y="2090433"/>
            <a:ext cx="3693494" cy="100022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Tiffany A Richards, PhD, ANP-BC,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14" name="TextBox 13">
            <a:extLst>
              <a:ext uri="{FF2B5EF4-FFF2-40B4-BE49-F238E27FC236}">
                <a16:creationId xmlns:a16="http://schemas.microsoft.com/office/drawing/2014/main" id="{3BAA3A96-EE43-8672-571D-E572E6A34CCF}"/>
              </a:ext>
            </a:extLst>
          </p:cNvPr>
          <p:cNvSpPr txBox="1"/>
          <p:nvPr/>
        </p:nvSpPr>
        <p:spPr>
          <a:xfrm>
            <a:off x="8111314" y="3410398"/>
            <a:ext cx="3993599"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Kimberly A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Spickes</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MNSc</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RN, APRN, OCN, ACNP-BC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University of Arkansas for Medical Sciences </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Little Rock, Arkansas</a:t>
            </a:r>
          </a:p>
        </p:txBody>
      </p:sp>
      <p:sp>
        <p:nvSpPr>
          <p:cNvPr id="15" name="TextBox 14">
            <a:extLst>
              <a:ext uri="{FF2B5EF4-FFF2-40B4-BE49-F238E27FC236}">
                <a16:creationId xmlns:a16="http://schemas.microsoft.com/office/drawing/2014/main" id="{E0E8E456-9C27-AF39-2B52-2D7D6F67332D}"/>
              </a:ext>
            </a:extLst>
          </p:cNvPr>
          <p:cNvSpPr txBox="1"/>
          <p:nvPr/>
        </p:nvSpPr>
        <p:spPr>
          <a:xfrm>
            <a:off x="2434373" y="2090433"/>
            <a:ext cx="32588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Kathleen D Burns, RN, MSN, AGACNP-BC,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City of Hope Comprehensive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Duarte, California</a:t>
            </a:r>
          </a:p>
        </p:txBody>
      </p:sp>
      <p:sp>
        <p:nvSpPr>
          <p:cNvPr id="16" name="TextBox 15">
            <a:extLst>
              <a:ext uri="{FF2B5EF4-FFF2-40B4-BE49-F238E27FC236}">
                <a16:creationId xmlns:a16="http://schemas.microsoft.com/office/drawing/2014/main" id="{583E10DB-C3DD-9EEB-071D-248AC7214955}"/>
              </a:ext>
            </a:extLst>
          </p:cNvPr>
          <p:cNvSpPr txBox="1"/>
          <p:nvPr/>
        </p:nvSpPr>
        <p:spPr>
          <a:xfrm>
            <a:off x="2434373" y="3410398"/>
            <a:ext cx="33350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Sonia Glennie, ARNP, MSN,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Swedish Cancer Institute Center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Blood Disorders</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Seattle, Washington</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1" name="Picture 10" descr="A person wearing a headset&#10;&#10;Description automatically generated">
            <a:extLst>
              <a:ext uri="{FF2B5EF4-FFF2-40B4-BE49-F238E27FC236}">
                <a16:creationId xmlns:a16="http://schemas.microsoft.com/office/drawing/2014/main" id="{54A7C546-8442-03C8-B05A-BDBC5F588AEE}"/>
              </a:ext>
            </a:extLst>
          </p:cNvPr>
          <p:cNvPicPr>
            <a:picLocks noChangeAspect="1"/>
          </p:cNvPicPr>
          <p:nvPr/>
        </p:nvPicPr>
        <p:blipFill>
          <a:blip r:embed="rId9"/>
          <a:stretch>
            <a:fillRect/>
          </a:stretch>
        </p:blipFill>
        <p:spPr>
          <a:xfrm>
            <a:off x="387190" y="2090433"/>
            <a:ext cx="1970994" cy="1108684"/>
          </a:xfrm>
          <a:prstGeom prst="rect">
            <a:avLst/>
          </a:prstGeom>
          <a:effectLst>
            <a:outerShdw blurRad="50800" dist="38100" dir="2700000" algn="tl" rotWithShape="0">
              <a:prstClr val="black">
                <a:alpha val="40000"/>
              </a:prstClr>
            </a:outerShdw>
          </a:effectLst>
        </p:spPr>
      </p:pic>
      <p:pic>
        <p:nvPicPr>
          <p:cNvPr id="17" name="Picture 16" descr="A person wearing glasses and headphones&#10;&#10;Description automatically generated">
            <a:extLst>
              <a:ext uri="{FF2B5EF4-FFF2-40B4-BE49-F238E27FC236}">
                <a16:creationId xmlns:a16="http://schemas.microsoft.com/office/drawing/2014/main" id="{47282E02-9C98-5230-F64E-33DEE929E56D}"/>
              </a:ext>
            </a:extLst>
          </p:cNvPr>
          <p:cNvPicPr>
            <a:picLocks noChangeAspect="1"/>
          </p:cNvPicPr>
          <p:nvPr/>
        </p:nvPicPr>
        <p:blipFill>
          <a:blip r:embed="rId10"/>
          <a:stretch>
            <a:fillRect/>
          </a:stretch>
        </p:blipFill>
        <p:spPr>
          <a:xfrm>
            <a:off x="388203" y="3410398"/>
            <a:ext cx="1969981" cy="1108115"/>
          </a:xfrm>
          <a:prstGeom prst="rect">
            <a:avLst/>
          </a:prstGeom>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A0688EAB-BDC4-D752-A06C-DE9192A5DCBA}"/>
              </a:ext>
            </a:extLst>
          </p:cNvPr>
          <p:cNvSpPr txBox="1">
            <a:spLocks/>
          </p:cNvSpPr>
          <p:nvPr/>
        </p:nvSpPr>
        <p:spPr>
          <a:xfrm>
            <a:off x="0" y="5924849"/>
            <a:ext cx="11186672" cy="925702"/>
          </a:xfrm>
          <a:prstGeom prst="rect">
            <a:avLst/>
          </a:prstGeom>
          <a:solidFill>
            <a:srgbClr val="1799B4"/>
          </a:solidFill>
        </p:spPr>
        <p:txBody>
          <a:bodyPr lIns="182880" tIns="182880" rIns="182880"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900" b="1" i="0" u="none" strike="noStrike" kern="0" cap="none" spc="0" normalizeH="0" baseline="0" noProof="0" dirty="0">
                <a:ln>
                  <a:noFill/>
                </a:ln>
                <a:solidFill>
                  <a:srgbClr val="FFFFFF"/>
                </a:solidFill>
                <a:effectLst/>
                <a:uLnTx/>
                <a:uFillTx/>
                <a:latin typeface="system-ui"/>
                <a:ea typeface="MS PGothic" pitchFamily="34" charset="-128"/>
                <a:hlinkClick r:id="rId11">
                  <a:extLst>
                    <a:ext uri="{A12FA001-AC4F-418D-AE19-62706E023703}">
                      <ahyp:hlinkClr xmlns:ahyp="http://schemas.microsoft.com/office/drawing/2018/hyperlinkcolor" val="tx"/>
                    </a:ext>
                  </a:extLst>
                </a:hlinkClick>
              </a:rPr>
              <a:t>https://www.ResearchToPractice.com/ONS2024Clips</a:t>
            </a:r>
            <a:r>
              <a:rPr kumimoji="0" lang="en-US" sz="2900" b="0" i="0" u="none" strike="noStrike" kern="0" cap="none" spc="0" normalizeH="0" baseline="0" noProof="0" dirty="0">
                <a:ln>
                  <a:noFill/>
                </a:ln>
                <a:solidFill>
                  <a:srgbClr val="FFFFFF"/>
                </a:solidFill>
                <a:effectLst/>
                <a:uLnTx/>
                <a:uFillTx/>
                <a:latin typeface="system-ui"/>
                <a:ea typeface="MS PGothic" pitchFamily="34" charset="-128"/>
              </a:rPr>
              <a:t> </a:t>
            </a:r>
            <a:endParaRPr kumimoji="0" lang="en-US" sz="2900" b="1" i="0" u="none" strike="noStrike" kern="0" cap="none" spc="0" normalizeH="0" baseline="0" noProof="0" dirty="0">
              <a:ln>
                <a:noFill/>
              </a:ln>
              <a:solidFill>
                <a:srgbClr val="FFFFFF"/>
              </a:solidFill>
              <a:effectLst/>
              <a:uLnTx/>
              <a:uFillTx/>
              <a:latin typeface="Calibri" charset="0"/>
              <a:ea typeface="MS PGothic" pitchFamily="34" charset="-128"/>
            </a:endParaRPr>
          </a:p>
        </p:txBody>
      </p:sp>
      <p:pic>
        <p:nvPicPr>
          <p:cNvPr id="19" name="Picture 18">
            <a:extLst>
              <a:ext uri="{FF2B5EF4-FFF2-40B4-BE49-F238E27FC236}">
                <a16:creationId xmlns:a16="http://schemas.microsoft.com/office/drawing/2014/main" id="{0016448F-3A73-6D4A-4C28-AAA9F436A9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9129" y="6007399"/>
            <a:ext cx="760601" cy="760601"/>
          </a:xfrm>
          <a:prstGeom prst="rect">
            <a:avLst/>
          </a:prstGeom>
        </p:spPr>
      </p:pic>
    </p:spTree>
    <p:extLst>
      <p:ext uri="{BB962C8B-B14F-4D97-AF65-F5344CB8AC3E}">
        <p14:creationId xmlns:p14="http://schemas.microsoft.com/office/powerpoint/2010/main" val="20254230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008250" cy="4799013"/>
          </a:xfrm>
        </p:spPr>
        <p:txBody>
          <a:bodyPr/>
          <a:lstStyle/>
          <a:p>
            <a:pPr marL="0" marR="0" indent="0">
              <a:spcBef>
                <a:spcPts val="1800"/>
              </a:spcBef>
              <a:spcAft>
                <a:spcPts val="0"/>
              </a:spcAft>
              <a:buNone/>
            </a:pPr>
            <a:r>
              <a:rPr lang="en-US" sz="2500" dirty="0">
                <a:solidFill>
                  <a:srgbClr val="0432FF"/>
                </a:solidFill>
              </a:rPr>
              <a:t>Introduction</a:t>
            </a:r>
          </a:p>
          <a:p>
            <a:pPr marL="0" indent="0">
              <a:spcBef>
                <a:spcPts val="1800"/>
              </a:spcBef>
              <a:spcAft>
                <a:spcPts val="0"/>
              </a:spcAft>
              <a:buNone/>
            </a:pPr>
            <a:r>
              <a:rPr lang="en-US" sz="2500" dirty="0">
                <a:solidFill>
                  <a:srgbClr val="0432FF"/>
                </a:solidFill>
              </a:rPr>
              <a:t>Module 1: </a:t>
            </a:r>
            <a:r>
              <a:rPr lang="en-US" sz="2500" dirty="0">
                <a:solidFill>
                  <a:srgbClr val="002060"/>
                </a:solidFill>
              </a:rPr>
              <a:t>Overview of Antibody-Drug Conjugates (ADCs); HER2-Targeted ADCs for Breast Cancer — T-DM1, Trastuzumab </a:t>
            </a:r>
            <a:r>
              <a:rPr lang="en-US" sz="2500" dirty="0" err="1">
                <a:solidFill>
                  <a:srgbClr val="002060"/>
                </a:solidFill>
              </a:rPr>
              <a:t>Deruxtecan</a:t>
            </a:r>
            <a:endParaRPr lang="en-US" sz="2500" dirty="0">
              <a:solidFill>
                <a:srgbClr val="002060"/>
              </a:solidFill>
            </a:endParaRPr>
          </a:p>
          <a:p>
            <a:pPr marL="0" indent="0">
              <a:spcBef>
                <a:spcPts val="1800"/>
              </a:spcBef>
              <a:spcAft>
                <a:spcPts val="0"/>
              </a:spcAft>
              <a:buNone/>
            </a:pPr>
            <a:r>
              <a:rPr lang="en-US" sz="2500" dirty="0">
                <a:solidFill>
                  <a:srgbClr val="0432FF"/>
                </a:solidFill>
              </a:rPr>
              <a:t>Module 2: </a:t>
            </a:r>
            <a:r>
              <a:rPr lang="en-US" sz="2500" dirty="0">
                <a:solidFill>
                  <a:srgbClr val="002060"/>
                </a:solidFill>
              </a:rPr>
              <a:t>The Incidence and Management of Interstitial Lung Disease (ILD) with ADCs</a:t>
            </a:r>
          </a:p>
          <a:p>
            <a:pPr marL="0" indent="0">
              <a:spcBef>
                <a:spcPts val="1800"/>
              </a:spcBef>
              <a:spcAft>
                <a:spcPts val="0"/>
              </a:spcAft>
              <a:buNone/>
            </a:pPr>
            <a:r>
              <a:rPr lang="en-US" sz="2500" dirty="0">
                <a:solidFill>
                  <a:srgbClr val="0432FF"/>
                </a:solidFill>
              </a:rPr>
              <a:t>Module 3: </a:t>
            </a:r>
            <a:r>
              <a:rPr lang="en-US" sz="2500" dirty="0">
                <a:solidFill>
                  <a:srgbClr val="002060"/>
                </a:solidFill>
              </a:rPr>
              <a:t>ADCs Targeting Other Signaling Pathways in Breast Cancer —  Sacituzumab Govitecan, Datopotamab Deruxtecan, Patritumab Deruxtecan</a:t>
            </a:r>
          </a:p>
          <a:p>
            <a:pPr marL="0" indent="0">
              <a:spcBef>
                <a:spcPts val="1800"/>
              </a:spcBef>
              <a:spcAft>
                <a:spcPts val="0"/>
              </a:spcAft>
              <a:buNone/>
            </a:pPr>
            <a:r>
              <a:rPr lang="en-US" sz="2500" dirty="0">
                <a:solidFill>
                  <a:srgbClr val="0432FF"/>
                </a:solidFill>
              </a:rPr>
              <a:t>Module 4: </a:t>
            </a:r>
            <a:r>
              <a:rPr lang="en-US" sz="2500" dirty="0">
                <a:solidFill>
                  <a:srgbClr val="001F60"/>
                </a:solidFill>
              </a:rPr>
              <a:t>ADCs for Other Tumor Types and </a:t>
            </a:r>
            <a:r>
              <a:rPr lang="en-US" sz="2500" dirty="0">
                <a:solidFill>
                  <a:srgbClr val="002060"/>
                </a:solidFill>
              </a:rPr>
              <a:t>Toxicities Associated with ADCs</a:t>
            </a:r>
          </a:p>
        </p:txBody>
      </p:sp>
    </p:spTree>
    <p:extLst>
      <p:ext uri="{BB962C8B-B14F-4D97-AF65-F5344CB8AC3E}">
        <p14:creationId xmlns:p14="http://schemas.microsoft.com/office/powerpoint/2010/main" val="21523451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C5F27E-1666-8D76-5BDD-41EEF4571D7B}"/>
              </a:ext>
            </a:extLst>
          </p:cNvPr>
          <p:cNvSpPr/>
          <p:nvPr/>
        </p:nvSpPr>
        <p:spPr bwMode="auto">
          <a:xfrm>
            <a:off x="758948" y="1124744"/>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008250" cy="4799013"/>
          </a:xfrm>
        </p:spPr>
        <p:txBody>
          <a:bodyPr/>
          <a:lstStyle/>
          <a:p>
            <a:pPr marL="0" marR="0" indent="0">
              <a:spcBef>
                <a:spcPts val="1800"/>
              </a:spcBef>
              <a:spcAft>
                <a:spcPts val="0"/>
              </a:spcAft>
              <a:buNone/>
            </a:pPr>
            <a:r>
              <a:rPr lang="en-US" sz="2500" dirty="0">
                <a:solidFill>
                  <a:schemeClr val="bg1"/>
                </a:solidFill>
              </a:rPr>
              <a:t>Introduction</a:t>
            </a:r>
          </a:p>
          <a:p>
            <a:pPr marL="0" indent="0">
              <a:spcBef>
                <a:spcPts val="1800"/>
              </a:spcBef>
              <a:spcAft>
                <a:spcPts val="0"/>
              </a:spcAft>
              <a:buNone/>
            </a:pPr>
            <a:r>
              <a:rPr lang="en-US" sz="2500" dirty="0">
                <a:solidFill>
                  <a:srgbClr val="0432FF"/>
                </a:solidFill>
              </a:rPr>
              <a:t>Module 1: </a:t>
            </a:r>
            <a:r>
              <a:rPr lang="en-US" sz="2500" dirty="0">
                <a:solidFill>
                  <a:srgbClr val="002060"/>
                </a:solidFill>
              </a:rPr>
              <a:t>Overview of Antibody-Drug Conjugates (ADCs); HER2-Targeted ADCs for Breast Cancer — T-DM1, Trastuzumab </a:t>
            </a:r>
            <a:r>
              <a:rPr lang="en-US" sz="2500" dirty="0" err="1">
                <a:solidFill>
                  <a:srgbClr val="002060"/>
                </a:solidFill>
              </a:rPr>
              <a:t>Deruxtecan</a:t>
            </a:r>
            <a:endParaRPr lang="en-US" sz="2500" dirty="0">
              <a:solidFill>
                <a:srgbClr val="002060"/>
              </a:solidFill>
            </a:endParaRPr>
          </a:p>
          <a:p>
            <a:pPr marL="0" indent="0">
              <a:spcBef>
                <a:spcPts val="1800"/>
              </a:spcBef>
              <a:spcAft>
                <a:spcPts val="0"/>
              </a:spcAft>
              <a:buNone/>
            </a:pPr>
            <a:r>
              <a:rPr lang="en-US" sz="2500" dirty="0">
                <a:solidFill>
                  <a:srgbClr val="0432FF"/>
                </a:solidFill>
              </a:rPr>
              <a:t>Module 2: </a:t>
            </a:r>
            <a:r>
              <a:rPr lang="en-US" sz="2500" dirty="0">
                <a:solidFill>
                  <a:srgbClr val="002060"/>
                </a:solidFill>
              </a:rPr>
              <a:t>The Incidence and Management of Interstitial Lung Disease (ILD) with ADCs</a:t>
            </a:r>
          </a:p>
          <a:p>
            <a:pPr marL="0" indent="0">
              <a:spcBef>
                <a:spcPts val="1800"/>
              </a:spcBef>
              <a:spcAft>
                <a:spcPts val="0"/>
              </a:spcAft>
              <a:buNone/>
            </a:pPr>
            <a:r>
              <a:rPr lang="en-US" sz="2500" dirty="0">
                <a:solidFill>
                  <a:srgbClr val="0432FF"/>
                </a:solidFill>
              </a:rPr>
              <a:t>Module 3: </a:t>
            </a:r>
            <a:r>
              <a:rPr lang="en-US" sz="2500" dirty="0">
                <a:solidFill>
                  <a:srgbClr val="002060"/>
                </a:solidFill>
              </a:rPr>
              <a:t>ADCs Targeting Other Signaling Pathways in Breast Cancer —  Sacituzumab Govitecan, Datopotamab Der</a:t>
            </a:r>
            <a:r>
              <a:rPr lang="en-US" sz="2500" dirty="0">
                <a:solidFill>
                  <a:srgbClr val="001F60"/>
                </a:solidFill>
              </a:rPr>
              <a:t>ux</a:t>
            </a:r>
            <a:r>
              <a:rPr lang="en-US" sz="2500" dirty="0">
                <a:solidFill>
                  <a:srgbClr val="002060"/>
                </a:solidFill>
              </a:rPr>
              <a:t>tecan, Patritumab Deruxtecan</a:t>
            </a:r>
          </a:p>
          <a:p>
            <a:pPr marL="0" indent="0">
              <a:spcBef>
                <a:spcPts val="1800"/>
              </a:spcBef>
              <a:spcAft>
                <a:spcPts val="0"/>
              </a:spcAft>
              <a:buNone/>
            </a:pPr>
            <a:r>
              <a:rPr lang="en-US" sz="2500" dirty="0">
                <a:solidFill>
                  <a:srgbClr val="0432FF"/>
                </a:solidFill>
              </a:rPr>
              <a:t>Module 4: </a:t>
            </a:r>
            <a:r>
              <a:rPr lang="en-US" sz="2500" dirty="0">
                <a:solidFill>
                  <a:srgbClr val="001F60"/>
                </a:solidFill>
              </a:rPr>
              <a:t>ADCs for Other Tumor Types and </a:t>
            </a:r>
            <a:r>
              <a:rPr lang="en-US" sz="2500" dirty="0">
                <a:solidFill>
                  <a:srgbClr val="002060"/>
                </a:solidFill>
              </a:rPr>
              <a:t>Toxicities Associated with ADCs</a:t>
            </a:r>
          </a:p>
        </p:txBody>
      </p:sp>
    </p:spTree>
    <p:extLst>
      <p:ext uri="{BB962C8B-B14F-4D97-AF65-F5344CB8AC3E}">
        <p14:creationId xmlns:p14="http://schemas.microsoft.com/office/powerpoint/2010/main" val="27249435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Listening versus talking</a:t>
            </a:r>
          </a:p>
        </p:txBody>
      </p:sp>
      <p:pic>
        <p:nvPicPr>
          <p:cNvPr id="9" name="Picture 8" descr="A person smiling at camera&#10;&#10;Description automatically generated">
            <a:extLst>
              <a:ext uri="{FF2B5EF4-FFF2-40B4-BE49-F238E27FC236}">
                <a16:creationId xmlns:a16="http://schemas.microsoft.com/office/drawing/2014/main" id="{9BD2E8DC-FD32-7CCC-17DC-A2F08E6CA527}"/>
              </a:ext>
            </a:extLst>
          </p:cNvPr>
          <p:cNvPicPr>
            <a:picLocks noChangeAspect="1"/>
          </p:cNvPicPr>
          <p:nvPr/>
        </p:nvPicPr>
        <p:blipFill>
          <a:blip r:embed="rId3"/>
          <a:stretch>
            <a:fillRect/>
          </a:stretch>
        </p:blipFill>
        <p:spPr>
          <a:xfrm>
            <a:off x="3382724" y="2338483"/>
            <a:ext cx="5780869" cy="3251739"/>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99AE4C42-7130-DCE0-C7B5-7AD131912D6D}"/>
              </a:ext>
            </a:extLst>
          </p:cNvPr>
          <p:cNvSpPr txBox="1"/>
          <p:nvPr/>
        </p:nvSpPr>
        <p:spPr>
          <a:xfrm>
            <a:off x="3382725" y="5724337"/>
            <a:ext cx="578086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mn-cs"/>
              </a:rPr>
              <a:t>Jessica Mitchell, APRN, CNP, MPH</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632418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C5F27E-1666-8D76-5BDD-41EEF4571D7B}"/>
              </a:ext>
            </a:extLst>
          </p:cNvPr>
          <p:cNvSpPr/>
          <p:nvPr/>
        </p:nvSpPr>
        <p:spPr bwMode="auto">
          <a:xfrm>
            <a:off x="758948" y="1700808"/>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008250" cy="4799013"/>
          </a:xfrm>
        </p:spPr>
        <p:txBody>
          <a:bodyPr/>
          <a:lstStyle/>
          <a:p>
            <a:pPr marL="0" marR="0" indent="0">
              <a:spcBef>
                <a:spcPts val="1800"/>
              </a:spcBef>
              <a:spcAft>
                <a:spcPts val="0"/>
              </a:spcAft>
              <a:buNone/>
            </a:pPr>
            <a:r>
              <a:rPr lang="en-US" sz="2500" dirty="0">
                <a:solidFill>
                  <a:srgbClr val="0432FF"/>
                </a:solidFill>
              </a:rPr>
              <a:t>Introduction</a:t>
            </a:r>
          </a:p>
          <a:p>
            <a:pPr marL="0" indent="0">
              <a:spcBef>
                <a:spcPts val="1800"/>
              </a:spcBef>
              <a:spcAft>
                <a:spcPts val="0"/>
              </a:spcAft>
              <a:buNone/>
            </a:pPr>
            <a:r>
              <a:rPr lang="en-US" sz="2500" dirty="0">
                <a:solidFill>
                  <a:schemeClr val="bg1"/>
                </a:solidFill>
              </a:rPr>
              <a:t>Module 1: Overview of Antibody-Drug Conjugates (ADCs); HER2-Targeted ADCs for Breast Cancer — T-DM1, Trastuzumab </a:t>
            </a:r>
            <a:r>
              <a:rPr lang="en-US" sz="2500" dirty="0" err="1">
                <a:solidFill>
                  <a:schemeClr val="bg1"/>
                </a:solidFill>
              </a:rPr>
              <a:t>Deruxtecan</a:t>
            </a:r>
            <a:endParaRPr lang="en-US" sz="2500" dirty="0">
              <a:solidFill>
                <a:schemeClr val="bg1"/>
              </a:solidFill>
            </a:endParaRPr>
          </a:p>
          <a:p>
            <a:pPr marL="0" indent="0">
              <a:spcBef>
                <a:spcPts val="1800"/>
              </a:spcBef>
              <a:spcAft>
                <a:spcPts val="0"/>
              </a:spcAft>
              <a:buNone/>
            </a:pPr>
            <a:r>
              <a:rPr lang="en-US" sz="2500" dirty="0">
                <a:solidFill>
                  <a:srgbClr val="0432FF"/>
                </a:solidFill>
              </a:rPr>
              <a:t>Module 2: </a:t>
            </a:r>
            <a:r>
              <a:rPr lang="en-US" sz="2500" dirty="0">
                <a:solidFill>
                  <a:srgbClr val="002060"/>
                </a:solidFill>
              </a:rPr>
              <a:t>The Incidence and Management of Interstitial Lung Disease (ILD) with ADCs</a:t>
            </a:r>
          </a:p>
          <a:p>
            <a:pPr marL="0" indent="0">
              <a:spcBef>
                <a:spcPts val="1800"/>
              </a:spcBef>
              <a:spcAft>
                <a:spcPts val="0"/>
              </a:spcAft>
              <a:buNone/>
            </a:pPr>
            <a:r>
              <a:rPr lang="en-US" sz="2500" dirty="0">
                <a:solidFill>
                  <a:srgbClr val="0432FF"/>
                </a:solidFill>
              </a:rPr>
              <a:t>Module 3: </a:t>
            </a:r>
            <a:r>
              <a:rPr lang="en-US" sz="2500" dirty="0">
                <a:solidFill>
                  <a:srgbClr val="002060"/>
                </a:solidFill>
              </a:rPr>
              <a:t>ADCs Targeting Other Signaling Pathways in Breast Cancer —  Sacituzumab Govitecan, Datopotamab Deruxtecan, Patritumab Deruxtecan</a:t>
            </a:r>
          </a:p>
          <a:p>
            <a:pPr marL="0" indent="0">
              <a:spcBef>
                <a:spcPts val="1800"/>
              </a:spcBef>
              <a:spcAft>
                <a:spcPts val="0"/>
              </a:spcAft>
              <a:buNone/>
            </a:pPr>
            <a:r>
              <a:rPr lang="en-US" sz="2500" dirty="0">
                <a:solidFill>
                  <a:srgbClr val="0432FF"/>
                </a:solidFill>
              </a:rPr>
              <a:t>Module 4: </a:t>
            </a:r>
            <a:r>
              <a:rPr lang="en-US" sz="2500" dirty="0">
                <a:solidFill>
                  <a:srgbClr val="001F60"/>
                </a:solidFill>
              </a:rPr>
              <a:t>ADCs for Other Tumor Types and </a:t>
            </a:r>
            <a:r>
              <a:rPr lang="en-US" sz="2500" dirty="0">
                <a:solidFill>
                  <a:srgbClr val="002060"/>
                </a:solidFill>
              </a:rPr>
              <a:t>Toxicities Associated with ADCs</a:t>
            </a:r>
          </a:p>
        </p:txBody>
      </p:sp>
    </p:spTree>
    <p:extLst>
      <p:ext uri="{BB962C8B-B14F-4D97-AF65-F5344CB8AC3E}">
        <p14:creationId xmlns:p14="http://schemas.microsoft.com/office/powerpoint/2010/main" val="2339472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1055440" y="980728"/>
            <a:ext cx="10220043"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055441" y="1080534"/>
            <a:ext cx="10220042" cy="1143000"/>
          </a:xfrm>
        </p:spPr>
        <p:txBody>
          <a:bodyPr lIns="91440" tIns="91440" rIns="91440" bIns="182880"/>
          <a:lstStyle/>
          <a:p>
            <a:r>
              <a:rPr lang="en-US" dirty="0">
                <a:solidFill>
                  <a:schemeClr val="bg1"/>
                </a:solidFill>
              </a:rPr>
              <a:t>The Current and Future Role of ADCs in Cancer Therapy</a:t>
            </a:r>
          </a:p>
        </p:txBody>
      </p:sp>
      <p:sp>
        <p:nvSpPr>
          <p:cNvPr id="6" name="TextBox 5">
            <a:extLst>
              <a:ext uri="{FF2B5EF4-FFF2-40B4-BE49-F238E27FC236}">
                <a16:creationId xmlns:a16="http://schemas.microsoft.com/office/drawing/2014/main" id="{75BAADB0-9559-533A-1CC9-EFB14BD5A608}"/>
              </a:ext>
            </a:extLst>
          </p:cNvPr>
          <p:cNvSpPr txBox="1"/>
          <p:nvPr/>
        </p:nvSpPr>
        <p:spPr>
          <a:xfrm>
            <a:off x="4488413" y="212486"/>
            <a:ext cx="3359189" cy="646331"/>
          </a:xfrm>
          <a:prstGeom prst="rect">
            <a:avLst/>
          </a:prstGeom>
          <a:noFill/>
        </p:spPr>
        <p:txBody>
          <a:bodyPr wrap="none" rtlCol="0">
            <a:spAutoFit/>
          </a:bodyPr>
          <a:lstStyle/>
          <a:p>
            <a:r>
              <a:rPr lang="en-US" dirty="0">
                <a:latin typeface="+mn-lt"/>
              </a:rPr>
              <a:t>Panel Discussion</a:t>
            </a:r>
          </a:p>
        </p:txBody>
      </p:sp>
      <p:sp>
        <p:nvSpPr>
          <p:cNvPr id="16" name="Content Placeholder 2">
            <a:extLst>
              <a:ext uri="{FF2B5EF4-FFF2-40B4-BE49-F238E27FC236}">
                <a16:creationId xmlns:a16="http://schemas.microsoft.com/office/drawing/2014/main" id="{DAB1F33D-2F92-99C2-78EB-1194F489FE3E}"/>
              </a:ext>
            </a:extLst>
          </p:cNvPr>
          <p:cNvSpPr>
            <a:spLocks noGrp="1"/>
          </p:cNvSpPr>
          <p:nvPr>
            <p:ph idx="1"/>
          </p:nvPr>
        </p:nvSpPr>
        <p:spPr>
          <a:xfrm>
            <a:off x="916517" y="2708921"/>
            <a:ext cx="9715988" cy="3312368"/>
          </a:xfrm>
        </p:spPr>
        <p:txBody>
          <a:bodyPr/>
          <a:lstStyle/>
          <a:p>
            <a:pPr>
              <a:lnSpc>
                <a:spcPct val="100000"/>
              </a:lnSpc>
              <a:spcBef>
                <a:spcPts val="400"/>
              </a:spcBef>
              <a:spcAft>
                <a:spcPts val="600"/>
              </a:spcAft>
            </a:pPr>
            <a:r>
              <a:rPr lang="en-US" sz="2400" dirty="0">
                <a:solidFill>
                  <a:schemeClr val="tx1"/>
                </a:solidFill>
              </a:rPr>
              <a:t>FDA-approved indications for ADCs for various tumor types </a:t>
            </a:r>
          </a:p>
          <a:p>
            <a:pPr>
              <a:lnSpc>
                <a:spcPct val="100000"/>
              </a:lnSpc>
              <a:spcBef>
                <a:spcPts val="400"/>
              </a:spcBef>
              <a:spcAft>
                <a:spcPts val="600"/>
              </a:spcAft>
            </a:pPr>
            <a:r>
              <a:rPr lang="en-US" sz="2400" dirty="0">
                <a:solidFill>
                  <a:schemeClr val="tx1"/>
                </a:solidFill>
              </a:rPr>
              <a:t>Other promising ADCs in clinical development as anticancer therapy </a:t>
            </a:r>
          </a:p>
          <a:p>
            <a:pPr>
              <a:lnSpc>
                <a:spcPct val="100000"/>
              </a:lnSpc>
              <a:spcBef>
                <a:spcPts val="400"/>
              </a:spcBef>
              <a:spcAft>
                <a:spcPts val="600"/>
              </a:spcAft>
            </a:pPr>
            <a:r>
              <a:rPr lang="en-US" sz="2400" dirty="0">
                <a:solidFill>
                  <a:schemeClr val="tx1"/>
                </a:solidFill>
              </a:rPr>
              <a:t>Counseling patients regarding reasonable expectations about ADC efficacy and tolerability; customizing communication strategies based on individual preferences, educational background, cultural and linguistic background, et cetera </a:t>
            </a:r>
          </a:p>
          <a:p>
            <a:pPr>
              <a:lnSpc>
                <a:spcPct val="100000"/>
              </a:lnSpc>
              <a:spcBef>
                <a:spcPts val="400"/>
              </a:spcBef>
              <a:spcAft>
                <a:spcPts val="600"/>
              </a:spcAft>
            </a:pPr>
            <a:r>
              <a:rPr lang="en-US" sz="2400" dirty="0">
                <a:solidFill>
                  <a:schemeClr val="tx1"/>
                </a:solidFill>
              </a:rPr>
              <a:t>Suitability of ADCs for various patient populations, including those who are older or frail and those with preexisting comorbidities </a:t>
            </a:r>
          </a:p>
        </p:txBody>
      </p:sp>
    </p:spTree>
    <p:extLst>
      <p:ext uri="{BB962C8B-B14F-4D97-AF65-F5344CB8AC3E}">
        <p14:creationId xmlns:p14="http://schemas.microsoft.com/office/powerpoint/2010/main" val="631795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2B3A-FED1-0243-9DA4-F02274C3B44E}"/>
              </a:ext>
            </a:extLst>
          </p:cNvPr>
          <p:cNvSpPr>
            <a:spLocks noGrp="1"/>
          </p:cNvSpPr>
          <p:nvPr>
            <p:ph type="title"/>
          </p:nvPr>
        </p:nvSpPr>
        <p:spPr>
          <a:xfrm>
            <a:off x="912286" y="332656"/>
            <a:ext cx="10358967" cy="1143000"/>
          </a:xfrm>
        </p:spPr>
        <p:txBody>
          <a:bodyPr/>
          <a:lstStyle/>
          <a:p>
            <a:pPr algn="l"/>
            <a:r>
              <a:rPr lang="en-US" b="1" dirty="0"/>
              <a:t>FDA Grants Accelerated Approval to Fam-Trastuzumab-</a:t>
            </a:r>
            <a:r>
              <a:rPr lang="en-US" b="1" dirty="0" err="1"/>
              <a:t>Deruxtecan</a:t>
            </a:r>
            <a:r>
              <a:rPr lang="en-US" b="1" dirty="0"/>
              <a:t>-</a:t>
            </a:r>
            <a:r>
              <a:rPr lang="en-US" b="1" dirty="0" err="1"/>
              <a:t>Nxki</a:t>
            </a:r>
            <a:r>
              <a:rPr lang="en-US" b="1" dirty="0"/>
              <a:t> for Unresectable or Metastatic HER2-Positive Solid Tumors</a:t>
            </a:r>
            <a:br>
              <a:rPr lang="en-US" dirty="0"/>
            </a:br>
            <a:r>
              <a:rPr lang="en-US" sz="2400" dirty="0"/>
              <a:t>Press Release – April 5, 2024</a:t>
            </a:r>
            <a:endParaRPr lang="en-US" dirty="0"/>
          </a:p>
        </p:txBody>
      </p:sp>
      <p:sp>
        <p:nvSpPr>
          <p:cNvPr id="3" name="Content Placeholder 2">
            <a:extLst>
              <a:ext uri="{FF2B5EF4-FFF2-40B4-BE49-F238E27FC236}">
                <a16:creationId xmlns:a16="http://schemas.microsoft.com/office/drawing/2014/main" id="{174203BB-1115-7F4D-8B5C-14D6E2DE3B8A}"/>
              </a:ext>
            </a:extLst>
          </p:cNvPr>
          <p:cNvSpPr>
            <a:spLocks noGrp="1"/>
          </p:cNvSpPr>
          <p:nvPr>
            <p:ph idx="1"/>
          </p:nvPr>
        </p:nvSpPr>
        <p:spPr>
          <a:xfrm>
            <a:off x="912286" y="1844824"/>
            <a:ext cx="10358967" cy="3456384"/>
          </a:xfrm>
        </p:spPr>
        <p:txBody>
          <a:bodyPr/>
          <a:lstStyle/>
          <a:p>
            <a:pPr marL="98425" indent="0">
              <a:buNone/>
            </a:pPr>
            <a:r>
              <a:rPr lang="en-US" sz="1900" b="0" dirty="0"/>
              <a:t>“…the Food and Drug Administration granted accelerated approval to fam-trastuzumab </a:t>
            </a:r>
            <a:r>
              <a:rPr lang="en-US" sz="1900" b="0" dirty="0" err="1"/>
              <a:t>deruxtecan-nxki</a:t>
            </a:r>
            <a:r>
              <a:rPr lang="en-US" sz="1900" b="0" dirty="0"/>
              <a:t> for adult patients with unresectable or metastatic HER2-positive (IHC3+) solid tumors who have received prior systemic treatment and have no satisfactory alternative treatment options.</a:t>
            </a:r>
          </a:p>
          <a:p>
            <a:pPr marL="98425" indent="0">
              <a:buNone/>
            </a:pPr>
            <a:r>
              <a:rPr lang="en-US" sz="1900" b="0" dirty="0"/>
              <a:t>Efficacy was evaluated in 192 adult patients with previously treated unresectable or metastatic HER2-positive (IHC 3+) solid tumors who were enrolled in one of three multicenter trials: DESTINY-PanTumor02 (NCT04482309), DESTINY-Lung01 (NCT03505710), and DESTINY-CRC02 (</a:t>
            </a:r>
            <a:r>
              <a:rPr lang="en-US" sz="1900" b="0"/>
              <a:t>NCT04744831).”</a:t>
            </a:r>
            <a:endParaRPr lang="en-US" sz="1900" b="0" dirty="0"/>
          </a:p>
          <a:p>
            <a:pPr marL="98425" indent="0">
              <a:buNone/>
            </a:pPr>
            <a:r>
              <a:rPr lang="en-US" sz="1900" b="0" dirty="0"/>
              <a:t>“The major efficacy outcome measure in all three trials was confirmed objective response rate (ORR), and an additional efficacy outcome was duration of response (DOR). All outcomes were assessed by independent central review (ICR) based on RECIST v1.1. In DESTINY-PanTumor02, ORR was 51.4% (95% CI: 41.7, 61.0) and median DOR was 19.4 months (range 1.3, 27.9+). In DESTINY-Lung01, ORR was 52.9% (95% CI: 27.8, 77.0) and median DOR was 6.9 months (range 4.0, 11.7+). In DESTINY-CRC02, ORR was 46.9% (95% CI: 34.3, 59.8), and DOR was 5.5 months (range 1.3+, 9.7+).”</a:t>
            </a:r>
          </a:p>
        </p:txBody>
      </p:sp>
      <p:sp>
        <p:nvSpPr>
          <p:cNvPr id="4" name="TextBox 3">
            <a:extLst>
              <a:ext uri="{FF2B5EF4-FFF2-40B4-BE49-F238E27FC236}">
                <a16:creationId xmlns:a16="http://schemas.microsoft.com/office/drawing/2014/main" id="{F4419D60-CB37-E04D-A7A7-16B78FBEF04F}"/>
              </a:ext>
            </a:extLst>
          </p:cNvPr>
          <p:cNvSpPr txBox="1"/>
          <p:nvPr/>
        </p:nvSpPr>
        <p:spPr>
          <a:xfrm>
            <a:off x="137390" y="6309320"/>
            <a:ext cx="10063066"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/drugs/resources-information-approved-drugs/fda-grants-accelerated-approval-fam-trastuzumab-deruxtecan-nxki-unresectable-or-metastatic-her2</a:t>
            </a:r>
          </a:p>
        </p:txBody>
      </p:sp>
    </p:spTree>
    <p:extLst>
      <p:ext uri="{BB962C8B-B14F-4D97-AF65-F5344CB8AC3E}">
        <p14:creationId xmlns:p14="http://schemas.microsoft.com/office/powerpoint/2010/main" val="1169576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9FBE08C-B2FC-1D49-8D36-B73A36AC6B2F}"/>
              </a:ext>
            </a:extLst>
          </p:cNvPr>
          <p:cNvSpPr/>
          <p:nvPr/>
        </p:nvSpPr>
        <p:spPr bwMode="auto">
          <a:xfrm>
            <a:off x="3025913" y="3281355"/>
            <a:ext cx="240000" cy="768627"/>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8" name="Rounded Rectangle 7">
            <a:extLst>
              <a:ext uri="{FF2B5EF4-FFF2-40B4-BE49-F238E27FC236}">
                <a16:creationId xmlns:a16="http://schemas.microsoft.com/office/drawing/2014/main" id="{2CB4855D-3564-8B44-A59F-07E17B3BE1AB}"/>
              </a:ext>
            </a:extLst>
          </p:cNvPr>
          <p:cNvSpPr/>
          <p:nvPr/>
        </p:nvSpPr>
        <p:spPr bwMode="auto">
          <a:xfrm>
            <a:off x="3414644" y="3281355"/>
            <a:ext cx="240000" cy="768627"/>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9" name="Rounded Rectangle 8">
            <a:extLst>
              <a:ext uri="{FF2B5EF4-FFF2-40B4-BE49-F238E27FC236}">
                <a16:creationId xmlns:a16="http://schemas.microsoft.com/office/drawing/2014/main" id="{7573DB00-4538-494A-A8F2-255B186F7145}"/>
              </a:ext>
            </a:extLst>
          </p:cNvPr>
          <p:cNvSpPr/>
          <p:nvPr/>
        </p:nvSpPr>
        <p:spPr bwMode="auto">
          <a:xfrm>
            <a:off x="3025913" y="4049982"/>
            <a:ext cx="240000" cy="768627"/>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10" name="Rounded Rectangle 9">
            <a:extLst>
              <a:ext uri="{FF2B5EF4-FFF2-40B4-BE49-F238E27FC236}">
                <a16:creationId xmlns:a16="http://schemas.microsoft.com/office/drawing/2014/main" id="{E68DB10B-D31C-6C41-A9BA-5DDA4F632707}"/>
              </a:ext>
            </a:extLst>
          </p:cNvPr>
          <p:cNvSpPr/>
          <p:nvPr/>
        </p:nvSpPr>
        <p:spPr bwMode="auto">
          <a:xfrm>
            <a:off x="3414644" y="4049982"/>
            <a:ext cx="240000" cy="768627"/>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grpSp>
        <p:nvGrpSpPr>
          <p:cNvPr id="22" name="Group 21">
            <a:extLst>
              <a:ext uri="{FF2B5EF4-FFF2-40B4-BE49-F238E27FC236}">
                <a16:creationId xmlns:a16="http://schemas.microsoft.com/office/drawing/2014/main" id="{44DBA341-79FA-584B-840D-D9DD47C71BC3}"/>
              </a:ext>
            </a:extLst>
          </p:cNvPr>
          <p:cNvGrpSpPr/>
          <p:nvPr/>
        </p:nvGrpSpPr>
        <p:grpSpPr>
          <a:xfrm rot="19281452">
            <a:off x="2237835" y="2128418"/>
            <a:ext cx="615479" cy="1537253"/>
            <a:chOff x="3992219" y="718930"/>
            <a:chExt cx="461609" cy="1152940"/>
          </a:xfrm>
        </p:grpSpPr>
        <p:sp>
          <p:nvSpPr>
            <p:cNvPr id="11" name="Rounded Rectangle 10">
              <a:extLst>
                <a:ext uri="{FF2B5EF4-FFF2-40B4-BE49-F238E27FC236}">
                  <a16:creationId xmlns:a16="http://schemas.microsoft.com/office/drawing/2014/main" id="{E54A9CF2-2D9E-2F4D-8A2E-BA0916C219D2}"/>
                </a:ext>
              </a:extLst>
            </p:cNvPr>
            <p:cNvSpPr/>
            <p:nvPr/>
          </p:nvSpPr>
          <p:spPr bwMode="auto">
            <a:xfrm>
              <a:off x="3992219" y="868015"/>
              <a:ext cx="180000" cy="43200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12" name="Rounded Rectangle 11">
              <a:extLst>
                <a:ext uri="{FF2B5EF4-FFF2-40B4-BE49-F238E27FC236}">
                  <a16:creationId xmlns:a16="http://schemas.microsoft.com/office/drawing/2014/main" id="{C97822E9-17BF-1F4B-86AD-3C6FBBBA61BB}"/>
                </a:ext>
              </a:extLst>
            </p:cNvPr>
            <p:cNvSpPr/>
            <p:nvPr/>
          </p:nvSpPr>
          <p:spPr bwMode="auto">
            <a:xfrm>
              <a:off x="4273828" y="718930"/>
              <a:ext cx="180000" cy="57647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14" name="Rounded Rectangle 13">
              <a:extLst>
                <a:ext uri="{FF2B5EF4-FFF2-40B4-BE49-F238E27FC236}">
                  <a16:creationId xmlns:a16="http://schemas.microsoft.com/office/drawing/2014/main" id="{0C046A19-2831-F94A-9236-F1561CD0C034}"/>
                </a:ext>
              </a:extLst>
            </p:cNvPr>
            <p:cNvSpPr/>
            <p:nvPr/>
          </p:nvSpPr>
          <p:spPr bwMode="auto">
            <a:xfrm>
              <a:off x="4273828" y="1295400"/>
              <a:ext cx="180000" cy="57647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15" name="Rounded Rectangle 14">
              <a:extLst>
                <a:ext uri="{FF2B5EF4-FFF2-40B4-BE49-F238E27FC236}">
                  <a16:creationId xmlns:a16="http://schemas.microsoft.com/office/drawing/2014/main" id="{E90E8475-0077-0E41-B3AA-F97F6DCC7B95}"/>
                </a:ext>
              </a:extLst>
            </p:cNvPr>
            <p:cNvSpPr/>
            <p:nvPr/>
          </p:nvSpPr>
          <p:spPr bwMode="auto">
            <a:xfrm>
              <a:off x="3992219" y="1300015"/>
              <a:ext cx="180000" cy="43200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16" name="Rounded Rectangle 15">
              <a:extLst>
                <a:ext uri="{FF2B5EF4-FFF2-40B4-BE49-F238E27FC236}">
                  <a16:creationId xmlns:a16="http://schemas.microsoft.com/office/drawing/2014/main" id="{321F4EB4-4DC9-E444-AECB-D6F10A9698BC}"/>
                </a:ext>
              </a:extLst>
            </p:cNvPr>
            <p:cNvSpPr/>
            <p:nvPr/>
          </p:nvSpPr>
          <p:spPr bwMode="auto">
            <a:xfrm>
              <a:off x="4185706" y="1225827"/>
              <a:ext cx="108000" cy="180000"/>
            </a:xfrm>
            <a:prstGeom prst="roundRect">
              <a:avLst/>
            </a:prstGeom>
            <a:solidFill>
              <a:srgbClr val="00B0F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grpSp>
      <p:grpSp>
        <p:nvGrpSpPr>
          <p:cNvPr id="23" name="Group 22">
            <a:extLst>
              <a:ext uri="{FF2B5EF4-FFF2-40B4-BE49-F238E27FC236}">
                <a16:creationId xmlns:a16="http://schemas.microsoft.com/office/drawing/2014/main" id="{30FFBD62-027E-834F-934B-17959B9F3351}"/>
              </a:ext>
            </a:extLst>
          </p:cNvPr>
          <p:cNvGrpSpPr/>
          <p:nvPr/>
        </p:nvGrpSpPr>
        <p:grpSpPr>
          <a:xfrm rot="2318548" flipH="1">
            <a:off x="3829575" y="2135801"/>
            <a:ext cx="615479" cy="1537253"/>
            <a:chOff x="3992219" y="718930"/>
            <a:chExt cx="461609" cy="1152940"/>
          </a:xfrm>
        </p:grpSpPr>
        <p:sp>
          <p:nvSpPr>
            <p:cNvPr id="24" name="Rounded Rectangle 23">
              <a:extLst>
                <a:ext uri="{FF2B5EF4-FFF2-40B4-BE49-F238E27FC236}">
                  <a16:creationId xmlns:a16="http://schemas.microsoft.com/office/drawing/2014/main" id="{2A8D8C8B-97DB-5B4A-8DE5-C43EA8463CCE}"/>
                </a:ext>
              </a:extLst>
            </p:cNvPr>
            <p:cNvSpPr/>
            <p:nvPr/>
          </p:nvSpPr>
          <p:spPr bwMode="auto">
            <a:xfrm>
              <a:off x="3992219" y="868015"/>
              <a:ext cx="180000" cy="43200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25" name="Rounded Rectangle 24">
              <a:extLst>
                <a:ext uri="{FF2B5EF4-FFF2-40B4-BE49-F238E27FC236}">
                  <a16:creationId xmlns:a16="http://schemas.microsoft.com/office/drawing/2014/main" id="{DC465CE4-F45E-FC4D-9BDB-79EB7DD844AD}"/>
                </a:ext>
              </a:extLst>
            </p:cNvPr>
            <p:cNvSpPr/>
            <p:nvPr/>
          </p:nvSpPr>
          <p:spPr bwMode="auto">
            <a:xfrm>
              <a:off x="4273828" y="718930"/>
              <a:ext cx="180000" cy="57647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26" name="Rounded Rectangle 25">
              <a:extLst>
                <a:ext uri="{FF2B5EF4-FFF2-40B4-BE49-F238E27FC236}">
                  <a16:creationId xmlns:a16="http://schemas.microsoft.com/office/drawing/2014/main" id="{5A5A9B76-15CB-8B4B-B9FA-F0F394D2D42A}"/>
                </a:ext>
              </a:extLst>
            </p:cNvPr>
            <p:cNvSpPr/>
            <p:nvPr/>
          </p:nvSpPr>
          <p:spPr bwMode="auto">
            <a:xfrm>
              <a:off x="4273828" y="1295400"/>
              <a:ext cx="180000" cy="57647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27" name="Rounded Rectangle 26">
              <a:extLst>
                <a:ext uri="{FF2B5EF4-FFF2-40B4-BE49-F238E27FC236}">
                  <a16:creationId xmlns:a16="http://schemas.microsoft.com/office/drawing/2014/main" id="{9DC2ECF5-3CD4-9F4A-A737-3973AF2780B9}"/>
                </a:ext>
              </a:extLst>
            </p:cNvPr>
            <p:cNvSpPr/>
            <p:nvPr/>
          </p:nvSpPr>
          <p:spPr bwMode="auto">
            <a:xfrm>
              <a:off x="3992219" y="1300015"/>
              <a:ext cx="180000" cy="43200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28" name="Rounded Rectangle 27">
              <a:extLst>
                <a:ext uri="{FF2B5EF4-FFF2-40B4-BE49-F238E27FC236}">
                  <a16:creationId xmlns:a16="http://schemas.microsoft.com/office/drawing/2014/main" id="{2027BEB4-F700-AE48-8D2B-92D95358EE96}"/>
                </a:ext>
              </a:extLst>
            </p:cNvPr>
            <p:cNvSpPr/>
            <p:nvPr/>
          </p:nvSpPr>
          <p:spPr bwMode="auto">
            <a:xfrm>
              <a:off x="4185706" y="1225827"/>
              <a:ext cx="108000" cy="180000"/>
            </a:xfrm>
            <a:prstGeom prst="roundRect">
              <a:avLst/>
            </a:prstGeom>
            <a:solidFill>
              <a:srgbClr val="00B0F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grpSp>
      <p:sp>
        <p:nvSpPr>
          <p:cNvPr id="29" name="Rounded Rectangle 28">
            <a:extLst>
              <a:ext uri="{FF2B5EF4-FFF2-40B4-BE49-F238E27FC236}">
                <a16:creationId xmlns:a16="http://schemas.microsoft.com/office/drawing/2014/main" id="{85CA0568-CCF1-474F-9D60-7C6AE04FA0BE}"/>
              </a:ext>
            </a:extLst>
          </p:cNvPr>
          <p:cNvSpPr/>
          <p:nvPr/>
        </p:nvSpPr>
        <p:spPr bwMode="auto">
          <a:xfrm rot="16200000">
            <a:off x="3718203" y="4172669"/>
            <a:ext cx="144000" cy="240000"/>
          </a:xfrm>
          <a:prstGeom prst="roundRect">
            <a:avLst/>
          </a:prstGeom>
          <a:solidFill>
            <a:srgbClr val="FF9900"/>
          </a:solidFill>
          <a:ln w="12700" cap="flat" cmpd="sng" algn="ctr">
            <a:solidFill>
              <a:srgbClr val="FF000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30" name="Rounded Rectangle 29">
            <a:extLst>
              <a:ext uri="{FF2B5EF4-FFF2-40B4-BE49-F238E27FC236}">
                <a16:creationId xmlns:a16="http://schemas.microsoft.com/office/drawing/2014/main" id="{C1A636E9-4175-D149-B44A-266768A3DF06}"/>
              </a:ext>
            </a:extLst>
          </p:cNvPr>
          <p:cNvSpPr/>
          <p:nvPr/>
        </p:nvSpPr>
        <p:spPr bwMode="auto">
          <a:xfrm rot="16200000">
            <a:off x="2818355" y="4178409"/>
            <a:ext cx="144000" cy="240000"/>
          </a:xfrm>
          <a:prstGeom prst="roundRect">
            <a:avLst/>
          </a:prstGeom>
          <a:solidFill>
            <a:srgbClr val="FF9900"/>
          </a:solidFill>
          <a:ln w="12700" cap="flat" cmpd="sng" algn="ctr">
            <a:solidFill>
              <a:srgbClr val="FF000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31" name="7-Point Star 30">
            <a:extLst>
              <a:ext uri="{FF2B5EF4-FFF2-40B4-BE49-F238E27FC236}">
                <a16:creationId xmlns:a16="http://schemas.microsoft.com/office/drawing/2014/main" id="{E1AA1BAC-CF88-1D45-BE12-620EA44F062A}"/>
              </a:ext>
            </a:extLst>
          </p:cNvPr>
          <p:cNvSpPr/>
          <p:nvPr/>
        </p:nvSpPr>
        <p:spPr bwMode="auto">
          <a:xfrm>
            <a:off x="3869139" y="4101399"/>
            <a:ext cx="336000" cy="336000"/>
          </a:xfrm>
          <a:prstGeom prst="star7">
            <a:avLst/>
          </a:prstGeom>
          <a:solidFill>
            <a:srgbClr val="FF0000"/>
          </a:solidFill>
          <a:ln w="6350" cap="flat" cmpd="sng" algn="ctr">
            <a:solidFill>
              <a:schemeClr val="tx1"/>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32" name="7-Point Star 31">
            <a:extLst>
              <a:ext uri="{FF2B5EF4-FFF2-40B4-BE49-F238E27FC236}">
                <a16:creationId xmlns:a16="http://schemas.microsoft.com/office/drawing/2014/main" id="{86AB22AB-45CD-8F49-AB7A-0A954011CBCF}"/>
              </a:ext>
            </a:extLst>
          </p:cNvPr>
          <p:cNvSpPr/>
          <p:nvPr/>
        </p:nvSpPr>
        <p:spPr bwMode="auto">
          <a:xfrm>
            <a:off x="2426576" y="4124669"/>
            <a:ext cx="336000" cy="336000"/>
          </a:xfrm>
          <a:prstGeom prst="star7">
            <a:avLst/>
          </a:prstGeom>
          <a:solidFill>
            <a:srgbClr val="FF0000"/>
          </a:solidFill>
          <a:ln w="6350" cap="flat" cmpd="sng" algn="ctr">
            <a:solidFill>
              <a:schemeClr val="tx1"/>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33" name="Rectangle 32">
            <a:extLst>
              <a:ext uri="{FF2B5EF4-FFF2-40B4-BE49-F238E27FC236}">
                <a16:creationId xmlns:a16="http://schemas.microsoft.com/office/drawing/2014/main" id="{5F89690C-90AE-0B4C-A3CD-6D9F2834778F}"/>
              </a:ext>
            </a:extLst>
          </p:cNvPr>
          <p:cNvSpPr/>
          <p:nvPr/>
        </p:nvSpPr>
        <p:spPr>
          <a:xfrm>
            <a:off x="768200" y="4716220"/>
            <a:ext cx="1826376" cy="757130"/>
          </a:xfrm>
          <a:prstGeom prst="rect">
            <a:avLst/>
          </a:prstGeom>
        </p:spPr>
        <p:txBody>
          <a:bodyPr wrap="square">
            <a:spAutoFit/>
          </a:bodyPr>
          <a:lstStyle/>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Stable linker releases payload only in target cell</a:t>
            </a:r>
          </a:p>
        </p:txBody>
      </p:sp>
      <p:sp>
        <p:nvSpPr>
          <p:cNvPr id="34" name="Rectangle 33">
            <a:extLst>
              <a:ext uri="{FF2B5EF4-FFF2-40B4-BE49-F238E27FC236}">
                <a16:creationId xmlns:a16="http://schemas.microsoft.com/office/drawing/2014/main" id="{1BBAB48F-0227-7A4D-A717-7F5B769F251D}"/>
              </a:ext>
            </a:extLst>
          </p:cNvPr>
          <p:cNvSpPr/>
          <p:nvPr/>
        </p:nvSpPr>
        <p:spPr>
          <a:xfrm>
            <a:off x="4615729" y="3928311"/>
            <a:ext cx="1493524" cy="757130"/>
          </a:xfrm>
          <a:prstGeom prst="rect">
            <a:avLst/>
          </a:prstGeom>
        </p:spPr>
        <p:txBody>
          <a:bodyPr wrap="square">
            <a:spAutoFit/>
          </a:bodyPr>
          <a:lstStyle/>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Potent </a:t>
            </a:r>
          </a:p>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cytotoxic payload</a:t>
            </a:r>
          </a:p>
        </p:txBody>
      </p:sp>
      <p:sp>
        <p:nvSpPr>
          <p:cNvPr id="35" name="Rectangle 34">
            <a:extLst>
              <a:ext uri="{FF2B5EF4-FFF2-40B4-BE49-F238E27FC236}">
                <a16:creationId xmlns:a16="http://schemas.microsoft.com/office/drawing/2014/main" id="{132F28AD-462A-214E-B99D-805527E203F8}"/>
              </a:ext>
            </a:extLst>
          </p:cNvPr>
          <p:cNvSpPr/>
          <p:nvPr/>
        </p:nvSpPr>
        <p:spPr>
          <a:xfrm>
            <a:off x="4542149" y="1459068"/>
            <a:ext cx="1640681" cy="757130"/>
          </a:xfrm>
          <a:prstGeom prst="rect">
            <a:avLst/>
          </a:prstGeom>
        </p:spPr>
        <p:txBody>
          <a:bodyPr wrap="square">
            <a:spAutoFit/>
          </a:bodyPr>
          <a:lstStyle/>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mn-cs"/>
              </a:rPr>
              <a:t>mAb</a:t>
            </a: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targets tumour-specific antigens</a:t>
            </a:r>
          </a:p>
        </p:txBody>
      </p:sp>
      <p:cxnSp>
        <p:nvCxnSpPr>
          <p:cNvPr id="37" name="Straight Arrow Connector 36">
            <a:extLst>
              <a:ext uri="{FF2B5EF4-FFF2-40B4-BE49-F238E27FC236}">
                <a16:creationId xmlns:a16="http://schemas.microsoft.com/office/drawing/2014/main" id="{C3E42012-F8FE-6F4C-9292-6BB3D58D56BC}"/>
              </a:ext>
            </a:extLst>
          </p:cNvPr>
          <p:cNvCxnSpPr>
            <a:cxnSpLocks/>
          </p:cNvCxnSpPr>
          <p:nvPr/>
        </p:nvCxnSpPr>
        <p:spPr bwMode="auto">
          <a:xfrm flipH="1">
            <a:off x="4527988" y="2166033"/>
            <a:ext cx="343299" cy="313605"/>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5B9F618A-220D-5040-AD39-FB31C8F4FD45}"/>
              </a:ext>
            </a:extLst>
          </p:cNvPr>
          <p:cNvCxnSpPr>
            <a:cxnSpLocks/>
          </p:cNvCxnSpPr>
          <p:nvPr/>
        </p:nvCxnSpPr>
        <p:spPr bwMode="auto">
          <a:xfrm flipH="1">
            <a:off x="4248865" y="4269399"/>
            <a:ext cx="622423"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32C959AE-A2A6-094C-A1CE-CAB2456FCFCD}"/>
              </a:ext>
            </a:extLst>
          </p:cNvPr>
          <p:cNvCxnSpPr>
            <a:cxnSpLocks/>
          </p:cNvCxnSpPr>
          <p:nvPr/>
        </p:nvCxnSpPr>
        <p:spPr bwMode="auto">
          <a:xfrm flipV="1">
            <a:off x="2382851" y="4437400"/>
            <a:ext cx="473347" cy="381209"/>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45" name="Explosion 2 44">
            <a:extLst>
              <a:ext uri="{FF2B5EF4-FFF2-40B4-BE49-F238E27FC236}">
                <a16:creationId xmlns:a16="http://schemas.microsoft.com/office/drawing/2014/main" id="{F0188A9C-F8FE-B742-B98F-5E034CD1F9DA}"/>
              </a:ext>
            </a:extLst>
          </p:cNvPr>
          <p:cNvSpPr/>
          <p:nvPr/>
        </p:nvSpPr>
        <p:spPr bwMode="auto">
          <a:xfrm>
            <a:off x="1638529" y="1974886"/>
            <a:ext cx="366608" cy="504752"/>
          </a:xfrm>
          <a:prstGeom prst="irregularSeal2">
            <a:avLst/>
          </a:prstGeom>
          <a:solidFill>
            <a:srgbClr val="4F8EA0"/>
          </a:solidFill>
          <a:ln w="76200" cap="flat" cmpd="sng" algn="ctr">
            <a:no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000000"/>
              </a:solidFill>
              <a:effectLst/>
              <a:uLnTx/>
              <a:uFillTx/>
              <a:latin typeface="Arial" charset="0"/>
              <a:ea typeface="MS PGothic" panose="020B0600070205080204" pitchFamily="34" charset="-128"/>
              <a:cs typeface="+mn-cs"/>
            </a:endParaRPr>
          </a:p>
        </p:txBody>
      </p:sp>
      <p:sp>
        <p:nvSpPr>
          <p:cNvPr id="46" name="Rectangle 45">
            <a:extLst>
              <a:ext uri="{FF2B5EF4-FFF2-40B4-BE49-F238E27FC236}">
                <a16:creationId xmlns:a16="http://schemas.microsoft.com/office/drawing/2014/main" id="{E573AC57-B722-B646-BC8C-F53C6A4226F5}"/>
              </a:ext>
            </a:extLst>
          </p:cNvPr>
          <p:cNvSpPr/>
          <p:nvPr/>
        </p:nvSpPr>
        <p:spPr>
          <a:xfrm>
            <a:off x="97360" y="2779196"/>
            <a:ext cx="1826376" cy="757130"/>
          </a:xfrm>
          <a:prstGeom prst="rect">
            <a:avLst/>
          </a:prstGeom>
        </p:spPr>
        <p:txBody>
          <a:bodyPr wrap="square">
            <a:spAutoFit/>
          </a:bodyPr>
          <a:lstStyle/>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Tumour antigen internalised upon ADC binding </a:t>
            </a:r>
          </a:p>
        </p:txBody>
      </p:sp>
      <p:cxnSp>
        <p:nvCxnSpPr>
          <p:cNvPr id="47" name="Straight Arrow Connector 46">
            <a:extLst>
              <a:ext uri="{FF2B5EF4-FFF2-40B4-BE49-F238E27FC236}">
                <a16:creationId xmlns:a16="http://schemas.microsoft.com/office/drawing/2014/main" id="{76ACA9B3-3D00-FC45-A7F1-46DE9D6E44B2}"/>
              </a:ext>
            </a:extLst>
          </p:cNvPr>
          <p:cNvCxnSpPr>
            <a:cxnSpLocks/>
          </p:cNvCxnSpPr>
          <p:nvPr/>
        </p:nvCxnSpPr>
        <p:spPr bwMode="auto">
          <a:xfrm flipV="1">
            <a:off x="1209971" y="2370342"/>
            <a:ext cx="473347" cy="381209"/>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aphicFrame>
        <p:nvGraphicFramePr>
          <p:cNvPr id="50" name="Table 49">
            <a:extLst>
              <a:ext uri="{FF2B5EF4-FFF2-40B4-BE49-F238E27FC236}">
                <a16:creationId xmlns:a16="http://schemas.microsoft.com/office/drawing/2014/main" id="{7658B53E-3C71-9449-831C-165BECF6C48D}"/>
              </a:ext>
            </a:extLst>
          </p:cNvPr>
          <p:cNvGraphicFramePr>
            <a:graphicFrameLocks noGrp="1"/>
          </p:cNvGraphicFramePr>
          <p:nvPr/>
        </p:nvGraphicFramePr>
        <p:xfrm>
          <a:off x="6151908" y="1858239"/>
          <a:ext cx="5642640" cy="3203249"/>
        </p:xfrm>
        <a:graphic>
          <a:graphicData uri="http://schemas.openxmlformats.org/drawingml/2006/table">
            <a:tbl>
              <a:tblPr firstRow="1" bandRow="1"/>
              <a:tblGrid>
                <a:gridCol w="2154174">
                  <a:extLst>
                    <a:ext uri="{9D8B030D-6E8A-4147-A177-3AD203B41FA5}">
                      <a16:colId xmlns:a16="http://schemas.microsoft.com/office/drawing/2014/main" val="2930972256"/>
                    </a:ext>
                  </a:extLst>
                </a:gridCol>
                <a:gridCol w="1791995">
                  <a:extLst>
                    <a:ext uri="{9D8B030D-6E8A-4147-A177-3AD203B41FA5}">
                      <a16:colId xmlns:a16="http://schemas.microsoft.com/office/drawing/2014/main" val="3215328596"/>
                    </a:ext>
                  </a:extLst>
                </a:gridCol>
                <a:gridCol w="1696471">
                  <a:extLst>
                    <a:ext uri="{9D8B030D-6E8A-4147-A177-3AD203B41FA5}">
                      <a16:colId xmlns:a16="http://schemas.microsoft.com/office/drawing/2014/main" val="1520882182"/>
                    </a:ext>
                  </a:extLst>
                </a:gridCol>
              </a:tblGrid>
              <a:tr h="680993">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algn="ctr"/>
                      <a:r>
                        <a:rPr lang="en-US" sz="1900" b="1" dirty="0">
                          <a:latin typeface="Calibri" panose="020F0502020204030204" pitchFamily="34" charset="0"/>
                          <a:cs typeface="Calibri" panose="020F0502020204030204" pitchFamily="34" charset="0"/>
                        </a:rPr>
                        <a:t>ADC Attributes</a:t>
                      </a:r>
                    </a:p>
                  </a:txBody>
                  <a:tcPr marL="121920" marR="121920" marT="60960" marB="60960"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38BCB"/>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T-DM1</a:t>
                      </a: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77777"/>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T-</a:t>
                      </a:r>
                      <a:r>
                        <a:rPr lang="en-US" sz="1600" b="1" dirty="0" err="1">
                          <a:latin typeface="Calibri" panose="020F0502020204030204" pitchFamily="34" charset="0"/>
                          <a:cs typeface="Calibri" panose="020F0502020204030204" pitchFamily="34" charset="0"/>
                        </a:rPr>
                        <a:t>DXd</a:t>
                      </a:r>
                      <a:endParaRPr lang="en-US" sz="1600" b="1" dirty="0">
                        <a:latin typeface="Calibri" panose="020F0502020204030204" pitchFamily="34" charset="0"/>
                        <a:cs typeface="Calibri" panose="020F0502020204030204" pitchFamily="34" charset="0"/>
                      </a:endParaRPr>
                    </a:p>
                  </a:txBody>
                  <a:tcPr marL="121920" marR="121920" marT="60960" marB="60960"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12902784"/>
                  </a:ext>
                </a:extLst>
              </a:tr>
              <a:tr h="630564">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l"/>
                      <a:r>
                        <a:rPr lang="en-US" sz="1600" b="1" dirty="0">
                          <a:latin typeface="Calibri" panose="020F0502020204030204" pitchFamily="34" charset="0"/>
                          <a:cs typeface="Calibri" panose="020F0502020204030204" pitchFamily="34" charset="0"/>
                        </a:rPr>
                        <a:t>Payload </a:t>
                      </a:r>
                      <a:r>
                        <a:rPr lang="en-US" sz="1600" b="1" dirty="0" err="1">
                          <a:latin typeface="Calibri" panose="020F0502020204030204" pitchFamily="34" charset="0"/>
                          <a:cs typeface="Calibri" panose="020F0502020204030204" pitchFamily="34" charset="0"/>
                        </a:rPr>
                        <a:t>MoA</a:t>
                      </a:r>
                      <a:endParaRPr lang="en-US" sz="1600" b="1" dirty="0">
                        <a:latin typeface="Calibri" panose="020F0502020204030204" pitchFamily="34" charset="0"/>
                        <a:cs typeface="Calibri" panose="020F0502020204030204" pitchFamily="34" charset="0"/>
                      </a:endParaRPr>
                    </a:p>
                  </a:txBody>
                  <a:tcPr marL="121920" marR="121920" marT="60960" marB="6096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err="1">
                          <a:latin typeface="Calibri" panose="020F0502020204030204" pitchFamily="34" charset="0"/>
                          <a:cs typeface="Calibri" panose="020F0502020204030204" pitchFamily="34" charset="0"/>
                        </a:rPr>
                        <a:t>Antimicrotubule</a:t>
                      </a:r>
                      <a:endParaRPr lang="en-US" sz="1600" b="1" dirty="0">
                        <a:latin typeface="Calibri" panose="020F0502020204030204" pitchFamily="34" charset="0"/>
                        <a:cs typeface="Calibri" panose="020F0502020204030204" pitchFamily="34" charset="0"/>
                      </a:endParaRP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Topoisomerase I inhibitor</a:t>
                      </a:r>
                    </a:p>
                  </a:txBody>
                  <a:tcPr marL="121920" marR="121920" marT="60960" marB="6096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91448476"/>
                  </a:ext>
                </a:extLst>
              </a:tr>
              <a:tr h="630564">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l"/>
                      <a:r>
                        <a:rPr lang="en-US" sz="1600" b="1" dirty="0">
                          <a:latin typeface="Calibri" panose="020F0502020204030204" pitchFamily="34" charset="0"/>
                          <a:cs typeface="Calibri" panose="020F0502020204030204" pitchFamily="34" charset="0"/>
                        </a:rPr>
                        <a:t>Drug-to-antibody ratio</a:t>
                      </a:r>
                    </a:p>
                  </a:txBody>
                  <a:tcPr marL="121920" marR="121920" marT="60960" marB="60960" anchor="ctr">
                    <a:lnL w="12700" cmpd="sng">
                      <a:solidFill>
                        <a:srgbClr val="FFFFFF"/>
                      </a:solidFill>
                    </a:lnL>
                    <a:lnR w="12700" cmpd="sng">
                      <a:solidFill>
                        <a:srgbClr val="FFFFFF"/>
                      </a:solidFill>
                    </a:lnR>
                    <a:lnT w="9525" cap="flat" cmpd="sng" algn="ctr">
                      <a:solidFill>
                        <a:srgbClr val="000000">
                          <a:lumMod val="50000"/>
                          <a:lumOff val="50000"/>
                        </a:srgbClr>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a:solidFill>
                            <a:schemeClr val="tx1"/>
                          </a:solidFill>
                          <a:latin typeface="Calibri" panose="020F0502020204030204" pitchFamily="34" charset="0"/>
                          <a:cs typeface="Calibri" panose="020F0502020204030204" pitchFamily="34" charset="0"/>
                        </a:rPr>
                        <a:t>~</a:t>
                      </a:r>
                      <a:r>
                        <a:rPr lang="en-US" sz="1600" b="1" dirty="0">
                          <a:latin typeface="Calibri" panose="020F0502020204030204" pitchFamily="34" charset="0"/>
                          <a:cs typeface="Calibri" panose="020F0502020204030204" pitchFamily="34" charset="0"/>
                        </a:rPr>
                        <a:t>3.5:1</a:t>
                      </a: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rgbClr val="000000">
                          <a:lumMod val="50000"/>
                          <a:lumOff val="50000"/>
                        </a:srgbClr>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~8:1</a:t>
                      </a:r>
                    </a:p>
                  </a:txBody>
                  <a:tcPr marL="121920" marR="121920" marT="60960" marB="60960" anchor="ctr">
                    <a:lnL w="12700" cmpd="sng">
                      <a:solidFill>
                        <a:srgbClr val="FFFFFF"/>
                      </a:solidFill>
                    </a:lnL>
                    <a:lnR w="12700" cmpd="sng">
                      <a:solidFill>
                        <a:srgbClr val="FFFFFF"/>
                      </a:solidFill>
                    </a:lnR>
                    <a:lnT w="9525" cap="flat" cmpd="sng" algn="ctr">
                      <a:solidFill>
                        <a:srgbClr val="000000">
                          <a:lumMod val="50000"/>
                          <a:lumOff val="50000"/>
                        </a:srgbClr>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834401505"/>
                  </a:ext>
                </a:extLst>
              </a:tr>
              <a:tr h="630564">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l"/>
                      <a:r>
                        <a:rPr lang="en-US" sz="1600" b="1" dirty="0">
                          <a:latin typeface="Calibri" panose="020F0502020204030204" pitchFamily="34" charset="0"/>
                          <a:cs typeface="Calibri" panose="020F0502020204030204" pitchFamily="34" charset="0"/>
                        </a:rPr>
                        <a:t>Tumor-selective cleavable linker?</a:t>
                      </a:r>
                    </a:p>
                  </a:txBody>
                  <a:tcPr marL="121920" marR="121920" marT="60960" marB="60960" anchor="ctr">
                    <a:lnL w="12700" cmpd="sng">
                      <a:solidFill>
                        <a:srgbClr val="FFFFFF"/>
                      </a:solidFill>
                    </a:lnL>
                    <a:lnR w="12700" cmpd="sng">
                      <a:solidFill>
                        <a:srgbClr val="FFFFFF"/>
                      </a:solidFill>
                    </a:lnR>
                    <a:lnT w="9525" cap="flat" cmpd="sng" algn="ctr">
                      <a:solidFill>
                        <a:srgbClr val="000000">
                          <a:lumMod val="50000"/>
                          <a:lumOff val="50000"/>
                        </a:srgbClr>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No</a:t>
                      </a: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rgbClr val="000000">
                          <a:lumMod val="50000"/>
                          <a:lumOff val="50000"/>
                        </a:srgbClr>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Yes</a:t>
                      </a:r>
                    </a:p>
                  </a:txBody>
                  <a:tcPr marL="121920" marR="121920" marT="60960" marB="60960" anchor="ctr">
                    <a:lnL w="12700" cmpd="sng">
                      <a:solidFill>
                        <a:srgbClr val="FFFFFF"/>
                      </a:solidFill>
                    </a:lnL>
                    <a:lnR w="12700" cmpd="sng">
                      <a:solidFill>
                        <a:srgbClr val="FFFFFF"/>
                      </a:solidFill>
                    </a:lnR>
                    <a:lnT w="9525" cap="flat" cmpd="sng" algn="ctr">
                      <a:solidFill>
                        <a:srgbClr val="000000">
                          <a:lumMod val="50000"/>
                          <a:lumOff val="50000"/>
                        </a:srgbClr>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250577899"/>
                  </a:ext>
                </a:extLst>
              </a:tr>
              <a:tr h="630564">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l"/>
                      <a:r>
                        <a:rPr lang="en-US" sz="1600" b="1" dirty="0">
                          <a:latin typeface="Calibri" panose="020F0502020204030204" pitchFamily="34" charset="0"/>
                          <a:cs typeface="Calibri" panose="020F0502020204030204" pitchFamily="34" charset="0"/>
                        </a:rPr>
                        <a:t>Evidence of bystander </a:t>
                      </a:r>
                      <a:br>
                        <a:rPr lang="en-US" sz="1600" b="1" dirty="0">
                          <a:latin typeface="Calibri" panose="020F0502020204030204" pitchFamily="34" charset="0"/>
                          <a:cs typeface="Calibri" panose="020F0502020204030204" pitchFamily="34" charset="0"/>
                        </a:rPr>
                      </a:br>
                      <a:r>
                        <a:rPr lang="en-US" sz="1600" b="1" dirty="0">
                          <a:latin typeface="Calibri" panose="020F0502020204030204" pitchFamily="34" charset="0"/>
                          <a:cs typeface="Calibri" panose="020F0502020204030204" pitchFamily="34" charset="0"/>
                        </a:rPr>
                        <a:t>antitumor effect?</a:t>
                      </a:r>
                    </a:p>
                  </a:txBody>
                  <a:tcPr marL="121920" marR="121920" marT="60960" marB="60960" anchor="ctr">
                    <a:lnL w="12700" cmpd="sng">
                      <a:solidFill>
                        <a:srgbClr val="FFFFFF"/>
                      </a:solidFill>
                    </a:lnL>
                    <a:lnR w="12700" cmpd="sng">
                      <a:solidFill>
                        <a:srgbClr val="FFFFFF"/>
                      </a:solidFill>
                    </a:lnR>
                    <a:lnT w="9525"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No</a:t>
                      </a: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Yes</a:t>
                      </a:r>
                    </a:p>
                  </a:txBody>
                  <a:tcPr marL="121920" marR="121920" marT="60960" marB="60960" anchor="ctr">
                    <a:lnL w="12700" cmpd="sng">
                      <a:solidFill>
                        <a:srgbClr val="FFFFFF"/>
                      </a:solidFill>
                    </a:lnL>
                    <a:lnR w="12700" cmpd="sng">
                      <a:solidFill>
                        <a:srgbClr val="FFFFFF"/>
                      </a:solidFill>
                    </a:lnR>
                    <a:lnT w="9525"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568400502"/>
                  </a:ext>
                </a:extLst>
              </a:tr>
            </a:tbl>
          </a:graphicData>
        </a:graphic>
      </p:graphicFrame>
      <p:sp>
        <p:nvSpPr>
          <p:cNvPr id="54" name="Title 2">
            <a:extLst>
              <a:ext uri="{FF2B5EF4-FFF2-40B4-BE49-F238E27FC236}">
                <a16:creationId xmlns:a16="http://schemas.microsoft.com/office/drawing/2014/main" id="{0EA59C94-5D89-F94D-83E1-270B6F85E4E4}"/>
              </a:ext>
            </a:extLst>
          </p:cNvPr>
          <p:cNvSpPr txBox="1">
            <a:spLocks/>
          </p:cNvSpPr>
          <p:nvPr/>
        </p:nvSpPr>
        <p:spPr>
          <a:xfrm>
            <a:off x="374460" y="494258"/>
            <a:ext cx="11538408" cy="446204"/>
          </a:xfrm>
          <a:prstGeom prst="rect">
            <a:avLst/>
          </a:prstGeom>
          <a:noFill/>
          <a:ln>
            <a:noFill/>
          </a:ln>
        </p:spPr>
        <p:txBody>
          <a:bodyPr spcFirstLastPara="1" vert="horz" wrap="square" lIns="121900" tIns="60933" rIns="121900" bIns="60933" rtlCol="0" anchor="t" anchorCtr="0">
            <a:noAutofit/>
          </a:bodyPr>
          <a:lstStyle>
            <a:lvl1pPr marR="0" lvl="0" algn="l" defTabSz="685800" rtl="0" eaLnBrk="1" latinLnBrk="0" hangingPunct="1">
              <a:lnSpc>
                <a:spcPct val="80000"/>
              </a:lnSpc>
              <a:spcBef>
                <a:spcPts val="0"/>
              </a:spcBef>
              <a:spcAft>
                <a:spcPts val="0"/>
              </a:spcAft>
              <a:buClr>
                <a:srgbClr val="05416B"/>
              </a:buClr>
              <a:buSzPts val="1400"/>
              <a:buFont typeface="Arial"/>
              <a:buNone/>
              <a:defRPr sz="2600" b="1" i="0" u="none" strike="noStrike" kern="1200"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marL="0" marR="0" lvl="0" indent="0" algn="ctr" defTabSz="914377" rtl="0" eaLnBrk="1" fontAlgn="auto" latinLnBrk="0" hangingPunct="1">
              <a:lnSpc>
                <a:spcPct val="80000"/>
              </a:lnSpc>
              <a:spcBef>
                <a:spcPts val="0"/>
              </a:spcBef>
              <a:spcAft>
                <a:spcPts val="0"/>
              </a:spcAft>
              <a:buClr>
                <a:srgbClr val="05416B"/>
              </a:buClr>
              <a:buSzPts val="1400"/>
              <a:buFont typeface="Arial"/>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sym typeface="Arial Narrow"/>
              </a:rPr>
              <a:t>HER2-Targeting Antibody-Drug Conjugates (ADCs)</a:t>
            </a:r>
          </a:p>
        </p:txBody>
      </p:sp>
      <p:grpSp>
        <p:nvGrpSpPr>
          <p:cNvPr id="2" name="Group 1">
            <a:extLst>
              <a:ext uri="{FF2B5EF4-FFF2-40B4-BE49-F238E27FC236}">
                <a16:creationId xmlns:a16="http://schemas.microsoft.com/office/drawing/2014/main" id="{3AB60D05-7641-BD40-8510-0F25B51E8FDD}"/>
              </a:ext>
            </a:extLst>
          </p:cNvPr>
          <p:cNvGrpSpPr/>
          <p:nvPr/>
        </p:nvGrpSpPr>
        <p:grpSpPr>
          <a:xfrm>
            <a:off x="3025914" y="5061487"/>
            <a:ext cx="2646017" cy="1148597"/>
            <a:chOff x="2269435" y="4118056"/>
            <a:chExt cx="1984513" cy="861448"/>
          </a:xfrm>
        </p:grpSpPr>
        <p:sp>
          <p:nvSpPr>
            <p:cNvPr id="56" name="Rounded Rectangle 55">
              <a:extLst>
                <a:ext uri="{FF2B5EF4-FFF2-40B4-BE49-F238E27FC236}">
                  <a16:creationId xmlns:a16="http://schemas.microsoft.com/office/drawing/2014/main" id="{242D40EC-3595-8D45-BF4D-EC3B701B45A0}"/>
                </a:ext>
              </a:extLst>
            </p:cNvPr>
            <p:cNvSpPr/>
            <p:nvPr/>
          </p:nvSpPr>
          <p:spPr bwMode="auto">
            <a:xfrm>
              <a:off x="2269435" y="4118056"/>
              <a:ext cx="1984513" cy="861448"/>
            </a:xfrm>
            <a:prstGeom prst="roundRect">
              <a:avLst/>
            </a:prstGeom>
            <a:solidFill>
              <a:schemeClr val="accent5"/>
            </a:solidFill>
            <a:ln w="19050" cap="flat" cmpd="sng" algn="ctr">
              <a:solidFill>
                <a:schemeClr val="accent1">
                  <a:lumMod val="75000"/>
                </a:schemeClr>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000000"/>
                </a:solidFill>
                <a:effectLst/>
                <a:uLnTx/>
                <a:uFillTx/>
                <a:latin typeface="Arial" charset="0"/>
                <a:ea typeface="MS PGothic" panose="020B0600070205080204" pitchFamily="34" charset="-128"/>
                <a:cs typeface="+mn-cs"/>
              </a:endParaRPr>
            </a:p>
          </p:txBody>
        </p:sp>
        <p:sp>
          <p:nvSpPr>
            <p:cNvPr id="55" name="Rectangle 54">
              <a:extLst>
                <a:ext uri="{FF2B5EF4-FFF2-40B4-BE49-F238E27FC236}">
                  <a16:creationId xmlns:a16="http://schemas.microsoft.com/office/drawing/2014/main" id="{67D9467B-DE08-324D-A5AD-27737CC8DD0C}"/>
                </a:ext>
              </a:extLst>
            </p:cNvPr>
            <p:cNvSpPr/>
            <p:nvPr/>
          </p:nvSpPr>
          <p:spPr>
            <a:xfrm>
              <a:off x="2351368" y="4174258"/>
              <a:ext cx="1799689" cy="734047"/>
            </a:xfrm>
            <a:prstGeom prst="rect">
              <a:avLst/>
            </a:prstGeom>
            <a:ln>
              <a:noFill/>
            </a:ln>
          </p:spPr>
          <p:txBody>
            <a:bodyPr wrap="square">
              <a:spAutoFit/>
            </a:bodyPr>
            <a:lstStyle/>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Bystander effect due to</a:t>
              </a:r>
            </a:p>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payload release before internalisation or membrane permeability </a:t>
              </a:r>
            </a:p>
          </p:txBody>
        </p:sp>
      </p:grpSp>
      <p:sp>
        <p:nvSpPr>
          <p:cNvPr id="43" name="TextBox 42">
            <a:extLst>
              <a:ext uri="{FF2B5EF4-FFF2-40B4-BE49-F238E27FC236}">
                <a16:creationId xmlns:a16="http://schemas.microsoft.com/office/drawing/2014/main" id="{EC523427-5F2F-45AF-7C81-CD47BCD55BB1}"/>
              </a:ext>
            </a:extLst>
          </p:cNvPr>
          <p:cNvSpPr txBox="1"/>
          <p:nvPr/>
        </p:nvSpPr>
        <p:spPr>
          <a:xfrm>
            <a:off x="326716" y="6416853"/>
            <a:ext cx="6093994" cy="338554"/>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Calibri"/>
                <a:ea typeface="MS PGothic" charset="0"/>
              </a:rPr>
              <a:t>Schmid P et al. San Antonio Breast Cancer Symposium 2021.</a:t>
            </a:r>
          </a:p>
        </p:txBody>
      </p:sp>
    </p:spTree>
    <p:extLst>
      <p:ext uri="{BB962C8B-B14F-4D97-AF65-F5344CB8AC3E}">
        <p14:creationId xmlns:p14="http://schemas.microsoft.com/office/powerpoint/2010/main" val="2272871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Trastuzumab </a:t>
            </a:r>
            <a:r>
              <a:rPr lang="en-US" dirty="0" err="1">
                <a:latin typeface="Calibri" panose="020F0502020204030204" pitchFamily="34" charset="0"/>
                <a:ea typeface="ＭＳ Ｐゴシック" charset="0"/>
                <a:cs typeface="Calibri" panose="020F0502020204030204" pitchFamily="34" charset="0"/>
              </a:rPr>
              <a:t>Deruxtecan</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605369" y="764704"/>
            <a:ext cx="10972800" cy="4677243"/>
          </a:xfrm>
        </p:spPr>
        <p:txBody>
          <a:bodyPr/>
          <a:lstStyle/>
          <a:p>
            <a:pPr marL="0" indent="0">
              <a:spcBef>
                <a:spcPts val="2400"/>
              </a:spcBef>
              <a:spcAft>
                <a:spcPts val="0"/>
              </a:spcAft>
              <a:buNone/>
            </a:pPr>
            <a:r>
              <a:rPr lang="en-US" sz="21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100" dirty="0">
                <a:latin typeface="Calibri" panose="020F0502020204030204" pitchFamily="34" charset="0"/>
                <a:ea typeface="ＭＳ Ｐゴシック" charset="0"/>
                <a:cs typeface="Calibri" panose="020F0502020204030204" pitchFamily="34" charset="0"/>
              </a:rPr>
              <a:t>Antibody-drug conjugate directed against HER2</a:t>
            </a:r>
            <a:endParaRPr lang="en-US" sz="21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200"/>
              </a:spcBef>
              <a:spcAft>
                <a:spcPts val="0"/>
              </a:spcAft>
              <a:buNone/>
            </a:pPr>
            <a:r>
              <a:rPr lang="en-US" sz="2100" b="1" dirty="0">
                <a:solidFill>
                  <a:srgbClr val="0432FF"/>
                </a:solidFill>
                <a:latin typeface="Calibri" panose="020F0502020204030204" pitchFamily="34" charset="0"/>
                <a:ea typeface="ＭＳ Ｐゴシック" charset="0"/>
                <a:cs typeface="Calibri" panose="020F0502020204030204" pitchFamily="34" charset="0"/>
              </a:rPr>
              <a:t>Indications in other tumor types</a:t>
            </a:r>
            <a:endParaRPr lang="en-US" sz="21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pPr>
            <a:r>
              <a:rPr lang="en-US" sz="2100" dirty="0">
                <a:latin typeface="Calibri" panose="020F0502020204030204" pitchFamily="34" charset="0"/>
                <a:cs typeface="Calibri" panose="020F0502020204030204" pitchFamily="34" charset="0"/>
              </a:rPr>
              <a:t>For patients with unresectable or metastatic non-small cell lung cancer (NSCLC) whose tumors have activating HER2 (ERBB2) mutations, as detected by an FDA-approved test, and who have received a prior systemic therapy</a:t>
            </a:r>
          </a:p>
          <a:p>
            <a:pPr>
              <a:spcBef>
                <a:spcPts val="600"/>
              </a:spcBef>
              <a:spcAft>
                <a:spcPts val="0"/>
              </a:spcAft>
              <a:buClr>
                <a:srgbClr val="002060"/>
              </a:buClr>
            </a:pPr>
            <a:r>
              <a:rPr lang="en-US" sz="2100" dirty="0">
                <a:latin typeface="Calibri" panose="020F0502020204030204" pitchFamily="34" charset="0"/>
                <a:cs typeface="Calibri" panose="020F0502020204030204" pitchFamily="34" charset="0"/>
              </a:rPr>
              <a:t>For patients with locally advanced or metastatic HER2-positive (IHC 3+ or IHC 2+/ISH positive) gastric or gastroesophageal junction adenocarcinoma who have received a prior trastuzumab-based regimen. </a:t>
            </a:r>
          </a:p>
          <a:p>
            <a:pPr>
              <a:spcBef>
                <a:spcPts val="600"/>
              </a:spcBef>
              <a:spcAft>
                <a:spcPts val="0"/>
              </a:spcAft>
              <a:buClr>
                <a:srgbClr val="002060"/>
              </a:buClr>
            </a:pPr>
            <a:r>
              <a:rPr lang="en-US" sz="2100" dirty="0">
                <a:latin typeface="Calibri" panose="020F0502020204030204" pitchFamily="34" charset="0"/>
                <a:cs typeface="Calibri" panose="020F0502020204030204" pitchFamily="34" charset="0"/>
              </a:rPr>
              <a:t>For patients with unresectable or metastatic HER2-positive (IHC 3+) solid tumors who have received prior systemic therapy and have no satisfactory alternative therapeutic options</a:t>
            </a:r>
          </a:p>
          <a:p>
            <a:pPr marL="98425" indent="0">
              <a:spcBef>
                <a:spcPts val="1200"/>
              </a:spcBef>
              <a:spcAft>
                <a:spcPts val="0"/>
              </a:spcAft>
              <a:buClr>
                <a:srgbClr val="002060"/>
              </a:buClr>
              <a:buNone/>
            </a:pPr>
            <a:r>
              <a:rPr lang="en-US" sz="21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1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100" dirty="0">
                <a:latin typeface="Calibri" panose="020F0502020204030204" pitchFamily="34" charset="0"/>
                <a:cs typeface="Calibri" panose="020F0502020204030204" pitchFamily="34" charset="0"/>
              </a:rPr>
              <a:t>5.4 mg/kg IV infusion q3wk until disease progression or unacceptable toxicity</a:t>
            </a:r>
          </a:p>
          <a:p>
            <a:pPr>
              <a:spcBef>
                <a:spcPts val="600"/>
              </a:spcBef>
              <a:spcAft>
                <a:spcPts val="0"/>
              </a:spcAft>
            </a:pPr>
            <a:r>
              <a:rPr lang="en-US" sz="2100" dirty="0">
                <a:latin typeface="Calibri" panose="020F0502020204030204" pitchFamily="34" charset="0"/>
                <a:cs typeface="Calibri" panose="020F0502020204030204" pitchFamily="34" charset="0"/>
              </a:rPr>
              <a:t>6.4 mg/kg IV infusion q3wk until disease progression or unacceptable toxicity (gastric cancer)</a:t>
            </a:r>
            <a:r>
              <a:rPr lang="en-US" sz="2100" dirty="0">
                <a:solidFill>
                  <a:srgbClr val="99CCFF"/>
                </a:solidFill>
                <a:latin typeface="Calibri" panose="020F0502020204030204" pitchFamily="34" charset="0"/>
                <a:ea typeface="ＭＳ Ｐゴシック" charset="0"/>
                <a:cs typeface="Calibri" panose="020F0502020204030204" pitchFamily="34" charset="0"/>
              </a:rPr>
              <a:t> </a:t>
            </a: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Trastuzumab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deruxtecan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package insert, April 2024.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274450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ECF1-2A01-101D-F876-0B9A95B8B9C8}"/>
              </a:ext>
            </a:extLst>
          </p:cNvPr>
          <p:cNvSpPr>
            <a:spLocks noGrp="1"/>
          </p:cNvSpPr>
          <p:nvPr>
            <p:ph type="title"/>
          </p:nvPr>
        </p:nvSpPr>
        <p:spPr>
          <a:xfrm>
            <a:off x="182883" y="-17691"/>
            <a:ext cx="11088370" cy="1143000"/>
          </a:xfrm>
        </p:spPr>
        <p:txBody>
          <a:bodyPr/>
          <a:lstStyle/>
          <a:p>
            <a:r>
              <a:rPr lang="en-US" dirty="0"/>
              <a:t>FDA-Approved Indications for Select ADCs for Solid Tumors</a:t>
            </a:r>
          </a:p>
        </p:txBody>
      </p:sp>
      <p:sp>
        <p:nvSpPr>
          <p:cNvPr id="6" name="TextBox 5">
            <a:extLst>
              <a:ext uri="{FF2B5EF4-FFF2-40B4-BE49-F238E27FC236}">
                <a16:creationId xmlns:a16="http://schemas.microsoft.com/office/drawing/2014/main" id="{CD504DB6-8D09-644D-D442-82957A3A2A9F}"/>
              </a:ext>
            </a:extLst>
          </p:cNvPr>
          <p:cNvSpPr txBox="1"/>
          <p:nvPr/>
        </p:nvSpPr>
        <p:spPr>
          <a:xfrm>
            <a:off x="263352" y="6490211"/>
            <a:ext cx="10835952" cy="323165"/>
          </a:xfrm>
          <a:prstGeom prst="rect">
            <a:avLst/>
          </a:prstGeom>
          <a:noFill/>
        </p:spPr>
        <p:txBody>
          <a:bodyPr wrap="square" rtlCol="0">
            <a:spAutoFit/>
          </a:bodyPr>
          <a:lstStyle/>
          <a:p>
            <a:r>
              <a:rPr lang="en-US" sz="1500" b="0" dirty="0">
                <a:solidFill>
                  <a:schemeClr val="tx1"/>
                </a:solidFill>
                <a:latin typeface="+mn-lt"/>
              </a:rPr>
              <a:t>https://</a:t>
            </a:r>
            <a:r>
              <a:rPr lang="en-US" sz="1500" b="0" dirty="0" err="1">
                <a:solidFill>
                  <a:schemeClr val="tx1"/>
                </a:solidFill>
                <a:latin typeface="+mn-lt"/>
              </a:rPr>
              <a:t>www.fda.gov</a:t>
            </a:r>
            <a:r>
              <a:rPr lang="en-US" sz="1500" b="0" dirty="0">
                <a:solidFill>
                  <a:schemeClr val="tx1"/>
                </a:solidFill>
                <a:latin typeface="+mn-lt"/>
              </a:rPr>
              <a:t>/drugs/resources-information-approved-drugs/oncology-cancer-hematologic-malignancies-approval-notifications</a:t>
            </a:r>
          </a:p>
        </p:txBody>
      </p:sp>
      <p:graphicFrame>
        <p:nvGraphicFramePr>
          <p:cNvPr id="7" name="Table 6">
            <a:extLst>
              <a:ext uri="{FF2B5EF4-FFF2-40B4-BE49-F238E27FC236}">
                <a16:creationId xmlns:a16="http://schemas.microsoft.com/office/drawing/2014/main" id="{1C0DF1BF-09A2-A360-0E60-80C5D83ADAE4}"/>
              </a:ext>
            </a:extLst>
          </p:cNvPr>
          <p:cNvGraphicFramePr>
            <a:graphicFrameLocks noGrp="1"/>
          </p:cNvGraphicFramePr>
          <p:nvPr>
            <p:extLst>
              <p:ext uri="{D42A27DB-BD31-4B8C-83A1-F6EECF244321}">
                <p14:modId xmlns:p14="http://schemas.microsoft.com/office/powerpoint/2010/main" val="2001628044"/>
              </p:ext>
            </p:extLst>
          </p:nvPr>
        </p:nvGraphicFramePr>
        <p:xfrm>
          <a:off x="335360" y="836712"/>
          <a:ext cx="10935893" cy="5328592"/>
        </p:xfrm>
        <a:graphic>
          <a:graphicData uri="http://schemas.openxmlformats.org/drawingml/2006/table">
            <a:tbl>
              <a:tblPr firstRow="1" bandRow="1">
                <a:tableStyleId>{21E4AEA4-8DFA-4A89-87EB-49C32662AFE0}</a:tableStyleId>
              </a:tblPr>
              <a:tblGrid>
                <a:gridCol w="2304256">
                  <a:extLst>
                    <a:ext uri="{9D8B030D-6E8A-4147-A177-3AD203B41FA5}">
                      <a16:colId xmlns:a16="http://schemas.microsoft.com/office/drawing/2014/main" val="20000"/>
                    </a:ext>
                  </a:extLst>
                </a:gridCol>
                <a:gridCol w="6624736">
                  <a:extLst>
                    <a:ext uri="{9D8B030D-6E8A-4147-A177-3AD203B41FA5}">
                      <a16:colId xmlns:a16="http://schemas.microsoft.com/office/drawing/2014/main" val="20002"/>
                    </a:ext>
                  </a:extLst>
                </a:gridCol>
                <a:gridCol w="2006901">
                  <a:extLst>
                    <a:ext uri="{9D8B030D-6E8A-4147-A177-3AD203B41FA5}">
                      <a16:colId xmlns:a16="http://schemas.microsoft.com/office/drawing/2014/main" val="20003"/>
                    </a:ext>
                  </a:extLst>
                </a:gridCol>
              </a:tblGrid>
              <a:tr h="380627">
                <a:tc>
                  <a:txBody>
                    <a:bodyPr/>
                    <a:lstStyle/>
                    <a:p>
                      <a:r>
                        <a:rPr lang="en-US" sz="1800" dirty="0"/>
                        <a:t>Agent</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tc>
                  <a:txBody>
                    <a:bodyPr/>
                    <a:lstStyle/>
                    <a:p>
                      <a:r>
                        <a:rPr lang="en-US" sz="1800" dirty="0"/>
                        <a:t>Initial indication</a:t>
                      </a:r>
                    </a:p>
                  </a:txBody>
                  <a:tcPr marT="45730" marB="4573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tc>
                  <a:txBody>
                    <a:bodyPr/>
                    <a:lstStyle/>
                    <a:p>
                      <a:pPr marL="0" marR="0" indent="0" algn="ctr" defTabSz="914115" rtl="0" eaLnBrk="1" fontAlgn="auto" latinLnBrk="0" hangingPunct="1">
                        <a:lnSpc>
                          <a:spcPct val="100000"/>
                        </a:lnSpc>
                        <a:spcBef>
                          <a:spcPts val="0"/>
                        </a:spcBef>
                        <a:spcAft>
                          <a:spcPts val="0"/>
                        </a:spcAft>
                        <a:buClrTx/>
                        <a:buSzTx/>
                        <a:buFontTx/>
                        <a:buNone/>
                        <a:tabLst/>
                        <a:defRPr/>
                      </a:pPr>
                      <a:r>
                        <a:rPr lang="en-US" sz="1800" dirty="0"/>
                        <a:t>Approval date</a:t>
                      </a:r>
                    </a:p>
                  </a:txBody>
                  <a:tcPr marT="45730" marB="4573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extLst>
                  <a:ext uri="{0D108BD9-81ED-4DB2-BD59-A6C34878D82A}">
                    <a16:rowId xmlns:a16="http://schemas.microsoft.com/office/drawing/2014/main" val="10000"/>
                  </a:ext>
                </a:extLst>
              </a:tr>
              <a:tr h="1807901">
                <a:tc>
                  <a:txBody>
                    <a:bodyPr/>
                    <a:lstStyle/>
                    <a:p>
                      <a:r>
                        <a:rPr lang="en-US" sz="1800" baseline="0" dirty="0"/>
                        <a:t>Enfortumab </a:t>
                      </a:r>
                      <a:r>
                        <a:rPr lang="en-US" sz="1800" baseline="0" dirty="0" err="1"/>
                        <a:t>vedotin</a:t>
                      </a:r>
                      <a:endParaRPr lang="en-US" sz="1800" baseline="0" dirty="0"/>
                    </a:p>
                    <a:p>
                      <a:r>
                        <a:rPr lang="en-US" sz="1800" baseline="0" dirty="0"/>
                        <a:t>(monotherapy)</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t>Patients with locally advanced or metastatic urothelial cancer who have previously received a programmed death receptor-1 (PD-1) or programmed death-ligand (PD-L1) inhibitor and platinum-containing chemotherapy, or are ineligible for cisplatin-containing chemotherapy and have previously received one or more prior lines of therapy</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charset="0"/>
                        <a:buNone/>
                      </a:pPr>
                      <a:r>
                        <a:rPr kumimoji="0" lang="en-US" sz="1800" b="0" i="0" u="sng" strike="noStrike" kern="1200" cap="none" spc="0" normalizeH="0" baseline="0" noProof="0" dirty="0">
                          <a:ln>
                            <a:noFill/>
                          </a:ln>
                          <a:solidFill>
                            <a:srgbClr val="000000"/>
                          </a:solidFill>
                          <a:effectLst/>
                          <a:uLnTx/>
                          <a:uFillTx/>
                          <a:latin typeface="+mn-lt"/>
                          <a:ea typeface="+mn-ea"/>
                          <a:cs typeface="+mn-cs"/>
                        </a:rPr>
                        <a:t>Accelerated:</a:t>
                      </a:r>
                    </a:p>
                    <a:p>
                      <a:pPr marL="0" indent="0" algn="ctr">
                        <a:buFont typeface="Arial" charset="0"/>
                        <a:buNone/>
                      </a:pPr>
                      <a:r>
                        <a:rPr kumimoji="0" lang="en-US" sz="1800" b="0" i="0" u="none" strike="noStrike" kern="1200" cap="none" spc="0" normalizeH="0" baseline="0" noProof="0" dirty="0">
                          <a:ln>
                            <a:noFill/>
                          </a:ln>
                          <a:solidFill>
                            <a:srgbClr val="000000"/>
                          </a:solidFill>
                          <a:effectLst/>
                          <a:uLnTx/>
                          <a:uFillTx/>
                          <a:latin typeface="+mn-lt"/>
                          <a:ea typeface="+mn-ea"/>
                          <a:cs typeface="+mn-cs"/>
                        </a:rPr>
                        <a:t>12/18/2019</a:t>
                      </a:r>
                      <a:endParaRPr kumimoji="0" lang="en-US" sz="1800" b="0" i="0" u="sng" strike="noStrike" kern="1200" cap="none" spc="0" normalizeH="0" baseline="0" noProof="0" dirty="0">
                        <a:ln>
                          <a:noFill/>
                        </a:ln>
                        <a:solidFill>
                          <a:srgbClr val="000000"/>
                        </a:solidFill>
                        <a:effectLst/>
                        <a:uLnTx/>
                        <a:uFillTx/>
                        <a:latin typeface="+mn-lt"/>
                        <a:ea typeface="+mn-ea"/>
                        <a:cs typeface="+mn-cs"/>
                      </a:endParaRPr>
                    </a:p>
                    <a:p>
                      <a:pPr marL="0" indent="0" algn="ctr">
                        <a:buFont typeface="Arial" charset="0"/>
                        <a:buNone/>
                      </a:pPr>
                      <a:r>
                        <a:rPr kumimoji="0" lang="en-US" sz="1800" b="0" i="0" u="sng" strike="noStrike" kern="1200" cap="none" spc="0" normalizeH="0" baseline="0" noProof="0" dirty="0">
                          <a:ln>
                            <a:noFill/>
                          </a:ln>
                          <a:solidFill>
                            <a:srgbClr val="000000"/>
                          </a:solidFill>
                          <a:effectLst/>
                          <a:uLnTx/>
                          <a:uFillTx/>
                          <a:latin typeface="+mn-lt"/>
                          <a:ea typeface="+mn-ea"/>
                          <a:cs typeface="+mn-cs"/>
                        </a:rPr>
                        <a:t>Traditional:</a:t>
                      </a:r>
                    </a:p>
                    <a:p>
                      <a:pPr marL="0" indent="0" algn="ctr">
                        <a:buFont typeface="Arial" charset="0"/>
                        <a:buNone/>
                      </a:pPr>
                      <a:r>
                        <a:rPr kumimoji="0" lang="en-US" sz="1800" b="0" i="0" u="none" strike="noStrike" kern="1200" cap="none" spc="0" normalizeH="0" baseline="0" noProof="0" dirty="0">
                          <a:ln>
                            <a:noFill/>
                          </a:ln>
                          <a:solidFill>
                            <a:srgbClr val="000000"/>
                          </a:solidFill>
                          <a:effectLst/>
                          <a:uLnTx/>
                          <a:uFillTx/>
                          <a:latin typeface="+mn-lt"/>
                          <a:ea typeface="+mn-ea"/>
                          <a:cs typeface="+mn-cs"/>
                        </a:rPr>
                        <a:t>7/9/2021</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753999"/>
                  </a:ext>
                </a:extLst>
              </a:tr>
              <a:tr h="1236991">
                <a:tc>
                  <a:txBody>
                    <a:bodyPr/>
                    <a:lstStyle/>
                    <a:p>
                      <a:r>
                        <a:rPr lang="en-US" sz="1800" baseline="0" dirty="0"/>
                        <a:t>Enfortumab </a:t>
                      </a:r>
                      <a:r>
                        <a:rPr lang="en-US" sz="1800" baseline="0" dirty="0" err="1"/>
                        <a:t>vedotin</a:t>
                      </a:r>
                      <a:endParaRPr lang="en-US" sz="1800" baseline="0" dirty="0"/>
                    </a:p>
                    <a:p>
                      <a:r>
                        <a:rPr lang="en-US" sz="1800" baseline="0" dirty="0"/>
                        <a:t>(plus pembrolizumab)</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marL="0" marR="0" lvl="0" indent="0" algn="l" defTabSz="914115" rtl="0" eaLnBrk="1" fontAlgn="auto" latinLnBrk="0" hangingPunct="1">
                        <a:lnSpc>
                          <a:spcPct val="100000"/>
                        </a:lnSpc>
                        <a:spcBef>
                          <a:spcPts val="300"/>
                        </a:spcBef>
                        <a:spcAft>
                          <a:spcPts val="0"/>
                        </a:spcAft>
                        <a:buClrTx/>
                        <a:buSzTx/>
                        <a:buFont typeface="Arial" charset="0"/>
                        <a:buNone/>
                        <a:tabLst/>
                        <a:defRPr/>
                      </a:pPr>
                      <a:r>
                        <a:rPr lang="en-US" sz="1800" kern="1200" dirty="0">
                          <a:solidFill>
                            <a:schemeClr val="tx1"/>
                          </a:solidFill>
                          <a:effectLst/>
                          <a:latin typeface="+mn-lt"/>
                          <a:ea typeface="+mn-ea"/>
                          <a:cs typeface="+mn-cs"/>
                        </a:rPr>
                        <a:t>In combination with pembrolizumab for the treatment of adult patients with locally advanced or metastatic urothelial cancer</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marL="0" indent="0" algn="ctr">
                        <a:buFont typeface="Arial" charset="0"/>
                        <a:buNone/>
                      </a:pPr>
                      <a:r>
                        <a:rPr kumimoji="0" lang="en-US" sz="1800" b="0" i="0" u="sng" strike="noStrike" kern="1200" cap="none" spc="0" normalizeH="0" baseline="0" noProof="0" dirty="0">
                          <a:ln>
                            <a:noFill/>
                          </a:ln>
                          <a:solidFill>
                            <a:srgbClr val="000000"/>
                          </a:solidFill>
                          <a:effectLst/>
                          <a:uLnTx/>
                          <a:uFillTx/>
                          <a:latin typeface="+mn-lt"/>
                          <a:ea typeface="+mn-ea"/>
                          <a:cs typeface="+mn-cs"/>
                        </a:rPr>
                        <a:t>Accelerated:</a:t>
                      </a:r>
                    </a:p>
                    <a:p>
                      <a:pPr marL="0" indent="0" algn="ctr">
                        <a:buFont typeface="Arial" charset="0"/>
                        <a:buNone/>
                      </a:pPr>
                      <a:r>
                        <a:rPr kumimoji="0" lang="en-US" sz="1800" b="0" i="0" u="none" strike="noStrike" kern="1200" cap="none" spc="0" normalizeH="0" baseline="0" noProof="0" dirty="0">
                          <a:ln>
                            <a:noFill/>
                          </a:ln>
                          <a:solidFill>
                            <a:srgbClr val="000000"/>
                          </a:solidFill>
                          <a:effectLst/>
                          <a:uLnTx/>
                          <a:uFillTx/>
                          <a:latin typeface="+mn-lt"/>
                          <a:ea typeface="+mn-ea"/>
                          <a:cs typeface="+mn-cs"/>
                        </a:rPr>
                        <a:t>4/3/2023</a:t>
                      </a:r>
                      <a:endParaRPr kumimoji="0" lang="en-US" sz="1800" b="0" i="0" u="sng" strike="noStrike" kern="1200" cap="none" spc="0" normalizeH="0" baseline="0" noProof="0" dirty="0">
                        <a:ln>
                          <a:noFill/>
                        </a:ln>
                        <a:solidFill>
                          <a:srgbClr val="000000"/>
                        </a:solidFill>
                        <a:effectLst/>
                        <a:uLnTx/>
                        <a:uFillTx/>
                        <a:latin typeface="+mn-lt"/>
                        <a:ea typeface="+mn-ea"/>
                        <a:cs typeface="+mn-cs"/>
                      </a:endParaRPr>
                    </a:p>
                    <a:p>
                      <a:pPr marL="0" indent="0" algn="ctr">
                        <a:buFont typeface="Arial" charset="0"/>
                        <a:buNone/>
                      </a:pPr>
                      <a:r>
                        <a:rPr kumimoji="0" lang="en-US" sz="1800" b="0" i="0" u="sng" strike="noStrike" kern="1200" cap="none" spc="0" normalizeH="0" baseline="0" noProof="0" dirty="0">
                          <a:ln>
                            <a:noFill/>
                          </a:ln>
                          <a:solidFill>
                            <a:srgbClr val="000000"/>
                          </a:solidFill>
                          <a:effectLst/>
                          <a:uLnTx/>
                          <a:uFillTx/>
                          <a:latin typeface="+mn-lt"/>
                          <a:ea typeface="+mn-ea"/>
                          <a:cs typeface="+mn-cs"/>
                        </a:rPr>
                        <a:t>Traditional:</a:t>
                      </a:r>
                    </a:p>
                    <a:p>
                      <a:pPr marL="0" indent="0" algn="ctr">
                        <a:buFont typeface="Arial" charset="0"/>
                        <a:buNone/>
                      </a:pPr>
                      <a:r>
                        <a:rPr kumimoji="0" lang="en-US" sz="1800" b="0" i="0" u="none" strike="noStrike" kern="1200" cap="none" spc="0" normalizeH="0" baseline="0" noProof="0" dirty="0">
                          <a:ln>
                            <a:noFill/>
                          </a:ln>
                          <a:solidFill>
                            <a:srgbClr val="000000"/>
                          </a:solidFill>
                          <a:effectLst/>
                          <a:uLnTx/>
                          <a:uFillTx/>
                          <a:latin typeface="+mn-lt"/>
                          <a:ea typeface="+mn-ea"/>
                          <a:cs typeface="+mn-cs"/>
                        </a:rPr>
                        <a:t>12/15/2023</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extLst>
                  <a:ext uri="{0D108BD9-81ED-4DB2-BD59-A6C34878D82A}">
                    <a16:rowId xmlns:a16="http://schemas.microsoft.com/office/drawing/2014/main" val="2250569187"/>
                  </a:ext>
                </a:extLst>
              </a:tr>
              <a:tr h="1236991">
                <a:tc>
                  <a:txBody>
                    <a:bodyPr/>
                    <a:lstStyle/>
                    <a:p>
                      <a:r>
                        <a:rPr lang="en-US" sz="1800" dirty="0"/>
                        <a:t>Mirvetuximab soravtansine</a:t>
                      </a:r>
                      <a:endParaRPr lang="en-US" sz="1800" baseline="0" dirty="0"/>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300"/>
                        </a:spcBef>
                        <a:spcAft>
                          <a:spcPts val="0"/>
                        </a:spcAft>
                        <a:buClrTx/>
                        <a:buSzTx/>
                        <a:buFont typeface="Arial" charset="0"/>
                        <a:buNone/>
                        <a:tabLst/>
                        <a:defRPr/>
                      </a:pPr>
                      <a:r>
                        <a:rPr lang="en-US" sz="1800" dirty="0"/>
                        <a:t>Patients with folate receptor alpha (FR</a:t>
                      </a:r>
                      <a:r>
                        <a:rPr lang="el-GR" sz="1800" dirty="0"/>
                        <a:t>α)</a:t>
                      </a:r>
                      <a:r>
                        <a:rPr lang="en-US" sz="1800" dirty="0"/>
                        <a:t>-positive, platinum-resistant epithelial ovarian, fallopian tube, or primary peritoneal cancer, who have received 1 to 3 prior systemic therapy regimens</a:t>
                      </a:r>
                      <a:endParaRPr kumimoji="0" lang="en-US" sz="1800" b="0" i="0" u="none" strike="noStrike" kern="1200" cap="none" spc="0" normalizeH="0" baseline="0" noProof="0" dirty="0">
                        <a:ln>
                          <a:noFill/>
                        </a:ln>
                        <a:solidFill>
                          <a:srgbClr val="000000"/>
                        </a:solidFill>
                        <a:effectLst/>
                        <a:uLnTx/>
                        <a:uFillTx/>
                        <a:latin typeface="+mn-lt"/>
                        <a:ea typeface="+mn-ea"/>
                        <a:cs typeface="+mn-cs"/>
                      </a:endParaRP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 typeface="Arial" charset="0"/>
                        <a:buNone/>
                        <a:tabLst/>
                        <a:defRPr/>
                      </a:pPr>
                      <a:r>
                        <a:rPr lang="en-US" sz="1800" u="sng" dirty="0"/>
                        <a:t>Accelerated:</a:t>
                      </a:r>
                    </a:p>
                    <a:p>
                      <a:pPr marL="0" marR="0" lvl="0" indent="0" algn="ctr" defTabSz="914115" rtl="0" eaLnBrk="1" fontAlgn="auto" latinLnBrk="0" hangingPunct="1">
                        <a:lnSpc>
                          <a:spcPct val="100000"/>
                        </a:lnSpc>
                        <a:spcBef>
                          <a:spcPts val="0"/>
                        </a:spcBef>
                        <a:spcAft>
                          <a:spcPts val="0"/>
                        </a:spcAft>
                        <a:buClrTx/>
                        <a:buSzTx/>
                        <a:buFont typeface="Arial" charset="0"/>
                        <a:buNone/>
                        <a:tabLst/>
                        <a:defRPr/>
                      </a:pPr>
                      <a:r>
                        <a:rPr lang="en-US" sz="1800" dirty="0"/>
                        <a:t>11/14/2022</a:t>
                      </a:r>
                    </a:p>
                    <a:p>
                      <a:pPr marL="0" marR="0" lvl="0" indent="0" algn="ctr" defTabSz="914115" rtl="0" eaLnBrk="1" fontAlgn="auto" latinLnBrk="0" hangingPunct="1">
                        <a:lnSpc>
                          <a:spcPct val="100000"/>
                        </a:lnSpc>
                        <a:spcBef>
                          <a:spcPts val="0"/>
                        </a:spcBef>
                        <a:spcAft>
                          <a:spcPts val="0"/>
                        </a:spcAft>
                        <a:buClrTx/>
                        <a:buSzTx/>
                        <a:buFont typeface="Arial" charset="0"/>
                        <a:buNone/>
                        <a:tabLst/>
                        <a:defRPr/>
                      </a:pPr>
                      <a:r>
                        <a:rPr lang="en-US" sz="1800" u="sng" dirty="0"/>
                        <a:t>Traditional:</a:t>
                      </a:r>
                    </a:p>
                    <a:p>
                      <a:pPr marL="0" marR="0" lvl="0" indent="0" algn="ctr" defTabSz="914115" rtl="0" eaLnBrk="1" fontAlgn="auto" latinLnBrk="0" hangingPunct="1">
                        <a:lnSpc>
                          <a:spcPct val="100000"/>
                        </a:lnSpc>
                        <a:spcBef>
                          <a:spcPts val="0"/>
                        </a:spcBef>
                        <a:spcAft>
                          <a:spcPts val="0"/>
                        </a:spcAft>
                        <a:buClrTx/>
                        <a:buSzTx/>
                        <a:buFont typeface="Arial" charset="0"/>
                        <a:buNone/>
                        <a:tabLst/>
                        <a:defRPr/>
                      </a:pPr>
                      <a:r>
                        <a:rPr lang="en-US" sz="1800" dirty="0"/>
                        <a:t>3/22/2024</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7731040"/>
                  </a:ext>
                </a:extLst>
              </a:tr>
              <a:tr h="666082">
                <a:tc>
                  <a:txBody>
                    <a:bodyPr/>
                    <a:lstStyle/>
                    <a:p>
                      <a:r>
                        <a:rPr lang="en-US" sz="1800" dirty="0" err="1"/>
                        <a:t>Tisotumab</a:t>
                      </a:r>
                      <a:r>
                        <a:rPr lang="en-US" sz="1800" dirty="0"/>
                        <a:t> </a:t>
                      </a:r>
                      <a:r>
                        <a:rPr lang="en-US" sz="1800" dirty="0" err="1"/>
                        <a:t>vedotin</a:t>
                      </a:r>
                      <a:endParaRPr lang="en-US" sz="1800" baseline="0" dirty="0"/>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marL="0" marR="0" lvl="0" indent="0" algn="l" defTabSz="914115" rtl="0" eaLnBrk="1" fontAlgn="auto" latinLnBrk="0" hangingPunct="1">
                        <a:lnSpc>
                          <a:spcPct val="100000"/>
                        </a:lnSpc>
                        <a:spcBef>
                          <a:spcPts val="300"/>
                        </a:spcBef>
                        <a:spcAft>
                          <a:spcPts val="0"/>
                        </a:spcAft>
                        <a:buClrTx/>
                        <a:buSzTx/>
                        <a:buFont typeface="Arial" charset="0"/>
                        <a:buNone/>
                        <a:tabLst/>
                        <a:defRPr/>
                      </a:pPr>
                      <a:r>
                        <a:rPr lang="en-US" sz="1800" dirty="0"/>
                        <a:t>Patients with recurrent or metastatic cervical cancer with disease progression on or after chemotherapy</a:t>
                      </a:r>
                      <a:endParaRPr lang="en-US" sz="1800" kern="1200" dirty="0">
                        <a:solidFill>
                          <a:schemeClr val="tx1"/>
                        </a:solidFill>
                        <a:effectLst/>
                        <a:latin typeface="+mn-lt"/>
                        <a:ea typeface="+mn-ea"/>
                        <a:cs typeface="+mn-cs"/>
                      </a:endParaRP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marL="0" indent="0" algn="ctr">
                        <a:buFont typeface="Arial" charset="0"/>
                        <a:buNone/>
                      </a:pPr>
                      <a:r>
                        <a:rPr kumimoji="0" lang="en-US" sz="1800" b="0" i="0" u="sng" strike="noStrike" kern="1200" cap="none" spc="0" normalizeH="0" baseline="0" noProof="0" dirty="0">
                          <a:ln>
                            <a:noFill/>
                          </a:ln>
                          <a:solidFill>
                            <a:srgbClr val="000000"/>
                          </a:solidFill>
                          <a:effectLst/>
                          <a:uLnTx/>
                          <a:uFillTx/>
                          <a:latin typeface="+mn-lt"/>
                          <a:ea typeface="+mn-ea"/>
                          <a:cs typeface="+mn-cs"/>
                        </a:rPr>
                        <a:t>Accelerated:</a:t>
                      </a:r>
                    </a:p>
                    <a:p>
                      <a:pPr marL="0" indent="0" algn="ctr">
                        <a:buFont typeface="Arial" charset="0"/>
                        <a:buNone/>
                      </a:pPr>
                      <a:r>
                        <a:rPr kumimoji="0" lang="en-US" sz="1800" b="0" i="0" u="none" strike="noStrike" kern="1200" cap="none" spc="0" normalizeH="0" baseline="0" noProof="0" dirty="0">
                          <a:ln>
                            <a:noFill/>
                          </a:ln>
                          <a:solidFill>
                            <a:srgbClr val="000000"/>
                          </a:solidFill>
                          <a:effectLst/>
                          <a:uLnTx/>
                          <a:uFillTx/>
                          <a:latin typeface="+mn-lt"/>
                          <a:ea typeface="+mn-ea"/>
                          <a:cs typeface="+mn-cs"/>
                        </a:rPr>
                        <a:t>9/20/2021</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extLst>
                  <a:ext uri="{0D108BD9-81ED-4DB2-BD59-A6C34878D82A}">
                    <a16:rowId xmlns:a16="http://schemas.microsoft.com/office/drawing/2014/main" val="2954601338"/>
                  </a:ext>
                </a:extLst>
              </a:tr>
            </a:tbl>
          </a:graphicData>
        </a:graphic>
      </p:graphicFrame>
    </p:spTree>
    <p:extLst>
      <p:ext uri="{BB962C8B-B14F-4D97-AF65-F5344CB8AC3E}">
        <p14:creationId xmlns:p14="http://schemas.microsoft.com/office/powerpoint/2010/main" val="15158781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119378"/>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575812" y="1196752"/>
            <a:ext cx="516826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Jamie Carroll, APRN, MSN, 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Mayo Clinic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Rochester, Minnesota</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173" y="1196752"/>
            <a:ext cx="1261872" cy="1261872"/>
          </a:xfrm>
          <a:prstGeom prst="rect">
            <a:avLst/>
          </a:prstGeom>
        </p:spPr>
      </p:pic>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1575812" y="3106696"/>
            <a:ext cx="437617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Kelly EH Goodwin, MSN, RN, ANP-BC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Thoracic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Massachusetts General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4173" y="3068960"/>
            <a:ext cx="1261872" cy="1261872"/>
          </a:xfrm>
          <a:prstGeom prst="rect">
            <a:avLst/>
          </a:prstGeom>
        </p:spPr>
      </p:pic>
      <p:sp>
        <p:nvSpPr>
          <p:cNvPr id="17" name="Text Box 7">
            <a:extLst>
              <a:ext uri="{FF2B5EF4-FFF2-40B4-BE49-F238E27FC236}">
                <a16:creationId xmlns:a16="http://schemas.microsoft.com/office/drawing/2014/main" id="{A344C865-F354-474C-8A7A-499DBB8BBDC2}"/>
              </a:ext>
            </a:extLst>
          </p:cNvPr>
          <p:cNvSpPr txBox="1">
            <a:spLocks noChangeArrowheads="1"/>
          </p:cNvSpPr>
          <p:nvPr/>
        </p:nvSpPr>
        <p:spPr bwMode="auto">
          <a:xfrm>
            <a:off x="7399181" y="1196752"/>
            <a:ext cx="451804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Hope S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Rugo</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Winterhof</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Family Professor of Breast Cancer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Breast Oncology and Clinical Trials Education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Director, Cancer Infusion Services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California, San Francisco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Helen Diller Family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 Francisco, California</a:t>
            </a:r>
          </a:p>
        </p:txBody>
      </p:sp>
      <p:pic>
        <p:nvPicPr>
          <p:cNvPr id="21" name="Picture 20">
            <a:extLst>
              <a:ext uri="{FF2B5EF4-FFF2-40B4-BE49-F238E27FC236}">
                <a16:creationId xmlns:a16="http://schemas.microsoft.com/office/drawing/2014/main" id="{08E369B4-F140-0B40-B94E-C5015A8A86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77542" y="1196752"/>
            <a:ext cx="1261872" cy="1261872"/>
          </a:xfrm>
          <a:prstGeom prst="rect">
            <a:avLst/>
          </a:prstGeom>
        </p:spPr>
      </p:pic>
      <p:sp>
        <p:nvSpPr>
          <p:cNvPr id="18" name="Text Box 7">
            <a:extLst>
              <a:ext uri="{FF2B5EF4-FFF2-40B4-BE49-F238E27FC236}">
                <a16:creationId xmlns:a16="http://schemas.microsoft.com/office/drawing/2014/main" id="{183FD838-80DD-0F4E-944D-92501ADA6563}"/>
              </a:ext>
            </a:extLst>
          </p:cNvPr>
          <p:cNvSpPr txBox="1">
            <a:spLocks noChangeArrowheads="1"/>
          </p:cNvSpPr>
          <p:nvPr/>
        </p:nvSpPr>
        <p:spPr bwMode="auto">
          <a:xfrm>
            <a:off x="1570741" y="4978904"/>
            <a:ext cx="4263868" cy="137970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Erika Hamilton,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Breast Cancer Research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Sarah Cannon Research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Nashville, Tennessee</a:t>
            </a:r>
          </a:p>
        </p:txBody>
      </p:sp>
      <p:pic>
        <p:nvPicPr>
          <p:cNvPr id="19" name="Picture 18">
            <a:extLst>
              <a:ext uri="{FF2B5EF4-FFF2-40B4-BE49-F238E27FC236}">
                <a16:creationId xmlns:a16="http://schemas.microsoft.com/office/drawing/2014/main" id="{0515A943-4B9D-F747-814C-35F43EB1153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9102" y="4941168"/>
            <a:ext cx="1261872" cy="1261872"/>
          </a:xfrm>
          <a:prstGeom prst="rect">
            <a:avLst/>
          </a:prstGeom>
        </p:spPr>
      </p:pic>
      <p:sp>
        <p:nvSpPr>
          <p:cNvPr id="3" name="Text Box 9">
            <a:extLst>
              <a:ext uri="{FF2B5EF4-FFF2-40B4-BE49-F238E27FC236}">
                <a16:creationId xmlns:a16="http://schemas.microsoft.com/office/drawing/2014/main" id="{B985C12E-80B4-BC9E-4944-BF38C6919F54}"/>
              </a:ext>
            </a:extLst>
          </p:cNvPr>
          <p:cNvSpPr txBox="1">
            <a:spLocks noChangeArrowheads="1"/>
          </p:cNvSpPr>
          <p:nvPr/>
        </p:nvSpPr>
        <p:spPr bwMode="auto">
          <a:xfrm>
            <a:off x="7399181" y="3823312"/>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4" name="Picture 3">
            <a:extLst>
              <a:ext uri="{FF2B5EF4-FFF2-40B4-BE49-F238E27FC236}">
                <a16:creationId xmlns:a16="http://schemas.microsoft.com/office/drawing/2014/main" id="{A725C5AF-0F64-614F-F656-37F901F0D4B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77542" y="3823312"/>
            <a:ext cx="1261872" cy="1261872"/>
          </a:xfrm>
          <a:prstGeom prst="rect">
            <a:avLst/>
          </a:prstGeom>
        </p:spPr>
      </p:pic>
    </p:spTree>
    <p:custDataLst>
      <p:tags r:id="rId1"/>
    </p:custDataLst>
    <p:extLst>
      <p:ext uri="{BB962C8B-B14F-4D97-AF65-F5344CB8AC3E}">
        <p14:creationId xmlns:p14="http://schemas.microsoft.com/office/powerpoint/2010/main" val="22771646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ECF1-2A01-101D-F876-0B9A95B8B9C8}"/>
              </a:ext>
            </a:extLst>
          </p:cNvPr>
          <p:cNvSpPr>
            <a:spLocks noGrp="1"/>
          </p:cNvSpPr>
          <p:nvPr>
            <p:ph type="title"/>
          </p:nvPr>
        </p:nvSpPr>
        <p:spPr>
          <a:xfrm>
            <a:off x="182883" y="-17691"/>
            <a:ext cx="11088370" cy="1143000"/>
          </a:xfrm>
        </p:spPr>
        <p:txBody>
          <a:bodyPr/>
          <a:lstStyle/>
          <a:p>
            <a:r>
              <a:rPr lang="en-US" dirty="0"/>
              <a:t>FDA-Approved Indications for Select ADCs for Heme Malignancies</a:t>
            </a:r>
          </a:p>
        </p:txBody>
      </p:sp>
      <p:sp>
        <p:nvSpPr>
          <p:cNvPr id="6" name="TextBox 5">
            <a:extLst>
              <a:ext uri="{FF2B5EF4-FFF2-40B4-BE49-F238E27FC236}">
                <a16:creationId xmlns:a16="http://schemas.microsoft.com/office/drawing/2014/main" id="{CD504DB6-8D09-644D-D442-82957A3A2A9F}"/>
              </a:ext>
            </a:extLst>
          </p:cNvPr>
          <p:cNvSpPr txBox="1"/>
          <p:nvPr/>
        </p:nvSpPr>
        <p:spPr>
          <a:xfrm>
            <a:off x="263352" y="6490211"/>
            <a:ext cx="10835952" cy="323165"/>
          </a:xfrm>
          <a:prstGeom prst="rect">
            <a:avLst/>
          </a:prstGeom>
          <a:noFill/>
        </p:spPr>
        <p:txBody>
          <a:bodyPr wrap="square" rtlCol="0">
            <a:spAutoFit/>
          </a:bodyPr>
          <a:lstStyle/>
          <a:p>
            <a:r>
              <a:rPr lang="en-US" sz="1500" b="0" dirty="0">
                <a:solidFill>
                  <a:schemeClr val="tx1"/>
                </a:solidFill>
                <a:latin typeface="+mn-lt"/>
              </a:rPr>
              <a:t>https://</a:t>
            </a:r>
            <a:r>
              <a:rPr lang="en-US" sz="1500" b="0" dirty="0" err="1">
                <a:solidFill>
                  <a:schemeClr val="tx1"/>
                </a:solidFill>
                <a:latin typeface="+mn-lt"/>
              </a:rPr>
              <a:t>www.fda.gov</a:t>
            </a:r>
            <a:r>
              <a:rPr lang="en-US" sz="1500" b="0" dirty="0">
                <a:solidFill>
                  <a:schemeClr val="tx1"/>
                </a:solidFill>
                <a:latin typeface="+mn-lt"/>
              </a:rPr>
              <a:t>/drugs/resources-information-approved-drugs/oncology-cancer-hematologic-malignancies-approval-notifications</a:t>
            </a:r>
          </a:p>
        </p:txBody>
      </p:sp>
      <p:graphicFrame>
        <p:nvGraphicFramePr>
          <p:cNvPr id="7" name="Table 6">
            <a:extLst>
              <a:ext uri="{FF2B5EF4-FFF2-40B4-BE49-F238E27FC236}">
                <a16:creationId xmlns:a16="http://schemas.microsoft.com/office/drawing/2014/main" id="{1C0DF1BF-09A2-A360-0E60-80C5D83ADAE4}"/>
              </a:ext>
            </a:extLst>
          </p:cNvPr>
          <p:cNvGraphicFramePr>
            <a:graphicFrameLocks noGrp="1"/>
          </p:cNvGraphicFramePr>
          <p:nvPr>
            <p:extLst>
              <p:ext uri="{D42A27DB-BD31-4B8C-83A1-F6EECF244321}">
                <p14:modId xmlns:p14="http://schemas.microsoft.com/office/powerpoint/2010/main" val="2259759503"/>
              </p:ext>
            </p:extLst>
          </p:nvPr>
        </p:nvGraphicFramePr>
        <p:xfrm>
          <a:off x="335360" y="836712"/>
          <a:ext cx="10935893" cy="5471280"/>
        </p:xfrm>
        <a:graphic>
          <a:graphicData uri="http://schemas.openxmlformats.org/drawingml/2006/table">
            <a:tbl>
              <a:tblPr firstRow="1" bandRow="1">
                <a:tableStyleId>{21E4AEA4-8DFA-4A89-87EB-49C32662AFE0}</a:tableStyleId>
              </a:tblPr>
              <a:tblGrid>
                <a:gridCol w="1728192">
                  <a:extLst>
                    <a:ext uri="{9D8B030D-6E8A-4147-A177-3AD203B41FA5}">
                      <a16:colId xmlns:a16="http://schemas.microsoft.com/office/drawing/2014/main" val="20000"/>
                    </a:ext>
                  </a:extLst>
                </a:gridCol>
                <a:gridCol w="7056784">
                  <a:extLst>
                    <a:ext uri="{9D8B030D-6E8A-4147-A177-3AD203B41FA5}">
                      <a16:colId xmlns:a16="http://schemas.microsoft.com/office/drawing/2014/main" val="20002"/>
                    </a:ext>
                  </a:extLst>
                </a:gridCol>
                <a:gridCol w="2150917">
                  <a:extLst>
                    <a:ext uri="{9D8B030D-6E8A-4147-A177-3AD203B41FA5}">
                      <a16:colId xmlns:a16="http://schemas.microsoft.com/office/drawing/2014/main" val="20003"/>
                    </a:ext>
                  </a:extLst>
                </a:gridCol>
              </a:tblGrid>
              <a:tr h="299877">
                <a:tc>
                  <a:txBody>
                    <a:bodyPr/>
                    <a:lstStyle/>
                    <a:p>
                      <a:r>
                        <a:rPr lang="en-US" sz="1700" dirty="0"/>
                        <a:t>Agent</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tc>
                  <a:txBody>
                    <a:bodyPr/>
                    <a:lstStyle/>
                    <a:p>
                      <a:r>
                        <a:rPr lang="en-US" sz="1700" dirty="0"/>
                        <a:t>Initial indication</a:t>
                      </a:r>
                    </a:p>
                  </a:txBody>
                  <a:tcPr marT="45730" marB="4573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tc>
                  <a:txBody>
                    <a:bodyPr/>
                    <a:lstStyle/>
                    <a:p>
                      <a:pPr marL="0" marR="0" indent="0" algn="ctr" defTabSz="914115" rtl="0" eaLnBrk="1" fontAlgn="auto" latinLnBrk="0" hangingPunct="1">
                        <a:lnSpc>
                          <a:spcPct val="100000"/>
                        </a:lnSpc>
                        <a:spcBef>
                          <a:spcPts val="0"/>
                        </a:spcBef>
                        <a:spcAft>
                          <a:spcPts val="0"/>
                        </a:spcAft>
                        <a:buClrTx/>
                        <a:buSzTx/>
                        <a:buFontTx/>
                        <a:buNone/>
                        <a:tabLst/>
                        <a:defRPr/>
                      </a:pPr>
                      <a:r>
                        <a:rPr lang="en-US" sz="1700" dirty="0"/>
                        <a:t>Approval date</a:t>
                      </a:r>
                    </a:p>
                  </a:txBody>
                  <a:tcPr marT="45730" marB="4573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extLst>
                  <a:ext uri="{0D108BD9-81ED-4DB2-BD59-A6C34878D82A}">
                    <a16:rowId xmlns:a16="http://schemas.microsoft.com/office/drawing/2014/main" val="10000"/>
                  </a:ext>
                </a:extLst>
              </a:tr>
              <a:tr h="964783">
                <a:tc>
                  <a:txBody>
                    <a:bodyPr/>
                    <a:lstStyle/>
                    <a:p>
                      <a:r>
                        <a:rPr lang="en-US" sz="1700" baseline="0" dirty="0" err="1"/>
                        <a:t>Gemtuzumab</a:t>
                      </a:r>
                      <a:r>
                        <a:rPr lang="en-US" sz="1700" baseline="0" dirty="0"/>
                        <a:t> </a:t>
                      </a:r>
                      <a:r>
                        <a:rPr lang="en-US" sz="1700" baseline="0" dirty="0" err="1"/>
                        <a:t>ozogamicin</a:t>
                      </a:r>
                      <a:endParaRPr lang="en-US" sz="1700" baseline="0" dirty="0"/>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700" dirty="0"/>
                        <a:t>Newly-diagnosed CD33-positive acute myeloid leukemia (AML) in adults and pediatric patients 1 month and older and in relapsed or refractory CD33-positive AML in adults and pediatric patients 2 years and older</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charset="0"/>
                        <a:buNone/>
                      </a:pPr>
                      <a:r>
                        <a:rPr kumimoji="0" lang="en-US" sz="1700" b="0" i="0" u="sng" strike="noStrike" kern="1200" cap="none" spc="0" normalizeH="0" baseline="0" noProof="0" dirty="0">
                          <a:ln>
                            <a:noFill/>
                          </a:ln>
                          <a:solidFill>
                            <a:srgbClr val="000000"/>
                          </a:solidFill>
                          <a:effectLst/>
                          <a:uLnTx/>
                          <a:uFillTx/>
                          <a:latin typeface="+mn-lt"/>
                          <a:ea typeface="+mn-ea"/>
                          <a:cs typeface="+mn-cs"/>
                        </a:rPr>
                        <a:t>Accelerated:</a:t>
                      </a:r>
                    </a:p>
                    <a:p>
                      <a:pPr marL="0" indent="0" algn="ctr">
                        <a:buFont typeface="Arial" charset="0"/>
                        <a:buNone/>
                      </a:pPr>
                      <a:r>
                        <a:rPr kumimoji="0" lang="en-US" sz="1700" b="0" i="0" u="none" strike="noStrike" kern="1200" cap="none" spc="0" normalizeH="0" baseline="0" noProof="0" dirty="0">
                          <a:ln>
                            <a:noFill/>
                          </a:ln>
                          <a:solidFill>
                            <a:srgbClr val="000000"/>
                          </a:solidFill>
                          <a:effectLst/>
                          <a:uLnTx/>
                          <a:uFillTx/>
                          <a:latin typeface="+mn-lt"/>
                          <a:ea typeface="+mn-ea"/>
                          <a:cs typeface="+mn-cs"/>
                        </a:rPr>
                        <a:t>5/17/2000</a:t>
                      </a:r>
                    </a:p>
                    <a:p>
                      <a:pPr marL="0" indent="0" algn="ctr">
                        <a:buFont typeface="Arial" charset="0"/>
                        <a:buNone/>
                      </a:pPr>
                      <a:r>
                        <a:rPr kumimoji="0" lang="en-US" sz="1700" b="0" i="0" u="sng" strike="noStrike" kern="1200" cap="none" spc="0" normalizeH="0" baseline="0" noProof="0" dirty="0">
                          <a:ln>
                            <a:noFill/>
                          </a:ln>
                          <a:solidFill>
                            <a:srgbClr val="000000"/>
                          </a:solidFill>
                          <a:effectLst/>
                          <a:uLnTx/>
                          <a:uFillTx/>
                          <a:latin typeface="+mn-lt"/>
                          <a:ea typeface="+mn-ea"/>
                          <a:cs typeface="+mn-cs"/>
                        </a:rPr>
                        <a:t>Traditional:</a:t>
                      </a:r>
                    </a:p>
                    <a:p>
                      <a:pPr marL="0" indent="0" algn="ctr">
                        <a:buFont typeface="Arial" charset="0"/>
                        <a:buNone/>
                      </a:pPr>
                      <a:r>
                        <a:rPr kumimoji="0" lang="en-US" sz="1700" b="0" i="0" u="none" strike="noStrike" kern="1200" cap="none" spc="0" normalizeH="0" baseline="0" noProof="0" dirty="0">
                          <a:ln>
                            <a:noFill/>
                          </a:ln>
                          <a:solidFill>
                            <a:srgbClr val="000000"/>
                          </a:solidFill>
                          <a:effectLst/>
                          <a:uLnTx/>
                          <a:uFillTx/>
                          <a:latin typeface="+mn-lt"/>
                          <a:ea typeface="+mn-ea"/>
                          <a:cs typeface="+mn-cs"/>
                        </a:rPr>
                        <a:t>9/1/2017</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4994696"/>
                  </a:ext>
                </a:extLst>
              </a:tr>
              <a:tr h="964783">
                <a:tc>
                  <a:txBody>
                    <a:bodyPr/>
                    <a:lstStyle/>
                    <a:p>
                      <a:r>
                        <a:rPr lang="en-US" sz="1700" baseline="0" dirty="0"/>
                        <a:t>Brentuximab </a:t>
                      </a:r>
                      <a:r>
                        <a:rPr lang="en-US" sz="1700" baseline="0" dirty="0" err="1"/>
                        <a:t>vedotin</a:t>
                      </a:r>
                      <a:endParaRPr lang="en-US" sz="1700" baseline="0" dirty="0"/>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EDF2"/>
                    </a:solidFill>
                  </a:tcPr>
                </a:tc>
                <a:tc>
                  <a:txBody>
                    <a:bodyPr/>
                    <a:lstStyle/>
                    <a:p>
                      <a:pPr marL="0" marR="0" lvl="0" indent="0" algn="l" defTabSz="914115" rtl="0" eaLnBrk="1" fontAlgn="auto" latinLnBrk="0" hangingPunct="1">
                        <a:lnSpc>
                          <a:spcPct val="100000"/>
                        </a:lnSpc>
                        <a:spcBef>
                          <a:spcPts val="300"/>
                        </a:spcBef>
                        <a:spcAft>
                          <a:spcPts val="0"/>
                        </a:spcAft>
                        <a:buClrTx/>
                        <a:buSzTx/>
                        <a:buFont typeface="Arial" charset="0"/>
                        <a:buNone/>
                        <a:tabLst/>
                        <a:defRPr/>
                      </a:pPr>
                      <a:r>
                        <a:rPr lang="en-US" sz="1700" dirty="0"/>
                        <a:t>Patients with Hodgkin lymphoma after failure of autologous stem cell transplant (ASCT) or after failure of at least two prior multi-agent chemotherapy regimens in patients who are not ASCT candidates</a:t>
                      </a:r>
                      <a:endParaRPr kumimoji="0" lang="en-US" sz="1700" b="0" i="0" u="none" strike="noStrike" kern="1200" cap="none" spc="0" normalizeH="0" baseline="0" noProof="0" dirty="0">
                        <a:ln>
                          <a:noFill/>
                        </a:ln>
                        <a:solidFill>
                          <a:srgbClr val="000000"/>
                        </a:solidFill>
                        <a:effectLst/>
                        <a:uLnTx/>
                        <a:uFillTx/>
                        <a:latin typeface="+mn-lt"/>
                        <a:ea typeface="+mn-ea"/>
                        <a:cs typeface="+mn-cs"/>
                      </a:endParaRP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EDF2"/>
                    </a:solidFill>
                  </a:tcPr>
                </a:tc>
                <a:tc>
                  <a:txBody>
                    <a:bodyPr/>
                    <a:lstStyle/>
                    <a:p>
                      <a:pPr marL="0" marR="0" lvl="0" indent="0" algn="ctr" defTabSz="914115" rtl="0" eaLnBrk="1" fontAlgn="auto" latinLnBrk="0" hangingPunct="1">
                        <a:lnSpc>
                          <a:spcPct val="100000"/>
                        </a:lnSpc>
                        <a:spcBef>
                          <a:spcPts val="0"/>
                        </a:spcBef>
                        <a:spcAft>
                          <a:spcPts val="0"/>
                        </a:spcAft>
                        <a:buClrTx/>
                        <a:buSzTx/>
                        <a:buFont typeface="Arial" charset="0"/>
                        <a:buNone/>
                        <a:tabLst/>
                        <a:defRPr/>
                      </a:pPr>
                      <a:r>
                        <a:rPr lang="en-US" sz="1700" u="sng" dirty="0"/>
                        <a:t>Accelerated:</a:t>
                      </a:r>
                    </a:p>
                    <a:p>
                      <a:pPr marL="0" marR="0" lvl="0" indent="0" algn="ctr" defTabSz="914115" rtl="0" eaLnBrk="1" fontAlgn="auto" latinLnBrk="0" hangingPunct="1">
                        <a:lnSpc>
                          <a:spcPct val="100000"/>
                        </a:lnSpc>
                        <a:spcBef>
                          <a:spcPts val="0"/>
                        </a:spcBef>
                        <a:spcAft>
                          <a:spcPts val="0"/>
                        </a:spcAft>
                        <a:buClrTx/>
                        <a:buSzTx/>
                        <a:buFont typeface="Arial" charset="0"/>
                        <a:buNone/>
                        <a:tabLst/>
                        <a:defRPr/>
                      </a:pPr>
                      <a:r>
                        <a:rPr lang="en-US" sz="1700" dirty="0"/>
                        <a:t>8/19/2011</a:t>
                      </a:r>
                    </a:p>
                    <a:p>
                      <a:pPr marL="0" marR="0" lvl="0" indent="0" algn="ctr" defTabSz="914115" rtl="0" eaLnBrk="1" fontAlgn="auto" latinLnBrk="0" hangingPunct="1">
                        <a:lnSpc>
                          <a:spcPct val="100000"/>
                        </a:lnSpc>
                        <a:spcBef>
                          <a:spcPts val="0"/>
                        </a:spcBef>
                        <a:spcAft>
                          <a:spcPts val="0"/>
                        </a:spcAft>
                        <a:buClrTx/>
                        <a:buSzTx/>
                        <a:buFont typeface="Arial" charset="0"/>
                        <a:buNone/>
                        <a:tabLst/>
                        <a:defRPr/>
                      </a:pPr>
                      <a:r>
                        <a:rPr lang="en-US" sz="1700" u="sng" dirty="0"/>
                        <a:t>Traditional:</a:t>
                      </a:r>
                    </a:p>
                    <a:p>
                      <a:pPr marL="0" marR="0" lvl="0" indent="0" algn="ctr" defTabSz="914115" rtl="0" eaLnBrk="1" fontAlgn="auto" latinLnBrk="0" hangingPunct="1">
                        <a:lnSpc>
                          <a:spcPct val="100000"/>
                        </a:lnSpc>
                        <a:spcBef>
                          <a:spcPts val="0"/>
                        </a:spcBef>
                        <a:spcAft>
                          <a:spcPts val="0"/>
                        </a:spcAft>
                        <a:buClrTx/>
                        <a:buSzTx/>
                        <a:buFont typeface="Arial" charset="0"/>
                        <a:buNone/>
                        <a:tabLst/>
                        <a:defRPr/>
                      </a:pPr>
                      <a:r>
                        <a:rPr lang="en-US" sz="1700" dirty="0"/>
                        <a:t>8/18/2015</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EDF2"/>
                    </a:solidFill>
                  </a:tcPr>
                </a:tc>
                <a:extLst>
                  <a:ext uri="{0D108BD9-81ED-4DB2-BD59-A6C34878D82A}">
                    <a16:rowId xmlns:a16="http://schemas.microsoft.com/office/drawing/2014/main" val="10001"/>
                  </a:ext>
                </a:extLst>
              </a:tr>
              <a:tr h="521512">
                <a:tc>
                  <a:txBody>
                    <a:bodyPr/>
                    <a:lstStyle/>
                    <a:p>
                      <a:r>
                        <a:rPr lang="en-US" sz="1700" baseline="0" dirty="0" err="1"/>
                        <a:t>Inotuzumab</a:t>
                      </a:r>
                      <a:r>
                        <a:rPr lang="en-US" sz="1700" baseline="0" dirty="0"/>
                        <a:t> </a:t>
                      </a:r>
                      <a:r>
                        <a:rPr lang="en-US" sz="1700" baseline="0" dirty="0" err="1"/>
                        <a:t>ozogamicin</a:t>
                      </a:r>
                      <a:endParaRPr lang="en-US" sz="1700" baseline="0" dirty="0"/>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300"/>
                        </a:spcBef>
                        <a:spcAft>
                          <a:spcPts val="0"/>
                        </a:spcAft>
                        <a:buClrTx/>
                        <a:buSzTx/>
                        <a:buFont typeface="Arial" charset="0"/>
                        <a:buNone/>
                        <a:tabLst/>
                        <a:defRPr/>
                      </a:pPr>
                      <a:r>
                        <a:rPr kumimoji="0" lang="en-US" sz="1700" b="0" i="0" u="none" strike="noStrike" kern="1200" cap="none" spc="0" normalizeH="0" baseline="0" noProof="0" dirty="0">
                          <a:ln>
                            <a:noFill/>
                          </a:ln>
                          <a:solidFill>
                            <a:srgbClr val="000000"/>
                          </a:solidFill>
                          <a:effectLst/>
                          <a:uLnTx/>
                          <a:uFillTx/>
                          <a:latin typeface="+mn-lt"/>
                          <a:ea typeface="+mn-ea"/>
                          <a:cs typeface="+mn-cs"/>
                        </a:rPr>
                        <a:t>Adult patients with relapsed or refractory CD22-positive B-cell precursor acute lymphoblastic leukemia (ALL)</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 typeface="Arial" charset="0"/>
                        <a:buNone/>
                        <a:tabLst/>
                        <a:defRPr/>
                      </a:pPr>
                      <a:r>
                        <a:rPr lang="en-US" sz="1700" u="sng" dirty="0"/>
                        <a:t>Traditional:</a:t>
                      </a:r>
                    </a:p>
                    <a:p>
                      <a:pPr marL="0" marR="0" lvl="0" indent="0" algn="ctr" defTabSz="914115" rtl="0" eaLnBrk="1" fontAlgn="auto" latinLnBrk="0" hangingPunct="1">
                        <a:lnSpc>
                          <a:spcPct val="100000"/>
                        </a:lnSpc>
                        <a:spcBef>
                          <a:spcPts val="0"/>
                        </a:spcBef>
                        <a:spcAft>
                          <a:spcPts val="0"/>
                        </a:spcAft>
                        <a:buClrTx/>
                        <a:buSzTx/>
                        <a:buFont typeface="Arial" charset="0"/>
                        <a:buNone/>
                        <a:tabLst/>
                        <a:defRPr/>
                      </a:pPr>
                      <a:r>
                        <a:rPr lang="en-US" sz="1700" dirty="0"/>
                        <a:t>8/17/2017</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3552677"/>
                  </a:ext>
                </a:extLst>
              </a:tr>
              <a:tr h="964783">
                <a:tc>
                  <a:txBody>
                    <a:bodyPr/>
                    <a:lstStyle/>
                    <a:p>
                      <a:r>
                        <a:rPr lang="en-US" sz="1700" baseline="0" dirty="0"/>
                        <a:t>Polatuzumab </a:t>
                      </a:r>
                      <a:r>
                        <a:rPr lang="en-US" sz="1700" baseline="0" dirty="0" err="1"/>
                        <a:t>vedotin</a:t>
                      </a:r>
                      <a:endParaRPr lang="en-US" sz="1700" baseline="0" dirty="0"/>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marL="0" marR="0" lvl="0" indent="0" algn="l" defTabSz="914115" rtl="0" eaLnBrk="1" fontAlgn="auto" latinLnBrk="0" hangingPunct="1">
                        <a:lnSpc>
                          <a:spcPct val="100000"/>
                        </a:lnSpc>
                        <a:spcBef>
                          <a:spcPts val="300"/>
                        </a:spcBef>
                        <a:spcAft>
                          <a:spcPts val="0"/>
                        </a:spcAft>
                        <a:buClrTx/>
                        <a:buSzTx/>
                        <a:buFont typeface="Arial" charset="0"/>
                        <a:buNone/>
                        <a:tabLst/>
                        <a:defRPr/>
                      </a:pPr>
                      <a:r>
                        <a:rPr lang="en-US" sz="1700" kern="1200" dirty="0">
                          <a:solidFill>
                            <a:schemeClr val="tx1"/>
                          </a:solidFill>
                          <a:effectLst/>
                          <a:latin typeface="+mn-lt"/>
                          <a:ea typeface="+mn-ea"/>
                          <a:cs typeface="+mn-cs"/>
                        </a:rPr>
                        <a:t>In combination with </a:t>
                      </a:r>
                      <a:r>
                        <a:rPr lang="en-US" sz="1700" kern="1200" dirty="0" err="1">
                          <a:solidFill>
                            <a:schemeClr val="tx1"/>
                          </a:solidFill>
                          <a:effectLst/>
                          <a:latin typeface="+mn-lt"/>
                          <a:ea typeface="+mn-ea"/>
                          <a:cs typeface="+mn-cs"/>
                        </a:rPr>
                        <a:t>bendamustine</a:t>
                      </a:r>
                      <a:r>
                        <a:rPr lang="en-US" sz="1700" kern="1200" dirty="0">
                          <a:solidFill>
                            <a:schemeClr val="tx1"/>
                          </a:solidFill>
                          <a:effectLst/>
                          <a:latin typeface="+mn-lt"/>
                          <a:ea typeface="+mn-ea"/>
                          <a:cs typeface="+mn-cs"/>
                        </a:rPr>
                        <a:t> and a rituximab product for the treatment of adult patients with relapsed or refractory DLBCL, NOS, after at least two prior therapies</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marL="0" marR="0" lvl="0" indent="0" algn="ctr" defTabSz="914115" rtl="0" eaLnBrk="1" fontAlgn="auto" latinLnBrk="0" hangingPunct="1">
                        <a:lnSpc>
                          <a:spcPct val="100000"/>
                        </a:lnSpc>
                        <a:spcBef>
                          <a:spcPts val="0"/>
                        </a:spcBef>
                        <a:spcAft>
                          <a:spcPts val="0"/>
                        </a:spcAft>
                        <a:buClrTx/>
                        <a:buSzTx/>
                        <a:buFont typeface="Arial" charset="0"/>
                        <a:buNone/>
                        <a:tabLst/>
                        <a:defRPr/>
                      </a:pPr>
                      <a:r>
                        <a:rPr lang="en-US" sz="1700" u="sng" dirty="0"/>
                        <a:t>Accelerated:</a:t>
                      </a:r>
                    </a:p>
                    <a:p>
                      <a:pPr marL="0" marR="0" lvl="0" indent="0" algn="ctr" defTabSz="914115" rtl="0" eaLnBrk="1" fontAlgn="auto" latinLnBrk="0" hangingPunct="1">
                        <a:lnSpc>
                          <a:spcPct val="100000"/>
                        </a:lnSpc>
                        <a:spcBef>
                          <a:spcPts val="0"/>
                        </a:spcBef>
                        <a:spcAft>
                          <a:spcPts val="0"/>
                        </a:spcAft>
                        <a:buClrTx/>
                        <a:buSzTx/>
                        <a:buFont typeface="Arial" charset="0"/>
                        <a:buNone/>
                        <a:tabLst/>
                        <a:defRPr/>
                      </a:pPr>
                      <a:r>
                        <a:rPr lang="en-US" sz="1700" dirty="0"/>
                        <a:t>6/10/2019</a:t>
                      </a:r>
                    </a:p>
                    <a:p>
                      <a:pPr marL="0" marR="0" lvl="0" indent="0" algn="ctr" defTabSz="914115" rtl="0" eaLnBrk="1" fontAlgn="auto" latinLnBrk="0" hangingPunct="1">
                        <a:lnSpc>
                          <a:spcPct val="100000"/>
                        </a:lnSpc>
                        <a:spcBef>
                          <a:spcPts val="0"/>
                        </a:spcBef>
                        <a:spcAft>
                          <a:spcPts val="0"/>
                        </a:spcAft>
                        <a:buClrTx/>
                        <a:buSzTx/>
                        <a:buFont typeface="Arial" charset="0"/>
                        <a:buNone/>
                        <a:tabLst/>
                        <a:defRPr/>
                      </a:pPr>
                      <a:r>
                        <a:rPr lang="en-US" sz="1700" u="sng" dirty="0"/>
                        <a:t>Traditional:</a:t>
                      </a:r>
                    </a:p>
                    <a:p>
                      <a:pPr marL="0" marR="0" lvl="0" indent="0" algn="ctr" defTabSz="914115" rtl="0" eaLnBrk="1" fontAlgn="auto" latinLnBrk="0" hangingPunct="1">
                        <a:lnSpc>
                          <a:spcPct val="100000"/>
                        </a:lnSpc>
                        <a:spcBef>
                          <a:spcPts val="0"/>
                        </a:spcBef>
                        <a:spcAft>
                          <a:spcPts val="0"/>
                        </a:spcAft>
                        <a:buClrTx/>
                        <a:buSzTx/>
                        <a:buFont typeface="Arial" charset="0"/>
                        <a:buNone/>
                        <a:tabLst/>
                        <a:defRPr/>
                      </a:pPr>
                      <a:r>
                        <a:rPr lang="en-US" sz="1700" dirty="0"/>
                        <a:t>4/19/2023</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extLst>
                  <a:ext uri="{0D108BD9-81ED-4DB2-BD59-A6C34878D82A}">
                    <a16:rowId xmlns:a16="http://schemas.microsoft.com/office/drawing/2014/main" val="10002"/>
                  </a:ext>
                </a:extLst>
              </a:tr>
              <a:tr h="964783">
                <a:tc>
                  <a:txBody>
                    <a:bodyPr/>
                    <a:lstStyle/>
                    <a:p>
                      <a:r>
                        <a:rPr lang="en-US" sz="1700" baseline="0" dirty="0" err="1"/>
                        <a:t>Loncastuximab</a:t>
                      </a:r>
                      <a:r>
                        <a:rPr lang="en-US" sz="1700" baseline="0" dirty="0"/>
                        <a:t> </a:t>
                      </a:r>
                      <a:r>
                        <a:rPr lang="en-US" sz="1700" baseline="0" dirty="0" err="1"/>
                        <a:t>tesirine</a:t>
                      </a:r>
                      <a:endParaRPr lang="en-US" sz="1700" baseline="0" dirty="0"/>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300"/>
                        </a:spcBef>
                        <a:spcAft>
                          <a:spcPts val="0"/>
                        </a:spcAft>
                        <a:buClrTx/>
                        <a:buSzTx/>
                        <a:buFont typeface="Arial" charset="0"/>
                        <a:buNone/>
                        <a:tabLst/>
                        <a:defRPr/>
                      </a:pPr>
                      <a:r>
                        <a:rPr lang="en-US" sz="1700" dirty="0"/>
                        <a:t>Patients with relapsed or refractory large B-cell lymphoma after 2 or more lines of systemic therapy, including diffuse large B-cell lymphoma (DLBCL) not otherwise specified, DLBCL arising from low-grade lymphoma, and high-grade B-cell lymphoma</a:t>
                      </a:r>
                      <a:endParaRPr lang="en-US" sz="1700" kern="1200" dirty="0">
                        <a:solidFill>
                          <a:schemeClr val="tx1"/>
                        </a:solidFill>
                        <a:effectLst/>
                        <a:latin typeface="+mn-lt"/>
                        <a:ea typeface="+mn-ea"/>
                        <a:cs typeface="+mn-cs"/>
                      </a:endParaRP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charset="0"/>
                        <a:buNone/>
                      </a:pPr>
                      <a:r>
                        <a:rPr kumimoji="0" lang="en-US" sz="1700" b="0" i="0" u="sng" strike="noStrike" kern="1200" cap="none" spc="0" normalizeH="0" baseline="0" noProof="0" dirty="0">
                          <a:ln>
                            <a:noFill/>
                          </a:ln>
                          <a:solidFill>
                            <a:srgbClr val="000000"/>
                          </a:solidFill>
                          <a:effectLst/>
                          <a:uLnTx/>
                          <a:uFillTx/>
                          <a:latin typeface="+mn-lt"/>
                          <a:ea typeface="+mn-ea"/>
                          <a:cs typeface="+mn-cs"/>
                        </a:rPr>
                        <a:t>Accelerated:</a:t>
                      </a:r>
                    </a:p>
                    <a:p>
                      <a:pPr marL="0" indent="0" algn="ctr">
                        <a:buFont typeface="Arial" charset="0"/>
                        <a:buNone/>
                      </a:pPr>
                      <a:r>
                        <a:rPr kumimoji="0" lang="en-US" sz="1700" b="0" i="0" u="none" strike="noStrike" kern="1200" cap="none" spc="0" normalizeH="0" baseline="0" noProof="0" dirty="0">
                          <a:ln>
                            <a:noFill/>
                          </a:ln>
                          <a:solidFill>
                            <a:srgbClr val="000000"/>
                          </a:solidFill>
                          <a:effectLst/>
                          <a:uLnTx/>
                          <a:uFillTx/>
                          <a:latin typeface="+mn-lt"/>
                          <a:ea typeface="+mn-ea"/>
                          <a:cs typeface="+mn-cs"/>
                        </a:rPr>
                        <a:t>4/23/2021</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0569187"/>
                  </a:ext>
                </a:extLst>
              </a:tr>
            </a:tbl>
          </a:graphicData>
        </a:graphic>
      </p:graphicFrame>
    </p:spTree>
    <p:extLst>
      <p:ext uri="{BB962C8B-B14F-4D97-AF65-F5344CB8AC3E}">
        <p14:creationId xmlns:p14="http://schemas.microsoft.com/office/powerpoint/2010/main" val="33766326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032680" y="188641"/>
            <a:ext cx="8038512"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3" y="2443134"/>
            <a:ext cx="10358967" cy="2354018"/>
          </a:xfrm>
        </p:spPr>
        <p:txBody>
          <a:bodyPr/>
          <a:lstStyle/>
          <a:p>
            <a:pPr>
              <a:lnSpc>
                <a:spcPct val="90000"/>
              </a:lnSpc>
              <a:spcBef>
                <a:spcPts val="600"/>
              </a:spcBef>
              <a:spcAft>
                <a:spcPts val="600"/>
              </a:spcAft>
            </a:pPr>
            <a:r>
              <a:rPr lang="en-US" sz="2000" dirty="0"/>
              <a:t>Specificity of monoclonal antibodies and ability to target cancer while avoiding normal tissues </a:t>
            </a:r>
          </a:p>
          <a:p>
            <a:pPr>
              <a:lnSpc>
                <a:spcPct val="90000"/>
              </a:lnSpc>
              <a:spcBef>
                <a:spcPts val="600"/>
              </a:spcBef>
              <a:spcAft>
                <a:spcPts val="600"/>
              </a:spcAft>
            </a:pPr>
            <a:r>
              <a:rPr lang="en-US" sz="2000" dirty="0"/>
              <a:t>Rationale for conjugating monoclonal antibodies with cytotoxic drugs; theoretical improvement of chemotherapy efficacy while reducing systemic exposure and toxicity </a:t>
            </a:r>
          </a:p>
          <a:p>
            <a:pPr>
              <a:lnSpc>
                <a:spcPct val="90000"/>
              </a:lnSpc>
              <a:spcBef>
                <a:spcPts val="600"/>
              </a:spcBef>
              <a:spcAft>
                <a:spcPts val="600"/>
              </a:spcAft>
            </a:pPr>
            <a:r>
              <a:rPr lang="en-US" sz="2000" dirty="0"/>
              <a:t>Structural components of commercially available and investigational ADCs</a:t>
            </a:r>
          </a:p>
          <a:p>
            <a:pPr>
              <a:lnSpc>
                <a:spcPct val="90000"/>
              </a:lnSpc>
              <a:spcBef>
                <a:spcPts val="600"/>
              </a:spcBef>
              <a:spcAft>
                <a:spcPts val="600"/>
              </a:spcAft>
            </a:pPr>
            <a:r>
              <a:rPr lang="en-US" sz="2000" dirty="0"/>
              <a:t>Direct mechanism of antitumor activity of ADCs </a:t>
            </a:r>
          </a:p>
          <a:p>
            <a:pPr>
              <a:lnSpc>
                <a:spcPct val="90000"/>
              </a:lnSpc>
              <a:spcBef>
                <a:spcPts val="600"/>
              </a:spcBef>
              <a:spcAft>
                <a:spcPts val="600"/>
              </a:spcAft>
            </a:pPr>
            <a:r>
              <a:rPr lang="en-US" sz="2000" dirty="0"/>
              <a:t>Other means by which ADCs can elicit an antitumor effect, such as bystander killing, antibody-dependent cellular toxicity and complement-dependent cytotoxicity </a:t>
            </a:r>
          </a:p>
          <a:p>
            <a:pPr>
              <a:lnSpc>
                <a:spcPct val="90000"/>
              </a:lnSpc>
              <a:spcBef>
                <a:spcPts val="600"/>
              </a:spcBef>
              <a:spcAft>
                <a:spcPts val="600"/>
              </a:spcAft>
            </a:pPr>
            <a:r>
              <a:rPr lang="en-US" sz="2000" dirty="0"/>
              <a:t>Optimal timing for approved ADCs or consideration of a clinical trial with one of these agents </a:t>
            </a:r>
          </a:p>
          <a:p>
            <a:pPr>
              <a:lnSpc>
                <a:spcPct val="90000"/>
              </a:lnSpc>
              <a:spcBef>
                <a:spcPts val="600"/>
              </a:spcBef>
              <a:spcAft>
                <a:spcPts val="600"/>
              </a:spcAft>
            </a:pPr>
            <a:r>
              <a:rPr lang="en-US" sz="2000" dirty="0"/>
              <a:t>Mode of administration, dose and schedule of various ADCs </a:t>
            </a:r>
          </a:p>
          <a:p>
            <a:pPr>
              <a:lnSpc>
                <a:spcPct val="90000"/>
              </a:lnSpc>
              <a:spcBef>
                <a:spcPts val="600"/>
              </a:spcBef>
              <a:spcAft>
                <a:spcPts val="600"/>
              </a:spcAft>
            </a:pPr>
            <a:r>
              <a:rPr lang="en-US" sz="2000" dirty="0"/>
              <a:t>Recommended </a:t>
            </a:r>
            <a:r>
              <a:rPr lang="en-US" sz="2000" dirty="0" err="1"/>
              <a:t>premedications</a:t>
            </a:r>
            <a:r>
              <a:rPr lang="en-US" sz="2000" dirty="0"/>
              <a:t> for patients about to begin therapy with an ADC </a:t>
            </a:r>
          </a:p>
          <a:p>
            <a:pPr>
              <a:lnSpc>
                <a:spcPct val="90000"/>
              </a:lnSpc>
              <a:spcBef>
                <a:spcPts val="600"/>
              </a:spcBef>
              <a:spcAft>
                <a:spcPts val="600"/>
              </a:spcAft>
            </a:pPr>
            <a:r>
              <a:rPr lang="en-US" sz="2000" dirty="0"/>
              <a:t>Known drug-drug interactions between ADCs and other classes of agents </a:t>
            </a:r>
          </a:p>
          <a:p>
            <a:pPr>
              <a:lnSpc>
                <a:spcPct val="90000"/>
              </a:lnSpc>
              <a:spcBef>
                <a:spcPts val="600"/>
              </a:spcBef>
              <a:spcAft>
                <a:spcPts val="600"/>
              </a:spcAft>
            </a:pPr>
            <a:endParaRPr lang="en-US" sz="2000" dirty="0"/>
          </a:p>
          <a:p>
            <a:pPr>
              <a:lnSpc>
                <a:spcPct val="90000"/>
              </a:lnSpc>
              <a:spcBef>
                <a:spcPts val="600"/>
              </a:spcBef>
              <a:spcAft>
                <a:spcPts val="600"/>
              </a:spcAft>
            </a:pPr>
            <a:endParaRPr lang="en-US" sz="2000" dirty="0"/>
          </a:p>
        </p:txBody>
      </p:sp>
      <p:sp>
        <p:nvSpPr>
          <p:cNvPr id="5" name="TextBox 4">
            <a:extLst>
              <a:ext uri="{FF2B5EF4-FFF2-40B4-BE49-F238E27FC236}">
                <a16:creationId xmlns:a16="http://schemas.microsoft.com/office/drawing/2014/main" id="{A7CBB61C-7DA4-C864-3307-C5D5D39E8F54}"/>
              </a:ext>
            </a:extLst>
          </p:cNvPr>
          <p:cNvSpPr txBox="1"/>
          <p:nvPr/>
        </p:nvSpPr>
        <p:spPr>
          <a:xfrm>
            <a:off x="9778009" y="1665967"/>
            <a:ext cx="244682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Rugo</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Francisco, California</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032680" y="288447"/>
            <a:ext cx="7951752" cy="1143000"/>
          </a:xfrm>
        </p:spPr>
        <p:txBody>
          <a:bodyPr lIns="91440" tIns="91440" rIns="91440" bIns="182880"/>
          <a:lstStyle/>
          <a:p>
            <a:r>
              <a:rPr lang="en-US" sz="2800" dirty="0">
                <a:solidFill>
                  <a:schemeClr val="bg1"/>
                </a:solidFill>
              </a:rPr>
              <a:t>Antibody-Drug Conjugates (ADCs) as Cancer Treatment; Overview of HER2-Targeted ADCs for Breast Cancer — T-DM1, Trastuzumab </a:t>
            </a:r>
            <a:r>
              <a:rPr lang="en-US" sz="2800" dirty="0" err="1">
                <a:solidFill>
                  <a:schemeClr val="bg1"/>
                </a:solidFill>
              </a:rPr>
              <a:t>Deruxtecan</a:t>
            </a:r>
            <a:endParaRPr lang="en-US" sz="2800" dirty="0">
              <a:solidFill>
                <a:schemeClr val="bg1"/>
              </a:solidFill>
            </a:endParaRPr>
          </a:p>
        </p:txBody>
      </p:sp>
      <p:pic>
        <p:nvPicPr>
          <p:cNvPr id="4" name="Picture 3">
            <a:extLst>
              <a:ext uri="{FF2B5EF4-FFF2-40B4-BE49-F238E27FC236}">
                <a16:creationId xmlns:a16="http://schemas.microsoft.com/office/drawing/2014/main" id="{3A7C6665-A65E-3E93-32BE-FD8FEE3647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08609" y="87500"/>
            <a:ext cx="1554480" cy="1554480"/>
          </a:xfrm>
          <a:prstGeom prst="rect">
            <a:avLst/>
          </a:prstGeom>
        </p:spPr>
      </p:pic>
      <p:sp>
        <p:nvSpPr>
          <p:cNvPr id="2" name="TextBox 1">
            <a:extLst>
              <a:ext uri="{FF2B5EF4-FFF2-40B4-BE49-F238E27FC236}">
                <a16:creationId xmlns:a16="http://schemas.microsoft.com/office/drawing/2014/main" id="{71BA62A4-0D99-1ECB-662C-1EDF3A21A181}"/>
              </a:ext>
            </a:extLst>
          </p:cNvPr>
          <p:cNvSpPr txBox="1"/>
          <p:nvPr/>
        </p:nvSpPr>
        <p:spPr>
          <a:xfrm>
            <a:off x="0" y="1665967"/>
            <a:ext cx="211756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Hamilton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Nashville, Tennessee</a:t>
            </a:r>
          </a:p>
        </p:txBody>
      </p:sp>
      <p:pic>
        <p:nvPicPr>
          <p:cNvPr id="6" name="Picture 5">
            <a:extLst>
              <a:ext uri="{FF2B5EF4-FFF2-40B4-BE49-F238E27FC236}">
                <a16:creationId xmlns:a16="http://schemas.microsoft.com/office/drawing/2014/main" id="{26B5E689-1C14-BF32-9472-8859619988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9647" y="87500"/>
            <a:ext cx="1554480" cy="1554480"/>
          </a:xfrm>
          <a:prstGeom prst="rect">
            <a:avLst/>
          </a:prstGeom>
        </p:spPr>
      </p:pic>
    </p:spTree>
    <p:extLst>
      <p:ext uri="{BB962C8B-B14F-4D97-AF65-F5344CB8AC3E}">
        <p14:creationId xmlns:p14="http://schemas.microsoft.com/office/powerpoint/2010/main" val="3495097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Ado-Trastuzumab Emtansine (T-DM1)</a:t>
            </a:r>
          </a:p>
        </p:txBody>
      </p:sp>
      <p:sp>
        <p:nvSpPr>
          <p:cNvPr id="63489" name="Content Placeholder 1"/>
          <p:cNvSpPr>
            <a:spLocks noGrp="1"/>
          </p:cNvSpPr>
          <p:nvPr>
            <p:ph idx="1"/>
          </p:nvPr>
        </p:nvSpPr>
        <p:spPr>
          <a:xfrm>
            <a:off x="835616" y="980728"/>
            <a:ext cx="10512306" cy="4677243"/>
          </a:xfrm>
        </p:spPr>
        <p:txBody>
          <a:bodyPr/>
          <a:lstStyle/>
          <a:p>
            <a:pPr marL="0" indent="0">
              <a:spcBef>
                <a:spcPts val="24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200" dirty="0">
                <a:latin typeface="Calibri" panose="020F0502020204030204" pitchFamily="34" charset="0"/>
                <a:ea typeface="ＭＳ Ｐゴシック" charset="0"/>
                <a:cs typeface="Calibri" panose="020F0502020204030204" pitchFamily="34" charset="0"/>
              </a:rPr>
              <a:t>Antibody-drug conjugate directed against HER2</a:t>
            </a:r>
            <a:endParaRPr lang="en-US" sz="22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Indication in breast cancer</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pPr>
            <a:r>
              <a:rPr lang="en-US" sz="2200" dirty="0">
                <a:latin typeface="Calibri" panose="020F0502020204030204" pitchFamily="34" charset="0"/>
                <a:cs typeface="Calibri" panose="020F0502020204030204" pitchFamily="34" charset="0"/>
              </a:rPr>
              <a:t>For patients with HER2-positive, metastatic breast cancer who previously received trastuzumab and a taxane, separately or in combination. Patients should have either received prior therapy for metastatic disease or experienced disease recurrence during or within 6 months of completing adjuvant therapy</a:t>
            </a:r>
          </a:p>
          <a:p>
            <a:pPr>
              <a:spcBef>
                <a:spcPts val="600"/>
              </a:spcBef>
              <a:spcAft>
                <a:spcPts val="0"/>
              </a:spcAft>
              <a:buClr>
                <a:srgbClr val="002060"/>
              </a:buClr>
            </a:pPr>
            <a:r>
              <a:rPr lang="en-US" sz="2200" dirty="0">
                <a:latin typeface="Calibri" panose="020F0502020204030204" pitchFamily="34" charset="0"/>
                <a:cs typeface="Calibri" panose="020F0502020204030204" pitchFamily="34" charset="0"/>
              </a:rPr>
              <a:t>For patients with HER2-positive localized breast cancer who have residual invasive disease after receiving neoadjuvant taxane and trastuzumab-based therapy</a:t>
            </a:r>
            <a:endParaRPr lang="en-US" sz="2200" b="1" dirty="0">
              <a:solidFill>
                <a:srgbClr val="0432FF"/>
              </a:solidFill>
              <a:latin typeface="Calibri" panose="020F0502020204030204" pitchFamily="34" charset="0"/>
              <a:ea typeface="ＭＳ Ｐゴシック" charset="0"/>
              <a:cs typeface="Calibri" panose="020F0502020204030204" pitchFamily="34" charset="0"/>
            </a:endParaRPr>
          </a:p>
          <a:p>
            <a:pPr marL="98425" indent="0">
              <a:spcBef>
                <a:spcPts val="2400"/>
              </a:spcBef>
              <a:spcAft>
                <a:spcPts val="0"/>
              </a:spcAft>
              <a:buClr>
                <a:srgbClr val="002060"/>
              </a:buClr>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Recommended dose for breast cancer</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200" dirty="0">
                <a:latin typeface="Calibri" panose="020F0502020204030204" pitchFamily="34" charset="0"/>
                <a:cs typeface="Calibri" panose="020F0502020204030204" pitchFamily="34" charset="0"/>
              </a:rPr>
              <a:t>3.6 mg/kg IV infusion q3wk (21-day cycle) until disease progression or unacceptable toxicity, or a total of 14 cycles for patients with localized breast cancer</a:t>
            </a:r>
            <a:endParaRPr lang="en-US" sz="22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Ado-trastuzumab emtansine package insert, February 2022.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4109559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Trastuzumab </a:t>
            </a:r>
            <a:r>
              <a:rPr lang="en-US" dirty="0" err="1">
                <a:latin typeface="Calibri" panose="020F0502020204030204" pitchFamily="34" charset="0"/>
                <a:ea typeface="ＭＳ Ｐゴシック" charset="0"/>
                <a:cs typeface="Calibri" panose="020F0502020204030204" pitchFamily="34" charset="0"/>
              </a:rPr>
              <a:t>Deruxtecan</a:t>
            </a:r>
            <a:r>
              <a:rPr lang="en-US" dirty="0">
                <a:latin typeface="Calibri" panose="020F0502020204030204" pitchFamily="34" charset="0"/>
                <a:ea typeface="ＭＳ Ｐゴシック" charset="0"/>
                <a:cs typeface="Calibri" panose="020F0502020204030204" pitchFamily="34" charset="0"/>
              </a:rPr>
              <a:t> (T-</a:t>
            </a:r>
            <a:r>
              <a:rPr lang="en-US" dirty="0" err="1">
                <a:latin typeface="Calibri" panose="020F0502020204030204" pitchFamily="34" charset="0"/>
                <a:ea typeface="ＭＳ Ｐゴシック" charset="0"/>
                <a:cs typeface="Calibri" panose="020F0502020204030204" pitchFamily="34" charset="0"/>
              </a:rPr>
              <a:t>DXd</a:t>
            </a:r>
            <a:r>
              <a:rPr lang="en-US" dirty="0">
                <a:latin typeface="Calibri" panose="020F0502020204030204" pitchFamily="34" charset="0"/>
                <a:ea typeface="ＭＳ Ｐゴシック" charset="0"/>
                <a:cs typeface="Calibri" panose="020F0502020204030204" pitchFamily="34" charset="0"/>
              </a:rPr>
              <a:t>)</a:t>
            </a:r>
          </a:p>
        </p:txBody>
      </p:sp>
      <p:sp>
        <p:nvSpPr>
          <p:cNvPr id="63489" name="Content Placeholder 1"/>
          <p:cNvSpPr>
            <a:spLocks noGrp="1"/>
          </p:cNvSpPr>
          <p:nvPr>
            <p:ph idx="1"/>
          </p:nvPr>
        </p:nvSpPr>
        <p:spPr>
          <a:xfrm>
            <a:off x="835616" y="980728"/>
            <a:ext cx="10512306" cy="4677243"/>
          </a:xfrm>
        </p:spPr>
        <p:txBody>
          <a:bodyPr/>
          <a:lstStyle/>
          <a:p>
            <a:pPr marL="0" indent="0">
              <a:spcBef>
                <a:spcPts val="24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200" dirty="0">
                <a:latin typeface="Calibri" panose="020F0502020204030204" pitchFamily="34" charset="0"/>
                <a:ea typeface="ＭＳ Ｐゴシック" charset="0"/>
                <a:cs typeface="Calibri" panose="020F0502020204030204" pitchFamily="34" charset="0"/>
              </a:rPr>
              <a:t>Antibody-drug conjugate directed against HER2</a:t>
            </a:r>
            <a:endParaRPr lang="en-US" sz="22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6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Indication in breast cancer</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pPr>
            <a:r>
              <a:rPr lang="en-US" sz="2200" dirty="0">
                <a:latin typeface="Calibri" panose="020F0502020204030204" pitchFamily="34" charset="0"/>
                <a:cs typeface="Calibri" panose="020F0502020204030204" pitchFamily="34" charset="0"/>
              </a:rPr>
              <a:t>For patients with unresectable or metastatic HER2-positive (IHC 3+ or ISH positive) breast cancer who have received a prior anti-HER2-based regimen either in the metastatic setting or in the (neo)adjuvant setting and have experienced disease recurrence during or within 6 months of completing therapy</a:t>
            </a:r>
          </a:p>
          <a:p>
            <a:pPr>
              <a:spcBef>
                <a:spcPts val="600"/>
              </a:spcBef>
              <a:spcAft>
                <a:spcPts val="0"/>
              </a:spcAft>
              <a:buClr>
                <a:srgbClr val="002060"/>
              </a:buClr>
            </a:pPr>
            <a:r>
              <a:rPr lang="en-US" sz="2200" dirty="0">
                <a:latin typeface="Calibri" panose="020F0502020204030204" pitchFamily="34" charset="0"/>
                <a:cs typeface="Calibri" panose="020F0502020204030204" pitchFamily="34" charset="0"/>
              </a:rPr>
              <a:t>For patients with unresectable or metastatic HER2-low (IHC 1+ or IHC 2+/ISH negative) breast cancer who have received a prior chemotherapy in the metastatic setting or have experienced disease recurrence during or within 6 months of completing adjuvant chemotherapy</a:t>
            </a:r>
            <a:endParaRPr lang="en-US" sz="2200" b="1" dirty="0">
              <a:solidFill>
                <a:srgbClr val="0432FF"/>
              </a:solidFill>
              <a:latin typeface="Calibri" panose="020F0502020204030204" pitchFamily="34" charset="0"/>
              <a:ea typeface="ＭＳ Ｐゴシック" charset="0"/>
              <a:cs typeface="Calibri" panose="020F0502020204030204" pitchFamily="34" charset="0"/>
            </a:endParaRPr>
          </a:p>
          <a:p>
            <a:pPr marL="98425" indent="0">
              <a:spcBef>
                <a:spcPts val="1600"/>
              </a:spcBef>
              <a:spcAft>
                <a:spcPts val="0"/>
              </a:spcAft>
              <a:buClr>
                <a:srgbClr val="002060"/>
              </a:buClr>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Recommended dose for breast cancer</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200" dirty="0">
                <a:latin typeface="Calibri" panose="020F0502020204030204" pitchFamily="34" charset="0"/>
                <a:cs typeface="Calibri" panose="020F0502020204030204" pitchFamily="34" charset="0"/>
              </a:rPr>
              <a:t>5.4 mg/kg IV infusion q3wk until disease progression or unacceptable toxicity</a:t>
            </a:r>
            <a:endParaRPr lang="en-US" sz="22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Trastuzumab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deruxtecan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package insert, April 2024.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920632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9C2CB-5A84-0246-AEC6-99CB06F4DA99}"/>
              </a:ext>
            </a:extLst>
          </p:cNvPr>
          <p:cNvSpPr>
            <a:spLocks noGrp="1"/>
          </p:cNvSpPr>
          <p:nvPr>
            <p:ph type="title"/>
          </p:nvPr>
        </p:nvSpPr>
        <p:spPr>
          <a:xfrm>
            <a:off x="916516" y="-171400"/>
            <a:ext cx="10358967" cy="1143000"/>
          </a:xfrm>
        </p:spPr>
        <p:txBody>
          <a:bodyPr/>
          <a:lstStyle/>
          <a:p>
            <a:r>
              <a:rPr lang="en-US" dirty="0"/>
              <a:t>DESTINY-Breast03: Progression-Free Survival by BICR</a:t>
            </a:r>
          </a:p>
        </p:txBody>
      </p:sp>
      <p:sp>
        <p:nvSpPr>
          <p:cNvPr id="5" name="TextBox 4">
            <a:extLst>
              <a:ext uri="{FF2B5EF4-FFF2-40B4-BE49-F238E27FC236}">
                <a16:creationId xmlns:a16="http://schemas.microsoft.com/office/drawing/2014/main" id="{9B20A87D-49C3-5340-A839-26DCAB3E9AF3}"/>
              </a:ext>
            </a:extLst>
          </p:cNvPr>
          <p:cNvSpPr txBox="1"/>
          <p:nvPr/>
        </p:nvSpPr>
        <p:spPr>
          <a:xfrm>
            <a:off x="0" y="6527140"/>
            <a:ext cx="71020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solidFill>
                  <a:srgbClr val="000000"/>
                </a:solidFill>
                <a:latin typeface="Calibri"/>
                <a:cs typeface="+mn-cs"/>
              </a:rPr>
              <a:t>Cortes J et al. </a:t>
            </a:r>
            <a:r>
              <a:rPr lang="en-US" sz="1500" b="0" i="1" dirty="0">
                <a:solidFill>
                  <a:srgbClr val="000000"/>
                </a:solidFill>
                <a:latin typeface="Calibri"/>
                <a:cs typeface="+mn-cs"/>
              </a:rPr>
              <a:t>N </a:t>
            </a:r>
            <a:r>
              <a:rPr lang="en-US" sz="1500" b="0" i="1" dirty="0" err="1">
                <a:solidFill>
                  <a:srgbClr val="000000"/>
                </a:solidFill>
                <a:latin typeface="Calibri"/>
                <a:cs typeface="+mn-cs"/>
              </a:rPr>
              <a:t>Engl</a:t>
            </a:r>
            <a:r>
              <a:rPr lang="en-US" sz="1500" b="0" i="1" dirty="0">
                <a:solidFill>
                  <a:srgbClr val="000000"/>
                </a:solidFill>
                <a:latin typeface="Calibri"/>
                <a:cs typeface="+mn-cs"/>
              </a:rPr>
              <a:t> J Med </a:t>
            </a:r>
            <a:r>
              <a:rPr lang="en-US" sz="1500" b="0" dirty="0">
                <a:solidFill>
                  <a:srgbClr val="000000"/>
                </a:solidFill>
                <a:latin typeface="Calibri"/>
                <a:cs typeface="+mn-cs"/>
              </a:rPr>
              <a:t>2022;386:1143-54; </a:t>
            </a:r>
            <a:r>
              <a:rPr lang="en-US" sz="1500" b="0" dirty="0" err="1">
                <a:solidFill>
                  <a:srgbClr val="000000"/>
                </a:solidFill>
                <a:latin typeface="Calibri"/>
                <a:cs typeface="+mn-cs"/>
              </a:rPr>
              <a:t>Hurvitz</a:t>
            </a:r>
            <a:r>
              <a:rPr lang="en-US" sz="1500" b="0" dirty="0">
                <a:solidFill>
                  <a:srgbClr val="000000"/>
                </a:solidFill>
                <a:latin typeface="Calibri"/>
                <a:cs typeface="+mn-cs"/>
              </a:rPr>
              <a:t> SA</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Lancet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2023;401</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:105-17. </a:t>
            </a:r>
          </a:p>
        </p:txBody>
      </p:sp>
      <p:pic>
        <p:nvPicPr>
          <p:cNvPr id="6" name="Picture 5">
            <a:extLst>
              <a:ext uri="{FF2B5EF4-FFF2-40B4-BE49-F238E27FC236}">
                <a16:creationId xmlns:a16="http://schemas.microsoft.com/office/drawing/2014/main" id="{F844BEB9-B716-24C6-5FB9-D8D3A4B14CC5}"/>
              </a:ext>
            </a:extLst>
          </p:cNvPr>
          <p:cNvPicPr>
            <a:picLocks noChangeAspect="1"/>
          </p:cNvPicPr>
          <p:nvPr/>
        </p:nvPicPr>
        <p:blipFill>
          <a:blip r:embed="rId2"/>
          <a:stretch>
            <a:fillRect/>
          </a:stretch>
        </p:blipFill>
        <p:spPr>
          <a:xfrm>
            <a:off x="3215680" y="3860957"/>
            <a:ext cx="7848872" cy="2665027"/>
          </a:xfrm>
          <a:prstGeom prst="rect">
            <a:avLst/>
          </a:prstGeom>
        </p:spPr>
      </p:pic>
      <p:pic>
        <p:nvPicPr>
          <p:cNvPr id="8" name="Picture 7" descr="A graph of a patient's growth&#10;&#10;Description automatically generated with medium confidence">
            <a:extLst>
              <a:ext uri="{FF2B5EF4-FFF2-40B4-BE49-F238E27FC236}">
                <a16:creationId xmlns:a16="http://schemas.microsoft.com/office/drawing/2014/main" id="{EB15542B-CE12-D353-3BDC-1A8F65BCA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366" y="648643"/>
            <a:ext cx="7733500" cy="3062987"/>
          </a:xfrm>
          <a:prstGeom prst="rect">
            <a:avLst/>
          </a:prstGeom>
        </p:spPr>
      </p:pic>
      <p:sp>
        <p:nvSpPr>
          <p:cNvPr id="9" name="TextBox 8">
            <a:extLst>
              <a:ext uri="{FF2B5EF4-FFF2-40B4-BE49-F238E27FC236}">
                <a16:creationId xmlns:a16="http://schemas.microsoft.com/office/drawing/2014/main" id="{FFA98D27-1D1D-0F5D-4903-802956D79994}"/>
              </a:ext>
            </a:extLst>
          </p:cNvPr>
          <p:cNvSpPr txBox="1"/>
          <p:nvPr/>
        </p:nvSpPr>
        <p:spPr>
          <a:xfrm>
            <a:off x="222984" y="1641468"/>
            <a:ext cx="2630785" cy="430887"/>
          </a:xfrm>
          <a:prstGeom prst="rect">
            <a:avLst/>
          </a:prstGeom>
          <a:noFill/>
        </p:spPr>
        <p:txBody>
          <a:bodyPr wrap="none" rtlCol="0">
            <a:spAutoFit/>
          </a:bodyPr>
          <a:lstStyle/>
          <a:p>
            <a:r>
              <a:rPr lang="en-US" sz="2200" dirty="0">
                <a:solidFill>
                  <a:schemeClr val="tx1"/>
                </a:solidFill>
                <a:latin typeface="+mn-lt"/>
              </a:rPr>
              <a:t>First Interim Analysis</a:t>
            </a:r>
          </a:p>
        </p:txBody>
      </p:sp>
      <p:sp>
        <p:nvSpPr>
          <p:cNvPr id="10" name="TextBox 9">
            <a:extLst>
              <a:ext uri="{FF2B5EF4-FFF2-40B4-BE49-F238E27FC236}">
                <a16:creationId xmlns:a16="http://schemas.microsoft.com/office/drawing/2014/main" id="{74D0F2BF-EDB2-5C8E-4AB4-E8389893D647}"/>
              </a:ext>
            </a:extLst>
          </p:cNvPr>
          <p:cNvSpPr txBox="1"/>
          <p:nvPr/>
        </p:nvSpPr>
        <p:spPr>
          <a:xfrm>
            <a:off x="407368" y="4785646"/>
            <a:ext cx="2098075" cy="430887"/>
          </a:xfrm>
          <a:prstGeom prst="rect">
            <a:avLst/>
          </a:prstGeom>
          <a:noFill/>
        </p:spPr>
        <p:txBody>
          <a:bodyPr wrap="none" rtlCol="0">
            <a:spAutoFit/>
          </a:bodyPr>
          <a:lstStyle/>
          <a:p>
            <a:r>
              <a:rPr lang="en-US" sz="2200" dirty="0">
                <a:solidFill>
                  <a:schemeClr val="tx1"/>
                </a:solidFill>
                <a:latin typeface="+mn-lt"/>
              </a:rPr>
              <a:t>Updated Results</a:t>
            </a:r>
          </a:p>
        </p:txBody>
      </p:sp>
      <p:sp>
        <p:nvSpPr>
          <p:cNvPr id="4" name="TextBox 3">
            <a:extLst>
              <a:ext uri="{FF2B5EF4-FFF2-40B4-BE49-F238E27FC236}">
                <a16:creationId xmlns:a16="http://schemas.microsoft.com/office/drawing/2014/main" id="{A8E2414E-DC9D-0006-C191-B2FF666B8F10}"/>
              </a:ext>
            </a:extLst>
          </p:cNvPr>
          <p:cNvSpPr txBox="1"/>
          <p:nvPr/>
        </p:nvSpPr>
        <p:spPr>
          <a:xfrm>
            <a:off x="7551283" y="6513728"/>
            <a:ext cx="351326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solidFill>
                  <a:srgbClr val="000000"/>
                </a:solidFill>
                <a:latin typeface="Calibri"/>
                <a:cs typeface="+mn-cs"/>
              </a:rPr>
              <a:t>BICR = blinded independent central review</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1077016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8BFD-004C-1694-F3C2-905A66DB2159}"/>
              </a:ext>
            </a:extLst>
          </p:cNvPr>
          <p:cNvSpPr>
            <a:spLocks noGrp="1"/>
          </p:cNvSpPr>
          <p:nvPr>
            <p:ph type="title"/>
          </p:nvPr>
        </p:nvSpPr>
        <p:spPr/>
        <p:txBody>
          <a:bodyPr/>
          <a:lstStyle/>
          <a:p>
            <a:pPr algn="l"/>
            <a:r>
              <a:rPr lang="en-US" dirty="0"/>
              <a:t>T-</a:t>
            </a:r>
            <a:r>
              <a:rPr lang="en-US" dirty="0" err="1"/>
              <a:t>DXd</a:t>
            </a:r>
            <a:r>
              <a:rPr lang="en-US" dirty="0"/>
              <a:t> Mechanism of Action, Bystander Effect and Rationale for Targeting HER2-Low Breast Cancer</a:t>
            </a:r>
          </a:p>
        </p:txBody>
      </p:sp>
      <p:sp>
        <p:nvSpPr>
          <p:cNvPr id="3" name="TextBox 2">
            <a:extLst>
              <a:ext uri="{FF2B5EF4-FFF2-40B4-BE49-F238E27FC236}">
                <a16:creationId xmlns:a16="http://schemas.microsoft.com/office/drawing/2014/main" id="{682CF8CA-F745-F656-E026-C474A351D457}"/>
              </a:ext>
            </a:extLst>
          </p:cNvPr>
          <p:cNvSpPr txBox="1"/>
          <p:nvPr/>
        </p:nvSpPr>
        <p:spPr>
          <a:xfrm>
            <a:off x="119336" y="6477098"/>
            <a:ext cx="690298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Modi S et al. ASCO 2022;Abstract LBA3. Modi 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2022;387(1):9-20. </a:t>
            </a:r>
          </a:p>
        </p:txBody>
      </p:sp>
      <p:pic>
        <p:nvPicPr>
          <p:cNvPr id="5" name="Picture 4" descr="Diagram&#10;&#10;Description automatically generated">
            <a:extLst>
              <a:ext uri="{FF2B5EF4-FFF2-40B4-BE49-F238E27FC236}">
                <a16:creationId xmlns:a16="http://schemas.microsoft.com/office/drawing/2014/main" id="{D7CF3A42-ECEC-7A4A-308E-84D28FC3C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436759"/>
            <a:ext cx="10945216" cy="4496705"/>
          </a:xfrm>
          <a:prstGeom prst="rect">
            <a:avLst/>
          </a:prstGeom>
        </p:spPr>
      </p:pic>
      <p:sp>
        <p:nvSpPr>
          <p:cNvPr id="6" name="TextBox 5">
            <a:extLst>
              <a:ext uri="{FF2B5EF4-FFF2-40B4-BE49-F238E27FC236}">
                <a16:creationId xmlns:a16="http://schemas.microsoft.com/office/drawing/2014/main" id="{CF5EF761-4096-7B47-B335-404B55BA193E}"/>
              </a:ext>
            </a:extLst>
          </p:cNvPr>
          <p:cNvSpPr txBox="1"/>
          <p:nvPr/>
        </p:nvSpPr>
        <p:spPr>
          <a:xfrm>
            <a:off x="689179" y="5933758"/>
            <a:ext cx="252723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 objective response rate</a:t>
            </a:r>
          </a:p>
        </p:txBody>
      </p:sp>
    </p:spTree>
    <p:extLst>
      <p:ext uri="{BB962C8B-B14F-4D97-AF65-F5344CB8AC3E}">
        <p14:creationId xmlns:p14="http://schemas.microsoft.com/office/powerpoint/2010/main" val="1395682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Jamie Carroll, APRN, MSN, 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5" y="2343391"/>
            <a:ext cx="10896600" cy="4524375"/>
          </a:xfrm>
        </p:spPr>
        <p:txBody>
          <a:bodyPr/>
          <a:lstStyle/>
          <a:p>
            <a:pPr marL="98425" indent="0">
              <a:buNone/>
            </a:pPr>
            <a:r>
              <a:rPr lang="en-US" sz="3200" dirty="0"/>
              <a:t>What I tell my patients with HER2-positive and HER2-low breast cancer about the mechanism of action of and acute side effects associated with trastuzumab deruxtecan</a:t>
            </a:r>
          </a:p>
        </p:txBody>
      </p:sp>
      <p:pic>
        <p:nvPicPr>
          <p:cNvPr id="3" name="Picture 2">
            <a:extLst>
              <a:ext uri="{FF2B5EF4-FFF2-40B4-BE49-F238E27FC236}">
                <a16:creationId xmlns:a16="http://schemas.microsoft.com/office/drawing/2014/main" id="{AC911785-B66F-8523-A0A7-9D7E967A3D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16632"/>
            <a:ext cx="1261872" cy="1261872"/>
          </a:xfrm>
          <a:prstGeom prst="rect">
            <a:avLst/>
          </a:prstGeom>
        </p:spPr>
      </p:pic>
    </p:spTree>
    <p:extLst>
      <p:ext uri="{BB962C8B-B14F-4D97-AF65-F5344CB8AC3E}">
        <p14:creationId xmlns:p14="http://schemas.microsoft.com/office/powerpoint/2010/main" val="2642856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Kelly EH Goodwin, MSN, RN, ANP-BC</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5" y="2343391"/>
            <a:ext cx="10896600" cy="4524375"/>
          </a:xfrm>
        </p:spPr>
        <p:txBody>
          <a:bodyPr/>
          <a:lstStyle/>
          <a:p>
            <a:pPr marL="98425" indent="0">
              <a:buNone/>
            </a:pPr>
            <a:r>
              <a:rPr lang="en-US" sz="3200" dirty="0"/>
              <a:t>What I tell my patients with lung cancer and HER2 mutations about the mechanism of action of and acute side effects associated with trastuzumab deruxtecan </a:t>
            </a:r>
          </a:p>
        </p:txBody>
      </p:sp>
      <p:pic>
        <p:nvPicPr>
          <p:cNvPr id="2" name="Picture 1">
            <a:extLst>
              <a:ext uri="{FF2B5EF4-FFF2-40B4-BE49-F238E27FC236}">
                <a16:creationId xmlns:a16="http://schemas.microsoft.com/office/drawing/2014/main" id="{9A9EB711-8E40-8995-3D0C-7A3DD36AFC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16632"/>
            <a:ext cx="1261872" cy="1261872"/>
          </a:xfrm>
          <a:prstGeom prst="rect">
            <a:avLst/>
          </a:prstGeom>
        </p:spPr>
      </p:pic>
    </p:spTree>
    <p:extLst>
      <p:ext uri="{BB962C8B-B14F-4D97-AF65-F5344CB8AC3E}">
        <p14:creationId xmlns:p14="http://schemas.microsoft.com/office/powerpoint/2010/main" val="1513056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C5F27E-1666-8D76-5BDD-41EEF4571D7B}"/>
              </a:ext>
            </a:extLst>
          </p:cNvPr>
          <p:cNvSpPr/>
          <p:nvPr/>
        </p:nvSpPr>
        <p:spPr bwMode="auto">
          <a:xfrm>
            <a:off x="758948" y="2708920"/>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008250" cy="4799013"/>
          </a:xfrm>
        </p:spPr>
        <p:txBody>
          <a:bodyPr/>
          <a:lstStyle/>
          <a:p>
            <a:pPr marL="0" marR="0" indent="0">
              <a:spcBef>
                <a:spcPts val="1800"/>
              </a:spcBef>
              <a:spcAft>
                <a:spcPts val="0"/>
              </a:spcAft>
              <a:buNone/>
            </a:pPr>
            <a:r>
              <a:rPr lang="en-US" sz="2500" dirty="0">
                <a:solidFill>
                  <a:srgbClr val="0432FF"/>
                </a:solidFill>
              </a:rPr>
              <a:t>Introduction</a:t>
            </a:r>
          </a:p>
          <a:p>
            <a:pPr marL="0" indent="0">
              <a:spcBef>
                <a:spcPts val="1800"/>
              </a:spcBef>
              <a:spcAft>
                <a:spcPts val="0"/>
              </a:spcAft>
              <a:buNone/>
            </a:pPr>
            <a:r>
              <a:rPr lang="en-US" sz="2500" dirty="0">
                <a:solidFill>
                  <a:srgbClr val="0432FF"/>
                </a:solidFill>
              </a:rPr>
              <a:t>Module 1: </a:t>
            </a:r>
            <a:r>
              <a:rPr lang="en-US" sz="2500" dirty="0">
                <a:solidFill>
                  <a:srgbClr val="002060"/>
                </a:solidFill>
              </a:rPr>
              <a:t>Overview of Antibody-Drug Conjugates (ADCs); HER2-Targeted ADCs for Breast Cancer — T-DM1, Trastuzumab </a:t>
            </a:r>
            <a:r>
              <a:rPr lang="en-US" sz="2500" dirty="0" err="1">
                <a:solidFill>
                  <a:srgbClr val="002060"/>
                </a:solidFill>
              </a:rPr>
              <a:t>Deruxtecan</a:t>
            </a:r>
            <a:endParaRPr lang="en-US" sz="2500" dirty="0">
              <a:solidFill>
                <a:srgbClr val="002060"/>
              </a:solidFill>
            </a:endParaRPr>
          </a:p>
          <a:p>
            <a:pPr marL="0" indent="0">
              <a:spcBef>
                <a:spcPts val="1800"/>
              </a:spcBef>
              <a:spcAft>
                <a:spcPts val="0"/>
              </a:spcAft>
              <a:buNone/>
            </a:pPr>
            <a:r>
              <a:rPr lang="en-US" sz="2500" dirty="0">
                <a:solidFill>
                  <a:schemeClr val="bg1"/>
                </a:solidFill>
              </a:rPr>
              <a:t>Module 2: The Incidence and Management of Interstitial Lung Disease (ILD) with ADCs</a:t>
            </a:r>
          </a:p>
          <a:p>
            <a:pPr marL="0" indent="0">
              <a:spcBef>
                <a:spcPts val="1800"/>
              </a:spcBef>
              <a:spcAft>
                <a:spcPts val="0"/>
              </a:spcAft>
              <a:buNone/>
            </a:pPr>
            <a:r>
              <a:rPr lang="en-US" sz="2500" dirty="0">
                <a:solidFill>
                  <a:srgbClr val="0432FF"/>
                </a:solidFill>
              </a:rPr>
              <a:t>Module 3: </a:t>
            </a:r>
            <a:r>
              <a:rPr lang="en-US" sz="2500" dirty="0">
                <a:solidFill>
                  <a:srgbClr val="002060"/>
                </a:solidFill>
              </a:rPr>
              <a:t>ADCs Targeting Other Signaling Pathways in Breast Cancer —  Sacituzumab Govitecan, Datopotamab Deruxtecan, Patritumab Deruxtecan</a:t>
            </a:r>
          </a:p>
          <a:p>
            <a:pPr marL="0" indent="0">
              <a:spcBef>
                <a:spcPts val="1800"/>
              </a:spcBef>
              <a:spcAft>
                <a:spcPts val="0"/>
              </a:spcAft>
              <a:buNone/>
            </a:pPr>
            <a:r>
              <a:rPr lang="en-US" sz="2500" dirty="0">
                <a:solidFill>
                  <a:srgbClr val="0432FF"/>
                </a:solidFill>
              </a:rPr>
              <a:t>Module 4: </a:t>
            </a:r>
            <a:r>
              <a:rPr lang="en-US" sz="2500" dirty="0">
                <a:solidFill>
                  <a:srgbClr val="001F60"/>
                </a:solidFill>
              </a:rPr>
              <a:t>ADCs for Other Tumor Types and </a:t>
            </a:r>
            <a:r>
              <a:rPr lang="en-US" sz="2500" dirty="0">
                <a:solidFill>
                  <a:srgbClr val="002060"/>
                </a:solidFill>
              </a:rPr>
              <a:t>Toxicities Associated with ADCs</a:t>
            </a:r>
          </a:p>
        </p:txBody>
      </p:sp>
    </p:spTree>
    <p:extLst>
      <p:ext uri="{BB962C8B-B14F-4D97-AF65-F5344CB8AC3E}">
        <p14:creationId xmlns:p14="http://schemas.microsoft.com/office/powerpoint/2010/main" val="40388227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001642" y="188641"/>
            <a:ext cx="8018318"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042778" y="288447"/>
            <a:ext cx="7977182" cy="1143000"/>
          </a:xfrm>
        </p:spPr>
        <p:txBody>
          <a:bodyPr lIns="91440" tIns="91440" rIns="91440" bIns="182880"/>
          <a:lstStyle/>
          <a:p>
            <a:r>
              <a:rPr lang="en-US" dirty="0">
                <a:solidFill>
                  <a:schemeClr val="bg1"/>
                </a:solidFill>
              </a:rPr>
              <a:t>The Incidence and Management of Interstitial Lung Disease (ILD) with ADCs</a:t>
            </a:r>
          </a:p>
        </p:txBody>
      </p:sp>
      <p:sp>
        <p:nvSpPr>
          <p:cNvPr id="7" name="Content Placeholder 2">
            <a:extLst>
              <a:ext uri="{FF2B5EF4-FFF2-40B4-BE49-F238E27FC236}">
                <a16:creationId xmlns:a16="http://schemas.microsoft.com/office/drawing/2014/main" id="{BA4FD2AD-5B96-EB84-893E-5A9B6559CF40}"/>
              </a:ext>
            </a:extLst>
          </p:cNvPr>
          <p:cNvSpPr>
            <a:spLocks noGrp="1"/>
          </p:cNvSpPr>
          <p:nvPr>
            <p:ph idx="1"/>
          </p:nvPr>
        </p:nvSpPr>
        <p:spPr>
          <a:xfrm>
            <a:off x="983432" y="2492896"/>
            <a:ext cx="10358967" cy="4799013"/>
          </a:xfrm>
        </p:spPr>
        <p:txBody>
          <a:bodyPr/>
          <a:lstStyle/>
          <a:p>
            <a:pPr>
              <a:lnSpc>
                <a:spcPct val="100000"/>
              </a:lnSpc>
              <a:spcBef>
                <a:spcPts val="400"/>
              </a:spcBef>
              <a:spcAft>
                <a:spcPts val="0"/>
              </a:spcAft>
            </a:pPr>
            <a:r>
              <a:rPr lang="en-US" sz="2300" dirty="0">
                <a:solidFill>
                  <a:schemeClr val="tx1"/>
                </a:solidFill>
              </a:rPr>
              <a:t>Pathophysiology of ILD associated with ADCs; baseline risk factors for the development of ILD</a:t>
            </a:r>
          </a:p>
          <a:p>
            <a:pPr>
              <a:lnSpc>
                <a:spcPct val="100000"/>
              </a:lnSpc>
              <a:spcBef>
                <a:spcPts val="400"/>
              </a:spcBef>
              <a:spcAft>
                <a:spcPts val="0"/>
              </a:spcAft>
            </a:pPr>
            <a:r>
              <a:rPr lang="en-US" sz="2300" dirty="0">
                <a:solidFill>
                  <a:schemeClr val="tx1"/>
                </a:solidFill>
              </a:rPr>
              <a:t>Rates, severity and timing of ILD in clinical trials of various ADCs</a:t>
            </a:r>
          </a:p>
          <a:p>
            <a:pPr>
              <a:lnSpc>
                <a:spcPct val="100000"/>
              </a:lnSpc>
              <a:spcBef>
                <a:spcPts val="400"/>
              </a:spcBef>
              <a:spcAft>
                <a:spcPts val="0"/>
              </a:spcAft>
            </a:pPr>
            <a:r>
              <a:rPr lang="en-US" sz="2300" dirty="0">
                <a:solidFill>
                  <a:schemeClr val="tx1"/>
                </a:solidFill>
              </a:rPr>
              <a:t>Appropriate workup for patients suspected of experiencing therapy-related ILD; strategies to distinguish drug-related pulmonary toxicity from other potential causes</a:t>
            </a:r>
          </a:p>
          <a:p>
            <a:pPr>
              <a:lnSpc>
                <a:spcPct val="100000"/>
              </a:lnSpc>
              <a:spcBef>
                <a:spcPts val="400"/>
              </a:spcBef>
              <a:spcAft>
                <a:spcPts val="0"/>
              </a:spcAft>
            </a:pPr>
            <a:r>
              <a:rPr lang="en-US" sz="2300" dirty="0">
                <a:solidFill>
                  <a:schemeClr val="tx1"/>
                </a:solidFill>
              </a:rPr>
              <a:t>Guidelines for treatment modifications and discontinuation for patients experiencing complications from ILD; indications for restarting ADC therapy after resolution of symptoms</a:t>
            </a:r>
          </a:p>
          <a:p>
            <a:pPr>
              <a:lnSpc>
                <a:spcPct val="100000"/>
              </a:lnSpc>
              <a:spcBef>
                <a:spcPts val="400"/>
              </a:spcBef>
              <a:spcAft>
                <a:spcPts val="0"/>
              </a:spcAft>
            </a:pPr>
            <a:r>
              <a:rPr lang="en-US" sz="2300" dirty="0">
                <a:solidFill>
                  <a:schemeClr val="tx1"/>
                </a:solidFill>
              </a:rPr>
              <a:t>Utility of other supportive care measures for patients experiencing ILD, such as corticosteroids and oxygen supplementation</a:t>
            </a:r>
          </a:p>
        </p:txBody>
      </p:sp>
      <p:sp>
        <p:nvSpPr>
          <p:cNvPr id="2" name="TextBox 1">
            <a:extLst>
              <a:ext uri="{FF2B5EF4-FFF2-40B4-BE49-F238E27FC236}">
                <a16:creationId xmlns:a16="http://schemas.microsoft.com/office/drawing/2014/main" id="{2C084A4C-4AEB-882C-E26A-DC853D8FACB6}"/>
              </a:ext>
            </a:extLst>
          </p:cNvPr>
          <p:cNvSpPr txBox="1"/>
          <p:nvPr/>
        </p:nvSpPr>
        <p:spPr>
          <a:xfrm>
            <a:off x="9778009" y="1665967"/>
            <a:ext cx="244682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Rugo</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Francisco, California</a:t>
            </a:r>
          </a:p>
        </p:txBody>
      </p:sp>
      <p:pic>
        <p:nvPicPr>
          <p:cNvPr id="3" name="Picture 2">
            <a:extLst>
              <a:ext uri="{FF2B5EF4-FFF2-40B4-BE49-F238E27FC236}">
                <a16:creationId xmlns:a16="http://schemas.microsoft.com/office/drawing/2014/main" id="{39543D0D-A289-A2C4-E89A-13AF74B5BD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08609" y="87500"/>
            <a:ext cx="1554480" cy="1554480"/>
          </a:xfrm>
          <a:prstGeom prst="rect">
            <a:avLst/>
          </a:prstGeom>
        </p:spPr>
      </p:pic>
      <p:sp>
        <p:nvSpPr>
          <p:cNvPr id="4" name="TextBox 3">
            <a:extLst>
              <a:ext uri="{FF2B5EF4-FFF2-40B4-BE49-F238E27FC236}">
                <a16:creationId xmlns:a16="http://schemas.microsoft.com/office/drawing/2014/main" id="{2D2019C9-ADFC-225C-AAB6-DFA91A5E16DD}"/>
              </a:ext>
            </a:extLst>
          </p:cNvPr>
          <p:cNvSpPr txBox="1"/>
          <p:nvPr/>
        </p:nvSpPr>
        <p:spPr>
          <a:xfrm>
            <a:off x="0" y="1665967"/>
            <a:ext cx="211756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Hamilton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Nashville, Tennessee</a:t>
            </a:r>
          </a:p>
        </p:txBody>
      </p:sp>
      <p:pic>
        <p:nvPicPr>
          <p:cNvPr id="6" name="Picture 5">
            <a:extLst>
              <a:ext uri="{FF2B5EF4-FFF2-40B4-BE49-F238E27FC236}">
                <a16:creationId xmlns:a16="http://schemas.microsoft.com/office/drawing/2014/main" id="{18010B7E-59C9-08B5-BB53-EADB2A04A7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9647" y="87500"/>
            <a:ext cx="1554480" cy="1554480"/>
          </a:xfrm>
          <a:prstGeom prst="rect">
            <a:avLst/>
          </a:prstGeom>
        </p:spPr>
      </p:pic>
    </p:spTree>
    <p:extLst>
      <p:ext uri="{BB962C8B-B14F-4D97-AF65-F5344CB8AC3E}">
        <p14:creationId xmlns:p14="http://schemas.microsoft.com/office/powerpoint/2010/main" val="2121181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Carroll — Disclosures</a:t>
            </a:r>
          </a:p>
        </p:txBody>
      </p:sp>
      <p:graphicFrame>
        <p:nvGraphicFramePr>
          <p:cNvPr id="4" name="Content Placeholder 3">
            <a:extLst>
              <a:ext uri="{FF2B5EF4-FFF2-40B4-BE49-F238E27FC236}">
                <a16:creationId xmlns:a16="http://schemas.microsoft.com/office/drawing/2014/main" id="{AD30BD19-6AFC-50E6-3CA8-38314540C6BB}"/>
              </a:ext>
            </a:extLst>
          </p:cNvPr>
          <p:cNvGraphicFramePr>
            <a:graphicFrameLocks/>
          </p:cNvGraphicFramePr>
          <p:nvPr/>
        </p:nvGraphicFramePr>
        <p:xfrm>
          <a:off x="1236095" y="2204864"/>
          <a:ext cx="9719807" cy="1224136"/>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Lilly,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FBDF-AF71-31B1-B1CD-C353D5F77A73}"/>
              </a:ext>
            </a:extLst>
          </p:cNvPr>
          <p:cNvSpPr>
            <a:spLocks noGrp="1"/>
          </p:cNvSpPr>
          <p:nvPr>
            <p:ph type="title"/>
          </p:nvPr>
        </p:nvSpPr>
        <p:spPr>
          <a:xfrm>
            <a:off x="810121" y="297938"/>
            <a:ext cx="10563293" cy="1143000"/>
          </a:xfrm>
        </p:spPr>
        <p:txBody>
          <a:bodyPr/>
          <a:lstStyle/>
          <a:p>
            <a:r>
              <a:rPr lang="en-GB" sz="3200" dirty="0"/>
              <a:t>DESTINY-Breast02: Adjudicated Drug-Related ILD/Pneumonitis</a:t>
            </a:r>
          </a:p>
        </p:txBody>
      </p:sp>
      <p:graphicFrame>
        <p:nvGraphicFramePr>
          <p:cNvPr id="9" name="Table 15">
            <a:extLst>
              <a:ext uri="{FF2B5EF4-FFF2-40B4-BE49-F238E27FC236}">
                <a16:creationId xmlns:a16="http://schemas.microsoft.com/office/drawing/2014/main" id="{0C905AC1-D1F0-4ECD-863B-6E842B43254C}"/>
              </a:ext>
            </a:extLst>
          </p:cNvPr>
          <p:cNvGraphicFramePr>
            <a:graphicFrameLocks noGrp="1"/>
          </p:cNvGraphicFramePr>
          <p:nvPr/>
        </p:nvGraphicFramePr>
        <p:xfrm>
          <a:off x="693152" y="1597026"/>
          <a:ext cx="10563293" cy="1543944"/>
        </p:xfrm>
        <a:graphic>
          <a:graphicData uri="http://schemas.openxmlformats.org/drawingml/2006/table">
            <a:tbl>
              <a:tblPr firstRow="1" bandRow="1">
                <a:tableStyleId>{00A15C55-8517-42AA-B614-E9B94910E393}</a:tableStyleId>
              </a:tblPr>
              <a:tblGrid>
                <a:gridCol w="2665715">
                  <a:extLst>
                    <a:ext uri="{9D8B030D-6E8A-4147-A177-3AD203B41FA5}">
                      <a16:colId xmlns:a16="http://schemas.microsoft.com/office/drawing/2014/main" val="2543463278"/>
                    </a:ext>
                  </a:extLst>
                </a:gridCol>
                <a:gridCol w="1316263">
                  <a:extLst>
                    <a:ext uri="{9D8B030D-6E8A-4147-A177-3AD203B41FA5}">
                      <a16:colId xmlns:a16="http://schemas.microsoft.com/office/drawing/2014/main" val="486556862"/>
                    </a:ext>
                  </a:extLst>
                </a:gridCol>
                <a:gridCol w="1316263">
                  <a:extLst>
                    <a:ext uri="{9D8B030D-6E8A-4147-A177-3AD203B41FA5}">
                      <a16:colId xmlns:a16="http://schemas.microsoft.com/office/drawing/2014/main" val="1035191673"/>
                    </a:ext>
                  </a:extLst>
                </a:gridCol>
                <a:gridCol w="1316263">
                  <a:extLst>
                    <a:ext uri="{9D8B030D-6E8A-4147-A177-3AD203B41FA5}">
                      <a16:colId xmlns:a16="http://schemas.microsoft.com/office/drawing/2014/main" val="3468276120"/>
                    </a:ext>
                  </a:extLst>
                </a:gridCol>
                <a:gridCol w="1316263">
                  <a:extLst>
                    <a:ext uri="{9D8B030D-6E8A-4147-A177-3AD203B41FA5}">
                      <a16:colId xmlns:a16="http://schemas.microsoft.com/office/drawing/2014/main" val="3225773589"/>
                    </a:ext>
                  </a:extLst>
                </a:gridCol>
                <a:gridCol w="1316263">
                  <a:extLst>
                    <a:ext uri="{9D8B030D-6E8A-4147-A177-3AD203B41FA5}">
                      <a16:colId xmlns:a16="http://schemas.microsoft.com/office/drawing/2014/main" val="2958410160"/>
                    </a:ext>
                  </a:extLst>
                </a:gridCol>
                <a:gridCol w="1316263">
                  <a:extLst>
                    <a:ext uri="{9D8B030D-6E8A-4147-A177-3AD203B41FA5}">
                      <a16:colId xmlns:a16="http://schemas.microsoft.com/office/drawing/2014/main" val="3215818679"/>
                    </a:ext>
                  </a:extLst>
                </a:gridCol>
              </a:tblGrid>
              <a:tr h="385986">
                <a:tc rowSpan="2">
                  <a:txBody>
                    <a:bodyPr/>
                    <a:lstStyle/>
                    <a:p>
                      <a:endParaRPr lang="en-GB" sz="1600" dirty="0">
                        <a:latin typeface="+mn-lt"/>
                      </a:endParaRPr>
                    </a:p>
                  </a:txBody>
                  <a:tcPr marT="18000" marB="1800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gridSpan="6">
                  <a:txBody>
                    <a:bodyPr/>
                    <a:lstStyle/>
                    <a:p>
                      <a:pPr algn="ctr"/>
                      <a:r>
                        <a:rPr lang="en-GB" sz="1600" dirty="0">
                          <a:latin typeface="+mn-lt"/>
                        </a:rPr>
                        <a:t>Adjudicated as drug-related ILD</a:t>
                      </a:r>
                    </a:p>
                  </a:txBody>
                  <a:tcPr marT="18000" marB="1800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pPr algn="ctr"/>
                      <a:endParaRPr lang="en-GB" sz="1400" dirty="0"/>
                    </a:p>
                  </a:txBody>
                  <a:tcPr marT="18000" marB="18000">
                    <a:lnB w="12700" cap="flat" cmpd="sng" algn="ctr">
                      <a:solidFill>
                        <a:schemeClr val="bg1"/>
                      </a:solidFill>
                      <a:prstDash val="solid"/>
                      <a:round/>
                      <a:headEnd type="none" w="med" len="med"/>
                      <a:tailEnd type="none" w="med" len="med"/>
                    </a:lnB>
                    <a:solidFill>
                      <a:srgbClr val="53335C"/>
                    </a:solidFill>
                  </a:tcPr>
                </a:tc>
                <a:tc hMerge="1">
                  <a:txBody>
                    <a:bodyPr/>
                    <a:lstStyle/>
                    <a:p>
                      <a:pPr algn="ctr"/>
                      <a:endParaRPr lang="en-GB" sz="1400" dirty="0"/>
                    </a:p>
                  </a:txBody>
                  <a:tcPr marT="18000" marB="18000">
                    <a:lnB w="12700" cap="flat" cmpd="sng" algn="ctr">
                      <a:solidFill>
                        <a:schemeClr val="bg1"/>
                      </a:solidFill>
                      <a:prstDash val="solid"/>
                      <a:round/>
                      <a:headEnd type="none" w="med" len="med"/>
                      <a:tailEnd type="none" w="med" len="med"/>
                    </a:lnB>
                    <a:solidFill>
                      <a:srgbClr val="53335C"/>
                    </a:solidFill>
                  </a:tcPr>
                </a:tc>
                <a:tc hMerge="1">
                  <a:txBody>
                    <a:bodyPr/>
                    <a:lstStyle/>
                    <a:p>
                      <a:pPr algn="ctr"/>
                      <a:endParaRPr lang="en-GB" sz="1400" dirty="0"/>
                    </a:p>
                  </a:txBody>
                  <a:tcPr marT="18000" marB="18000">
                    <a:lnB w="12700" cap="flat" cmpd="sng" algn="ctr">
                      <a:solidFill>
                        <a:schemeClr val="bg1"/>
                      </a:solidFill>
                      <a:prstDash val="solid"/>
                      <a:round/>
                      <a:headEnd type="none" w="med" len="med"/>
                      <a:tailEnd type="none" w="med" len="med"/>
                    </a:lnB>
                    <a:solidFill>
                      <a:srgbClr val="53335C"/>
                    </a:solidFill>
                  </a:tcPr>
                </a:tc>
                <a:tc hMerge="1">
                  <a:txBody>
                    <a:bodyPr/>
                    <a:lstStyle/>
                    <a:p>
                      <a:pPr algn="ctr"/>
                      <a:endParaRPr lang="en-GB" sz="1400" dirty="0"/>
                    </a:p>
                  </a:txBody>
                  <a:tcPr marT="18000" marB="18000">
                    <a:lnB w="12700" cap="flat" cmpd="sng" algn="ctr">
                      <a:solidFill>
                        <a:schemeClr val="bg1"/>
                      </a:solidFill>
                      <a:prstDash val="solid"/>
                      <a:round/>
                      <a:headEnd type="none" w="med" len="med"/>
                      <a:tailEnd type="none" w="med" len="med"/>
                    </a:lnB>
                    <a:solidFill>
                      <a:srgbClr val="53335C"/>
                    </a:solidFill>
                  </a:tcPr>
                </a:tc>
                <a:tc hMerge="1">
                  <a:txBody>
                    <a:bodyPr/>
                    <a:lstStyle/>
                    <a:p>
                      <a:pPr algn="ctr"/>
                      <a:endParaRPr lang="en-GB" sz="1400" dirty="0"/>
                    </a:p>
                  </a:txBody>
                  <a:tcPr marT="18000" marB="18000">
                    <a:lnB w="12700" cap="flat" cmpd="sng" algn="ctr">
                      <a:solidFill>
                        <a:schemeClr val="bg1"/>
                      </a:solidFill>
                      <a:prstDash val="solid"/>
                      <a:round/>
                      <a:headEnd type="none" w="med" len="med"/>
                      <a:tailEnd type="none" w="med" len="med"/>
                    </a:lnB>
                    <a:solidFill>
                      <a:srgbClr val="53335C"/>
                    </a:solidFill>
                  </a:tcPr>
                </a:tc>
                <a:extLst>
                  <a:ext uri="{0D108BD9-81ED-4DB2-BD59-A6C34878D82A}">
                    <a16:rowId xmlns:a16="http://schemas.microsoft.com/office/drawing/2014/main" val="1749108786"/>
                  </a:ext>
                </a:extLst>
              </a:tr>
              <a:tr h="385986">
                <a:tc vMerge="1">
                  <a:txBody>
                    <a:bodyPr/>
                    <a:lstStyle/>
                    <a:p>
                      <a:endParaRPr lang="en-GB" sz="1600" dirty="0">
                        <a:latin typeface="+mn-lt"/>
                      </a:endParaRPr>
                    </a:p>
                  </a:txBody>
                  <a:tcPr marT="18000" marB="1800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GB" sz="1600" b="1" dirty="0">
                          <a:solidFill>
                            <a:schemeClr val="bg1"/>
                          </a:solidFill>
                          <a:latin typeface="+mn-lt"/>
                        </a:rPr>
                        <a:t>Grade 1</a:t>
                      </a:r>
                    </a:p>
                  </a:txBody>
                  <a:tcPr marT="18000" marB="18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mn-lt"/>
                          <a:ea typeface="+mn-ea"/>
                          <a:cs typeface="+mn-cs"/>
                        </a:rPr>
                        <a:t>Grade 2</a:t>
                      </a:r>
                    </a:p>
                  </a:txBody>
                  <a:tcPr marT="18000" marB="18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mn-lt"/>
                          <a:ea typeface="+mn-ea"/>
                          <a:cs typeface="+mn-cs"/>
                        </a:rPr>
                        <a:t>Grade 3</a:t>
                      </a:r>
                    </a:p>
                  </a:txBody>
                  <a:tcPr marT="18000" marB="18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mn-lt"/>
                          <a:ea typeface="+mn-ea"/>
                          <a:cs typeface="+mn-cs"/>
                        </a:rPr>
                        <a:t>Grade 4</a:t>
                      </a:r>
                    </a:p>
                  </a:txBody>
                  <a:tcPr marT="18000" marB="18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mn-lt"/>
                          <a:ea typeface="+mn-ea"/>
                          <a:cs typeface="+mn-cs"/>
                        </a:rPr>
                        <a:t>Grade 5</a:t>
                      </a:r>
                    </a:p>
                  </a:txBody>
                  <a:tcPr marT="18000" marB="18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mn-lt"/>
                          <a:ea typeface="+mn-ea"/>
                          <a:cs typeface="+mn-cs"/>
                        </a:rPr>
                        <a:t>Any grade</a:t>
                      </a:r>
                    </a:p>
                  </a:txBody>
                  <a:tcPr marT="18000" marB="1800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674844925"/>
                  </a:ext>
                </a:extLst>
              </a:tr>
              <a:tr h="385986">
                <a:tc>
                  <a:txBody>
                    <a:bodyPr/>
                    <a:lstStyle/>
                    <a:p>
                      <a:r>
                        <a:rPr lang="en-GB" sz="1600" dirty="0">
                          <a:latin typeface="+mn-lt"/>
                        </a:rPr>
                        <a:t>T-</a:t>
                      </a:r>
                      <a:r>
                        <a:rPr lang="en-GB" sz="1600" dirty="0" err="1">
                          <a:latin typeface="+mn-lt"/>
                        </a:rPr>
                        <a:t>DXd</a:t>
                      </a:r>
                      <a:r>
                        <a:rPr lang="en-GB" sz="1600" dirty="0">
                          <a:latin typeface="+mn-lt"/>
                        </a:rPr>
                        <a:t> (n = 404)</a:t>
                      </a:r>
                    </a:p>
                  </a:txBody>
                  <a:tcPr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latin typeface="+mn-lt"/>
                        </a:rPr>
                        <a:t>11 (2.7)</a:t>
                      </a:r>
                    </a:p>
                  </a:txBody>
                  <a:tcPr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latin typeface="+mn-lt"/>
                        </a:rPr>
                        <a:t>26 (6.4)</a:t>
                      </a:r>
                    </a:p>
                  </a:txBody>
                  <a:tcPr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latin typeface="+mn-lt"/>
                        </a:rPr>
                        <a:t>3 (0.7)</a:t>
                      </a:r>
                    </a:p>
                  </a:txBody>
                  <a:tcPr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latin typeface="+mn-lt"/>
                        </a:rPr>
                        <a:t>0</a:t>
                      </a:r>
                    </a:p>
                  </a:txBody>
                  <a:tcPr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latin typeface="+mn-lt"/>
                        </a:rPr>
                        <a:t>2 (0.5)</a:t>
                      </a:r>
                    </a:p>
                  </a:txBody>
                  <a:tcPr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latin typeface="+mn-lt"/>
                        </a:rPr>
                        <a:t>42 (10.4)</a:t>
                      </a:r>
                    </a:p>
                  </a:txBody>
                  <a:tcPr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3654075"/>
                  </a:ext>
                </a:extLst>
              </a:tr>
              <a:tr h="385986">
                <a:tc>
                  <a:txBody>
                    <a:bodyPr/>
                    <a:lstStyle/>
                    <a:p>
                      <a:r>
                        <a:rPr lang="en-GB" sz="1600" dirty="0">
                          <a:latin typeface="+mn-lt"/>
                        </a:rPr>
                        <a:t>TPC (n = 195)</a:t>
                      </a:r>
                    </a:p>
                  </a:txBody>
                  <a:tcPr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EDF2"/>
                    </a:solidFill>
                  </a:tcPr>
                </a:tc>
                <a:tc>
                  <a:txBody>
                    <a:bodyPr/>
                    <a:lstStyle/>
                    <a:p>
                      <a:pPr algn="ctr"/>
                      <a:r>
                        <a:rPr lang="en-GB" sz="1600" dirty="0">
                          <a:latin typeface="+mn-lt"/>
                        </a:rPr>
                        <a:t>0</a:t>
                      </a:r>
                    </a:p>
                  </a:txBody>
                  <a:tcPr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EDF2"/>
                    </a:solidFill>
                  </a:tcPr>
                </a:tc>
                <a:tc>
                  <a:txBody>
                    <a:bodyPr/>
                    <a:lstStyle/>
                    <a:p>
                      <a:pPr algn="ctr"/>
                      <a:r>
                        <a:rPr lang="en-GB" sz="1600" dirty="0">
                          <a:latin typeface="+mn-lt"/>
                        </a:rPr>
                        <a:t>0</a:t>
                      </a:r>
                    </a:p>
                  </a:txBody>
                  <a:tcPr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EDF2"/>
                    </a:solidFill>
                  </a:tcPr>
                </a:tc>
                <a:tc>
                  <a:txBody>
                    <a:bodyPr/>
                    <a:lstStyle/>
                    <a:p>
                      <a:pPr algn="ctr"/>
                      <a:r>
                        <a:rPr lang="en-GB" sz="1600" dirty="0">
                          <a:latin typeface="+mn-lt"/>
                        </a:rPr>
                        <a:t>1 (0.5)</a:t>
                      </a:r>
                    </a:p>
                  </a:txBody>
                  <a:tcPr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EDF2"/>
                    </a:solidFill>
                  </a:tcPr>
                </a:tc>
                <a:tc>
                  <a:txBody>
                    <a:bodyPr/>
                    <a:lstStyle/>
                    <a:p>
                      <a:pPr algn="ctr"/>
                      <a:r>
                        <a:rPr lang="en-GB" sz="1600" dirty="0">
                          <a:latin typeface="+mn-lt"/>
                        </a:rPr>
                        <a:t>0</a:t>
                      </a:r>
                    </a:p>
                  </a:txBody>
                  <a:tcPr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EDF2"/>
                    </a:solidFill>
                  </a:tcPr>
                </a:tc>
                <a:tc>
                  <a:txBody>
                    <a:bodyPr/>
                    <a:lstStyle/>
                    <a:p>
                      <a:pPr algn="ctr"/>
                      <a:r>
                        <a:rPr lang="en-GB" sz="1600" dirty="0">
                          <a:latin typeface="+mn-lt"/>
                        </a:rPr>
                        <a:t>0</a:t>
                      </a:r>
                    </a:p>
                  </a:txBody>
                  <a:tcPr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EDF2"/>
                    </a:solidFill>
                  </a:tcPr>
                </a:tc>
                <a:tc>
                  <a:txBody>
                    <a:bodyPr/>
                    <a:lstStyle/>
                    <a:p>
                      <a:pPr algn="ctr"/>
                      <a:r>
                        <a:rPr lang="en-GB" sz="1600" dirty="0">
                          <a:latin typeface="+mn-lt"/>
                        </a:rPr>
                        <a:t>1 (0.5)</a:t>
                      </a:r>
                    </a:p>
                  </a:txBody>
                  <a:tcPr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EDF2"/>
                    </a:solidFill>
                  </a:tcPr>
                </a:tc>
                <a:extLst>
                  <a:ext uri="{0D108BD9-81ED-4DB2-BD59-A6C34878D82A}">
                    <a16:rowId xmlns:a16="http://schemas.microsoft.com/office/drawing/2014/main" val="2039086258"/>
                  </a:ext>
                </a:extLst>
              </a:tr>
            </a:tbl>
          </a:graphicData>
        </a:graphic>
      </p:graphicFrame>
      <p:sp>
        <p:nvSpPr>
          <p:cNvPr id="10" name="TextBox 9">
            <a:extLst>
              <a:ext uri="{FF2B5EF4-FFF2-40B4-BE49-F238E27FC236}">
                <a16:creationId xmlns:a16="http://schemas.microsoft.com/office/drawing/2014/main" id="{826F9229-5831-454F-B5D8-7AE3D8D2F13B}"/>
              </a:ext>
            </a:extLst>
          </p:cNvPr>
          <p:cNvSpPr txBox="1"/>
          <p:nvPr/>
        </p:nvSpPr>
        <p:spPr>
          <a:xfrm>
            <a:off x="702206" y="3237492"/>
            <a:ext cx="10779125" cy="2323713"/>
          </a:xfrm>
          <a:prstGeom prst="rect">
            <a:avLst/>
          </a:prstGeom>
          <a:noFill/>
        </p:spPr>
        <p:txBody>
          <a:bodyPr wrap="square" rtlCol="0">
            <a:spAutoFit/>
          </a:bodyPr>
          <a:lstStyle/>
          <a:p>
            <a:pPr marL="266393" indent="-266393" defTabSz="914377" eaLnBrk="1" fontAlgn="auto" hangingPunct="1">
              <a:spcBef>
                <a:spcPts val="0"/>
              </a:spcBef>
              <a:spcAft>
                <a:spcPts val="600"/>
              </a:spcAft>
              <a:buClr>
                <a:schemeClr val="tx1"/>
              </a:buClr>
              <a:buFont typeface="Arial" panose="020B0604020202020204" pitchFamily="34" charset="0"/>
              <a:buChar char="•"/>
              <a:defRPr/>
            </a:pPr>
            <a:r>
              <a:rPr lang="en-US" sz="2000" b="0" dirty="0">
                <a:solidFill>
                  <a:schemeClr val="tx1"/>
                </a:solidFill>
                <a:latin typeface="Calibri" panose="020F0502020204030204"/>
                <a:ea typeface="+mn-ea"/>
              </a:rPr>
              <a:t>Median time to onset of adjudicated drug-related ILD was 209.5 days (41-628 days) with T-</a:t>
            </a:r>
            <a:r>
              <a:rPr lang="en-US" sz="2000" b="0" dirty="0" err="1">
                <a:solidFill>
                  <a:schemeClr val="tx1"/>
                </a:solidFill>
                <a:latin typeface="Calibri" panose="020F0502020204030204"/>
                <a:ea typeface="+mn-ea"/>
              </a:rPr>
              <a:t>DXd</a:t>
            </a:r>
            <a:endParaRPr lang="en-US" sz="2000" b="0" dirty="0">
              <a:solidFill>
                <a:schemeClr val="tx1"/>
              </a:solidFill>
              <a:latin typeface="Calibri" panose="020F0502020204030204"/>
              <a:ea typeface="+mn-ea"/>
            </a:endParaRPr>
          </a:p>
          <a:p>
            <a:pPr defTabSz="914377" eaLnBrk="1" fontAlgn="auto" hangingPunct="1">
              <a:spcBef>
                <a:spcPts val="0"/>
              </a:spcBef>
              <a:spcAft>
                <a:spcPts val="600"/>
              </a:spcAft>
              <a:buClr>
                <a:schemeClr val="tx1"/>
              </a:buClr>
              <a:defRPr/>
            </a:pPr>
            <a:r>
              <a:rPr lang="en-US" sz="2000" b="0" dirty="0">
                <a:solidFill>
                  <a:schemeClr val="tx1"/>
                </a:solidFill>
                <a:latin typeface="Calibri" panose="020F0502020204030204"/>
                <a:ea typeface="+mn-ea"/>
              </a:rPr>
              <a:t>Left ventricular (LV) dysfunction</a:t>
            </a:r>
          </a:p>
          <a:p>
            <a:pPr marL="342891" indent="-342891" defTabSz="914377" eaLnBrk="1" fontAlgn="auto" hangingPunct="1">
              <a:spcBef>
                <a:spcPts val="0"/>
              </a:spcBef>
              <a:spcAft>
                <a:spcPts val="600"/>
              </a:spcAft>
              <a:buClr>
                <a:schemeClr val="tx1"/>
              </a:buClr>
              <a:buFont typeface="Arial" panose="020B0604020202020204" pitchFamily="34" charset="0"/>
              <a:buChar char="•"/>
              <a:defRPr/>
            </a:pPr>
            <a:r>
              <a:rPr lang="en-US" sz="2000" b="0" dirty="0">
                <a:solidFill>
                  <a:schemeClr val="tx1"/>
                </a:solidFill>
                <a:latin typeface="Calibri" panose="020F0502020204030204"/>
                <a:ea typeface="+mn-ea"/>
              </a:rPr>
              <a:t>T-</a:t>
            </a:r>
            <a:r>
              <a:rPr lang="en-US" sz="2000" b="0" dirty="0" err="1">
                <a:solidFill>
                  <a:schemeClr val="tx1"/>
                </a:solidFill>
                <a:latin typeface="Calibri" panose="020F0502020204030204"/>
                <a:ea typeface="+mn-ea"/>
              </a:rPr>
              <a:t>DXd</a:t>
            </a:r>
            <a:r>
              <a:rPr lang="en-US" sz="2000" b="0" dirty="0">
                <a:solidFill>
                  <a:schemeClr val="tx1"/>
                </a:solidFill>
                <a:latin typeface="Calibri" panose="020F0502020204030204"/>
                <a:ea typeface="+mn-ea"/>
              </a:rPr>
              <a:t> arm, 18 (4.5%) patients experienced an LV dysfunction event</a:t>
            </a:r>
          </a:p>
          <a:p>
            <a:pPr marL="800080" lvl="1" indent="-342891" defTabSz="914377" eaLnBrk="1" fontAlgn="auto" hangingPunct="1">
              <a:spcBef>
                <a:spcPts val="0"/>
              </a:spcBef>
              <a:spcAft>
                <a:spcPts val="600"/>
              </a:spcAft>
              <a:buClr>
                <a:schemeClr val="tx1"/>
              </a:buClr>
              <a:buFont typeface="Arial" panose="020B0604020202020204" pitchFamily="34" charset="0"/>
              <a:buChar char="•"/>
              <a:defRPr/>
            </a:pPr>
            <a:r>
              <a:rPr lang="en-US" sz="2000" b="0" dirty="0">
                <a:solidFill>
                  <a:schemeClr val="tx1"/>
                </a:solidFill>
                <a:latin typeface="Calibri" panose="020F0502020204030204"/>
                <a:ea typeface="+mn-ea"/>
              </a:rPr>
              <a:t>2 (0.5%) patients had a Grade ≥3 event</a:t>
            </a:r>
          </a:p>
          <a:p>
            <a:pPr marL="342891" indent="-342891" defTabSz="914377" eaLnBrk="1" fontAlgn="auto" hangingPunct="1">
              <a:spcBef>
                <a:spcPts val="0"/>
              </a:spcBef>
              <a:spcAft>
                <a:spcPts val="600"/>
              </a:spcAft>
              <a:buClr>
                <a:schemeClr val="tx1"/>
              </a:buClr>
              <a:buFont typeface="Arial" panose="020B0604020202020204" pitchFamily="34" charset="0"/>
              <a:buChar char="•"/>
              <a:defRPr/>
            </a:pPr>
            <a:r>
              <a:rPr lang="en-US" sz="2000" b="0" dirty="0">
                <a:solidFill>
                  <a:schemeClr val="tx1"/>
                </a:solidFill>
                <a:latin typeface="Calibri" panose="020F0502020204030204"/>
                <a:ea typeface="+mn-ea"/>
              </a:rPr>
              <a:t>TPC arm, 3 (1.5%) patients experienced an LV dysfunction event</a:t>
            </a:r>
          </a:p>
          <a:p>
            <a:pPr marL="800080" lvl="1" indent="-342891" defTabSz="914377" eaLnBrk="1" fontAlgn="auto" hangingPunct="1">
              <a:spcBef>
                <a:spcPts val="0"/>
              </a:spcBef>
              <a:spcAft>
                <a:spcPts val="600"/>
              </a:spcAft>
              <a:buClr>
                <a:schemeClr val="tx1"/>
              </a:buClr>
              <a:buFont typeface="Arial" panose="020B0604020202020204" pitchFamily="34" charset="0"/>
              <a:buChar char="•"/>
              <a:defRPr/>
            </a:pPr>
            <a:r>
              <a:rPr lang="en-US" sz="2000" b="0" dirty="0">
                <a:solidFill>
                  <a:schemeClr val="tx1"/>
                </a:solidFill>
                <a:latin typeface="Calibri" panose="020F0502020204030204"/>
                <a:ea typeface="+mn-ea"/>
              </a:rPr>
              <a:t>1 (0.5%) patient had a Grade ≥3 event</a:t>
            </a:r>
          </a:p>
        </p:txBody>
      </p:sp>
      <p:sp>
        <p:nvSpPr>
          <p:cNvPr id="5" name="TextBox 4">
            <a:extLst>
              <a:ext uri="{FF2B5EF4-FFF2-40B4-BE49-F238E27FC236}">
                <a16:creationId xmlns:a16="http://schemas.microsoft.com/office/drawing/2014/main" id="{51503D4D-4665-29E9-2BD1-DB70D062FD8A}"/>
              </a:ext>
            </a:extLst>
          </p:cNvPr>
          <p:cNvSpPr txBox="1"/>
          <p:nvPr/>
        </p:nvSpPr>
        <p:spPr>
          <a:xfrm>
            <a:off x="363120" y="6469404"/>
            <a:ext cx="9677265" cy="323165"/>
          </a:xfrm>
          <a:prstGeom prst="rect">
            <a:avLst/>
          </a:prstGeom>
          <a:noFill/>
        </p:spPr>
        <p:txBody>
          <a:bodyPr wrap="none" rtlCol="0">
            <a:spAutoFit/>
          </a:bodyPr>
          <a:lstStyle/>
          <a:p>
            <a:r>
              <a:rPr lang="en-GB" sz="1500" b="0" dirty="0">
                <a:solidFill>
                  <a:schemeClr val="tx1"/>
                </a:solidFill>
                <a:latin typeface="Calibri" panose="020F0502020204030204" pitchFamily="34" charset="0"/>
                <a:cs typeface="Calibri" panose="020F0502020204030204" pitchFamily="34" charset="0"/>
              </a:rPr>
              <a:t>Andre F et al. </a:t>
            </a:r>
            <a:r>
              <a:rPr lang="en-US" sz="1500" b="0" i="1" u="none" strike="noStrike" dirty="0">
                <a:solidFill>
                  <a:schemeClr val="tx1"/>
                </a:solidFill>
                <a:effectLst/>
                <a:latin typeface="Calibri" panose="020F0502020204030204" pitchFamily="34" charset="0"/>
                <a:cs typeface="Calibri" panose="020F0502020204030204" pitchFamily="34" charset="0"/>
              </a:rPr>
              <a:t>Lancet </a:t>
            </a:r>
            <a:r>
              <a:rPr lang="en-US" sz="1500" b="0" i="0" u="none" strike="noStrike" dirty="0">
                <a:solidFill>
                  <a:schemeClr val="tx1"/>
                </a:solidFill>
                <a:effectLst/>
                <a:latin typeface="Calibri" panose="020F0502020204030204" pitchFamily="34" charset="0"/>
                <a:cs typeface="Calibri" panose="020F0502020204030204" pitchFamily="34" charset="0"/>
              </a:rPr>
              <a:t>2023;401(10390):1773-85; </a:t>
            </a:r>
            <a:r>
              <a:rPr lang="en-GB" sz="1500" b="0" dirty="0" err="1">
                <a:solidFill>
                  <a:schemeClr val="tx1"/>
                </a:solidFill>
                <a:latin typeface="Calibri" panose="020F0502020204030204" pitchFamily="34" charset="0"/>
                <a:cs typeface="Calibri" panose="020F0502020204030204" pitchFamily="34" charset="0"/>
              </a:rPr>
              <a:t>Krop</a:t>
            </a:r>
            <a:r>
              <a:rPr lang="en-GB" sz="1500" b="0" dirty="0">
                <a:solidFill>
                  <a:schemeClr val="tx1"/>
                </a:solidFill>
                <a:latin typeface="Calibri" panose="020F0502020204030204" pitchFamily="34" charset="0"/>
                <a:cs typeface="Calibri" panose="020F0502020204030204" pitchFamily="34" charset="0"/>
              </a:rPr>
              <a:t> I et al. San Antonio Breast Cancer Symposium 2022;Abstract GS2-01.</a:t>
            </a:r>
            <a:endParaRPr lang="en-US" sz="15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890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736C33-EE53-CE7C-87AB-D2175F252A3C}"/>
              </a:ext>
            </a:extLst>
          </p:cNvPr>
          <p:cNvSpPr txBox="1"/>
          <p:nvPr/>
        </p:nvSpPr>
        <p:spPr>
          <a:xfrm>
            <a:off x="695400" y="3298406"/>
            <a:ext cx="10297144" cy="646331"/>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07C5C701-6B28-3654-33BA-B1408E127B16}"/>
              </a:ext>
            </a:extLst>
          </p:cNvPr>
          <p:cNvSpPr txBox="1"/>
          <p:nvPr/>
        </p:nvSpPr>
        <p:spPr>
          <a:xfrm>
            <a:off x="839416" y="3449217"/>
            <a:ext cx="5328592" cy="430887"/>
          </a:xfrm>
          <a:prstGeom prst="rect">
            <a:avLst/>
          </a:prstGeom>
          <a:noFill/>
        </p:spPr>
        <p:txBody>
          <a:bodyPr wrap="square">
            <a:spAutoFit/>
          </a:bodyPr>
          <a:lstStyle/>
          <a:p>
            <a:pPr algn="l"/>
            <a:r>
              <a:rPr lang="en-US" sz="2200" i="1" u="none" strike="noStrike" dirty="0">
                <a:solidFill>
                  <a:schemeClr val="tx1"/>
                </a:solidFill>
                <a:effectLst/>
                <a:latin typeface="Calibri" panose="020F0502020204030204" pitchFamily="34" charset="0"/>
                <a:cs typeface="Calibri" panose="020F0502020204030204" pitchFamily="34" charset="0"/>
              </a:rPr>
              <a:t> JCO Oncol </a:t>
            </a:r>
            <a:r>
              <a:rPr lang="en-US" sz="2200" i="1" u="none" strike="noStrike" dirty="0" err="1">
                <a:solidFill>
                  <a:schemeClr val="tx1"/>
                </a:solidFill>
                <a:effectLst/>
                <a:latin typeface="Calibri" panose="020F0502020204030204" pitchFamily="34" charset="0"/>
                <a:cs typeface="Calibri" panose="020F0502020204030204" pitchFamily="34" charset="0"/>
              </a:rPr>
              <a:t>Pract</a:t>
            </a:r>
            <a:r>
              <a:rPr lang="en-US" sz="2200" i="1" u="none" strike="noStrike" dirty="0">
                <a:solidFill>
                  <a:schemeClr val="tx1"/>
                </a:solidFill>
                <a:effectLst/>
                <a:latin typeface="Calibri" panose="020F0502020204030204" pitchFamily="34" charset="0"/>
                <a:cs typeface="Calibri" panose="020F0502020204030204" pitchFamily="34" charset="0"/>
              </a:rPr>
              <a:t> </a:t>
            </a:r>
            <a:r>
              <a:rPr lang="en-US" sz="2200" u="none" strike="noStrike" dirty="0">
                <a:solidFill>
                  <a:schemeClr val="tx1"/>
                </a:solidFill>
                <a:effectLst/>
                <a:latin typeface="Calibri" panose="020F0502020204030204" pitchFamily="34" charset="0"/>
                <a:cs typeface="Calibri" panose="020F0502020204030204" pitchFamily="34" charset="0"/>
              </a:rPr>
              <a:t>2023;19:539-46.</a:t>
            </a:r>
          </a:p>
        </p:txBody>
      </p:sp>
      <p:pic>
        <p:nvPicPr>
          <p:cNvPr id="4" name="Picture 3" descr="A close-up of a white background&#10;&#10;Description automatically generated">
            <a:extLst>
              <a:ext uri="{FF2B5EF4-FFF2-40B4-BE49-F238E27FC236}">
                <a16:creationId xmlns:a16="http://schemas.microsoft.com/office/drawing/2014/main" id="{694F47DD-74FB-8B65-8E2A-2446A9129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476672"/>
            <a:ext cx="10297144" cy="2917926"/>
          </a:xfrm>
          <a:prstGeom prst="rect">
            <a:avLst/>
          </a:prstGeom>
        </p:spPr>
      </p:pic>
      <p:pic>
        <p:nvPicPr>
          <p:cNvPr id="9" name="Picture 8" descr="A close up of a sign&#10;&#10;Description automatically generated">
            <a:extLst>
              <a:ext uri="{FF2B5EF4-FFF2-40B4-BE49-F238E27FC236}">
                <a16:creationId xmlns:a16="http://schemas.microsoft.com/office/drawing/2014/main" id="{0FFE702C-D99C-0DBE-5803-D8DD6CEA5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4270715"/>
            <a:ext cx="10297144" cy="2009199"/>
          </a:xfrm>
          <a:prstGeom prst="rect">
            <a:avLst/>
          </a:prstGeom>
        </p:spPr>
      </p:pic>
      <p:sp>
        <p:nvSpPr>
          <p:cNvPr id="10" name="TextBox 9">
            <a:extLst>
              <a:ext uri="{FF2B5EF4-FFF2-40B4-BE49-F238E27FC236}">
                <a16:creationId xmlns:a16="http://schemas.microsoft.com/office/drawing/2014/main" id="{B6E7EBFD-56F1-98AB-546E-142F806E0387}"/>
              </a:ext>
            </a:extLst>
          </p:cNvPr>
          <p:cNvSpPr txBox="1"/>
          <p:nvPr/>
        </p:nvSpPr>
        <p:spPr>
          <a:xfrm>
            <a:off x="695400" y="6167045"/>
            <a:ext cx="10297144" cy="438847"/>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2B862FCB-9B2B-A4DB-84A2-48E92ACE7DC3}"/>
              </a:ext>
            </a:extLst>
          </p:cNvPr>
          <p:cNvSpPr txBox="1"/>
          <p:nvPr/>
        </p:nvSpPr>
        <p:spPr>
          <a:xfrm>
            <a:off x="695400" y="6216332"/>
            <a:ext cx="5328592" cy="430887"/>
          </a:xfrm>
          <a:prstGeom prst="rect">
            <a:avLst/>
          </a:prstGeom>
          <a:noFill/>
        </p:spPr>
        <p:txBody>
          <a:bodyPr wrap="square">
            <a:spAutoFit/>
          </a:bodyPr>
          <a:lstStyle/>
          <a:p>
            <a:pPr algn="l"/>
            <a:r>
              <a:rPr lang="en-US" sz="2200" i="1" u="none" strike="noStrike" dirty="0">
                <a:solidFill>
                  <a:schemeClr val="tx1"/>
                </a:solidFill>
                <a:effectLst/>
                <a:latin typeface="Calibri" panose="020F0502020204030204" pitchFamily="34" charset="0"/>
                <a:cs typeface="Calibri" panose="020F0502020204030204" pitchFamily="34" charset="0"/>
              </a:rPr>
              <a:t> JCO Oncol </a:t>
            </a:r>
            <a:r>
              <a:rPr lang="en-US" sz="2200" i="1" u="none" strike="noStrike" dirty="0" err="1">
                <a:solidFill>
                  <a:schemeClr val="tx1"/>
                </a:solidFill>
                <a:effectLst/>
                <a:latin typeface="Calibri" panose="020F0502020204030204" pitchFamily="34" charset="0"/>
                <a:cs typeface="Calibri" panose="020F0502020204030204" pitchFamily="34" charset="0"/>
              </a:rPr>
              <a:t>Pract</a:t>
            </a:r>
            <a:r>
              <a:rPr lang="en-US" sz="2200" i="1" u="none" strike="noStrike" dirty="0">
                <a:solidFill>
                  <a:schemeClr val="tx1"/>
                </a:solidFill>
                <a:effectLst/>
                <a:latin typeface="Calibri" panose="020F0502020204030204" pitchFamily="34" charset="0"/>
                <a:cs typeface="Calibri" panose="020F0502020204030204" pitchFamily="34" charset="0"/>
              </a:rPr>
              <a:t> </a:t>
            </a:r>
            <a:r>
              <a:rPr lang="en-US" sz="2200" u="none" strike="noStrike" dirty="0">
                <a:solidFill>
                  <a:schemeClr val="tx1"/>
                </a:solidFill>
                <a:effectLst/>
                <a:latin typeface="Calibri" panose="020F0502020204030204" pitchFamily="34" charset="0"/>
                <a:cs typeface="Calibri" panose="020F0502020204030204" pitchFamily="34" charset="0"/>
              </a:rPr>
              <a:t>2023;19:526-27.</a:t>
            </a:r>
          </a:p>
        </p:txBody>
      </p:sp>
      <p:sp>
        <p:nvSpPr>
          <p:cNvPr id="12" name="Rectangle 11">
            <a:extLst>
              <a:ext uri="{FF2B5EF4-FFF2-40B4-BE49-F238E27FC236}">
                <a16:creationId xmlns:a16="http://schemas.microsoft.com/office/drawing/2014/main" id="{130DD796-9AA7-A014-E48B-2EAAE09208A5}"/>
              </a:ext>
            </a:extLst>
          </p:cNvPr>
          <p:cNvSpPr/>
          <p:nvPr/>
        </p:nvSpPr>
        <p:spPr bwMode="auto">
          <a:xfrm>
            <a:off x="9408368" y="4270715"/>
            <a:ext cx="1584176" cy="5984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903951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FBDF-AF71-31B1-B1CD-C353D5F77A73}"/>
              </a:ext>
            </a:extLst>
          </p:cNvPr>
          <p:cNvSpPr>
            <a:spLocks noGrp="1"/>
          </p:cNvSpPr>
          <p:nvPr>
            <p:ph type="title"/>
          </p:nvPr>
        </p:nvSpPr>
        <p:spPr>
          <a:xfrm>
            <a:off x="0" y="436672"/>
            <a:ext cx="12192000" cy="1143000"/>
          </a:xfrm>
        </p:spPr>
        <p:txBody>
          <a:bodyPr/>
          <a:lstStyle/>
          <a:p>
            <a:r>
              <a:rPr lang="en-GB" dirty="0"/>
              <a:t>The Five “S” Rules: Strategies to Minimize the Risk and Impact of ILD</a:t>
            </a:r>
          </a:p>
        </p:txBody>
      </p:sp>
      <p:sp>
        <p:nvSpPr>
          <p:cNvPr id="5" name="TextBox 4">
            <a:extLst>
              <a:ext uri="{FF2B5EF4-FFF2-40B4-BE49-F238E27FC236}">
                <a16:creationId xmlns:a16="http://schemas.microsoft.com/office/drawing/2014/main" id="{71F48C6A-801D-F1AF-92D4-2D9447638719}"/>
              </a:ext>
            </a:extLst>
          </p:cNvPr>
          <p:cNvSpPr txBox="1"/>
          <p:nvPr/>
        </p:nvSpPr>
        <p:spPr>
          <a:xfrm>
            <a:off x="119336" y="6469404"/>
            <a:ext cx="5058629" cy="323165"/>
          </a:xfrm>
          <a:prstGeom prst="rect">
            <a:avLst/>
          </a:prstGeom>
          <a:noFill/>
        </p:spPr>
        <p:txBody>
          <a:bodyPr wrap="none" rtlCol="0">
            <a:spAutoFit/>
          </a:bodyPr>
          <a:lstStyle/>
          <a:p>
            <a:r>
              <a:rPr lang="en-GB" sz="1500" b="0" dirty="0">
                <a:solidFill>
                  <a:schemeClr val="tx1"/>
                </a:solidFill>
                <a:latin typeface="Calibri" panose="020F0502020204030204" pitchFamily="34" charset="0"/>
                <a:cs typeface="Calibri" panose="020F0502020204030204" pitchFamily="34" charset="0"/>
              </a:rPr>
              <a:t>Tarantino P and SM </a:t>
            </a:r>
            <a:r>
              <a:rPr lang="en-GB" sz="1500" b="0" dirty="0" err="1">
                <a:solidFill>
                  <a:schemeClr val="tx1"/>
                </a:solidFill>
                <a:latin typeface="Calibri" panose="020F0502020204030204" pitchFamily="34" charset="0"/>
                <a:cs typeface="Calibri" panose="020F0502020204030204" pitchFamily="34" charset="0"/>
              </a:rPr>
              <a:t>Tolaney</a:t>
            </a:r>
            <a:r>
              <a:rPr lang="en-GB" sz="1500" b="0" dirty="0">
                <a:solidFill>
                  <a:schemeClr val="tx1"/>
                </a:solidFill>
                <a:latin typeface="Calibri" panose="020F0502020204030204" pitchFamily="34" charset="0"/>
                <a:cs typeface="Calibri" panose="020F0502020204030204" pitchFamily="34" charset="0"/>
              </a:rPr>
              <a:t>. </a:t>
            </a:r>
            <a:r>
              <a:rPr lang="en-US" sz="1500" b="0" i="1" u="none" strike="noStrike" dirty="0">
                <a:solidFill>
                  <a:schemeClr val="tx1"/>
                </a:solidFill>
                <a:effectLst/>
                <a:latin typeface="Calibri" panose="020F0502020204030204" pitchFamily="34" charset="0"/>
                <a:cs typeface="Calibri" panose="020F0502020204030204" pitchFamily="34" charset="0"/>
              </a:rPr>
              <a:t>JCO Oncol </a:t>
            </a:r>
            <a:r>
              <a:rPr lang="en-US" sz="1500" b="0" i="1" u="none" strike="noStrike" dirty="0" err="1">
                <a:solidFill>
                  <a:schemeClr val="tx1"/>
                </a:solidFill>
                <a:effectLst/>
                <a:latin typeface="Calibri" panose="020F0502020204030204" pitchFamily="34" charset="0"/>
                <a:cs typeface="Calibri" panose="020F0502020204030204" pitchFamily="34" charset="0"/>
              </a:rPr>
              <a:t>Pract</a:t>
            </a:r>
            <a:r>
              <a:rPr lang="en-US" sz="1500" b="0" i="1" u="none" strike="noStrike" dirty="0">
                <a:solidFill>
                  <a:schemeClr val="tx1"/>
                </a:solidFill>
                <a:effectLst/>
                <a:latin typeface="Calibri" panose="020F0502020204030204" pitchFamily="34" charset="0"/>
                <a:cs typeface="Calibri" panose="020F0502020204030204" pitchFamily="34" charset="0"/>
              </a:rPr>
              <a:t> </a:t>
            </a:r>
            <a:r>
              <a:rPr lang="en-US" sz="1500" b="0" i="0" u="none" strike="noStrike" dirty="0">
                <a:solidFill>
                  <a:schemeClr val="tx1"/>
                </a:solidFill>
                <a:effectLst/>
                <a:latin typeface="Calibri" panose="020F0502020204030204" pitchFamily="34" charset="0"/>
                <a:cs typeface="Calibri" panose="020F0502020204030204" pitchFamily="34" charset="0"/>
              </a:rPr>
              <a:t>2023;19:526-27. </a:t>
            </a:r>
            <a:endParaRPr lang="en-US" sz="1500" b="0" dirty="0">
              <a:solidFill>
                <a:schemeClr val="tx1"/>
              </a:solidFill>
              <a:latin typeface="Calibri" panose="020F0502020204030204" pitchFamily="34" charset="0"/>
              <a:cs typeface="Calibri" panose="020F0502020204030204" pitchFamily="34" charset="0"/>
            </a:endParaRPr>
          </a:p>
        </p:txBody>
      </p:sp>
      <p:pic>
        <p:nvPicPr>
          <p:cNvPr id="12" name="Picture 11" descr="A white text on a black background&#10;&#10;Description automatically generated">
            <a:extLst>
              <a:ext uri="{FF2B5EF4-FFF2-40B4-BE49-F238E27FC236}">
                <a16:creationId xmlns:a16="http://schemas.microsoft.com/office/drawing/2014/main" id="{3C836218-4949-F4BC-3B58-5D10BA45CA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98594" y="1801832"/>
            <a:ext cx="10872346" cy="3943890"/>
          </a:xfrm>
          <a:prstGeom prst="rect">
            <a:avLst/>
          </a:prstGeom>
        </p:spPr>
      </p:pic>
    </p:spTree>
    <p:extLst>
      <p:ext uri="{BB962C8B-B14F-4D97-AF65-F5344CB8AC3E}">
        <p14:creationId xmlns:p14="http://schemas.microsoft.com/office/powerpoint/2010/main" val="3675587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Jamie Carroll, APRN, MSN, 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5" y="2343391"/>
            <a:ext cx="10535917" cy="4524375"/>
          </a:xfrm>
        </p:spPr>
        <p:txBody>
          <a:bodyPr/>
          <a:lstStyle/>
          <a:p>
            <a:pPr marL="98425" indent="0">
              <a:buNone/>
            </a:pPr>
            <a:r>
              <a:rPr lang="en-US" sz="3200" dirty="0"/>
              <a:t>What I tell my patients with breast cancer about to begin therapy with trastuzumab </a:t>
            </a:r>
            <a:r>
              <a:rPr lang="en-US" sz="3200" dirty="0" err="1"/>
              <a:t>deruxtecan</a:t>
            </a:r>
            <a:r>
              <a:rPr lang="en-US" sz="3200" dirty="0"/>
              <a:t> about screening for and management of ILD</a:t>
            </a:r>
          </a:p>
        </p:txBody>
      </p:sp>
      <p:pic>
        <p:nvPicPr>
          <p:cNvPr id="3" name="Picture 2">
            <a:extLst>
              <a:ext uri="{FF2B5EF4-FFF2-40B4-BE49-F238E27FC236}">
                <a16:creationId xmlns:a16="http://schemas.microsoft.com/office/drawing/2014/main" id="{AC911785-B66F-8523-A0A7-9D7E967A3D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16632"/>
            <a:ext cx="1261872" cy="1261872"/>
          </a:xfrm>
          <a:prstGeom prst="rect">
            <a:avLst/>
          </a:prstGeom>
        </p:spPr>
      </p:pic>
    </p:spTree>
    <p:extLst>
      <p:ext uri="{BB962C8B-B14F-4D97-AF65-F5344CB8AC3E}">
        <p14:creationId xmlns:p14="http://schemas.microsoft.com/office/powerpoint/2010/main" val="3683483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Kelly EH Goodwin, MSN, RN, ANP-BC</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5" y="2343391"/>
            <a:ext cx="10463909" cy="4524375"/>
          </a:xfrm>
        </p:spPr>
        <p:txBody>
          <a:bodyPr/>
          <a:lstStyle/>
          <a:p>
            <a:pPr marL="98425" indent="0">
              <a:buNone/>
            </a:pPr>
            <a:r>
              <a:rPr lang="en-US" sz="3200" dirty="0"/>
              <a:t>What I tell my patients with lung cancer about to begin therapy with trastuzumab </a:t>
            </a:r>
            <a:r>
              <a:rPr lang="en-US" sz="3200" dirty="0" err="1"/>
              <a:t>deruxtecan</a:t>
            </a:r>
            <a:r>
              <a:rPr lang="en-US" sz="3200" dirty="0"/>
              <a:t> about screening for and management of ILD</a:t>
            </a:r>
          </a:p>
        </p:txBody>
      </p:sp>
      <p:pic>
        <p:nvPicPr>
          <p:cNvPr id="2" name="Picture 1">
            <a:extLst>
              <a:ext uri="{FF2B5EF4-FFF2-40B4-BE49-F238E27FC236}">
                <a16:creationId xmlns:a16="http://schemas.microsoft.com/office/drawing/2014/main" id="{9A9EB711-8E40-8995-3D0C-7A3DD36AFC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16632"/>
            <a:ext cx="1261872" cy="1261872"/>
          </a:xfrm>
          <a:prstGeom prst="rect">
            <a:avLst/>
          </a:prstGeom>
        </p:spPr>
      </p:pic>
    </p:spTree>
    <p:extLst>
      <p:ext uri="{BB962C8B-B14F-4D97-AF65-F5344CB8AC3E}">
        <p14:creationId xmlns:p14="http://schemas.microsoft.com/office/powerpoint/2010/main" val="3484624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C5F27E-1666-8D76-5BDD-41EEF4571D7B}"/>
              </a:ext>
            </a:extLst>
          </p:cNvPr>
          <p:cNvSpPr/>
          <p:nvPr/>
        </p:nvSpPr>
        <p:spPr bwMode="auto">
          <a:xfrm>
            <a:off x="758948" y="3789040"/>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008250" cy="4799013"/>
          </a:xfrm>
        </p:spPr>
        <p:txBody>
          <a:bodyPr/>
          <a:lstStyle/>
          <a:p>
            <a:pPr marL="0" marR="0" indent="0">
              <a:spcBef>
                <a:spcPts val="1800"/>
              </a:spcBef>
              <a:spcAft>
                <a:spcPts val="0"/>
              </a:spcAft>
              <a:buNone/>
            </a:pPr>
            <a:r>
              <a:rPr lang="en-US" sz="2500" dirty="0">
                <a:solidFill>
                  <a:srgbClr val="0432FF"/>
                </a:solidFill>
              </a:rPr>
              <a:t>Introduction</a:t>
            </a:r>
          </a:p>
          <a:p>
            <a:pPr marL="0" indent="0">
              <a:spcBef>
                <a:spcPts val="1800"/>
              </a:spcBef>
              <a:spcAft>
                <a:spcPts val="0"/>
              </a:spcAft>
              <a:buNone/>
            </a:pPr>
            <a:r>
              <a:rPr lang="en-US" sz="2500" dirty="0">
                <a:solidFill>
                  <a:srgbClr val="0432FF"/>
                </a:solidFill>
              </a:rPr>
              <a:t>Module 1: </a:t>
            </a:r>
            <a:r>
              <a:rPr lang="en-US" sz="2500" dirty="0">
                <a:solidFill>
                  <a:srgbClr val="002060"/>
                </a:solidFill>
              </a:rPr>
              <a:t>Overview of Antibody-Drug Conjugates (ADCs); HER2-Targeted ADCs for Breast Cancer — T-DM1, Trastuzumab Deruxtecan</a:t>
            </a:r>
          </a:p>
          <a:p>
            <a:pPr marL="0" indent="0">
              <a:spcBef>
                <a:spcPts val="1800"/>
              </a:spcBef>
              <a:spcAft>
                <a:spcPts val="0"/>
              </a:spcAft>
              <a:buNone/>
            </a:pPr>
            <a:r>
              <a:rPr lang="en-US" sz="2500" dirty="0">
                <a:solidFill>
                  <a:srgbClr val="0432FF"/>
                </a:solidFill>
              </a:rPr>
              <a:t>Module 2: </a:t>
            </a:r>
            <a:r>
              <a:rPr lang="en-US" sz="2500" dirty="0">
                <a:solidFill>
                  <a:srgbClr val="002060"/>
                </a:solidFill>
              </a:rPr>
              <a:t>The Incidence and Management of Interstitial Lung Disease (ILD) with ADCs</a:t>
            </a:r>
          </a:p>
          <a:p>
            <a:pPr marL="0" indent="0">
              <a:spcBef>
                <a:spcPts val="1800"/>
              </a:spcBef>
              <a:spcAft>
                <a:spcPts val="0"/>
              </a:spcAft>
              <a:buNone/>
            </a:pPr>
            <a:r>
              <a:rPr lang="en-US" sz="2500" dirty="0">
                <a:solidFill>
                  <a:schemeClr val="bg1"/>
                </a:solidFill>
              </a:rPr>
              <a:t>Module 3: ADCs Targeting Other Signaling Pathways in Breast Cancer —  Sacituzumab Govitecan, Datopotamab Deruxtecan, Patritumab Deruxtecan</a:t>
            </a:r>
          </a:p>
          <a:p>
            <a:pPr marL="0" indent="0">
              <a:spcBef>
                <a:spcPts val="1800"/>
              </a:spcBef>
              <a:spcAft>
                <a:spcPts val="0"/>
              </a:spcAft>
              <a:buNone/>
            </a:pPr>
            <a:r>
              <a:rPr lang="en-US" sz="2500" dirty="0">
                <a:solidFill>
                  <a:srgbClr val="0432FF"/>
                </a:solidFill>
              </a:rPr>
              <a:t>Module 4: </a:t>
            </a:r>
            <a:r>
              <a:rPr lang="en-US" sz="2500" dirty="0">
                <a:solidFill>
                  <a:srgbClr val="001F60"/>
                </a:solidFill>
              </a:rPr>
              <a:t>ADCs for Other Tumor Types and </a:t>
            </a:r>
            <a:r>
              <a:rPr lang="en-US" sz="2500" dirty="0">
                <a:solidFill>
                  <a:srgbClr val="002060"/>
                </a:solidFill>
              </a:rPr>
              <a:t>Toxicities Associated with ADCs</a:t>
            </a:r>
          </a:p>
        </p:txBody>
      </p:sp>
    </p:spTree>
    <p:extLst>
      <p:ext uri="{BB962C8B-B14F-4D97-AF65-F5344CB8AC3E}">
        <p14:creationId xmlns:p14="http://schemas.microsoft.com/office/powerpoint/2010/main" val="10302876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1986450" y="188641"/>
            <a:ext cx="8089837"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027587" y="288447"/>
            <a:ext cx="8048700" cy="1143000"/>
          </a:xfrm>
        </p:spPr>
        <p:txBody>
          <a:bodyPr lIns="91440" tIns="91440" rIns="91440" bIns="182880"/>
          <a:lstStyle/>
          <a:p>
            <a:r>
              <a:rPr lang="en-US" dirty="0">
                <a:solidFill>
                  <a:schemeClr val="bg1"/>
                </a:solidFill>
              </a:rPr>
              <a:t>Other ADCs for Breast Cancer; </a:t>
            </a:r>
            <a:br>
              <a:rPr lang="en-US" dirty="0">
                <a:solidFill>
                  <a:schemeClr val="bg1"/>
                </a:solidFill>
              </a:rPr>
            </a:br>
            <a:r>
              <a:rPr lang="en-US" dirty="0">
                <a:solidFill>
                  <a:schemeClr val="bg1"/>
                </a:solidFill>
              </a:rPr>
              <a:t>Sacituzumab Govitecan, Datopotamab Deruxtecan, Patritumab Deruxtecan</a:t>
            </a:r>
          </a:p>
        </p:txBody>
      </p:sp>
      <p:sp>
        <p:nvSpPr>
          <p:cNvPr id="7" name="Content Placeholder 2">
            <a:extLst>
              <a:ext uri="{FF2B5EF4-FFF2-40B4-BE49-F238E27FC236}">
                <a16:creationId xmlns:a16="http://schemas.microsoft.com/office/drawing/2014/main" id="{7031F5B5-BF25-7666-A8DE-07380D395CA9}"/>
              </a:ext>
            </a:extLst>
          </p:cNvPr>
          <p:cNvSpPr>
            <a:spLocks noGrp="1"/>
          </p:cNvSpPr>
          <p:nvPr>
            <p:ph idx="1"/>
          </p:nvPr>
        </p:nvSpPr>
        <p:spPr>
          <a:xfrm>
            <a:off x="916517" y="2564905"/>
            <a:ext cx="9860004" cy="3888432"/>
          </a:xfrm>
        </p:spPr>
        <p:txBody>
          <a:bodyPr/>
          <a:lstStyle/>
          <a:p>
            <a:pPr>
              <a:lnSpc>
                <a:spcPct val="100000"/>
              </a:lnSpc>
              <a:spcBef>
                <a:spcPts val="400"/>
              </a:spcBef>
              <a:spcAft>
                <a:spcPts val="600"/>
              </a:spcAft>
            </a:pPr>
            <a:r>
              <a:rPr lang="en-US" sz="2400" dirty="0">
                <a:solidFill>
                  <a:schemeClr val="tx1"/>
                </a:solidFill>
              </a:rPr>
              <a:t>Optimal timing for initiation of approved ADCs or consideration of a clinical trial evaluating one of these agents </a:t>
            </a:r>
          </a:p>
          <a:p>
            <a:pPr>
              <a:lnSpc>
                <a:spcPct val="100000"/>
              </a:lnSpc>
              <a:spcBef>
                <a:spcPts val="400"/>
              </a:spcBef>
              <a:spcAft>
                <a:spcPts val="600"/>
              </a:spcAft>
            </a:pPr>
            <a:r>
              <a:rPr lang="en-US" sz="2400" dirty="0">
                <a:solidFill>
                  <a:schemeClr val="tx1"/>
                </a:solidFill>
              </a:rPr>
              <a:t>Mode of administration, dose and schedule of various ADCs </a:t>
            </a:r>
          </a:p>
          <a:p>
            <a:pPr>
              <a:lnSpc>
                <a:spcPct val="100000"/>
              </a:lnSpc>
              <a:spcBef>
                <a:spcPts val="400"/>
              </a:spcBef>
              <a:spcAft>
                <a:spcPts val="600"/>
              </a:spcAft>
            </a:pPr>
            <a:r>
              <a:rPr lang="en-US" sz="2400" dirty="0">
                <a:solidFill>
                  <a:schemeClr val="tx1"/>
                </a:solidFill>
              </a:rPr>
              <a:t>Recommended </a:t>
            </a:r>
            <a:r>
              <a:rPr lang="en-US" sz="2400" dirty="0" err="1">
                <a:solidFill>
                  <a:schemeClr val="tx1"/>
                </a:solidFill>
              </a:rPr>
              <a:t>premedications</a:t>
            </a:r>
            <a:r>
              <a:rPr lang="en-US" sz="2400" dirty="0">
                <a:solidFill>
                  <a:schemeClr val="tx1"/>
                </a:solidFill>
              </a:rPr>
              <a:t> for patients about to begin therapy with an ADC </a:t>
            </a:r>
          </a:p>
          <a:p>
            <a:pPr>
              <a:lnSpc>
                <a:spcPct val="100000"/>
              </a:lnSpc>
              <a:spcBef>
                <a:spcPts val="400"/>
              </a:spcBef>
              <a:spcAft>
                <a:spcPts val="600"/>
              </a:spcAft>
            </a:pPr>
            <a:r>
              <a:rPr lang="en-US" sz="2400" dirty="0">
                <a:solidFill>
                  <a:schemeClr val="tx1"/>
                </a:solidFill>
              </a:rPr>
              <a:t>Known drug-drug interactions between ADCs and other classes of agents </a:t>
            </a:r>
          </a:p>
          <a:p>
            <a:pPr>
              <a:lnSpc>
                <a:spcPct val="100000"/>
              </a:lnSpc>
              <a:spcBef>
                <a:spcPts val="400"/>
              </a:spcBef>
              <a:spcAft>
                <a:spcPts val="600"/>
              </a:spcAft>
            </a:pPr>
            <a:r>
              <a:rPr lang="en-US" sz="2400" dirty="0">
                <a:solidFill>
                  <a:schemeClr val="tx1"/>
                </a:solidFill>
              </a:rPr>
              <a:t>Sequencing of ADCs for patients with HER2-low and HER2-negative breast cancer</a:t>
            </a:r>
          </a:p>
        </p:txBody>
      </p:sp>
      <p:sp>
        <p:nvSpPr>
          <p:cNvPr id="2" name="TextBox 1">
            <a:extLst>
              <a:ext uri="{FF2B5EF4-FFF2-40B4-BE49-F238E27FC236}">
                <a16:creationId xmlns:a16="http://schemas.microsoft.com/office/drawing/2014/main" id="{5FEF8534-1139-0074-9B0E-14FDB75E6A34}"/>
              </a:ext>
            </a:extLst>
          </p:cNvPr>
          <p:cNvSpPr txBox="1"/>
          <p:nvPr/>
        </p:nvSpPr>
        <p:spPr>
          <a:xfrm>
            <a:off x="9778009" y="1665967"/>
            <a:ext cx="244682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Rugo</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Francisco, California</a:t>
            </a:r>
          </a:p>
        </p:txBody>
      </p:sp>
      <p:pic>
        <p:nvPicPr>
          <p:cNvPr id="3" name="Picture 2">
            <a:extLst>
              <a:ext uri="{FF2B5EF4-FFF2-40B4-BE49-F238E27FC236}">
                <a16:creationId xmlns:a16="http://schemas.microsoft.com/office/drawing/2014/main" id="{912FCA3C-102F-415A-E8F4-D731BEB1F1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08609" y="87500"/>
            <a:ext cx="1554480" cy="1554480"/>
          </a:xfrm>
          <a:prstGeom prst="rect">
            <a:avLst/>
          </a:prstGeom>
        </p:spPr>
      </p:pic>
      <p:sp>
        <p:nvSpPr>
          <p:cNvPr id="6" name="TextBox 5">
            <a:extLst>
              <a:ext uri="{FF2B5EF4-FFF2-40B4-BE49-F238E27FC236}">
                <a16:creationId xmlns:a16="http://schemas.microsoft.com/office/drawing/2014/main" id="{227FB357-95FD-56D5-C9D3-304931BFA91B}"/>
              </a:ext>
            </a:extLst>
          </p:cNvPr>
          <p:cNvSpPr txBox="1"/>
          <p:nvPr/>
        </p:nvSpPr>
        <p:spPr>
          <a:xfrm>
            <a:off x="0" y="1665967"/>
            <a:ext cx="211756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Hamilton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Nashville, Tennessee</a:t>
            </a:r>
          </a:p>
        </p:txBody>
      </p:sp>
      <p:pic>
        <p:nvPicPr>
          <p:cNvPr id="9" name="Picture 8">
            <a:extLst>
              <a:ext uri="{FF2B5EF4-FFF2-40B4-BE49-F238E27FC236}">
                <a16:creationId xmlns:a16="http://schemas.microsoft.com/office/drawing/2014/main" id="{E03AAB0C-1313-DBA2-409D-A7ABDF34BC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9647" y="87500"/>
            <a:ext cx="1554480" cy="1554480"/>
          </a:xfrm>
          <a:prstGeom prst="rect">
            <a:avLst/>
          </a:prstGeom>
        </p:spPr>
      </p:pic>
    </p:spTree>
    <p:extLst>
      <p:ext uri="{BB962C8B-B14F-4D97-AF65-F5344CB8AC3E}">
        <p14:creationId xmlns:p14="http://schemas.microsoft.com/office/powerpoint/2010/main" val="95163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Sacituzumab Govitecan</a:t>
            </a:r>
          </a:p>
        </p:txBody>
      </p:sp>
      <p:sp>
        <p:nvSpPr>
          <p:cNvPr id="63489" name="Content Placeholder 1"/>
          <p:cNvSpPr>
            <a:spLocks noGrp="1"/>
          </p:cNvSpPr>
          <p:nvPr>
            <p:ph idx="1"/>
          </p:nvPr>
        </p:nvSpPr>
        <p:spPr>
          <a:xfrm>
            <a:off x="835616" y="836712"/>
            <a:ext cx="10512306" cy="4677243"/>
          </a:xfrm>
        </p:spPr>
        <p:txBody>
          <a:bodyPr/>
          <a:lstStyle/>
          <a:p>
            <a:pPr marL="0" indent="0">
              <a:spcBef>
                <a:spcPts val="24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200" dirty="0">
                <a:latin typeface="Calibri" panose="020F0502020204030204" pitchFamily="34" charset="0"/>
                <a:ea typeface="ＭＳ Ｐゴシック" charset="0"/>
                <a:cs typeface="Calibri" panose="020F0502020204030204" pitchFamily="34" charset="0"/>
              </a:rPr>
              <a:t>Antibody-drug conjugate directed against TROP2</a:t>
            </a:r>
            <a:endParaRPr lang="en-US" sz="22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Indication in breast cancer</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pPr>
            <a:r>
              <a:rPr lang="en-US" sz="2200" dirty="0">
                <a:latin typeface="Calibri" panose="020F0502020204030204" pitchFamily="34" charset="0"/>
                <a:cs typeface="Calibri" panose="020F0502020204030204" pitchFamily="34" charset="0"/>
              </a:rPr>
              <a:t>For patients with unresectable locally advanced or metastatic triple-negative breast cancer (</a:t>
            </a:r>
            <a:r>
              <a:rPr lang="en-US" sz="2200" dirty="0" err="1">
                <a:latin typeface="Calibri" panose="020F0502020204030204" pitchFamily="34" charset="0"/>
                <a:cs typeface="Calibri" panose="020F0502020204030204" pitchFamily="34" charset="0"/>
              </a:rPr>
              <a:t>mTNBC</a:t>
            </a:r>
            <a:r>
              <a:rPr lang="en-US" sz="2200" dirty="0">
                <a:latin typeface="Calibri" panose="020F0502020204030204" pitchFamily="34" charset="0"/>
                <a:cs typeface="Calibri" panose="020F0502020204030204" pitchFamily="34" charset="0"/>
              </a:rPr>
              <a:t>) who have received 2 or more prior systemic therapies, at least 1 of them for metastatic disease</a:t>
            </a:r>
          </a:p>
          <a:p>
            <a:pPr>
              <a:spcBef>
                <a:spcPts val="600"/>
              </a:spcBef>
              <a:spcAft>
                <a:spcPts val="0"/>
              </a:spcAft>
              <a:buClr>
                <a:srgbClr val="002060"/>
              </a:buClr>
            </a:pPr>
            <a:r>
              <a:rPr lang="en-US" sz="2200" dirty="0">
                <a:latin typeface="Calibri" panose="020F0502020204030204" pitchFamily="34" charset="0"/>
                <a:cs typeface="Calibri" panose="020F0502020204030204" pitchFamily="34" charset="0"/>
              </a:rPr>
              <a:t>For patients with unresectable locally advanced or metastatic hormone receptor (HR)-positive, HER2-negative (IHC 0, IHC 1+ or IHC 2+/ISH negative) breast cancer who have received endocrine-based therapy and at least 2 additional systemic therapies in the metastatic setting</a:t>
            </a:r>
            <a:endParaRPr lang="en-US" sz="2200" b="1" dirty="0">
              <a:solidFill>
                <a:srgbClr val="0432FF"/>
              </a:solidFill>
              <a:latin typeface="Calibri" panose="020F0502020204030204" pitchFamily="34" charset="0"/>
              <a:ea typeface="ＭＳ Ｐゴシック" charset="0"/>
              <a:cs typeface="Calibri" panose="020F0502020204030204" pitchFamily="34" charset="0"/>
            </a:endParaRPr>
          </a:p>
          <a:p>
            <a:pPr marL="98425" indent="0">
              <a:spcBef>
                <a:spcPts val="2400"/>
              </a:spcBef>
              <a:spcAft>
                <a:spcPts val="0"/>
              </a:spcAft>
              <a:buClr>
                <a:srgbClr val="002060"/>
              </a:buClr>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Recommended dose for breast cancer</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200" dirty="0">
                <a:latin typeface="Calibri" panose="020F0502020204030204" pitchFamily="34" charset="0"/>
                <a:cs typeface="Calibri" panose="020F0502020204030204" pitchFamily="34" charset="0"/>
              </a:rPr>
              <a:t>10 mg/kg IV infusion once weekly on days 1 and 8 of continuous 21-day treatment cycles until disease progression or unacceptable toxicity</a:t>
            </a:r>
            <a:endParaRPr lang="en-US" sz="22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Sacituzumab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govitecan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package insert, February 2023.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967425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Sacituzumab </a:t>
            </a:r>
            <a:r>
              <a:rPr lang="en-US" dirty="0" err="1">
                <a:latin typeface="Calibri" panose="020F0502020204030204" pitchFamily="34" charset="0"/>
                <a:ea typeface="ＭＳ Ｐゴシック" charset="0"/>
                <a:cs typeface="Calibri" panose="020F0502020204030204" pitchFamily="34" charset="0"/>
              </a:rPr>
              <a:t>Govitecan</a:t>
            </a:r>
            <a:endParaRPr lang="en-US" dirty="0">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Hope 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Rugo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1" name="Picture 10" descr="A diagram of a cell&#10;&#10;Description automatically generated">
            <a:extLst>
              <a:ext uri="{FF2B5EF4-FFF2-40B4-BE49-F238E27FC236}">
                <a16:creationId xmlns:a16="http://schemas.microsoft.com/office/drawing/2014/main" id="{26957B69-FA3D-D844-B388-70101B426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640" y="1052736"/>
            <a:ext cx="6970610" cy="5002438"/>
          </a:xfrm>
          <a:prstGeom prst="rect">
            <a:avLst/>
          </a:prstGeom>
        </p:spPr>
      </p:pic>
    </p:spTree>
    <p:extLst>
      <p:ext uri="{BB962C8B-B14F-4D97-AF65-F5344CB8AC3E}">
        <p14:creationId xmlns:p14="http://schemas.microsoft.com/office/powerpoint/2010/main" val="3257067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CA4D94-9DD6-4825-17EC-5A5BFE27E59B}"/>
              </a:ext>
            </a:extLst>
          </p:cNvPr>
          <p:cNvSpPr txBox="1"/>
          <p:nvPr/>
        </p:nvSpPr>
        <p:spPr>
          <a:xfrm>
            <a:off x="119336" y="6510875"/>
            <a:ext cx="7488832"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Rugo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HS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2023;402(10411):1423-33.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Rugo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HS et al. ASCO 2022;Abstract LBA1001.</a:t>
            </a:r>
          </a:p>
        </p:txBody>
      </p:sp>
      <p:sp>
        <p:nvSpPr>
          <p:cNvPr id="3" name="Title 1">
            <a:extLst>
              <a:ext uri="{FF2B5EF4-FFF2-40B4-BE49-F238E27FC236}">
                <a16:creationId xmlns:a16="http://schemas.microsoft.com/office/drawing/2014/main" id="{C344E456-4B63-8C6A-8264-A7C6BA822186}"/>
              </a:ext>
            </a:extLst>
          </p:cNvPr>
          <p:cNvSpPr txBox="1">
            <a:spLocks/>
          </p:cNvSpPr>
          <p:nvPr/>
        </p:nvSpPr>
        <p:spPr>
          <a:xfrm>
            <a:off x="803843" y="288610"/>
            <a:ext cx="10584314" cy="547563"/>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Sacituzumab Govitecan: Safety Profile in the TROPiCS-02 Trial</a:t>
            </a:r>
          </a:p>
        </p:txBody>
      </p:sp>
      <p:pic>
        <p:nvPicPr>
          <p:cNvPr id="6" name="Picture 5">
            <a:extLst>
              <a:ext uri="{FF2B5EF4-FFF2-40B4-BE49-F238E27FC236}">
                <a16:creationId xmlns:a16="http://schemas.microsoft.com/office/drawing/2014/main" id="{20899733-FCC3-FDFA-813B-2487E4E7E230}"/>
              </a:ext>
            </a:extLst>
          </p:cNvPr>
          <p:cNvPicPr>
            <a:picLocks noChangeAspect="1"/>
          </p:cNvPicPr>
          <p:nvPr/>
        </p:nvPicPr>
        <p:blipFill>
          <a:blip r:embed="rId2"/>
          <a:stretch>
            <a:fillRect/>
          </a:stretch>
        </p:blipFill>
        <p:spPr>
          <a:xfrm>
            <a:off x="763349" y="896310"/>
            <a:ext cx="10657184" cy="5065379"/>
          </a:xfrm>
          <a:prstGeom prst="rect">
            <a:avLst/>
          </a:prstGeom>
        </p:spPr>
      </p:pic>
      <p:sp>
        <p:nvSpPr>
          <p:cNvPr id="4" name="TextBox 3">
            <a:extLst>
              <a:ext uri="{FF2B5EF4-FFF2-40B4-BE49-F238E27FC236}">
                <a16:creationId xmlns:a16="http://schemas.microsoft.com/office/drawing/2014/main" id="{6A3F1160-482E-F43E-99AA-FB80917CD8E0}"/>
              </a:ext>
            </a:extLst>
          </p:cNvPr>
          <p:cNvSpPr txBox="1"/>
          <p:nvPr/>
        </p:nvSpPr>
        <p:spPr>
          <a:xfrm>
            <a:off x="747298" y="5960031"/>
            <a:ext cx="87330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SG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sacituzumab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govitecan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TPC = treatment of physician's choice; TRAEs = treatment-related adverse events</a:t>
            </a:r>
          </a:p>
        </p:txBody>
      </p:sp>
    </p:spTree>
    <p:extLst>
      <p:ext uri="{BB962C8B-B14F-4D97-AF65-F5344CB8AC3E}">
        <p14:creationId xmlns:p14="http://schemas.microsoft.com/office/powerpoint/2010/main" val="3165527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Goodwin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Datopotamab Deruxtecan (Dato-</a:t>
            </a:r>
            <a:r>
              <a:rPr lang="en-US" dirty="0" err="1">
                <a:latin typeface="Calibri" panose="020F0502020204030204" pitchFamily="34" charset="0"/>
                <a:ea typeface="ＭＳ Ｐゴシック" charset="0"/>
                <a:cs typeface="Calibri" panose="020F0502020204030204" pitchFamily="34" charset="0"/>
              </a:rPr>
              <a:t>DXd</a:t>
            </a:r>
            <a:r>
              <a:rPr lang="en-US" dirty="0">
                <a:latin typeface="Calibri" panose="020F0502020204030204" pitchFamily="34" charset="0"/>
                <a:ea typeface="ＭＳ Ｐゴシック" charset="0"/>
                <a:cs typeface="Calibri" panose="020F0502020204030204" pitchFamily="34" charset="0"/>
              </a:rPr>
              <a:t>)</a:t>
            </a:r>
          </a:p>
        </p:txBody>
      </p:sp>
      <p:sp>
        <p:nvSpPr>
          <p:cNvPr id="63489" name="Content Placeholder 1"/>
          <p:cNvSpPr>
            <a:spLocks noGrp="1"/>
          </p:cNvSpPr>
          <p:nvPr>
            <p:ph idx="1"/>
          </p:nvPr>
        </p:nvSpPr>
        <p:spPr>
          <a:xfrm>
            <a:off x="835616" y="980728"/>
            <a:ext cx="10084920" cy="4677243"/>
          </a:xfrm>
        </p:spPr>
        <p:txBody>
          <a:bodyPr/>
          <a:lstStyle/>
          <a:p>
            <a:pPr marL="0" indent="0">
              <a:spcBef>
                <a:spcPts val="24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200" dirty="0">
                <a:latin typeface="Calibri" panose="020F0502020204030204" pitchFamily="34" charset="0"/>
                <a:ea typeface="ＭＳ Ｐゴシック" charset="0"/>
                <a:cs typeface="Calibri" panose="020F0502020204030204" pitchFamily="34" charset="0"/>
              </a:rPr>
              <a:t>Antibody-drug conjugate directed against TROP2</a:t>
            </a:r>
            <a:endParaRPr lang="en-US" sz="22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pPr>
            <a:r>
              <a:rPr lang="en-US" sz="2200" dirty="0">
                <a:latin typeface="Calibri" panose="020F0502020204030204" pitchFamily="34" charset="0"/>
                <a:cs typeface="Calibri" panose="020F0502020204030204" pitchFamily="34" charset="0"/>
              </a:rPr>
              <a:t>Investigational</a:t>
            </a:r>
            <a:endParaRPr lang="en-US" sz="2200" b="1" dirty="0">
              <a:solidFill>
                <a:srgbClr val="0432FF"/>
              </a:solidFill>
              <a:latin typeface="Calibri" panose="020F0502020204030204" pitchFamily="34" charset="0"/>
              <a:ea typeface="ＭＳ Ｐゴシック" charset="0"/>
              <a:cs typeface="Calibri" panose="020F0502020204030204" pitchFamily="34" charset="0"/>
            </a:endParaRPr>
          </a:p>
          <a:p>
            <a:pPr marL="98425" indent="0">
              <a:spcBef>
                <a:spcPts val="2400"/>
              </a:spcBef>
              <a:spcAft>
                <a:spcPts val="0"/>
              </a:spcAft>
              <a:buClr>
                <a:srgbClr val="002060"/>
              </a:buClr>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Key clinical trial in breast cancer</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200" dirty="0">
                <a:latin typeface="Calibri" panose="020F0502020204030204" pitchFamily="34" charset="0"/>
                <a:cs typeface="Calibri" panose="020F0502020204030204" pitchFamily="34" charset="0"/>
              </a:rPr>
              <a:t>Phase III TROPION-Breast01 trial of datopotamab deruxtecan versus investigator’s choice of chemotherapy for patients with inoperable or metastatic HR-positive, HER2-negative breast cancer who have received 1 or 2 prior lines of systemic chemotherapy </a:t>
            </a:r>
          </a:p>
          <a:p>
            <a:pPr>
              <a:spcBef>
                <a:spcPts val="600"/>
              </a:spcBef>
              <a:spcAft>
                <a:spcPts val="0"/>
              </a:spcAft>
            </a:pPr>
            <a:endParaRPr lang="en-US" sz="22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Bardia</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 et al. San Antonio Breast Cancer Symposium 2023;Abstract GS02-01.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930063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Datopotamab Deruxtecan (Dato-</a:t>
            </a:r>
            <a:r>
              <a:rPr lang="en-US" dirty="0" err="1">
                <a:latin typeface="Calibri" panose="020F0502020204030204" pitchFamily="34" charset="0"/>
                <a:ea typeface="ＭＳ Ｐゴシック" charset="0"/>
                <a:cs typeface="Calibri" panose="020F0502020204030204" pitchFamily="34" charset="0"/>
              </a:rPr>
              <a:t>DXd</a:t>
            </a:r>
            <a:r>
              <a:rPr lang="en-US" dirty="0">
                <a:latin typeface="Calibri" panose="020F0502020204030204" pitchFamily="34" charset="0"/>
                <a:ea typeface="ＭＳ Ｐゴシック" charset="0"/>
                <a:cs typeface="Calibri" panose="020F0502020204030204" pitchFamily="34" charset="0"/>
              </a:rPr>
              <a:t>)</a:t>
            </a: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Bardia</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 et al. ESMO 2023;Abstract LBA11.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8" name="Picture 7" descr="A close-up of a paper&#10;&#10;Description automatically generated">
            <a:extLst>
              <a:ext uri="{FF2B5EF4-FFF2-40B4-BE49-F238E27FC236}">
                <a16:creationId xmlns:a16="http://schemas.microsoft.com/office/drawing/2014/main" id="{23908D01-9D59-63BD-1248-2617A6D594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76134" y="980728"/>
            <a:ext cx="11164073" cy="5101615"/>
          </a:xfrm>
          <a:prstGeom prst="rect">
            <a:avLst/>
          </a:prstGeom>
        </p:spPr>
      </p:pic>
    </p:spTree>
    <p:extLst>
      <p:ext uri="{BB962C8B-B14F-4D97-AF65-F5344CB8AC3E}">
        <p14:creationId xmlns:p14="http://schemas.microsoft.com/office/powerpoint/2010/main" val="2576882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DA66-687A-B244-9416-664B1BE051BC}"/>
              </a:ext>
            </a:extLst>
          </p:cNvPr>
          <p:cNvSpPr>
            <a:spLocks noGrp="1"/>
          </p:cNvSpPr>
          <p:nvPr>
            <p:ph type="title"/>
          </p:nvPr>
        </p:nvSpPr>
        <p:spPr>
          <a:xfrm>
            <a:off x="912286" y="1"/>
            <a:ext cx="10358967" cy="1124744"/>
          </a:xfrm>
        </p:spPr>
        <p:txBody>
          <a:bodyPr/>
          <a:lstStyle/>
          <a:p>
            <a:r>
              <a:rPr lang="en-US" dirty="0"/>
              <a:t>TROPION-Breast01: Adverse Events of Clinical Interest</a:t>
            </a:r>
          </a:p>
        </p:txBody>
      </p:sp>
      <p:sp>
        <p:nvSpPr>
          <p:cNvPr id="3" name="TextBox 6">
            <a:extLst>
              <a:ext uri="{FF2B5EF4-FFF2-40B4-BE49-F238E27FC236}">
                <a16:creationId xmlns:a16="http://schemas.microsoft.com/office/drawing/2014/main" id="{13157783-16FA-0D34-1249-D0C758B7C294}"/>
              </a:ext>
            </a:extLst>
          </p:cNvPr>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Bardia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 et al. San Antonio Breast Cancer Symposium 2023;Abstract GS02-01. </a:t>
            </a:r>
            <a:endPar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5" name="Picture 4" descr="A screenshot of a medical report&#10;&#10;Description automatically generated">
            <a:extLst>
              <a:ext uri="{FF2B5EF4-FFF2-40B4-BE49-F238E27FC236}">
                <a16:creationId xmlns:a16="http://schemas.microsoft.com/office/drawing/2014/main" id="{E41D360A-01E8-0DFF-A323-BEF1EC141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936" y="1145337"/>
            <a:ext cx="11010127" cy="4781155"/>
          </a:xfrm>
          <a:prstGeom prst="rect">
            <a:avLst/>
          </a:prstGeom>
        </p:spPr>
      </p:pic>
    </p:spTree>
    <p:extLst>
      <p:ext uri="{BB962C8B-B14F-4D97-AF65-F5344CB8AC3E}">
        <p14:creationId xmlns:p14="http://schemas.microsoft.com/office/powerpoint/2010/main" val="1773360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2B3A-FED1-0243-9DA4-F02274C3B44E}"/>
              </a:ext>
            </a:extLst>
          </p:cNvPr>
          <p:cNvSpPr>
            <a:spLocks noGrp="1"/>
          </p:cNvSpPr>
          <p:nvPr>
            <p:ph type="title"/>
          </p:nvPr>
        </p:nvSpPr>
        <p:spPr>
          <a:xfrm>
            <a:off x="912286" y="332656"/>
            <a:ext cx="10728330" cy="1143000"/>
          </a:xfrm>
        </p:spPr>
        <p:txBody>
          <a:bodyPr/>
          <a:lstStyle/>
          <a:p>
            <a:pPr algn="l"/>
            <a:r>
              <a:rPr lang="en-US" b="1" dirty="0"/>
              <a:t>Datopotamab </a:t>
            </a:r>
            <a:r>
              <a:rPr lang="en-US" dirty="0"/>
              <a:t>D</a:t>
            </a:r>
            <a:r>
              <a:rPr lang="en-US" b="1" dirty="0"/>
              <a:t>eruxtecan Biologics License Application Accepted in the US for Patients with Previously Treated Metastatic HR-Positive, HER2-Negative Breast Cancer</a:t>
            </a:r>
            <a:br>
              <a:rPr lang="en-US" dirty="0"/>
            </a:br>
            <a:r>
              <a:rPr lang="en-US" sz="2400" dirty="0"/>
              <a:t>Press Release – April 2, 2024</a:t>
            </a:r>
            <a:endParaRPr lang="en-US" dirty="0"/>
          </a:p>
        </p:txBody>
      </p:sp>
      <p:sp>
        <p:nvSpPr>
          <p:cNvPr id="3" name="Content Placeholder 2">
            <a:extLst>
              <a:ext uri="{FF2B5EF4-FFF2-40B4-BE49-F238E27FC236}">
                <a16:creationId xmlns:a16="http://schemas.microsoft.com/office/drawing/2014/main" id="{174203BB-1115-7F4D-8B5C-14D6E2DE3B8A}"/>
              </a:ext>
            </a:extLst>
          </p:cNvPr>
          <p:cNvSpPr>
            <a:spLocks noGrp="1"/>
          </p:cNvSpPr>
          <p:nvPr>
            <p:ph idx="1"/>
          </p:nvPr>
        </p:nvSpPr>
        <p:spPr>
          <a:xfrm>
            <a:off x="912286" y="1772816"/>
            <a:ext cx="10358967" cy="3456384"/>
          </a:xfrm>
        </p:spPr>
        <p:txBody>
          <a:bodyPr/>
          <a:lstStyle/>
          <a:p>
            <a:pPr marL="98425" indent="0">
              <a:buNone/>
            </a:pPr>
            <a:r>
              <a:rPr lang="en-US" sz="2000" b="0" dirty="0"/>
              <a:t>“…the Biologics License Application (BLA) for datopotamab deruxtecan (Dato-</a:t>
            </a:r>
            <a:r>
              <a:rPr lang="en-US" sz="2000" b="0" dirty="0" err="1"/>
              <a:t>DXd</a:t>
            </a:r>
            <a:r>
              <a:rPr lang="en-US" sz="2000" b="0" dirty="0"/>
              <a:t>) has been accepted in the US for the treatment of adult patients with unresectable or metastatic hormone receptor (HR)-positive, HER2-negative (IHC 0, IHC 1+ or IHC 2+/ISH-) breast cancer who have received prior systemic therapy for unresectable or metastatic disease. The Prescription Drug User Fee Act date, the US Food and Drug Administration (FDA) action date for its regulatory decision, is during the first quarter of 2025.</a:t>
            </a:r>
          </a:p>
          <a:p>
            <a:pPr marL="98425" indent="0">
              <a:buNone/>
            </a:pPr>
            <a:r>
              <a:rPr lang="en-US" sz="2000" b="0" dirty="0"/>
              <a:t>The BLA is based on results from the pivotal TROPION-Breast01 Phase III trial in which datopotamab deruxtecan demonstrated a statistically significant and clinically meaningful improvement for the dual primary endpoint of progression-free survival (PFS) compared to investigator’s choice of chemotherapy in patients with unresectable or metastatic HR-positive, HER2-negative breast cancer previously treated with endocrine-based therapy and at least one systemic therapy. For the dual primary endpoint of overall survival (OS), interim results numerically </a:t>
            </a:r>
            <a:r>
              <a:rPr lang="en-US" sz="2000" b="0" dirty="0" err="1"/>
              <a:t>favoured</a:t>
            </a:r>
            <a:r>
              <a:rPr lang="en-US" sz="2000" b="0" dirty="0"/>
              <a:t> datopotamab deruxtecan over chemotherapy but were not mature at the time of data cut-off. The trial is ongoing and OS will be assessed at future analyses.”</a:t>
            </a:r>
          </a:p>
        </p:txBody>
      </p:sp>
      <p:sp>
        <p:nvSpPr>
          <p:cNvPr id="4" name="TextBox 3">
            <a:extLst>
              <a:ext uri="{FF2B5EF4-FFF2-40B4-BE49-F238E27FC236}">
                <a16:creationId xmlns:a16="http://schemas.microsoft.com/office/drawing/2014/main" id="{F4419D60-CB37-E04D-A7A7-16B78FBEF04F}"/>
              </a:ext>
            </a:extLst>
          </p:cNvPr>
          <p:cNvSpPr txBox="1"/>
          <p:nvPr/>
        </p:nvSpPr>
        <p:spPr>
          <a:xfrm>
            <a:off x="137390" y="6490211"/>
            <a:ext cx="1006306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www.astrazeneca.com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centre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/press-releases/2024/</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fda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-accepts-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dato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bla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-for-breast-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cancer.html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96359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ontent Placeholder 1"/>
          <p:cNvSpPr>
            <a:spLocks noGrp="1"/>
          </p:cNvSpPr>
          <p:nvPr>
            <p:ph idx="1"/>
          </p:nvPr>
        </p:nvSpPr>
        <p:spPr>
          <a:xfrm>
            <a:off x="835616" y="980728"/>
            <a:ext cx="10512306" cy="4677243"/>
          </a:xfrm>
        </p:spPr>
        <p:txBody>
          <a:bodyPr/>
          <a:lstStyle/>
          <a:p>
            <a:pPr marL="0" indent="0">
              <a:spcBef>
                <a:spcPts val="24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200"/>
              </a:spcBef>
              <a:spcAft>
                <a:spcPts val="0"/>
              </a:spcAft>
            </a:pPr>
            <a:r>
              <a:rPr lang="en-US" sz="2200" dirty="0">
                <a:latin typeface="Calibri" panose="020F0502020204030204" pitchFamily="34" charset="0"/>
                <a:ea typeface="ＭＳ Ｐゴシック" charset="0"/>
                <a:cs typeface="Calibri" panose="020F0502020204030204" pitchFamily="34" charset="0"/>
              </a:rPr>
              <a:t>Antibody-drug conjugate directed against HER3</a:t>
            </a:r>
            <a:endParaRPr lang="en-US" sz="22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2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200"/>
              </a:spcBef>
              <a:spcAft>
                <a:spcPts val="0"/>
              </a:spcAft>
              <a:buClr>
                <a:srgbClr val="002060"/>
              </a:buClr>
            </a:pPr>
            <a:r>
              <a:rPr lang="en-US" sz="2200" dirty="0">
                <a:latin typeface="Calibri" panose="020F0502020204030204" pitchFamily="34" charset="0"/>
                <a:cs typeface="Calibri" panose="020F0502020204030204" pitchFamily="34" charset="0"/>
              </a:rPr>
              <a:t>Investigational (breast cancer, lung cancer)</a:t>
            </a:r>
            <a:endParaRPr lang="en-US" sz="2200" b="1" dirty="0">
              <a:solidFill>
                <a:srgbClr val="0432FF"/>
              </a:solidFill>
              <a:latin typeface="Calibri" panose="020F0502020204030204" pitchFamily="34" charset="0"/>
              <a:ea typeface="ＭＳ Ｐゴシック" charset="0"/>
              <a:cs typeface="Calibri" panose="020F0502020204030204" pitchFamily="34" charset="0"/>
            </a:endParaRPr>
          </a:p>
          <a:p>
            <a:pPr marL="98425" indent="0">
              <a:spcBef>
                <a:spcPts val="1200"/>
              </a:spcBef>
              <a:spcAft>
                <a:spcPts val="0"/>
              </a:spcAft>
              <a:buClr>
                <a:srgbClr val="002060"/>
              </a:buClr>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Key clinical trials</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200"/>
              </a:spcBef>
              <a:spcAft>
                <a:spcPts val="0"/>
              </a:spcAft>
            </a:pPr>
            <a:r>
              <a:rPr lang="en-US" sz="2200" dirty="0">
                <a:solidFill>
                  <a:schemeClr val="tx1"/>
                </a:solidFill>
                <a:latin typeface="Calibri" panose="020F0502020204030204" pitchFamily="34" charset="0"/>
                <a:cs typeface="Calibri" panose="020F0502020204030204" pitchFamily="34" charset="0"/>
              </a:rPr>
              <a:t>Phase I/II multicenter trial of </a:t>
            </a:r>
            <a:r>
              <a:rPr lang="en-US" sz="2200" dirty="0" err="1">
                <a:solidFill>
                  <a:schemeClr val="tx1"/>
                </a:solidFill>
                <a:latin typeface="Calibri" panose="020F0502020204030204" pitchFamily="34" charset="0"/>
                <a:cs typeface="Calibri" panose="020F0502020204030204" pitchFamily="34" charset="0"/>
              </a:rPr>
              <a:t>patritumab</a:t>
            </a:r>
            <a:r>
              <a:rPr lang="en-US" sz="2200" dirty="0">
                <a:solidFill>
                  <a:schemeClr val="tx1"/>
                </a:solidFill>
                <a:latin typeface="Calibri" panose="020F0502020204030204" pitchFamily="34" charset="0"/>
                <a:cs typeface="Calibri" panose="020F0502020204030204" pitchFamily="34" charset="0"/>
              </a:rPr>
              <a:t> </a:t>
            </a:r>
            <a:r>
              <a:rPr lang="en-US" sz="2200" dirty="0" err="1">
                <a:solidFill>
                  <a:schemeClr val="tx1"/>
                </a:solidFill>
                <a:latin typeface="Calibri" panose="020F0502020204030204" pitchFamily="34" charset="0"/>
                <a:cs typeface="Calibri" panose="020F0502020204030204" pitchFamily="34" charset="0"/>
              </a:rPr>
              <a:t>deruxtecan</a:t>
            </a:r>
            <a:r>
              <a:rPr lang="en-US" sz="2200" dirty="0">
                <a:solidFill>
                  <a:schemeClr val="tx1"/>
                </a:solidFill>
                <a:latin typeface="Calibri" panose="020F0502020204030204" pitchFamily="34" charset="0"/>
                <a:cs typeface="Calibri" panose="020F0502020204030204" pitchFamily="34" charset="0"/>
              </a:rPr>
              <a:t> for previously treated HER3-expressing metastatic breast cancer</a:t>
            </a:r>
          </a:p>
          <a:p>
            <a:pPr>
              <a:spcBef>
                <a:spcPts val="200"/>
              </a:spcBef>
              <a:spcAft>
                <a:spcPts val="0"/>
              </a:spcAft>
            </a:pPr>
            <a:r>
              <a:rPr lang="en-US" sz="2200" dirty="0">
                <a:solidFill>
                  <a:schemeClr val="tx1"/>
                </a:solidFill>
                <a:latin typeface="Calibri" panose="020F0502020204030204" pitchFamily="34" charset="0"/>
                <a:cs typeface="Calibri" panose="020F0502020204030204" pitchFamily="34" charset="0"/>
              </a:rPr>
              <a:t>Multiple ongoing Phase II studies to evaluate patritumab deruxtecan in the metastatic setting (ICARUS-BREAST01, BRE 354)</a:t>
            </a:r>
          </a:p>
          <a:p>
            <a:pPr>
              <a:spcBef>
                <a:spcPts val="200"/>
              </a:spcBef>
              <a:spcAft>
                <a:spcPts val="0"/>
              </a:spcAft>
            </a:pPr>
            <a:r>
              <a:rPr lang="en-US" sz="2200" dirty="0">
                <a:solidFill>
                  <a:schemeClr val="tx1"/>
                </a:solidFill>
                <a:latin typeface="Calibri" panose="020F0502020204030204" pitchFamily="34" charset="0"/>
                <a:cs typeface="Calibri" panose="020F0502020204030204" pitchFamily="34" charset="0"/>
              </a:rPr>
              <a:t>Ongoing studies to evaluate patritumab deruxtecan as neoadjuvant therapy (TOT-HER3, VALENTINE)</a:t>
            </a:r>
          </a:p>
          <a:p>
            <a:pPr>
              <a:spcBef>
                <a:spcPts val="200"/>
              </a:spcBef>
              <a:spcAft>
                <a:spcPts val="0"/>
              </a:spcAft>
            </a:pPr>
            <a:r>
              <a:rPr lang="en-US" sz="2200" dirty="0">
                <a:solidFill>
                  <a:schemeClr val="tx1"/>
                </a:solidFill>
                <a:latin typeface="Calibri" panose="020F0502020204030204" pitchFamily="34" charset="0"/>
                <a:cs typeface="Calibri" panose="020F0502020204030204" pitchFamily="34" charset="0"/>
              </a:rPr>
              <a:t>Phase II HERTHENA-Lung01 study demonstrating efficacy for EGFR-mutated NSCLC</a:t>
            </a:r>
          </a:p>
          <a:p>
            <a:pPr>
              <a:spcBef>
                <a:spcPts val="200"/>
              </a:spcBef>
              <a:spcAft>
                <a:spcPts val="0"/>
              </a:spcAft>
            </a:pPr>
            <a:r>
              <a:rPr lang="en-US" sz="2200" dirty="0">
                <a:solidFill>
                  <a:schemeClr val="tx1"/>
                </a:solidFill>
                <a:latin typeface="Calibri" panose="020F0502020204030204" pitchFamily="34" charset="0"/>
                <a:cs typeface="Calibri" panose="020F0502020204030204" pitchFamily="34" charset="0"/>
              </a:rPr>
              <a:t>Ongoing Phase III HERTHENA-Lung02 study for EGFR-mutated NSCLC after a third-generation EGFR tyrosine kinase inhibitor</a:t>
            </a:r>
            <a:endParaRPr lang="en-US" sz="2200" dirty="0">
              <a:solidFill>
                <a:srgbClr val="FF40FF"/>
              </a:solidFill>
              <a:latin typeface="Calibri" panose="020F0502020204030204" pitchFamily="34" charset="0"/>
              <a:cs typeface="Calibri" panose="020F0502020204030204" pitchFamily="34" charset="0"/>
            </a:endParaRPr>
          </a:p>
        </p:txBody>
      </p:sp>
      <p:sp>
        <p:nvSpPr>
          <p:cNvPr id="63490" name="Title 1"/>
          <p:cNvSpPr>
            <a:spLocks noGrp="1"/>
          </p:cNvSpPr>
          <p:nvPr>
            <p:ph type="title"/>
          </p:nvPr>
        </p:nvSpPr>
        <p:spPr>
          <a:xfrm>
            <a:off x="912286" y="0"/>
            <a:ext cx="10358967" cy="1143000"/>
          </a:xfrm>
        </p:spPr>
        <p:txBody>
          <a:bodyPr/>
          <a:lstStyle/>
          <a:p>
            <a:r>
              <a:rPr lang="en-US" dirty="0" err="1">
                <a:latin typeface="Calibri" panose="020F0502020204030204" pitchFamily="34" charset="0"/>
                <a:ea typeface="ＭＳ Ｐゴシック" charset="0"/>
                <a:cs typeface="Calibri" panose="020F0502020204030204" pitchFamily="34" charset="0"/>
              </a:rPr>
              <a:t>Patritumab</a:t>
            </a:r>
            <a:r>
              <a:rPr lang="en-US" dirty="0">
                <a:latin typeface="Calibri" panose="020F0502020204030204" pitchFamily="34" charset="0"/>
                <a:ea typeface="ＭＳ Ｐゴシック" charset="0"/>
                <a:cs typeface="Calibri" panose="020F0502020204030204" pitchFamily="34" charset="0"/>
              </a:rPr>
              <a:t> </a:t>
            </a:r>
            <a:r>
              <a:rPr lang="en-US" dirty="0" err="1">
                <a:latin typeface="Calibri" panose="020F0502020204030204" pitchFamily="34" charset="0"/>
                <a:ea typeface="ＭＳ Ｐゴシック" charset="0"/>
                <a:cs typeface="Calibri" panose="020F0502020204030204" pitchFamily="34" charset="0"/>
              </a:rPr>
              <a:t>Deruxtecan</a:t>
            </a:r>
            <a:r>
              <a:rPr lang="en-US" dirty="0">
                <a:latin typeface="Calibri" panose="020F0502020204030204" pitchFamily="34" charset="0"/>
                <a:ea typeface="ＭＳ Ｐゴシック" charset="0"/>
                <a:cs typeface="Calibri" panose="020F0502020204030204" pitchFamily="34" charset="0"/>
              </a:rPr>
              <a:t> (HER3-DXd)</a:t>
            </a:r>
          </a:p>
        </p:txBody>
      </p:sp>
      <p:sp>
        <p:nvSpPr>
          <p:cNvPr id="2" name="TextBox 1">
            <a:extLst>
              <a:ext uri="{FF2B5EF4-FFF2-40B4-BE49-F238E27FC236}">
                <a16:creationId xmlns:a16="http://schemas.microsoft.com/office/drawing/2014/main" id="{5546824F-9A87-3455-67C5-AB36C93275EE}"/>
              </a:ext>
            </a:extLst>
          </p:cNvPr>
          <p:cNvSpPr txBox="1"/>
          <p:nvPr/>
        </p:nvSpPr>
        <p:spPr>
          <a:xfrm>
            <a:off x="31902" y="6443463"/>
            <a:ext cx="35278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Krop</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IE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2023;41:5550-60.</a:t>
            </a:r>
          </a:p>
        </p:txBody>
      </p:sp>
    </p:spTree>
    <p:extLst>
      <p:ext uri="{BB962C8B-B14F-4D97-AF65-F5344CB8AC3E}">
        <p14:creationId xmlns:p14="http://schemas.microsoft.com/office/powerpoint/2010/main" val="491136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Patritumab Deruxtecan (HER3-DXd)</a:t>
            </a:r>
          </a:p>
        </p:txBody>
      </p:sp>
      <p:sp>
        <p:nvSpPr>
          <p:cNvPr id="2" name="TextBox 1">
            <a:extLst>
              <a:ext uri="{FF2B5EF4-FFF2-40B4-BE49-F238E27FC236}">
                <a16:creationId xmlns:a16="http://schemas.microsoft.com/office/drawing/2014/main" id="{5546824F-9A87-3455-67C5-AB36C93275EE}"/>
              </a:ext>
            </a:extLst>
          </p:cNvPr>
          <p:cNvSpPr txBox="1"/>
          <p:nvPr/>
        </p:nvSpPr>
        <p:spPr>
          <a:xfrm>
            <a:off x="31902" y="6443463"/>
            <a:ext cx="325351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Krop</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IE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ASCO 2022;Abstract 1002</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9" name="Picture 8" descr="A diagram of a dna molecule&#10;&#10;Description automatically generated">
            <a:extLst>
              <a:ext uri="{FF2B5EF4-FFF2-40B4-BE49-F238E27FC236}">
                <a16:creationId xmlns:a16="http://schemas.microsoft.com/office/drawing/2014/main" id="{E053FFBB-6C86-2715-D706-3D2143AA0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135" y="1160748"/>
            <a:ext cx="10363729" cy="4536504"/>
          </a:xfrm>
          <a:prstGeom prst="rect">
            <a:avLst/>
          </a:prstGeom>
        </p:spPr>
      </p:pic>
    </p:spTree>
    <p:extLst>
      <p:ext uri="{BB962C8B-B14F-4D97-AF65-F5344CB8AC3E}">
        <p14:creationId xmlns:p14="http://schemas.microsoft.com/office/powerpoint/2010/main" val="4180866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D160D-6E71-64EC-742F-A0803D0F5464}"/>
              </a:ext>
            </a:extLst>
          </p:cNvPr>
          <p:cNvSpPr>
            <a:spLocks noGrp="1"/>
          </p:cNvSpPr>
          <p:nvPr>
            <p:ph type="title"/>
          </p:nvPr>
        </p:nvSpPr>
        <p:spPr>
          <a:xfrm>
            <a:off x="916516" y="268393"/>
            <a:ext cx="10358967" cy="1143000"/>
          </a:xfrm>
        </p:spPr>
        <p:txBody>
          <a:bodyPr/>
          <a:lstStyle/>
          <a:p>
            <a:pPr algn="l"/>
            <a:r>
              <a:rPr lang="en-US" dirty="0"/>
              <a:t>Adverse Events in a Phase I/II Study of Patritumab Deruxtecan for Previously Treated HER3-Positive Metastatic Breast Cancer</a:t>
            </a:r>
          </a:p>
        </p:txBody>
      </p:sp>
      <p:sp>
        <p:nvSpPr>
          <p:cNvPr id="6" name="TextBox 5">
            <a:extLst>
              <a:ext uri="{FF2B5EF4-FFF2-40B4-BE49-F238E27FC236}">
                <a16:creationId xmlns:a16="http://schemas.microsoft.com/office/drawing/2014/main" id="{D4717C2D-69E8-2645-B960-91F98B6359C9}"/>
              </a:ext>
            </a:extLst>
          </p:cNvPr>
          <p:cNvSpPr txBox="1"/>
          <p:nvPr/>
        </p:nvSpPr>
        <p:spPr>
          <a:xfrm>
            <a:off x="31902" y="6443463"/>
            <a:ext cx="35278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Krop</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IE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2023;41:5550-60.</a:t>
            </a:r>
          </a:p>
        </p:txBody>
      </p:sp>
      <p:pic>
        <p:nvPicPr>
          <p:cNvPr id="5" name="Picture 4" descr="A table with numbers and symbols&#10;&#10;Description automatically generated">
            <a:extLst>
              <a:ext uri="{FF2B5EF4-FFF2-40B4-BE49-F238E27FC236}">
                <a16:creationId xmlns:a16="http://schemas.microsoft.com/office/drawing/2014/main" id="{C399A591-A8DF-9FEB-A671-E13BE109158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16516" y="1617544"/>
            <a:ext cx="10022121" cy="4619768"/>
          </a:xfrm>
          <a:prstGeom prst="rect">
            <a:avLst/>
          </a:prstGeom>
        </p:spPr>
      </p:pic>
    </p:spTree>
    <p:extLst>
      <p:ext uri="{BB962C8B-B14F-4D97-AF65-F5344CB8AC3E}">
        <p14:creationId xmlns:p14="http://schemas.microsoft.com/office/powerpoint/2010/main" val="3390748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D160D-6E71-64EC-742F-A0803D0F5464}"/>
              </a:ext>
            </a:extLst>
          </p:cNvPr>
          <p:cNvSpPr>
            <a:spLocks noGrp="1"/>
          </p:cNvSpPr>
          <p:nvPr>
            <p:ph type="title"/>
          </p:nvPr>
        </p:nvSpPr>
        <p:spPr>
          <a:xfrm>
            <a:off x="542982" y="404664"/>
            <a:ext cx="11233248" cy="1143000"/>
          </a:xfrm>
        </p:spPr>
        <p:txBody>
          <a:bodyPr/>
          <a:lstStyle/>
          <a:p>
            <a:pPr algn="l"/>
            <a:r>
              <a:rPr lang="en-US" dirty="0"/>
              <a:t>Treatment-Related ILD in a Phase I/II Study of Patritumab Deruxtecan for Previously Treated HER3-Positive Metastatic Breast Cancer</a:t>
            </a:r>
          </a:p>
        </p:txBody>
      </p:sp>
      <p:sp>
        <p:nvSpPr>
          <p:cNvPr id="6" name="TextBox 5">
            <a:extLst>
              <a:ext uri="{FF2B5EF4-FFF2-40B4-BE49-F238E27FC236}">
                <a16:creationId xmlns:a16="http://schemas.microsoft.com/office/drawing/2014/main" id="{D4717C2D-69E8-2645-B960-91F98B6359C9}"/>
              </a:ext>
            </a:extLst>
          </p:cNvPr>
          <p:cNvSpPr txBox="1"/>
          <p:nvPr/>
        </p:nvSpPr>
        <p:spPr>
          <a:xfrm>
            <a:off x="31902" y="6443463"/>
            <a:ext cx="35278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Krop</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IE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2023;41:5550-60.</a:t>
            </a:r>
          </a:p>
        </p:txBody>
      </p:sp>
      <p:pic>
        <p:nvPicPr>
          <p:cNvPr id="4" name="Picture 3" descr="A screenshot of a calibration table&#10;&#10;Description automatically generated">
            <a:extLst>
              <a:ext uri="{FF2B5EF4-FFF2-40B4-BE49-F238E27FC236}">
                <a16:creationId xmlns:a16="http://schemas.microsoft.com/office/drawing/2014/main" id="{9C19AD8B-2660-CC4E-6278-FC6731C675F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07367" y="2162538"/>
            <a:ext cx="11504479" cy="2634614"/>
          </a:xfrm>
          <a:prstGeom prst="rect">
            <a:avLst/>
          </a:prstGeom>
        </p:spPr>
      </p:pic>
    </p:spTree>
    <p:extLst>
      <p:ext uri="{BB962C8B-B14F-4D97-AF65-F5344CB8AC3E}">
        <p14:creationId xmlns:p14="http://schemas.microsoft.com/office/powerpoint/2010/main" val="3137915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Jamie Carroll, APRN, MSN, 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5" y="2343391"/>
            <a:ext cx="10896600" cy="4524375"/>
          </a:xfrm>
        </p:spPr>
        <p:txBody>
          <a:bodyPr/>
          <a:lstStyle/>
          <a:p>
            <a:pPr marL="98425" indent="0">
              <a:buNone/>
            </a:pPr>
            <a:r>
              <a:rPr lang="en-US" sz="3200" dirty="0"/>
              <a:t>What I tell my patients with breast cancer about the mechanism of action of and side effects associated with </a:t>
            </a:r>
            <a:r>
              <a:rPr lang="en-US" sz="3200" dirty="0" err="1"/>
              <a:t>sacituzumab</a:t>
            </a:r>
            <a:r>
              <a:rPr lang="en-US" sz="3200" dirty="0"/>
              <a:t> </a:t>
            </a:r>
            <a:r>
              <a:rPr lang="en-US" sz="3200" dirty="0" err="1"/>
              <a:t>govitecan</a:t>
            </a:r>
            <a:endParaRPr lang="en-US" sz="3200" dirty="0"/>
          </a:p>
        </p:txBody>
      </p:sp>
      <p:pic>
        <p:nvPicPr>
          <p:cNvPr id="3" name="Picture 2">
            <a:extLst>
              <a:ext uri="{FF2B5EF4-FFF2-40B4-BE49-F238E27FC236}">
                <a16:creationId xmlns:a16="http://schemas.microsoft.com/office/drawing/2014/main" id="{AC911785-B66F-8523-A0A7-9D7E967A3D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16632"/>
            <a:ext cx="1261872" cy="1261872"/>
          </a:xfrm>
          <a:prstGeom prst="rect">
            <a:avLst/>
          </a:prstGeom>
        </p:spPr>
      </p:pic>
    </p:spTree>
    <p:extLst>
      <p:ext uri="{BB962C8B-B14F-4D97-AF65-F5344CB8AC3E}">
        <p14:creationId xmlns:p14="http://schemas.microsoft.com/office/powerpoint/2010/main" val="1129913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Kelly EH Goodwin, MSN, RN, ANP-BC</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5" y="2343391"/>
            <a:ext cx="10896600" cy="4524375"/>
          </a:xfrm>
        </p:spPr>
        <p:txBody>
          <a:bodyPr/>
          <a:lstStyle/>
          <a:p>
            <a:pPr marL="98425" indent="0">
              <a:buNone/>
            </a:pPr>
            <a:r>
              <a:rPr lang="en-US" sz="3200" dirty="0"/>
              <a:t>What I tell my patients with lung cancer about the mechanisms of action of and side effects associated with datopotamab deruxtecan and patritumab deruxtecan</a:t>
            </a:r>
          </a:p>
        </p:txBody>
      </p:sp>
      <p:pic>
        <p:nvPicPr>
          <p:cNvPr id="2" name="Picture 1">
            <a:extLst>
              <a:ext uri="{FF2B5EF4-FFF2-40B4-BE49-F238E27FC236}">
                <a16:creationId xmlns:a16="http://schemas.microsoft.com/office/drawing/2014/main" id="{9A9EB711-8E40-8995-3D0C-7A3DD36AFC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16632"/>
            <a:ext cx="1261872" cy="1261872"/>
          </a:xfrm>
          <a:prstGeom prst="rect">
            <a:avLst/>
          </a:prstGeom>
        </p:spPr>
      </p:pic>
    </p:spTree>
    <p:extLst>
      <p:ext uri="{BB962C8B-B14F-4D97-AF65-F5344CB8AC3E}">
        <p14:creationId xmlns:p14="http://schemas.microsoft.com/office/powerpoint/2010/main" val="3471694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864096"/>
          </a:xfrm>
        </p:spPr>
        <p:txBody>
          <a:bodyPr/>
          <a:lstStyle/>
          <a:p>
            <a:r>
              <a:rPr lang="en-US" sz="3200" dirty="0">
                <a:solidFill>
                  <a:srgbClr val="0432FF"/>
                </a:solidFill>
              </a:rPr>
              <a:t>Dr Hamilton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479376" y="980728"/>
          <a:ext cx="10678546" cy="5628496"/>
        </p:xfrm>
        <a:graphic>
          <a:graphicData uri="http://schemas.openxmlformats.org/drawingml/2006/table">
            <a:tbl>
              <a:tblPr firstRow="1" bandRow="1">
                <a:tableStyleId>{F2DE63D5-997A-4646-A377-4702673A728D}</a:tableStyleId>
              </a:tblPr>
              <a:tblGrid>
                <a:gridCol w="2186695">
                  <a:extLst>
                    <a:ext uri="{9D8B030D-6E8A-4147-A177-3AD203B41FA5}">
                      <a16:colId xmlns:a16="http://schemas.microsoft.com/office/drawing/2014/main" val="20000"/>
                    </a:ext>
                  </a:extLst>
                </a:gridCol>
                <a:gridCol w="8491851">
                  <a:extLst>
                    <a:ext uri="{9D8B030D-6E8A-4147-A177-3AD203B41FA5}">
                      <a16:colId xmlns:a16="http://schemas.microsoft.com/office/drawing/2014/main" val="20001"/>
                    </a:ext>
                  </a:extLst>
                </a:gridCol>
              </a:tblGrid>
              <a:tr h="1224136">
                <a:tc>
                  <a:txBody>
                    <a:bodyPr/>
                    <a:lstStyle/>
                    <a:p>
                      <a:r>
                        <a:rPr lang="en-US" sz="1400" b="1" kern="1200" dirty="0">
                          <a:solidFill>
                            <a:schemeClr val="tx1"/>
                          </a:solidFill>
                          <a:effectLst/>
                          <a:latin typeface="+mn-lt"/>
                          <a:ea typeface="+mn-ea"/>
                          <a:cs typeface="+mn-cs"/>
                        </a:rPr>
                        <a:t>Consulting Agreements — Payment Made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400" b="0" kern="1200" dirty="0" err="1">
                          <a:solidFill>
                            <a:schemeClr val="tx1"/>
                          </a:solidFill>
                          <a:effectLst/>
                          <a:latin typeface="+mn-lt"/>
                          <a:ea typeface="+mn-ea"/>
                          <a:cs typeface="+mn-cs"/>
                        </a:rPr>
                        <a:t>Accutar</a:t>
                      </a:r>
                      <a:r>
                        <a:rPr lang="en-US" sz="1400" b="0" kern="1200" dirty="0">
                          <a:solidFill>
                            <a:schemeClr val="tx1"/>
                          </a:solidFill>
                          <a:effectLst/>
                          <a:latin typeface="+mn-lt"/>
                          <a:ea typeface="+mn-ea"/>
                          <a:cs typeface="+mn-cs"/>
                        </a:rPr>
                        <a:t> Biotechnology Inc, AstraZeneca Pharmaceuticals LP, Daiichi Sankyo Inc, Ellipses Pharma, </a:t>
                      </a:r>
                      <a:r>
                        <a:rPr lang="en-US" sz="1400" b="0" kern="1200" dirty="0" err="1">
                          <a:solidFill>
                            <a:schemeClr val="tx1"/>
                          </a:solidFill>
                          <a:effectLst/>
                          <a:latin typeface="+mn-lt"/>
                          <a:ea typeface="+mn-ea"/>
                          <a:cs typeface="+mn-cs"/>
                        </a:rPr>
                        <a:t>Entos</a:t>
                      </a:r>
                      <a:r>
                        <a:rPr lang="en-US" sz="1400" b="0" kern="1200" dirty="0">
                          <a:solidFill>
                            <a:schemeClr val="tx1"/>
                          </a:solidFill>
                          <a:effectLst/>
                          <a:latin typeface="+mn-lt"/>
                          <a:ea typeface="+mn-ea"/>
                          <a:cs typeface="+mn-cs"/>
                        </a:rPr>
                        <a:t> Pharmaceuticals, Fosun Pharma, Genentech, a member of the Roche Group, Gilead Sciences Inc, Greenwich </a:t>
                      </a:r>
                      <a:r>
                        <a:rPr lang="en-US" sz="1400" b="0" kern="1200" dirty="0" err="1">
                          <a:solidFill>
                            <a:schemeClr val="tx1"/>
                          </a:solidFill>
                          <a:effectLst/>
                          <a:latin typeface="+mn-lt"/>
                          <a:ea typeface="+mn-ea"/>
                          <a:cs typeface="+mn-cs"/>
                        </a:rPr>
                        <a:t>LifeSciences</a:t>
                      </a:r>
                      <a:r>
                        <a:rPr lang="en-US" sz="1400" b="0" kern="1200" dirty="0">
                          <a:solidFill>
                            <a:schemeClr val="tx1"/>
                          </a:solidFill>
                          <a:effectLst/>
                          <a:latin typeface="+mn-lt"/>
                          <a:ea typeface="+mn-ea"/>
                          <a:cs typeface="+mn-cs"/>
                        </a:rPr>
                        <a:t> Inc, Jazz Pharmaceuticals Inc, Lilly, </a:t>
                      </a:r>
                      <a:r>
                        <a:rPr lang="en-US" sz="1400" b="0" kern="1200" dirty="0" err="1">
                          <a:solidFill>
                            <a:schemeClr val="tx1"/>
                          </a:solidFill>
                          <a:effectLst/>
                          <a:latin typeface="+mn-lt"/>
                          <a:ea typeface="+mn-ea"/>
                          <a:cs typeface="+mn-cs"/>
                        </a:rPr>
                        <a:t>Mersana</a:t>
                      </a:r>
                      <a:r>
                        <a:rPr lang="en-US" sz="1400" b="0" kern="1200" dirty="0">
                          <a:solidFill>
                            <a:schemeClr val="tx1"/>
                          </a:solidFill>
                          <a:effectLst/>
                          <a:latin typeface="+mn-lt"/>
                          <a:ea typeface="+mn-ea"/>
                          <a:cs typeface="+mn-cs"/>
                        </a:rPr>
                        <a:t> Therapeutics Inc, </a:t>
                      </a:r>
                      <a:r>
                        <a:rPr lang="en-US" sz="1400" b="0" kern="1200" dirty="0" err="1">
                          <a:solidFill>
                            <a:schemeClr val="tx1"/>
                          </a:solidFill>
                          <a:effectLst/>
                          <a:latin typeface="+mn-lt"/>
                          <a:ea typeface="+mn-ea"/>
                          <a:cs typeface="+mn-cs"/>
                        </a:rPr>
                        <a:t>MphaR</a:t>
                      </a:r>
                      <a:r>
                        <a:rPr lang="en-US" sz="1400" b="0" kern="1200" dirty="0">
                          <a:solidFill>
                            <a:schemeClr val="tx1"/>
                          </a:solidFill>
                          <a:effectLst/>
                          <a:latin typeface="+mn-lt"/>
                          <a:ea typeface="+mn-ea"/>
                          <a:cs typeface="+mn-cs"/>
                        </a:rPr>
                        <a:t>, Novartis, </a:t>
                      </a:r>
                      <a:r>
                        <a:rPr lang="en-US" sz="1400" b="0" kern="1200" dirty="0" err="1">
                          <a:solidFill>
                            <a:schemeClr val="tx1"/>
                          </a:solidFill>
                          <a:effectLst/>
                          <a:latin typeface="+mn-lt"/>
                          <a:ea typeface="+mn-ea"/>
                          <a:cs typeface="+mn-cs"/>
                        </a:rPr>
                        <a:t>Olema</a:t>
                      </a:r>
                      <a:r>
                        <a:rPr lang="en-US" sz="1400" b="0" kern="1200" dirty="0">
                          <a:solidFill>
                            <a:schemeClr val="tx1"/>
                          </a:solidFill>
                          <a:effectLst/>
                          <a:latin typeface="+mn-lt"/>
                          <a:ea typeface="+mn-ea"/>
                          <a:cs typeface="+mn-cs"/>
                        </a:rPr>
                        <a:t> Oncology, </a:t>
                      </a:r>
                      <a:r>
                        <a:rPr lang="en-US" sz="1400" b="0" kern="1200" dirty="0" err="1">
                          <a:solidFill>
                            <a:schemeClr val="tx1"/>
                          </a:solidFill>
                          <a:effectLst/>
                          <a:latin typeface="+mn-lt"/>
                          <a:ea typeface="+mn-ea"/>
                          <a:cs typeface="+mn-cs"/>
                        </a:rPr>
                        <a:t>Orum</a:t>
                      </a:r>
                      <a:r>
                        <a:rPr lang="en-US" sz="1400" b="0" kern="1200" dirty="0">
                          <a:solidFill>
                            <a:schemeClr val="tx1"/>
                          </a:solidFill>
                          <a:effectLst/>
                          <a:latin typeface="+mn-lt"/>
                          <a:ea typeface="+mn-ea"/>
                          <a:cs typeface="+mn-cs"/>
                        </a:rPr>
                        <a:t> Therapeutics, Pfizer Inc, </a:t>
                      </a:r>
                      <a:r>
                        <a:rPr lang="en-US" sz="1400" b="0" kern="1200" dirty="0" err="1">
                          <a:solidFill>
                            <a:schemeClr val="tx1"/>
                          </a:solidFill>
                          <a:effectLst/>
                          <a:latin typeface="+mn-lt"/>
                          <a:ea typeface="+mn-ea"/>
                          <a:cs typeface="+mn-cs"/>
                        </a:rPr>
                        <a:t>Stemline</a:t>
                      </a:r>
                      <a:r>
                        <a:rPr lang="en-US" sz="1400" b="0" kern="1200" dirty="0">
                          <a:solidFill>
                            <a:schemeClr val="tx1"/>
                          </a:solidFill>
                          <a:effectLst/>
                          <a:latin typeface="+mn-lt"/>
                          <a:ea typeface="+mn-ea"/>
                          <a:cs typeface="+mn-cs"/>
                        </a:rPr>
                        <a:t> Therapeutics Inc, </a:t>
                      </a:r>
                      <a:r>
                        <a:rPr lang="en-US" sz="1400" b="0" kern="1200" dirty="0" err="1">
                          <a:solidFill>
                            <a:schemeClr val="tx1"/>
                          </a:solidFill>
                          <a:effectLst/>
                          <a:latin typeface="+mn-lt"/>
                          <a:ea typeface="+mn-ea"/>
                          <a:cs typeface="+mn-cs"/>
                        </a:rPr>
                        <a:t>Theratechnologies</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Tubulis</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Zentalis</a:t>
                      </a:r>
                      <a:r>
                        <a:rPr lang="en-US" sz="14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24136">
                <a:tc>
                  <a:txBody>
                    <a:bodyPr/>
                    <a:lstStyle/>
                    <a:p>
                      <a:r>
                        <a:rPr lang="en-US" sz="1400" b="1" kern="1200" dirty="0">
                          <a:solidFill>
                            <a:schemeClr val="tx1"/>
                          </a:solidFill>
                          <a:effectLst/>
                          <a:latin typeface="+mn-lt"/>
                          <a:ea typeface="+mn-ea"/>
                          <a:cs typeface="+mn-cs"/>
                        </a:rPr>
                        <a:t>Contracted Research —Payment Made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400" b="0" kern="1200" dirty="0">
                          <a:solidFill>
                            <a:schemeClr val="tx1"/>
                          </a:solidFill>
                          <a:effectLst/>
                          <a:latin typeface="+mn-lt"/>
                          <a:ea typeface="+mn-ea"/>
                          <a:cs typeface="+mn-cs"/>
                        </a:rPr>
                        <a:t>AbbVie Inc, </a:t>
                      </a:r>
                      <a:r>
                        <a:rPr lang="en-US" sz="1400" b="0" kern="1200" dirty="0" err="1">
                          <a:solidFill>
                            <a:schemeClr val="tx1"/>
                          </a:solidFill>
                          <a:effectLst/>
                          <a:latin typeface="+mn-lt"/>
                          <a:ea typeface="+mn-ea"/>
                          <a:cs typeface="+mn-cs"/>
                        </a:rPr>
                        <a:t>Accutar</a:t>
                      </a:r>
                      <a:r>
                        <a:rPr lang="en-US" sz="1400" b="0" kern="1200" dirty="0">
                          <a:solidFill>
                            <a:schemeClr val="tx1"/>
                          </a:solidFill>
                          <a:effectLst/>
                          <a:latin typeface="+mn-lt"/>
                          <a:ea typeface="+mn-ea"/>
                          <a:cs typeface="+mn-cs"/>
                        </a:rPr>
                        <a:t> Biotechnology Inc, </a:t>
                      </a:r>
                      <a:r>
                        <a:rPr lang="en-US" sz="1400" b="0" kern="1200" dirty="0" err="1">
                          <a:solidFill>
                            <a:schemeClr val="tx1"/>
                          </a:solidFill>
                          <a:effectLst/>
                          <a:latin typeface="+mn-lt"/>
                          <a:ea typeface="+mn-ea"/>
                          <a:cs typeface="+mn-cs"/>
                        </a:rPr>
                        <a:t>Acerta</a:t>
                      </a:r>
                      <a:r>
                        <a:rPr lang="en-US" sz="1400" b="0" kern="1200" dirty="0">
                          <a:solidFill>
                            <a:schemeClr val="tx1"/>
                          </a:solidFill>
                          <a:effectLst/>
                          <a:latin typeface="+mn-lt"/>
                          <a:ea typeface="+mn-ea"/>
                          <a:cs typeface="+mn-cs"/>
                        </a:rPr>
                        <a:t> Pharma — A member of the AstraZeneca Group, ADC Therapeutics, </a:t>
                      </a:r>
                      <a:r>
                        <a:rPr lang="en-US" sz="1400" b="0" kern="1200" dirty="0" err="1">
                          <a:solidFill>
                            <a:schemeClr val="tx1"/>
                          </a:solidFill>
                          <a:effectLst/>
                          <a:latin typeface="+mn-lt"/>
                          <a:ea typeface="+mn-ea"/>
                          <a:cs typeface="+mn-cs"/>
                        </a:rPr>
                        <a:t>Akesobio</a:t>
                      </a:r>
                      <a:r>
                        <a:rPr lang="en-US" sz="1400" b="0" kern="1200" dirty="0">
                          <a:solidFill>
                            <a:schemeClr val="tx1"/>
                          </a:solidFill>
                          <a:effectLst/>
                          <a:latin typeface="+mn-lt"/>
                          <a:ea typeface="+mn-ea"/>
                          <a:cs typeface="+mn-cs"/>
                        </a:rPr>
                        <a:t> Australia Pty Ltd, Amgen Inc, </a:t>
                      </a:r>
                      <a:r>
                        <a:rPr lang="en-US" sz="1400" b="0" kern="1200" dirty="0" err="1">
                          <a:solidFill>
                            <a:schemeClr val="tx1"/>
                          </a:solidFill>
                          <a:effectLst/>
                          <a:latin typeface="+mn-lt"/>
                          <a:ea typeface="+mn-ea"/>
                          <a:cs typeface="+mn-cs"/>
                        </a:rPr>
                        <a:t>Aravive</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ArQule</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Artios</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Arvinas</a:t>
                      </a:r>
                      <a:r>
                        <a:rPr lang="en-US" sz="1400" b="0" kern="1200" dirty="0">
                          <a:solidFill>
                            <a:schemeClr val="tx1"/>
                          </a:solidFill>
                          <a:effectLst/>
                          <a:latin typeface="+mn-lt"/>
                          <a:ea typeface="+mn-ea"/>
                          <a:cs typeface="+mn-cs"/>
                        </a:rPr>
                        <a:t>, AstraZeneca Pharmaceuticals LP, </a:t>
                      </a:r>
                      <a:r>
                        <a:rPr lang="en-US" sz="1400" b="0" kern="1200" dirty="0" err="1">
                          <a:solidFill>
                            <a:schemeClr val="tx1"/>
                          </a:solidFill>
                          <a:effectLst/>
                          <a:latin typeface="+mn-lt"/>
                          <a:ea typeface="+mn-ea"/>
                          <a:cs typeface="+mn-cs"/>
                        </a:rPr>
                        <a:t>AtlasMedx</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BeiGene</a:t>
                      </a:r>
                      <a:r>
                        <a:rPr lang="en-US" sz="1400" b="0" kern="1200" dirty="0">
                          <a:solidFill>
                            <a:schemeClr val="tx1"/>
                          </a:solidFill>
                          <a:effectLst/>
                          <a:latin typeface="+mn-lt"/>
                          <a:ea typeface="+mn-ea"/>
                          <a:cs typeface="+mn-cs"/>
                        </a:rPr>
                        <a:t> Ltd, Black Diamond Therapeutics Inc, Bliss Biopharmaceutical, Boehringer Ingelheim Pharmaceuticals Inc, Clovis Oncology, </a:t>
                      </a:r>
                      <a:r>
                        <a:rPr lang="en-US" sz="1400" b="0" kern="1200" dirty="0" err="1">
                          <a:solidFill>
                            <a:schemeClr val="tx1"/>
                          </a:solidFill>
                          <a:effectLst/>
                          <a:latin typeface="+mn-lt"/>
                          <a:ea typeface="+mn-ea"/>
                          <a:cs typeface="+mn-cs"/>
                        </a:rPr>
                        <a:t>Compugen</a:t>
                      </a:r>
                      <a:r>
                        <a:rPr lang="en-US" sz="1400" b="0" kern="1200" dirty="0">
                          <a:solidFill>
                            <a:schemeClr val="tx1"/>
                          </a:solidFill>
                          <a:effectLst/>
                          <a:latin typeface="+mn-lt"/>
                          <a:ea typeface="+mn-ea"/>
                          <a:cs typeface="+mn-cs"/>
                        </a:rPr>
                        <a:t>, Context Therapeutics, Cullinan Oncology, </a:t>
                      </a:r>
                      <a:r>
                        <a:rPr lang="en-US" sz="1400" b="0" kern="1200" dirty="0" err="1">
                          <a:solidFill>
                            <a:schemeClr val="tx1"/>
                          </a:solidFill>
                          <a:effectLst/>
                          <a:latin typeface="+mn-lt"/>
                          <a:ea typeface="+mn-ea"/>
                          <a:cs typeface="+mn-cs"/>
                        </a:rPr>
                        <a:t>Curis</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CytomX</a:t>
                      </a:r>
                      <a:r>
                        <a:rPr lang="en-US" sz="1400" b="0" kern="1200" dirty="0">
                          <a:solidFill>
                            <a:schemeClr val="tx1"/>
                          </a:solidFill>
                          <a:effectLst/>
                          <a:latin typeface="+mn-lt"/>
                          <a:ea typeface="+mn-ea"/>
                          <a:cs typeface="+mn-cs"/>
                        </a:rPr>
                        <a:t> Therapeutics, Daiichi Sankyo Inc, </a:t>
                      </a:r>
                      <a:r>
                        <a:rPr lang="en-US" sz="1400" b="0" kern="1200" dirty="0" err="1">
                          <a:solidFill>
                            <a:schemeClr val="tx1"/>
                          </a:solidFill>
                          <a:effectLst/>
                          <a:latin typeface="+mn-lt"/>
                          <a:ea typeface="+mn-ea"/>
                          <a:cs typeface="+mn-cs"/>
                        </a:rPr>
                        <a:t>Dantari</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Deciphera</a:t>
                      </a:r>
                      <a:r>
                        <a:rPr lang="en-US" sz="1400" b="0" kern="1200" dirty="0">
                          <a:solidFill>
                            <a:schemeClr val="tx1"/>
                          </a:solidFill>
                          <a:effectLst/>
                          <a:latin typeface="+mn-lt"/>
                          <a:ea typeface="+mn-ea"/>
                          <a:cs typeface="+mn-cs"/>
                        </a:rPr>
                        <a:t> Pharmaceuticals Inc, Duality Biologics, </a:t>
                      </a:r>
                      <a:r>
                        <a:rPr lang="en-US" sz="1400" b="0" kern="1200" dirty="0" err="1">
                          <a:solidFill>
                            <a:schemeClr val="tx1"/>
                          </a:solidFill>
                          <a:effectLst/>
                          <a:latin typeface="+mn-lt"/>
                          <a:ea typeface="+mn-ea"/>
                          <a:cs typeface="+mn-cs"/>
                        </a:rPr>
                        <a:t>eFFECTOR</a:t>
                      </a:r>
                      <a:r>
                        <a:rPr lang="en-US" sz="1400" b="0" kern="1200" dirty="0">
                          <a:solidFill>
                            <a:schemeClr val="tx1"/>
                          </a:solidFill>
                          <a:effectLst/>
                          <a:latin typeface="+mn-lt"/>
                          <a:ea typeface="+mn-ea"/>
                          <a:cs typeface="+mn-cs"/>
                        </a:rPr>
                        <a:t> Therapeutics Inc, Ellipses Pharma, </a:t>
                      </a:r>
                      <a:r>
                        <a:rPr lang="en-US" sz="1400" b="0" kern="1200" dirty="0" err="1">
                          <a:solidFill>
                            <a:schemeClr val="tx1"/>
                          </a:solidFill>
                          <a:effectLst/>
                          <a:latin typeface="+mn-lt"/>
                          <a:ea typeface="+mn-ea"/>
                          <a:cs typeface="+mn-cs"/>
                        </a:rPr>
                        <a:t>Elucida</a:t>
                      </a:r>
                      <a:r>
                        <a:rPr lang="en-US" sz="1400" b="0" kern="1200" dirty="0">
                          <a:solidFill>
                            <a:schemeClr val="tx1"/>
                          </a:solidFill>
                          <a:effectLst/>
                          <a:latin typeface="+mn-lt"/>
                          <a:ea typeface="+mn-ea"/>
                          <a:cs typeface="+mn-cs"/>
                        </a:rPr>
                        <a:t> Oncology Inc, EMD Serono Inc, FUJIFILM Pharmaceuticals USA Inc, G1 Therapeutics Inc, Genentech, a member of the Roche Group, Gilead Sciences Inc, H3 Biomedicine, Harpoon Therapeutics, Hutchison </a:t>
                      </a:r>
                      <a:r>
                        <a:rPr lang="en-US" sz="1400" b="0" kern="1200" dirty="0" err="1">
                          <a:solidFill>
                            <a:schemeClr val="tx1"/>
                          </a:solidFill>
                          <a:effectLst/>
                          <a:latin typeface="+mn-lt"/>
                          <a:ea typeface="+mn-ea"/>
                          <a:cs typeface="+mn-cs"/>
                        </a:rPr>
                        <a:t>MediPharma</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ImmunoGen</a:t>
                      </a:r>
                      <a:r>
                        <a:rPr lang="en-US" sz="1400" b="0" kern="1200" dirty="0">
                          <a:solidFill>
                            <a:schemeClr val="tx1"/>
                          </a:solidFill>
                          <a:effectLst/>
                          <a:latin typeface="+mn-lt"/>
                          <a:ea typeface="+mn-ea"/>
                          <a:cs typeface="+mn-cs"/>
                        </a:rPr>
                        <a:t> Inc, Incyte Corporation, Infinity Pharmaceuticals Inc, </a:t>
                      </a:r>
                      <a:r>
                        <a:rPr lang="en-US" sz="1400" b="0" kern="1200" dirty="0" err="1">
                          <a:solidFill>
                            <a:schemeClr val="tx1"/>
                          </a:solidFill>
                          <a:effectLst/>
                          <a:latin typeface="+mn-lt"/>
                          <a:ea typeface="+mn-ea"/>
                          <a:cs typeface="+mn-cs"/>
                        </a:rPr>
                        <a:t>Inspirna</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InventisBio</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Jacobio</a:t>
                      </a:r>
                      <a:r>
                        <a:rPr lang="en-US" sz="1400" b="0" kern="1200" dirty="0">
                          <a:solidFill>
                            <a:schemeClr val="tx1"/>
                          </a:solidFill>
                          <a:effectLst/>
                          <a:latin typeface="+mn-lt"/>
                          <a:ea typeface="+mn-ea"/>
                          <a:cs typeface="+mn-cs"/>
                        </a:rPr>
                        <a:t> Pharmaceuticals Group Co Ltd, </a:t>
                      </a:r>
                      <a:r>
                        <a:rPr lang="en-US" sz="1400" b="0" kern="1200" dirty="0" err="1">
                          <a:solidFill>
                            <a:schemeClr val="tx1"/>
                          </a:solidFill>
                          <a:effectLst/>
                          <a:latin typeface="+mn-lt"/>
                          <a:ea typeface="+mn-ea"/>
                          <a:cs typeface="+mn-cs"/>
                        </a:rPr>
                        <a:t>Karyopharm</a:t>
                      </a:r>
                      <a:r>
                        <a:rPr lang="en-US" sz="1400" b="0" kern="1200" dirty="0">
                          <a:solidFill>
                            <a:schemeClr val="tx1"/>
                          </a:solidFill>
                          <a:effectLst/>
                          <a:latin typeface="+mn-lt"/>
                          <a:ea typeface="+mn-ea"/>
                          <a:cs typeface="+mn-cs"/>
                        </a:rPr>
                        <a:t> Therapeutics, K-Group Beta, Kind Pharmaceuticals LLC, Leap Therapeutics Inc, Lilly, </a:t>
                      </a:r>
                      <a:r>
                        <a:rPr lang="en-US" sz="1400" b="0" kern="1200" dirty="0" err="1">
                          <a:solidFill>
                            <a:schemeClr val="tx1"/>
                          </a:solidFill>
                          <a:effectLst/>
                          <a:latin typeface="+mn-lt"/>
                          <a:ea typeface="+mn-ea"/>
                          <a:cs typeface="+mn-cs"/>
                        </a:rPr>
                        <a:t>Loxo</a:t>
                      </a:r>
                      <a:r>
                        <a:rPr lang="en-US" sz="1400" b="0" kern="1200" dirty="0">
                          <a:solidFill>
                            <a:schemeClr val="tx1"/>
                          </a:solidFill>
                          <a:effectLst/>
                          <a:latin typeface="+mn-lt"/>
                          <a:ea typeface="+mn-ea"/>
                          <a:cs typeface="+mn-cs"/>
                        </a:rPr>
                        <a:t> Oncology Inc, a wholly owned subsidiary of Eli Lilly &amp; Company, </a:t>
                      </a:r>
                      <a:r>
                        <a:rPr lang="en-US" sz="1400" b="0" kern="1200" dirty="0" err="1">
                          <a:solidFill>
                            <a:schemeClr val="tx1"/>
                          </a:solidFill>
                          <a:effectLst/>
                          <a:latin typeface="+mn-lt"/>
                          <a:ea typeface="+mn-ea"/>
                          <a:cs typeface="+mn-cs"/>
                        </a:rPr>
                        <a:t>Lycera</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MacroGenics</a:t>
                      </a:r>
                      <a:r>
                        <a:rPr lang="en-US" sz="1400" b="0" kern="1200" dirty="0">
                          <a:solidFill>
                            <a:schemeClr val="tx1"/>
                          </a:solidFill>
                          <a:effectLst/>
                          <a:latin typeface="+mn-lt"/>
                          <a:ea typeface="+mn-ea"/>
                          <a:cs typeface="+mn-cs"/>
                        </a:rPr>
                        <a:t> Inc, Marker Therapeutics Inc, </a:t>
                      </a:r>
                      <a:r>
                        <a:rPr lang="en-US" sz="1400" b="0" kern="1200" dirty="0" err="1">
                          <a:solidFill>
                            <a:schemeClr val="tx1"/>
                          </a:solidFill>
                          <a:effectLst/>
                          <a:latin typeface="+mn-lt"/>
                          <a:ea typeface="+mn-ea"/>
                          <a:cs typeface="+mn-cs"/>
                        </a:rPr>
                        <a:t>Mersana</a:t>
                      </a:r>
                      <a:r>
                        <a:rPr lang="en-US" sz="1400" b="0" kern="1200" dirty="0">
                          <a:solidFill>
                            <a:schemeClr val="tx1"/>
                          </a:solidFill>
                          <a:effectLst/>
                          <a:latin typeface="+mn-lt"/>
                          <a:ea typeface="+mn-ea"/>
                          <a:cs typeface="+mn-cs"/>
                        </a:rPr>
                        <a:t> Therapeutics Inc, </a:t>
                      </a:r>
                      <a:r>
                        <a:rPr lang="en-US" sz="1400" b="0" kern="1200" dirty="0" err="1">
                          <a:solidFill>
                            <a:schemeClr val="tx1"/>
                          </a:solidFill>
                          <a:effectLst/>
                          <a:latin typeface="+mn-lt"/>
                          <a:ea typeface="+mn-ea"/>
                          <a:cs typeface="+mn-cs"/>
                        </a:rPr>
                        <a:t>Merus</a:t>
                      </a:r>
                      <a:r>
                        <a:rPr lang="en-US" sz="1400" b="0" kern="1200" dirty="0">
                          <a:solidFill>
                            <a:schemeClr val="tx1"/>
                          </a:solidFill>
                          <a:effectLst/>
                          <a:latin typeface="+mn-lt"/>
                          <a:ea typeface="+mn-ea"/>
                          <a:cs typeface="+mn-cs"/>
                        </a:rPr>
                        <a:t>, Molecular Templates, Myriad Genetic Laboratories Inc, Novartis, </a:t>
                      </a:r>
                      <a:r>
                        <a:rPr lang="en-US" sz="1400" b="0" kern="1200" dirty="0" err="1">
                          <a:solidFill>
                            <a:schemeClr val="tx1"/>
                          </a:solidFill>
                          <a:effectLst/>
                          <a:latin typeface="+mn-lt"/>
                          <a:ea typeface="+mn-ea"/>
                          <a:cs typeface="+mn-cs"/>
                        </a:rPr>
                        <a:t>NuCana</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Olema</a:t>
                      </a:r>
                      <a:r>
                        <a:rPr lang="en-US" sz="1400" b="0" kern="1200" dirty="0">
                          <a:solidFill>
                            <a:schemeClr val="tx1"/>
                          </a:solidFill>
                          <a:effectLst/>
                          <a:latin typeface="+mn-lt"/>
                          <a:ea typeface="+mn-ea"/>
                          <a:cs typeface="+mn-cs"/>
                        </a:rPr>
                        <a:t> Oncology, </a:t>
                      </a:r>
                      <a:r>
                        <a:rPr lang="en-US" sz="1400" b="0" kern="1200" dirty="0" err="1">
                          <a:solidFill>
                            <a:schemeClr val="tx1"/>
                          </a:solidFill>
                          <a:effectLst/>
                          <a:latin typeface="+mn-lt"/>
                          <a:ea typeface="+mn-ea"/>
                          <a:cs typeface="+mn-cs"/>
                        </a:rPr>
                        <a:t>OncoMed</a:t>
                      </a:r>
                      <a:r>
                        <a:rPr lang="en-US" sz="1400" b="0" kern="1200" dirty="0">
                          <a:solidFill>
                            <a:schemeClr val="tx1"/>
                          </a:solidFill>
                          <a:effectLst/>
                          <a:latin typeface="+mn-lt"/>
                          <a:ea typeface="+mn-ea"/>
                          <a:cs typeface="+mn-cs"/>
                        </a:rPr>
                        <a:t> Pharmaceuticals Inc, </a:t>
                      </a:r>
                      <a:r>
                        <a:rPr lang="en-US" sz="1400" b="0" kern="1200" dirty="0" err="1">
                          <a:solidFill>
                            <a:schemeClr val="tx1"/>
                          </a:solidFill>
                          <a:effectLst/>
                          <a:latin typeface="+mn-lt"/>
                          <a:ea typeface="+mn-ea"/>
                          <a:cs typeface="+mn-cs"/>
                        </a:rPr>
                        <a:t>Onconova</a:t>
                      </a:r>
                      <a:r>
                        <a:rPr lang="en-US" sz="1400" b="0" kern="1200" dirty="0">
                          <a:solidFill>
                            <a:schemeClr val="tx1"/>
                          </a:solidFill>
                          <a:effectLst/>
                          <a:latin typeface="+mn-lt"/>
                          <a:ea typeface="+mn-ea"/>
                          <a:cs typeface="+mn-cs"/>
                        </a:rPr>
                        <a:t> Therapeutics Inc, </a:t>
                      </a:r>
                      <a:r>
                        <a:rPr lang="en-US" sz="1400" b="0" kern="1200" dirty="0" err="1">
                          <a:solidFill>
                            <a:schemeClr val="tx1"/>
                          </a:solidFill>
                          <a:effectLst/>
                          <a:latin typeface="+mn-lt"/>
                          <a:ea typeface="+mn-ea"/>
                          <a:cs typeface="+mn-cs"/>
                        </a:rPr>
                        <a:t>Oncothyreon</a:t>
                      </a:r>
                      <a:r>
                        <a:rPr lang="en-US" sz="1400" b="0" kern="1200" dirty="0">
                          <a:solidFill>
                            <a:schemeClr val="tx1"/>
                          </a:solidFill>
                          <a:effectLst/>
                          <a:latin typeface="+mn-lt"/>
                          <a:ea typeface="+mn-ea"/>
                          <a:cs typeface="+mn-cs"/>
                        </a:rPr>
                        <a:t>, ORIC Pharmaceuticals, </a:t>
                      </a:r>
                      <a:r>
                        <a:rPr lang="en-US" sz="1400" b="0" kern="1200" dirty="0" err="1">
                          <a:solidFill>
                            <a:schemeClr val="tx1"/>
                          </a:solidFill>
                          <a:effectLst/>
                          <a:latin typeface="+mn-lt"/>
                          <a:ea typeface="+mn-ea"/>
                          <a:cs typeface="+mn-cs"/>
                        </a:rPr>
                        <a:t>Orinove</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Orum</a:t>
                      </a:r>
                      <a:r>
                        <a:rPr lang="en-US" sz="1400" b="0" kern="1200" dirty="0">
                          <a:solidFill>
                            <a:schemeClr val="tx1"/>
                          </a:solidFill>
                          <a:effectLst/>
                          <a:latin typeface="+mn-lt"/>
                          <a:ea typeface="+mn-ea"/>
                          <a:cs typeface="+mn-cs"/>
                        </a:rPr>
                        <a:t> Therapeutics, Pfizer Inc, </a:t>
                      </a:r>
                      <a:r>
                        <a:rPr lang="en-US" sz="1400" b="0" kern="1200" dirty="0" err="1">
                          <a:solidFill>
                            <a:schemeClr val="tx1"/>
                          </a:solidFill>
                          <a:effectLst/>
                          <a:latin typeface="+mn-lt"/>
                          <a:ea typeface="+mn-ea"/>
                          <a:cs typeface="+mn-cs"/>
                        </a:rPr>
                        <a:t>PharmaMar</a:t>
                      </a:r>
                      <a:r>
                        <a:rPr lang="en-US" sz="1400" b="0" kern="1200" dirty="0">
                          <a:solidFill>
                            <a:schemeClr val="tx1"/>
                          </a:solidFill>
                          <a:effectLst/>
                          <a:latin typeface="+mn-lt"/>
                          <a:ea typeface="+mn-ea"/>
                          <a:cs typeface="+mn-cs"/>
                        </a:rPr>
                        <a:t>, Pieris Pharmaceuticals Inc, </a:t>
                      </a:r>
                      <a:r>
                        <a:rPr lang="en-US" sz="1400" b="0" kern="1200" dirty="0" err="1">
                          <a:solidFill>
                            <a:schemeClr val="tx1"/>
                          </a:solidFill>
                          <a:effectLst/>
                          <a:latin typeface="+mn-lt"/>
                          <a:ea typeface="+mn-ea"/>
                          <a:cs typeface="+mn-cs"/>
                        </a:rPr>
                        <a:t>Pionyr</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Immunotherapeutics</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Plexxikon</a:t>
                      </a:r>
                      <a:r>
                        <a:rPr lang="en-US" sz="1400" b="0" kern="1200" dirty="0">
                          <a:solidFill>
                            <a:schemeClr val="tx1"/>
                          </a:solidFill>
                          <a:effectLst/>
                          <a:latin typeface="+mn-lt"/>
                          <a:ea typeface="+mn-ea"/>
                          <a:cs typeface="+mn-cs"/>
                        </a:rPr>
                        <a:t> Inc, Prelude Therapeutics, </a:t>
                      </a:r>
                      <a:r>
                        <a:rPr lang="en-US" sz="1400" b="0" kern="1200" dirty="0" err="1">
                          <a:solidFill>
                            <a:schemeClr val="tx1"/>
                          </a:solidFill>
                          <a:effectLst/>
                          <a:latin typeface="+mn-lt"/>
                          <a:ea typeface="+mn-ea"/>
                          <a:cs typeface="+mn-cs"/>
                        </a:rPr>
                        <a:t>ProfoundBio</a:t>
                      </a:r>
                      <a:r>
                        <a:rPr lang="en-US" sz="1400" b="0" kern="1200" dirty="0">
                          <a:solidFill>
                            <a:schemeClr val="tx1"/>
                          </a:solidFill>
                          <a:effectLst/>
                          <a:latin typeface="+mn-lt"/>
                          <a:ea typeface="+mn-ea"/>
                          <a:cs typeface="+mn-cs"/>
                        </a:rPr>
                        <a:t>, Radius Health Inc, Regeneron Pharmaceuticals Inc, Relay Therapeutics, Repertoire Immune Medicines, </a:t>
                      </a:r>
                      <a:r>
                        <a:rPr lang="en-US" sz="1400" b="0" kern="1200" dirty="0" err="1">
                          <a:solidFill>
                            <a:schemeClr val="tx1"/>
                          </a:solidFill>
                          <a:effectLst/>
                          <a:latin typeface="+mn-lt"/>
                          <a:ea typeface="+mn-ea"/>
                          <a:cs typeface="+mn-cs"/>
                        </a:rPr>
                        <a:t>Seagen</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Sermonix</a:t>
                      </a:r>
                      <a:r>
                        <a:rPr lang="en-US" sz="1400" b="0" kern="1200" dirty="0">
                          <a:solidFill>
                            <a:schemeClr val="tx1"/>
                          </a:solidFill>
                          <a:effectLst/>
                          <a:latin typeface="+mn-lt"/>
                          <a:ea typeface="+mn-ea"/>
                          <a:cs typeface="+mn-cs"/>
                        </a:rPr>
                        <a:t> Pharmaceuticals, Shattuck Labs, </a:t>
                      </a:r>
                      <a:r>
                        <a:rPr lang="en-US" sz="1400" b="0" kern="1200" dirty="0" err="1">
                          <a:solidFill>
                            <a:schemeClr val="tx1"/>
                          </a:solidFill>
                          <a:effectLst/>
                          <a:latin typeface="+mn-lt"/>
                          <a:ea typeface="+mn-ea"/>
                          <a:cs typeface="+mn-cs"/>
                        </a:rPr>
                        <a:t>Stemcentrx</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Sutro</a:t>
                      </a:r>
                      <a:r>
                        <a:rPr lang="en-US" sz="1400" b="0" kern="1200" dirty="0">
                          <a:solidFill>
                            <a:schemeClr val="tx1"/>
                          </a:solidFill>
                          <a:effectLst/>
                          <a:latin typeface="+mn-lt"/>
                          <a:ea typeface="+mn-ea"/>
                          <a:cs typeface="+mn-cs"/>
                        </a:rPr>
                        <a:t> Biopharma, </a:t>
                      </a:r>
                      <a:r>
                        <a:rPr lang="en-US" sz="1400" b="0" kern="1200" dirty="0" err="1">
                          <a:solidFill>
                            <a:schemeClr val="tx1"/>
                          </a:solidFill>
                          <a:effectLst/>
                          <a:latin typeface="+mn-lt"/>
                          <a:ea typeface="+mn-ea"/>
                          <a:cs typeface="+mn-cs"/>
                        </a:rPr>
                        <a:t>Syndax</a:t>
                      </a:r>
                      <a:r>
                        <a:rPr lang="en-US" sz="1400" b="0" kern="1200" dirty="0">
                          <a:solidFill>
                            <a:schemeClr val="tx1"/>
                          </a:solidFill>
                          <a:effectLst/>
                          <a:latin typeface="+mn-lt"/>
                          <a:ea typeface="+mn-ea"/>
                          <a:cs typeface="+mn-cs"/>
                        </a:rPr>
                        <a:t> Pharmaceuticals, Syros Pharmaceuticals Inc, Taiho Oncology Inc, Takeda Pharmaceuticals USA Inc, </a:t>
                      </a:r>
                      <a:r>
                        <a:rPr lang="en-US" sz="1400" b="0" kern="1200" dirty="0" err="1">
                          <a:solidFill>
                            <a:schemeClr val="tx1"/>
                          </a:solidFill>
                          <a:effectLst/>
                          <a:latin typeface="+mn-lt"/>
                          <a:ea typeface="+mn-ea"/>
                          <a:cs typeface="+mn-cs"/>
                        </a:rPr>
                        <a:t>Tesaro</a:t>
                      </a:r>
                      <a:r>
                        <a:rPr lang="en-US" sz="1400" b="0" kern="1200" dirty="0">
                          <a:solidFill>
                            <a:schemeClr val="tx1"/>
                          </a:solidFill>
                          <a:effectLst/>
                          <a:latin typeface="+mn-lt"/>
                          <a:ea typeface="+mn-ea"/>
                          <a:cs typeface="+mn-cs"/>
                        </a:rPr>
                        <a:t>, A GSK Company, </a:t>
                      </a:r>
                      <a:r>
                        <a:rPr lang="en-US" sz="1400" b="0" kern="1200" dirty="0" err="1">
                          <a:solidFill>
                            <a:schemeClr val="tx1"/>
                          </a:solidFill>
                          <a:effectLst/>
                          <a:latin typeface="+mn-lt"/>
                          <a:ea typeface="+mn-ea"/>
                          <a:cs typeface="+mn-cs"/>
                        </a:rPr>
                        <a:t>Tolmar</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Transcenta</a:t>
                      </a:r>
                      <a:r>
                        <a:rPr lang="en-US" sz="1400" b="0" kern="1200" dirty="0">
                          <a:solidFill>
                            <a:schemeClr val="tx1"/>
                          </a:solidFill>
                          <a:effectLst/>
                          <a:latin typeface="+mn-lt"/>
                          <a:ea typeface="+mn-ea"/>
                          <a:cs typeface="+mn-cs"/>
                        </a:rPr>
                        <a:t>, Treadwell Therapeutics, </a:t>
                      </a:r>
                      <a:r>
                        <a:rPr lang="en-US" sz="1400" b="0" kern="1200" dirty="0" err="1">
                          <a:solidFill>
                            <a:schemeClr val="tx1"/>
                          </a:solidFill>
                          <a:effectLst/>
                          <a:latin typeface="+mn-lt"/>
                          <a:ea typeface="+mn-ea"/>
                          <a:cs typeface="+mn-cs"/>
                        </a:rPr>
                        <a:t>Verastem</a:t>
                      </a:r>
                      <a:r>
                        <a:rPr lang="en-US" sz="1400" b="0" kern="1200" dirty="0">
                          <a:solidFill>
                            <a:schemeClr val="tx1"/>
                          </a:solidFill>
                          <a:effectLst/>
                          <a:latin typeface="+mn-lt"/>
                          <a:ea typeface="+mn-ea"/>
                          <a:cs typeface="+mn-cs"/>
                        </a:rPr>
                        <a:t> Inc, Zenith Epigenetics, </a:t>
                      </a:r>
                      <a:r>
                        <a:rPr lang="en-US" sz="1400" b="0" kern="1200" dirty="0" err="1">
                          <a:solidFill>
                            <a:schemeClr val="tx1"/>
                          </a:solidFill>
                          <a:effectLst/>
                          <a:latin typeface="+mn-lt"/>
                          <a:ea typeface="+mn-ea"/>
                          <a:cs typeface="+mn-cs"/>
                        </a:rPr>
                        <a:t>Zymeworks</a:t>
                      </a:r>
                      <a:r>
                        <a:rPr lang="en-US" sz="14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338369"/>
                  </a:ext>
                </a:extLst>
              </a:tr>
              <a:tr h="434260">
                <a:tc>
                  <a:txBody>
                    <a:bodyPr/>
                    <a:lstStyle/>
                    <a:p>
                      <a:r>
                        <a:rPr lang="en-US" sz="1400" b="1" kern="1200" dirty="0">
                          <a:solidFill>
                            <a:schemeClr val="tx1"/>
                          </a:solidFill>
                          <a:effectLst/>
                          <a:latin typeface="+mn-lt"/>
                          <a:ea typeface="+mn-ea"/>
                          <a:cs typeface="+mn-cs"/>
                        </a:rPr>
                        <a:t>Nonrelevant Financial Relationship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400" b="0" kern="1200" dirty="0" err="1">
                          <a:solidFill>
                            <a:schemeClr val="tx1"/>
                          </a:solidFill>
                          <a:effectLst/>
                          <a:latin typeface="+mn-lt"/>
                          <a:ea typeface="+mn-ea"/>
                          <a:cs typeface="+mn-cs"/>
                        </a:rPr>
                        <a:t>Verascity</a:t>
                      </a:r>
                      <a:r>
                        <a:rPr lang="en-US" sz="1400" b="0" kern="1200" dirty="0">
                          <a:solidFill>
                            <a:schemeClr val="tx1"/>
                          </a:solidFill>
                          <a:effectLst/>
                          <a:latin typeface="+mn-lt"/>
                          <a:ea typeface="+mn-ea"/>
                          <a:cs typeface="+mn-cs"/>
                        </a:rPr>
                        <a:t> Science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0001404"/>
                  </a:ext>
                </a:extLst>
              </a:tr>
            </a:tbl>
          </a:graphicData>
        </a:graphic>
      </p:graphicFrame>
    </p:spTree>
    <p:custDataLst>
      <p:tags r:id="rId1"/>
    </p:custDataLst>
    <p:extLst>
      <p:ext uri="{BB962C8B-B14F-4D97-AF65-F5344CB8AC3E}">
        <p14:creationId xmlns:p14="http://schemas.microsoft.com/office/powerpoint/2010/main" val="3977116623"/>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C5F27E-1666-8D76-5BDD-41EEF4571D7B}"/>
              </a:ext>
            </a:extLst>
          </p:cNvPr>
          <p:cNvSpPr/>
          <p:nvPr/>
        </p:nvSpPr>
        <p:spPr bwMode="auto">
          <a:xfrm>
            <a:off x="758948" y="4778896"/>
            <a:ext cx="10512305" cy="52231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008250" cy="4799013"/>
          </a:xfrm>
        </p:spPr>
        <p:txBody>
          <a:bodyPr/>
          <a:lstStyle/>
          <a:p>
            <a:pPr marL="0" marR="0" indent="0">
              <a:spcBef>
                <a:spcPts val="1800"/>
              </a:spcBef>
              <a:spcAft>
                <a:spcPts val="0"/>
              </a:spcAft>
              <a:buNone/>
            </a:pPr>
            <a:r>
              <a:rPr lang="en-US" sz="2500" dirty="0">
                <a:solidFill>
                  <a:srgbClr val="0432FF"/>
                </a:solidFill>
              </a:rPr>
              <a:t>Introduction</a:t>
            </a:r>
          </a:p>
          <a:p>
            <a:pPr marL="0" indent="0">
              <a:spcBef>
                <a:spcPts val="1800"/>
              </a:spcBef>
              <a:spcAft>
                <a:spcPts val="0"/>
              </a:spcAft>
              <a:buNone/>
            </a:pPr>
            <a:r>
              <a:rPr lang="en-US" sz="2500" dirty="0">
                <a:solidFill>
                  <a:srgbClr val="0432FF"/>
                </a:solidFill>
              </a:rPr>
              <a:t>Module 1: </a:t>
            </a:r>
            <a:r>
              <a:rPr lang="en-US" sz="2500" dirty="0">
                <a:solidFill>
                  <a:srgbClr val="002060"/>
                </a:solidFill>
              </a:rPr>
              <a:t>Overview of Antibody-Drug Conjugates (ADCs); HER2-Targeted ADCs for Breast Cancer — T-DM1, Trastuzumab </a:t>
            </a:r>
            <a:r>
              <a:rPr lang="en-US" sz="2500" dirty="0" err="1">
                <a:solidFill>
                  <a:srgbClr val="002060"/>
                </a:solidFill>
              </a:rPr>
              <a:t>Deruxtecan</a:t>
            </a:r>
            <a:endParaRPr lang="en-US" sz="2500" dirty="0">
              <a:solidFill>
                <a:srgbClr val="002060"/>
              </a:solidFill>
            </a:endParaRPr>
          </a:p>
          <a:p>
            <a:pPr marL="0" indent="0">
              <a:spcBef>
                <a:spcPts val="1800"/>
              </a:spcBef>
              <a:spcAft>
                <a:spcPts val="0"/>
              </a:spcAft>
              <a:buNone/>
            </a:pPr>
            <a:r>
              <a:rPr lang="en-US" sz="2500" dirty="0">
                <a:solidFill>
                  <a:srgbClr val="0432FF"/>
                </a:solidFill>
              </a:rPr>
              <a:t>Module 2: </a:t>
            </a:r>
            <a:r>
              <a:rPr lang="en-US" sz="2500" dirty="0">
                <a:solidFill>
                  <a:srgbClr val="002060"/>
                </a:solidFill>
              </a:rPr>
              <a:t>The Incidence and Management of Interstitial Lung Disease (ILD) with ADCs</a:t>
            </a:r>
          </a:p>
          <a:p>
            <a:pPr marL="0" indent="0">
              <a:spcBef>
                <a:spcPts val="1800"/>
              </a:spcBef>
              <a:spcAft>
                <a:spcPts val="0"/>
              </a:spcAft>
              <a:buNone/>
            </a:pPr>
            <a:r>
              <a:rPr lang="en-US" sz="2500" dirty="0">
                <a:solidFill>
                  <a:srgbClr val="0432FF"/>
                </a:solidFill>
              </a:rPr>
              <a:t>Module 3: </a:t>
            </a:r>
            <a:r>
              <a:rPr lang="en-US" sz="2500" dirty="0">
                <a:solidFill>
                  <a:srgbClr val="002060"/>
                </a:solidFill>
              </a:rPr>
              <a:t>ADCs Targeting Other Signaling Pathways in Breast Cancer —  Sacituzumab Govitecan, Datopotamab Deruxtecan, Patritumab Deruxtecan</a:t>
            </a:r>
          </a:p>
          <a:p>
            <a:pPr marL="0" indent="0">
              <a:spcBef>
                <a:spcPts val="1800"/>
              </a:spcBef>
              <a:spcAft>
                <a:spcPts val="0"/>
              </a:spcAft>
              <a:buNone/>
            </a:pPr>
            <a:r>
              <a:rPr lang="en-US" sz="2500" dirty="0">
                <a:solidFill>
                  <a:schemeClr val="bg1"/>
                </a:solidFill>
              </a:rPr>
              <a:t>Module 4: ADCs for Other Tumor Types and Toxicities Associated with ADCs</a:t>
            </a:r>
          </a:p>
        </p:txBody>
      </p:sp>
    </p:spTree>
    <p:extLst>
      <p:ext uri="{BB962C8B-B14F-4D97-AF65-F5344CB8AC3E}">
        <p14:creationId xmlns:p14="http://schemas.microsoft.com/office/powerpoint/2010/main" val="6980412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117567" y="188641"/>
            <a:ext cx="786686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58967" cy="2354018"/>
          </a:xfrm>
        </p:spPr>
        <p:txBody>
          <a:bodyPr/>
          <a:lstStyle/>
          <a:p>
            <a:pPr>
              <a:lnSpc>
                <a:spcPct val="100000"/>
              </a:lnSpc>
              <a:spcBef>
                <a:spcPts val="400"/>
              </a:spcBef>
              <a:spcAft>
                <a:spcPts val="600"/>
              </a:spcAft>
            </a:pPr>
            <a:r>
              <a:rPr lang="en-US" sz="2400" dirty="0">
                <a:solidFill>
                  <a:schemeClr val="tx1"/>
                </a:solidFill>
              </a:rPr>
              <a:t>Educating patients regarding the capacity of ADCs to cause acute chemotherapy-like side effects </a:t>
            </a:r>
          </a:p>
          <a:p>
            <a:pPr>
              <a:lnSpc>
                <a:spcPct val="100000"/>
              </a:lnSpc>
              <a:spcBef>
                <a:spcPts val="400"/>
              </a:spcBef>
              <a:spcAft>
                <a:spcPts val="600"/>
              </a:spcAft>
            </a:pPr>
            <a:r>
              <a:rPr lang="en-US" sz="2400" dirty="0">
                <a:solidFill>
                  <a:schemeClr val="tx1"/>
                </a:solidFill>
              </a:rPr>
              <a:t>Incidence and severity of neutropenia, thrombocytopenia and anemia with approved and investigational ADCs </a:t>
            </a:r>
          </a:p>
          <a:p>
            <a:pPr>
              <a:lnSpc>
                <a:spcPct val="100000"/>
              </a:lnSpc>
              <a:spcBef>
                <a:spcPts val="400"/>
              </a:spcBef>
              <a:spcAft>
                <a:spcPts val="600"/>
              </a:spcAft>
            </a:pPr>
            <a:r>
              <a:rPr lang="en-US" sz="2400" dirty="0">
                <a:solidFill>
                  <a:schemeClr val="tx1"/>
                </a:solidFill>
              </a:rPr>
              <a:t>Appropriate monitoring of complete blood counts during therapy</a:t>
            </a:r>
          </a:p>
          <a:p>
            <a:pPr>
              <a:lnSpc>
                <a:spcPct val="100000"/>
              </a:lnSpc>
              <a:spcBef>
                <a:spcPts val="400"/>
              </a:spcBef>
              <a:spcAft>
                <a:spcPts val="600"/>
              </a:spcAft>
            </a:pPr>
            <a:r>
              <a:rPr lang="en-US" sz="2400" dirty="0">
                <a:solidFill>
                  <a:schemeClr val="tx1"/>
                </a:solidFill>
              </a:rPr>
              <a:t>Thresholds for dose modification, treatment interruption or treatment discontinuation for patients experiencing </a:t>
            </a:r>
            <a:r>
              <a:rPr lang="en-US" sz="2400" dirty="0" err="1">
                <a:solidFill>
                  <a:schemeClr val="tx1"/>
                </a:solidFill>
              </a:rPr>
              <a:t>cytopenias</a:t>
            </a:r>
            <a:endParaRPr lang="en-US" sz="2400" dirty="0">
              <a:solidFill>
                <a:schemeClr val="tx1"/>
              </a:solidFill>
            </a:endParaRPr>
          </a:p>
          <a:p>
            <a:pPr marL="98425" indent="0">
              <a:lnSpc>
                <a:spcPct val="100000"/>
              </a:lnSpc>
              <a:spcBef>
                <a:spcPts val="400"/>
              </a:spcBef>
              <a:spcAft>
                <a:spcPts val="600"/>
              </a:spcAft>
              <a:buNone/>
            </a:pPr>
            <a:endParaRPr lang="en-US" sz="2400" dirty="0">
              <a:solidFill>
                <a:schemeClr val="tx1"/>
              </a:solidFill>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839416" y="269776"/>
            <a:ext cx="10358967" cy="1143000"/>
          </a:xfrm>
        </p:spPr>
        <p:txBody>
          <a:bodyPr lIns="91440" tIns="91440" rIns="91440" bIns="182880"/>
          <a:lstStyle/>
          <a:p>
            <a:r>
              <a:rPr lang="en-US" sz="3200" dirty="0" err="1">
                <a:solidFill>
                  <a:schemeClr val="bg1"/>
                </a:solidFill>
              </a:rPr>
              <a:t>Cytopenias</a:t>
            </a:r>
            <a:r>
              <a:rPr lang="en-US" sz="3200" dirty="0">
                <a:solidFill>
                  <a:schemeClr val="bg1"/>
                </a:solidFill>
              </a:rPr>
              <a:t> Associated with ADCs</a:t>
            </a:r>
          </a:p>
        </p:txBody>
      </p:sp>
      <p:sp>
        <p:nvSpPr>
          <p:cNvPr id="6" name="TextBox 5">
            <a:extLst>
              <a:ext uri="{FF2B5EF4-FFF2-40B4-BE49-F238E27FC236}">
                <a16:creationId xmlns:a16="http://schemas.microsoft.com/office/drawing/2014/main" id="{B97672FE-4376-1365-F820-295425F922F7}"/>
              </a:ext>
            </a:extLst>
          </p:cNvPr>
          <p:cNvSpPr txBox="1"/>
          <p:nvPr/>
        </p:nvSpPr>
        <p:spPr>
          <a:xfrm>
            <a:off x="9778009" y="1665967"/>
            <a:ext cx="244682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Rugo</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Francisco, California</a:t>
            </a:r>
          </a:p>
        </p:txBody>
      </p:sp>
      <p:pic>
        <p:nvPicPr>
          <p:cNvPr id="7" name="Picture 6">
            <a:extLst>
              <a:ext uri="{FF2B5EF4-FFF2-40B4-BE49-F238E27FC236}">
                <a16:creationId xmlns:a16="http://schemas.microsoft.com/office/drawing/2014/main" id="{9F7AAE6A-2843-9925-4AC5-002D17B789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08609" y="87500"/>
            <a:ext cx="1554480" cy="1554480"/>
          </a:xfrm>
          <a:prstGeom prst="rect">
            <a:avLst/>
          </a:prstGeom>
        </p:spPr>
      </p:pic>
      <p:sp>
        <p:nvSpPr>
          <p:cNvPr id="11" name="TextBox 10">
            <a:extLst>
              <a:ext uri="{FF2B5EF4-FFF2-40B4-BE49-F238E27FC236}">
                <a16:creationId xmlns:a16="http://schemas.microsoft.com/office/drawing/2014/main" id="{ABF56F15-39F7-6729-6539-16F49FBA6755}"/>
              </a:ext>
            </a:extLst>
          </p:cNvPr>
          <p:cNvSpPr txBox="1"/>
          <p:nvPr/>
        </p:nvSpPr>
        <p:spPr>
          <a:xfrm>
            <a:off x="0" y="1665967"/>
            <a:ext cx="211756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Hamilton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Nashville, Tennessee</a:t>
            </a:r>
          </a:p>
        </p:txBody>
      </p:sp>
      <p:pic>
        <p:nvPicPr>
          <p:cNvPr id="12" name="Picture 11">
            <a:extLst>
              <a:ext uri="{FF2B5EF4-FFF2-40B4-BE49-F238E27FC236}">
                <a16:creationId xmlns:a16="http://schemas.microsoft.com/office/drawing/2014/main" id="{783FC936-1ADA-4EBC-35A6-20AD9697AC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9647" y="87500"/>
            <a:ext cx="1554480" cy="1554480"/>
          </a:xfrm>
          <a:prstGeom prst="rect">
            <a:avLst/>
          </a:prstGeom>
        </p:spPr>
      </p:pic>
    </p:spTree>
    <p:extLst>
      <p:ext uri="{BB962C8B-B14F-4D97-AF65-F5344CB8AC3E}">
        <p14:creationId xmlns:p14="http://schemas.microsoft.com/office/powerpoint/2010/main" val="881308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2DE886C-5154-508A-9B17-28B2EBE5C250}"/>
              </a:ext>
            </a:extLst>
          </p:cNvPr>
          <p:cNvSpPr/>
          <p:nvPr/>
        </p:nvSpPr>
        <p:spPr bwMode="auto">
          <a:xfrm>
            <a:off x="2117567" y="188641"/>
            <a:ext cx="786686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14" name="TextBox 13">
            <a:extLst>
              <a:ext uri="{FF2B5EF4-FFF2-40B4-BE49-F238E27FC236}">
                <a16:creationId xmlns:a16="http://schemas.microsoft.com/office/drawing/2014/main" id="{40218BA2-8928-E4E9-E5B9-88911C01DF8D}"/>
              </a:ext>
            </a:extLst>
          </p:cNvPr>
          <p:cNvSpPr txBox="1"/>
          <p:nvPr/>
        </p:nvSpPr>
        <p:spPr>
          <a:xfrm>
            <a:off x="9778009" y="1665967"/>
            <a:ext cx="244682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Rugo</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Francisco, California</a:t>
            </a:r>
          </a:p>
        </p:txBody>
      </p:sp>
      <p:pic>
        <p:nvPicPr>
          <p:cNvPr id="15" name="Picture 14">
            <a:extLst>
              <a:ext uri="{FF2B5EF4-FFF2-40B4-BE49-F238E27FC236}">
                <a16:creationId xmlns:a16="http://schemas.microsoft.com/office/drawing/2014/main" id="{2F714863-7AD5-9FFA-5CB8-51DEFB81BD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08609" y="87500"/>
            <a:ext cx="1554480" cy="1554480"/>
          </a:xfrm>
          <a:prstGeom prst="rect">
            <a:avLst/>
          </a:prstGeom>
        </p:spPr>
      </p:pic>
      <p:sp>
        <p:nvSpPr>
          <p:cNvPr id="16" name="TextBox 15">
            <a:extLst>
              <a:ext uri="{FF2B5EF4-FFF2-40B4-BE49-F238E27FC236}">
                <a16:creationId xmlns:a16="http://schemas.microsoft.com/office/drawing/2014/main" id="{ECC64D65-9B95-5530-DF32-1679F5101352}"/>
              </a:ext>
            </a:extLst>
          </p:cNvPr>
          <p:cNvSpPr txBox="1"/>
          <p:nvPr/>
        </p:nvSpPr>
        <p:spPr>
          <a:xfrm>
            <a:off x="0" y="1665967"/>
            <a:ext cx="211756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Hamilton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Nashville, Tennessee</a:t>
            </a:r>
          </a:p>
        </p:txBody>
      </p:sp>
      <p:pic>
        <p:nvPicPr>
          <p:cNvPr id="17" name="Picture 16">
            <a:extLst>
              <a:ext uri="{FF2B5EF4-FFF2-40B4-BE49-F238E27FC236}">
                <a16:creationId xmlns:a16="http://schemas.microsoft.com/office/drawing/2014/main" id="{76C4AEA0-FC49-0F64-A105-8CEC8570F8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9647" y="87500"/>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443134"/>
            <a:ext cx="10358967" cy="2354018"/>
          </a:xfrm>
        </p:spPr>
        <p:txBody>
          <a:bodyPr/>
          <a:lstStyle/>
          <a:p>
            <a:pPr>
              <a:lnSpc>
                <a:spcPct val="100000"/>
              </a:lnSpc>
              <a:spcBef>
                <a:spcPts val="400"/>
              </a:spcBef>
              <a:spcAft>
                <a:spcPts val="600"/>
              </a:spcAft>
            </a:pPr>
            <a:r>
              <a:rPr lang="en-US" sz="2400" dirty="0">
                <a:solidFill>
                  <a:schemeClr val="tx1"/>
                </a:solidFill>
              </a:rPr>
              <a:t>Incidence and severity of mucositis/stomatitis with various approved and investigational ADCs </a:t>
            </a:r>
          </a:p>
          <a:p>
            <a:pPr>
              <a:lnSpc>
                <a:spcPct val="100000"/>
              </a:lnSpc>
              <a:spcBef>
                <a:spcPts val="400"/>
              </a:spcBef>
              <a:spcAft>
                <a:spcPts val="600"/>
              </a:spcAft>
            </a:pPr>
            <a:r>
              <a:rPr lang="en-US" sz="2400" dirty="0">
                <a:solidFill>
                  <a:schemeClr val="tx1"/>
                </a:solidFill>
              </a:rPr>
              <a:t>Educating patients about the importance of oral hygiene during treatment with ADCs known to cause mucositis/stomatitis </a:t>
            </a:r>
          </a:p>
          <a:p>
            <a:pPr>
              <a:lnSpc>
                <a:spcPct val="100000"/>
              </a:lnSpc>
              <a:spcBef>
                <a:spcPts val="400"/>
              </a:spcBef>
              <a:spcAft>
                <a:spcPts val="600"/>
              </a:spcAft>
            </a:pPr>
            <a:r>
              <a:rPr lang="en-US" sz="2400" dirty="0">
                <a:solidFill>
                  <a:schemeClr val="tx1"/>
                </a:solidFill>
              </a:rPr>
              <a:t>Role of prescription steroid mouthwash or homemade mouth rinses, prophylactic antibiotics/antifungals and pain medications for patients at risk for or experiencing mucositis/stomatitis </a:t>
            </a:r>
          </a:p>
          <a:p>
            <a:pPr>
              <a:lnSpc>
                <a:spcPct val="100000"/>
              </a:lnSpc>
              <a:spcBef>
                <a:spcPts val="400"/>
              </a:spcBef>
              <a:spcAft>
                <a:spcPts val="600"/>
              </a:spcAft>
            </a:pPr>
            <a:r>
              <a:rPr lang="en-US" sz="2400" dirty="0">
                <a:solidFill>
                  <a:schemeClr val="tx1"/>
                </a:solidFill>
              </a:rPr>
              <a:t>Dietary recommendations for patients experiencing mucositis/stomatitis; utility of meal replacement shakes or protein powders for those not receiving adequate nutrition </a:t>
            </a:r>
          </a:p>
          <a:p>
            <a:pPr marL="98425" indent="0">
              <a:lnSpc>
                <a:spcPct val="100000"/>
              </a:lnSpc>
              <a:spcBef>
                <a:spcPts val="400"/>
              </a:spcBef>
              <a:spcAft>
                <a:spcPts val="600"/>
              </a:spcAft>
              <a:buNone/>
            </a:pPr>
            <a:endParaRPr lang="en-US" sz="2400" dirty="0">
              <a:solidFill>
                <a:schemeClr val="tx1"/>
              </a:solidFill>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839416" y="227013"/>
            <a:ext cx="10358967" cy="1213778"/>
          </a:xfrm>
        </p:spPr>
        <p:txBody>
          <a:bodyPr lIns="91440" tIns="91440" rIns="91440" bIns="182880"/>
          <a:lstStyle/>
          <a:p>
            <a:r>
              <a:rPr lang="en-US" sz="3200" dirty="0">
                <a:solidFill>
                  <a:schemeClr val="bg1"/>
                </a:solidFill>
              </a:rPr>
              <a:t>Mucositis/Stomatitis Associated </a:t>
            </a:r>
            <a:br>
              <a:rPr lang="en-US" sz="3200" dirty="0">
                <a:solidFill>
                  <a:schemeClr val="bg1"/>
                </a:solidFill>
              </a:rPr>
            </a:br>
            <a:r>
              <a:rPr lang="en-US" sz="3200" dirty="0">
                <a:solidFill>
                  <a:schemeClr val="bg1"/>
                </a:solidFill>
              </a:rPr>
              <a:t>with Certain ADCs </a:t>
            </a:r>
          </a:p>
        </p:txBody>
      </p:sp>
    </p:spTree>
    <p:extLst>
      <p:ext uri="{BB962C8B-B14F-4D97-AF65-F5344CB8AC3E}">
        <p14:creationId xmlns:p14="http://schemas.microsoft.com/office/powerpoint/2010/main" val="1574147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159807-E575-B3A0-C80D-62808A2196C0}"/>
              </a:ext>
            </a:extLst>
          </p:cNvPr>
          <p:cNvSpPr/>
          <p:nvPr/>
        </p:nvSpPr>
        <p:spPr bwMode="auto">
          <a:xfrm>
            <a:off x="2117567" y="188641"/>
            <a:ext cx="786686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0A9555D4-342D-A839-1932-560D6EAEA810}"/>
              </a:ext>
            </a:extLst>
          </p:cNvPr>
          <p:cNvSpPr txBox="1"/>
          <p:nvPr/>
        </p:nvSpPr>
        <p:spPr>
          <a:xfrm>
            <a:off x="9778009" y="1665967"/>
            <a:ext cx="244682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Rugo</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Francisco, California</a:t>
            </a:r>
          </a:p>
        </p:txBody>
      </p:sp>
      <p:pic>
        <p:nvPicPr>
          <p:cNvPr id="11" name="Picture 10">
            <a:extLst>
              <a:ext uri="{FF2B5EF4-FFF2-40B4-BE49-F238E27FC236}">
                <a16:creationId xmlns:a16="http://schemas.microsoft.com/office/drawing/2014/main" id="{6F65CDDB-E532-B3FF-D3FB-C9D9A2F848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08609" y="87500"/>
            <a:ext cx="1554480" cy="1554480"/>
          </a:xfrm>
          <a:prstGeom prst="rect">
            <a:avLst/>
          </a:prstGeom>
        </p:spPr>
      </p:pic>
      <p:sp>
        <p:nvSpPr>
          <p:cNvPr id="12" name="TextBox 11">
            <a:extLst>
              <a:ext uri="{FF2B5EF4-FFF2-40B4-BE49-F238E27FC236}">
                <a16:creationId xmlns:a16="http://schemas.microsoft.com/office/drawing/2014/main" id="{57890393-9D9D-B448-C839-7B717B74A8F6}"/>
              </a:ext>
            </a:extLst>
          </p:cNvPr>
          <p:cNvSpPr txBox="1"/>
          <p:nvPr/>
        </p:nvSpPr>
        <p:spPr>
          <a:xfrm>
            <a:off x="0" y="1665967"/>
            <a:ext cx="211756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Hamilton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Nashville, Tennessee</a:t>
            </a:r>
          </a:p>
        </p:txBody>
      </p:sp>
      <p:pic>
        <p:nvPicPr>
          <p:cNvPr id="13" name="Picture 12">
            <a:extLst>
              <a:ext uri="{FF2B5EF4-FFF2-40B4-BE49-F238E27FC236}">
                <a16:creationId xmlns:a16="http://schemas.microsoft.com/office/drawing/2014/main" id="{154D7038-A6D0-4EA9-4CC9-4087C1027B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9647" y="87500"/>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443134"/>
            <a:ext cx="10358967" cy="2354018"/>
          </a:xfrm>
        </p:spPr>
        <p:txBody>
          <a:bodyPr/>
          <a:lstStyle/>
          <a:p>
            <a:pPr>
              <a:lnSpc>
                <a:spcPct val="100000"/>
              </a:lnSpc>
              <a:spcBef>
                <a:spcPts val="400"/>
              </a:spcBef>
              <a:spcAft>
                <a:spcPts val="600"/>
              </a:spcAft>
            </a:pPr>
            <a:r>
              <a:rPr lang="en-US" sz="2300" dirty="0">
                <a:solidFill>
                  <a:schemeClr val="tx1"/>
                </a:solidFill>
              </a:rPr>
              <a:t>Pathophysiology of the cardiotoxicity associated with anti-HER2 therapies, including ADCs </a:t>
            </a:r>
          </a:p>
          <a:p>
            <a:pPr>
              <a:lnSpc>
                <a:spcPct val="100000"/>
              </a:lnSpc>
              <a:spcBef>
                <a:spcPts val="400"/>
              </a:spcBef>
              <a:spcAft>
                <a:spcPts val="600"/>
              </a:spcAft>
            </a:pPr>
            <a:r>
              <a:rPr lang="en-US" sz="2300" dirty="0">
                <a:solidFill>
                  <a:schemeClr val="tx1"/>
                </a:solidFill>
              </a:rPr>
              <a:t>Incidence of left ventricular dysfunction noted with HER2-targeted ADCs in clinical trial experiences </a:t>
            </a:r>
          </a:p>
          <a:p>
            <a:pPr>
              <a:lnSpc>
                <a:spcPct val="100000"/>
              </a:lnSpc>
              <a:spcBef>
                <a:spcPts val="400"/>
              </a:spcBef>
              <a:spcAft>
                <a:spcPts val="600"/>
              </a:spcAft>
            </a:pPr>
            <a:r>
              <a:rPr lang="en-US" sz="2300" dirty="0">
                <a:solidFill>
                  <a:schemeClr val="tx1"/>
                </a:solidFill>
              </a:rPr>
              <a:t>Appropriate monitoring of left ventricular ejection fraction (LVEF) at baseline and during treatment with HER2-targeted ADCs </a:t>
            </a:r>
          </a:p>
          <a:p>
            <a:pPr>
              <a:lnSpc>
                <a:spcPct val="100000"/>
              </a:lnSpc>
              <a:spcBef>
                <a:spcPts val="400"/>
              </a:spcBef>
              <a:spcAft>
                <a:spcPts val="600"/>
              </a:spcAft>
            </a:pPr>
            <a:r>
              <a:rPr lang="en-US" sz="2300" dirty="0">
                <a:solidFill>
                  <a:schemeClr val="tx1"/>
                </a:solidFill>
              </a:rPr>
              <a:t>Threshold for treatment interruption for patients experiencing LVEF decrease; indications for restarting HER2-targeted ADC therapy after recovery </a:t>
            </a:r>
          </a:p>
          <a:p>
            <a:pPr>
              <a:lnSpc>
                <a:spcPct val="100000"/>
              </a:lnSpc>
              <a:spcBef>
                <a:spcPts val="400"/>
              </a:spcBef>
              <a:spcAft>
                <a:spcPts val="600"/>
              </a:spcAft>
            </a:pPr>
            <a:r>
              <a:rPr lang="en-US" sz="2300" dirty="0">
                <a:solidFill>
                  <a:schemeClr val="tx1"/>
                </a:solidFill>
              </a:rPr>
              <a:t>Role of interdisciplinary coordination with cardiologists when monitoring for and managing cardiac toxicities associated with HER2-targeted ADCs </a:t>
            </a:r>
          </a:p>
          <a:p>
            <a:pPr marL="98425" indent="0">
              <a:lnSpc>
                <a:spcPct val="100000"/>
              </a:lnSpc>
              <a:spcBef>
                <a:spcPts val="400"/>
              </a:spcBef>
              <a:spcAft>
                <a:spcPts val="600"/>
              </a:spcAft>
              <a:buNone/>
            </a:pPr>
            <a:endParaRPr lang="en-US" sz="2300" dirty="0">
              <a:solidFill>
                <a:schemeClr val="tx1"/>
              </a:solidFill>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839416" y="227012"/>
            <a:ext cx="10358967" cy="1228421"/>
          </a:xfrm>
        </p:spPr>
        <p:txBody>
          <a:bodyPr lIns="91440" tIns="91440" rIns="91440" bIns="182880"/>
          <a:lstStyle/>
          <a:p>
            <a:r>
              <a:rPr lang="en-US" sz="3200" dirty="0">
                <a:solidFill>
                  <a:schemeClr val="bg1"/>
                </a:solidFill>
              </a:rPr>
              <a:t>Rare Cardiac Toxicities with </a:t>
            </a:r>
            <a:br>
              <a:rPr lang="en-US" sz="3200" dirty="0">
                <a:solidFill>
                  <a:schemeClr val="bg1"/>
                </a:solidFill>
              </a:rPr>
            </a:br>
            <a:r>
              <a:rPr lang="en-US" sz="3200" dirty="0">
                <a:solidFill>
                  <a:schemeClr val="bg1"/>
                </a:solidFill>
              </a:rPr>
              <a:t>HER2-Targeted ADCs</a:t>
            </a:r>
          </a:p>
        </p:txBody>
      </p:sp>
    </p:spTree>
    <p:extLst>
      <p:ext uri="{BB962C8B-B14F-4D97-AF65-F5344CB8AC3E}">
        <p14:creationId xmlns:p14="http://schemas.microsoft.com/office/powerpoint/2010/main" val="191284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3F207C-154C-0474-7A86-ECBB6ECDDF2E}"/>
              </a:ext>
            </a:extLst>
          </p:cNvPr>
          <p:cNvSpPr/>
          <p:nvPr/>
        </p:nvSpPr>
        <p:spPr bwMode="auto">
          <a:xfrm>
            <a:off x="2117567" y="188641"/>
            <a:ext cx="786686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A24374EE-1EB3-2CD6-E125-A004EB6C827D}"/>
              </a:ext>
            </a:extLst>
          </p:cNvPr>
          <p:cNvSpPr txBox="1"/>
          <p:nvPr/>
        </p:nvSpPr>
        <p:spPr>
          <a:xfrm>
            <a:off x="9778009" y="1665967"/>
            <a:ext cx="244682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Rugo</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Francisco, California</a:t>
            </a:r>
          </a:p>
        </p:txBody>
      </p:sp>
      <p:pic>
        <p:nvPicPr>
          <p:cNvPr id="11" name="Picture 10">
            <a:extLst>
              <a:ext uri="{FF2B5EF4-FFF2-40B4-BE49-F238E27FC236}">
                <a16:creationId xmlns:a16="http://schemas.microsoft.com/office/drawing/2014/main" id="{E1C2EE59-983D-9341-1BF9-A720015011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08609" y="87500"/>
            <a:ext cx="1554480" cy="1554480"/>
          </a:xfrm>
          <a:prstGeom prst="rect">
            <a:avLst/>
          </a:prstGeom>
        </p:spPr>
      </p:pic>
      <p:sp>
        <p:nvSpPr>
          <p:cNvPr id="12" name="TextBox 11">
            <a:extLst>
              <a:ext uri="{FF2B5EF4-FFF2-40B4-BE49-F238E27FC236}">
                <a16:creationId xmlns:a16="http://schemas.microsoft.com/office/drawing/2014/main" id="{18B0153A-4A05-504F-088C-889E1F4366A1}"/>
              </a:ext>
            </a:extLst>
          </p:cNvPr>
          <p:cNvSpPr txBox="1"/>
          <p:nvPr/>
        </p:nvSpPr>
        <p:spPr>
          <a:xfrm>
            <a:off x="0" y="1665967"/>
            <a:ext cx="211756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Hamilton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Nashville, Tennessee</a:t>
            </a:r>
          </a:p>
        </p:txBody>
      </p:sp>
      <p:pic>
        <p:nvPicPr>
          <p:cNvPr id="13" name="Picture 12">
            <a:extLst>
              <a:ext uri="{FF2B5EF4-FFF2-40B4-BE49-F238E27FC236}">
                <a16:creationId xmlns:a16="http://schemas.microsoft.com/office/drawing/2014/main" id="{2516F0EB-6E2A-869D-4F3B-AC58B2BDC7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9647" y="87500"/>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443134"/>
            <a:ext cx="10358967" cy="2354018"/>
          </a:xfrm>
        </p:spPr>
        <p:txBody>
          <a:bodyPr/>
          <a:lstStyle/>
          <a:p>
            <a:pPr>
              <a:lnSpc>
                <a:spcPct val="100000"/>
              </a:lnSpc>
              <a:spcBef>
                <a:spcPts val="400"/>
              </a:spcBef>
              <a:spcAft>
                <a:spcPts val="600"/>
              </a:spcAft>
            </a:pPr>
            <a:r>
              <a:rPr lang="en-US" sz="2300" dirty="0">
                <a:solidFill>
                  <a:schemeClr val="tx1"/>
                </a:solidFill>
              </a:rPr>
              <a:t>Pathophysiology of ocular adverse events associated with certain ADCs; spectrum, incidence and severity of ocular toxicities with different agents </a:t>
            </a:r>
          </a:p>
          <a:p>
            <a:pPr>
              <a:lnSpc>
                <a:spcPct val="100000"/>
              </a:lnSpc>
              <a:spcBef>
                <a:spcPts val="400"/>
              </a:spcBef>
              <a:spcAft>
                <a:spcPts val="600"/>
              </a:spcAft>
            </a:pPr>
            <a:r>
              <a:rPr lang="en-US" sz="2300" dirty="0">
                <a:solidFill>
                  <a:schemeClr val="tx1"/>
                </a:solidFill>
              </a:rPr>
              <a:t>Optimal patient counseling and education regarding signs of ocular toxicity and the importance of early reporting of symptoms </a:t>
            </a:r>
          </a:p>
          <a:p>
            <a:pPr>
              <a:lnSpc>
                <a:spcPct val="100000"/>
              </a:lnSpc>
              <a:spcBef>
                <a:spcPts val="400"/>
              </a:spcBef>
              <a:spcAft>
                <a:spcPts val="600"/>
              </a:spcAft>
            </a:pPr>
            <a:r>
              <a:rPr lang="en-US" sz="2300" dirty="0">
                <a:solidFill>
                  <a:schemeClr val="tx1"/>
                </a:solidFill>
              </a:rPr>
              <a:t>Guidelines for treatment modification for patients experiencing ocular complications of ADCs </a:t>
            </a:r>
          </a:p>
          <a:p>
            <a:pPr>
              <a:lnSpc>
                <a:spcPct val="100000"/>
              </a:lnSpc>
              <a:spcBef>
                <a:spcPts val="400"/>
              </a:spcBef>
              <a:spcAft>
                <a:spcPts val="600"/>
              </a:spcAft>
            </a:pPr>
            <a:r>
              <a:rPr lang="en-US" sz="2300" dirty="0">
                <a:solidFill>
                  <a:schemeClr val="tx1"/>
                </a:solidFill>
              </a:rPr>
              <a:t>Utility of other prophylactic and supportive care measures to mitigate and/or manage ocular toxicities </a:t>
            </a:r>
          </a:p>
          <a:p>
            <a:pPr>
              <a:lnSpc>
                <a:spcPct val="100000"/>
              </a:lnSpc>
              <a:spcBef>
                <a:spcPts val="400"/>
              </a:spcBef>
              <a:spcAft>
                <a:spcPts val="600"/>
              </a:spcAft>
            </a:pPr>
            <a:r>
              <a:rPr lang="en-US" sz="2300" dirty="0">
                <a:solidFill>
                  <a:schemeClr val="tx1"/>
                </a:solidFill>
              </a:rPr>
              <a:t>Importance of interdisciplinary coordination with eye-care professionals in the identification and management of treatment-related ocular events </a:t>
            </a:r>
          </a:p>
          <a:p>
            <a:pPr marL="98425" indent="0">
              <a:lnSpc>
                <a:spcPct val="100000"/>
              </a:lnSpc>
              <a:spcBef>
                <a:spcPts val="400"/>
              </a:spcBef>
              <a:spcAft>
                <a:spcPts val="600"/>
              </a:spcAft>
              <a:buNone/>
            </a:pPr>
            <a:endParaRPr lang="en-US" sz="2300" dirty="0">
              <a:solidFill>
                <a:schemeClr val="tx1"/>
              </a:solidFill>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839416" y="227013"/>
            <a:ext cx="10358967" cy="1242806"/>
          </a:xfrm>
        </p:spPr>
        <p:txBody>
          <a:bodyPr lIns="91440" tIns="91440" rIns="91440" bIns="182880"/>
          <a:lstStyle/>
          <a:p>
            <a:r>
              <a:rPr lang="en-US" sz="3200" dirty="0">
                <a:solidFill>
                  <a:schemeClr val="bg1"/>
                </a:solidFill>
              </a:rPr>
              <a:t>Ocular Toxicities of ADCs</a:t>
            </a:r>
          </a:p>
        </p:txBody>
      </p:sp>
    </p:spTree>
    <p:extLst>
      <p:ext uri="{BB962C8B-B14F-4D97-AF65-F5344CB8AC3E}">
        <p14:creationId xmlns:p14="http://schemas.microsoft.com/office/powerpoint/2010/main" val="2731681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E436F4-2230-CA86-9BE8-54BA4F49DFD1}"/>
              </a:ext>
            </a:extLst>
          </p:cNvPr>
          <p:cNvSpPr/>
          <p:nvPr/>
        </p:nvSpPr>
        <p:spPr bwMode="auto">
          <a:xfrm>
            <a:off x="2117567" y="188641"/>
            <a:ext cx="786686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A99519BB-07CB-DFD2-FC6F-C1B9F1744AB4}"/>
              </a:ext>
            </a:extLst>
          </p:cNvPr>
          <p:cNvSpPr txBox="1"/>
          <p:nvPr/>
        </p:nvSpPr>
        <p:spPr>
          <a:xfrm>
            <a:off x="9778009" y="1665967"/>
            <a:ext cx="244682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Rugo</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Francisco, California</a:t>
            </a:r>
          </a:p>
        </p:txBody>
      </p:sp>
      <p:pic>
        <p:nvPicPr>
          <p:cNvPr id="11" name="Picture 10">
            <a:extLst>
              <a:ext uri="{FF2B5EF4-FFF2-40B4-BE49-F238E27FC236}">
                <a16:creationId xmlns:a16="http://schemas.microsoft.com/office/drawing/2014/main" id="{F96D341B-C786-FF54-071F-E32BC0E2F6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08609" y="87500"/>
            <a:ext cx="1554480" cy="1554480"/>
          </a:xfrm>
          <a:prstGeom prst="rect">
            <a:avLst/>
          </a:prstGeom>
        </p:spPr>
      </p:pic>
      <p:sp>
        <p:nvSpPr>
          <p:cNvPr id="12" name="TextBox 11">
            <a:extLst>
              <a:ext uri="{FF2B5EF4-FFF2-40B4-BE49-F238E27FC236}">
                <a16:creationId xmlns:a16="http://schemas.microsoft.com/office/drawing/2014/main" id="{FD5BB33F-3027-4AF9-26DF-A07A2819D121}"/>
              </a:ext>
            </a:extLst>
          </p:cNvPr>
          <p:cNvSpPr txBox="1"/>
          <p:nvPr/>
        </p:nvSpPr>
        <p:spPr>
          <a:xfrm>
            <a:off x="0" y="1665967"/>
            <a:ext cx="211756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Hamilton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Nashville, Tennessee</a:t>
            </a:r>
          </a:p>
        </p:txBody>
      </p:sp>
      <p:pic>
        <p:nvPicPr>
          <p:cNvPr id="13" name="Picture 12">
            <a:extLst>
              <a:ext uri="{FF2B5EF4-FFF2-40B4-BE49-F238E27FC236}">
                <a16:creationId xmlns:a16="http://schemas.microsoft.com/office/drawing/2014/main" id="{14DED68A-A140-3435-2CEA-8CFDF4CDC4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9647" y="87500"/>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443134"/>
            <a:ext cx="10508076" cy="2354018"/>
          </a:xfrm>
        </p:spPr>
        <p:txBody>
          <a:bodyPr/>
          <a:lstStyle/>
          <a:p>
            <a:pPr>
              <a:lnSpc>
                <a:spcPct val="100000"/>
              </a:lnSpc>
              <a:spcBef>
                <a:spcPts val="400"/>
              </a:spcBef>
              <a:spcAft>
                <a:spcPts val="600"/>
              </a:spcAft>
            </a:pPr>
            <a:r>
              <a:rPr lang="en-US" sz="1800" dirty="0">
                <a:solidFill>
                  <a:schemeClr val="tx1"/>
                </a:solidFill>
              </a:rPr>
              <a:t>Rates of various gastrointestinal issues, such as nausea/vomiting, diarrhea, decreased appetite and constipation, among patients receiving ADC therapy </a:t>
            </a:r>
          </a:p>
          <a:p>
            <a:pPr>
              <a:lnSpc>
                <a:spcPct val="100000"/>
              </a:lnSpc>
              <a:spcBef>
                <a:spcPts val="400"/>
              </a:spcBef>
              <a:spcAft>
                <a:spcPts val="600"/>
              </a:spcAft>
            </a:pPr>
            <a:r>
              <a:rPr lang="en-US" sz="1800" dirty="0">
                <a:solidFill>
                  <a:schemeClr val="tx1"/>
                </a:solidFill>
              </a:rPr>
              <a:t>Role of prophylactic antiemetics and/or antidiarrheals for patients about to begin treatment with an ADC </a:t>
            </a:r>
          </a:p>
          <a:p>
            <a:pPr>
              <a:lnSpc>
                <a:spcPct val="100000"/>
              </a:lnSpc>
              <a:spcBef>
                <a:spcPts val="400"/>
              </a:spcBef>
              <a:spcAft>
                <a:spcPts val="600"/>
              </a:spcAft>
            </a:pPr>
            <a:r>
              <a:rPr lang="en-US" sz="1800" dirty="0">
                <a:solidFill>
                  <a:schemeClr val="tx1"/>
                </a:solidFill>
              </a:rPr>
              <a:t>Educating patients regarding strategies to maintain proper nutrition during treatment </a:t>
            </a:r>
          </a:p>
          <a:p>
            <a:pPr>
              <a:lnSpc>
                <a:spcPct val="100000"/>
              </a:lnSpc>
              <a:spcBef>
                <a:spcPts val="400"/>
              </a:spcBef>
              <a:spcAft>
                <a:spcPts val="600"/>
              </a:spcAft>
            </a:pPr>
            <a:r>
              <a:rPr lang="en-US" sz="1800" dirty="0">
                <a:solidFill>
                  <a:schemeClr val="tx1"/>
                </a:solidFill>
              </a:rPr>
              <a:t>Role of complementary therapies such as acupuncture in managing gastrointestinal side effects of ADCs </a:t>
            </a:r>
          </a:p>
          <a:p>
            <a:pPr>
              <a:lnSpc>
                <a:spcPct val="100000"/>
              </a:lnSpc>
              <a:spcBef>
                <a:spcPts val="400"/>
              </a:spcBef>
              <a:spcAft>
                <a:spcPts val="600"/>
              </a:spcAft>
            </a:pPr>
            <a:r>
              <a:rPr lang="en-US" sz="1800" dirty="0">
                <a:solidFill>
                  <a:schemeClr val="tx1"/>
                </a:solidFill>
              </a:rPr>
              <a:t>Incidence and management of peripheral neuropathy associated with various ADCs </a:t>
            </a:r>
          </a:p>
          <a:p>
            <a:pPr>
              <a:lnSpc>
                <a:spcPct val="100000"/>
              </a:lnSpc>
              <a:spcBef>
                <a:spcPts val="400"/>
              </a:spcBef>
              <a:spcAft>
                <a:spcPts val="600"/>
              </a:spcAft>
            </a:pPr>
            <a:r>
              <a:rPr lang="en-US" sz="1800" dirty="0">
                <a:solidFill>
                  <a:schemeClr val="tx1"/>
                </a:solidFill>
              </a:rPr>
              <a:t>Strategies to mitigate the potential psychosocial ramifications of visible side effects of ADC treatment, such as alopecia </a:t>
            </a:r>
          </a:p>
          <a:p>
            <a:pPr>
              <a:lnSpc>
                <a:spcPct val="100000"/>
              </a:lnSpc>
              <a:spcBef>
                <a:spcPts val="400"/>
              </a:spcBef>
              <a:spcAft>
                <a:spcPts val="600"/>
              </a:spcAft>
            </a:pPr>
            <a:r>
              <a:rPr lang="en-US" sz="1800" dirty="0">
                <a:solidFill>
                  <a:schemeClr val="tx1"/>
                </a:solidFill>
              </a:rPr>
              <a:t>Spectrum of other toxicities associated with 1 or more ADCs used in the treatment of cancer, such as fatigue, cutaneous reactions, hemorrhage, effusion/edema and hyperglycemia </a:t>
            </a:r>
          </a:p>
          <a:p>
            <a:pPr>
              <a:lnSpc>
                <a:spcPct val="100000"/>
              </a:lnSpc>
              <a:spcBef>
                <a:spcPts val="400"/>
              </a:spcBef>
              <a:spcAft>
                <a:spcPts val="600"/>
              </a:spcAft>
            </a:pPr>
            <a:r>
              <a:rPr lang="en-US" sz="1800" dirty="0">
                <a:solidFill>
                  <a:schemeClr val="tx1"/>
                </a:solidFill>
              </a:rPr>
              <a:t>Collaborative role of oncology nurses in comprehensive biopsychosocial care for patients with cancer; capacity to optimize clinical and quality-of-life outcomes with anticancer therapies, including ADCs</a:t>
            </a:r>
          </a:p>
          <a:p>
            <a:pPr marL="98425" indent="0">
              <a:lnSpc>
                <a:spcPct val="100000"/>
              </a:lnSpc>
              <a:spcBef>
                <a:spcPts val="400"/>
              </a:spcBef>
              <a:spcAft>
                <a:spcPts val="600"/>
              </a:spcAft>
              <a:buNone/>
            </a:pPr>
            <a:endParaRPr lang="en-US" sz="1800" dirty="0">
              <a:solidFill>
                <a:schemeClr val="tx1"/>
              </a:solidFill>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839416" y="227013"/>
            <a:ext cx="10358967" cy="1213778"/>
          </a:xfrm>
        </p:spPr>
        <p:txBody>
          <a:bodyPr lIns="91440" tIns="91440" rIns="91440" bIns="182880"/>
          <a:lstStyle/>
          <a:p>
            <a:r>
              <a:rPr lang="en-US" sz="3200" dirty="0">
                <a:solidFill>
                  <a:schemeClr val="bg1"/>
                </a:solidFill>
              </a:rPr>
              <a:t>Gastrointestinal and Other </a:t>
            </a:r>
            <a:br>
              <a:rPr lang="en-US" sz="3200" dirty="0">
                <a:solidFill>
                  <a:schemeClr val="bg1"/>
                </a:solidFill>
              </a:rPr>
            </a:br>
            <a:r>
              <a:rPr lang="en-US" sz="3200" dirty="0">
                <a:solidFill>
                  <a:schemeClr val="bg1"/>
                </a:solidFill>
              </a:rPr>
              <a:t>Side Effects of ADCs</a:t>
            </a:r>
          </a:p>
        </p:txBody>
      </p:sp>
    </p:spTree>
    <p:extLst>
      <p:ext uri="{BB962C8B-B14F-4D97-AF65-F5344CB8AC3E}">
        <p14:creationId xmlns:p14="http://schemas.microsoft.com/office/powerpoint/2010/main" val="189611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4724-957B-6329-6E24-26851FB60BFA}"/>
              </a:ext>
            </a:extLst>
          </p:cNvPr>
          <p:cNvSpPr>
            <a:spLocks noGrp="1"/>
          </p:cNvSpPr>
          <p:nvPr>
            <p:ph type="title"/>
          </p:nvPr>
        </p:nvSpPr>
        <p:spPr>
          <a:xfrm>
            <a:off x="912286" y="116632"/>
            <a:ext cx="10358967" cy="1143000"/>
          </a:xfrm>
        </p:spPr>
        <p:txBody>
          <a:bodyPr/>
          <a:lstStyle/>
          <a:p>
            <a:pPr algn="l"/>
            <a:r>
              <a:rPr lang="en-US" dirty="0"/>
              <a:t>Patritumab Deruxtecan (HER3-DXd) Targeting HER3 May Address Multiple EGFR TKI Resistance Mechanisms in NSCLC</a:t>
            </a:r>
          </a:p>
        </p:txBody>
      </p:sp>
      <p:sp>
        <p:nvSpPr>
          <p:cNvPr id="3" name="TextBox 2">
            <a:extLst>
              <a:ext uri="{FF2B5EF4-FFF2-40B4-BE49-F238E27FC236}">
                <a16:creationId xmlns:a16="http://schemas.microsoft.com/office/drawing/2014/main" id="{D2B0E3E8-CFEA-EBF7-830C-8AEC0A08C7A7}"/>
              </a:ext>
            </a:extLst>
          </p:cNvPr>
          <p:cNvSpPr txBox="1"/>
          <p:nvPr/>
        </p:nvSpPr>
        <p:spPr>
          <a:xfrm>
            <a:off x="12778" y="6490211"/>
            <a:ext cx="3434017"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Janne</a:t>
            </a:r>
            <a:r>
              <a:rPr lang="en-US" sz="1500" b="0" dirty="0">
                <a:solidFill>
                  <a:schemeClr val="tx1"/>
                </a:solidFill>
                <a:latin typeface="Calibri" panose="020F0502020204030204" pitchFamily="34" charset="0"/>
                <a:cs typeface="Calibri" panose="020F0502020204030204" pitchFamily="34" charset="0"/>
              </a:rPr>
              <a:t> PA et al. ASCO 2021;Abstract 9007.</a:t>
            </a:r>
          </a:p>
        </p:txBody>
      </p:sp>
      <p:pic>
        <p:nvPicPr>
          <p:cNvPr id="5" name="Picture 4" descr="Chart&#10;&#10;Description automatically generated">
            <a:extLst>
              <a:ext uri="{FF2B5EF4-FFF2-40B4-BE49-F238E27FC236}">
                <a16:creationId xmlns:a16="http://schemas.microsoft.com/office/drawing/2014/main" id="{9D5097EC-2315-F1DB-22C1-BA222CE9C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51" y="2564904"/>
            <a:ext cx="11620236" cy="3456384"/>
          </a:xfrm>
          <a:prstGeom prst="rect">
            <a:avLst/>
          </a:prstGeom>
        </p:spPr>
      </p:pic>
      <p:sp>
        <p:nvSpPr>
          <p:cNvPr id="7" name="Rectangle 6">
            <a:extLst>
              <a:ext uri="{FF2B5EF4-FFF2-40B4-BE49-F238E27FC236}">
                <a16:creationId xmlns:a16="http://schemas.microsoft.com/office/drawing/2014/main" id="{28EF564B-0E0A-244C-329D-948A1E7BEDD9}"/>
              </a:ext>
            </a:extLst>
          </p:cNvPr>
          <p:cNvSpPr/>
          <p:nvPr/>
        </p:nvSpPr>
        <p:spPr bwMode="auto">
          <a:xfrm>
            <a:off x="263352" y="1268760"/>
            <a:ext cx="11593288" cy="13681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0D2BE490-5C2F-DF0E-14D0-A125EAAB8B15}"/>
              </a:ext>
            </a:extLst>
          </p:cNvPr>
          <p:cNvSpPr txBox="1"/>
          <p:nvPr/>
        </p:nvSpPr>
        <p:spPr>
          <a:xfrm>
            <a:off x="623392" y="1341655"/>
            <a:ext cx="8449749" cy="1354217"/>
          </a:xfrm>
          <a:prstGeom prst="rect">
            <a:avLst/>
          </a:prstGeom>
          <a:noFill/>
        </p:spPr>
        <p:txBody>
          <a:bodyPr wrap="none" rtlCol="0">
            <a:spAutoFit/>
          </a:bodyPr>
          <a:lstStyle/>
          <a:p>
            <a:r>
              <a:rPr lang="en-US" sz="2200" dirty="0"/>
              <a:t>HER3-DXd is an antibody-drug conjugate with 3 components:</a:t>
            </a:r>
          </a:p>
          <a:p>
            <a:pPr marL="342900" indent="-342900">
              <a:buFont typeface="Arial" panose="020B0604020202020204" pitchFamily="34" charset="0"/>
              <a:buChar char="•"/>
            </a:pPr>
            <a:r>
              <a:rPr lang="en-US" sz="2000" b="0" dirty="0">
                <a:solidFill>
                  <a:schemeClr val="tx1"/>
                </a:solidFill>
              </a:rPr>
              <a:t>A fully human anti-HER3 IgG1 </a:t>
            </a:r>
            <a:r>
              <a:rPr lang="en-US" sz="2000" b="0" dirty="0" err="1">
                <a:solidFill>
                  <a:schemeClr val="tx1"/>
                </a:solidFill>
              </a:rPr>
              <a:t>mAb</a:t>
            </a:r>
            <a:r>
              <a:rPr lang="en-US" sz="2000" b="0" dirty="0">
                <a:solidFill>
                  <a:schemeClr val="tx1"/>
                </a:solidFill>
              </a:rPr>
              <a:t> (</a:t>
            </a:r>
            <a:r>
              <a:rPr lang="en-US" sz="2000" b="0" dirty="0" err="1">
                <a:solidFill>
                  <a:schemeClr val="tx1"/>
                </a:solidFill>
              </a:rPr>
              <a:t>patritumab</a:t>
            </a:r>
            <a:r>
              <a:rPr lang="en-US" sz="2000" b="0" dirty="0">
                <a:solidFill>
                  <a:schemeClr val="tx1"/>
                </a:solidFill>
              </a:rPr>
              <a:t>), covalently linked to:</a:t>
            </a:r>
          </a:p>
          <a:p>
            <a:pPr marL="342900" indent="-342900">
              <a:buFont typeface="Arial" panose="020B0604020202020204" pitchFamily="34" charset="0"/>
              <a:buChar char="•"/>
            </a:pPr>
            <a:r>
              <a:rPr lang="en-US" sz="2000" b="0" dirty="0">
                <a:solidFill>
                  <a:schemeClr val="tx1"/>
                </a:solidFill>
              </a:rPr>
              <a:t>A topoisomerase I inhibitor payload, an </a:t>
            </a:r>
            <a:r>
              <a:rPr lang="en-US" sz="2000" b="0" dirty="0" err="1">
                <a:solidFill>
                  <a:schemeClr val="tx1"/>
                </a:solidFill>
              </a:rPr>
              <a:t>exatecan</a:t>
            </a:r>
            <a:r>
              <a:rPr lang="en-US" sz="2000" b="0" dirty="0">
                <a:solidFill>
                  <a:schemeClr val="tx1"/>
                </a:solidFill>
              </a:rPr>
              <a:t> derivative, via</a:t>
            </a:r>
          </a:p>
          <a:p>
            <a:pPr marL="342900" indent="-342900">
              <a:buFont typeface="Arial" panose="020B0604020202020204" pitchFamily="34" charset="0"/>
              <a:buChar char="•"/>
            </a:pPr>
            <a:r>
              <a:rPr lang="en-US" sz="2000" b="0" dirty="0">
                <a:solidFill>
                  <a:schemeClr val="tx1"/>
                </a:solidFill>
              </a:rPr>
              <a:t>A tetrapeptide-based cleaver linker</a:t>
            </a:r>
          </a:p>
        </p:txBody>
      </p:sp>
      <p:sp>
        <p:nvSpPr>
          <p:cNvPr id="6" name="TextBox 5">
            <a:extLst>
              <a:ext uri="{FF2B5EF4-FFF2-40B4-BE49-F238E27FC236}">
                <a16:creationId xmlns:a16="http://schemas.microsoft.com/office/drawing/2014/main" id="{6CD59BC7-885D-43B0-4385-CF23859B2599}"/>
              </a:ext>
            </a:extLst>
          </p:cNvPr>
          <p:cNvSpPr txBox="1"/>
          <p:nvPr/>
        </p:nvSpPr>
        <p:spPr>
          <a:xfrm>
            <a:off x="288200" y="6027503"/>
            <a:ext cx="2492862"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TKI = tyrosine kinase inhibitor</a:t>
            </a:r>
          </a:p>
        </p:txBody>
      </p:sp>
    </p:spTree>
    <p:extLst>
      <p:ext uri="{BB962C8B-B14F-4D97-AF65-F5344CB8AC3E}">
        <p14:creationId xmlns:p14="http://schemas.microsoft.com/office/powerpoint/2010/main" val="1643091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4724-957B-6329-6E24-26851FB60BFA}"/>
              </a:ext>
            </a:extLst>
          </p:cNvPr>
          <p:cNvSpPr>
            <a:spLocks noGrp="1"/>
          </p:cNvSpPr>
          <p:nvPr>
            <p:ph type="title"/>
          </p:nvPr>
        </p:nvSpPr>
        <p:spPr>
          <a:xfrm>
            <a:off x="912286" y="116632"/>
            <a:ext cx="10358967" cy="1143000"/>
          </a:xfrm>
        </p:spPr>
        <p:txBody>
          <a:bodyPr/>
          <a:lstStyle/>
          <a:p>
            <a:pPr algn="l"/>
            <a:r>
              <a:rPr lang="en-US" dirty="0"/>
              <a:t>Patritumab </a:t>
            </a:r>
            <a:r>
              <a:rPr lang="en-US" dirty="0" err="1"/>
              <a:t>Deruxtecan</a:t>
            </a:r>
            <a:r>
              <a:rPr lang="en-US" dirty="0"/>
              <a:t> Demonstrated Efficacy for NSCLC with EGFR Mutations in the Phase II HERTHENA-Lung01 Study</a:t>
            </a:r>
          </a:p>
        </p:txBody>
      </p:sp>
      <p:sp>
        <p:nvSpPr>
          <p:cNvPr id="3" name="TextBox 2">
            <a:extLst>
              <a:ext uri="{FF2B5EF4-FFF2-40B4-BE49-F238E27FC236}">
                <a16:creationId xmlns:a16="http://schemas.microsoft.com/office/drawing/2014/main" id="{D2B0E3E8-CFEA-EBF7-830C-8AEC0A08C7A7}"/>
              </a:ext>
            </a:extLst>
          </p:cNvPr>
          <p:cNvSpPr txBox="1"/>
          <p:nvPr/>
        </p:nvSpPr>
        <p:spPr>
          <a:xfrm>
            <a:off x="12778" y="6490211"/>
            <a:ext cx="383925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HA et al. </a:t>
            </a:r>
            <a:r>
              <a:rPr lang="en-US" sz="1500" b="0" i="1" dirty="0">
                <a:solidFill>
                  <a:schemeClr val="tx1"/>
                </a:solidFill>
                <a:latin typeface="Calibri" panose="020F0502020204030204" pitchFamily="34" charset="0"/>
                <a:cs typeface="Calibri" panose="020F0502020204030204" pitchFamily="34" charset="0"/>
              </a:rPr>
              <a:t>J Clin Oncol</a:t>
            </a:r>
            <a:r>
              <a:rPr lang="en-US" sz="1500" b="0" dirty="0">
                <a:solidFill>
                  <a:schemeClr val="tx1"/>
                </a:solidFill>
                <a:latin typeface="Calibri" panose="020F0502020204030204" pitchFamily="34" charset="0"/>
                <a:cs typeface="Calibri" panose="020F0502020204030204" pitchFamily="34" charset="0"/>
              </a:rPr>
              <a:t> 2023;41(35):5363-75.</a:t>
            </a:r>
          </a:p>
        </p:txBody>
      </p:sp>
      <p:pic>
        <p:nvPicPr>
          <p:cNvPr id="6" name="Picture 5">
            <a:extLst>
              <a:ext uri="{FF2B5EF4-FFF2-40B4-BE49-F238E27FC236}">
                <a16:creationId xmlns:a16="http://schemas.microsoft.com/office/drawing/2014/main" id="{DCC30F34-9DE0-E34E-6869-5EB04C1025F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2789" y="1342092"/>
            <a:ext cx="11937959" cy="4527336"/>
          </a:xfrm>
          <a:prstGeom prst="rect">
            <a:avLst/>
          </a:prstGeom>
        </p:spPr>
      </p:pic>
      <p:sp>
        <p:nvSpPr>
          <p:cNvPr id="5" name="TextBox 4">
            <a:extLst>
              <a:ext uri="{FF2B5EF4-FFF2-40B4-BE49-F238E27FC236}">
                <a16:creationId xmlns:a16="http://schemas.microsoft.com/office/drawing/2014/main" id="{7AE030A5-2785-F84D-D2F8-F9E8414C55A0}"/>
              </a:ext>
            </a:extLst>
          </p:cNvPr>
          <p:cNvSpPr txBox="1"/>
          <p:nvPr/>
        </p:nvSpPr>
        <p:spPr>
          <a:xfrm>
            <a:off x="155997" y="5851232"/>
            <a:ext cx="896046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CR = complete response; PR = partial response; SD = stable disease; PD = progressive disease; NE = not evaluated</a:t>
            </a:r>
          </a:p>
        </p:txBody>
      </p:sp>
    </p:spTree>
    <p:extLst>
      <p:ext uri="{BB962C8B-B14F-4D97-AF65-F5344CB8AC3E}">
        <p14:creationId xmlns:p14="http://schemas.microsoft.com/office/powerpoint/2010/main" val="1529517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ECF1-2A01-101D-F876-0B9A95B8B9C8}"/>
              </a:ext>
            </a:extLst>
          </p:cNvPr>
          <p:cNvSpPr>
            <a:spLocks noGrp="1"/>
          </p:cNvSpPr>
          <p:nvPr>
            <p:ph type="title"/>
          </p:nvPr>
        </p:nvSpPr>
        <p:spPr>
          <a:xfrm>
            <a:off x="912286" y="-27384"/>
            <a:ext cx="10358967" cy="1143000"/>
          </a:xfrm>
        </p:spPr>
        <p:txBody>
          <a:bodyPr/>
          <a:lstStyle/>
          <a:p>
            <a:r>
              <a:rPr lang="en-US" dirty="0"/>
              <a:t>Ifinatamab Deruxtecan (I-</a:t>
            </a:r>
            <a:r>
              <a:rPr lang="en-US" dirty="0" err="1"/>
              <a:t>DXd</a:t>
            </a:r>
            <a:r>
              <a:rPr lang="en-US" dirty="0"/>
              <a:t>)</a:t>
            </a:r>
          </a:p>
        </p:txBody>
      </p:sp>
      <p:sp>
        <p:nvSpPr>
          <p:cNvPr id="5" name="TextBox 4">
            <a:extLst>
              <a:ext uri="{FF2B5EF4-FFF2-40B4-BE49-F238E27FC236}">
                <a16:creationId xmlns:a16="http://schemas.microsoft.com/office/drawing/2014/main" id="{D0593FE5-2DFE-C817-57B5-C8C568578DAB}"/>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Patel MR et al. ESMO 2023;Abstract 690P.</a:t>
            </a:r>
          </a:p>
        </p:txBody>
      </p:sp>
      <p:pic>
        <p:nvPicPr>
          <p:cNvPr id="10" name="Picture 9" descr="A diagram of a molecule&#10;&#10;Description automatically generated">
            <a:extLst>
              <a:ext uri="{FF2B5EF4-FFF2-40B4-BE49-F238E27FC236}">
                <a16:creationId xmlns:a16="http://schemas.microsoft.com/office/drawing/2014/main" id="{39F854C4-ECEE-7191-DEE3-F765BC72E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475" y="980728"/>
            <a:ext cx="7877050" cy="5328592"/>
          </a:xfrm>
          <a:prstGeom prst="rect">
            <a:avLst/>
          </a:prstGeom>
        </p:spPr>
      </p:pic>
    </p:spTree>
    <p:extLst>
      <p:ext uri="{BB962C8B-B14F-4D97-AF65-F5344CB8AC3E}">
        <p14:creationId xmlns:p14="http://schemas.microsoft.com/office/powerpoint/2010/main" val="35748050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ECF1-2A01-101D-F876-0B9A95B8B9C8}"/>
              </a:ext>
            </a:extLst>
          </p:cNvPr>
          <p:cNvSpPr>
            <a:spLocks noGrp="1"/>
          </p:cNvSpPr>
          <p:nvPr>
            <p:ph type="title"/>
          </p:nvPr>
        </p:nvSpPr>
        <p:spPr>
          <a:xfrm>
            <a:off x="449208" y="0"/>
            <a:ext cx="11293585" cy="766717"/>
          </a:xfrm>
        </p:spPr>
        <p:txBody>
          <a:bodyPr/>
          <a:lstStyle/>
          <a:p>
            <a:r>
              <a:rPr lang="en-US" dirty="0"/>
              <a:t>Phase I/II Study of </a:t>
            </a:r>
            <a:r>
              <a:rPr lang="en-US" dirty="0" err="1"/>
              <a:t>Ifinatamab</a:t>
            </a:r>
            <a:r>
              <a:rPr lang="en-US" dirty="0"/>
              <a:t> Deruxtecan for Advanced Solid Tumors</a:t>
            </a:r>
          </a:p>
        </p:txBody>
      </p:sp>
      <p:sp>
        <p:nvSpPr>
          <p:cNvPr id="5" name="TextBox 4">
            <a:extLst>
              <a:ext uri="{FF2B5EF4-FFF2-40B4-BE49-F238E27FC236}">
                <a16:creationId xmlns:a16="http://schemas.microsoft.com/office/drawing/2014/main" id="{D0593FE5-2DFE-C817-57B5-C8C568578DAB}"/>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Patel MR et al. ESMO 2023;Abstract 690P.</a:t>
            </a:r>
          </a:p>
        </p:txBody>
      </p:sp>
      <p:pic>
        <p:nvPicPr>
          <p:cNvPr id="7" name="Picture 6" descr="A close-up of a graph&#10;&#10;Description automatically generated">
            <a:extLst>
              <a:ext uri="{FF2B5EF4-FFF2-40B4-BE49-F238E27FC236}">
                <a16:creationId xmlns:a16="http://schemas.microsoft.com/office/drawing/2014/main" id="{3DF52C8A-DA53-AAD8-CE7B-B3A6DD54DD6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71364" y="766717"/>
            <a:ext cx="11449272" cy="5324566"/>
          </a:xfrm>
          <a:prstGeom prst="rect">
            <a:avLst/>
          </a:prstGeom>
        </p:spPr>
      </p:pic>
    </p:spTree>
    <p:extLst>
      <p:ext uri="{BB962C8B-B14F-4D97-AF65-F5344CB8AC3E}">
        <p14:creationId xmlns:p14="http://schemas.microsoft.com/office/powerpoint/2010/main" val="3060917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Rugo</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228254658"/>
              </p:ext>
            </p:extLst>
          </p:nvPr>
        </p:nvGraphicFramePr>
        <p:xfrm>
          <a:off x="1236095" y="2204864"/>
          <a:ext cx="9719807" cy="2304256"/>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797627">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Daiichi Sankyo Inc, Eisai Inc, Napo Pharmaceuticals Inc, </a:t>
                      </a:r>
                      <a:r>
                        <a:rPr lang="en-US" sz="1800" b="0" kern="1200" dirty="0" err="1">
                          <a:solidFill>
                            <a:schemeClr val="tx1"/>
                          </a:solidFill>
                          <a:effectLst/>
                          <a:latin typeface="+mn-lt"/>
                          <a:ea typeface="+mn-ea"/>
                          <a:cs typeface="+mn-cs"/>
                        </a:rPr>
                        <a:t>Viatris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506629">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Ambrx</a:t>
                      </a:r>
                      <a:r>
                        <a:rPr lang="en-US" sz="1800" b="0" kern="1200" dirty="0">
                          <a:solidFill>
                            <a:schemeClr val="tx1"/>
                          </a:solidFill>
                          <a:effectLst/>
                          <a:latin typeface="+mn-lt"/>
                          <a:ea typeface="+mn-ea"/>
                          <a:cs typeface="+mn-cs"/>
                        </a:rPr>
                        <a:t>, AstraZeneca Pharmaceuticals LP, Daiichi Sankyo Inc</a:t>
                      </a:r>
                      <a:r>
                        <a:rPr lang="en-US" sz="1800" b="0" kern="1200">
                          <a:solidFill>
                            <a:schemeClr val="tx1"/>
                          </a:solidFill>
                          <a:effectLst/>
                          <a:latin typeface="+mn-lt"/>
                          <a:ea typeface="+mn-ea"/>
                          <a:cs typeface="+mn-cs"/>
                        </a:rPr>
                        <a:t>, </a:t>
                      </a:r>
                      <a:br>
                        <a:rPr lang="en-US" sz="1800" b="0" kern="1200">
                          <a:solidFill>
                            <a:schemeClr val="tx1"/>
                          </a:solidFill>
                          <a:effectLst/>
                          <a:latin typeface="+mn-lt"/>
                          <a:ea typeface="+mn-ea"/>
                          <a:cs typeface="+mn-cs"/>
                        </a:rPr>
                      </a:br>
                      <a:r>
                        <a:rPr lang="en-US" sz="1800" b="0" kern="1200">
                          <a:solidFill>
                            <a:schemeClr val="tx1"/>
                          </a:solidFill>
                          <a:effectLst/>
                          <a:latin typeface="+mn-lt"/>
                          <a:ea typeface="+mn-ea"/>
                          <a:cs typeface="+mn-cs"/>
                        </a:rPr>
                        <a:t>F </a:t>
                      </a:r>
                      <a:r>
                        <a:rPr lang="en-US" sz="1800" b="0" kern="1200" dirty="0">
                          <a:solidFill>
                            <a:schemeClr val="tx1"/>
                          </a:solidFill>
                          <a:effectLst/>
                          <a:latin typeface="+mn-lt"/>
                          <a:ea typeface="+mn-ea"/>
                          <a:cs typeface="+mn-cs"/>
                        </a:rPr>
                        <a:t>Hoffmann-La Roche Ltd, Genentech, a member of the Roche Group, Gilead Sciences Inc, Lilly, Merck, Novartis, OBI Pharma Inc, Pfizer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1443139"/>
                  </a:ext>
                </a:extLst>
              </a:tr>
            </a:tbl>
          </a:graphicData>
        </a:graphic>
      </p:graphicFrame>
    </p:spTree>
    <p:custDataLst>
      <p:tags r:id="rId1"/>
    </p:custDataLst>
    <p:extLst>
      <p:ext uri="{BB962C8B-B14F-4D97-AF65-F5344CB8AC3E}">
        <p14:creationId xmlns:p14="http://schemas.microsoft.com/office/powerpoint/2010/main" val="1020998677"/>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ECF1-2A01-101D-F876-0B9A95B8B9C8}"/>
              </a:ext>
            </a:extLst>
          </p:cNvPr>
          <p:cNvSpPr>
            <a:spLocks noGrp="1"/>
          </p:cNvSpPr>
          <p:nvPr>
            <p:ph type="title"/>
          </p:nvPr>
        </p:nvSpPr>
        <p:spPr>
          <a:xfrm>
            <a:off x="912286" y="-27384"/>
            <a:ext cx="10358967" cy="1143000"/>
          </a:xfrm>
        </p:spPr>
        <p:txBody>
          <a:bodyPr/>
          <a:lstStyle/>
          <a:p>
            <a:r>
              <a:rPr lang="en-US" dirty="0" err="1"/>
              <a:t>Raludotatug</a:t>
            </a:r>
            <a:r>
              <a:rPr lang="en-US" dirty="0"/>
              <a:t> Deruxtecan (R-</a:t>
            </a:r>
            <a:r>
              <a:rPr lang="en-US" dirty="0" err="1"/>
              <a:t>DXd</a:t>
            </a:r>
            <a:r>
              <a:rPr lang="en-US" dirty="0"/>
              <a:t>)</a:t>
            </a:r>
          </a:p>
        </p:txBody>
      </p:sp>
      <p:sp>
        <p:nvSpPr>
          <p:cNvPr id="5" name="TextBox 4">
            <a:extLst>
              <a:ext uri="{FF2B5EF4-FFF2-40B4-BE49-F238E27FC236}">
                <a16:creationId xmlns:a16="http://schemas.microsoft.com/office/drawing/2014/main" id="{D0593FE5-2DFE-C817-57B5-C8C568578DAB}"/>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Moore K et al. ESMO 2023;Abstract 745MO.</a:t>
            </a:r>
          </a:p>
        </p:txBody>
      </p:sp>
      <p:pic>
        <p:nvPicPr>
          <p:cNvPr id="4" name="Picture 3" descr="A diagram of a molecule&#10;&#10;Description automatically generated">
            <a:extLst>
              <a:ext uri="{FF2B5EF4-FFF2-40B4-BE49-F238E27FC236}">
                <a16:creationId xmlns:a16="http://schemas.microsoft.com/office/drawing/2014/main" id="{78087BA7-A6AF-500E-22C7-D906BB8B04D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063552" y="1108093"/>
            <a:ext cx="8280920" cy="5097865"/>
          </a:xfrm>
          <a:prstGeom prst="rect">
            <a:avLst/>
          </a:prstGeom>
        </p:spPr>
      </p:pic>
    </p:spTree>
    <p:extLst>
      <p:ext uri="{BB962C8B-B14F-4D97-AF65-F5344CB8AC3E}">
        <p14:creationId xmlns:p14="http://schemas.microsoft.com/office/powerpoint/2010/main" val="10358511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ECF1-2A01-101D-F876-0B9A95B8B9C8}"/>
              </a:ext>
            </a:extLst>
          </p:cNvPr>
          <p:cNvSpPr>
            <a:spLocks noGrp="1"/>
          </p:cNvSpPr>
          <p:nvPr>
            <p:ph type="title"/>
          </p:nvPr>
        </p:nvSpPr>
        <p:spPr>
          <a:xfrm>
            <a:off x="0" y="65431"/>
            <a:ext cx="12192000" cy="1143000"/>
          </a:xfrm>
        </p:spPr>
        <p:txBody>
          <a:bodyPr/>
          <a:lstStyle/>
          <a:p>
            <a:r>
              <a:rPr lang="en-US" dirty="0"/>
              <a:t>Phase I Study of </a:t>
            </a:r>
            <a:r>
              <a:rPr lang="en-US" dirty="0" err="1"/>
              <a:t>Raludotatug</a:t>
            </a:r>
            <a:r>
              <a:rPr lang="en-US" dirty="0"/>
              <a:t> </a:t>
            </a:r>
            <a:r>
              <a:rPr lang="en-US" dirty="0" err="1"/>
              <a:t>Deruxtecan</a:t>
            </a:r>
            <a:r>
              <a:rPr lang="en-US" dirty="0"/>
              <a:t> for Pretreated Ovarian Cancer</a:t>
            </a:r>
          </a:p>
        </p:txBody>
      </p:sp>
      <p:sp>
        <p:nvSpPr>
          <p:cNvPr id="5" name="TextBox 4">
            <a:extLst>
              <a:ext uri="{FF2B5EF4-FFF2-40B4-BE49-F238E27FC236}">
                <a16:creationId xmlns:a16="http://schemas.microsoft.com/office/drawing/2014/main" id="{D0593FE5-2DFE-C817-57B5-C8C568578DAB}"/>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Moore K et al. ESMO 2023;Abstract 745MO.</a:t>
            </a:r>
          </a:p>
        </p:txBody>
      </p:sp>
      <p:pic>
        <p:nvPicPr>
          <p:cNvPr id="6" name="Picture 5" descr="A graph of a patient's level&#10;&#10;Description automatically generated">
            <a:extLst>
              <a:ext uri="{FF2B5EF4-FFF2-40B4-BE49-F238E27FC236}">
                <a16:creationId xmlns:a16="http://schemas.microsoft.com/office/drawing/2014/main" id="{9A27223A-242B-9A23-7DC0-46EDA267A56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83432" y="1208431"/>
            <a:ext cx="10362337" cy="4778079"/>
          </a:xfrm>
          <a:prstGeom prst="rect">
            <a:avLst/>
          </a:prstGeom>
        </p:spPr>
      </p:pic>
    </p:spTree>
    <p:extLst>
      <p:ext uri="{BB962C8B-B14F-4D97-AF65-F5344CB8AC3E}">
        <p14:creationId xmlns:p14="http://schemas.microsoft.com/office/powerpoint/2010/main" val="157061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Importance of mentorship and </a:t>
            </a:r>
            <a:r>
              <a:rPr kumimoji="0" lang="en-US" sz="3200" b="1" i="0" u="none" strike="noStrike" kern="0" cap="none" spc="0" normalizeH="0" baseline="0" noProof="0">
                <a:ln>
                  <a:noFill/>
                </a:ln>
                <a:solidFill>
                  <a:srgbClr val="FFFFFF"/>
                </a:solidFill>
                <a:effectLst/>
                <a:uLnTx/>
                <a:uFillTx/>
                <a:latin typeface="Calibri"/>
                <a:ea typeface="MS PGothic" pitchFamily="34" charset="-128"/>
                <a:cs typeface="Calibri"/>
              </a:rPr>
              <a:t>giving back</a:t>
            </a:r>
            <a:endPar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pic>
        <p:nvPicPr>
          <p:cNvPr id="11" name="Picture 10" descr="A person wearing glasses and a headset&#10;&#10;Description automatically generated">
            <a:extLst>
              <a:ext uri="{FF2B5EF4-FFF2-40B4-BE49-F238E27FC236}">
                <a16:creationId xmlns:a16="http://schemas.microsoft.com/office/drawing/2014/main" id="{20082C2F-B959-7F41-6460-906E79C12338}"/>
              </a:ext>
            </a:extLst>
          </p:cNvPr>
          <p:cNvPicPr>
            <a:picLocks noChangeAspect="1"/>
          </p:cNvPicPr>
          <p:nvPr/>
        </p:nvPicPr>
        <p:blipFill>
          <a:blip r:embed="rId3"/>
          <a:stretch>
            <a:fillRect/>
          </a:stretch>
        </p:blipFill>
        <p:spPr>
          <a:xfrm>
            <a:off x="3402106" y="2338483"/>
            <a:ext cx="5780869" cy="3251739"/>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5177A079-DB8F-6B56-0486-882F6811D270}"/>
              </a:ext>
            </a:extLst>
          </p:cNvPr>
          <p:cNvSpPr txBox="1"/>
          <p:nvPr/>
        </p:nvSpPr>
        <p:spPr>
          <a:xfrm>
            <a:off x="4094774" y="5741626"/>
            <a:ext cx="4395531"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mn-cs"/>
              </a:rPr>
              <a:t>Ronald Stein, JD, MSN, NP-C, AOCNP</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9901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Humor in oncology</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102064" y="574011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Kathleen D Burns, RN, MSN, AGACNP-BC, OCN </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3" name="Picture 2" descr="A person wearing a headset&#10;&#10;Description automatically generated">
            <a:extLst>
              <a:ext uri="{FF2B5EF4-FFF2-40B4-BE49-F238E27FC236}">
                <a16:creationId xmlns:a16="http://schemas.microsoft.com/office/drawing/2014/main" id="{4D2DF80A-521E-2809-EE0E-20213D2AA8AB}"/>
              </a:ext>
            </a:extLst>
          </p:cNvPr>
          <p:cNvPicPr>
            <a:picLocks noChangeAspect="1"/>
          </p:cNvPicPr>
          <p:nvPr/>
        </p:nvPicPr>
        <p:blipFill>
          <a:blip r:embed="rId3"/>
          <a:stretch>
            <a:fillRect/>
          </a:stretch>
        </p:blipFill>
        <p:spPr>
          <a:xfrm>
            <a:off x="3201317" y="2348254"/>
            <a:ext cx="5819606" cy="3273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277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AstraZeneca Pharmaceuticals LP and Daiichi Sankyo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2C4919-FF00-DC8A-D233-2743BBCCF1CB}"/>
              </a:ext>
            </a:extLst>
          </p:cNvPr>
          <p:cNvSpPr txBox="1">
            <a:spLocks/>
          </p:cNvSpPr>
          <p:nvPr/>
        </p:nvSpPr>
        <p:spPr>
          <a:xfrm>
            <a:off x="1415480" y="1916832"/>
            <a:ext cx="9361040" cy="2520280"/>
          </a:xfrm>
          <a:prstGeom prst="rect">
            <a:avLst/>
          </a:prstGeom>
          <a:solidFill>
            <a:srgbClr val="E9F8FD"/>
          </a:solidFill>
          <a:ln>
            <a:solidFill>
              <a:schemeClr val="tx2">
                <a:lumMod val="50000"/>
                <a:lumOff val="50000"/>
              </a:schemeClr>
            </a:solidFill>
          </a:ln>
        </p:spPr>
        <p:txBody>
          <a:bodyPr lIns="365760" rIns="36576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This educational activity contains discussion of </a:t>
            </a:r>
            <a:b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b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non-FDA-approved uses of agents and regimens. Please refer to official prescribing information for each product for approved indications. </a:t>
            </a:r>
            <a:endParaRPr kumimoji="0" lang="en-US" sz="32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2919813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4B873E-9987-7348-B160-94F329EABED1}"/>
              </a:ext>
            </a:extLst>
          </p:cNvPr>
          <p:cNvSpPr txBox="1"/>
          <p:nvPr/>
        </p:nvSpPr>
        <p:spPr>
          <a:xfrm>
            <a:off x="911424" y="1905506"/>
            <a:ext cx="10369152" cy="3046988"/>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was it different to take care of this patient </a:t>
            </a:r>
            <a:b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versus another patient in the same oncologic setting? </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unique biopsychosocial factors (</a:t>
            </a:r>
            <a:r>
              <a:rPr kumimoji="0" lang="en-US" sz="3200" b="1"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eg</a:t>
            </a: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attitude, comorbidities, social support) were considered </a:t>
            </a:r>
            <a:b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the overall management of this case? </a:t>
            </a:r>
          </a:p>
        </p:txBody>
      </p:sp>
    </p:spTree>
    <p:extLst>
      <p:ext uri="{BB962C8B-B14F-4D97-AF65-F5344CB8AC3E}">
        <p14:creationId xmlns:p14="http://schemas.microsoft.com/office/powerpoint/2010/main" val="15056112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66E27A-3194-4ED8-AFB8-4F95E663F798}"/>
</file>

<file path=customXml/itemProps2.xml><?xml version="1.0" encoding="utf-8"?>
<ds:datastoreItem xmlns:ds="http://schemas.openxmlformats.org/officeDocument/2006/customXml" ds:itemID="{1B4BFD54-271A-4BCC-9AFC-580354ADA725}"/>
</file>

<file path=docProps/app.xml><?xml version="1.0" encoding="utf-8"?>
<Properties xmlns="http://schemas.openxmlformats.org/officeDocument/2006/extended-properties" xmlns:vt="http://schemas.openxmlformats.org/officeDocument/2006/docPropsVTypes">
  <Template/>
  <TotalTime>85758</TotalTime>
  <Words>4942</Words>
  <Application>Microsoft Macintosh PowerPoint</Application>
  <PresentationFormat>Widescreen</PresentationFormat>
  <Paragraphs>469</Paragraphs>
  <Slides>63</Slides>
  <Notes>27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63</vt:i4>
      </vt:variant>
    </vt:vector>
  </HeadingPairs>
  <TitlesOfParts>
    <vt:vector size="73" baseType="lpstr">
      <vt:lpstr>system-ui</vt:lpstr>
      <vt:lpstr>Aptos</vt:lpstr>
      <vt:lpstr>Arial</vt:lpstr>
      <vt:lpstr>Calibri</vt:lpstr>
      <vt:lpstr>Symbol</vt:lpstr>
      <vt:lpstr>Times New Roman</vt:lpstr>
      <vt:lpstr>Wingdings</vt:lpstr>
      <vt:lpstr>1_Default Design</vt:lpstr>
      <vt:lpstr>Custom Design</vt:lpstr>
      <vt:lpstr>3_Default Design</vt:lpstr>
      <vt:lpstr>Optimal Implementation of Antibody-Drug Conjugates  Thursday, April 25, 2024 12:15 PM – 1:45 PM</vt:lpstr>
      <vt:lpstr>Faculty</vt:lpstr>
      <vt:lpstr>Ms Carroll — Disclosures</vt:lpstr>
      <vt:lpstr>Ms Goodwin — Disclosures</vt:lpstr>
      <vt:lpstr>Dr Hamilton — Disclosures</vt:lpstr>
      <vt:lpstr>Dr Rugo — Disclosures</vt:lpstr>
      <vt:lpstr>Commercial Support</vt:lpstr>
      <vt:lpstr>PowerPoint Presentation</vt:lpstr>
      <vt:lpstr>PowerPoint Presentation</vt:lpstr>
      <vt:lpstr>PowerPoint Presentation</vt:lpstr>
      <vt:lpstr>Agenda</vt:lpstr>
      <vt:lpstr>Agenda</vt:lpstr>
      <vt:lpstr>Consulting Nursing Faculty Comments</vt:lpstr>
      <vt:lpstr>Agenda</vt:lpstr>
      <vt:lpstr>The Current and Future Role of ADCs in Cancer Therapy</vt:lpstr>
      <vt:lpstr>FDA Grants Accelerated Approval to Fam-Trastuzumab-Deruxtecan-Nxki for Unresectable or Metastatic HER2-Positive Solid Tumors Press Release – April 5, 2024</vt:lpstr>
      <vt:lpstr>PowerPoint Presentation</vt:lpstr>
      <vt:lpstr>Trastuzumab Deruxtecan</vt:lpstr>
      <vt:lpstr>FDA-Approved Indications for Select ADCs for Solid Tumors</vt:lpstr>
      <vt:lpstr>FDA-Approved Indications for Select ADCs for Heme Malignancies</vt:lpstr>
      <vt:lpstr>Antibody-Drug Conjugates (ADCs) as Cancer Treatment; Overview of HER2-Targeted ADCs for Breast Cancer — T-DM1, Trastuzumab Deruxtecan</vt:lpstr>
      <vt:lpstr>Ado-Trastuzumab Emtansine (T-DM1)</vt:lpstr>
      <vt:lpstr>Trastuzumab Deruxtecan (T-DXd)</vt:lpstr>
      <vt:lpstr>DESTINY-Breast03: Progression-Free Survival by BICR</vt:lpstr>
      <vt:lpstr>T-DXd Mechanism of Action, Bystander Effect and Rationale for Targeting HER2-Low Breast Cancer</vt:lpstr>
      <vt:lpstr>PowerPoint Presentation</vt:lpstr>
      <vt:lpstr>PowerPoint Presentation</vt:lpstr>
      <vt:lpstr>Agenda</vt:lpstr>
      <vt:lpstr>The Incidence and Management of Interstitial Lung Disease (ILD) with ADCs</vt:lpstr>
      <vt:lpstr>DESTINY-Breast02: Adjudicated Drug-Related ILD/Pneumonitis</vt:lpstr>
      <vt:lpstr>PowerPoint Presentation</vt:lpstr>
      <vt:lpstr>The Five “S” Rules: Strategies to Minimize the Risk and Impact of ILD</vt:lpstr>
      <vt:lpstr>PowerPoint Presentation</vt:lpstr>
      <vt:lpstr>PowerPoint Presentation</vt:lpstr>
      <vt:lpstr>Agenda</vt:lpstr>
      <vt:lpstr>Other ADCs for Breast Cancer;  Sacituzumab Govitecan, Datopotamab Deruxtecan, Patritumab Deruxtecan</vt:lpstr>
      <vt:lpstr>Sacituzumab Govitecan</vt:lpstr>
      <vt:lpstr>Sacituzumab Govitecan</vt:lpstr>
      <vt:lpstr>PowerPoint Presentation</vt:lpstr>
      <vt:lpstr>Datopotamab Deruxtecan (Dato-DXd)</vt:lpstr>
      <vt:lpstr>Datopotamab Deruxtecan (Dato-DXd)</vt:lpstr>
      <vt:lpstr>TROPION-Breast01: Adverse Events of Clinical Interest</vt:lpstr>
      <vt:lpstr>Datopotamab Deruxtecan Biologics License Application Accepted in the US for Patients with Previously Treated Metastatic HR-Positive, HER2-Negative Breast Cancer Press Release – April 2, 2024</vt:lpstr>
      <vt:lpstr>Patritumab Deruxtecan (HER3-DXd)</vt:lpstr>
      <vt:lpstr>Patritumab Deruxtecan (HER3-DXd)</vt:lpstr>
      <vt:lpstr>Adverse Events in a Phase I/II Study of Patritumab Deruxtecan for Previously Treated HER3-Positive Metastatic Breast Cancer</vt:lpstr>
      <vt:lpstr>Treatment-Related ILD in a Phase I/II Study of Patritumab Deruxtecan for Previously Treated HER3-Positive Metastatic Breast Cancer</vt:lpstr>
      <vt:lpstr>PowerPoint Presentation</vt:lpstr>
      <vt:lpstr>PowerPoint Presentation</vt:lpstr>
      <vt:lpstr>Agenda</vt:lpstr>
      <vt:lpstr>Cytopenias Associated with ADCs</vt:lpstr>
      <vt:lpstr>Mucositis/Stomatitis Associated  with Certain ADCs </vt:lpstr>
      <vt:lpstr>Rare Cardiac Toxicities with  HER2-Targeted ADCs</vt:lpstr>
      <vt:lpstr>Ocular Toxicities of ADCs</vt:lpstr>
      <vt:lpstr>Gastrointestinal and Other  Side Effects of ADCs</vt:lpstr>
      <vt:lpstr>Patritumab Deruxtecan (HER3-DXd) Targeting HER3 May Address Multiple EGFR TKI Resistance Mechanisms in NSCLC</vt:lpstr>
      <vt:lpstr>Patritumab Deruxtecan Demonstrated Efficacy for NSCLC with EGFR Mutations in the Phase II HERTHENA-Lung01 Study</vt:lpstr>
      <vt:lpstr>Ifinatamab Deruxtecan (I-DXd)</vt:lpstr>
      <vt:lpstr>Phase I/II Study of Ifinatamab Deruxtecan for Advanced Solid Tumors</vt:lpstr>
      <vt:lpstr>Raludotatug Deruxtecan (R-DXd)</vt:lpstr>
      <vt:lpstr>Phase I Study of Raludotatug Deruxtecan for Pretreated Ovarian Cancer</vt:lpstr>
      <vt:lpstr>Consulting Nursing Faculty Comments</vt:lpstr>
      <vt:lpstr>Consulting Nursing Faculty Comments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David O'Neil Lyons</cp:lastModifiedBy>
  <cp:revision>8123</cp:revision>
  <cp:lastPrinted>2020-10-06T19:03:59Z</cp:lastPrinted>
  <dcterms:created xsi:type="dcterms:W3CDTF">2013-03-19T19:50:02Z</dcterms:created>
  <dcterms:modified xsi:type="dcterms:W3CDTF">2024-06-10T17:30:03Z</dcterms:modified>
  <cp:category/>
</cp:coreProperties>
</file>