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788" r:id="rId3"/>
    <p:sldMasterId id="2147483797" r:id="rId4"/>
  </p:sldMasterIdLst>
  <p:notesMasterIdLst>
    <p:notesMasterId r:id="rId40"/>
  </p:notesMasterIdLst>
  <p:sldIdLst>
    <p:sldId id="257" r:id="rId5"/>
    <p:sldId id="2147197122" r:id="rId6"/>
    <p:sldId id="2147197117" r:id="rId7"/>
    <p:sldId id="2147197118" r:id="rId8"/>
    <p:sldId id="2147197119" r:id="rId9"/>
    <p:sldId id="2147197123" r:id="rId10"/>
    <p:sldId id="2147197120" r:id="rId11"/>
    <p:sldId id="2147197121" r:id="rId12"/>
    <p:sldId id="2147197124" r:id="rId13"/>
    <p:sldId id="2147197126" r:id="rId14"/>
    <p:sldId id="2147197125" r:id="rId15"/>
    <p:sldId id="2147197128" r:id="rId16"/>
    <p:sldId id="2147197127" r:id="rId17"/>
    <p:sldId id="2147197129" r:id="rId18"/>
    <p:sldId id="395" r:id="rId19"/>
    <p:sldId id="2147197130" r:id="rId20"/>
    <p:sldId id="2147197131" r:id="rId21"/>
    <p:sldId id="2147197132" r:id="rId22"/>
    <p:sldId id="2418" r:id="rId23"/>
    <p:sldId id="2147197133" r:id="rId24"/>
    <p:sldId id="2147197134" r:id="rId25"/>
    <p:sldId id="2147197135" r:id="rId26"/>
    <p:sldId id="2147197136" r:id="rId27"/>
    <p:sldId id="2147197137" r:id="rId28"/>
    <p:sldId id="2147197138" r:id="rId29"/>
    <p:sldId id="642" r:id="rId30"/>
    <p:sldId id="2147197139" r:id="rId31"/>
    <p:sldId id="2147197140" r:id="rId32"/>
    <p:sldId id="2147197141" r:id="rId33"/>
    <p:sldId id="2147197142" r:id="rId34"/>
    <p:sldId id="2429" r:id="rId35"/>
    <p:sldId id="2147197108" r:id="rId36"/>
    <p:sldId id="2410" r:id="rId37"/>
    <p:sldId id="2411" r:id="rId38"/>
    <p:sldId id="2147197143" r:id="rId39"/>
  </p:sldIdLst>
  <p:sldSz cx="12192000" cy="6858000"/>
  <p:notesSz cx="6858000" cy="9144000"/>
  <p:defaultTextStyle>
    <a:defPPr>
      <a:defRPr lang="en-US"/>
    </a:defPPr>
    <a:lvl1pPr marL="0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55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10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64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18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772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27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880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35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97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5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ustomXml" Target="../customXml/item2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13B08-3CE6-094D-A08A-27F7910606BD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57D2A-EA59-2F49-973F-D9BF970BC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1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55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10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64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218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772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327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880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435" algn="l" defTabSz="60955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57D2A-EA59-2F49-973F-D9BF970BC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57D2A-EA59-2F49-973F-D9BF970BC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57D2A-EA59-2F49-973F-D9BF970BC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8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57D2A-EA59-2F49-973F-D9BF970BC1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5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57D2A-EA59-2F49-973F-D9BF970BC1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0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2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8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9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92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3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75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48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5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664" y="1399032"/>
            <a:ext cx="6582443" cy="2029965"/>
          </a:xfrm>
          <a:noFill/>
        </p:spPr>
        <p:txBody>
          <a:bodyPr anchor="b">
            <a:noAutofit/>
          </a:bodyPr>
          <a:lstStyle>
            <a:lvl1pPr algn="l">
              <a:defRPr sz="3300" cap="all" spc="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64" y="4041659"/>
            <a:ext cx="6582443" cy="1216143"/>
          </a:xfrm>
          <a:noFill/>
        </p:spPr>
        <p:txBody>
          <a:bodyPr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lvl="0"/>
            <a:r>
              <a:rPr lang="en-US" dirty="0"/>
              <a:t>Subhead Here</a:t>
            </a:r>
          </a:p>
          <a:p>
            <a:pPr lvl="1"/>
            <a:r>
              <a:rPr lang="en-US" dirty="0"/>
              <a:t>Month XX, 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CF560-9D47-A44A-BED0-C8EAC1E7E95C}"/>
              </a:ext>
            </a:extLst>
          </p:cNvPr>
          <p:cNvCxnSpPr>
            <a:cxnSpLocks/>
          </p:cNvCxnSpPr>
          <p:nvPr userDrawn="1"/>
        </p:nvCxnSpPr>
        <p:spPr>
          <a:xfrm>
            <a:off x="460137" y="3776312"/>
            <a:ext cx="5199263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D0282CB-6E8B-9744-89B3-FC628C8EFE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2341" y="0"/>
            <a:ext cx="4639659" cy="6858000"/>
          </a:xfrm>
          <a:noFill/>
        </p:spPr>
        <p:txBody>
          <a:bodyPr lIns="0" tIns="0" rIns="0" bIns="0" anchor="ctr" anchorCtr="0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54341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90E385-01BD-E64F-8B29-EC5987CBEA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Dr. Heather A. Wakelee</a:t>
            </a:r>
          </a:p>
          <a:p>
            <a:r>
              <a:rPr lang="en-US" dirty="0"/>
              <a:t>IMpower010 Interim Analysis </a:t>
            </a:r>
          </a:p>
        </p:txBody>
      </p:sp>
    </p:spTree>
    <p:extLst>
      <p:ext uri="{BB962C8B-B14F-4D97-AF65-F5344CB8AC3E}">
        <p14:creationId xmlns:p14="http://schemas.microsoft.com/office/powerpoint/2010/main" val="411290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664" y="1700784"/>
            <a:ext cx="10515600" cy="1728213"/>
          </a:xfrm>
        </p:spPr>
        <p:txBody>
          <a:bodyPr anchor="ctr" anchorCtr="0">
            <a:normAutofit/>
          </a:bodyPr>
          <a:lstStyle>
            <a:lvl1pPr>
              <a:defRPr sz="4400" cap="all" spc="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405246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61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Dr. Heather A. Wakelee</a:t>
            </a:r>
          </a:p>
          <a:p>
            <a:r>
              <a:rPr lang="en-US" dirty="0"/>
              <a:t>IMpower010 Interim Analysis 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5" y="1603375"/>
            <a:ext cx="10124323" cy="430212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6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55" y="215900"/>
            <a:ext cx="11265199" cy="120827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554" y="1596873"/>
            <a:ext cx="5490705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521" y="1596873"/>
            <a:ext cx="5490705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ECEE-520F-D041-AD45-98C3C3CC71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Dr. Heather A. Wakelee</a:t>
            </a:r>
          </a:p>
          <a:p>
            <a:r>
              <a:rPr lang="en-US" dirty="0"/>
              <a:t>IMpower010 Interim Analysis </a:t>
            </a:r>
          </a:p>
        </p:txBody>
      </p:sp>
    </p:spTree>
    <p:extLst>
      <p:ext uri="{BB962C8B-B14F-4D97-AF65-F5344CB8AC3E}">
        <p14:creationId xmlns:p14="http://schemas.microsoft.com/office/powerpoint/2010/main" val="3807339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1100CD-B20F-D744-8600-37C7A5E5A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8AF42-A0E6-A640-8A1F-CFAD5015A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Dr. Heather A. Wakelee</a:t>
            </a:r>
          </a:p>
          <a:p>
            <a:r>
              <a:rPr lang="en-US" dirty="0"/>
              <a:t>IMpower010 Interim Analysis 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4B92F51-503B-F148-BA9C-424A96F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9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6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613A-BC1D-234E-B57F-A5A5971C3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B7C42-985B-0C4A-BD77-9D1C8C070E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Dr. Heather A. Wakelee</a:t>
            </a:r>
          </a:p>
          <a:p>
            <a:r>
              <a:rPr lang="en-US" dirty="0"/>
              <a:t>IMpower010 Interim Analysis </a:t>
            </a:r>
          </a:p>
        </p:txBody>
      </p:sp>
    </p:spTree>
    <p:extLst>
      <p:ext uri="{BB962C8B-B14F-4D97-AF65-F5344CB8AC3E}">
        <p14:creationId xmlns:p14="http://schemas.microsoft.com/office/powerpoint/2010/main" val="4035382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423333" y="206375"/>
            <a:ext cx="11303000" cy="69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23335" y="5605463"/>
            <a:ext cx="11300884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Confidential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4910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66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4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31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59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7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2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66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74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5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44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26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2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5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3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ABC7-EF34-6F49-BF27-B6201E49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7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7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6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8128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555" y="1257301"/>
            <a:ext cx="10124323" cy="3848100"/>
          </a:xfrm>
          <a:prstGeom prst="rect">
            <a:avLst/>
          </a:prstGeom>
          <a:noFill/>
        </p:spPr>
        <p:txBody>
          <a:bodyPr vert="horz" lIns="91440" tIns="45720" rIns="91440" bIns="45720" numCol="1" rtlCol="0">
            <a:normAutofit/>
          </a:bodyPr>
          <a:lstStyle/>
          <a:p>
            <a:pPr marL="342891" lvl="0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645" y="6312771"/>
            <a:ext cx="32456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Dr. Heather A. Wakelee</a:t>
            </a:r>
          </a:p>
          <a:p>
            <a:r>
              <a:rPr lang="en-US" sz="900" dirty="0"/>
              <a:t>IMpower010 Interim Analysis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6420" y="122028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0" baseline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862E-C070-C64F-87F7-901CFF621B33}"/>
              </a:ext>
            </a:extLst>
          </p:cNvPr>
          <p:cNvSpPr txBox="1"/>
          <p:nvPr userDrawn="1"/>
        </p:nvSpPr>
        <p:spPr>
          <a:xfrm>
            <a:off x="10429878" y="651510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1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lang="en-US" sz="2400" b="0" i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285744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089D-7A98-44BF-BFCE-5EF6B217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1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Relationship Id="rId9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microsoft.com/office/2007/relationships/hdphoto" Target="../media/hdphoto22.wdp"/><Relationship Id="rId4" Type="http://schemas.openxmlformats.org/officeDocument/2006/relationships/image" Target="../media/image48.png"/><Relationship Id="rId9" Type="http://schemas.microsoft.com/office/2007/relationships/hdphoto" Target="../media/hdphoto2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microsoft.com/office/2007/relationships/hdphoto" Target="../media/hdphoto26.wdp"/><Relationship Id="rId4" Type="http://schemas.openxmlformats.org/officeDocument/2006/relationships/image" Target="../media/image52.png"/><Relationship Id="rId9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749313"/>
            <a:ext cx="10363200" cy="1712840"/>
          </a:xfrm>
        </p:spPr>
        <p:txBody>
          <a:bodyPr>
            <a:norm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Targeted Therapy in NSCLC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42848"/>
            <a:ext cx="8534400" cy="14453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0000"/>
                </a:solidFill>
              </a:rPr>
              <a:t>Justin F. Gainor, M.D.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0000"/>
                </a:solidFill>
              </a:rPr>
              <a:t>Director, Center for Thoracic Cancer Program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0000"/>
                </a:solidFill>
              </a:rPr>
              <a:t>Massachusetts General Hospital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0000"/>
                </a:solidFill>
              </a:rPr>
              <a:t>Associate Professor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0000"/>
                </a:solidFill>
              </a:rPr>
              <a:t>Harvard Medical School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1E76518-C44B-4112-B942-722FA39C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03" y="5914290"/>
            <a:ext cx="3227447" cy="81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AAE820-C9EE-4CCD-939B-21788B97CF0C}"/>
              </a:ext>
            </a:extLst>
          </p:cNvPr>
          <p:cNvSpPr txBox="1"/>
          <p:nvPr/>
        </p:nvSpPr>
        <p:spPr>
          <a:xfrm>
            <a:off x="914404" y="5842547"/>
            <a:ext cx="2873009" cy="74879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33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MASSACHUSETTS</a:t>
            </a:r>
          </a:p>
          <a:p>
            <a:r>
              <a:rPr lang="en-US" sz="2133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GENERAL HOSPITAL</a:t>
            </a:r>
          </a:p>
        </p:txBody>
      </p:sp>
      <p:pic>
        <p:nvPicPr>
          <p:cNvPr id="12" name="Picture 2" descr="Image result for MGH logo">
            <a:extLst>
              <a:ext uri="{FF2B5EF4-FFF2-40B4-BE49-F238E27FC236}">
                <a16:creationId xmlns:a16="http://schemas.microsoft.com/office/drawing/2014/main" id="{0F0D60B0-DA97-461D-8B56-CA8BDDE8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7" y="5899274"/>
            <a:ext cx="767356" cy="89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42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B7A772-9E46-ECD5-37B1-87E25506292D}"/>
              </a:ext>
            </a:extLst>
          </p:cNvPr>
          <p:cNvSpPr txBox="1">
            <a:spLocks/>
          </p:cNvSpPr>
          <p:nvPr/>
        </p:nvSpPr>
        <p:spPr>
          <a:xfrm>
            <a:off x="609600" y="561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HER2 Mutations: My Take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5FAF19-6D1B-4593-8CA1-BF8B153E0DDB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1776DE-017E-42AB-6759-42CD7F6788C1}"/>
              </a:ext>
            </a:extLst>
          </p:cNvPr>
          <p:cNvSpPr txBox="1"/>
          <p:nvPr/>
        </p:nvSpPr>
        <p:spPr>
          <a:xfrm>
            <a:off x="447194" y="1484683"/>
            <a:ext cx="112976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Trastuzumab </a:t>
            </a:r>
            <a:r>
              <a:rPr lang="en-US" sz="2800" dirty="0" err="1"/>
              <a:t>deruxtecan</a:t>
            </a:r>
            <a:r>
              <a:rPr lang="en-US" sz="2800" dirty="0"/>
              <a:t> (5.4 mg/kg) is a SOC agent for HER2-mutant NSCLC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Anti-tumor activity across various HER2 mutation types and prior therapy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CNS anti-tumor activity observed with promising intra-cranial response rates, though limited number of patients and time to intracranial progression is noteworthy (prior BM treatment 2.6-2.8 months; no prior BM treatment 5.6 months – NE).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My general approach is to still use platinum-doublet +/- anti-PD-1 in first-line, followed by trastuzumab </a:t>
            </a:r>
            <a:r>
              <a:rPr lang="en-US" sz="2800" dirty="0" err="1"/>
              <a:t>deruxtecan</a:t>
            </a:r>
            <a:r>
              <a:rPr lang="en-US" sz="2800" dirty="0"/>
              <a:t> in 2</a:t>
            </a:r>
            <a:r>
              <a:rPr lang="en-US" sz="2800" baseline="30000" dirty="0"/>
              <a:t>nd </a:t>
            </a:r>
            <a:r>
              <a:rPr lang="en-US" sz="2800" dirty="0"/>
              <a:t>line.</a:t>
            </a:r>
          </a:p>
        </p:txBody>
      </p:sp>
    </p:spTree>
    <p:extLst>
      <p:ext uri="{BB962C8B-B14F-4D97-AF65-F5344CB8AC3E}">
        <p14:creationId xmlns:p14="http://schemas.microsoft.com/office/powerpoint/2010/main" val="210816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C1DE6-F44D-A895-347C-95E864D43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944" y="1654821"/>
            <a:ext cx="6517734" cy="46715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947812-C777-028E-7F3F-C0F4FF887CBB}"/>
              </a:ext>
            </a:extLst>
          </p:cNvPr>
          <p:cNvSpPr txBox="1">
            <a:spLocks/>
          </p:cNvSpPr>
          <p:nvPr/>
        </p:nvSpPr>
        <p:spPr>
          <a:xfrm>
            <a:off x="609600" y="561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HER2 Overexpression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3ED18F-33B1-F3F6-F53A-392556E62546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97EC2E5-F0D0-4934-D4E2-FA5FD21CD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32" y="1376001"/>
            <a:ext cx="5030254" cy="5194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0A586-7690-B782-95D3-142DBA4BD2DA}"/>
              </a:ext>
            </a:extLst>
          </p:cNvPr>
          <p:cNvSpPr txBox="1"/>
          <p:nvPr/>
        </p:nvSpPr>
        <p:spPr>
          <a:xfrm>
            <a:off x="314631" y="6529706"/>
            <a:ext cx="298900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Smit E, et al. Lancet Oncol 2024</a:t>
            </a:r>
          </a:p>
        </p:txBody>
      </p:sp>
    </p:spTree>
    <p:extLst>
      <p:ext uri="{BB962C8B-B14F-4D97-AF65-F5344CB8AC3E}">
        <p14:creationId xmlns:p14="http://schemas.microsoft.com/office/powerpoint/2010/main" val="361660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66C46-80F2-DC09-46D5-A917367A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71" y="1513124"/>
            <a:ext cx="5735272" cy="470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B82D9-CCFF-492F-84D2-ECE3EF701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546" y="1558071"/>
            <a:ext cx="6061498" cy="30176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B59812-582D-730A-85AF-B517FB5B9F84}"/>
              </a:ext>
            </a:extLst>
          </p:cNvPr>
          <p:cNvSpPr txBox="1">
            <a:spLocks/>
          </p:cNvSpPr>
          <p:nvPr/>
        </p:nvSpPr>
        <p:spPr>
          <a:xfrm>
            <a:off x="609600" y="561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HER2 Overexpression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E996E8-DC77-0296-C1AF-97FCFDB85B2D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D14876-B194-0348-7B3F-34287B12F5F0}"/>
              </a:ext>
            </a:extLst>
          </p:cNvPr>
          <p:cNvSpPr txBox="1"/>
          <p:nvPr/>
        </p:nvSpPr>
        <p:spPr>
          <a:xfrm>
            <a:off x="314631" y="6529706"/>
            <a:ext cx="298900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Smit E, et al. Lancet Oncol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6BB30-ED81-45A5-5471-C4D36C2C2562}"/>
              </a:ext>
            </a:extLst>
          </p:cNvPr>
          <p:cNvSpPr txBox="1"/>
          <p:nvPr/>
        </p:nvSpPr>
        <p:spPr>
          <a:xfrm>
            <a:off x="6314903" y="5150980"/>
            <a:ext cx="5727141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HER2 IHC 3+</a:t>
            </a:r>
          </a:p>
          <a:p>
            <a:r>
              <a:rPr lang="en-US" sz="3000" dirty="0">
                <a:solidFill>
                  <a:schemeClr val="bg1"/>
                </a:solidFill>
              </a:rPr>
              <a:t>ORR 52.9%; </a:t>
            </a:r>
            <a:r>
              <a:rPr lang="en-US" sz="3000" dirty="0" err="1">
                <a:solidFill>
                  <a:schemeClr val="bg1"/>
                </a:solidFill>
              </a:rPr>
              <a:t>mDOR</a:t>
            </a:r>
            <a:r>
              <a:rPr lang="en-US" sz="3000" dirty="0">
                <a:solidFill>
                  <a:schemeClr val="bg1"/>
                </a:solidFill>
              </a:rPr>
              <a:t> 6.9 months</a:t>
            </a:r>
          </a:p>
        </p:txBody>
      </p:sp>
    </p:spTree>
    <p:extLst>
      <p:ext uri="{BB962C8B-B14F-4D97-AF65-F5344CB8AC3E}">
        <p14:creationId xmlns:p14="http://schemas.microsoft.com/office/powerpoint/2010/main" val="11932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0ACDCB-BFDD-6ABB-3ACE-D62A7BBEE432}"/>
              </a:ext>
            </a:extLst>
          </p:cNvPr>
          <p:cNvSpPr txBox="1">
            <a:spLocks/>
          </p:cNvSpPr>
          <p:nvPr/>
        </p:nvSpPr>
        <p:spPr>
          <a:xfrm>
            <a:off x="609600" y="561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HER2 Overexpression: My Take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0B594-7291-0C3C-81A1-441B3C45FC13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6794BD-3836-B7E8-2A7A-767FE05C210B}"/>
              </a:ext>
            </a:extLst>
          </p:cNvPr>
          <p:cNvSpPr txBox="1"/>
          <p:nvPr/>
        </p:nvSpPr>
        <p:spPr>
          <a:xfrm>
            <a:off x="284788" y="1626197"/>
            <a:ext cx="11700383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We now need to be testing for HER2 overexpression in NSCLC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Trastuzumab </a:t>
            </a:r>
            <a:r>
              <a:rPr lang="en-US" sz="3000" dirty="0" err="1"/>
              <a:t>deruxtecan</a:t>
            </a:r>
            <a:r>
              <a:rPr lang="en-US" sz="3000" dirty="0"/>
              <a:t> gained FDA approval for HER2 IHC 3+ solid tumors (i.e., pan-tumor) as of April 2024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We need more data on the clinicopathologic characteristics of NSCLCs with HER2 overexpression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I would consider trastuzumab </a:t>
            </a:r>
            <a:r>
              <a:rPr lang="en-US" sz="3000" dirty="0" err="1"/>
              <a:t>deruxtecan</a:t>
            </a:r>
            <a:r>
              <a:rPr lang="en-US" sz="3000" dirty="0"/>
              <a:t> as a new SOC after chemo-IO for NSCLCs with HER2 IHC 3+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Need more data on HER2 IHC 2+ and how best to position T-</a:t>
            </a:r>
            <a:r>
              <a:rPr lang="en-US" sz="3000" dirty="0" err="1"/>
              <a:t>DXd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7696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D35A-AD6B-A573-CE01-B991936A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400" dirty="0"/>
              <a:t>ROS1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54D17-4EFD-1CCE-D029-6097B1BC3EC4}"/>
              </a:ext>
            </a:extLst>
          </p:cNvPr>
          <p:cNvCxnSpPr>
            <a:cxnSpLocks/>
          </p:cNvCxnSpPr>
          <p:nvPr/>
        </p:nvCxnSpPr>
        <p:spPr>
          <a:xfrm>
            <a:off x="1029855" y="2900169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32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143" y="-167898"/>
            <a:ext cx="8229600" cy="1081377"/>
          </a:xfrm>
        </p:spPr>
        <p:txBody>
          <a:bodyPr>
            <a:normAutofit/>
          </a:bodyPr>
          <a:lstStyle/>
          <a:p>
            <a:r>
              <a:rPr lang="en-US" sz="4267" dirty="0"/>
              <a:t>ROS1 Fusions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/>
          <a:srcRect t="5934"/>
          <a:stretch/>
        </p:blipFill>
        <p:spPr bwMode="auto">
          <a:xfrm>
            <a:off x="154259" y="1994856"/>
            <a:ext cx="3894731" cy="21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65464" y="1027661"/>
            <a:ext cx="2819400" cy="379656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867" b="1" dirty="0" err="1">
                <a:solidFill>
                  <a:prstClr val="white"/>
                </a:solidFill>
                <a:latin typeface="Calibri"/>
              </a:rPr>
              <a:t>Crizotinib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244D31-731C-2985-FF30-8C2691E06067}"/>
              </a:ext>
            </a:extLst>
          </p:cNvPr>
          <p:cNvCxnSpPr/>
          <p:nvPr/>
        </p:nvCxnSpPr>
        <p:spPr>
          <a:xfrm>
            <a:off x="3184525" y="713775"/>
            <a:ext cx="571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09FB37-471D-F33F-84F5-495A1432F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42" y="4248966"/>
            <a:ext cx="3559843" cy="2505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2661C3-E462-4F3B-8CBD-943ED6B9A57D}"/>
              </a:ext>
            </a:extLst>
          </p:cNvPr>
          <p:cNvSpPr txBox="1"/>
          <p:nvPr/>
        </p:nvSpPr>
        <p:spPr>
          <a:xfrm>
            <a:off x="1115521" y="3979906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Median PFS 19.2 months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419E26-E5CE-4A2C-A06E-30C4DE305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5" r="50000" b="49067"/>
          <a:stretch/>
        </p:blipFill>
        <p:spPr>
          <a:xfrm>
            <a:off x="4722158" y="1494460"/>
            <a:ext cx="4125412" cy="2466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44DA35-8105-41CA-B778-01C2D83C4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569" y="1658988"/>
            <a:ext cx="3301968" cy="2454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CFD865-12C4-4EE6-9110-447BE232A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089" r="50000"/>
          <a:stretch/>
        </p:blipFill>
        <p:spPr>
          <a:xfrm>
            <a:off x="6390369" y="4541502"/>
            <a:ext cx="4125412" cy="1865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66D392-6F4C-4CEA-B2C7-EC201A260A7C}"/>
              </a:ext>
            </a:extLst>
          </p:cNvPr>
          <p:cNvSpPr txBox="1"/>
          <p:nvPr/>
        </p:nvSpPr>
        <p:spPr>
          <a:xfrm>
            <a:off x="7359653" y="4281129"/>
            <a:ext cx="2854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Intracranial ORR 79.2%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1EB13D-3D9C-4FFC-AB07-15914C9042E6}"/>
              </a:ext>
            </a:extLst>
          </p:cNvPr>
          <p:cNvSpPr txBox="1"/>
          <p:nvPr/>
        </p:nvSpPr>
        <p:spPr>
          <a:xfrm>
            <a:off x="6195943" y="1559844"/>
            <a:ext cx="2854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ORR 67.1%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A04D05-56C5-409E-BB5D-BE329A17F1B5}"/>
              </a:ext>
            </a:extLst>
          </p:cNvPr>
          <p:cNvSpPr txBox="1"/>
          <p:nvPr/>
        </p:nvSpPr>
        <p:spPr>
          <a:xfrm>
            <a:off x="9526830" y="1566503"/>
            <a:ext cx="2854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Median PFS 15.7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14C4A-9439-4990-BA31-FA0CB8000433}"/>
              </a:ext>
            </a:extLst>
          </p:cNvPr>
          <p:cNvSpPr txBox="1"/>
          <p:nvPr/>
        </p:nvSpPr>
        <p:spPr>
          <a:xfrm>
            <a:off x="-782167" y="163892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ORR 72%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DF5EF-387B-4F45-9115-530840D6BEF6}"/>
              </a:ext>
            </a:extLst>
          </p:cNvPr>
          <p:cNvSpPr txBox="1"/>
          <p:nvPr/>
        </p:nvSpPr>
        <p:spPr>
          <a:xfrm>
            <a:off x="7028847" y="988753"/>
            <a:ext cx="2819400" cy="379656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867" b="1" dirty="0">
                <a:solidFill>
                  <a:prstClr val="white"/>
                </a:solidFill>
                <a:latin typeface="Calibri"/>
              </a:rPr>
              <a:t>Entrectinib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9BD62-C2B3-428A-9A6B-3D8D1CD559D1}"/>
              </a:ext>
            </a:extLst>
          </p:cNvPr>
          <p:cNvSpPr txBox="1"/>
          <p:nvPr/>
        </p:nvSpPr>
        <p:spPr>
          <a:xfrm>
            <a:off x="7820046" y="6536977"/>
            <a:ext cx="432949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dirty="0">
                <a:solidFill>
                  <a:prstClr val="black"/>
                </a:solidFill>
                <a:latin typeface="Calibri"/>
              </a:rPr>
              <a:t>Shaw AT, et al. NEJM 2014; </a:t>
            </a:r>
            <a:r>
              <a:rPr lang="en-US" sz="1333" dirty="0" err="1">
                <a:solidFill>
                  <a:prstClr val="black"/>
                </a:solidFill>
                <a:latin typeface="Calibri"/>
              </a:rPr>
              <a:t>Dziadziuszko</a:t>
            </a:r>
            <a:r>
              <a:rPr lang="en-US" sz="1333" dirty="0">
                <a:solidFill>
                  <a:prstClr val="black"/>
                </a:solidFill>
                <a:latin typeface="Calibri"/>
              </a:rPr>
              <a:t> R, et al. JCO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FDA425-5836-4AC6-9385-D90556408D9A}"/>
              </a:ext>
            </a:extLst>
          </p:cNvPr>
          <p:cNvSpPr/>
          <p:nvPr/>
        </p:nvSpPr>
        <p:spPr>
          <a:xfrm>
            <a:off x="8847570" y="1530515"/>
            <a:ext cx="320431" cy="374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259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B1DF4-5455-B3DC-636D-E51A1F7C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81" y="1363665"/>
            <a:ext cx="8600492" cy="49990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46EF93-884C-F56C-FD80-376CE29AB5F0}"/>
              </a:ext>
            </a:extLst>
          </p:cNvPr>
          <p:cNvSpPr txBox="1">
            <a:spLocks/>
          </p:cNvSpPr>
          <p:nvPr/>
        </p:nvSpPr>
        <p:spPr>
          <a:xfrm>
            <a:off x="609600" y="-7040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ROS1 Fusions: </a:t>
            </a:r>
            <a:r>
              <a:rPr lang="en-US" sz="4800" dirty="0" err="1"/>
              <a:t>Entrectinib</a:t>
            </a:r>
            <a:endParaRPr lang="en-US" sz="4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927FDD-F577-8A27-9E2D-6F3A543618B8}"/>
              </a:ext>
            </a:extLst>
          </p:cNvPr>
          <p:cNvCxnSpPr>
            <a:cxnSpLocks/>
          </p:cNvCxnSpPr>
          <p:nvPr/>
        </p:nvCxnSpPr>
        <p:spPr>
          <a:xfrm>
            <a:off x="914400" y="864891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8922CE-1680-467C-53C3-82CC49BEDE0F}"/>
              </a:ext>
            </a:extLst>
          </p:cNvPr>
          <p:cNvSpPr txBox="1"/>
          <p:nvPr/>
        </p:nvSpPr>
        <p:spPr>
          <a:xfrm>
            <a:off x="988000" y="886228"/>
            <a:ext cx="10718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Pooled Analysis (n=168 pts; ALKA-372-001, STARTRK-1, STARTRK-2)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F6892-D79E-4C74-9831-54D53049EE40}"/>
              </a:ext>
            </a:extLst>
          </p:cNvPr>
          <p:cNvSpPr txBox="1"/>
          <p:nvPr/>
        </p:nvSpPr>
        <p:spPr>
          <a:xfrm>
            <a:off x="5390637" y="1800185"/>
            <a:ext cx="19136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ORR 68%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19F3E-4827-B332-96E7-07613C547537}"/>
              </a:ext>
            </a:extLst>
          </p:cNvPr>
          <p:cNvSpPr txBox="1"/>
          <p:nvPr/>
        </p:nvSpPr>
        <p:spPr>
          <a:xfrm>
            <a:off x="3263590" y="4146817"/>
            <a:ext cx="24882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mPFS</a:t>
            </a:r>
            <a:r>
              <a:rPr lang="en-US" sz="2600" dirty="0"/>
              <a:t> 15.7 </a:t>
            </a:r>
            <a:r>
              <a:rPr lang="en-US" sz="2600" dirty="0" err="1"/>
              <a:t>mo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D2C56-A921-0B64-C871-19ECAACF9DFC}"/>
              </a:ext>
            </a:extLst>
          </p:cNvPr>
          <p:cNvSpPr txBox="1"/>
          <p:nvPr/>
        </p:nvSpPr>
        <p:spPr>
          <a:xfrm>
            <a:off x="6996570" y="4146817"/>
            <a:ext cx="24882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mOS</a:t>
            </a:r>
            <a:r>
              <a:rPr lang="en-US" sz="2600" dirty="0"/>
              <a:t> 47.8 </a:t>
            </a:r>
            <a:r>
              <a:rPr lang="en-US" sz="2600" dirty="0" err="1"/>
              <a:t>mo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120DF-BC2E-9C47-31E5-5246B695F4A4}"/>
              </a:ext>
            </a:extLst>
          </p:cNvPr>
          <p:cNvSpPr txBox="1"/>
          <p:nvPr/>
        </p:nvSpPr>
        <p:spPr>
          <a:xfrm>
            <a:off x="275303" y="6528621"/>
            <a:ext cx="23499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Drilon A, et al. JTO CRR 2022</a:t>
            </a:r>
          </a:p>
        </p:txBody>
      </p:sp>
    </p:spTree>
    <p:extLst>
      <p:ext uri="{BB962C8B-B14F-4D97-AF65-F5344CB8AC3E}">
        <p14:creationId xmlns:p14="http://schemas.microsoft.com/office/powerpoint/2010/main" val="30252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7B6732-A971-3547-617D-B503F8BA91FD}"/>
              </a:ext>
            </a:extLst>
          </p:cNvPr>
          <p:cNvSpPr txBox="1">
            <a:spLocks/>
          </p:cNvSpPr>
          <p:nvPr/>
        </p:nvSpPr>
        <p:spPr>
          <a:xfrm>
            <a:off x="609600" y="-7040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ROS1 Fusions: </a:t>
            </a:r>
            <a:r>
              <a:rPr lang="en-US" sz="4800" dirty="0" err="1"/>
              <a:t>Repotrectinib</a:t>
            </a:r>
            <a:endParaRPr lang="en-US" sz="4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D45664-FEFE-B02E-FA88-94AA894C5C1C}"/>
              </a:ext>
            </a:extLst>
          </p:cNvPr>
          <p:cNvCxnSpPr>
            <a:cxnSpLocks/>
          </p:cNvCxnSpPr>
          <p:nvPr/>
        </p:nvCxnSpPr>
        <p:spPr>
          <a:xfrm>
            <a:off x="914400" y="864891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A0F1B9-06AF-C1A9-20E3-18E50C865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31" y="1072597"/>
            <a:ext cx="8835029" cy="2497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66CAE-3CFC-D1E8-74D4-F3FCE51B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44" y="3795434"/>
            <a:ext cx="4317547" cy="2634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7FABD-DAEA-A010-F9A6-30377AC5F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581" y="3627066"/>
            <a:ext cx="3551479" cy="2971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831D2A-1D41-1F82-5D18-5F58B2A17429}"/>
              </a:ext>
            </a:extLst>
          </p:cNvPr>
          <p:cNvSpPr txBox="1"/>
          <p:nvPr/>
        </p:nvSpPr>
        <p:spPr>
          <a:xfrm>
            <a:off x="196645" y="6564880"/>
            <a:ext cx="23499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Drilon A, et al. NEJM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B74CF-B823-1465-96E8-016312C63B17}"/>
              </a:ext>
            </a:extLst>
          </p:cNvPr>
          <p:cNvSpPr txBox="1"/>
          <p:nvPr/>
        </p:nvSpPr>
        <p:spPr>
          <a:xfrm>
            <a:off x="3293805" y="1623535"/>
            <a:ext cx="180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ORR 79%</a:t>
            </a:r>
          </a:p>
        </p:txBody>
      </p:sp>
    </p:spTree>
    <p:extLst>
      <p:ext uri="{BB962C8B-B14F-4D97-AF65-F5344CB8AC3E}">
        <p14:creationId xmlns:p14="http://schemas.microsoft.com/office/powerpoint/2010/main" val="2580095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8B9D5-A621-745E-1527-E5E1AC5C0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00" y="1229636"/>
            <a:ext cx="11464399" cy="34076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1D9DE5-F14B-F77E-0CF1-FFB2248A0B6B}"/>
              </a:ext>
            </a:extLst>
          </p:cNvPr>
          <p:cNvSpPr txBox="1">
            <a:spLocks/>
          </p:cNvSpPr>
          <p:nvPr/>
        </p:nvSpPr>
        <p:spPr>
          <a:xfrm>
            <a:off x="609600" y="-7040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ROS1 Fusions: </a:t>
            </a:r>
            <a:r>
              <a:rPr lang="en-US" sz="4800" dirty="0" err="1"/>
              <a:t>Repotrectinib</a:t>
            </a:r>
            <a:endParaRPr lang="en-US" sz="4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2EFFF5-C3B5-B1DC-F68E-7DC1FF17111F}"/>
              </a:ext>
            </a:extLst>
          </p:cNvPr>
          <p:cNvCxnSpPr>
            <a:cxnSpLocks/>
          </p:cNvCxnSpPr>
          <p:nvPr/>
        </p:nvCxnSpPr>
        <p:spPr>
          <a:xfrm>
            <a:off x="914400" y="864891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F91AED-FCF8-946B-DCB2-AC8D87D8C373}"/>
              </a:ext>
            </a:extLst>
          </p:cNvPr>
          <p:cNvSpPr txBox="1"/>
          <p:nvPr/>
        </p:nvSpPr>
        <p:spPr>
          <a:xfrm>
            <a:off x="196645" y="6564880"/>
            <a:ext cx="23499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Drilon A, et al. NEJM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EF83C-37B1-A941-2151-F4A5AC69315A}"/>
              </a:ext>
            </a:extLst>
          </p:cNvPr>
          <p:cNvSpPr txBox="1"/>
          <p:nvPr/>
        </p:nvSpPr>
        <p:spPr>
          <a:xfrm>
            <a:off x="3421626" y="4995220"/>
            <a:ext cx="5535561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Objective responses in 10/17 (59%) of patients with ROS1 G2032R mutations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5FD2E-8432-4F01-EDB9-A86AEF9B7A70}"/>
              </a:ext>
            </a:extLst>
          </p:cNvPr>
          <p:cNvSpPr txBox="1"/>
          <p:nvPr/>
        </p:nvSpPr>
        <p:spPr>
          <a:xfrm>
            <a:off x="2724940" y="2355878"/>
            <a:ext cx="180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ORR 38%</a:t>
            </a:r>
          </a:p>
        </p:txBody>
      </p:sp>
    </p:spTree>
    <p:extLst>
      <p:ext uri="{BB962C8B-B14F-4D97-AF65-F5344CB8AC3E}">
        <p14:creationId xmlns:p14="http://schemas.microsoft.com/office/powerpoint/2010/main" val="365164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68B7CB-4697-4E7B-8547-D78621A1F2F9}"/>
              </a:ext>
            </a:extLst>
          </p:cNvPr>
          <p:cNvSpPr txBox="1">
            <a:spLocks/>
          </p:cNvSpPr>
          <p:nvPr/>
        </p:nvSpPr>
        <p:spPr>
          <a:xfrm>
            <a:off x="1981200" y="-61405"/>
            <a:ext cx="8229600" cy="108137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267" dirty="0">
                <a:solidFill>
                  <a:prstClr val="black"/>
                </a:solidFill>
                <a:latin typeface="Calibri"/>
              </a:rPr>
              <a:t>ROS1-Rearranged NSCLC: Resistance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3050F2-75D7-4E22-811D-959A68AAC427}"/>
              </a:ext>
            </a:extLst>
          </p:cNvPr>
          <p:cNvCxnSpPr/>
          <p:nvPr/>
        </p:nvCxnSpPr>
        <p:spPr>
          <a:xfrm>
            <a:off x="3184525" y="913479"/>
            <a:ext cx="571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A7B38C7-B3CC-4484-BA7F-49EB2F55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2" y="3210326"/>
            <a:ext cx="5845225" cy="3178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0C8EE-AB2E-4E76-AECA-F268FCF9F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63326"/>
          <a:stretch/>
        </p:blipFill>
        <p:spPr>
          <a:xfrm>
            <a:off x="1620150" y="1095976"/>
            <a:ext cx="8951700" cy="200785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673D2-224F-4F8E-B38F-2BE996A9216C}"/>
              </a:ext>
            </a:extLst>
          </p:cNvPr>
          <p:cNvSpPr txBox="1"/>
          <p:nvPr/>
        </p:nvSpPr>
        <p:spPr>
          <a:xfrm>
            <a:off x="180975" y="6553201"/>
            <a:ext cx="665797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dirty="0">
                <a:solidFill>
                  <a:prstClr val="black"/>
                </a:solidFill>
                <a:latin typeface="Calibri"/>
              </a:rPr>
              <a:t>Awad M, et al. NEJM 2013; Gainor JF, JCO </a:t>
            </a:r>
            <a:r>
              <a:rPr lang="en-US" sz="1333" dirty="0" err="1">
                <a:solidFill>
                  <a:prstClr val="black"/>
                </a:solidFill>
                <a:latin typeface="Calibri"/>
              </a:rPr>
              <a:t>Prec</a:t>
            </a:r>
            <a:r>
              <a:rPr lang="en-US" sz="1333" dirty="0">
                <a:solidFill>
                  <a:prstClr val="black"/>
                </a:solidFill>
                <a:latin typeface="Calibri"/>
              </a:rPr>
              <a:t> Oncol 2017; Lin JJ, et al. Clin Cancer Res 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75D210-63C8-4C1A-8283-17F5803E5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80" b="10033"/>
          <a:stretch/>
        </p:blipFill>
        <p:spPr>
          <a:xfrm>
            <a:off x="5803900" y="3717666"/>
            <a:ext cx="6191249" cy="3004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FB2962-08AE-4CA7-A88C-13D68095D25C}"/>
              </a:ext>
            </a:extLst>
          </p:cNvPr>
          <p:cNvSpPr txBox="1"/>
          <p:nvPr/>
        </p:nvSpPr>
        <p:spPr>
          <a:xfrm>
            <a:off x="6305637" y="3194446"/>
            <a:ext cx="559488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67" b="1" i="1" dirty="0">
                <a:solidFill>
                  <a:srgbClr val="003089"/>
                </a:solidFill>
                <a:latin typeface="Calibri"/>
              </a:rPr>
              <a:t>Mechanisms of resistance to crizotinib</a:t>
            </a:r>
          </a:p>
          <a:p>
            <a:pPr algn="ctr">
              <a:defRPr/>
            </a:pPr>
            <a:r>
              <a:rPr lang="en-US" sz="1867" b="1" i="1" dirty="0">
                <a:solidFill>
                  <a:srgbClr val="003089"/>
                </a:solidFill>
                <a:latin typeface="Calibri"/>
              </a:rPr>
              <a:t>(n=42)</a:t>
            </a:r>
          </a:p>
        </p:txBody>
      </p:sp>
    </p:spTree>
    <p:extLst>
      <p:ext uri="{BB962C8B-B14F-4D97-AF65-F5344CB8AC3E}">
        <p14:creationId xmlns:p14="http://schemas.microsoft.com/office/powerpoint/2010/main" val="78606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D35A-AD6B-A573-CE01-B991936A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400" dirty="0"/>
              <a:t>ALK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54D17-4EFD-1CCE-D029-6097B1BC3EC4}"/>
              </a:ext>
            </a:extLst>
          </p:cNvPr>
          <p:cNvCxnSpPr>
            <a:cxnSpLocks/>
          </p:cNvCxnSpPr>
          <p:nvPr/>
        </p:nvCxnSpPr>
        <p:spPr>
          <a:xfrm>
            <a:off x="1029855" y="2900169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001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41D9DE5-F14B-F77E-0CF1-FFB2248A0B6B}"/>
              </a:ext>
            </a:extLst>
          </p:cNvPr>
          <p:cNvSpPr txBox="1">
            <a:spLocks/>
          </p:cNvSpPr>
          <p:nvPr/>
        </p:nvSpPr>
        <p:spPr>
          <a:xfrm>
            <a:off x="609600" y="-7040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ROS1 Fusions: My Take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2EFFF5-C3B5-B1DC-F68E-7DC1FF17111F}"/>
              </a:ext>
            </a:extLst>
          </p:cNvPr>
          <p:cNvCxnSpPr>
            <a:cxnSpLocks/>
          </p:cNvCxnSpPr>
          <p:nvPr/>
        </p:nvCxnSpPr>
        <p:spPr>
          <a:xfrm>
            <a:off x="914400" y="864891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F11839E-C9F8-08E8-69E8-A059B109EA2E}"/>
              </a:ext>
            </a:extLst>
          </p:cNvPr>
          <p:cNvSpPr txBox="1"/>
          <p:nvPr/>
        </p:nvSpPr>
        <p:spPr>
          <a:xfrm>
            <a:off x="284788" y="1462911"/>
            <a:ext cx="11391515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Crizotinib</a:t>
            </a:r>
            <a:r>
              <a:rPr lang="en-US" sz="2800" dirty="0"/>
              <a:t>, </a:t>
            </a:r>
            <a:r>
              <a:rPr lang="en-US" sz="2800" dirty="0" err="1"/>
              <a:t>entrectinib</a:t>
            </a:r>
            <a:r>
              <a:rPr lang="en-US" sz="2800" dirty="0"/>
              <a:t> and </a:t>
            </a:r>
            <a:r>
              <a:rPr lang="en-US" sz="2800" dirty="0" err="1"/>
              <a:t>repotrectinib</a:t>
            </a:r>
            <a:r>
              <a:rPr lang="en-US" sz="2800" dirty="0"/>
              <a:t> are all now approved for management of treatment-naïve, ROS1 fusion-positive NSCLC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Entrectinib</a:t>
            </a:r>
            <a:r>
              <a:rPr lang="en-US" sz="2800" dirty="0"/>
              <a:t> and </a:t>
            </a:r>
            <a:r>
              <a:rPr lang="en-US" sz="2800" dirty="0" err="1"/>
              <a:t>repotrectinib</a:t>
            </a:r>
            <a:r>
              <a:rPr lang="en-US" sz="2800" dirty="0"/>
              <a:t> have both demonstrated significant intra-cranial activity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Repotrectinib</a:t>
            </a:r>
            <a:r>
              <a:rPr lang="en-US" sz="2800" dirty="0"/>
              <a:t> has produced the longest median PFS seen to date in treatment-naïve, ROS1+ NSCLC 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Repotrectinib</a:t>
            </a:r>
            <a:r>
              <a:rPr lang="en-US" sz="2800" dirty="0"/>
              <a:t> has also shown moderate anti-tumor activity in previously-treated, ROS1+ NSCLC, particularly those with ROS1 G2032R mutations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However, both </a:t>
            </a:r>
            <a:r>
              <a:rPr lang="en-US" sz="2800" dirty="0" err="1"/>
              <a:t>entrectinib</a:t>
            </a:r>
            <a:r>
              <a:rPr lang="en-US" sz="2800" dirty="0"/>
              <a:t> and </a:t>
            </a:r>
            <a:r>
              <a:rPr lang="en-US" sz="2800" dirty="0" err="1"/>
              <a:t>repotrectinib</a:t>
            </a:r>
            <a:r>
              <a:rPr lang="en-US" sz="2800" dirty="0"/>
              <a:t> have TRK-related side effects that must be taken into account when considering these agents</a:t>
            </a:r>
          </a:p>
        </p:txBody>
      </p:sp>
    </p:spTree>
    <p:extLst>
      <p:ext uri="{BB962C8B-B14F-4D97-AF65-F5344CB8AC3E}">
        <p14:creationId xmlns:p14="http://schemas.microsoft.com/office/powerpoint/2010/main" val="153426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D35A-AD6B-A573-CE01-B991936A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400" dirty="0"/>
              <a:t>RET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54D17-4EFD-1CCE-D029-6097B1BC3EC4}"/>
              </a:ext>
            </a:extLst>
          </p:cNvPr>
          <p:cNvCxnSpPr>
            <a:cxnSpLocks/>
          </p:cNvCxnSpPr>
          <p:nvPr/>
        </p:nvCxnSpPr>
        <p:spPr>
          <a:xfrm>
            <a:off x="1029855" y="2900169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18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62A1FAF-73E3-3046-70B3-2A972B9AFD4A}"/>
              </a:ext>
            </a:extLst>
          </p:cNvPr>
          <p:cNvSpPr txBox="1">
            <a:spLocks/>
          </p:cNvSpPr>
          <p:nvPr/>
        </p:nvSpPr>
        <p:spPr>
          <a:xfrm>
            <a:off x="248481" y="6359813"/>
            <a:ext cx="6671955" cy="68579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defPPr>
              <a:defRPr lang="en-US"/>
            </a:defPPr>
            <a:lvl1pPr marL="0" algn="r" defTabSz="457178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09539">
              <a:defRPr/>
            </a:pPr>
            <a:r>
              <a:rPr lang="en-US" sz="1067" dirty="0">
                <a:solidFill>
                  <a:prstClr val="black"/>
                </a:solidFill>
                <a:latin typeface="Arial"/>
              </a:rPr>
              <a:t>Lin and </a:t>
            </a:r>
            <a:r>
              <a:rPr lang="en-US" sz="1067" dirty="0" err="1">
                <a:solidFill>
                  <a:prstClr val="black"/>
                </a:solidFill>
                <a:latin typeface="Arial"/>
              </a:rPr>
              <a:t>Gainor</a:t>
            </a:r>
            <a:r>
              <a:rPr lang="en-US" sz="1067" dirty="0">
                <a:solidFill>
                  <a:prstClr val="black"/>
                </a:solidFill>
                <a:latin typeface="Arial"/>
              </a:rPr>
              <a:t>, J Clin Oncol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2358A-2B7F-E071-62F8-29CF0665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3" y="2465091"/>
            <a:ext cx="4676201" cy="26329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255885-0598-AF9D-CB5D-8BFEA3A82DEB}"/>
              </a:ext>
            </a:extLst>
          </p:cNvPr>
          <p:cNvSpPr txBox="1">
            <a:spLocks/>
          </p:cNvSpPr>
          <p:nvPr/>
        </p:nvSpPr>
        <p:spPr>
          <a:xfrm>
            <a:off x="609600" y="-7499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RET Fusions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94F4A4-5DB2-9A28-0CE1-4F426723D12E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943D547B-97AF-2E59-D1D9-A99E878BB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576853"/>
              </p:ext>
            </p:extLst>
          </p:nvPr>
        </p:nvGraphicFramePr>
        <p:xfrm>
          <a:off x="4871885" y="1922796"/>
          <a:ext cx="7143136" cy="3353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31">
                  <a:extLst>
                    <a:ext uri="{9D8B030D-6E8A-4147-A177-3AD203B41FA5}">
                      <a16:colId xmlns:a16="http://schemas.microsoft.com/office/drawing/2014/main" val="782851571"/>
                    </a:ext>
                  </a:extLst>
                </a:gridCol>
                <a:gridCol w="1425677">
                  <a:extLst>
                    <a:ext uri="{9D8B030D-6E8A-4147-A177-3AD203B41FA5}">
                      <a16:colId xmlns:a16="http://schemas.microsoft.com/office/drawing/2014/main" val="4128848857"/>
                    </a:ext>
                  </a:extLst>
                </a:gridCol>
                <a:gridCol w="619432">
                  <a:extLst>
                    <a:ext uri="{9D8B030D-6E8A-4147-A177-3AD203B41FA5}">
                      <a16:colId xmlns:a16="http://schemas.microsoft.com/office/drawing/2014/main" val="2687117894"/>
                    </a:ext>
                  </a:extLst>
                </a:gridCol>
                <a:gridCol w="668595">
                  <a:extLst>
                    <a:ext uri="{9D8B030D-6E8A-4147-A177-3AD203B41FA5}">
                      <a16:colId xmlns:a16="http://schemas.microsoft.com/office/drawing/2014/main" val="1721221807"/>
                    </a:ext>
                  </a:extLst>
                </a:gridCol>
                <a:gridCol w="924232">
                  <a:extLst>
                    <a:ext uri="{9D8B030D-6E8A-4147-A177-3AD203B41FA5}">
                      <a16:colId xmlns:a16="http://schemas.microsoft.com/office/drawing/2014/main" val="3071685644"/>
                    </a:ext>
                  </a:extLst>
                </a:gridCol>
                <a:gridCol w="570271">
                  <a:extLst>
                    <a:ext uri="{9D8B030D-6E8A-4147-A177-3AD203B41FA5}">
                      <a16:colId xmlns:a16="http://schemas.microsoft.com/office/drawing/2014/main" val="2295905758"/>
                    </a:ext>
                  </a:extLst>
                </a:gridCol>
                <a:gridCol w="642049">
                  <a:extLst>
                    <a:ext uri="{9D8B030D-6E8A-4147-A177-3AD203B41FA5}">
                      <a16:colId xmlns:a16="http://schemas.microsoft.com/office/drawing/2014/main" val="2652848532"/>
                    </a:ext>
                  </a:extLst>
                </a:gridCol>
                <a:gridCol w="911449">
                  <a:extLst>
                    <a:ext uri="{9D8B030D-6E8A-4147-A177-3AD203B41FA5}">
                      <a16:colId xmlns:a16="http://schemas.microsoft.com/office/drawing/2014/main" val="1927384214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Ref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Post-Platinum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Treatment-naïve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39375"/>
                  </a:ext>
                </a:extLst>
              </a:tr>
              <a:tr h="547201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ORR</a:t>
                      </a:r>
                      <a:r>
                        <a:rPr lang="en-US" sz="1300" b="1" baseline="300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Median PFS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ORR</a:t>
                      </a:r>
                      <a:r>
                        <a:rPr lang="en-US" sz="1300" b="1" baseline="300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Median PFS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126009"/>
                  </a:ext>
                </a:extLst>
              </a:tr>
              <a:tr h="547201">
                <a:tc>
                  <a:txBody>
                    <a:bodyPr/>
                    <a:lstStyle/>
                    <a:p>
                      <a:r>
                        <a:rPr lang="en-US" sz="1300" b="1" dirty="0" err="1"/>
                        <a:t>Selpercatinib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Drilon</a:t>
                      </a:r>
                      <a:r>
                        <a:rPr lang="en-US" sz="1300" dirty="0"/>
                        <a:t> A et al. NEJM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16.5 </a:t>
                      </a:r>
                      <a:r>
                        <a:rPr lang="en-US" sz="1300" b="0" dirty="0" err="1"/>
                        <a:t>mo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709020"/>
                  </a:ext>
                </a:extLst>
              </a:tr>
              <a:tr h="55135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Drilon A et al. </a:t>
                      </a:r>
                    </a:p>
                    <a:p>
                      <a:r>
                        <a:rPr lang="en-US" sz="1300" dirty="0"/>
                        <a:t>JCO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24.9 </a:t>
                      </a:r>
                      <a:r>
                        <a:rPr lang="en-US" sz="1300" b="0" dirty="0" err="1"/>
                        <a:t>mo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20226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300" b="1" dirty="0" err="1"/>
                        <a:t>Pralsetinib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Gainor</a:t>
                      </a:r>
                      <a:r>
                        <a:rPr lang="en-US" sz="1300" dirty="0"/>
                        <a:t> JF, et al. Lancet Oncol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17.1 </a:t>
                      </a:r>
                      <a:r>
                        <a:rPr lang="en-US" sz="1300" b="0" dirty="0" err="1"/>
                        <a:t>mo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9.1 </a:t>
                      </a:r>
                      <a:r>
                        <a:rPr lang="en-US" sz="1300" b="0" dirty="0" err="1"/>
                        <a:t>mo</a:t>
                      </a:r>
                      <a:endParaRPr lang="en-US" sz="1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938696"/>
                  </a:ext>
                </a:extLst>
              </a:tr>
              <a:tr h="689793">
                <a:tc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Griesinger</a:t>
                      </a:r>
                      <a:r>
                        <a:rPr lang="en-US" sz="1300" dirty="0"/>
                        <a:t> F, et al. Ann Oncol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16.5 </a:t>
                      </a:r>
                      <a:r>
                        <a:rPr lang="en-US" sz="1300" b="0" dirty="0" err="1"/>
                        <a:t>mo</a:t>
                      </a:r>
                      <a:endParaRPr lang="en-US" sz="1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/>
                        <a:t>13.0 </a:t>
                      </a:r>
                      <a:r>
                        <a:rPr lang="en-US" sz="1300" b="0" dirty="0" err="1"/>
                        <a:t>mo</a:t>
                      </a:r>
                      <a:endParaRPr lang="en-US" sz="1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486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10DED-D3DF-961E-A03E-8A4D4DB5B90A}"/>
              </a:ext>
            </a:extLst>
          </p:cNvPr>
          <p:cNvSpPr txBox="1">
            <a:spLocks/>
          </p:cNvSpPr>
          <p:nvPr/>
        </p:nvSpPr>
        <p:spPr>
          <a:xfrm>
            <a:off x="609600" y="-7499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RET Fusions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98BF6E-2371-990F-B7A7-955712854386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tephen V Liu, MD on X: &quot;#ESMO23 Dr. @herbloong presents data from LIBRETTO  431: phase III trial of 1L selpercatinib vs chemotherapy +/- pembrolizumab  in advanced #RET NSCLC. Included PS 0-2 and">
            <a:extLst>
              <a:ext uri="{FF2B5EF4-FFF2-40B4-BE49-F238E27FC236}">
                <a16:creationId xmlns:a16="http://schemas.microsoft.com/office/drawing/2014/main" id="{1F1A4A66-A150-DBD6-9BC6-D60C0C65C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34" b="20322"/>
          <a:stretch/>
        </p:blipFill>
        <p:spPr bwMode="auto">
          <a:xfrm>
            <a:off x="72040" y="1682873"/>
            <a:ext cx="6657976" cy="244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775B8-5A77-A8D6-1F5D-D4B4180C2243}"/>
              </a:ext>
            </a:extLst>
          </p:cNvPr>
          <p:cNvSpPr txBox="1"/>
          <p:nvPr/>
        </p:nvSpPr>
        <p:spPr>
          <a:xfrm>
            <a:off x="180975" y="6553200"/>
            <a:ext cx="665797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dirty="0">
                <a:solidFill>
                  <a:prstClr val="black"/>
                </a:solidFill>
                <a:latin typeface="Calibri"/>
              </a:rPr>
              <a:t>Loong H, et al. ESMO 2023; Zhou C, et al. NEJM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A0F88-751A-6305-1837-E9ED757AB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0242" y="1444049"/>
            <a:ext cx="3951248" cy="2747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2030D-035D-DD47-25EC-6C921C852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741" y="4343796"/>
            <a:ext cx="3827586" cy="2232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57905-4F87-36CB-AB95-6A747E410F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27" y="4384468"/>
            <a:ext cx="4205989" cy="2092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3326D-5585-76E0-3FEE-6DC539DBA14D}"/>
              </a:ext>
            </a:extLst>
          </p:cNvPr>
          <p:cNvSpPr txBox="1"/>
          <p:nvPr/>
        </p:nvSpPr>
        <p:spPr>
          <a:xfrm>
            <a:off x="4451629" y="999043"/>
            <a:ext cx="305783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LIBRETTO-431</a:t>
            </a:r>
          </a:p>
        </p:txBody>
      </p:sp>
    </p:spTree>
    <p:extLst>
      <p:ext uri="{BB962C8B-B14F-4D97-AF65-F5344CB8AC3E}">
        <p14:creationId xmlns:p14="http://schemas.microsoft.com/office/powerpoint/2010/main" val="408223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24EB24-3751-74B8-C925-04C349256D2B}"/>
              </a:ext>
            </a:extLst>
          </p:cNvPr>
          <p:cNvSpPr txBox="1">
            <a:spLocks/>
          </p:cNvSpPr>
          <p:nvPr/>
        </p:nvSpPr>
        <p:spPr>
          <a:xfrm>
            <a:off x="609600" y="-7040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RET Fusions: My Take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A14DDB-9D1B-5327-5B49-57C930517934}"/>
              </a:ext>
            </a:extLst>
          </p:cNvPr>
          <p:cNvCxnSpPr>
            <a:cxnSpLocks/>
          </p:cNvCxnSpPr>
          <p:nvPr/>
        </p:nvCxnSpPr>
        <p:spPr>
          <a:xfrm>
            <a:off x="914400" y="864891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88D00A-B30C-0B6B-5A07-845BB4444F22}"/>
              </a:ext>
            </a:extLst>
          </p:cNvPr>
          <p:cNvSpPr txBox="1"/>
          <p:nvPr/>
        </p:nvSpPr>
        <p:spPr>
          <a:xfrm>
            <a:off x="820497" y="1279425"/>
            <a:ext cx="10761903" cy="501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Selpercatinib</a:t>
            </a:r>
            <a:r>
              <a:rPr lang="en-US" sz="2667" dirty="0"/>
              <a:t> and </a:t>
            </a:r>
            <a:r>
              <a:rPr lang="en-US" sz="2667" dirty="0" err="1"/>
              <a:t>pralsetinib</a:t>
            </a:r>
            <a:r>
              <a:rPr lang="en-US" sz="2667" dirty="0"/>
              <a:t> are both FDA-approved for treatment-naïve, RET+ NSCLC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Selpercatinib</a:t>
            </a:r>
            <a:r>
              <a:rPr lang="en-US" sz="2667" dirty="0"/>
              <a:t> recently demonstrated superiority over platinum doublet chemotherapy +/- pembrolizumab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LIBRETTO-431: Median PFS in ITT-</a:t>
            </a:r>
            <a:r>
              <a:rPr lang="en-US" sz="2667" dirty="0" err="1"/>
              <a:t>pembro</a:t>
            </a:r>
            <a:r>
              <a:rPr lang="en-US" sz="2667" dirty="0"/>
              <a:t> group versus ITT group was identical (11.2 months), reinforcing limited benefit of anti-PD-1 in oncogene-driven NSCLC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b="1" u="sng" dirty="0"/>
              <a:t>WE DO NOT NEED MORE STUDIES COMPARING HIGHLY EFFECTIVE TARGETED THERAPIES AGAINST CHEMOTHERAPY IN ONCOGENE DRIVEN LUNG CANCERS 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241474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D35A-AD6B-A573-CE01-B991936A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400" dirty="0"/>
              <a:t>MET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54D17-4EFD-1CCE-D029-6097B1BC3EC4}"/>
              </a:ext>
            </a:extLst>
          </p:cNvPr>
          <p:cNvCxnSpPr>
            <a:cxnSpLocks/>
          </p:cNvCxnSpPr>
          <p:nvPr/>
        </p:nvCxnSpPr>
        <p:spPr>
          <a:xfrm>
            <a:off x="1029855" y="2900169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086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9F431-1816-4699-AB54-20E47894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636"/>
            <a:ext cx="10972800" cy="1143000"/>
          </a:xfrm>
        </p:spPr>
        <p:txBody>
          <a:bodyPr/>
          <a:lstStyle/>
          <a:p>
            <a:r>
              <a:rPr lang="en-US" dirty="0"/>
              <a:t>MET as a Driver in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B0B81-D949-4C27-8052-96C812DED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78" y="1230663"/>
            <a:ext cx="8116642" cy="530711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82C68C-9EB5-4B24-BD49-B172F7733721}"/>
              </a:ext>
            </a:extLst>
          </p:cNvPr>
          <p:cNvCxnSpPr/>
          <p:nvPr/>
        </p:nvCxnSpPr>
        <p:spPr>
          <a:xfrm>
            <a:off x="2336800" y="1052897"/>
            <a:ext cx="76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0E1D07-40C8-40BA-A1FD-DDB2C07A1CEB}"/>
              </a:ext>
            </a:extLst>
          </p:cNvPr>
          <p:cNvSpPr txBox="1"/>
          <p:nvPr/>
        </p:nvSpPr>
        <p:spPr>
          <a:xfrm>
            <a:off x="292297" y="6537780"/>
            <a:ext cx="35445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33" dirty="0" err="1">
                <a:solidFill>
                  <a:prstClr val="black"/>
                </a:solidFill>
                <a:latin typeface="Calibri"/>
              </a:rPr>
              <a:t>Recondo</a:t>
            </a:r>
            <a:r>
              <a:rPr lang="en-US" sz="1333" dirty="0">
                <a:solidFill>
                  <a:prstClr val="black"/>
                </a:solidFill>
                <a:latin typeface="Calibri"/>
              </a:rPr>
              <a:t> G, et al. Cancer Discovery 2020</a:t>
            </a:r>
          </a:p>
        </p:txBody>
      </p:sp>
    </p:spTree>
    <p:extLst>
      <p:ext uri="{BB962C8B-B14F-4D97-AF65-F5344CB8AC3E}">
        <p14:creationId xmlns:p14="http://schemas.microsoft.com/office/powerpoint/2010/main" val="2890825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C7166-C518-5305-6DAD-A73E50E5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" r="2023"/>
          <a:stretch/>
        </p:blipFill>
        <p:spPr>
          <a:xfrm>
            <a:off x="1449074" y="1063712"/>
            <a:ext cx="4407439" cy="5260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8577A-5CA2-8A23-A863-92C0C80BF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31937"/>
            <a:ext cx="6841432" cy="2974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B50F61-AF65-B76F-29E7-D74B762FF232}"/>
              </a:ext>
            </a:extLst>
          </p:cNvPr>
          <p:cNvSpPr txBox="1">
            <a:spLocks/>
          </p:cNvSpPr>
          <p:nvPr/>
        </p:nvSpPr>
        <p:spPr>
          <a:xfrm>
            <a:off x="609600" y="-7499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MET Exon 14 Skipping: </a:t>
            </a:r>
            <a:r>
              <a:rPr lang="en-US" sz="4800" dirty="0" err="1"/>
              <a:t>Capmatinib</a:t>
            </a:r>
            <a:endParaRPr lang="en-US" sz="4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05E358-2D05-1416-6615-D2BD74BEAED4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FC5A9CA-693D-B620-8935-0B73BCEA5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8697" y="1357650"/>
            <a:ext cx="5538983" cy="4640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CFED25-5F15-CFFB-2369-E5F888C12033}"/>
              </a:ext>
            </a:extLst>
          </p:cNvPr>
          <p:cNvSpPr txBox="1"/>
          <p:nvPr/>
        </p:nvSpPr>
        <p:spPr>
          <a:xfrm>
            <a:off x="7639665" y="6431937"/>
            <a:ext cx="434585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Wolf J, et al. NEJM 2020; Wolf J, et al. E J Cancer 2023</a:t>
            </a:r>
          </a:p>
        </p:txBody>
      </p:sp>
    </p:spTree>
    <p:extLst>
      <p:ext uri="{BB962C8B-B14F-4D97-AF65-F5344CB8AC3E}">
        <p14:creationId xmlns:p14="http://schemas.microsoft.com/office/powerpoint/2010/main" val="2979793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35C522-081A-BD9A-3478-3A2E583D8CE3}"/>
              </a:ext>
            </a:extLst>
          </p:cNvPr>
          <p:cNvSpPr txBox="1">
            <a:spLocks/>
          </p:cNvSpPr>
          <p:nvPr/>
        </p:nvSpPr>
        <p:spPr>
          <a:xfrm>
            <a:off x="609600" y="-7499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MET Exon 14 Skipping: </a:t>
            </a:r>
            <a:r>
              <a:rPr lang="en-US" sz="4800" dirty="0" err="1"/>
              <a:t>Tepotinib</a:t>
            </a:r>
            <a:endParaRPr lang="en-US" sz="4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EEC737-F2ED-8EEB-8765-825B9EE79E98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3B5E93F-ABC5-FABC-72CC-830F9EAA5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029534"/>
            <a:ext cx="5486401" cy="529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ABF63-C977-BC40-0C85-A3A7E33AE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429" y="1278544"/>
            <a:ext cx="5303447" cy="4946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977FB-419E-3511-5C5D-59847A57F253}"/>
              </a:ext>
            </a:extLst>
          </p:cNvPr>
          <p:cNvSpPr txBox="1"/>
          <p:nvPr/>
        </p:nvSpPr>
        <p:spPr>
          <a:xfrm>
            <a:off x="2792361" y="925635"/>
            <a:ext cx="1887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ORR 57.3%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51951-E953-4262-999A-7AD42A52D229}"/>
              </a:ext>
            </a:extLst>
          </p:cNvPr>
          <p:cNvSpPr txBox="1"/>
          <p:nvPr/>
        </p:nvSpPr>
        <p:spPr>
          <a:xfrm>
            <a:off x="2552875" y="3516755"/>
            <a:ext cx="1887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ORR 45%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2C342-743B-E339-A4A7-53963787D7A7}"/>
              </a:ext>
            </a:extLst>
          </p:cNvPr>
          <p:cNvSpPr txBox="1"/>
          <p:nvPr/>
        </p:nvSpPr>
        <p:spPr>
          <a:xfrm>
            <a:off x="521109" y="6489291"/>
            <a:ext cx="434585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/>
              <a:t>Mazieres</a:t>
            </a:r>
            <a:r>
              <a:rPr lang="en-US" sz="1333" dirty="0"/>
              <a:t> J, et al. JAMA Oncology 2023</a:t>
            </a:r>
          </a:p>
        </p:txBody>
      </p:sp>
    </p:spTree>
    <p:extLst>
      <p:ext uri="{BB962C8B-B14F-4D97-AF65-F5344CB8AC3E}">
        <p14:creationId xmlns:p14="http://schemas.microsoft.com/office/powerpoint/2010/main" val="2727025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35C522-081A-BD9A-3478-3A2E583D8CE3}"/>
              </a:ext>
            </a:extLst>
          </p:cNvPr>
          <p:cNvSpPr txBox="1">
            <a:spLocks/>
          </p:cNvSpPr>
          <p:nvPr/>
        </p:nvSpPr>
        <p:spPr>
          <a:xfrm>
            <a:off x="609600" y="-7499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MET Exon 14 Skipping: My Take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EEC737-F2ED-8EEB-8765-825B9EE79E98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C6C104C-052B-6E83-77B7-CD981370405A}"/>
              </a:ext>
            </a:extLst>
          </p:cNvPr>
          <p:cNvSpPr txBox="1"/>
          <p:nvPr/>
        </p:nvSpPr>
        <p:spPr>
          <a:xfrm>
            <a:off x="914400" y="1329260"/>
            <a:ext cx="10569677" cy="3580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Capmatinib</a:t>
            </a:r>
            <a:r>
              <a:rPr lang="en-US" sz="2667" dirty="0"/>
              <a:t> and </a:t>
            </a:r>
            <a:r>
              <a:rPr lang="en-US" sz="2667" dirty="0" err="1"/>
              <a:t>tepotinib</a:t>
            </a:r>
            <a:r>
              <a:rPr lang="en-US" sz="2667" dirty="0"/>
              <a:t> are both FDA approved for management of NSCLC with MET exon 14 skipping alterations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I recommend upfront MET TKI for patients with MET ex 14 skipping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With long-term follow-up, both </a:t>
            </a:r>
            <a:r>
              <a:rPr lang="en-US" sz="2667" dirty="0" err="1"/>
              <a:t>capmatinib</a:t>
            </a:r>
            <a:r>
              <a:rPr lang="en-US" sz="2667" dirty="0"/>
              <a:t> and </a:t>
            </a:r>
            <a:r>
              <a:rPr lang="en-US" sz="2667" dirty="0" err="1"/>
              <a:t>tepotinib</a:t>
            </a:r>
            <a:r>
              <a:rPr lang="en-US" sz="2667" dirty="0"/>
              <a:t> continue to show significant anti-tumor activity in patients with MET ex 14 skipping 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Clinicians should be aware of long-term, cumulative toxicities, such as peripheral edema</a:t>
            </a:r>
          </a:p>
        </p:txBody>
      </p:sp>
    </p:spTree>
    <p:extLst>
      <p:ext uri="{BB962C8B-B14F-4D97-AF65-F5344CB8AC3E}">
        <p14:creationId xmlns:p14="http://schemas.microsoft.com/office/powerpoint/2010/main" val="143085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EC5B-2E56-00D2-E368-B6DF83AE2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88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ALINA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4B736-7A86-E892-587B-188159CE0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912" y="1903385"/>
            <a:ext cx="11060175" cy="325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EE3F24-E5A1-2E6E-5E7C-C45DEA8BE9D1}"/>
              </a:ext>
            </a:extLst>
          </p:cNvPr>
          <p:cNvSpPr txBox="1"/>
          <p:nvPr/>
        </p:nvSpPr>
        <p:spPr>
          <a:xfrm>
            <a:off x="153939" y="6432480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Solomon B, et al. ESMO 2023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409B4C-B7A2-4683-49DD-29118E0CF9EC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992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D35A-AD6B-A573-CE01-B991936A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400" dirty="0"/>
              <a:t>KRAS G12C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54D17-4EFD-1CCE-D029-6097B1BC3EC4}"/>
              </a:ext>
            </a:extLst>
          </p:cNvPr>
          <p:cNvCxnSpPr>
            <a:cxnSpLocks/>
          </p:cNvCxnSpPr>
          <p:nvPr/>
        </p:nvCxnSpPr>
        <p:spPr>
          <a:xfrm>
            <a:off x="1029855" y="2900169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232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A124-BCBF-8E19-88C7-5902F64C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-101329"/>
            <a:ext cx="10972800" cy="1143000"/>
          </a:xfrm>
        </p:spPr>
        <p:txBody>
          <a:bodyPr/>
          <a:lstStyle/>
          <a:p>
            <a:r>
              <a:rPr lang="en-US" sz="3733" dirty="0" err="1"/>
              <a:t>CodeBreaK</a:t>
            </a:r>
            <a:r>
              <a:rPr lang="en-US" sz="3733" dirty="0"/>
              <a:t> 200: </a:t>
            </a:r>
            <a:r>
              <a:rPr lang="en-US" sz="3733" dirty="0" err="1"/>
              <a:t>Sotorasib</a:t>
            </a:r>
            <a:r>
              <a:rPr lang="en-US" sz="3733" dirty="0"/>
              <a:t> versus Docetaxel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B42C9-ADCD-4FBE-B297-BA1199BB4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9462" y="1229655"/>
            <a:ext cx="9813073" cy="5084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6CF2B-017A-EA4D-9955-3C27D48D3770}"/>
              </a:ext>
            </a:extLst>
          </p:cNvPr>
          <p:cNvSpPr txBox="1"/>
          <p:nvPr/>
        </p:nvSpPr>
        <p:spPr>
          <a:xfrm>
            <a:off x="341971" y="6502133"/>
            <a:ext cx="4296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Johannes de </a:t>
            </a:r>
            <a:r>
              <a:rPr lang="en-US" sz="1600" dirty="0" err="1"/>
              <a:t>Langen</a:t>
            </a:r>
            <a:r>
              <a:rPr lang="en-US" sz="1600" dirty="0"/>
              <a:t> et al. Lancet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826EB-29FA-CBE2-7123-233B13AE8C9D}"/>
              </a:ext>
            </a:extLst>
          </p:cNvPr>
          <p:cNvSpPr/>
          <p:nvPr/>
        </p:nvSpPr>
        <p:spPr>
          <a:xfrm>
            <a:off x="1189462" y="1229655"/>
            <a:ext cx="282500" cy="370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C64813-B288-80C1-DDDF-395C7CE2F0DB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828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170C6-ED9A-4BC3-7A24-F3372BCE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3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 in Targeting KRAS G12C: Combinations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22136-5A5F-5793-0674-459C676BF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933" y="1176289"/>
            <a:ext cx="5314554" cy="5328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EF6D01-38E2-59EA-F7AA-A1FF18298409}"/>
              </a:ext>
            </a:extLst>
          </p:cNvPr>
          <p:cNvSpPr txBox="1"/>
          <p:nvPr/>
        </p:nvSpPr>
        <p:spPr>
          <a:xfrm>
            <a:off x="39615" y="6505128"/>
            <a:ext cx="390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Punekar SR, et al. NRCO 2022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8A8069-60A9-FF62-4816-4AB3CE3A5648}"/>
              </a:ext>
            </a:extLst>
          </p:cNvPr>
          <p:cNvCxnSpPr>
            <a:cxnSpLocks/>
          </p:cNvCxnSpPr>
          <p:nvPr/>
        </p:nvCxnSpPr>
        <p:spPr>
          <a:xfrm>
            <a:off x="934065" y="99794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55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906-1742-75BE-5835-5F140539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5" y="1"/>
            <a:ext cx="11956807" cy="9979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KRAS G12Ci + IO Combinations: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CodeBreaK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100/101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5EAFC-A0B5-8F0B-9EA1-BA9CF9486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16045"/>
          <a:stretch/>
        </p:blipFill>
        <p:spPr bwMode="auto">
          <a:xfrm>
            <a:off x="158995" y="1849917"/>
            <a:ext cx="5520192" cy="157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99C69C3-A1A6-95C4-12E7-7121C7985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79" b="30229"/>
          <a:stretch/>
        </p:blipFill>
        <p:spPr bwMode="auto">
          <a:xfrm>
            <a:off x="5860805" y="1786997"/>
            <a:ext cx="6096000" cy="17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3585DBE-B881-4C7A-BE81-5656A37A6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57" b="29744"/>
          <a:stretch/>
        </p:blipFill>
        <p:spPr bwMode="auto">
          <a:xfrm>
            <a:off x="5937006" y="3935140"/>
            <a:ext cx="5943599" cy="17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FB586D-4DA4-5964-A726-2F604260E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42" r="34840" b="18112"/>
          <a:stretch/>
        </p:blipFill>
        <p:spPr bwMode="auto">
          <a:xfrm>
            <a:off x="625198" y="3533736"/>
            <a:ext cx="4907063" cy="23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49EB15-CFE7-D75F-A530-0DD3CBFE21AD}"/>
              </a:ext>
            </a:extLst>
          </p:cNvPr>
          <p:cNvSpPr/>
          <p:nvPr/>
        </p:nvSpPr>
        <p:spPr>
          <a:xfrm>
            <a:off x="6007732" y="2922861"/>
            <a:ext cx="5781675" cy="6815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0357D-CEB2-E863-F522-33365A8FADCE}"/>
              </a:ext>
            </a:extLst>
          </p:cNvPr>
          <p:cNvSpPr/>
          <p:nvPr/>
        </p:nvSpPr>
        <p:spPr>
          <a:xfrm>
            <a:off x="6035708" y="5076826"/>
            <a:ext cx="5781675" cy="1817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81803-F0AC-8BD2-C6D8-FDA9DDC8B5AB}"/>
              </a:ext>
            </a:extLst>
          </p:cNvPr>
          <p:cNvSpPr txBox="1"/>
          <p:nvPr/>
        </p:nvSpPr>
        <p:spPr>
          <a:xfrm>
            <a:off x="323850" y="6611781"/>
            <a:ext cx="4095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 B, et al. WCLC 2022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641068-4850-D8EB-ABFF-496B1EAC944C}"/>
              </a:ext>
            </a:extLst>
          </p:cNvPr>
          <p:cNvCxnSpPr>
            <a:cxnSpLocks/>
          </p:cNvCxnSpPr>
          <p:nvPr/>
        </p:nvCxnSpPr>
        <p:spPr>
          <a:xfrm>
            <a:off x="934065" y="99794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8F7BA13-FB15-8D70-AB92-D17B4CAF89D3}"/>
              </a:ext>
            </a:extLst>
          </p:cNvPr>
          <p:cNvSpPr txBox="1"/>
          <p:nvPr/>
        </p:nvSpPr>
        <p:spPr>
          <a:xfrm>
            <a:off x="3126230" y="3130852"/>
            <a:ext cx="1172638" cy="13486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7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endpoint: </a:t>
            </a:r>
            <a:r>
              <a:rPr lang="en-US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12153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3DFCD-1037-3C65-BC38-6E80E4D84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22" y="1100537"/>
            <a:ext cx="5807578" cy="2365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315B3-8385-EE30-E7AB-CD4006815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2893" y="1433414"/>
            <a:ext cx="5642897" cy="1676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6B575-0E6D-E53C-E373-E3209D3D6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2893" y="3668487"/>
            <a:ext cx="5687668" cy="17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EFCB2-FDBF-420A-C892-6E2F01B4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773" y="3810286"/>
            <a:ext cx="6126196" cy="23654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21CACD-34AC-2463-3E31-7545FDAC07AA}"/>
              </a:ext>
            </a:extLst>
          </p:cNvPr>
          <p:cNvSpPr txBox="1">
            <a:spLocks/>
          </p:cNvSpPr>
          <p:nvPr/>
        </p:nvSpPr>
        <p:spPr>
          <a:xfrm>
            <a:off x="1179482" y="-85723"/>
            <a:ext cx="119568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KRAS G12Ci + IO Combinations: KRYSTAL-7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DF496-1060-2FF0-01E1-738BCEFB5CD5}"/>
              </a:ext>
            </a:extLst>
          </p:cNvPr>
          <p:cNvSpPr txBox="1"/>
          <p:nvPr/>
        </p:nvSpPr>
        <p:spPr>
          <a:xfrm>
            <a:off x="2741051" y="3765059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ORR 63%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942AF-2D39-CAC2-18FB-E1213A76E60A}"/>
              </a:ext>
            </a:extLst>
          </p:cNvPr>
          <p:cNvSpPr txBox="1"/>
          <p:nvPr/>
        </p:nvSpPr>
        <p:spPr>
          <a:xfrm>
            <a:off x="247650" y="6486525"/>
            <a:ext cx="2876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Garassino</a:t>
            </a:r>
            <a:r>
              <a:rPr lang="en-US" sz="1400" dirty="0"/>
              <a:t> MC, et al. ESMO 2023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8BEF973-3FAF-419E-A621-E80B52D46B97}"/>
              </a:ext>
            </a:extLst>
          </p:cNvPr>
          <p:cNvCxnSpPr>
            <a:cxnSpLocks/>
          </p:cNvCxnSpPr>
          <p:nvPr/>
        </p:nvCxnSpPr>
        <p:spPr>
          <a:xfrm>
            <a:off x="934065" y="99794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70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35C522-081A-BD9A-3478-3A2E583D8CE3}"/>
              </a:ext>
            </a:extLst>
          </p:cNvPr>
          <p:cNvSpPr txBox="1">
            <a:spLocks/>
          </p:cNvSpPr>
          <p:nvPr/>
        </p:nvSpPr>
        <p:spPr>
          <a:xfrm>
            <a:off x="609600" y="-7499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KRAS G12C: My Take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EEC737-F2ED-8EEB-8765-825B9EE79E98}"/>
              </a:ext>
            </a:extLst>
          </p:cNvPr>
          <p:cNvCxnSpPr>
            <a:cxnSpLocks/>
          </p:cNvCxnSpPr>
          <p:nvPr/>
        </p:nvCxnSpPr>
        <p:spPr>
          <a:xfrm>
            <a:off x="914400" y="860296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C6C104C-052B-6E83-77B7-CD981370405A}"/>
              </a:ext>
            </a:extLst>
          </p:cNvPr>
          <p:cNvSpPr txBox="1"/>
          <p:nvPr/>
        </p:nvSpPr>
        <p:spPr>
          <a:xfrm>
            <a:off x="914400" y="1329261"/>
            <a:ext cx="10569677" cy="501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Sotorasib</a:t>
            </a:r>
            <a:r>
              <a:rPr lang="en-US" sz="2667" dirty="0"/>
              <a:t> and </a:t>
            </a:r>
            <a:r>
              <a:rPr lang="en-US" sz="2667" dirty="0" err="1"/>
              <a:t>adagrasib</a:t>
            </a:r>
            <a:r>
              <a:rPr lang="en-US" sz="2667" dirty="0"/>
              <a:t> are now FDA approved for previously-treated, KRAS G12C-mutant NSCLC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In my own practice, I view these as second-line agents given more modest activity relative to other targeted therapies in NSCLC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To move KRAS G12C inhibitors to the first-line, we’ll need to think about combinations. 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Sotorasib</a:t>
            </a:r>
            <a:r>
              <a:rPr lang="en-US" sz="2667" dirty="0"/>
              <a:t> plus anti-PD-1 is not going to be a viable option due to hepatotoxicity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Adagrasib</a:t>
            </a:r>
            <a:r>
              <a:rPr lang="en-US" sz="2667" dirty="0"/>
              <a:t> plus anti-PD-1 has shown encouraging anti-tumor activity with a reasonable toxicity profile, but we need more data</a:t>
            </a:r>
          </a:p>
        </p:txBody>
      </p:sp>
    </p:spTree>
    <p:extLst>
      <p:ext uri="{BB962C8B-B14F-4D97-AF65-F5344CB8AC3E}">
        <p14:creationId xmlns:p14="http://schemas.microsoft.com/office/powerpoint/2010/main" val="367865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1CC2-766B-35FE-9B3B-900337F7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52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ALINA: Disease-Free Survival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ECF47-7B9E-35C1-6A11-00645796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661776"/>
            <a:ext cx="6495336" cy="251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331BC-F716-2D4D-ADF0-F3A73E9E1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94" y="3982420"/>
            <a:ext cx="6992139" cy="2746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7E1D5-A19A-3B9B-2327-1B337DABA6A8}"/>
              </a:ext>
            </a:extLst>
          </p:cNvPr>
          <p:cNvSpPr txBox="1"/>
          <p:nvPr/>
        </p:nvSpPr>
        <p:spPr>
          <a:xfrm>
            <a:off x="2438400" y="1255377"/>
            <a:ext cx="31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Stage II-IIIA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E018B-CB94-5D60-AC6E-6FD0A470170D}"/>
              </a:ext>
            </a:extLst>
          </p:cNvPr>
          <p:cNvSpPr txBox="1"/>
          <p:nvPr/>
        </p:nvSpPr>
        <p:spPr>
          <a:xfrm>
            <a:off x="7897091" y="3711751"/>
            <a:ext cx="31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Stage IB-IIIA (ITT)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5FAD1-C4E8-FEA9-FF17-415DBEB824A3}"/>
              </a:ext>
            </a:extLst>
          </p:cNvPr>
          <p:cNvSpPr txBox="1"/>
          <p:nvPr/>
        </p:nvSpPr>
        <p:spPr>
          <a:xfrm>
            <a:off x="119861" y="6488668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Solomon B, et al. ESMO 2023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D4944D-E988-3DFD-00B1-C440EE57845C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49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EC5B-2E56-00D2-E368-B6DF83AE2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88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ALINA: My Take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409B4C-B7A2-4683-49DD-29118E0CF9EC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7D2255-D65B-49F5-9F97-907F0A01DE84}"/>
              </a:ext>
            </a:extLst>
          </p:cNvPr>
          <p:cNvSpPr txBox="1"/>
          <p:nvPr/>
        </p:nvSpPr>
        <p:spPr>
          <a:xfrm>
            <a:off x="400242" y="1615311"/>
            <a:ext cx="11391515" cy="383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Adjuvant </a:t>
            </a:r>
            <a:r>
              <a:rPr lang="en-US" sz="3000" dirty="0" err="1"/>
              <a:t>alectinib</a:t>
            </a:r>
            <a:r>
              <a:rPr lang="en-US" sz="3000" dirty="0"/>
              <a:t> is a new SOC (FDA approved April 18, 2024)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Underscores need for genotyping </a:t>
            </a:r>
            <a:r>
              <a:rPr lang="en-US" sz="3000" dirty="0" err="1"/>
              <a:t>resectable</a:t>
            </a:r>
            <a:r>
              <a:rPr lang="en-US" sz="3000" dirty="0"/>
              <a:t> NSCLC 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In my own practice, I will still offer adjuvant chemotherapy followed by adjuvant </a:t>
            </a:r>
            <a:r>
              <a:rPr lang="en-US" sz="3000" dirty="0" err="1"/>
              <a:t>alectinib</a:t>
            </a:r>
            <a:endParaRPr lang="en-US" sz="3000" dirty="0"/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Questions moving forward: </a:t>
            </a:r>
          </a:p>
          <a:p>
            <a:pPr marL="990546" lvl="1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Neoadjuvant approaches? </a:t>
            </a:r>
          </a:p>
          <a:p>
            <a:pPr marL="990546" lvl="1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Do we need a randomized phase III trial for each genotype? </a:t>
            </a:r>
          </a:p>
        </p:txBody>
      </p:sp>
    </p:spTree>
    <p:extLst>
      <p:ext uri="{BB962C8B-B14F-4D97-AF65-F5344CB8AC3E}">
        <p14:creationId xmlns:p14="http://schemas.microsoft.com/office/powerpoint/2010/main" val="59593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D35A-AD6B-A573-CE01-B991936A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400" dirty="0"/>
              <a:t>HER2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54D17-4EFD-1CCE-D029-6097B1BC3EC4}"/>
              </a:ext>
            </a:extLst>
          </p:cNvPr>
          <p:cNvCxnSpPr>
            <a:cxnSpLocks/>
          </p:cNvCxnSpPr>
          <p:nvPr/>
        </p:nvCxnSpPr>
        <p:spPr>
          <a:xfrm>
            <a:off x="1029855" y="2900169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38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E75E-4D45-60B8-9AC5-2365FB59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88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HER2 Mutations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D99D60E-FDD3-FE60-779F-8F7DA0D178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686139"/>
              </p:ext>
            </p:extLst>
          </p:nvPr>
        </p:nvGraphicFramePr>
        <p:xfrm>
          <a:off x="9947077" y="1977072"/>
          <a:ext cx="1919175" cy="1239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09800">
                  <a:extLst>
                    <a:ext uri="{9D8B030D-6E8A-4147-A177-3AD203B41FA5}">
                      <a16:colId xmlns:a16="http://schemas.microsoft.com/office/drawing/2014/main" val="2909403735"/>
                    </a:ext>
                  </a:extLst>
                </a:gridCol>
                <a:gridCol w="809375">
                  <a:extLst>
                    <a:ext uri="{9D8B030D-6E8A-4147-A177-3AD203B41FA5}">
                      <a16:colId xmlns:a16="http://schemas.microsoft.com/office/drawing/2014/main" val="2687561451"/>
                    </a:ext>
                  </a:extLst>
                </a:gridCol>
              </a:tblGrid>
              <a:tr h="325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5.4 mg/kg Dose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75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ORR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49%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40495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err="1"/>
                        <a:t>mPFS</a:t>
                      </a:r>
                      <a:endParaRPr lang="en-US" sz="1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9.9 </a:t>
                      </a:r>
                      <a:r>
                        <a:rPr lang="en-US" sz="1200" dirty="0" err="1"/>
                        <a:t>mo</a:t>
                      </a:r>
                      <a:endParaRPr lang="en-US" sz="1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535924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DOR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3298059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70E08B6-E219-936B-A1B9-A6FC9BB3D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13" r="47029"/>
          <a:stretch/>
        </p:blipFill>
        <p:spPr>
          <a:xfrm>
            <a:off x="325099" y="1160160"/>
            <a:ext cx="3606524" cy="260240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BB317-10C1-8766-E852-934DE9E02011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44FF2B-D2ED-B18D-3FC3-394E54F9146E}"/>
              </a:ext>
            </a:extLst>
          </p:cNvPr>
          <p:cNvSpPr txBox="1"/>
          <p:nvPr/>
        </p:nvSpPr>
        <p:spPr>
          <a:xfrm>
            <a:off x="1" y="6473518"/>
            <a:ext cx="724127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Cooper A, </a:t>
            </a:r>
            <a:r>
              <a:rPr lang="en-US" sz="1333" dirty="0" err="1"/>
              <a:t>Gainor</a:t>
            </a:r>
            <a:r>
              <a:rPr lang="en-US" sz="1333" dirty="0"/>
              <a:t> JF, J Clin Oncol 2022; </a:t>
            </a:r>
            <a:r>
              <a:rPr lang="en-US" sz="1333" dirty="0" err="1"/>
              <a:t>Goto</a:t>
            </a:r>
            <a:r>
              <a:rPr lang="en-US" sz="1333" dirty="0"/>
              <a:t> K, et al. J Clin Oncol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A890F-4651-A016-83E1-3A169D230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965" y="1238216"/>
            <a:ext cx="5561772" cy="2442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CAA4A-75FB-D8D6-2E49-491FC8D0A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506"/>
          <a:stretch/>
        </p:blipFill>
        <p:spPr>
          <a:xfrm>
            <a:off x="500743" y="3723538"/>
            <a:ext cx="3173961" cy="2602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7F3F0-09DB-0023-69E1-01A2F8F02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448" y="3762565"/>
            <a:ext cx="5623206" cy="236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3AC727-723E-7516-E709-77047E260264}"/>
              </a:ext>
            </a:extLst>
          </p:cNvPr>
          <p:cNvSpPr/>
          <p:nvPr/>
        </p:nvSpPr>
        <p:spPr>
          <a:xfrm>
            <a:off x="3931623" y="1243500"/>
            <a:ext cx="256919" cy="292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CB9DC-1F02-28A6-6E09-7A761FD08975}"/>
              </a:ext>
            </a:extLst>
          </p:cNvPr>
          <p:cNvSpPr/>
          <p:nvPr/>
        </p:nvSpPr>
        <p:spPr>
          <a:xfrm>
            <a:off x="3940535" y="3765568"/>
            <a:ext cx="256919" cy="292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39CCB307-3EA2-6587-0D00-CB47BD65B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421145"/>
              </p:ext>
            </p:extLst>
          </p:nvPr>
        </p:nvGraphicFramePr>
        <p:xfrm>
          <a:off x="9947076" y="4627512"/>
          <a:ext cx="1919176" cy="1239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09801">
                  <a:extLst>
                    <a:ext uri="{9D8B030D-6E8A-4147-A177-3AD203B41FA5}">
                      <a16:colId xmlns:a16="http://schemas.microsoft.com/office/drawing/2014/main" val="2909403735"/>
                    </a:ext>
                  </a:extLst>
                </a:gridCol>
                <a:gridCol w="809375">
                  <a:extLst>
                    <a:ext uri="{9D8B030D-6E8A-4147-A177-3AD203B41FA5}">
                      <a16:colId xmlns:a16="http://schemas.microsoft.com/office/drawing/2014/main" val="2687561451"/>
                    </a:ext>
                  </a:extLst>
                </a:gridCol>
              </a:tblGrid>
              <a:tr h="325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6.4 mg/kg Dose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75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ORR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56%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40495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err="1"/>
                        <a:t>mPFS</a:t>
                      </a:r>
                      <a:endParaRPr lang="en-US" sz="1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15.4 </a:t>
                      </a:r>
                      <a:r>
                        <a:rPr lang="en-US" sz="1200" dirty="0" err="1"/>
                        <a:t>mo</a:t>
                      </a:r>
                      <a:endParaRPr lang="en-US" sz="1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535924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DOR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32980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05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E75E-4D45-60B8-9AC5-2365FB59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188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HER2 Mutations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BB317-10C1-8766-E852-934DE9E02011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44FF2B-D2ED-B18D-3FC3-394E54F9146E}"/>
              </a:ext>
            </a:extLst>
          </p:cNvPr>
          <p:cNvSpPr txBox="1"/>
          <p:nvPr/>
        </p:nvSpPr>
        <p:spPr>
          <a:xfrm>
            <a:off x="1" y="6473518"/>
            <a:ext cx="724127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/>
              <a:t>Goto</a:t>
            </a:r>
            <a:r>
              <a:rPr lang="en-US" sz="1333" dirty="0"/>
              <a:t> K, et al. J Clin Oncol 2023; Swain SM, et al. Cancer Treatment Reviews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3AC727-723E-7516-E709-77047E260264}"/>
              </a:ext>
            </a:extLst>
          </p:cNvPr>
          <p:cNvSpPr/>
          <p:nvPr/>
        </p:nvSpPr>
        <p:spPr>
          <a:xfrm>
            <a:off x="4362962" y="1546541"/>
            <a:ext cx="256919" cy="292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CB9DC-1F02-28A6-6E09-7A761FD08975}"/>
              </a:ext>
            </a:extLst>
          </p:cNvPr>
          <p:cNvSpPr/>
          <p:nvPr/>
        </p:nvSpPr>
        <p:spPr>
          <a:xfrm>
            <a:off x="4350569" y="3936375"/>
            <a:ext cx="256919" cy="292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39005D-CD41-F7E5-6D6B-C07DF2D63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753" y="2258793"/>
            <a:ext cx="6553562" cy="2775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344EBE-6232-47F0-4CCD-B00311B3E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60"/>
          <a:stretch/>
        </p:blipFill>
        <p:spPr>
          <a:xfrm>
            <a:off x="179523" y="1625445"/>
            <a:ext cx="5219791" cy="42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1CEEA-35DA-06F1-3860-18223E9C9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5"/>
          <a:stretch/>
        </p:blipFill>
        <p:spPr>
          <a:xfrm>
            <a:off x="-1" y="1482655"/>
            <a:ext cx="6291943" cy="25484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B7A772-9E46-ECD5-37B1-87E25506292D}"/>
              </a:ext>
            </a:extLst>
          </p:cNvPr>
          <p:cNvSpPr txBox="1">
            <a:spLocks/>
          </p:cNvSpPr>
          <p:nvPr/>
        </p:nvSpPr>
        <p:spPr>
          <a:xfrm>
            <a:off x="609600" y="56188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HER2 Mutations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5FAF19-6D1B-4593-8CA1-BF8B153E0DDB}"/>
              </a:ext>
            </a:extLst>
          </p:cNvPr>
          <p:cNvCxnSpPr>
            <a:cxnSpLocks/>
          </p:cNvCxnSpPr>
          <p:nvPr/>
        </p:nvCxnSpPr>
        <p:spPr>
          <a:xfrm>
            <a:off x="914400" y="1199188"/>
            <a:ext cx="1013229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55142BB-CDB8-9B82-4CCE-434EE6FA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24" y="1366684"/>
            <a:ext cx="4621161" cy="2664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83C08-702F-E5E8-A94D-D91B52024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" y="4305417"/>
            <a:ext cx="5199414" cy="2159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04BF6-67CE-CE5B-B686-1CFFB7B88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947" y="4290031"/>
            <a:ext cx="5477024" cy="2175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B749-3763-72CE-60B5-0F3C6BD558B6}"/>
              </a:ext>
            </a:extLst>
          </p:cNvPr>
          <p:cNvSpPr txBox="1"/>
          <p:nvPr/>
        </p:nvSpPr>
        <p:spPr>
          <a:xfrm>
            <a:off x="235973" y="6529706"/>
            <a:ext cx="33233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/>
              <a:t>Planchard</a:t>
            </a:r>
            <a:r>
              <a:rPr lang="en-US" sz="1333" dirty="0"/>
              <a:t> D,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3872306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ASCO AM">
      <a:dk1>
        <a:srgbClr val="002457"/>
      </a:dk1>
      <a:lt1>
        <a:srgbClr val="FFFFFF"/>
      </a:lt1>
      <a:dk2>
        <a:srgbClr val="0076A9"/>
      </a:dk2>
      <a:lt2>
        <a:srgbClr val="E7E6E6"/>
      </a:lt2>
      <a:accent1>
        <a:srgbClr val="59CBE8"/>
      </a:accent1>
      <a:accent2>
        <a:srgbClr val="008764"/>
      </a:accent2>
      <a:accent3>
        <a:srgbClr val="F6CF3F"/>
      </a:accent3>
      <a:accent4>
        <a:srgbClr val="59AADE"/>
      </a:accent4>
      <a:accent5>
        <a:srgbClr val="096F76"/>
      </a:accent5>
      <a:accent6>
        <a:srgbClr val="002457"/>
      </a:accent6>
      <a:hlink>
        <a:srgbClr val="59AADE"/>
      </a:hlink>
      <a:folHlink>
        <a:srgbClr val="39B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0F7693EB-DA91-409D-A4F3-2BC6210877B6}"/>
</file>

<file path=customXml/itemProps2.xml><?xml version="1.0" encoding="utf-8"?>
<ds:datastoreItem xmlns:ds="http://schemas.openxmlformats.org/officeDocument/2006/customXml" ds:itemID="{619954D9-AAD5-4F01-A014-E6E9E284F73E}"/>
</file>

<file path=customXml/itemProps3.xml><?xml version="1.0" encoding="utf-8"?>
<ds:datastoreItem xmlns:ds="http://schemas.openxmlformats.org/officeDocument/2006/customXml" ds:itemID="{EC3EA82F-83BF-4696-9D6B-7C7AF8913D3B}"/>
</file>

<file path=docProps/app.xml><?xml version="1.0" encoding="utf-8"?>
<Properties xmlns="http://schemas.openxmlformats.org/officeDocument/2006/extended-properties" xmlns:vt="http://schemas.openxmlformats.org/officeDocument/2006/docPropsVTypes">
  <Template>Atezo_ASCO_IMpower150_OS_Socinski_Oral_Final_2018JUN04.thmx</Template>
  <TotalTime>23085</TotalTime>
  <Words>1136</Words>
  <Application>Microsoft Macintosh PowerPoint</Application>
  <PresentationFormat>Widescreen</PresentationFormat>
  <Paragraphs>181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Times New Roman</vt:lpstr>
      <vt:lpstr>Trebuchet MS</vt:lpstr>
      <vt:lpstr>Office Theme</vt:lpstr>
      <vt:lpstr>Custom Design</vt:lpstr>
      <vt:lpstr>2_Custom Design</vt:lpstr>
      <vt:lpstr>2_Office Theme</vt:lpstr>
      <vt:lpstr>Targeted Therapy in NSCLC</vt:lpstr>
      <vt:lpstr>PowerPoint Presentation</vt:lpstr>
      <vt:lpstr>ALINA</vt:lpstr>
      <vt:lpstr>ALINA: Disease-Free Survival</vt:lpstr>
      <vt:lpstr>ALINA: My Take</vt:lpstr>
      <vt:lpstr>PowerPoint Presentation</vt:lpstr>
      <vt:lpstr>HER2 Mutations</vt:lpstr>
      <vt:lpstr>HER2 Mutations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ROS1 Fusions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 as a Driver in NSCLC</vt:lpstr>
      <vt:lpstr>PowerPoint Presentation</vt:lpstr>
      <vt:lpstr>PowerPoint Presentation</vt:lpstr>
      <vt:lpstr>PowerPoint Presentation</vt:lpstr>
      <vt:lpstr>PowerPoint Presentation</vt:lpstr>
      <vt:lpstr>CodeBreaK 200: Sotorasib versus Docetaxel</vt:lpstr>
      <vt:lpstr>Next Steps in Targeting KRAS G12C: Combinations</vt:lpstr>
      <vt:lpstr>KRAS G12Ci + IO Combinations: CodeBreaK 100/101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Targeting RET fusions in lung cancer</dc:title>
  <dc:creator>Jessica Lin</dc:creator>
  <cp:lastModifiedBy>Silvana Izquierdo</cp:lastModifiedBy>
  <cp:revision>372</cp:revision>
  <dcterms:created xsi:type="dcterms:W3CDTF">2019-02-15T16:14:23Z</dcterms:created>
  <dcterms:modified xsi:type="dcterms:W3CDTF">2024-05-03T19:15:17Z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