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7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diagrams/data1.xml" ContentType="application/vnd.openxmlformats-officedocument.drawingml.diagramData+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entation.xml" ContentType="application/vnd.openxmlformats-officedocument.presentationml.presentation.main+xml"/>
  <Override PartName="/ppt/slides/slide78.xml" ContentType="application/vnd.openxmlformats-officedocument.presentationml.slide+xml"/>
  <Override PartName="/ppt/slideMasters/slideMaster2.xml" ContentType="application/vnd.openxmlformats-officedocument.presentationml.slideMaster+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63.xml" ContentType="application/vnd.openxmlformats-officedocument.presentationml.slideLayout+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slideLayouts/slideLayout62.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61.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slideLayouts/slideLayout60.xml" ContentType="application/vnd.openxmlformats-officedocument.presentationml.slideLayou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notesSlides/notesSlide42.xml" ContentType="application/vnd.openxmlformats-officedocument.presentationml.notesSlide+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notesSlides/notesSlide43.xml" ContentType="application/vnd.openxmlformats-officedocument.presentationml.notesSlide+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notesSlides/notesSlide44.xml" ContentType="application/vnd.openxmlformats-officedocument.presentationml.notesSlide+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notesSlides/notesSlide45.xml" ContentType="application/vnd.openxmlformats-officedocument.presentationml.notesSlide+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6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Override2.xml" ContentType="application/vnd.openxmlformats-officedocument.themeOverride+xml"/>
  <Override PartName="/ppt/charts/style5.xml" ContentType="application/vnd.ms-office.chartstyle+xml"/>
  <Override PartName="/ppt/theme/themeOverride1.xml" ContentType="application/vnd.openxmlformats-officedocument.themeOverrid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hart5.xml" ContentType="application/vnd.openxmlformats-officedocument.drawingml.chart+xml"/>
  <Override PartName="/ppt/theme/theme1.xml" ContentType="application/vnd.openxmlformats-officedocument.theme+xml"/>
  <Override PartName="/ppt/charts/style1.xml" ContentType="application/vnd.ms-office.chartstyle+xml"/>
  <Override PartName="/ppt/charts/chart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charts/colors5.xml" ContentType="application/vnd.ms-office.chartcolorstyle+xml"/>
  <Override PartName="/ppt/charts/colors1.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7.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13.xml" ContentType="application/vnd.openxmlformats-officedocument.presentationml.tags+xml"/>
  <Override PartName="/docProps/app.xml" ContentType="application/vnd.openxmlformats-officedocument.extended-properties+xml"/>
  <Override PartName="/ppt/tags/tag14.xml" ContentType="application/vnd.openxmlformats-officedocument.presentationml.tags+xml"/>
  <Override PartName="/ppt/tags/tag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ppt/tags/tag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32" r:id="rId4"/>
    <p:sldMasterId id="2147485550" r:id="rId5"/>
    <p:sldMasterId id="2147485562" r:id="rId6"/>
  </p:sldMasterIdLst>
  <p:notesMasterIdLst>
    <p:notesMasterId r:id="rId89"/>
  </p:notesMasterIdLst>
  <p:handoutMasterIdLst>
    <p:handoutMasterId r:id="rId90"/>
  </p:handoutMasterIdLst>
  <p:sldIdLst>
    <p:sldId id="263" r:id="rId7"/>
    <p:sldId id="2147483557" r:id="rId8"/>
    <p:sldId id="2147483642" r:id="rId9"/>
    <p:sldId id="2147483646" r:id="rId10"/>
    <p:sldId id="258" r:id="rId11"/>
    <p:sldId id="13407" r:id="rId12"/>
    <p:sldId id="2147483567" r:id="rId13"/>
    <p:sldId id="2147483475" r:id="rId14"/>
    <p:sldId id="260" r:id="rId15"/>
    <p:sldId id="256" r:id="rId16"/>
    <p:sldId id="259" r:id="rId17"/>
    <p:sldId id="303" r:id="rId18"/>
    <p:sldId id="304" r:id="rId19"/>
    <p:sldId id="276" r:id="rId20"/>
    <p:sldId id="277" r:id="rId21"/>
    <p:sldId id="281" r:id="rId22"/>
    <p:sldId id="282" r:id="rId23"/>
    <p:sldId id="284" r:id="rId24"/>
    <p:sldId id="285" r:id="rId25"/>
    <p:sldId id="286" r:id="rId26"/>
    <p:sldId id="287" r:id="rId27"/>
    <p:sldId id="289" r:id="rId28"/>
    <p:sldId id="290" r:id="rId29"/>
    <p:sldId id="291" r:id="rId30"/>
    <p:sldId id="292" r:id="rId31"/>
    <p:sldId id="294" r:id="rId32"/>
    <p:sldId id="295" r:id="rId33"/>
    <p:sldId id="297" r:id="rId34"/>
    <p:sldId id="298" r:id="rId35"/>
    <p:sldId id="300" r:id="rId36"/>
    <p:sldId id="301" r:id="rId37"/>
    <p:sldId id="302" r:id="rId38"/>
    <p:sldId id="267" r:id="rId39"/>
    <p:sldId id="305" r:id="rId40"/>
    <p:sldId id="306" r:id="rId41"/>
    <p:sldId id="307" r:id="rId42"/>
    <p:sldId id="308" r:id="rId43"/>
    <p:sldId id="309" r:id="rId44"/>
    <p:sldId id="310" r:id="rId45"/>
    <p:sldId id="311" r:id="rId46"/>
    <p:sldId id="313" r:id="rId47"/>
    <p:sldId id="314" r:id="rId48"/>
    <p:sldId id="315" r:id="rId49"/>
    <p:sldId id="316" r:id="rId50"/>
    <p:sldId id="2147483465" r:id="rId51"/>
    <p:sldId id="2147483463" r:id="rId52"/>
    <p:sldId id="268" r:id="rId53"/>
    <p:sldId id="323" r:id="rId54"/>
    <p:sldId id="325" r:id="rId55"/>
    <p:sldId id="318" r:id="rId56"/>
    <p:sldId id="319" r:id="rId57"/>
    <p:sldId id="320" r:id="rId58"/>
    <p:sldId id="321" r:id="rId59"/>
    <p:sldId id="322" r:id="rId60"/>
    <p:sldId id="262" r:id="rId61"/>
    <p:sldId id="8658" r:id="rId62"/>
    <p:sldId id="611" r:id="rId63"/>
    <p:sldId id="8660" r:id="rId64"/>
    <p:sldId id="8670" r:id="rId65"/>
    <p:sldId id="8669" r:id="rId66"/>
    <p:sldId id="8671" r:id="rId67"/>
    <p:sldId id="8673" r:id="rId68"/>
    <p:sldId id="8680" r:id="rId69"/>
    <p:sldId id="8681" r:id="rId70"/>
    <p:sldId id="8682" r:id="rId71"/>
    <p:sldId id="270" r:id="rId72"/>
    <p:sldId id="8650" r:id="rId73"/>
    <p:sldId id="8667" r:id="rId74"/>
    <p:sldId id="2147471517" r:id="rId75"/>
    <p:sldId id="2147471518" r:id="rId76"/>
    <p:sldId id="8689" r:id="rId77"/>
    <p:sldId id="8675" r:id="rId78"/>
    <p:sldId id="8683" r:id="rId79"/>
    <p:sldId id="8677" r:id="rId80"/>
    <p:sldId id="8676" r:id="rId81"/>
    <p:sldId id="8678" r:id="rId82"/>
    <p:sldId id="8686" r:id="rId83"/>
    <p:sldId id="8687" r:id="rId84"/>
    <p:sldId id="8688" r:id="rId85"/>
    <p:sldId id="274" r:id="rId86"/>
    <p:sldId id="8679" r:id="rId87"/>
    <p:sldId id="8684" r:id="rId88"/>
  </p:sldIdLst>
  <p:sldSz cx="12192000" cy="6858000"/>
  <p:notesSz cx="7772400" cy="10058400"/>
  <p:custDataLst>
    <p:tags r:id="rId9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3333CD"/>
    <a:srgbClr val="002656"/>
    <a:srgbClr val="C8986D"/>
    <a:srgbClr val="09179F"/>
    <a:srgbClr val="EEEEEE"/>
    <a:srgbClr val="002857"/>
    <a:srgbClr val="002253"/>
    <a:srgbClr val="001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9" autoAdjust="0"/>
    <p:restoredTop sz="95918" autoAdjust="0"/>
  </p:normalViewPr>
  <p:slideViewPr>
    <p:cSldViewPr>
      <p:cViewPr varScale="1">
        <p:scale>
          <a:sx n="118" d="100"/>
          <a:sy n="118" d="100"/>
        </p:scale>
        <p:origin x="824" y="200"/>
      </p:cViewPr>
      <p:guideLst>
        <p:guide orient="horz" pos="4201"/>
        <p:guide pos="3719"/>
        <p:guide pos="211"/>
        <p:guide pos="6208"/>
        <p:guide pos="332"/>
        <p:guide orient="horz" pos="1434"/>
      </p:guideLst>
    </p:cSldViewPr>
  </p:slideViewPr>
  <p:outlineViewPr>
    <p:cViewPr varScale="1">
      <p:scale>
        <a:sx n="170" d="200"/>
        <a:sy n="170" d="200"/>
      </p:scale>
      <p:origin x="0" y="-75664"/>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handoutMaster" Target="handoutMasters/handoutMaster1.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customXml" Target="../customXml/item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presProps" Target="presProps.xml"/><Relationship Id="rId98"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penhg.sharepoint.com/sites/ATHANH/Shared%20Documents/Congresses/WCLC%202024/24ANH009-OP-WCLC%20G208%20Mini%20Oral%20Presentation/Figures/Source%20files/f_14_2_6_1_1_waterfall_icr_c1_7.17.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openhg.sharepoint.com/sites/ATHANH/Shared%20Documents/Congresses/WCLC%202024/24ANH009-OP-WCLC%20G208%20Mini%20Oral%20Presentation/Figures/Source%20files/f_14_2_1_1_1_waterfall_c1_7.17.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openhg.sharepoint.com/sites/ATHANH/Shared%20Documents/Congresses/WCLC%202024/24ANH009-OP-WCLC%20G208%20Mini%20Oral%20Presentation/Figures/Source%20files/f_14_2_6_2_1_waterfall_icr_c2_7.17.24.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openhg.sharepoint.com/sites/ATHANH/Shared%20Documents/Congresses/WCLC%202024/24ANH009-OP-WCLC%20G208%20Mini%20Oral%20Presentation/Figures/Source%20files/f_14_2_1_2_1_waterfall_c2_7.17.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74890638670167E-2"/>
          <c:y val="0.54629242369666786"/>
          <c:w val="0.91673622047244097"/>
          <c:h val="8.5577180784141671E-2"/>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yVal>
            <c:numRef>
              <c:f>'[Chart in Microsoft PowerPoint]Sheet3'!$F$5:$G$5</c:f>
              <c:numCache>
                <c:formatCode>General</c:formatCode>
                <c:ptCount val="2"/>
              </c:numCache>
            </c:numRef>
          </c:yVal>
          <c:smooth val="0"/>
          <c:extLst>
            <c:ext xmlns:c16="http://schemas.microsoft.com/office/drawing/2014/chart" uri="{C3380CC4-5D6E-409C-BE32-E72D297353CC}">
              <c16:uniqueId val="{00000000-91F0-4DEE-A64B-74EED899DF7F}"/>
            </c:ext>
          </c:extLst>
        </c:ser>
        <c:dLbls>
          <c:showLegendKey val="0"/>
          <c:showVal val="0"/>
          <c:showCatName val="0"/>
          <c:showSerName val="0"/>
          <c:showPercent val="0"/>
          <c:showBubbleSize val="0"/>
        </c:dLbls>
        <c:axId val="1497713072"/>
        <c:axId val="1486622016"/>
      </c:scatterChart>
      <c:valAx>
        <c:axId val="1497713072"/>
        <c:scaling>
          <c:logBase val="10"/>
          <c:orientation val="minMax"/>
          <c:max val="3"/>
          <c:min val="0.1"/>
        </c:scaling>
        <c:delete val="0"/>
        <c:axPos val="b"/>
        <c:majorGridlines>
          <c:spPr>
            <a:ln w="9525" cap="flat" cmpd="sng" algn="ctr">
              <a:solidFill>
                <a:schemeClr val="tx1">
                  <a:lumMod val="15000"/>
                  <a:lumOff val="85000"/>
                </a:schemeClr>
              </a:solidFill>
              <a:round/>
            </a:ln>
            <a:effectLst/>
          </c:spPr>
        </c:majorGridlines>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86622016"/>
        <c:crosses val="autoZero"/>
        <c:crossBetween val="midCat"/>
      </c:valAx>
      <c:valAx>
        <c:axId val="1486622016"/>
        <c:scaling>
          <c:orientation val="minMax"/>
        </c:scaling>
        <c:delete val="1"/>
        <c:axPos val="l"/>
        <c:numFmt formatCode="General" sourceLinked="1"/>
        <c:majorTickMark val="none"/>
        <c:minorTickMark val="none"/>
        <c:tickLblPos val="nextTo"/>
        <c:crossAx val="1497713072"/>
        <c:crosses val="autoZero"/>
        <c:crossBetween val="midCat"/>
      </c:valAx>
      <c:spPr>
        <a:noFill/>
        <a:ln w="25400">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9854434024894"/>
          <c:y val="3.9408872553624415E-2"/>
          <c:w val="0.82866739647493814"/>
          <c:h val="0.92118225489275118"/>
        </c:manualLayout>
      </c:layout>
      <c:barChart>
        <c:barDir val="col"/>
        <c:grouping val="clustered"/>
        <c:varyColors val="0"/>
        <c:ser>
          <c:idx val="0"/>
          <c:order val="0"/>
          <c:tx>
            <c:strRef>
              <c:f>[f_14_2_1_1_1_waterfall_c1_7.17.24.xlsx]f_14_2_1_1_1_waterfall_c1!$C$1</c:f>
              <c:strCache>
                <c:ptCount val="1"/>
                <c:pt idx="0">
                  <c:v>Best % Change in Sum of Diameters from Baseline (%)</c:v>
                </c:pt>
              </c:strCache>
            </c:strRef>
          </c:tx>
          <c:spPr>
            <a:solidFill>
              <a:schemeClr val="accent1"/>
            </a:solidFill>
            <a:ln>
              <a:noFill/>
            </a:ln>
            <a:effectLst/>
          </c:spPr>
          <c:invertIfNegative val="0"/>
          <c:dPt>
            <c:idx val="0"/>
            <c:invertIfNegative val="0"/>
            <c:bubble3D val="0"/>
            <c:spPr>
              <a:solidFill>
                <a:srgbClr val="FE5F55"/>
              </a:solidFill>
              <a:ln>
                <a:noFill/>
              </a:ln>
              <a:effectLst/>
            </c:spPr>
            <c:extLst>
              <c:ext xmlns:c16="http://schemas.microsoft.com/office/drawing/2014/chart" uri="{C3380CC4-5D6E-409C-BE32-E72D297353CC}">
                <c16:uniqueId val="{00000001-8BD1-4A8C-89DF-5D0DBF8DF8A7}"/>
              </c:ext>
            </c:extLst>
          </c:dPt>
          <c:dPt>
            <c:idx val="1"/>
            <c:invertIfNegative val="0"/>
            <c:bubble3D val="0"/>
            <c:spPr>
              <a:solidFill>
                <a:srgbClr val="4472C4"/>
              </a:solidFill>
              <a:ln>
                <a:solidFill>
                  <a:srgbClr val="4472C4"/>
                </a:solidFill>
              </a:ln>
              <a:effectLst/>
            </c:spPr>
            <c:extLst>
              <c:ext xmlns:c16="http://schemas.microsoft.com/office/drawing/2014/chart" uri="{C3380CC4-5D6E-409C-BE32-E72D297353CC}">
                <c16:uniqueId val="{00000003-8BD1-4A8C-89DF-5D0DBF8DF8A7}"/>
              </c:ext>
            </c:extLst>
          </c:dPt>
          <c:dPt>
            <c:idx val="2"/>
            <c:invertIfNegative val="0"/>
            <c:bubble3D val="0"/>
            <c:spPr>
              <a:solidFill>
                <a:srgbClr val="78BC61"/>
              </a:solidFill>
              <a:ln>
                <a:noFill/>
              </a:ln>
              <a:effectLst/>
            </c:spPr>
            <c:extLst>
              <c:ext xmlns:c16="http://schemas.microsoft.com/office/drawing/2014/chart" uri="{C3380CC4-5D6E-409C-BE32-E72D297353CC}">
                <c16:uniqueId val="{00000005-8BD1-4A8C-89DF-5D0DBF8DF8A7}"/>
              </c:ext>
            </c:extLst>
          </c:dPt>
          <c:dPt>
            <c:idx val="3"/>
            <c:invertIfNegative val="0"/>
            <c:bubble3D val="0"/>
            <c:spPr>
              <a:solidFill>
                <a:srgbClr val="78BC61"/>
              </a:solidFill>
              <a:ln>
                <a:noFill/>
              </a:ln>
              <a:effectLst/>
            </c:spPr>
            <c:extLst>
              <c:ext xmlns:c16="http://schemas.microsoft.com/office/drawing/2014/chart" uri="{C3380CC4-5D6E-409C-BE32-E72D297353CC}">
                <c16:uniqueId val="{00000007-8BD1-4A8C-89DF-5D0DBF8DF8A7}"/>
              </c:ext>
            </c:extLst>
          </c:dPt>
          <c:dPt>
            <c:idx val="4"/>
            <c:invertIfNegative val="0"/>
            <c:bubble3D val="0"/>
            <c:spPr>
              <a:solidFill>
                <a:srgbClr val="78BC61"/>
              </a:solidFill>
              <a:ln>
                <a:noFill/>
              </a:ln>
              <a:effectLst/>
            </c:spPr>
            <c:extLst>
              <c:ext xmlns:c16="http://schemas.microsoft.com/office/drawing/2014/chart" uri="{C3380CC4-5D6E-409C-BE32-E72D297353CC}">
                <c16:uniqueId val="{00000009-8BD1-4A8C-89DF-5D0DBF8DF8A7}"/>
              </c:ext>
            </c:extLst>
          </c:dPt>
          <c:dPt>
            <c:idx val="5"/>
            <c:invertIfNegative val="0"/>
            <c:bubble3D val="0"/>
            <c:spPr>
              <a:solidFill>
                <a:srgbClr val="FFBE0B"/>
              </a:solidFill>
              <a:ln>
                <a:noFill/>
              </a:ln>
              <a:effectLst/>
            </c:spPr>
            <c:extLst>
              <c:ext xmlns:c16="http://schemas.microsoft.com/office/drawing/2014/chart" uri="{C3380CC4-5D6E-409C-BE32-E72D297353CC}">
                <c16:uniqueId val="{0000000B-8BD1-4A8C-89DF-5D0DBF8DF8A7}"/>
              </c:ext>
            </c:extLst>
          </c:dPt>
          <c:dPt>
            <c:idx val="6"/>
            <c:invertIfNegative val="0"/>
            <c:bubble3D val="0"/>
            <c:spPr>
              <a:solidFill>
                <a:srgbClr val="FFBE0B"/>
              </a:solidFill>
              <a:ln>
                <a:noFill/>
              </a:ln>
              <a:effectLst/>
            </c:spPr>
            <c:extLst>
              <c:ext xmlns:c16="http://schemas.microsoft.com/office/drawing/2014/chart" uri="{C3380CC4-5D6E-409C-BE32-E72D297353CC}">
                <c16:uniqueId val="{0000000D-8BD1-4A8C-89DF-5D0DBF8DF8A7}"/>
              </c:ext>
            </c:extLst>
          </c:dPt>
          <c:dPt>
            <c:idx val="7"/>
            <c:invertIfNegative val="0"/>
            <c:bubble3D val="0"/>
            <c:spPr>
              <a:solidFill>
                <a:srgbClr val="78BC61"/>
              </a:solidFill>
              <a:ln>
                <a:noFill/>
              </a:ln>
              <a:effectLst/>
            </c:spPr>
            <c:extLst>
              <c:ext xmlns:c16="http://schemas.microsoft.com/office/drawing/2014/chart" uri="{C3380CC4-5D6E-409C-BE32-E72D297353CC}">
                <c16:uniqueId val="{0000000F-8BD1-4A8C-89DF-5D0DBF8DF8A7}"/>
              </c:ext>
            </c:extLst>
          </c:dPt>
          <c:val>
            <c:numRef>
              <c:f>f_14_2_6_1_1_waterfall_icr_c1!$C$2:$C$9</c:f>
              <c:numCache>
                <c:formatCode>General</c:formatCode>
                <c:ptCount val="8"/>
                <c:pt idx="0">
                  <c:v>50</c:v>
                </c:pt>
                <c:pt idx="1">
                  <c:v>-24.324324324324326</c:v>
                </c:pt>
                <c:pt idx="2">
                  <c:v>-51.388888888888886</c:v>
                </c:pt>
                <c:pt idx="3">
                  <c:v>-53.125</c:v>
                </c:pt>
                <c:pt idx="4">
                  <c:v>-100</c:v>
                </c:pt>
                <c:pt idx="5">
                  <c:v>-100</c:v>
                </c:pt>
                <c:pt idx="6">
                  <c:v>-100</c:v>
                </c:pt>
                <c:pt idx="7">
                  <c:v>-100</c:v>
                </c:pt>
              </c:numCache>
            </c:numRef>
          </c:val>
          <c:extLst>
            <c:ext xmlns:c16="http://schemas.microsoft.com/office/drawing/2014/chart" uri="{C3380CC4-5D6E-409C-BE32-E72D297353CC}">
              <c16:uniqueId val="{00000010-8BD1-4A8C-89DF-5D0DBF8DF8A7}"/>
            </c:ext>
          </c:extLst>
        </c:ser>
        <c:dLbls>
          <c:showLegendKey val="0"/>
          <c:showVal val="0"/>
          <c:showCatName val="0"/>
          <c:showSerName val="0"/>
          <c:showPercent val="0"/>
          <c:showBubbleSize val="0"/>
        </c:dLbls>
        <c:gapWidth val="219"/>
        <c:overlap val="-27"/>
        <c:axId val="934805903"/>
        <c:axId val="934807343"/>
      </c:barChart>
      <c:catAx>
        <c:axId val="934805903"/>
        <c:scaling>
          <c:orientation val="minMax"/>
        </c:scaling>
        <c:delete val="0"/>
        <c:axPos val="b"/>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34807343"/>
        <c:crosses val="autoZero"/>
        <c:auto val="1"/>
        <c:lblAlgn val="ctr"/>
        <c:lblOffset val="100"/>
        <c:noMultiLvlLbl val="0"/>
      </c:catAx>
      <c:valAx>
        <c:axId val="934807343"/>
        <c:scaling>
          <c:orientation val="minMax"/>
          <c:min val="-100"/>
        </c:scaling>
        <c:delete val="0"/>
        <c:axPos val="l"/>
        <c:numFmt formatCode="General" sourceLinked="1"/>
        <c:majorTickMark val="out"/>
        <c:minorTickMark val="out"/>
        <c:tickLblPos val="nextTo"/>
        <c:spPr>
          <a:noFill/>
          <a:ln>
            <a:solidFill>
              <a:sysClr val="windowText" lastClr="000000"/>
            </a:solidFill>
          </a:ln>
          <a:effectLst/>
        </c:spPr>
        <c:txPr>
          <a:bodyPr rot="-60000000" spcFirstLastPara="1" vertOverflow="ellipsis" vert="horz" wrap="square" anchor="ctr" anchorCtr="1"/>
          <a:lstStyle/>
          <a:p>
            <a:pPr>
              <a:defRPr sz="1100" b="0" i="0" u="none" strike="noStrike" kern="1200" baseline="0">
                <a:solidFill>
                  <a:srgbClr val="041E49"/>
                </a:solidFill>
                <a:latin typeface="Arial" panose="020B0604020202020204" pitchFamily="34" charset="0"/>
                <a:ea typeface="+mn-ea"/>
                <a:cs typeface="Arial" panose="020B0604020202020204" pitchFamily="34" charset="0"/>
              </a:defRPr>
            </a:pPr>
            <a:endParaRPr lang="en-US"/>
          </a:p>
        </c:txPr>
        <c:crossAx val="934805903"/>
        <c:crosses val="autoZero"/>
        <c:crossBetween val="between"/>
        <c:min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f_14_2_1_1_1_waterfall_c1!$C$1</c:f>
              <c:strCache>
                <c:ptCount val="1"/>
                <c:pt idx="0">
                  <c:v>Best % Change in Sum of Diameters from Baseline (%)</c:v>
                </c:pt>
              </c:strCache>
            </c:strRef>
          </c:tx>
          <c:spPr>
            <a:solidFill>
              <a:schemeClr val="accent1"/>
            </a:solidFill>
            <a:ln>
              <a:noFill/>
            </a:ln>
            <a:effectLst/>
          </c:spPr>
          <c:invertIfNegative val="0"/>
          <c:dPt>
            <c:idx val="0"/>
            <c:invertIfNegative val="0"/>
            <c:bubble3D val="0"/>
            <c:spPr>
              <a:solidFill>
                <a:srgbClr val="FE5F55"/>
              </a:solidFill>
              <a:ln>
                <a:noFill/>
              </a:ln>
              <a:effectLst/>
            </c:spPr>
            <c:extLst>
              <c:ext xmlns:c16="http://schemas.microsoft.com/office/drawing/2014/chart" uri="{C3380CC4-5D6E-409C-BE32-E72D297353CC}">
                <c16:uniqueId val="{00000001-5F40-4D14-8BC6-4B9EC49761BE}"/>
              </c:ext>
            </c:extLst>
          </c:dPt>
          <c:dPt>
            <c:idx val="2"/>
            <c:invertIfNegative val="0"/>
            <c:bubble3D val="0"/>
            <c:spPr>
              <a:solidFill>
                <a:srgbClr val="4472C4"/>
              </a:solidFill>
              <a:ln>
                <a:noFill/>
              </a:ln>
              <a:effectLst/>
            </c:spPr>
            <c:extLst>
              <c:ext xmlns:c16="http://schemas.microsoft.com/office/drawing/2014/chart" uri="{C3380CC4-5D6E-409C-BE32-E72D297353CC}">
                <c16:uniqueId val="{00000003-5F40-4D14-8BC6-4B9EC49761BE}"/>
              </c:ext>
            </c:extLst>
          </c:dPt>
          <c:dPt>
            <c:idx val="3"/>
            <c:invertIfNegative val="0"/>
            <c:bubble3D val="0"/>
            <c:spPr>
              <a:solidFill>
                <a:srgbClr val="78BC61"/>
              </a:solidFill>
              <a:ln>
                <a:noFill/>
              </a:ln>
              <a:effectLst/>
            </c:spPr>
            <c:extLst>
              <c:ext xmlns:c16="http://schemas.microsoft.com/office/drawing/2014/chart" uri="{C3380CC4-5D6E-409C-BE32-E72D297353CC}">
                <c16:uniqueId val="{00000005-5F40-4D14-8BC6-4B9EC49761BE}"/>
              </c:ext>
            </c:extLst>
          </c:dPt>
          <c:dPt>
            <c:idx val="4"/>
            <c:invertIfNegative val="0"/>
            <c:bubble3D val="0"/>
            <c:spPr>
              <a:solidFill>
                <a:srgbClr val="4472C4"/>
              </a:solidFill>
              <a:ln>
                <a:noFill/>
              </a:ln>
              <a:effectLst/>
            </c:spPr>
            <c:extLst>
              <c:ext xmlns:c16="http://schemas.microsoft.com/office/drawing/2014/chart" uri="{C3380CC4-5D6E-409C-BE32-E72D297353CC}">
                <c16:uniqueId val="{00000007-5F40-4D14-8BC6-4B9EC49761BE}"/>
              </c:ext>
            </c:extLst>
          </c:dPt>
          <c:dPt>
            <c:idx val="5"/>
            <c:invertIfNegative val="0"/>
            <c:bubble3D val="0"/>
            <c:spPr>
              <a:solidFill>
                <a:srgbClr val="78BC61"/>
              </a:solidFill>
              <a:ln>
                <a:noFill/>
              </a:ln>
              <a:effectLst/>
            </c:spPr>
            <c:extLst>
              <c:ext xmlns:c16="http://schemas.microsoft.com/office/drawing/2014/chart" uri="{C3380CC4-5D6E-409C-BE32-E72D297353CC}">
                <c16:uniqueId val="{00000009-5F40-4D14-8BC6-4B9EC49761BE}"/>
              </c:ext>
            </c:extLst>
          </c:dPt>
          <c:dPt>
            <c:idx val="6"/>
            <c:invertIfNegative val="0"/>
            <c:bubble3D val="0"/>
            <c:spPr>
              <a:solidFill>
                <a:srgbClr val="FE5F55"/>
              </a:solidFill>
              <a:ln>
                <a:noFill/>
              </a:ln>
              <a:effectLst/>
            </c:spPr>
            <c:extLst>
              <c:ext xmlns:c16="http://schemas.microsoft.com/office/drawing/2014/chart" uri="{C3380CC4-5D6E-409C-BE32-E72D297353CC}">
                <c16:uniqueId val="{0000000B-5F40-4D14-8BC6-4B9EC49761BE}"/>
              </c:ext>
            </c:extLst>
          </c:dPt>
          <c:dPt>
            <c:idx val="7"/>
            <c:invertIfNegative val="0"/>
            <c:bubble3D val="0"/>
            <c:spPr>
              <a:solidFill>
                <a:srgbClr val="78BC61"/>
              </a:solidFill>
              <a:ln>
                <a:noFill/>
              </a:ln>
              <a:effectLst/>
            </c:spPr>
            <c:extLst>
              <c:ext xmlns:c16="http://schemas.microsoft.com/office/drawing/2014/chart" uri="{C3380CC4-5D6E-409C-BE32-E72D297353CC}">
                <c16:uniqueId val="{0000000D-5F40-4D14-8BC6-4B9EC49761BE}"/>
              </c:ext>
            </c:extLst>
          </c:dPt>
          <c:dPt>
            <c:idx val="8"/>
            <c:invertIfNegative val="0"/>
            <c:bubble3D val="0"/>
            <c:spPr>
              <a:solidFill>
                <a:srgbClr val="4472C4"/>
              </a:solidFill>
              <a:ln>
                <a:noFill/>
              </a:ln>
              <a:effectLst/>
            </c:spPr>
            <c:extLst>
              <c:ext xmlns:c16="http://schemas.microsoft.com/office/drawing/2014/chart" uri="{C3380CC4-5D6E-409C-BE32-E72D297353CC}">
                <c16:uniqueId val="{0000000F-5F40-4D14-8BC6-4B9EC49761BE}"/>
              </c:ext>
            </c:extLst>
          </c:dPt>
          <c:dPt>
            <c:idx val="9"/>
            <c:invertIfNegative val="0"/>
            <c:bubble3D val="0"/>
            <c:spPr>
              <a:solidFill>
                <a:srgbClr val="78BC61"/>
              </a:solidFill>
              <a:ln>
                <a:noFill/>
              </a:ln>
              <a:effectLst/>
            </c:spPr>
            <c:extLst>
              <c:ext xmlns:c16="http://schemas.microsoft.com/office/drawing/2014/chart" uri="{C3380CC4-5D6E-409C-BE32-E72D297353CC}">
                <c16:uniqueId val="{00000011-5F40-4D14-8BC6-4B9EC49761BE}"/>
              </c:ext>
            </c:extLst>
          </c:dPt>
          <c:dPt>
            <c:idx val="10"/>
            <c:invertIfNegative val="0"/>
            <c:bubble3D val="0"/>
            <c:spPr>
              <a:solidFill>
                <a:srgbClr val="78BC61"/>
              </a:solidFill>
              <a:ln>
                <a:noFill/>
              </a:ln>
              <a:effectLst/>
            </c:spPr>
            <c:extLst>
              <c:ext xmlns:c16="http://schemas.microsoft.com/office/drawing/2014/chart" uri="{C3380CC4-5D6E-409C-BE32-E72D297353CC}">
                <c16:uniqueId val="{00000013-5F40-4D14-8BC6-4B9EC49761BE}"/>
              </c:ext>
            </c:extLst>
          </c:dPt>
          <c:dPt>
            <c:idx val="11"/>
            <c:invertIfNegative val="0"/>
            <c:bubble3D val="0"/>
            <c:spPr>
              <a:solidFill>
                <a:srgbClr val="78BC61"/>
              </a:solidFill>
              <a:ln>
                <a:noFill/>
              </a:ln>
              <a:effectLst/>
            </c:spPr>
            <c:extLst>
              <c:ext xmlns:c16="http://schemas.microsoft.com/office/drawing/2014/chart" uri="{C3380CC4-5D6E-409C-BE32-E72D297353CC}">
                <c16:uniqueId val="{00000015-5F40-4D14-8BC6-4B9EC49761BE}"/>
              </c:ext>
            </c:extLst>
          </c:dPt>
          <c:dPt>
            <c:idx val="12"/>
            <c:invertIfNegative val="0"/>
            <c:bubble3D val="0"/>
            <c:spPr>
              <a:solidFill>
                <a:srgbClr val="78BC61"/>
              </a:solidFill>
              <a:ln>
                <a:noFill/>
              </a:ln>
              <a:effectLst/>
            </c:spPr>
            <c:extLst>
              <c:ext xmlns:c16="http://schemas.microsoft.com/office/drawing/2014/chart" uri="{C3380CC4-5D6E-409C-BE32-E72D297353CC}">
                <c16:uniqueId val="{00000017-5F40-4D14-8BC6-4B9EC49761BE}"/>
              </c:ext>
            </c:extLst>
          </c:dPt>
          <c:dPt>
            <c:idx val="13"/>
            <c:invertIfNegative val="0"/>
            <c:bubble3D val="0"/>
            <c:spPr>
              <a:solidFill>
                <a:srgbClr val="78BC61"/>
              </a:solidFill>
              <a:ln>
                <a:noFill/>
              </a:ln>
              <a:effectLst/>
            </c:spPr>
            <c:extLst>
              <c:ext xmlns:c16="http://schemas.microsoft.com/office/drawing/2014/chart" uri="{C3380CC4-5D6E-409C-BE32-E72D297353CC}">
                <c16:uniqueId val="{00000019-5F40-4D14-8BC6-4B9EC49761BE}"/>
              </c:ext>
            </c:extLst>
          </c:dPt>
          <c:dPt>
            <c:idx val="14"/>
            <c:invertIfNegative val="0"/>
            <c:bubble3D val="0"/>
            <c:spPr>
              <a:solidFill>
                <a:srgbClr val="78BC61"/>
              </a:solidFill>
              <a:ln>
                <a:noFill/>
              </a:ln>
              <a:effectLst/>
            </c:spPr>
            <c:extLst>
              <c:ext xmlns:c16="http://schemas.microsoft.com/office/drawing/2014/chart" uri="{C3380CC4-5D6E-409C-BE32-E72D297353CC}">
                <c16:uniqueId val="{0000001B-5F40-4D14-8BC6-4B9EC49761BE}"/>
              </c:ext>
            </c:extLst>
          </c:dPt>
          <c:dPt>
            <c:idx val="15"/>
            <c:invertIfNegative val="0"/>
            <c:bubble3D val="0"/>
            <c:spPr>
              <a:solidFill>
                <a:srgbClr val="4472C4"/>
              </a:solidFill>
              <a:ln>
                <a:noFill/>
              </a:ln>
              <a:effectLst/>
            </c:spPr>
            <c:extLst>
              <c:ext xmlns:c16="http://schemas.microsoft.com/office/drawing/2014/chart" uri="{C3380CC4-5D6E-409C-BE32-E72D297353CC}">
                <c16:uniqueId val="{0000001D-5F40-4D14-8BC6-4B9EC49761BE}"/>
              </c:ext>
            </c:extLst>
          </c:dPt>
          <c:dPt>
            <c:idx val="16"/>
            <c:invertIfNegative val="0"/>
            <c:bubble3D val="0"/>
            <c:spPr>
              <a:solidFill>
                <a:srgbClr val="78BC61"/>
              </a:solidFill>
              <a:ln>
                <a:noFill/>
              </a:ln>
              <a:effectLst/>
            </c:spPr>
            <c:extLst>
              <c:ext xmlns:c16="http://schemas.microsoft.com/office/drawing/2014/chart" uri="{C3380CC4-5D6E-409C-BE32-E72D297353CC}">
                <c16:uniqueId val="{0000001F-5F40-4D14-8BC6-4B9EC49761BE}"/>
              </c:ext>
            </c:extLst>
          </c:dPt>
          <c:dPt>
            <c:idx val="17"/>
            <c:invertIfNegative val="0"/>
            <c:bubble3D val="0"/>
            <c:spPr>
              <a:solidFill>
                <a:srgbClr val="78BC61"/>
              </a:solidFill>
              <a:ln>
                <a:noFill/>
              </a:ln>
              <a:effectLst/>
            </c:spPr>
            <c:extLst>
              <c:ext xmlns:c16="http://schemas.microsoft.com/office/drawing/2014/chart" uri="{C3380CC4-5D6E-409C-BE32-E72D297353CC}">
                <c16:uniqueId val="{00000021-5F40-4D14-8BC6-4B9EC49761BE}"/>
              </c:ext>
            </c:extLst>
          </c:dPt>
          <c:dPt>
            <c:idx val="18"/>
            <c:invertIfNegative val="0"/>
            <c:bubble3D val="0"/>
            <c:spPr>
              <a:solidFill>
                <a:srgbClr val="78BC61"/>
              </a:solidFill>
              <a:ln>
                <a:noFill/>
              </a:ln>
              <a:effectLst/>
            </c:spPr>
            <c:extLst>
              <c:ext xmlns:c16="http://schemas.microsoft.com/office/drawing/2014/chart" uri="{C3380CC4-5D6E-409C-BE32-E72D297353CC}">
                <c16:uniqueId val="{00000023-5F40-4D14-8BC6-4B9EC49761BE}"/>
              </c:ext>
            </c:extLst>
          </c:dPt>
          <c:dPt>
            <c:idx val="19"/>
            <c:invertIfNegative val="0"/>
            <c:bubble3D val="0"/>
            <c:spPr>
              <a:solidFill>
                <a:srgbClr val="78BC61"/>
              </a:solidFill>
              <a:ln>
                <a:noFill/>
              </a:ln>
              <a:effectLst/>
            </c:spPr>
            <c:extLst>
              <c:ext xmlns:c16="http://schemas.microsoft.com/office/drawing/2014/chart" uri="{C3380CC4-5D6E-409C-BE32-E72D297353CC}">
                <c16:uniqueId val="{00000025-5F40-4D14-8BC6-4B9EC49761BE}"/>
              </c:ext>
            </c:extLst>
          </c:dPt>
          <c:dPt>
            <c:idx val="20"/>
            <c:invertIfNegative val="0"/>
            <c:bubble3D val="0"/>
            <c:spPr>
              <a:solidFill>
                <a:srgbClr val="78BC61"/>
              </a:solidFill>
              <a:ln>
                <a:noFill/>
              </a:ln>
              <a:effectLst/>
            </c:spPr>
            <c:extLst>
              <c:ext xmlns:c16="http://schemas.microsoft.com/office/drawing/2014/chart" uri="{C3380CC4-5D6E-409C-BE32-E72D297353CC}">
                <c16:uniqueId val="{00000027-5F40-4D14-8BC6-4B9EC49761BE}"/>
              </c:ext>
            </c:extLst>
          </c:dPt>
          <c:dPt>
            <c:idx val="21"/>
            <c:invertIfNegative val="0"/>
            <c:bubble3D val="0"/>
            <c:spPr>
              <a:solidFill>
                <a:srgbClr val="78BC61"/>
              </a:solidFill>
              <a:ln>
                <a:noFill/>
              </a:ln>
              <a:effectLst/>
            </c:spPr>
            <c:extLst>
              <c:ext xmlns:c16="http://schemas.microsoft.com/office/drawing/2014/chart" uri="{C3380CC4-5D6E-409C-BE32-E72D297353CC}">
                <c16:uniqueId val="{00000029-5F40-4D14-8BC6-4B9EC49761BE}"/>
              </c:ext>
            </c:extLst>
          </c:dPt>
          <c:dPt>
            <c:idx val="22"/>
            <c:invertIfNegative val="0"/>
            <c:bubble3D val="0"/>
            <c:spPr>
              <a:solidFill>
                <a:srgbClr val="78BC61"/>
              </a:solidFill>
              <a:ln>
                <a:noFill/>
              </a:ln>
              <a:effectLst/>
            </c:spPr>
            <c:extLst>
              <c:ext xmlns:c16="http://schemas.microsoft.com/office/drawing/2014/chart" uri="{C3380CC4-5D6E-409C-BE32-E72D297353CC}">
                <c16:uniqueId val="{0000002B-5F40-4D14-8BC6-4B9EC49761BE}"/>
              </c:ext>
            </c:extLst>
          </c:dPt>
          <c:dPt>
            <c:idx val="23"/>
            <c:invertIfNegative val="0"/>
            <c:bubble3D val="0"/>
            <c:spPr>
              <a:solidFill>
                <a:srgbClr val="78BC61"/>
              </a:solidFill>
              <a:ln>
                <a:noFill/>
              </a:ln>
              <a:effectLst/>
            </c:spPr>
            <c:extLst>
              <c:ext xmlns:c16="http://schemas.microsoft.com/office/drawing/2014/chart" uri="{C3380CC4-5D6E-409C-BE32-E72D297353CC}">
                <c16:uniqueId val="{0000002D-5F40-4D14-8BC6-4B9EC49761BE}"/>
              </c:ext>
            </c:extLst>
          </c:dPt>
          <c:dPt>
            <c:idx val="24"/>
            <c:invertIfNegative val="0"/>
            <c:bubble3D val="0"/>
            <c:spPr>
              <a:solidFill>
                <a:srgbClr val="78BC61"/>
              </a:solidFill>
              <a:ln>
                <a:noFill/>
              </a:ln>
              <a:effectLst/>
            </c:spPr>
            <c:extLst>
              <c:ext xmlns:c16="http://schemas.microsoft.com/office/drawing/2014/chart" uri="{C3380CC4-5D6E-409C-BE32-E72D297353CC}">
                <c16:uniqueId val="{0000002F-5F40-4D14-8BC6-4B9EC49761BE}"/>
              </c:ext>
            </c:extLst>
          </c:dPt>
          <c:dPt>
            <c:idx val="25"/>
            <c:invertIfNegative val="0"/>
            <c:bubble3D val="0"/>
            <c:spPr>
              <a:solidFill>
                <a:srgbClr val="78BC61"/>
              </a:solidFill>
              <a:ln>
                <a:noFill/>
              </a:ln>
              <a:effectLst/>
            </c:spPr>
            <c:extLst>
              <c:ext xmlns:c16="http://schemas.microsoft.com/office/drawing/2014/chart" uri="{C3380CC4-5D6E-409C-BE32-E72D297353CC}">
                <c16:uniqueId val="{00000031-5F40-4D14-8BC6-4B9EC49761BE}"/>
              </c:ext>
            </c:extLst>
          </c:dPt>
          <c:dPt>
            <c:idx val="26"/>
            <c:invertIfNegative val="0"/>
            <c:bubble3D val="0"/>
            <c:spPr>
              <a:solidFill>
                <a:srgbClr val="78BC61"/>
              </a:solidFill>
              <a:ln>
                <a:noFill/>
              </a:ln>
              <a:effectLst/>
            </c:spPr>
            <c:extLst>
              <c:ext xmlns:c16="http://schemas.microsoft.com/office/drawing/2014/chart" uri="{C3380CC4-5D6E-409C-BE32-E72D297353CC}">
                <c16:uniqueId val="{00000033-5F40-4D14-8BC6-4B9EC49761BE}"/>
              </c:ext>
            </c:extLst>
          </c:dPt>
          <c:dPt>
            <c:idx val="27"/>
            <c:invertIfNegative val="0"/>
            <c:bubble3D val="0"/>
            <c:spPr>
              <a:solidFill>
                <a:srgbClr val="78BC61"/>
              </a:solidFill>
              <a:ln>
                <a:noFill/>
              </a:ln>
              <a:effectLst/>
            </c:spPr>
            <c:extLst>
              <c:ext xmlns:c16="http://schemas.microsoft.com/office/drawing/2014/chart" uri="{C3380CC4-5D6E-409C-BE32-E72D297353CC}">
                <c16:uniqueId val="{00000035-5F40-4D14-8BC6-4B9EC49761BE}"/>
              </c:ext>
            </c:extLst>
          </c:dPt>
          <c:dPt>
            <c:idx val="28"/>
            <c:invertIfNegative val="0"/>
            <c:bubble3D val="0"/>
            <c:spPr>
              <a:solidFill>
                <a:srgbClr val="78BC61"/>
              </a:solidFill>
              <a:ln>
                <a:noFill/>
              </a:ln>
              <a:effectLst/>
            </c:spPr>
            <c:extLst>
              <c:ext xmlns:c16="http://schemas.microsoft.com/office/drawing/2014/chart" uri="{C3380CC4-5D6E-409C-BE32-E72D297353CC}">
                <c16:uniqueId val="{00000037-5F40-4D14-8BC6-4B9EC49761BE}"/>
              </c:ext>
            </c:extLst>
          </c:dPt>
          <c:dPt>
            <c:idx val="29"/>
            <c:invertIfNegative val="0"/>
            <c:bubble3D val="0"/>
            <c:spPr>
              <a:solidFill>
                <a:srgbClr val="78BC61"/>
              </a:solidFill>
              <a:ln>
                <a:noFill/>
              </a:ln>
              <a:effectLst/>
            </c:spPr>
            <c:extLst>
              <c:ext xmlns:c16="http://schemas.microsoft.com/office/drawing/2014/chart" uri="{C3380CC4-5D6E-409C-BE32-E72D297353CC}">
                <c16:uniqueId val="{00000039-5F40-4D14-8BC6-4B9EC49761BE}"/>
              </c:ext>
            </c:extLst>
          </c:dPt>
          <c:dPt>
            <c:idx val="30"/>
            <c:invertIfNegative val="0"/>
            <c:bubble3D val="0"/>
            <c:spPr>
              <a:solidFill>
                <a:srgbClr val="78BC61"/>
              </a:solidFill>
              <a:ln>
                <a:noFill/>
              </a:ln>
              <a:effectLst/>
            </c:spPr>
            <c:extLst>
              <c:ext xmlns:c16="http://schemas.microsoft.com/office/drawing/2014/chart" uri="{C3380CC4-5D6E-409C-BE32-E72D297353CC}">
                <c16:uniqueId val="{0000003B-5F40-4D14-8BC6-4B9EC49761BE}"/>
              </c:ext>
            </c:extLst>
          </c:dPt>
          <c:dPt>
            <c:idx val="31"/>
            <c:invertIfNegative val="0"/>
            <c:bubble3D val="0"/>
            <c:spPr>
              <a:solidFill>
                <a:srgbClr val="78BC61"/>
              </a:solidFill>
              <a:ln>
                <a:noFill/>
              </a:ln>
              <a:effectLst/>
            </c:spPr>
            <c:extLst>
              <c:ext xmlns:c16="http://schemas.microsoft.com/office/drawing/2014/chart" uri="{C3380CC4-5D6E-409C-BE32-E72D297353CC}">
                <c16:uniqueId val="{0000003D-5F40-4D14-8BC6-4B9EC49761BE}"/>
              </c:ext>
            </c:extLst>
          </c:dPt>
          <c:dPt>
            <c:idx val="32"/>
            <c:invertIfNegative val="0"/>
            <c:bubble3D val="0"/>
            <c:spPr>
              <a:solidFill>
                <a:srgbClr val="78BC61"/>
              </a:solidFill>
              <a:ln>
                <a:noFill/>
              </a:ln>
              <a:effectLst/>
            </c:spPr>
            <c:extLst>
              <c:ext xmlns:c16="http://schemas.microsoft.com/office/drawing/2014/chart" uri="{C3380CC4-5D6E-409C-BE32-E72D297353CC}">
                <c16:uniqueId val="{0000003F-5F40-4D14-8BC6-4B9EC49761BE}"/>
              </c:ext>
            </c:extLst>
          </c:dPt>
          <c:dPt>
            <c:idx val="33"/>
            <c:invertIfNegative val="0"/>
            <c:bubble3D val="0"/>
            <c:spPr>
              <a:solidFill>
                <a:srgbClr val="78BC61"/>
              </a:solidFill>
              <a:ln>
                <a:noFill/>
              </a:ln>
              <a:effectLst/>
            </c:spPr>
            <c:extLst>
              <c:ext xmlns:c16="http://schemas.microsoft.com/office/drawing/2014/chart" uri="{C3380CC4-5D6E-409C-BE32-E72D297353CC}">
                <c16:uniqueId val="{00000041-5F40-4D14-8BC6-4B9EC49761BE}"/>
              </c:ext>
            </c:extLst>
          </c:dPt>
          <c:dPt>
            <c:idx val="34"/>
            <c:invertIfNegative val="0"/>
            <c:bubble3D val="0"/>
            <c:spPr>
              <a:solidFill>
                <a:srgbClr val="78BC61"/>
              </a:solidFill>
              <a:ln>
                <a:noFill/>
              </a:ln>
              <a:effectLst/>
            </c:spPr>
            <c:extLst>
              <c:ext xmlns:c16="http://schemas.microsoft.com/office/drawing/2014/chart" uri="{C3380CC4-5D6E-409C-BE32-E72D297353CC}">
                <c16:uniqueId val="{00000043-5F40-4D14-8BC6-4B9EC49761BE}"/>
              </c:ext>
            </c:extLst>
          </c:dPt>
          <c:dPt>
            <c:idx val="35"/>
            <c:invertIfNegative val="0"/>
            <c:bubble3D val="0"/>
            <c:spPr>
              <a:solidFill>
                <a:srgbClr val="78BC61"/>
              </a:solidFill>
              <a:ln>
                <a:noFill/>
              </a:ln>
              <a:effectLst/>
            </c:spPr>
            <c:extLst>
              <c:ext xmlns:c16="http://schemas.microsoft.com/office/drawing/2014/chart" uri="{C3380CC4-5D6E-409C-BE32-E72D297353CC}">
                <c16:uniqueId val="{00000045-5F40-4D14-8BC6-4B9EC49761BE}"/>
              </c:ext>
            </c:extLst>
          </c:dPt>
          <c:dPt>
            <c:idx val="36"/>
            <c:invertIfNegative val="0"/>
            <c:bubble3D val="0"/>
            <c:spPr>
              <a:solidFill>
                <a:srgbClr val="78BC61"/>
              </a:solidFill>
              <a:ln>
                <a:noFill/>
              </a:ln>
              <a:effectLst/>
            </c:spPr>
            <c:extLst>
              <c:ext xmlns:c16="http://schemas.microsoft.com/office/drawing/2014/chart" uri="{C3380CC4-5D6E-409C-BE32-E72D297353CC}">
                <c16:uniqueId val="{00000047-5F40-4D14-8BC6-4B9EC49761BE}"/>
              </c:ext>
            </c:extLst>
          </c:dPt>
          <c:dPt>
            <c:idx val="37"/>
            <c:invertIfNegative val="0"/>
            <c:bubble3D val="0"/>
            <c:spPr>
              <a:solidFill>
                <a:srgbClr val="78BC61"/>
              </a:solidFill>
              <a:ln>
                <a:noFill/>
              </a:ln>
              <a:effectLst/>
            </c:spPr>
            <c:extLst>
              <c:ext xmlns:c16="http://schemas.microsoft.com/office/drawing/2014/chart" uri="{C3380CC4-5D6E-409C-BE32-E72D297353CC}">
                <c16:uniqueId val="{00000049-5F40-4D14-8BC6-4B9EC49761BE}"/>
              </c:ext>
            </c:extLst>
          </c:dPt>
          <c:dPt>
            <c:idx val="38"/>
            <c:invertIfNegative val="0"/>
            <c:bubble3D val="0"/>
            <c:spPr>
              <a:solidFill>
                <a:srgbClr val="78BC61"/>
              </a:solidFill>
              <a:ln>
                <a:noFill/>
              </a:ln>
              <a:effectLst/>
            </c:spPr>
            <c:extLst>
              <c:ext xmlns:c16="http://schemas.microsoft.com/office/drawing/2014/chart" uri="{C3380CC4-5D6E-409C-BE32-E72D297353CC}">
                <c16:uniqueId val="{0000004B-5F40-4D14-8BC6-4B9EC49761BE}"/>
              </c:ext>
            </c:extLst>
          </c:dPt>
          <c:dPt>
            <c:idx val="39"/>
            <c:invertIfNegative val="0"/>
            <c:bubble3D val="0"/>
            <c:spPr>
              <a:solidFill>
                <a:srgbClr val="78BC61"/>
              </a:solidFill>
              <a:ln>
                <a:noFill/>
              </a:ln>
              <a:effectLst/>
            </c:spPr>
            <c:extLst>
              <c:ext xmlns:c16="http://schemas.microsoft.com/office/drawing/2014/chart" uri="{C3380CC4-5D6E-409C-BE32-E72D297353CC}">
                <c16:uniqueId val="{0000004D-5F40-4D14-8BC6-4B9EC49761BE}"/>
              </c:ext>
            </c:extLst>
          </c:dPt>
          <c:dPt>
            <c:idx val="40"/>
            <c:invertIfNegative val="0"/>
            <c:bubble3D val="0"/>
            <c:spPr>
              <a:solidFill>
                <a:srgbClr val="78BC61"/>
              </a:solidFill>
              <a:ln>
                <a:noFill/>
              </a:ln>
              <a:effectLst/>
            </c:spPr>
            <c:extLst>
              <c:ext xmlns:c16="http://schemas.microsoft.com/office/drawing/2014/chart" uri="{C3380CC4-5D6E-409C-BE32-E72D297353CC}">
                <c16:uniqueId val="{0000004F-5F40-4D14-8BC6-4B9EC49761BE}"/>
              </c:ext>
            </c:extLst>
          </c:dPt>
          <c:dPt>
            <c:idx val="41"/>
            <c:invertIfNegative val="0"/>
            <c:bubble3D val="0"/>
            <c:spPr>
              <a:solidFill>
                <a:srgbClr val="FFBE0B"/>
              </a:solidFill>
              <a:ln>
                <a:noFill/>
              </a:ln>
              <a:effectLst/>
            </c:spPr>
            <c:extLst>
              <c:ext xmlns:c16="http://schemas.microsoft.com/office/drawing/2014/chart" uri="{C3380CC4-5D6E-409C-BE32-E72D297353CC}">
                <c16:uniqueId val="{00000051-5F40-4D14-8BC6-4B9EC49761BE}"/>
              </c:ext>
            </c:extLst>
          </c:dPt>
          <c:dPt>
            <c:idx val="42"/>
            <c:invertIfNegative val="0"/>
            <c:bubble3D val="0"/>
            <c:spPr>
              <a:solidFill>
                <a:srgbClr val="78BC61"/>
              </a:solidFill>
              <a:ln>
                <a:noFill/>
              </a:ln>
              <a:effectLst/>
            </c:spPr>
            <c:extLst>
              <c:ext xmlns:c16="http://schemas.microsoft.com/office/drawing/2014/chart" uri="{C3380CC4-5D6E-409C-BE32-E72D297353CC}">
                <c16:uniqueId val="{00000053-5F40-4D14-8BC6-4B9EC49761BE}"/>
              </c:ext>
            </c:extLst>
          </c:dPt>
          <c:dPt>
            <c:idx val="43"/>
            <c:invertIfNegative val="0"/>
            <c:bubble3D val="0"/>
            <c:spPr>
              <a:solidFill>
                <a:srgbClr val="78BC61"/>
              </a:solidFill>
              <a:ln>
                <a:noFill/>
              </a:ln>
              <a:effectLst/>
            </c:spPr>
            <c:extLst>
              <c:ext xmlns:c16="http://schemas.microsoft.com/office/drawing/2014/chart" uri="{C3380CC4-5D6E-409C-BE32-E72D297353CC}">
                <c16:uniqueId val="{00000055-5F40-4D14-8BC6-4B9EC49761BE}"/>
              </c:ext>
            </c:extLst>
          </c:dPt>
          <c:dPt>
            <c:idx val="44"/>
            <c:invertIfNegative val="0"/>
            <c:bubble3D val="0"/>
            <c:spPr>
              <a:solidFill>
                <a:srgbClr val="78BC61"/>
              </a:solidFill>
              <a:ln>
                <a:noFill/>
              </a:ln>
              <a:effectLst/>
            </c:spPr>
            <c:extLst>
              <c:ext xmlns:c16="http://schemas.microsoft.com/office/drawing/2014/chart" uri="{C3380CC4-5D6E-409C-BE32-E72D297353CC}">
                <c16:uniqueId val="{00000057-5F40-4D14-8BC6-4B9EC49761BE}"/>
              </c:ext>
            </c:extLst>
          </c:dPt>
          <c:dPt>
            <c:idx val="45"/>
            <c:invertIfNegative val="0"/>
            <c:bubble3D val="0"/>
            <c:spPr>
              <a:solidFill>
                <a:srgbClr val="FFBE0B"/>
              </a:solidFill>
              <a:ln>
                <a:noFill/>
              </a:ln>
              <a:effectLst/>
            </c:spPr>
            <c:extLst>
              <c:ext xmlns:c16="http://schemas.microsoft.com/office/drawing/2014/chart" uri="{C3380CC4-5D6E-409C-BE32-E72D297353CC}">
                <c16:uniqueId val="{00000059-5F40-4D14-8BC6-4B9EC49761BE}"/>
              </c:ext>
            </c:extLst>
          </c:dPt>
          <c:dPt>
            <c:idx val="46"/>
            <c:invertIfNegative val="0"/>
            <c:bubble3D val="0"/>
            <c:spPr>
              <a:solidFill>
                <a:srgbClr val="FFBE0B"/>
              </a:solidFill>
              <a:ln>
                <a:noFill/>
              </a:ln>
              <a:effectLst/>
            </c:spPr>
            <c:extLst>
              <c:ext xmlns:c16="http://schemas.microsoft.com/office/drawing/2014/chart" uri="{C3380CC4-5D6E-409C-BE32-E72D297353CC}">
                <c16:uniqueId val="{0000005B-5F40-4D14-8BC6-4B9EC49761BE}"/>
              </c:ext>
            </c:extLst>
          </c:dPt>
          <c:dPt>
            <c:idx val="47"/>
            <c:invertIfNegative val="0"/>
            <c:bubble3D val="0"/>
            <c:spPr>
              <a:solidFill>
                <a:srgbClr val="78BC61"/>
              </a:solidFill>
              <a:ln>
                <a:noFill/>
              </a:ln>
              <a:effectLst/>
            </c:spPr>
            <c:extLst>
              <c:ext xmlns:c16="http://schemas.microsoft.com/office/drawing/2014/chart" uri="{C3380CC4-5D6E-409C-BE32-E72D297353CC}">
                <c16:uniqueId val="{0000005D-5F40-4D14-8BC6-4B9EC49761BE}"/>
              </c:ext>
            </c:extLst>
          </c:dPt>
          <c:dPt>
            <c:idx val="48"/>
            <c:invertIfNegative val="0"/>
            <c:bubble3D val="0"/>
            <c:spPr>
              <a:solidFill>
                <a:srgbClr val="78BC61"/>
              </a:solidFill>
              <a:ln>
                <a:noFill/>
              </a:ln>
              <a:effectLst/>
            </c:spPr>
            <c:extLst>
              <c:ext xmlns:c16="http://schemas.microsoft.com/office/drawing/2014/chart" uri="{C3380CC4-5D6E-409C-BE32-E72D297353CC}">
                <c16:uniqueId val="{0000005F-5F40-4D14-8BC6-4B9EC49761BE}"/>
              </c:ext>
            </c:extLst>
          </c:dPt>
          <c:dPt>
            <c:idx val="49"/>
            <c:invertIfNegative val="0"/>
            <c:bubble3D val="0"/>
            <c:spPr>
              <a:solidFill>
                <a:srgbClr val="78BC61"/>
              </a:solidFill>
              <a:ln>
                <a:noFill/>
              </a:ln>
              <a:effectLst/>
            </c:spPr>
            <c:extLst>
              <c:ext xmlns:c16="http://schemas.microsoft.com/office/drawing/2014/chart" uri="{C3380CC4-5D6E-409C-BE32-E72D297353CC}">
                <c16:uniqueId val="{00000061-5F40-4D14-8BC6-4B9EC49761BE}"/>
              </c:ext>
            </c:extLst>
          </c:dPt>
          <c:dPt>
            <c:idx val="50"/>
            <c:invertIfNegative val="0"/>
            <c:bubble3D val="0"/>
            <c:spPr>
              <a:solidFill>
                <a:srgbClr val="78BC61"/>
              </a:solidFill>
              <a:ln>
                <a:noFill/>
              </a:ln>
              <a:effectLst/>
            </c:spPr>
            <c:extLst>
              <c:ext xmlns:c16="http://schemas.microsoft.com/office/drawing/2014/chart" uri="{C3380CC4-5D6E-409C-BE32-E72D297353CC}">
                <c16:uniqueId val="{00000063-5F40-4D14-8BC6-4B9EC49761BE}"/>
              </c:ext>
            </c:extLst>
          </c:dPt>
          <c:dPt>
            <c:idx val="51"/>
            <c:invertIfNegative val="0"/>
            <c:bubble3D val="0"/>
            <c:spPr>
              <a:solidFill>
                <a:srgbClr val="78BC61"/>
              </a:solidFill>
              <a:ln>
                <a:noFill/>
              </a:ln>
              <a:effectLst/>
            </c:spPr>
            <c:extLst>
              <c:ext xmlns:c16="http://schemas.microsoft.com/office/drawing/2014/chart" uri="{C3380CC4-5D6E-409C-BE32-E72D297353CC}">
                <c16:uniqueId val="{00000065-5F40-4D14-8BC6-4B9EC49761BE}"/>
              </c:ext>
            </c:extLst>
          </c:dPt>
          <c:dPt>
            <c:idx val="52"/>
            <c:invertIfNegative val="0"/>
            <c:bubble3D val="0"/>
            <c:spPr>
              <a:solidFill>
                <a:srgbClr val="78BC61"/>
              </a:solidFill>
              <a:ln>
                <a:noFill/>
              </a:ln>
              <a:effectLst/>
            </c:spPr>
            <c:extLst>
              <c:ext xmlns:c16="http://schemas.microsoft.com/office/drawing/2014/chart" uri="{C3380CC4-5D6E-409C-BE32-E72D297353CC}">
                <c16:uniqueId val="{00000067-5F40-4D14-8BC6-4B9EC49761BE}"/>
              </c:ext>
            </c:extLst>
          </c:dPt>
          <c:val>
            <c:numRef>
              <c:f>f_14_2_1_1_1_waterfall_c1!$C$2:$C$55</c:f>
              <c:numCache>
                <c:formatCode>General</c:formatCode>
                <c:ptCount val="54"/>
                <c:pt idx="0">
                  <c:v>2.5210084033613445</c:v>
                </c:pt>
                <c:pt idx="1">
                  <c:v>0</c:v>
                </c:pt>
                <c:pt idx="2">
                  <c:v>-22.58064516129032</c:v>
                </c:pt>
                <c:pt idx="3">
                  <c:v>-36.363636363636367</c:v>
                </c:pt>
                <c:pt idx="4">
                  <c:v>-44.329896907216494</c:v>
                </c:pt>
                <c:pt idx="5">
                  <c:v>-45.977011494252871</c:v>
                </c:pt>
                <c:pt idx="6">
                  <c:v>-51.2</c:v>
                </c:pt>
                <c:pt idx="7">
                  <c:v>-52.5</c:v>
                </c:pt>
                <c:pt idx="8">
                  <c:v>-52.592592592592588</c:v>
                </c:pt>
                <c:pt idx="9">
                  <c:v>-53.488372093023251</c:v>
                </c:pt>
                <c:pt idx="10">
                  <c:v>-53.608247422680414</c:v>
                </c:pt>
                <c:pt idx="11">
                  <c:v>-54.385964912280706</c:v>
                </c:pt>
                <c:pt idx="12">
                  <c:v>-55.844155844155843</c:v>
                </c:pt>
                <c:pt idx="13">
                  <c:v>-56.25</c:v>
                </c:pt>
                <c:pt idx="14">
                  <c:v>-56.451612903225815</c:v>
                </c:pt>
                <c:pt idx="15">
                  <c:v>-56.999999999999993</c:v>
                </c:pt>
                <c:pt idx="16">
                  <c:v>-57.575757575757578</c:v>
                </c:pt>
                <c:pt idx="17">
                  <c:v>-57.657657657657658</c:v>
                </c:pt>
                <c:pt idx="18">
                  <c:v>-58.82352941176471</c:v>
                </c:pt>
                <c:pt idx="19">
                  <c:v>-63.636363636363633</c:v>
                </c:pt>
                <c:pt idx="20">
                  <c:v>-64.15094339622641</c:v>
                </c:pt>
                <c:pt idx="21">
                  <c:v>-64.406779661016941</c:v>
                </c:pt>
                <c:pt idx="22">
                  <c:v>-65.540540540540533</c:v>
                </c:pt>
                <c:pt idx="23">
                  <c:v>-66.666666666666657</c:v>
                </c:pt>
                <c:pt idx="24">
                  <c:v>-66.666666666666657</c:v>
                </c:pt>
                <c:pt idx="25">
                  <c:v>-67.567567567567565</c:v>
                </c:pt>
                <c:pt idx="26">
                  <c:v>-68.656716417910445</c:v>
                </c:pt>
                <c:pt idx="27">
                  <c:v>-70</c:v>
                </c:pt>
                <c:pt idx="28">
                  <c:v>-70.370370370370367</c:v>
                </c:pt>
                <c:pt idx="29">
                  <c:v>-73.387096774193552</c:v>
                </c:pt>
                <c:pt idx="30">
                  <c:v>-73.91304347826086</c:v>
                </c:pt>
                <c:pt idx="31">
                  <c:v>-75</c:v>
                </c:pt>
                <c:pt idx="32">
                  <c:v>-75.471698113207552</c:v>
                </c:pt>
                <c:pt idx="33">
                  <c:v>-78.231292517006807</c:v>
                </c:pt>
                <c:pt idx="34">
                  <c:v>-79.166666666666657</c:v>
                </c:pt>
                <c:pt idx="35">
                  <c:v>-79.674796747967477</c:v>
                </c:pt>
                <c:pt idx="36">
                  <c:v>-80.26315789473685</c:v>
                </c:pt>
                <c:pt idx="37">
                  <c:v>-80.769230769230774</c:v>
                </c:pt>
                <c:pt idx="38">
                  <c:v>-82.456140350877192</c:v>
                </c:pt>
                <c:pt idx="39">
                  <c:v>-82.608695652173907</c:v>
                </c:pt>
                <c:pt idx="40">
                  <c:v>-83.333333333333343</c:v>
                </c:pt>
                <c:pt idx="41">
                  <c:v>-83.333333333333343</c:v>
                </c:pt>
                <c:pt idx="42">
                  <c:v>-85.294117647058826</c:v>
                </c:pt>
                <c:pt idx="43">
                  <c:v>-87.037037037037038</c:v>
                </c:pt>
                <c:pt idx="44">
                  <c:v>-88.095238095238088</c:v>
                </c:pt>
                <c:pt idx="45">
                  <c:v>-90.384615384615387</c:v>
                </c:pt>
                <c:pt idx="46">
                  <c:v>-90.909090909090907</c:v>
                </c:pt>
                <c:pt idx="47">
                  <c:v>-100</c:v>
                </c:pt>
                <c:pt idx="48">
                  <c:v>-100</c:v>
                </c:pt>
                <c:pt idx="49">
                  <c:v>-100</c:v>
                </c:pt>
                <c:pt idx="50">
                  <c:v>-100</c:v>
                </c:pt>
                <c:pt idx="51">
                  <c:v>-100</c:v>
                </c:pt>
                <c:pt idx="52">
                  <c:v>-100</c:v>
                </c:pt>
              </c:numCache>
            </c:numRef>
          </c:val>
          <c:extLst>
            <c:ext xmlns:c16="http://schemas.microsoft.com/office/drawing/2014/chart" uri="{C3380CC4-5D6E-409C-BE32-E72D297353CC}">
              <c16:uniqueId val="{00000068-5F40-4D14-8BC6-4B9EC49761BE}"/>
            </c:ext>
          </c:extLst>
        </c:ser>
        <c:dLbls>
          <c:showLegendKey val="0"/>
          <c:showVal val="0"/>
          <c:showCatName val="0"/>
          <c:showSerName val="0"/>
          <c:showPercent val="0"/>
          <c:showBubbleSize val="0"/>
        </c:dLbls>
        <c:gapWidth val="72"/>
        <c:overlap val="-45"/>
        <c:axId val="934805903"/>
        <c:axId val="934807343"/>
      </c:barChart>
      <c:catAx>
        <c:axId val="934805903"/>
        <c:scaling>
          <c:orientation val="minMax"/>
        </c:scaling>
        <c:delete val="0"/>
        <c:axPos val="b"/>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34807343"/>
        <c:crosses val="autoZero"/>
        <c:auto val="1"/>
        <c:lblAlgn val="ctr"/>
        <c:lblOffset val="100"/>
        <c:noMultiLvlLbl val="0"/>
      </c:catAx>
      <c:valAx>
        <c:axId val="934807343"/>
        <c:scaling>
          <c:orientation val="minMax"/>
          <c:min val="-100"/>
        </c:scaling>
        <c:delete val="0"/>
        <c:axPos val="l"/>
        <c:numFmt formatCode="General" sourceLinked="1"/>
        <c:majorTickMark val="out"/>
        <c:minorTickMark val="out"/>
        <c:tickLblPos val="nextTo"/>
        <c:spPr>
          <a:noFill/>
          <a:ln>
            <a:solidFill>
              <a:sysClr val="windowText" lastClr="000000"/>
            </a:solid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34805903"/>
        <c:crosses val="autoZero"/>
        <c:crossBetween val="between"/>
        <c:minorUnit val="10"/>
      </c:valAx>
      <c:spPr>
        <a:noFill/>
        <a:ln w="127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f_14_2_6_2_1_waterfall_icr_c2!$C$2:$C$17</c:f>
              <c:strCache>
                <c:ptCount val="16"/>
                <c:pt idx="0">
                  <c:v>4.545454545</c:v>
                </c:pt>
                <c:pt idx="1">
                  <c:v>3.225806452</c:v>
                </c:pt>
                <c:pt idx="2">
                  <c:v>-9.090909091</c:v>
                </c:pt>
                <c:pt idx="3">
                  <c:v>-20</c:v>
                </c:pt>
                <c:pt idx="4">
                  <c:v>-21.875</c:v>
                </c:pt>
                <c:pt idx="5">
                  <c:v>-25</c:v>
                </c:pt>
                <c:pt idx="6">
                  <c:v>-28.57142857</c:v>
                </c:pt>
                <c:pt idx="7">
                  <c:v>-43.75</c:v>
                </c:pt>
                <c:pt idx="8">
                  <c:v>-45.16129032</c:v>
                </c:pt>
                <c:pt idx="9">
                  <c:v>-60</c:v>
                </c:pt>
                <c:pt idx="10">
                  <c:v>-83.33333333</c:v>
                </c:pt>
                <c:pt idx="11">
                  <c:v>-100</c:v>
                </c:pt>
                <c:pt idx="12">
                  <c:v>-100</c:v>
                </c:pt>
                <c:pt idx="13">
                  <c:v>-100</c:v>
                </c:pt>
                <c:pt idx="14">
                  <c:v>-100</c:v>
                </c:pt>
                <c:pt idx="15">
                  <c:v>-100</c:v>
                </c:pt>
              </c:strCache>
            </c:strRef>
          </c:tx>
          <c:spPr>
            <a:solidFill>
              <a:schemeClr val="accent1"/>
            </a:solidFill>
            <a:ln>
              <a:noFill/>
            </a:ln>
            <a:effectLst/>
          </c:spPr>
          <c:invertIfNegative val="0"/>
          <c:dPt>
            <c:idx val="0"/>
            <c:invertIfNegative val="0"/>
            <c:bubble3D val="0"/>
            <c:spPr>
              <a:solidFill>
                <a:srgbClr val="FE5F55"/>
              </a:solidFill>
              <a:ln>
                <a:noFill/>
              </a:ln>
              <a:effectLst/>
            </c:spPr>
            <c:extLst>
              <c:ext xmlns:c16="http://schemas.microsoft.com/office/drawing/2014/chart" uri="{C3380CC4-5D6E-409C-BE32-E72D297353CC}">
                <c16:uniqueId val="{00000001-3BC7-45C2-BB6B-BA83E0719E61}"/>
              </c:ext>
            </c:extLst>
          </c:dPt>
          <c:dPt>
            <c:idx val="1"/>
            <c:invertIfNegative val="0"/>
            <c:bubble3D val="0"/>
            <c:spPr>
              <a:solidFill>
                <a:srgbClr val="4472C4"/>
              </a:solidFill>
              <a:ln>
                <a:noFill/>
              </a:ln>
              <a:effectLst/>
            </c:spPr>
            <c:extLst>
              <c:ext xmlns:c16="http://schemas.microsoft.com/office/drawing/2014/chart" uri="{C3380CC4-5D6E-409C-BE32-E72D297353CC}">
                <c16:uniqueId val="{00000003-3BC7-45C2-BB6B-BA83E0719E61}"/>
              </c:ext>
            </c:extLst>
          </c:dPt>
          <c:dPt>
            <c:idx val="2"/>
            <c:invertIfNegative val="0"/>
            <c:bubble3D val="0"/>
            <c:spPr>
              <a:solidFill>
                <a:srgbClr val="4472C4"/>
              </a:solidFill>
              <a:ln>
                <a:noFill/>
              </a:ln>
              <a:effectLst/>
            </c:spPr>
            <c:extLst>
              <c:ext xmlns:c16="http://schemas.microsoft.com/office/drawing/2014/chart" uri="{C3380CC4-5D6E-409C-BE32-E72D297353CC}">
                <c16:uniqueId val="{00000005-3BC7-45C2-BB6B-BA83E0719E61}"/>
              </c:ext>
            </c:extLst>
          </c:dPt>
          <c:dPt>
            <c:idx val="3"/>
            <c:invertIfNegative val="0"/>
            <c:bubble3D val="0"/>
            <c:spPr>
              <a:solidFill>
                <a:srgbClr val="4472C4"/>
              </a:solidFill>
              <a:ln>
                <a:noFill/>
              </a:ln>
              <a:effectLst/>
            </c:spPr>
            <c:extLst>
              <c:ext xmlns:c16="http://schemas.microsoft.com/office/drawing/2014/chart" uri="{C3380CC4-5D6E-409C-BE32-E72D297353CC}">
                <c16:uniqueId val="{00000007-3BC7-45C2-BB6B-BA83E0719E61}"/>
              </c:ext>
            </c:extLst>
          </c:dPt>
          <c:dPt>
            <c:idx val="4"/>
            <c:invertIfNegative val="0"/>
            <c:bubble3D val="0"/>
            <c:spPr>
              <a:solidFill>
                <a:srgbClr val="4472C4"/>
              </a:solidFill>
              <a:ln>
                <a:noFill/>
              </a:ln>
              <a:effectLst/>
            </c:spPr>
            <c:extLst>
              <c:ext xmlns:c16="http://schemas.microsoft.com/office/drawing/2014/chart" uri="{C3380CC4-5D6E-409C-BE32-E72D297353CC}">
                <c16:uniqueId val="{00000009-3BC7-45C2-BB6B-BA83E0719E61}"/>
              </c:ext>
            </c:extLst>
          </c:dPt>
          <c:dPt>
            <c:idx val="5"/>
            <c:invertIfNegative val="0"/>
            <c:bubble3D val="0"/>
            <c:spPr>
              <a:solidFill>
                <a:srgbClr val="4472C4"/>
              </a:solidFill>
              <a:ln>
                <a:noFill/>
              </a:ln>
              <a:effectLst/>
            </c:spPr>
            <c:extLst>
              <c:ext xmlns:c16="http://schemas.microsoft.com/office/drawing/2014/chart" uri="{C3380CC4-5D6E-409C-BE32-E72D297353CC}">
                <c16:uniqueId val="{0000000B-3BC7-45C2-BB6B-BA83E0719E61}"/>
              </c:ext>
            </c:extLst>
          </c:dPt>
          <c:dPt>
            <c:idx val="6"/>
            <c:invertIfNegative val="0"/>
            <c:bubble3D val="0"/>
            <c:spPr>
              <a:solidFill>
                <a:srgbClr val="4472C4"/>
              </a:solidFill>
              <a:ln>
                <a:noFill/>
              </a:ln>
              <a:effectLst/>
            </c:spPr>
            <c:extLst>
              <c:ext xmlns:c16="http://schemas.microsoft.com/office/drawing/2014/chart" uri="{C3380CC4-5D6E-409C-BE32-E72D297353CC}">
                <c16:uniqueId val="{0000000D-3BC7-45C2-BB6B-BA83E0719E61}"/>
              </c:ext>
            </c:extLst>
          </c:dPt>
          <c:dPt>
            <c:idx val="7"/>
            <c:invertIfNegative val="0"/>
            <c:bubble3D val="0"/>
            <c:spPr>
              <a:solidFill>
                <a:srgbClr val="78BC61"/>
              </a:solidFill>
              <a:ln>
                <a:noFill/>
              </a:ln>
              <a:effectLst/>
            </c:spPr>
            <c:extLst>
              <c:ext xmlns:c16="http://schemas.microsoft.com/office/drawing/2014/chart" uri="{C3380CC4-5D6E-409C-BE32-E72D297353CC}">
                <c16:uniqueId val="{0000000F-3BC7-45C2-BB6B-BA83E0719E61}"/>
              </c:ext>
            </c:extLst>
          </c:dPt>
          <c:dPt>
            <c:idx val="8"/>
            <c:invertIfNegative val="0"/>
            <c:bubble3D val="0"/>
            <c:spPr>
              <a:solidFill>
                <a:srgbClr val="78BC61"/>
              </a:solidFill>
              <a:ln>
                <a:noFill/>
              </a:ln>
              <a:effectLst/>
            </c:spPr>
            <c:extLst>
              <c:ext xmlns:c16="http://schemas.microsoft.com/office/drawing/2014/chart" uri="{C3380CC4-5D6E-409C-BE32-E72D297353CC}">
                <c16:uniqueId val="{00000011-3BC7-45C2-BB6B-BA83E0719E61}"/>
              </c:ext>
            </c:extLst>
          </c:dPt>
          <c:dPt>
            <c:idx val="9"/>
            <c:invertIfNegative val="0"/>
            <c:bubble3D val="0"/>
            <c:spPr>
              <a:solidFill>
                <a:srgbClr val="78BC61"/>
              </a:solidFill>
              <a:ln>
                <a:noFill/>
              </a:ln>
              <a:effectLst/>
            </c:spPr>
            <c:extLst>
              <c:ext xmlns:c16="http://schemas.microsoft.com/office/drawing/2014/chart" uri="{C3380CC4-5D6E-409C-BE32-E72D297353CC}">
                <c16:uniqueId val="{00000013-3BC7-45C2-BB6B-BA83E0719E61}"/>
              </c:ext>
            </c:extLst>
          </c:dPt>
          <c:dPt>
            <c:idx val="10"/>
            <c:invertIfNegative val="0"/>
            <c:bubble3D val="0"/>
            <c:spPr>
              <a:solidFill>
                <a:srgbClr val="78BC61"/>
              </a:solidFill>
              <a:ln>
                <a:noFill/>
              </a:ln>
              <a:effectLst/>
            </c:spPr>
            <c:extLst>
              <c:ext xmlns:c16="http://schemas.microsoft.com/office/drawing/2014/chart" uri="{C3380CC4-5D6E-409C-BE32-E72D297353CC}">
                <c16:uniqueId val="{00000015-3BC7-45C2-BB6B-BA83E0719E61}"/>
              </c:ext>
            </c:extLst>
          </c:dPt>
          <c:dPt>
            <c:idx val="11"/>
            <c:invertIfNegative val="0"/>
            <c:bubble3D val="0"/>
            <c:spPr>
              <a:solidFill>
                <a:srgbClr val="78BC61"/>
              </a:solidFill>
              <a:ln>
                <a:noFill/>
              </a:ln>
              <a:effectLst/>
            </c:spPr>
            <c:extLst>
              <c:ext xmlns:c16="http://schemas.microsoft.com/office/drawing/2014/chart" uri="{C3380CC4-5D6E-409C-BE32-E72D297353CC}">
                <c16:uniqueId val="{00000017-3BC7-45C2-BB6B-BA83E0719E61}"/>
              </c:ext>
            </c:extLst>
          </c:dPt>
          <c:dPt>
            <c:idx val="12"/>
            <c:invertIfNegative val="0"/>
            <c:bubble3D val="0"/>
            <c:spPr>
              <a:solidFill>
                <a:srgbClr val="78BC61"/>
              </a:solidFill>
              <a:ln>
                <a:noFill/>
              </a:ln>
              <a:effectLst/>
            </c:spPr>
            <c:extLst>
              <c:ext xmlns:c16="http://schemas.microsoft.com/office/drawing/2014/chart" uri="{C3380CC4-5D6E-409C-BE32-E72D297353CC}">
                <c16:uniqueId val="{00000019-3BC7-45C2-BB6B-BA83E0719E61}"/>
              </c:ext>
            </c:extLst>
          </c:dPt>
          <c:dPt>
            <c:idx val="13"/>
            <c:invertIfNegative val="0"/>
            <c:bubble3D val="0"/>
            <c:spPr>
              <a:solidFill>
                <a:srgbClr val="78BC61"/>
              </a:solidFill>
              <a:ln>
                <a:noFill/>
              </a:ln>
              <a:effectLst/>
            </c:spPr>
            <c:extLst>
              <c:ext xmlns:c16="http://schemas.microsoft.com/office/drawing/2014/chart" uri="{C3380CC4-5D6E-409C-BE32-E72D297353CC}">
                <c16:uniqueId val="{0000001B-3BC7-45C2-BB6B-BA83E0719E61}"/>
              </c:ext>
            </c:extLst>
          </c:dPt>
          <c:dPt>
            <c:idx val="14"/>
            <c:invertIfNegative val="0"/>
            <c:bubble3D val="0"/>
            <c:spPr>
              <a:solidFill>
                <a:srgbClr val="FFBE0B"/>
              </a:solidFill>
              <a:ln>
                <a:noFill/>
              </a:ln>
              <a:effectLst/>
            </c:spPr>
            <c:extLst>
              <c:ext xmlns:c16="http://schemas.microsoft.com/office/drawing/2014/chart" uri="{C3380CC4-5D6E-409C-BE32-E72D297353CC}">
                <c16:uniqueId val="{0000001D-3BC7-45C2-BB6B-BA83E0719E61}"/>
              </c:ext>
            </c:extLst>
          </c:dPt>
          <c:dPt>
            <c:idx val="15"/>
            <c:invertIfNegative val="0"/>
            <c:bubble3D val="0"/>
            <c:spPr>
              <a:solidFill>
                <a:srgbClr val="78BC61"/>
              </a:solidFill>
              <a:ln>
                <a:noFill/>
              </a:ln>
              <a:effectLst/>
            </c:spPr>
            <c:extLst>
              <c:ext xmlns:c16="http://schemas.microsoft.com/office/drawing/2014/chart" uri="{C3380CC4-5D6E-409C-BE32-E72D297353CC}">
                <c16:uniqueId val="{0000001F-3BC7-45C2-BB6B-BA83E0719E61}"/>
              </c:ext>
            </c:extLst>
          </c:dPt>
          <c:dPt>
            <c:idx val="16"/>
            <c:invertIfNegative val="0"/>
            <c:bubble3D val="0"/>
            <c:spPr>
              <a:solidFill>
                <a:srgbClr val="78BC61"/>
              </a:solidFill>
              <a:ln>
                <a:noFill/>
              </a:ln>
              <a:effectLst/>
            </c:spPr>
            <c:extLst>
              <c:ext xmlns:c16="http://schemas.microsoft.com/office/drawing/2014/chart" uri="{C3380CC4-5D6E-409C-BE32-E72D297353CC}">
                <c16:uniqueId val="{00000021-3BC7-45C2-BB6B-BA83E0719E61}"/>
              </c:ext>
            </c:extLst>
          </c:dPt>
          <c:dPt>
            <c:idx val="17"/>
            <c:invertIfNegative val="0"/>
            <c:bubble3D val="0"/>
            <c:spPr>
              <a:solidFill>
                <a:srgbClr val="78BC61"/>
              </a:solidFill>
              <a:ln>
                <a:noFill/>
              </a:ln>
              <a:effectLst/>
            </c:spPr>
            <c:extLst>
              <c:ext xmlns:c16="http://schemas.microsoft.com/office/drawing/2014/chart" uri="{C3380CC4-5D6E-409C-BE32-E72D297353CC}">
                <c16:uniqueId val="{00000023-3BC7-45C2-BB6B-BA83E0719E61}"/>
              </c:ext>
            </c:extLst>
          </c:dPt>
          <c:dPt>
            <c:idx val="18"/>
            <c:invertIfNegative val="0"/>
            <c:bubble3D val="0"/>
            <c:spPr>
              <a:solidFill>
                <a:srgbClr val="78BC61"/>
              </a:solidFill>
              <a:ln>
                <a:noFill/>
              </a:ln>
              <a:effectLst/>
            </c:spPr>
            <c:extLst>
              <c:ext xmlns:c16="http://schemas.microsoft.com/office/drawing/2014/chart" uri="{C3380CC4-5D6E-409C-BE32-E72D297353CC}">
                <c16:uniqueId val="{00000025-3BC7-45C2-BB6B-BA83E0719E61}"/>
              </c:ext>
            </c:extLst>
          </c:dPt>
          <c:dPt>
            <c:idx val="19"/>
            <c:invertIfNegative val="0"/>
            <c:bubble3D val="0"/>
            <c:spPr>
              <a:solidFill>
                <a:srgbClr val="78BC61"/>
              </a:solidFill>
              <a:ln>
                <a:noFill/>
              </a:ln>
              <a:effectLst/>
            </c:spPr>
            <c:extLst>
              <c:ext xmlns:c16="http://schemas.microsoft.com/office/drawing/2014/chart" uri="{C3380CC4-5D6E-409C-BE32-E72D297353CC}">
                <c16:uniqueId val="{00000027-3BC7-45C2-BB6B-BA83E0719E61}"/>
              </c:ext>
            </c:extLst>
          </c:dPt>
          <c:dPt>
            <c:idx val="20"/>
            <c:invertIfNegative val="0"/>
            <c:bubble3D val="0"/>
            <c:spPr>
              <a:solidFill>
                <a:srgbClr val="78BC61"/>
              </a:solidFill>
              <a:ln>
                <a:noFill/>
              </a:ln>
              <a:effectLst/>
            </c:spPr>
            <c:extLst>
              <c:ext xmlns:c16="http://schemas.microsoft.com/office/drawing/2014/chart" uri="{C3380CC4-5D6E-409C-BE32-E72D297353CC}">
                <c16:uniqueId val="{00000029-3BC7-45C2-BB6B-BA83E0719E61}"/>
              </c:ext>
            </c:extLst>
          </c:dPt>
          <c:dPt>
            <c:idx val="21"/>
            <c:invertIfNegative val="0"/>
            <c:bubble3D val="0"/>
            <c:spPr>
              <a:solidFill>
                <a:srgbClr val="78BC61"/>
              </a:solidFill>
              <a:ln>
                <a:noFill/>
              </a:ln>
              <a:effectLst/>
            </c:spPr>
            <c:extLst>
              <c:ext xmlns:c16="http://schemas.microsoft.com/office/drawing/2014/chart" uri="{C3380CC4-5D6E-409C-BE32-E72D297353CC}">
                <c16:uniqueId val="{0000002B-3BC7-45C2-BB6B-BA83E0719E61}"/>
              </c:ext>
            </c:extLst>
          </c:dPt>
          <c:dPt>
            <c:idx val="22"/>
            <c:invertIfNegative val="0"/>
            <c:bubble3D val="0"/>
            <c:spPr>
              <a:solidFill>
                <a:srgbClr val="78BC61"/>
              </a:solidFill>
              <a:ln>
                <a:noFill/>
              </a:ln>
              <a:effectLst/>
            </c:spPr>
            <c:extLst>
              <c:ext xmlns:c16="http://schemas.microsoft.com/office/drawing/2014/chart" uri="{C3380CC4-5D6E-409C-BE32-E72D297353CC}">
                <c16:uniqueId val="{0000002D-3BC7-45C2-BB6B-BA83E0719E61}"/>
              </c:ext>
            </c:extLst>
          </c:dPt>
          <c:dPt>
            <c:idx val="23"/>
            <c:invertIfNegative val="0"/>
            <c:bubble3D val="0"/>
            <c:spPr>
              <a:solidFill>
                <a:srgbClr val="78BC61"/>
              </a:solidFill>
              <a:ln>
                <a:noFill/>
              </a:ln>
              <a:effectLst/>
            </c:spPr>
            <c:extLst>
              <c:ext xmlns:c16="http://schemas.microsoft.com/office/drawing/2014/chart" uri="{C3380CC4-5D6E-409C-BE32-E72D297353CC}">
                <c16:uniqueId val="{0000002F-3BC7-45C2-BB6B-BA83E0719E61}"/>
              </c:ext>
            </c:extLst>
          </c:dPt>
          <c:dPt>
            <c:idx val="24"/>
            <c:invertIfNegative val="0"/>
            <c:bubble3D val="0"/>
            <c:spPr>
              <a:solidFill>
                <a:srgbClr val="78BC61"/>
              </a:solidFill>
              <a:ln>
                <a:noFill/>
              </a:ln>
              <a:effectLst/>
            </c:spPr>
            <c:extLst>
              <c:ext xmlns:c16="http://schemas.microsoft.com/office/drawing/2014/chart" uri="{C3380CC4-5D6E-409C-BE32-E72D297353CC}">
                <c16:uniqueId val="{00000031-3BC7-45C2-BB6B-BA83E0719E61}"/>
              </c:ext>
            </c:extLst>
          </c:dPt>
          <c:dPt>
            <c:idx val="25"/>
            <c:invertIfNegative val="0"/>
            <c:bubble3D val="0"/>
            <c:spPr>
              <a:solidFill>
                <a:srgbClr val="78BC61"/>
              </a:solidFill>
              <a:ln>
                <a:noFill/>
              </a:ln>
              <a:effectLst/>
            </c:spPr>
            <c:extLst>
              <c:ext xmlns:c16="http://schemas.microsoft.com/office/drawing/2014/chart" uri="{C3380CC4-5D6E-409C-BE32-E72D297353CC}">
                <c16:uniqueId val="{00000033-3BC7-45C2-BB6B-BA83E0719E61}"/>
              </c:ext>
            </c:extLst>
          </c:dPt>
          <c:dPt>
            <c:idx val="26"/>
            <c:invertIfNegative val="0"/>
            <c:bubble3D val="0"/>
            <c:spPr>
              <a:solidFill>
                <a:srgbClr val="78BC61"/>
              </a:solidFill>
              <a:ln>
                <a:noFill/>
              </a:ln>
              <a:effectLst/>
            </c:spPr>
            <c:extLst>
              <c:ext xmlns:c16="http://schemas.microsoft.com/office/drawing/2014/chart" uri="{C3380CC4-5D6E-409C-BE32-E72D297353CC}">
                <c16:uniqueId val="{00000035-3BC7-45C2-BB6B-BA83E0719E61}"/>
              </c:ext>
            </c:extLst>
          </c:dPt>
          <c:dPt>
            <c:idx val="27"/>
            <c:invertIfNegative val="0"/>
            <c:bubble3D val="0"/>
            <c:spPr>
              <a:solidFill>
                <a:srgbClr val="78BC61"/>
              </a:solidFill>
              <a:ln>
                <a:noFill/>
              </a:ln>
              <a:effectLst/>
            </c:spPr>
            <c:extLst>
              <c:ext xmlns:c16="http://schemas.microsoft.com/office/drawing/2014/chart" uri="{C3380CC4-5D6E-409C-BE32-E72D297353CC}">
                <c16:uniqueId val="{00000037-3BC7-45C2-BB6B-BA83E0719E61}"/>
              </c:ext>
            </c:extLst>
          </c:dPt>
          <c:dPt>
            <c:idx val="28"/>
            <c:invertIfNegative val="0"/>
            <c:bubble3D val="0"/>
            <c:spPr>
              <a:solidFill>
                <a:srgbClr val="78BC61"/>
              </a:solidFill>
              <a:ln>
                <a:noFill/>
              </a:ln>
              <a:effectLst/>
            </c:spPr>
            <c:extLst>
              <c:ext xmlns:c16="http://schemas.microsoft.com/office/drawing/2014/chart" uri="{C3380CC4-5D6E-409C-BE32-E72D297353CC}">
                <c16:uniqueId val="{00000039-3BC7-45C2-BB6B-BA83E0719E61}"/>
              </c:ext>
            </c:extLst>
          </c:dPt>
          <c:dPt>
            <c:idx val="29"/>
            <c:invertIfNegative val="0"/>
            <c:bubble3D val="0"/>
            <c:spPr>
              <a:solidFill>
                <a:srgbClr val="78BC61"/>
              </a:solidFill>
              <a:ln>
                <a:noFill/>
              </a:ln>
              <a:effectLst/>
            </c:spPr>
            <c:extLst>
              <c:ext xmlns:c16="http://schemas.microsoft.com/office/drawing/2014/chart" uri="{C3380CC4-5D6E-409C-BE32-E72D297353CC}">
                <c16:uniqueId val="{0000003B-3BC7-45C2-BB6B-BA83E0719E61}"/>
              </c:ext>
            </c:extLst>
          </c:dPt>
          <c:dPt>
            <c:idx val="30"/>
            <c:invertIfNegative val="0"/>
            <c:bubble3D val="0"/>
            <c:spPr>
              <a:solidFill>
                <a:srgbClr val="78BC61"/>
              </a:solidFill>
              <a:ln>
                <a:noFill/>
              </a:ln>
              <a:effectLst/>
            </c:spPr>
            <c:extLst>
              <c:ext xmlns:c16="http://schemas.microsoft.com/office/drawing/2014/chart" uri="{C3380CC4-5D6E-409C-BE32-E72D297353CC}">
                <c16:uniqueId val="{0000003D-3BC7-45C2-BB6B-BA83E0719E61}"/>
              </c:ext>
            </c:extLst>
          </c:dPt>
          <c:dPt>
            <c:idx val="31"/>
            <c:invertIfNegative val="0"/>
            <c:bubble3D val="0"/>
            <c:spPr>
              <a:solidFill>
                <a:srgbClr val="78BC61"/>
              </a:solidFill>
              <a:ln>
                <a:noFill/>
              </a:ln>
              <a:effectLst/>
            </c:spPr>
            <c:extLst>
              <c:ext xmlns:c16="http://schemas.microsoft.com/office/drawing/2014/chart" uri="{C3380CC4-5D6E-409C-BE32-E72D297353CC}">
                <c16:uniqueId val="{0000003F-3BC7-45C2-BB6B-BA83E0719E61}"/>
              </c:ext>
            </c:extLst>
          </c:dPt>
          <c:dPt>
            <c:idx val="32"/>
            <c:invertIfNegative val="0"/>
            <c:bubble3D val="0"/>
            <c:spPr>
              <a:solidFill>
                <a:srgbClr val="78BC61"/>
              </a:solidFill>
              <a:ln>
                <a:noFill/>
              </a:ln>
              <a:effectLst/>
            </c:spPr>
            <c:extLst>
              <c:ext xmlns:c16="http://schemas.microsoft.com/office/drawing/2014/chart" uri="{C3380CC4-5D6E-409C-BE32-E72D297353CC}">
                <c16:uniqueId val="{00000041-3BC7-45C2-BB6B-BA83E0719E61}"/>
              </c:ext>
            </c:extLst>
          </c:dPt>
          <c:dPt>
            <c:idx val="33"/>
            <c:invertIfNegative val="0"/>
            <c:bubble3D val="0"/>
            <c:spPr>
              <a:solidFill>
                <a:srgbClr val="78BC61"/>
              </a:solidFill>
              <a:ln>
                <a:noFill/>
              </a:ln>
              <a:effectLst/>
            </c:spPr>
            <c:extLst>
              <c:ext xmlns:c16="http://schemas.microsoft.com/office/drawing/2014/chart" uri="{C3380CC4-5D6E-409C-BE32-E72D297353CC}">
                <c16:uniqueId val="{00000043-3BC7-45C2-BB6B-BA83E0719E61}"/>
              </c:ext>
            </c:extLst>
          </c:dPt>
          <c:dPt>
            <c:idx val="34"/>
            <c:invertIfNegative val="0"/>
            <c:bubble3D val="0"/>
            <c:spPr>
              <a:solidFill>
                <a:srgbClr val="FFBE0B"/>
              </a:solidFill>
              <a:ln>
                <a:noFill/>
              </a:ln>
              <a:effectLst/>
            </c:spPr>
            <c:extLst>
              <c:ext xmlns:c16="http://schemas.microsoft.com/office/drawing/2014/chart" uri="{C3380CC4-5D6E-409C-BE32-E72D297353CC}">
                <c16:uniqueId val="{00000045-3BC7-45C2-BB6B-BA83E0719E61}"/>
              </c:ext>
            </c:extLst>
          </c:dPt>
          <c:dPt>
            <c:idx val="35"/>
            <c:invertIfNegative val="0"/>
            <c:bubble3D val="0"/>
            <c:spPr>
              <a:solidFill>
                <a:srgbClr val="78BC61"/>
              </a:solidFill>
              <a:ln>
                <a:noFill/>
              </a:ln>
              <a:effectLst/>
            </c:spPr>
            <c:extLst>
              <c:ext xmlns:c16="http://schemas.microsoft.com/office/drawing/2014/chart" uri="{C3380CC4-5D6E-409C-BE32-E72D297353CC}">
                <c16:uniqueId val="{00000047-3BC7-45C2-BB6B-BA83E0719E61}"/>
              </c:ext>
            </c:extLst>
          </c:dPt>
          <c:dPt>
            <c:idx val="36"/>
            <c:invertIfNegative val="0"/>
            <c:bubble3D val="0"/>
            <c:spPr>
              <a:solidFill>
                <a:srgbClr val="4472C4"/>
              </a:solidFill>
              <a:ln>
                <a:noFill/>
              </a:ln>
              <a:effectLst/>
            </c:spPr>
            <c:extLst>
              <c:ext xmlns:c16="http://schemas.microsoft.com/office/drawing/2014/chart" uri="{C3380CC4-5D6E-409C-BE32-E72D297353CC}">
                <c16:uniqueId val="{00000049-3BC7-45C2-BB6B-BA83E0719E61}"/>
              </c:ext>
            </c:extLst>
          </c:dPt>
          <c:dPt>
            <c:idx val="37"/>
            <c:invertIfNegative val="0"/>
            <c:bubble3D val="0"/>
            <c:spPr>
              <a:solidFill>
                <a:srgbClr val="4472C4"/>
              </a:solidFill>
              <a:ln>
                <a:noFill/>
              </a:ln>
              <a:effectLst/>
            </c:spPr>
            <c:extLst>
              <c:ext xmlns:c16="http://schemas.microsoft.com/office/drawing/2014/chart" uri="{C3380CC4-5D6E-409C-BE32-E72D297353CC}">
                <c16:uniqueId val="{0000004B-3BC7-45C2-BB6B-BA83E0719E61}"/>
              </c:ext>
            </c:extLst>
          </c:dPt>
          <c:dPt>
            <c:idx val="38"/>
            <c:invertIfNegative val="0"/>
            <c:bubble3D val="0"/>
            <c:spPr>
              <a:solidFill>
                <a:srgbClr val="78BC61"/>
              </a:solidFill>
              <a:ln>
                <a:noFill/>
              </a:ln>
              <a:effectLst/>
            </c:spPr>
            <c:extLst>
              <c:ext xmlns:c16="http://schemas.microsoft.com/office/drawing/2014/chart" uri="{C3380CC4-5D6E-409C-BE32-E72D297353CC}">
                <c16:uniqueId val="{0000004D-3BC7-45C2-BB6B-BA83E0719E61}"/>
              </c:ext>
            </c:extLst>
          </c:dPt>
          <c:dPt>
            <c:idx val="39"/>
            <c:invertIfNegative val="0"/>
            <c:bubble3D val="0"/>
            <c:spPr>
              <a:solidFill>
                <a:srgbClr val="78BC61"/>
              </a:solidFill>
              <a:ln>
                <a:noFill/>
              </a:ln>
              <a:effectLst/>
            </c:spPr>
            <c:extLst>
              <c:ext xmlns:c16="http://schemas.microsoft.com/office/drawing/2014/chart" uri="{C3380CC4-5D6E-409C-BE32-E72D297353CC}">
                <c16:uniqueId val="{0000004F-3BC7-45C2-BB6B-BA83E0719E61}"/>
              </c:ext>
            </c:extLst>
          </c:dPt>
          <c:dPt>
            <c:idx val="40"/>
            <c:invertIfNegative val="0"/>
            <c:bubble3D val="0"/>
            <c:spPr>
              <a:solidFill>
                <a:srgbClr val="FFBE0B"/>
              </a:solidFill>
              <a:ln>
                <a:noFill/>
              </a:ln>
              <a:effectLst/>
            </c:spPr>
            <c:extLst>
              <c:ext xmlns:c16="http://schemas.microsoft.com/office/drawing/2014/chart" uri="{C3380CC4-5D6E-409C-BE32-E72D297353CC}">
                <c16:uniqueId val="{00000051-3BC7-45C2-BB6B-BA83E0719E61}"/>
              </c:ext>
            </c:extLst>
          </c:dPt>
          <c:dPt>
            <c:idx val="41"/>
            <c:invertIfNegative val="0"/>
            <c:bubble3D val="0"/>
            <c:spPr>
              <a:solidFill>
                <a:srgbClr val="78BC61"/>
              </a:solidFill>
              <a:ln>
                <a:noFill/>
              </a:ln>
              <a:effectLst/>
            </c:spPr>
            <c:extLst>
              <c:ext xmlns:c16="http://schemas.microsoft.com/office/drawing/2014/chart" uri="{C3380CC4-5D6E-409C-BE32-E72D297353CC}">
                <c16:uniqueId val="{00000053-3BC7-45C2-BB6B-BA83E0719E61}"/>
              </c:ext>
            </c:extLst>
          </c:dPt>
          <c:dPt>
            <c:idx val="42"/>
            <c:invertIfNegative val="0"/>
            <c:bubble3D val="0"/>
            <c:spPr>
              <a:solidFill>
                <a:srgbClr val="78BC61"/>
              </a:solidFill>
              <a:ln>
                <a:noFill/>
              </a:ln>
              <a:effectLst/>
            </c:spPr>
            <c:extLst>
              <c:ext xmlns:c16="http://schemas.microsoft.com/office/drawing/2014/chart" uri="{C3380CC4-5D6E-409C-BE32-E72D297353CC}">
                <c16:uniqueId val="{00000055-3BC7-45C2-BB6B-BA83E0719E61}"/>
              </c:ext>
            </c:extLst>
          </c:dPt>
          <c:dPt>
            <c:idx val="43"/>
            <c:invertIfNegative val="0"/>
            <c:bubble3D val="0"/>
            <c:spPr>
              <a:solidFill>
                <a:srgbClr val="FFBE0B"/>
              </a:solidFill>
              <a:ln>
                <a:noFill/>
              </a:ln>
              <a:effectLst/>
            </c:spPr>
            <c:extLst>
              <c:ext xmlns:c16="http://schemas.microsoft.com/office/drawing/2014/chart" uri="{C3380CC4-5D6E-409C-BE32-E72D297353CC}">
                <c16:uniqueId val="{00000057-3BC7-45C2-BB6B-BA83E0719E61}"/>
              </c:ext>
            </c:extLst>
          </c:dPt>
          <c:dPt>
            <c:idx val="44"/>
            <c:invertIfNegative val="0"/>
            <c:bubble3D val="0"/>
            <c:spPr>
              <a:solidFill>
                <a:srgbClr val="78BC61"/>
              </a:solidFill>
              <a:ln>
                <a:noFill/>
              </a:ln>
              <a:effectLst/>
            </c:spPr>
            <c:extLst>
              <c:ext xmlns:c16="http://schemas.microsoft.com/office/drawing/2014/chart" uri="{C3380CC4-5D6E-409C-BE32-E72D297353CC}">
                <c16:uniqueId val="{00000059-3BC7-45C2-BB6B-BA83E0719E61}"/>
              </c:ext>
            </c:extLst>
          </c:dPt>
          <c:dPt>
            <c:idx val="45"/>
            <c:invertIfNegative val="0"/>
            <c:bubble3D val="0"/>
            <c:spPr>
              <a:solidFill>
                <a:srgbClr val="FFBE0B"/>
              </a:solidFill>
              <a:ln>
                <a:noFill/>
              </a:ln>
              <a:effectLst/>
            </c:spPr>
            <c:extLst>
              <c:ext xmlns:c16="http://schemas.microsoft.com/office/drawing/2014/chart" uri="{C3380CC4-5D6E-409C-BE32-E72D297353CC}">
                <c16:uniqueId val="{0000005B-3BC7-45C2-BB6B-BA83E0719E61}"/>
              </c:ext>
            </c:extLst>
          </c:dPt>
          <c:dPt>
            <c:idx val="46"/>
            <c:invertIfNegative val="0"/>
            <c:bubble3D val="0"/>
            <c:spPr>
              <a:solidFill>
                <a:srgbClr val="FFBE0B"/>
              </a:solidFill>
              <a:ln>
                <a:noFill/>
              </a:ln>
              <a:effectLst/>
            </c:spPr>
            <c:extLst>
              <c:ext xmlns:c16="http://schemas.microsoft.com/office/drawing/2014/chart" uri="{C3380CC4-5D6E-409C-BE32-E72D297353CC}">
                <c16:uniqueId val="{0000005D-3BC7-45C2-BB6B-BA83E0719E61}"/>
              </c:ext>
            </c:extLst>
          </c:dPt>
          <c:dPt>
            <c:idx val="47"/>
            <c:invertIfNegative val="0"/>
            <c:bubble3D val="0"/>
            <c:spPr>
              <a:solidFill>
                <a:srgbClr val="78BC61"/>
              </a:solidFill>
              <a:ln>
                <a:noFill/>
              </a:ln>
              <a:effectLst/>
            </c:spPr>
            <c:extLst>
              <c:ext xmlns:c16="http://schemas.microsoft.com/office/drawing/2014/chart" uri="{C3380CC4-5D6E-409C-BE32-E72D297353CC}">
                <c16:uniqueId val="{0000005F-3BC7-45C2-BB6B-BA83E0719E61}"/>
              </c:ext>
            </c:extLst>
          </c:dPt>
          <c:dPt>
            <c:idx val="48"/>
            <c:invertIfNegative val="0"/>
            <c:bubble3D val="0"/>
            <c:spPr>
              <a:solidFill>
                <a:srgbClr val="78BC61"/>
              </a:solidFill>
              <a:ln>
                <a:noFill/>
              </a:ln>
              <a:effectLst/>
            </c:spPr>
            <c:extLst>
              <c:ext xmlns:c16="http://schemas.microsoft.com/office/drawing/2014/chart" uri="{C3380CC4-5D6E-409C-BE32-E72D297353CC}">
                <c16:uniqueId val="{00000061-3BC7-45C2-BB6B-BA83E0719E61}"/>
              </c:ext>
            </c:extLst>
          </c:dPt>
          <c:dPt>
            <c:idx val="49"/>
            <c:invertIfNegative val="0"/>
            <c:bubble3D val="0"/>
            <c:spPr>
              <a:solidFill>
                <a:srgbClr val="78BC61"/>
              </a:solidFill>
              <a:ln>
                <a:noFill/>
              </a:ln>
              <a:effectLst/>
            </c:spPr>
            <c:extLst>
              <c:ext xmlns:c16="http://schemas.microsoft.com/office/drawing/2014/chart" uri="{C3380CC4-5D6E-409C-BE32-E72D297353CC}">
                <c16:uniqueId val="{00000063-3BC7-45C2-BB6B-BA83E0719E61}"/>
              </c:ext>
            </c:extLst>
          </c:dPt>
          <c:dPt>
            <c:idx val="50"/>
            <c:invertIfNegative val="0"/>
            <c:bubble3D val="0"/>
            <c:spPr>
              <a:solidFill>
                <a:srgbClr val="78BC61"/>
              </a:solidFill>
              <a:ln>
                <a:noFill/>
              </a:ln>
              <a:effectLst/>
            </c:spPr>
            <c:extLst>
              <c:ext xmlns:c16="http://schemas.microsoft.com/office/drawing/2014/chart" uri="{C3380CC4-5D6E-409C-BE32-E72D297353CC}">
                <c16:uniqueId val="{00000065-3BC7-45C2-BB6B-BA83E0719E61}"/>
              </c:ext>
            </c:extLst>
          </c:dPt>
          <c:dPt>
            <c:idx val="51"/>
            <c:invertIfNegative val="0"/>
            <c:bubble3D val="0"/>
            <c:spPr>
              <a:solidFill>
                <a:srgbClr val="78BC61"/>
              </a:solidFill>
              <a:ln>
                <a:noFill/>
              </a:ln>
              <a:effectLst/>
            </c:spPr>
            <c:extLst>
              <c:ext xmlns:c16="http://schemas.microsoft.com/office/drawing/2014/chart" uri="{C3380CC4-5D6E-409C-BE32-E72D297353CC}">
                <c16:uniqueId val="{00000067-3BC7-45C2-BB6B-BA83E0719E61}"/>
              </c:ext>
            </c:extLst>
          </c:dPt>
          <c:dPt>
            <c:idx val="52"/>
            <c:invertIfNegative val="0"/>
            <c:bubble3D val="0"/>
            <c:spPr>
              <a:solidFill>
                <a:srgbClr val="78BC61"/>
              </a:solidFill>
              <a:ln>
                <a:noFill/>
              </a:ln>
              <a:effectLst/>
            </c:spPr>
            <c:extLst>
              <c:ext xmlns:c16="http://schemas.microsoft.com/office/drawing/2014/chart" uri="{C3380CC4-5D6E-409C-BE32-E72D297353CC}">
                <c16:uniqueId val="{00000069-3BC7-45C2-BB6B-BA83E0719E61}"/>
              </c:ext>
            </c:extLst>
          </c:dPt>
          <c:val>
            <c:numRef>
              <c:f>f_14_2_6_2_1_waterfall_icr_c2!$C$2:$C$17</c:f>
              <c:numCache>
                <c:formatCode>General</c:formatCode>
                <c:ptCount val="16"/>
                <c:pt idx="0">
                  <c:v>4.5454545454545459</c:v>
                </c:pt>
                <c:pt idx="1">
                  <c:v>3.225806451612903</c:v>
                </c:pt>
                <c:pt idx="2">
                  <c:v>-9.0909090909090917</c:v>
                </c:pt>
                <c:pt idx="3">
                  <c:v>-20</c:v>
                </c:pt>
                <c:pt idx="4">
                  <c:v>-21.875</c:v>
                </c:pt>
                <c:pt idx="5">
                  <c:v>-25</c:v>
                </c:pt>
                <c:pt idx="6">
                  <c:v>-28.571428571428569</c:v>
                </c:pt>
                <c:pt idx="7">
                  <c:v>-43.75</c:v>
                </c:pt>
                <c:pt idx="8">
                  <c:v>-45.161290322580641</c:v>
                </c:pt>
                <c:pt idx="9">
                  <c:v>-60</c:v>
                </c:pt>
                <c:pt idx="10">
                  <c:v>-83.333333333333343</c:v>
                </c:pt>
                <c:pt idx="11">
                  <c:v>-100</c:v>
                </c:pt>
                <c:pt idx="12">
                  <c:v>-100</c:v>
                </c:pt>
                <c:pt idx="13">
                  <c:v>-100</c:v>
                </c:pt>
                <c:pt idx="14">
                  <c:v>-100</c:v>
                </c:pt>
                <c:pt idx="15">
                  <c:v>-100</c:v>
                </c:pt>
              </c:numCache>
            </c:numRef>
          </c:val>
          <c:extLst>
            <c:ext xmlns:c16="http://schemas.microsoft.com/office/drawing/2014/chart" uri="{C3380CC4-5D6E-409C-BE32-E72D297353CC}">
              <c16:uniqueId val="{0000006A-3BC7-45C2-BB6B-BA83E0719E61}"/>
            </c:ext>
          </c:extLst>
        </c:ser>
        <c:dLbls>
          <c:showLegendKey val="0"/>
          <c:showVal val="0"/>
          <c:showCatName val="0"/>
          <c:showSerName val="0"/>
          <c:showPercent val="0"/>
          <c:showBubbleSize val="0"/>
        </c:dLbls>
        <c:gapWidth val="140"/>
        <c:overlap val="-27"/>
        <c:axId val="934805903"/>
        <c:axId val="934807343"/>
      </c:barChart>
      <c:catAx>
        <c:axId val="934805903"/>
        <c:scaling>
          <c:orientation val="minMax"/>
        </c:scaling>
        <c:delete val="0"/>
        <c:axPos val="b"/>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4807343"/>
        <c:crosses val="autoZero"/>
        <c:auto val="1"/>
        <c:lblAlgn val="ctr"/>
        <c:lblOffset val="100"/>
        <c:noMultiLvlLbl val="0"/>
      </c:catAx>
      <c:valAx>
        <c:axId val="934807343"/>
        <c:scaling>
          <c:orientation val="minMax"/>
          <c:min val="-100"/>
        </c:scaling>
        <c:delete val="0"/>
        <c:axPos val="l"/>
        <c:numFmt formatCode="General" sourceLinked="1"/>
        <c:majorTickMark val="out"/>
        <c:minorTickMark val="out"/>
        <c:tickLblPos val="nextTo"/>
        <c:spPr>
          <a:noFill/>
          <a:ln>
            <a:solidFill>
              <a:sysClr val="windowText" lastClr="000000"/>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34805903"/>
        <c:crosses val="autoZero"/>
        <c:crossBetween val="between"/>
        <c:min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435167611818466E-2"/>
          <c:y val="5.8976620772674099E-2"/>
          <c:w val="0.88888333261597885"/>
          <c:h val="0.88204675845465175"/>
        </c:manualLayout>
      </c:layout>
      <c:barChart>
        <c:barDir val="col"/>
        <c:grouping val="clustered"/>
        <c:varyColors val="0"/>
        <c:ser>
          <c:idx val="0"/>
          <c:order val="0"/>
          <c:tx>
            <c:strRef>
              <c:f>'https://openhg.sharepoint.com/sites/ATHANH/Shared Documents/Congresses/WCLC 2024/24ANH009-OP-WCLC G208 Mini Oral Presentation/Figures/Source files/[f_14_2_1_1_1_waterfall_c1_7.17.24.xlsx]f_14_2_1_1_1_waterfall_c1'!$C$1</c:f>
              <c:strCache>
                <c:ptCount val="1"/>
                <c:pt idx="0">
                  <c:v>Best % Change in Sum of Diameters from Baseline (%)</c:v>
                </c:pt>
              </c:strCache>
            </c:strRef>
          </c:tx>
          <c:spPr>
            <a:solidFill>
              <a:schemeClr val="accent1"/>
            </a:solidFill>
            <a:ln>
              <a:noFill/>
            </a:ln>
            <a:effectLst/>
          </c:spPr>
          <c:invertIfNegative val="0"/>
          <c:dPt>
            <c:idx val="0"/>
            <c:invertIfNegative val="0"/>
            <c:bubble3D val="0"/>
            <c:spPr>
              <a:solidFill>
                <a:srgbClr val="FE5F55"/>
              </a:solidFill>
              <a:ln>
                <a:noFill/>
              </a:ln>
              <a:effectLst/>
            </c:spPr>
            <c:extLst>
              <c:ext xmlns:c16="http://schemas.microsoft.com/office/drawing/2014/chart" uri="{C3380CC4-5D6E-409C-BE32-E72D297353CC}">
                <c16:uniqueId val="{00000001-6C21-49C3-BBD2-9C869F5666AF}"/>
              </c:ext>
            </c:extLst>
          </c:dPt>
          <c:dPt>
            <c:idx val="1"/>
            <c:invertIfNegative val="0"/>
            <c:bubble3D val="0"/>
            <c:spPr>
              <a:solidFill>
                <a:srgbClr val="FE5F55"/>
              </a:solidFill>
              <a:ln>
                <a:noFill/>
              </a:ln>
              <a:effectLst/>
            </c:spPr>
            <c:extLst>
              <c:ext xmlns:c16="http://schemas.microsoft.com/office/drawing/2014/chart" uri="{C3380CC4-5D6E-409C-BE32-E72D297353CC}">
                <c16:uniqueId val="{00000003-6C21-49C3-BBD2-9C869F5666AF}"/>
              </c:ext>
            </c:extLst>
          </c:dPt>
          <c:dPt>
            <c:idx val="2"/>
            <c:invertIfNegative val="0"/>
            <c:bubble3D val="0"/>
            <c:spPr>
              <a:solidFill>
                <a:srgbClr val="FE5F55"/>
              </a:solidFill>
              <a:ln>
                <a:noFill/>
              </a:ln>
              <a:effectLst/>
            </c:spPr>
            <c:extLst>
              <c:ext xmlns:c16="http://schemas.microsoft.com/office/drawing/2014/chart" uri="{C3380CC4-5D6E-409C-BE32-E72D297353CC}">
                <c16:uniqueId val="{00000005-6C21-49C3-BBD2-9C869F5666AF}"/>
              </c:ext>
            </c:extLst>
          </c:dPt>
          <c:dPt>
            <c:idx val="3"/>
            <c:invertIfNegative val="0"/>
            <c:bubble3D val="0"/>
            <c:spPr>
              <a:solidFill>
                <a:srgbClr val="4472C4"/>
              </a:solidFill>
              <a:ln>
                <a:noFill/>
              </a:ln>
              <a:effectLst/>
            </c:spPr>
            <c:extLst>
              <c:ext xmlns:c16="http://schemas.microsoft.com/office/drawing/2014/chart" uri="{C3380CC4-5D6E-409C-BE32-E72D297353CC}">
                <c16:uniqueId val="{00000007-6C21-49C3-BBD2-9C869F5666AF}"/>
              </c:ext>
            </c:extLst>
          </c:dPt>
          <c:dPt>
            <c:idx val="4"/>
            <c:invertIfNegative val="0"/>
            <c:bubble3D val="0"/>
            <c:spPr>
              <a:solidFill>
                <a:srgbClr val="4472C4"/>
              </a:solidFill>
              <a:ln>
                <a:noFill/>
              </a:ln>
              <a:effectLst/>
            </c:spPr>
            <c:extLst>
              <c:ext xmlns:c16="http://schemas.microsoft.com/office/drawing/2014/chart" uri="{C3380CC4-5D6E-409C-BE32-E72D297353CC}">
                <c16:uniqueId val="{00000009-6C21-49C3-BBD2-9C869F5666AF}"/>
              </c:ext>
            </c:extLst>
          </c:dPt>
          <c:dPt>
            <c:idx val="5"/>
            <c:invertIfNegative val="0"/>
            <c:bubble3D val="0"/>
            <c:spPr>
              <a:solidFill>
                <a:srgbClr val="78BC61"/>
              </a:solidFill>
              <a:ln>
                <a:noFill/>
              </a:ln>
              <a:effectLst/>
            </c:spPr>
            <c:extLst>
              <c:ext xmlns:c16="http://schemas.microsoft.com/office/drawing/2014/chart" uri="{C3380CC4-5D6E-409C-BE32-E72D297353CC}">
                <c16:uniqueId val="{0000000B-6C21-49C3-BBD2-9C869F5666AF}"/>
              </c:ext>
            </c:extLst>
          </c:dPt>
          <c:dPt>
            <c:idx val="6"/>
            <c:invertIfNegative val="0"/>
            <c:bubble3D val="0"/>
            <c:spPr>
              <a:solidFill>
                <a:srgbClr val="4472C4"/>
              </a:solidFill>
              <a:ln>
                <a:noFill/>
              </a:ln>
              <a:effectLst/>
            </c:spPr>
            <c:extLst>
              <c:ext xmlns:c16="http://schemas.microsoft.com/office/drawing/2014/chart" uri="{C3380CC4-5D6E-409C-BE32-E72D297353CC}">
                <c16:uniqueId val="{0000000D-6C21-49C3-BBD2-9C869F5666AF}"/>
              </c:ext>
            </c:extLst>
          </c:dPt>
          <c:dPt>
            <c:idx val="7"/>
            <c:invertIfNegative val="0"/>
            <c:bubble3D val="0"/>
            <c:spPr>
              <a:solidFill>
                <a:srgbClr val="4472C4"/>
              </a:solidFill>
              <a:ln>
                <a:noFill/>
              </a:ln>
              <a:effectLst/>
            </c:spPr>
            <c:extLst>
              <c:ext xmlns:c16="http://schemas.microsoft.com/office/drawing/2014/chart" uri="{C3380CC4-5D6E-409C-BE32-E72D297353CC}">
                <c16:uniqueId val="{0000000F-6C21-49C3-BBD2-9C869F5666AF}"/>
              </c:ext>
            </c:extLst>
          </c:dPt>
          <c:dPt>
            <c:idx val="8"/>
            <c:invertIfNegative val="0"/>
            <c:bubble3D val="0"/>
            <c:spPr>
              <a:solidFill>
                <a:srgbClr val="4472C4"/>
              </a:solidFill>
              <a:ln>
                <a:noFill/>
              </a:ln>
              <a:effectLst/>
            </c:spPr>
            <c:extLst>
              <c:ext xmlns:c16="http://schemas.microsoft.com/office/drawing/2014/chart" uri="{C3380CC4-5D6E-409C-BE32-E72D297353CC}">
                <c16:uniqueId val="{00000011-6C21-49C3-BBD2-9C869F5666AF}"/>
              </c:ext>
            </c:extLst>
          </c:dPt>
          <c:dPt>
            <c:idx val="9"/>
            <c:invertIfNegative val="0"/>
            <c:bubble3D val="0"/>
            <c:spPr>
              <a:solidFill>
                <a:srgbClr val="4472C4"/>
              </a:solidFill>
              <a:ln>
                <a:noFill/>
              </a:ln>
              <a:effectLst/>
            </c:spPr>
            <c:extLst>
              <c:ext xmlns:c16="http://schemas.microsoft.com/office/drawing/2014/chart" uri="{C3380CC4-5D6E-409C-BE32-E72D297353CC}">
                <c16:uniqueId val="{00000013-6C21-49C3-BBD2-9C869F5666AF}"/>
              </c:ext>
            </c:extLst>
          </c:dPt>
          <c:dPt>
            <c:idx val="10"/>
            <c:invertIfNegative val="0"/>
            <c:bubble3D val="0"/>
            <c:spPr>
              <a:solidFill>
                <a:srgbClr val="4472C4"/>
              </a:solidFill>
              <a:ln>
                <a:noFill/>
              </a:ln>
              <a:effectLst/>
            </c:spPr>
            <c:extLst>
              <c:ext xmlns:c16="http://schemas.microsoft.com/office/drawing/2014/chart" uri="{C3380CC4-5D6E-409C-BE32-E72D297353CC}">
                <c16:uniqueId val="{00000015-6C21-49C3-BBD2-9C869F5666AF}"/>
              </c:ext>
            </c:extLst>
          </c:dPt>
          <c:dPt>
            <c:idx val="11"/>
            <c:invertIfNegative val="0"/>
            <c:bubble3D val="0"/>
            <c:spPr>
              <a:solidFill>
                <a:srgbClr val="4472C4"/>
              </a:solidFill>
              <a:ln>
                <a:noFill/>
              </a:ln>
              <a:effectLst/>
            </c:spPr>
            <c:extLst>
              <c:ext xmlns:c16="http://schemas.microsoft.com/office/drawing/2014/chart" uri="{C3380CC4-5D6E-409C-BE32-E72D297353CC}">
                <c16:uniqueId val="{00000017-6C21-49C3-BBD2-9C869F5666AF}"/>
              </c:ext>
            </c:extLst>
          </c:dPt>
          <c:dPt>
            <c:idx val="12"/>
            <c:invertIfNegative val="0"/>
            <c:bubble3D val="0"/>
            <c:spPr>
              <a:solidFill>
                <a:srgbClr val="4472C4"/>
              </a:solidFill>
              <a:ln>
                <a:noFill/>
              </a:ln>
              <a:effectLst/>
            </c:spPr>
            <c:extLst>
              <c:ext xmlns:c16="http://schemas.microsoft.com/office/drawing/2014/chart" uri="{C3380CC4-5D6E-409C-BE32-E72D297353CC}">
                <c16:uniqueId val="{00000019-6C21-49C3-BBD2-9C869F5666AF}"/>
              </c:ext>
            </c:extLst>
          </c:dPt>
          <c:dPt>
            <c:idx val="13"/>
            <c:invertIfNegative val="0"/>
            <c:bubble3D val="0"/>
            <c:spPr>
              <a:solidFill>
                <a:srgbClr val="4472C4"/>
              </a:solidFill>
              <a:ln>
                <a:noFill/>
              </a:ln>
              <a:effectLst/>
            </c:spPr>
            <c:extLst>
              <c:ext xmlns:c16="http://schemas.microsoft.com/office/drawing/2014/chart" uri="{C3380CC4-5D6E-409C-BE32-E72D297353CC}">
                <c16:uniqueId val="{0000001B-6C21-49C3-BBD2-9C869F5666AF}"/>
              </c:ext>
            </c:extLst>
          </c:dPt>
          <c:dPt>
            <c:idx val="14"/>
            <c:invertIfNegative val="0"/>
            <c:bubble3D val="0"/>
            <c:spPr>
              <a:solidFill>
                <a:srgbClr val="4472C4"/>
              </a:solidFill>
              <a:ln>
                <a:noFill/>
              </a:ln>
              <a:effectLst/>
            </c:spPr>
            <c:extLst>
              <c:ext xmlns:c16="http://schemas.microsoft.com/office/drawing/2014/chart" uri="{C3380CC4-5D6E-409C-BE32-E72D297353CC}">
                <c16:uniqueId val="{0000001D-6C21-49C3-BBD2-9C869F5666AF}"/>
              </c:ext>
            </c:extLst>
          </c:dPt>
          <c:dPt>
            <c:idx val="15"/>
            <c:invertIfNegative val="0"/>
            <c:bubble3D val="0"/>
            <c:spPr>
              <a:solidFill>
                <a:srgbClr val="4472C4"/>
              </a:solidFill>
              <a:ln>
                <a:noFill/>
              </a:ln>
              <a:effectLst/>
            </c:spPr>
            <c:extLst>
              <c:ext xmlns:c16="http://schemas.microsoft.com/office/drawing/2014/chart" uri="{C3380CC4-5D6E-409C-BE32-E72D297353CC}">
                <c16:uniqueId val="{0000001F-6C21-49C3-BBD2-9C869F5666AF}"/>
              </c:ext>
            </c:extLst>
          </c:dPt>
          <c:dPt>
            <c:idx val="16"/>
            <c:invertIfNegative val="0"/>
            <c:bubble3D val="0"/>
            <c:spPr>
              <a:solidFill>
                <a:srgbClr val="78BC61"/>
              </a:solidFill>
              <a:ln>
                <a:noFill/>
              </a:ln>
              <a:effectLst/>
            </c:spPr>
            <c:extLst>
              <c:ext xmlns:c16="http://schemas.microsoft.com/office/drawing/2014/chart" uri="{C3380CC4-5D6E-409C-BE32-E72D297353CC}">
                <c16:uniqueId val="{00000021-6C21-49C3-BBD2-9C869F5666AF}"/>
              </c:ext>
            </c:extLst>
          </c:dPt>
          <c:dPt>
            <c:idx val="17"/>
            <c:invertIfNegative val="0"/>
            <c:bubble3D val="0"/>
            <c:spPr>
              <a:solidFill>
                <a:srgbClr val="78BC61"/>
              </a:solidFill>
              <a:ln>
                <a:noFill/>
              </a:ln>
              <a:effectLst/>
            </c:spPr>
            <c:extLst>
              <c:ext xmlns:c16="http://schemas.microsoft.com/office/drawing/2014/chart" uri="{C3380CC4-5D6E-409C-BE32-E72D297353CC}">
                <c16:uniqueId val="{00000023-6C21-49C3-BBD2-9C869F5666AF}"/>
              </c:ext>
            </c:extLst>
          </c:dPt>
          <c:dPt>
            <c:idx val="18"/>
            <c:invertIfNegative val="0"/>
            <c:bubble3D val="0"/>
            <c:spPr>
              <a:solidFill>
                <a:srgbClr val="78BC61"/>
              </a:solidFill>
              <a:ln>
                <a:noFill/>
              </a:ln>
              <a:effectLst/>
            </c:spPr>
            <c:extLst>
              <c:ext xmlns:c16="http://schemas.microsoft.com/office/drawing/2014/chart" uri="{C3380CC4-5D6E-409C-BE32-E72D297353CC}">
                <c16:uniqueId val="{00000025-6C21-49C3-BBD2-9C869F5666AF}"/>
              </c:ext>
            </c:extLst>
          </c:dPt>
          <c:dPt>
            <c:idx val="19"/>
            <c:invertIfNegative val="0"/>
            <c:bubble3D val="0"/>
            <c:spPr>
              <a:solidFill>
                <a:srgbClr val="78BC61"/>
              </a:solidFill>
              <a:ln>
                <a:noFill/>
              </a:ln>
              <a:effectLst/>
            </c:spPr>
            <c:extLst>
              <c:ext xmlns:c16="http://schemas.microsoft.com/office/drawing/2014/chart" uri="{C3380CC4-5D6E-409C-BE32-E72D297353CC}">
                <c16:uniqueId val="{00000027-6C21-49C3-BBD2-9C869F5666AF}"/>
              </c:ext>
            </c:extLst>
          </c:dPt>
          <c:dPt>
            <c:idx val="20"/>
            <c:invertIfNegative val="0"/>
            <c:bubble3D val="0"/>
            <c:spPr>
              <a:solidFill>
                <a:srgbClr val="78BC61"/>
              </a:solidFill>
              <a:ln>
                <a:noFill/>
              </a:ln>
              <a:effectLst/>
            </c:spPr>
            <c:extLst>
              <c:ext xmlns:c16="http://schemas.microsoft.com/office/drawing/2014/chart" uri="{C3380CC4-5D6E-409C-BE32-E72D297353CC}">
                <c16:uniqueId val="{00000029-6C21-49C3-BBD2-9C869F5666AF}"/>
              </c:ext>
            </c:extLst>
          </c:dPt>
          <c:dPt>
            <c:idx val="21"/>
            <c:invertIfNegative val="0"/>
            <c:bubble3D val="0"/>
            <c:spPr>
              <a:solidFill>
                <a:srgbClr val="78BC61"/>
              </a:solidFill>
              <a:ln>
                <a:noFill/>
              </a:ln>
              <a:effectLst/>
            </c:spPr>
            <c:extLst>
              <c:ext xmlns:c16="http://schemas.microsoft.com/office/drawing/2014/chart" uri="{C3380CC4-5D6E-409C-BE32-E72D297353CC}">
                <c16:uniqueId val="{0000002B-6C21-49C3-BBD2-9C869F5666AF}"/>
              </c:ext>
            </c:extLst>
          </c:dPt>
          <c:dPt>
            <c:idx val="22"/>
            <c:invertIfNegative val="0"/>
            <c:bubble3D val="0"/>
            <c:spPr>
              <a:solidFill>
                <a:srgbClr val="78BC61"/>
              </a:solidFill>
              <a:ln>
                <a:noFill/>
              </a:ln>
              <a:effectLst/>
            </c:spPr>
            <c:extLst>
              <c:ext xmlns:c16="http://schemas.microsoft.com/office/drawing/2014/chart" uri="{C3380CC4-5D6E-409C-BE32-E72D297353CC}">
                <c16:uniqueId val="{0000002D-6C21-49C3-BBD2-9C869F5666AF}"/>
              </c:ext>
            </c:extLst>
          </c:dPt>
          <c:dPt>
            <c:idx val="23"/>
            <c:invertIfNegative val="0"/>
            <c:bubble3D val="0"/>
            <c:spPr>
              <a:solidFill>
                <a:srgbClr val="78BC61"/>
              </a:solidFill>
              <a:ln>
                <a:noFill/>
              </a:ln>
              <a:effectLst/>
            </c:spPr>
            <c:extLst>
              <c:ext xmlns:c16="http://schemas.microsoft.com/office/drawing/2014/chart" uri="{C3380CC4-5D6E-409C-BE32-E72D297353CC}">
                <c16:uniqueId val="{0000002F-6C21-49C3-BBD2-9C869F5666AF}"/>
              </c:ext>
            </c:extLst>
          </c:dPt>
          <c:dPt>
            <c:idx val="24"/>
            <c:invertIfNegative val="0"/>
            <c:bubble3D val="0"/>
            <c:spPr>
              <a:solidFill>
                <a:srgbClr val="78BC61"/>
              </a:solidFill>
              <a:ln>
                <a:noFill/>
              </a:ln>
              <a:effectLst/>
            </c:spPr>
            <c:extLst>
              <c:ext xmlns:c16="http://schemas.microsoft.com/office/drawing/2014/chart" uri="{C3380CC4-5D6E-409C-BE32-E72D297353CC}">
                <c16:uniqueId val="{00000031-6C21-49C3-BBD2-9C869F5666AF}"/>
              </c:ext>
            </c:extLst>
          </c:dPt>
          <c:dPt>
            <c:idx val="25"/>
            <c:invertIfNegative val="0"/>
            <c:bubble3D val="0"/>
            <c:spPr>
              <a:solidFill>
                <a:srgbClr val="78BC61"/>
              </a:solidFill>
              <a:ln>
                <a:noFill/>
              </a:ln>
              <a:effectLst/>
            </c:spPr>
            <c:extLst>
              <c:ext xmlns:c16="http://schemas.microsoft.com/office/drawing/2014/chart" uri="{C3380CC4-5D6E-409C-BE32-E72D297353CC}">
                <c16:uniqueId val="{00000033-6C21-49C3-BBD2-9C869F5666AF}"/>
              </c:ext>
            </c:extLst>
          </c:dPt>
          <c:dPt>
            <c:idx val="26"/>
            <c:invertIfNegative val="0"/>
            <c:bubble3D val="0"/>
            <c:spPr>
              <a:solidFill>
                <a:srgbClr val="78BC61"/>
              </a:solidFill>
              <a:ln>
                <a:noFill/>
              </a:ln>
              <a:effectLst/>
            </c:spPr>
            <c:extLst>
              <c:ext xmlns:c16="http://schemas.microsoft.com/office/drawing/2014/chart" uri="{C3380CC4-5D6E-409C-BE32-E72D297353CC}">
                <c16:uniqueId val="{00000035-6C21-49C3-BBD2-9C869F5666AF}"/>
              </c:ext>
            </c:extLst>
          </c:dPt>
          <c:dPt>
            <c:idx val="27"/>
            <c:invertIfNegative val="0"/>
            <c:bubble3D val="0"/>
            <c:spPr>
              <a:solidFill>
                <a:srgbClr val="78BC61"/>
              </a:solidFill>
              <a:ln>
                <a:noFill/>
              </a:ln>
              <a:effectLst/>
            </c:spPr>
            <c:extLst>
              <c:ext xmlns:c16="http://schemas.microsoft.com/office/drawing/2014/chart" uri="{C3380CC4-5D6E-409C-BE32-E72D297353CC}">
                <c16:uniqueId val="{00000037-6C21-49C3-BBD2-9C869F5666AF}"/>
              </c:ext>
            </c:extLst>
          </c:dPt>
          <c:dPt>
            <c:idx val="28"/>
            <c:invertIfNegative val="0"/>
            <c:bubble3D val="0"/>
            <c:spPr>
              <a:solidFill>
                <a:srgbClr val="78BC61"/>
              </a:solidFill>
              <a:ln>
                <a:noFill/>
              </a:ln>
              <a:effectLst/>
            </c:spPr>
            <c:extLst>
              <c:ext xmlns:c16="http://schemas.microsoft.com/office/drawing/2014/chart" uri="{C3380CC4-5D6E-409C-BE32-E72D297353CC}">
                <c16:uniqueId val="{00000039-6C21-49C3-BBD2-9C869F5666AF}"/>
              </c:ext>
            </c:extLst>
          </c:dPt>
          <c:dPt>
            <c:idx val="29"/>
            <c:invertIfNegative val="0"/>
            <c:bubble3D val="0"/>
            <c:spPr>
              <a:solidFill>
                <a:srgbClr val="78BC61"/>
              </a:solidFill>
              <a:ln>
                <a:noFill/>
              </a:ln>
              <a:effectLst/>
            </c:spPr>
            <c:extLst>
              <c:ext xmlns:c16="http://schemas.microsoft.com/office/drawing/2014/chart" uri="{C3380CC4-5D6E-409C-BE32-E72D297353CC}">
                <c16:uniqueId val="{0000003B-6C21-49C3-BBD2-9C869F5666AF}"/>
              </c:ext>
            </c:extLst>
          </c:dPt>
          <c:dPt>
            <c:idx val="30"/>
            <c:invertIfNegative val="0"/>
            <c:bubble3D val="0"/>
            <c:spPr>
              <a:solidFill>
                <a:srgbClr val="78BC61"/>
              </a:solidFill>
              <a:ln>
                <a:noFill/>
              </a:ln>
              <a:effectLst/>
            </c:spPr>
            <c:extLst>
              <c:ext xmlns:c16="http://schemas.microsoft.com/office/drawing/2014/chart" uri="{C3380CC4-5D6E-409C-BE32-E72D297353CC}">
                <c16:uniqueId val="{0000003D-6C21-49C3-BBD2-9C869F5666AF}"/>
              </c:ext>
            </c:extLst>
          </c:dPt>
          <c:dPt>
            <c:idx val="31"/>
            <c:invertIfNegative val="0"/>
            <c:bubble3D val="0"/>
            <c:spPr>
              <a:solidFill>
                <a:srgbClr val="78BC61"/>
              </a:solidFill>
              <a:ln>
                <a:noFill/>
              </a:ln>
              <a:effectLst/>
            </c:spPr>
            <c:extLst>
              <c:ext xmlns:c16="http://schemas.microsoft.com/office/drawing/2014/chart" uri="{C3380CC4-5D6E-409C-BE32-E72D297353CC}">
                <c16:uniqueId val="{0000003F-6C21-49C3-BBD2-9C869F5666AF}"/>
              </c:ext>
            </c:extLst>
          </c:dPt>
          <c:dPt>
            <c:idx val="32"/>
            <c:invertIfNegative val="0"/>
            <c:bubble3D val="0"/>
            <c:spPr>
              <a:solidFill>
                <a:srgbClr val="78BC61"/>
              </a:solidFill>
              <a:ln>
                <a:noFill/>
              </a:ln>
              <a:effectLst/>
            </c:spPr>
            <c:extLst>
              <c:ext xmlns:c16="http://schemas.microsoft.com/office/drawing/2014/chart" uri="{C3380CC4-5D6E-409C-BE32-E72D297353CC}">
                <c16:uniqueId val="{00000041-6C21-49C3-BBD2-9C869F5666AF}"/>
              </c:ext>
            </c:extLst>
          </c:dPt>
          <c:dPt>
            <c:idx val="33"/>
            <c:invertIfNegative val="0"/>
            <c:bubble3D val="0"/>
            <c:spPr>
              <a:solidFill>
                <a:srgbClr val="78BC61"/>
              </a:solidFill>
              <a:ln>
                <a:noFill/>
              </a:ln>
              <a:effectLst/>
            </c:spPr>
            <c:extLst>
              <c:ext xmlns:c16="http://schemas.microsoft.com/office/drawing/2014/chart" uri="{C3380CC4-5D6E-409C-BE32-E72D297353CC}">
                <c16:uniqueId val="{00000043-6C21-49C3-BBD2-9C869F5666AF}"/>
              </c:ext>
            </c:extLst>
          </c:dPt>
          <c:dPt>
            <c:idx val="34"/>
            <c:invertIfNegative val="0"/>
            <c:bubble3D val="0"/>
            <c:spPr>
              <a:solidFill>
                <a:srgbClr val="FFBE0B"/>
              </a:solidFill>
              <a:ln>
                <a:noFill/>
              </a:ln>
              <a:effectLst/>
            </c:spPr>
            <c:extLst>
              <c:ext xmlns:c16="http://schemas.microsoft.com/office/drawing/2014/chart" uri="{C3380CC4-5D6E-409C-BE32-E72D297353CC}">
                <c16:uniqueId val="{00000045-6C21-49C3-BBD2-9C869F5666AF}"/>
              </c:ext>
            </c:extLst>
          </c:dPt>
          <c:dPt>
            <c:idx val="35"/>
            <c:invertIfNegative val="0"/>
            <c:bubble3D val="0"/>
            <c:spPr>
              <a:solidFill>
                <a:srgbClr val="78BC61"/>
              </a:solidFill>
              <a:ln>
                <a:noFill/>
              </a:ln>
              <a:effectLst/>
            </c:spPr>
            <c:extLst>
              <c:ext xmlns:c16="http://schemas.microsoft.com/office/drawing/2014/chart" uri="{C3380CC4-5D6E-409C-BE32-E72D297353CC}">
                <c16:uniqueId val="{00000047-6C21-49C3-BBD2-9C869F5666AF}"/>
              </c:ext>
            </c:extLst>
          </c:dPt>
          <c:dPt>
            <c:idx val="36"/>
            <c:invertIfNegative val="0"/>
            <c:bubble3D val="0"/>
            <c:spPr>
              <a:solidFill>
                <a:srgbClr val="4472C4"/>
              </a:solidFill>
              <a:ln>
                <a:noFill/>
              </a:ln>
              <a:effectLst/>
            </c:spPr>
            <c:extLst>
              <c:ext xmlns:c16="http://schemas.microsoft.com/office/drawing/2014/chart" uri="{C3380CC4-5D6E-409C-BE32-E72D297353CC}">
                <c16:uniqueId val="{00000049-6C21-49C3-BBD2-9C869F5666AF}"/>
              </c:ext>
            </c:extLst>
          </c:dPt>
          <c:dPt>
            <c:idx val="37"/>
            <c:invertIfNegative val="0"/>
            <c:bubble3D val="0"/>
            <c:spPr>
              <a:solidFill>
                <a:srgbClr val="4472C4"/>
              </a:solidFill>
              <a:ln>
                <a:noFill/>
              </a:ln>
              <a:effectLst/>
            </c:spPr>
            <c:extLst>
              <c:ext xmlns:c16="http://schemas.microsoft.com/office/drawing/2014/chart" uri="{C3380CC4-5D6E-409C-BE32-E72D297353CC}">
                <c16:uniqueId val="{0000004B-6C21-49C3-BBD2-9C869F5666AF}"/>
              </c:ext>
            </c:extLst>
          </c:dPt>
          <c:dPt>
            <c:idx val="38"/>
            <c:invertIfNegative val="0"/>
            <c:bubble3D val="0"/>
            <c:spPr>
              <a:solidFill>
                <a:srgbClr val="78BC61"/>
              </a:solidFill>
              <a:ln>
                <a:noFill/>
              </a:ln>
              <a:effectLst/>
            </c:spPr>
            <c:extLst>
              <c:ext xmlns:c16="http://schemas.microsoft.com/office/drawing/2014/chart" uri="{C3380CC4-5D6E-409C-BE32-E72D297353CC}">
                <c16:uniqueId val="{0000004D-6C21-49C3-BBD2-9C869F5666AF}"/>
              </c:ext>
            </c:extLst>
          </c:dPt>
          <c:dPt>
            <c:idx val="39"/>
            <c:invertIfNegative val="0"/>
            <c:bubble3D val="0"/>
            <c:spPr>
              <a:solidFill>
                <a:srgbClr val="78BC61"/>
              </a:solidFill>
              <a:ln>
                <a:noFill/>
              </a:ln>
              <a:effectLst/>
            </c:spPr>
            <c:extLst>
              <c:ext xmlns:c16="http://schemas.microsoft.com/office/drawing/2014/chart" uri="{C3380CC4-5D6E-409C-BE32-E72D297353CC}">
                <c16:uniqueId val="{0000004F-6C21-49C3-BBD2-9C869F5666AF}"/>
              </c:ext>
            </c:extLst>
          </c:dPt>
          <c:dPt>
            <c:idx val="40"/>
            <c:invertIfNegative val="0"/>
            <c:bubble3D val="0"/>
            <c:spPr>
              <a:solidFill>
                <a:srgbClr val="FFBE0B"/>
              </a:solidFill>
              <a:ln>
                <a:noFill/>
              </a:ln>
              <a:effectLst/>
            </c:spPr>
            <c:extLst>
              <c:ext xmlns:c16="http://schemas.microsoft.com/office/drawing/2014/chart" uri="{C3380CC4-5D6E-409C-BE32-E72D297353CC}">
                <c16:uniqueId val="{00000051-6C21-49C3-BBD2-9C869F5666AF}"/>
              </c:ext>
            </c:extLst>
          </c:dPt>
          <c:dPt>
            <c:idx val="41"/>
            <c:invertIfNegative val="0"/>
            <c:bubble3D val="0"/>
            <c:spPr>
              <a:solidFill>
                <a:srgbClr val="78BC61"/>
              </a:solidFill>
              <a:ln>
                <a:noFill/>
              </a:ln>
              <a:effectLst/>
            </c:spPr>
            <c:extLst>
              <c:ext xmlns:c16="http://schemas.microsoft.com/office/drawing/2014/chart" uri="{C3380CC4-5D6E-409C-BE32-E72D297353CC}">
                <c16:uniqueId val="{00000053-6C21-49C3-BBD2-9C869F5666AF}"/>
              </c:ext>
            </c:extLst>
          </c:dPt>
          <c:dPt>
            <c:idx val="42"/>
            <c:invertIfNegative val="0"/>
            <c:bubble3D val="0"/>
            <c:spPr>
              <a:solidFill>
                <a:srgbClr val="78BC61"/>
              </a:solidFill>
              <a:ln>
                <a:noFill/>
              </a:ln>
              <a:effectLst/>
            </c:spPr>
            <c:extLst>
              <c:ext xmlns:c16="http://schemas.microsoft.com/office/drawing/2014/chart" uri="{C3380CC4-5D6E-409C-BE32-E72D297353CC}">
                <c16:uniqueId val="{00000055-6C21-49C3-BBD2-9C869F5666AF}"/>
              </c:ext>
            </c:extLst>
          </c:dPt>
          <c:dPt>
            <c:idx val="43"/>
            <c:invertIfNegative val="0"/>
            <c:bubble3D val="0"/>
            <c:spPr>
              <a:solidFill>
                <a:srgbClr val="FFBE0B"/>
              </a:solidFill>
              <a:ln>
                <a:noFill/>
              </a:ln>
              <a:effectLst/>
            </c:spPr>
            <c:extLst>
              <c:ext xmlns:c16="http://schemas.microsoft.com/office/drawing/2014/chart" uri="{C3380CC4-5D6E-409C-BE32-E72D297353CC}">
                <c16:uniqueId val="{00000057-6C21-49C3-BBD2-9C869F5666AF}"/>
              </c:ext>
            </c:extLst>
          </c:dPt>
          <c:dPt>
            <c:idx val="44"/>
            <c:invertIfNegative val="0"/>
            <c:bubble3D val="0"/>
            <c:spPr>
              <a:solidFill>
                <a:srgbClr val="78BC61"/>
              </a:solidFill>
              <a:ln>
                <a:noFill/>
              </a:ln>
              <a:effectLst/>
            </c:spPr>
            <c:extLst>
              <c:ext xmlns:c16="http://schemas.microsoft.com/office/drawing/2014/chart" uri="{C3380CC4-5D6E-409C-BE32-E72D297353CC}">
                <c16:uniqueId val="{00000059-6C21-49C3-BBD2-9C869F5666AF}"/>
              </c:ext>
            </c:extLst>
          </c:dPt>
          <c:dPt>
            <c:idx val="45"/>
            <c:invertIfNegative val="0"/>
            <c:bubble3D val="0"/>
            <c:spPr>
              <a:solidFill>
                <a:srgbClr val="FFBE0B"/>
              </a:solidFill>
              <a:ln>
                <a:noFill/>
              </a:ln>
              <a:effectLst/>
            </c:spPr>
            <c:extLst>
              <c:ext xmlns:c16="http://schemas.microsoft.com/office/drawing/2014/chart" uri="{C3380CC4-5D6E-409C-BE32-E72D297353CC}">
                <c16:uniqueId val="{0000005B-6C21-49C3-BBD2-9C869F5666AF}"/>
              </c:ext>
            </c:extLst>
          </c:dPt>
          <c:dPt>
            <c:idx val="46"/>
            <c:invertIfNegative val="0"/>
            <c:bubble3D val="0"/>
            <c:spPr>
              <a:solidFill>
                <a:srgbClr val="FFBE0B"/>
              </a:solidFill>
              <a:ln>
                <a:noFill/>
              </a:ln>
              <a:effectLst/>
            </c:spPr>
            <c:extLst>
              <c:ext xmlns:c16="http://schemas.microsoft.com/office/drawing/2014/chart" uri="{C3380CC4-5D6E-409C-BE32-E72D297353CC}">
                <c16:uniqueId val="{0000005D-6C21-49C3-BBD2-9C869F5666AF}"/>
              </c:ext>
            </c:extLst>
          </c:dPt>
          <c:dPt>
            <c:idx val="47"/>
            <c:invertIfNegative val="0"/>
            <c:bubble3D val="0"/>
            <c:spPr>
              <a:solidFill>
                <a:srgbClr val="78BC61"/>
              </a:solidFill>
              <a:ln>
                <a:noFill/>
              </a:ln>
              <a:effectLst/>
            </c:spPr>
            <c:extLst>
              <c:ext xmlns:c16="http://schemas.microsoft.com/office/drawing/2014/chart" uri="{C3380CC4-5D6E-409C-BE32-E72D297353CC}">
                <c16:uniqueId val="{0000005F-6C21-49C3-BBD2-9C869F5666AF}"/>
              </c:ext>
            </c:extLst>
          </c:dPt>
          <c:dPt>
            <c:idx val="48"/>
            <c:invertIfNegative val="0"/>
            <c:bubble3D val="0"/>
            <c:spPr>
              <a:solidFill>
                <a:srgbClr val="78BC61"/>
              </a:solidFill>
              <a:ln>
                <a:noFill/>
              </a:ln>
              <a:effectLst/>
            </c:spPr>
            <c:extLst>
              <c:ext xmlns:c16="http://schemas.microsoft.com/office/drawing/2014/chart" uri="{C3380CC4-5D6E-409C-BE32-E72D297353CC}">
                <c16:uniqueId val="{00000061-6C21-49C3-BBD2-9C869F5666AF}"/>
              </c:ext>
            </c:extLst>
          </c:dPt>
          <c:dPt>
            <c:idx val="49"/>
            <c:invertIfNegative val="0"/>
            <c:bubble3D val="0"/>
            <c:spPr>
              <a:solidFill>
                <a:srgbClr val="78BC61"/>
              </a:solidFill>
              <a:ln>
                <a:noFill/>
              </a:ln>
              <a:effectLst/>
            </c:spPr>
            <c:extLst>
              <c:ext xmlns:c16="http://schemas.microsoft.com/office/drawing/2014/chart" uri="{C3380CC4-5D6E-409C-BE32-E72D297353CC}">
                <c16:uniqueId val="{00000063-6C21-49C3-BBD2-9C869F5666AF}"/>
              </c:ext>
            </c:extLst>
          </c:dPt>
          <c:dPt>
            <c:idx val="50"/>
            <c:invertIfNegative val="0"/>
            <c:bubble3D val="0"/>
            <c:spPr>
              <a:solidFill>
                <a:srgbClr val="78BC61"/>
              </a:solidFill>
              <a:ln>
                <a:noFill/>
              </a:ln>
              <a:effectLst/>
            </c:spPr>
            <c:extLst>
              <c:ext xmlns:c16="http://schemas.microsoft.com/office/drawing/2014/chart" uri="{C3380CC4-5D6E-409C-BE32-E72D297353CC}">
                <c16:uniqueId val="{00000065-6C21-49C3-BBD2-9C869F5666AF}"/>
              </c:ext>
            </c:extLst>
          </c:dPt>
          <c:dPt>
            <c:idx val="51"/>
            <c:invertIfNegative val="0"/>
            <c:bubble3D val="0"/>
            <c:spPr>
              <a:solidFill>
                <a:srgbClr val="78BC61"/>
              </a:solidFill>
              <a:ln>
                <a:noFill/>
              </a:ln>
              <a:effectLst/>
            </c:spPr>
            <c:extLst>
              <c:ext xmlns:c16="http://schemas.microsoft.com/office/drawing/2014/chart" uri="{C3380CC4-5D6E-409C-BE32-E72D297353CC}">
                <c16:uniqueId val="{00000067-6C21-49C3-BBD2-9C869F5666AF}"/>
              </c:ext>
            </c:extLst>
          </c:dPt>
          <c:dPt>
            <c:idx val="52"/>
            <c:invertIfNegative val="0"/>
            <c:bubble3D val="0"/>
            <c:spPr>
              <a:solidFill>
                <a:srgbClr val="78BC61"/>
              </a:solidFill>
              <a:ln>
                <a:noFill/>
              </a:ln>
              <a:effectLst/>
            </c:spPr>
            <c:extLst>
              <c:ext xmlns:c16="http://schemas.microsoft.com/office/drawing/2014/chart" uri="{C3380CC4-5D6E-409C-BE32-E72D297353CC}">
                <c16:uniqueId val="{00000069-6C21-49C3-BBD2-9C869F5666AF}"/>
              </c:ext>
            </c:extLst>
          </c:dPt>
          <c:val>
            <c:numRef>
              <c:f>f_14_2_1_2_1_waterfall_c2!$C$2:$C$48</c:f>
              <c:numCache>
                <c:formatCode>General</c:formatCode>
                <c:ptCount val="47"/>
                <c:pt idx="0">
                  <c:v>32.5</c:v>
                </c:pt>
                <c:pt idx="1">
                  <c:v>22.641509433962266</c:v>
                </c:pt>
                <c:pt idx="2">
                  <c:v>18.939393939393938</c:v>
                </c:pt>
                <c:pt idx="3">
                  <c:v>11.76470588235294</c:v>
                </c:pt>
                <c:pt idx="4">
                  <c:v>3.5714285714285712</c:v>
                </c:pt>
                <c:pt idx="5">
                  <c:v>0</c:v>
                </c:pt>
                <c:pt idx="6">
                  <c:v>-4</c:v>
                </c:pt>
                <c:pt idx="7">
                  <c:v>-11.842105263157894</c:v>
                </c:pt>
                <c:pt idx="8">
                  <c:v>-11.864406779661017</c:v>
                </c:pt>
                <c:pt idx="9">
                  <c:v>-13.157894736842104</c:v>
                </c:pt>
                <c:pt idx="10">
                  <c:v>-16.666666666666664</c:v>
                </c:pt>
                <c:pt idx="11">
                  <c:v>-25.641025641025639</c:v>
                </c:pt>
                <c:pt idx="12">
                  <c:v>-28.846153846153843</c:v>
                </c:pt>
                <c:pt idx="13">
                  <c:v>-29.411764705882355</c:v>
                </c:pt>
                <c:pt idx="14">
                  <c:v>-35.714285714285715</c:v>
                </c:pt>
                <c:pt idx="15">
                  <c:v>-36.363636363636367</c:v>
                </c:pt>
                <c:pt idx="16">
                  <c:v>-42.857142857142854</c:v>
                </c:pt>
                <c:pt idx="17">
                  <c:v>-43.243243243243242</c:v>
                </c:pt>
                <c:pt idx="18">
                  <c:v>-44.827586206896555</c:v>
                </c:pt>
                <c:pt idx="19">
                  <c:v>-45.161290322580641</c:v>
                </c:pt>
                <c:pt idx="20">
                  <c:v>-45.3125</c:v>
                </c:pt>
                <c:pt idx="21">
                  <c:v>-47.368421052631575</c:v>
                </c:pt>
                <c:pt idx="22">
                  <c:v>-47.945205479452049</c:v>
                </c:pt>
                <c:pt idx="23">
                  <c:v>-50</c:v>
                </c:pt>
                <c:pt idx="24">
                  <c:v>-51.020408163265309</c:v>
                </c:pt>
                <c:pt idx="25">
                  <c:v>-51.388888888888886</c:v>
                </c:pt>
                <c:pt idx="26">
                  <c:v>-52</c:v>
                </c:pt>
                <c:pt idx="27">
                  <c:v>-52.380952380952387</c:v>
                </c:pt>
                <c:pt idx="28">
                  <c:v>-52.830188679245282</c:v>
                </c:pt>
                <c:pt idx="29">
                  <c:v>-55.248618784530393</c:v>
                </c:pt>
                <c:pt idx="30">
                  <c:v>-58.490566037735846</c:v>
                </c:pt>
                <c:pt idx="31">
                  <c:v>-63.636363636363633</c:v>
                </c:pt>
                <c:pt idx="32">
                  <c:v>-66.666666666666657</c:v>
                </c:pt>
                <c:pt idx="33">
                  <c:v>-66.666666666666657</c:v>
                </c:pt>
                <c:pt idx="34">
                  <c:v>-68.75</c:v>
                </c:pt>
                <c:pt idx="35">
                  <c:v>-68.75</c:v>
                </c:pt>
                <c:pt idx="36">
                  <c:v>-71.875</c:v>
                </c:pt>
                <c:pt idx="37">
                  <c:v>-73.333333333333329</c:v>
                </c:pt>
                <c:pt idx="38">
                  <c:v>-82.608695652173907</c:v>
                </c:pt>
                <c:pt idx="39">
                  <c:v>-85.294117647058826</c:v>
                </c:pt>
                <c:pt idx="40">
                  <c:v>-100</c:v>
                </c:pt>
                <c:pt idx="41">
                  <c:v>-100</c:v>
                </c:pt>
                <c:pt idx="42">
                  <c:v>-100</c:v>
                </c:pt>
                <c:pt idx="43">
                  <c:v>-100</c:v>
                </c:pt>
                <c:pt idx="44">
                  <c:v>-100</c:v>
                </c:pt>
                <c:pt idx="45">
                  <c:v>-100</c:v>
                </c:pt>
                <c:pt idx="46">
                  <c:v>-100</c:v>
                </c:pt>
              </c:numCache>
            </c:numRef>
          </c:val>
          <c:extLst>
            <c:ext xmlns:c16="http://schemas.microsoft.com/office/drawing/2014/chart" uri="{C3380CC4-5D6E-409C-BE32-E72D297353CC}">
              <c16:uniqueId val="{0000006A-6C21-49C3-BBD2-9C869F5666AF}"/>
            </c:ext>
          </c:extLst>
        </c:ser>
        <c:dLbls>
          <c:showLegendKey val="0"/>
          <c:showVal val="0"/>
          <c:showCatName val="0"/>
          <c:showSerName val="0"/>
          <c:showPercent val="0"/>
          <c:showBubbleSize val="0"/>
        </c:dLbls>
        <c:gapWidth val="72"/>
        <c:overlap val="-27"/>
        <c:axId val="934805903"/>
        <c:axId val="934807343"/>
      </c:barChart>
      <c:catAx>
        <c:axId val="934805903"/>
        <c:scaling>
          <c:orientation val="minMax"/>
        </c:scaling>
        <c:delete val="0"/>
        <c:axPos val="b"/>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4807343"/>
        <c:crosses val="autoZero"/>
        <c:auto val="1"/>
        <c:lblAlgn val="ctr"/>
        <c:lblOffset val="100"/>
        <c:noMultiLvlLbl val="0"/>
      </c:catAx>
      <c:valAx>
        <c:axId val="934807343"/>
        <c:scaling>
          <c:orientation val="minMax"/>
          <c:min val="-100"/>
        </c:scaling>
        <c:delete val="0"/>
        <c:axPos val="l"/>
        <c:numFmt formatCode="General" sourceLinked="1"/>
        <c:majorTickMark val="out"/>
        <c:minorTickMark val="out"/>
        <c:tickLblPos val="nextTo"/>
        <c:spPr>
          <a:noFill/>
          <a:ln>
            <a:solidFill>
              <a:sysClr val="windowText" lastClr="000000"/>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34805903"/>
        <c:crosses val="autoZero"/>
        <c:crossBetween val="between"/>
        <c:min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511BD-D314-7249-A6E4-D3E5A2883B05}" type="doc">
      <dgm:prSet loTypeId="urn:microsoft.com/office/officeart/2005/8/layout/lProcess3" loCatId="" qsTypeId="urn:microsoft.com/office/officeart/2005/8/quickstyle/simple1" qsCatId="simple" csTypeId="urn:microsoft.com/office/officeart/2005/8/colors/colorful2" csCatId="colorful" phldr="1"/>
      <dgm:spPr/>
      <dgm:t>
        <a:bodyPr/>
        <a:lstStyle/>
        <a:p>
          <a:endParaRPr lang="en-US"/>
        </a:p>
      </dgm:t>
    </dgm:pt>
    <dgm:pt modelId="{46F206BC-AC58-864D-9E3C-7BD150D160D8}">
      <dgm:prSet phldrT="[Text]" custT="1"/>
      <dgm:spPr/>
      <dgm:t>
        <a:bodyPr/>
        <a:lstStyle/>
        <a:p>
          <a:r>
            <a:rPr lang="en-US" sz="1600" b="1" dirty="0"/>
            <a:t>Second-generation TKI (</a:t>
          </a:r>
          <a:r>
            <a:rPr lang="en-US" sz="1600" b="1" dirty="0" err="1"/>
            <a:t>alectinib</a:t>
          </a:r>
          <a:r>
            <a:rPr lang="en-US" sz="1600" b="1" dirty="0"/>
            <a:t> or </a:t>
          </a:r>
          <a:r>
            <a:rPr lang="en-US" sz="1600" b="1" dirty="0" err="1"/>
            <a:t>brigatinib</a:t>
          </a:r>
          <a:r>
            <a:rPr lang="en-US" sz="1600" b="1" dirty="0"/>
            <a:t>)</a:t>
          </a:r>
        </a:p>
      </dgm:t>
    </dgm:pt>
    <dgm:pt modelId="{A260F798-A259-924E-A764-E8196B20D48A}" type="parTrans" cxnId="{505327F0-C199-0B4B-BAA0-DC3B7A89E6BB}">
      <dgm:prSet/>
      <dgm:spPr/>
      <dgm:t>
        <a:bodyPr/>
        <a:lstStyle/>
        <a:p>
          <a:endParaRPr lang="en-US"/>
        </a:p>
      </dgm:t>
    </dgm:pt>
    <dgm:pt modelId="{05A088B8-6080-3F4B-94BA-C7E9FB0D70CC}" type="sibTrans" cxnId="{505327F0-C199-0B4B-BAA0-DC3B7A89E6BB}">
      <dgm:prSet/>
      <dgm:spPr/>
      <dgm:t>
        <a:bodyPr/>
        <a:lstStyle/>
        <a:p>
          <a:endParaRPr lang="en-US"/>
        </a:p>
      </dgm:t>
    </dgm:pt>
    <dgm:pt modelId="{069E9920-5495-864F-9C5D-D881A47290A0}">
      <dgm:prSet phldrT="[Text]" custT="1"/>
      <dgm:spPr/>
      <dgm:t>
        <a:bodyPr/>
        <a:lstStyle/>
        <a:p>
          <a:r>
            <a:rPr lang="en-US" sz="2000" b="1" dirty="0"/>
            <a:t>Third-gen TKI</a:t>
          </a:r>
        </a:p>
      </dgm:t>
    </dgm:pt>
    <dgm:pt modelId="{17A6B358-A60C-934B-97E7-70D6F88FB97B}" type="parTrans" cxnId="{96C20A17-E531-5146-8417-E7C6C16D9B68}">
      <dgm:prSet/>
      <dgm:spPr/>
      <dgm:t>
        <a:bodyPr/>
        <a:lstStyle/>
        <a:p>
          <a:endParaRPr lang="en-US"/>
        </a:p>
      </dgm:t>
    </dgm:pt>
    <dgm:pt modelId="{18F18083-B68A-854D-9320-2B5B85794D6E}" type="sibTrans" cxnId="{96C20A17-E531-5146-8417-E7C6C16D9B68}">
      <dgm:prSet/>
      <dgm:spPr/>
      <dgm:t>
        <a:bodyPr/>
        <a:lstStyle/>
        <a:p>
          <a:endParaRPr lang="en-US"/>
        </a:p>
      </dgm:t>
    </dgm:pt>
    <dgm:pt modelId="{010B0CA7-5591-DF48-B4A3-9BB00762BC06}">
      <dgm:prSet phldrT="[Text]" custT="1"/>
      <dgm:spPr/>
      <dgm:t>
        <a:bodyPr/>
        <a:lstStyle/>
        <a:p>
          <a:r>
            <a:rPr lang="en-US" sz="2000" b="1" dirty="0"/>
            <a:t>Chemotherapy or clinical trials</a:t>
          </a:r>
        </a:p>
      </dgm:t>
    </dgm:pt>
    <dgm:pt modelId="{19C8D9F3-E7E3-364F-9FF2-33E90803EC92}" type="parTrans" cxnId="{544521A1-CC3D-CF40-89E2-1CA639581587}">
      <dgm:prSet/>
      <dgm:spPr/>
      <dgm:t>
        <a:bodyPr/>
        <a:lstStyle/>
        <a:p>
          <a:endParaRPr lang="en-US"/>
        </a:p>
      </dgm:t>
    </dgm:pt>
    <dgm:pt modelId="{2FB55704-DBDC-FE4F-9316-EAFD042E5A6F}" type="sibTrans" cxnId="{544521A1-CC3D-CF40-89E2-1CA639581587}">
      <dgm:prSet/>
      <dgm:spPr/>
      <dgm:t>
        <a:bodyPr/>
        <a:lstStyle/>
        <a:p>
          <a:endParaRPr lang="en-US"/>
        </a:p>
      </dgm:t>
    </dgm:pt>
    <dgm:pt modelId="{C746DC77-3828-7F46-BBB7-B183F872C6A3}">
      <dgm:prSet phldrT="[Text]" custT="1"/>
      <dgm:spPr/>
      <dgm:t>
        <a:bodyPr/>
        <a:lstStyle/>
        <a:p>
          <a:r>
            <a:rPr lang="en-US" sz="2000" b="1" dirty="0"/>
            <a:t>Third-gen TKI (Lorlatinib)</a:t>
          </a:r>
        </a:p>
      </dgm:t>
    </dgm:pt>
    <dgm:pt modelId="{172E89DB-D208-1D43-BF3D-2C1EBCF2E2A1}" type="parTrans" cxnId="{19C69E95-569A-8045-860F-E0B546BF24CF}">
      <dgm:prSet/>
      <dgm:spPr/>
      <dgm:t>
        <a:bodyPr/>
        <a:lstStyle/>
        <a:p>
          <a:endParaRPr lang="en-US"/>
        </a:p>
      </dgm:t>
    </dgm:pt>
    <dgm:pt modelId="{4FA759A8-D394-6349-8676-906D2DEF14F4}" type="sibTrans" cxnId="{19C69E95-569A-8045-860F-E0B546BF24CF}">
      <dgm:prSet/>
      <dgm:spPr/>
      <dgm:t>
        <a:bodyPr/>
        <a:lstStyle/>
        <a:p>
          <a:endParaRPr lang="en-US"/>
        </a:p>
      </dgm:t>
    </dgm:pt>
    <dgm:pt modelId="{13F5E129-D45E-8447-9A6C-614BFD29DA48}">
      <dgm:prSet phldrT="[Text]" custT="1"/>
      <dgm:spPr/>
      <dgm:t>
        <a:bodyPr/>
        <a:lstStyle/>
        <a:p>
          <a:r>
            <a:rPr lang="en-US" sz="2000" b="1" dirty="0"/>
            <a:t>Chemotherapy or clinical trials</a:t>
          </a:r>
        </a:p>
      </dgm:t>
    </dgm:pt>
    <dgm:pt modelId="{237C8F9E-A914-0D45-B308-5B4D1C87064E}" type="parTrans" cxnId="{87B473DD-23C0-8745-AE04-25859F1D106C}">
      <dgm:prSet/>
      <dgm:spPr/>
      <dgm:t>
        <a:bodyPr/>
        <a:lstStyle/>
        <a:p>
          <a:endParaRPr lang="en-US"/>
        </a:p>
      </dgm:t>
    </dgm:pt>
    <dgm:pt modelId="{4724D0AF-5EAC-3A40-AA14-5CA9B95D78B8}" type="sibTrans" cxnId="{87B473DD-23C0-8745-AE04-25859F1D106C}">
      <dgm:prSet/>
      <dgm:spPr/>
      <dgm:t>
        <a:bodyPr/>
        <a:lstStyle/>
        <a:p>
          <a:endParaRPr lang="en-US"/>
        </a:p>
      </dgm:t>
    </dgm:pt>
    <dgm:pt modelId="{19CA8062-423A-B345-80FB-B8354E2EE2EF}" type="pres">
      <dgm:prSet presAssocID="{0A8511BD-D314-7249-A6E4-D3E5A2883B05}" presName="Name0" presStyleCnt="0">
        <dgm:presLayoutVars>
          <dgm:chPref val="3"/>
          <dgm:dir/>
          <dgm:animLvl val="lvl"/>
          <dgm:resizeHandles/>
        </dgm:presLayoutVars>
      </dgm:prSet>
      <dgm:spPr/>
    </dgm:pt>
    <dgm:pt modelId="{74A72CEA-9869-1944-AA60-AE1C3416AD15}" type="pres">
      <dgm:prSet presAssocID="{46F206BC-AC58-864D-9E3C-7BD150D160D8}" presName="horFlow" presStyleCnt="0"/>
      <dgm:spPr/>
    </dgm:pt>
    <dgm:pt modelId="{AFFA1EE6-88AF-A348-93EE-03FCBBC1941D}" type="pres">
      <dgm:prSet presAssocID="{46F206BC-AC58-864D-9E3C-7BD150D160D8}" presName="bigChev" presStyleLbl="node1" presStyleIdx="0" presStyleCnt="2" custScaleY="45798"/>
      <dgm:spPr/>
    </dgm:pt>
    <dgm:pt modelId="{C3ECD16F-2CEB-9A44-9FC0-B0F103B8FE8D}" type="pres">
      <dgm:prSet presAssocID="{17A6B358-A60C-934B-97E7-70D6F88FB97B}" presName="parTrans" presStyleCnt="0"/>
      <dgm:spPr/>
    </dgm:pt>
    <dgm:pt modelId="{93536015-9B07-064A-AE03-317CFE5F51FE}" type="pres">
      <dgm:prSet presAssocID="{069E9920-5495-864F-9C5D-D881A47290A0}" presName="node" presStyleLbl="alignAccFollowNode1" presStyleIdx="0" presStyleCnt="3" custScaleY="49251" custLinFactNeighborX="-5052">
        <dgm:presLayoutVars>
          <dgm:bulletEnabled val="1"/>
        </dgm:presLayoutVars>
      </dgm:prSet>
      <dgm:spPr/>
    </dgm:pt>
    <dgm:pt modelId="{59AB1812-3AA5-AF45-A0B1-CE7D842FF482}" type="pres">
      <dgm:prSet presAssocID="{18F18083-B68A-854D-9320-2B5B85794D6E}" presName="sibTrans" presStyleCnt="0"/>
      <dgm:spPr/>
    </dgm:pt>
    <dgm:pt modelId="{AE96AD80-C9B5-1A4A-AF6B-AA200BD127C5}" type="pres">
      <dgm:prSet presAssocID="{010B0CA7-5591-DF48-B4A3-9BB00762BC06}" presName="node" presStyleLbl="alignAccFollowNode1" presStyleIdx="1" presStyleCnt="3" custScaleX="171828" custScaleY="49251">
        <dgm:presLayoutVars>
          <dgm:bulletEnabled val="1"/>
        </dgm:presLayoutVars>
      </dgm:prSet>
      <dgm:spPr/>
    </dgm:pt>
    <dgm:pt modelId="{152576C2-4D25-3147-8EFE-76E40D5F782B}" type="pres">
      <dgm:prSet presAssocID="{46F206BC-AC58-864D-9E3C-7BD150D160D8}" presName="vSp" presStyleCnt="0"/>
      <dgm:spPr/>
    </dgm:pt>
    <dgm:pt modelId="{E3DC7397-B69E-D747-A8FD-24CA1930B4B9}" type="pres">
      <dgm:prSet presAssocID="{C746DC77-3828-7F46-BBB7-B183F872C6A3}" presName="horFlow" presStyleCnt="0"/>
      <dgm:spPr/>
    </dgm:pt>
    <dgm:pt modelId="{A02B36CC-FBCC-C54F-BBDD-E27231CFC83B}" type="pres">
      <dgm:prSet presAssocID="{C746DC77-3828-7F46-BBB7-B183F872C6A3}" presName="bigChev" presStyleLbl="node1" presStyleIdx="1" presStyleCnt="2" custScaleX="164280" custScaleY="46237"/>
      <dgm:spPr/>
    </dgm:pt>
    <dgm:pt modelId="{3D2A75FC-FD27-F24D-8BC2-D684D9A9CE87}" type="pres">
      <dgm:prSet presAssocID="{237C8F9E-A914-0D45-B308-5B4D1C87064E}" presName="parTrans" presStyleCnt="0"/>
      <dgm:spPr/>
    </dgm:pt>
    <dgm:pt modelId="{97B9B399-AAB4-7C42-8A0F-AA05D2DDDFC7}" type="pres">
      <dgm:prSet presAssocID="{13F5E129-D45E-8447-9A6C-614BFD29DA48}" presName="node" presStyleLbl="alignAccFollowNode1" presStyleIdx="2" presStyleCnt="3" custScaleX="189222" custScaleY="58213" custLinFactNeighborX="-39138" custLinFactNeighborY="1466">
        <dgm:presLayoutVars>
          <dgm:bulletEnabled val="1"/>
        </dgm:presLayoutVars>
      </dgm:prSet>
      <dgm:spPr/>
    </dgm:pt>
  </dgm:ptLst>
  <dgm:cxnLst>
    <dgm:cxn modelId="{448FCF0D-A627-8846-82DD-A0820F1F9EE8}" type="presOf" srcId="{069E9920-5495-864F-9C5D-D881A47290A0}" destId="{93536015-9B07-064A-AE03-317CFE5F51FE}" srcOrd="0" destOrd="0" presId="urn:microsoft.com/office/officeart/2005/8/layout/lProcess3"/>
    <dgm:cxn modelId="{96C20A17-E531-5146-8417-E7C6C16D9B68}" srcId="{46F206BC-AC58-864D-9E3C-7BD150D160D8}" destId="{069E9920-5495-864F-9C5D-D881A47290A0}" srcOrd="0" destOrd="0" parTransId="{17A6B358-A60C-934B-97E7-70D6F88FB97B}" sibTransId="{18F18083-B68A-854D-9320-2B5B85794D6E}"/>
    <dgm:cxn modelId="{D853013F-5B0E-904C-A21F-1673E151BF9F}" type="presOf" srcId="{13F5E129-D45E-8447-9A6C-614BFD29DA48}" destId="{97B9B399-AAB4-7C42-8A0F-AA05D2DDDFC7}" srcOrd="0" destOrd="0" presId="urn:microsoft.com/office/officeart/2005/8/layout/lProcess3"/>
    <dgm:cxn modelId="{87F9BC79-17AE-5542-BCF1-D4DD422EEB48}" type="presOf" srcId="{C746DC77-3828-7F46-BBB7-B183F872C6A3}" destId="{A02B36CC-FBCC-C54F-BBDD-E27231CFC83B}" srcOrd="0" destOrd="0" presId="urn:microsoft.com/office/officeart/2005/8/layout/lProcess3"/>
    <dgm:cxn modelId="{19C69E95-569A-8045-860F-E0B546BF24CF}" srcId="{0A8511BD-D314-7249-A6E4-D3E5A2883B05}" destId="{C746DC77-3828-7F46-BBB7-B183F872C6A3}" srcOrd="1" destOrd="0" parTransId="{172E89DB-D208-1D43-BF3D-2C1EBCF2E2A1}" sibTransId="{4FA759A8-D394-6349-8676-906D2DEF14F4}"/>
    <dgm:cxn modelId="{544521A1-CC3D-CF40-89E2-1CA639581587}" srcId="{46F206BC-AC58-864D-9E3C-7BD150D160D8}" destId="{010B0CA7-5591-DF48-B4A3-9BB00762BC06}" srcOrd="1" destOrd="0" parTransId="{19C8D9F3-E7E3-364F-9FF2-33E90803EC92}" sibTransId="{2FB55704-DBDC-FE4F-9316-EAFD042E5A6F}"/>
    <dgm:cxn modelId="{76FF36D5-28FA-8B4B-81A2-9D528A1F98E5}" type="presOf" srcId="{46F206BC-AC58-864D-9E3C-7BD150D160D8}" destId="{AFFA1EE6-88AF-A348-93EE-03FCBBC1941D}" srcOrd="0" destOrd="0" presId="urn:microsoft.com/office/officeart/2005/8/layout/lProcess3"/>
    <dgm:cxn modelId="{87B473DD-23C0-8745-AE04-25859F1D106C}" srcId="{C746DC77-3828-7F46-BBB7-B183F872C6A3}" destId="{13F5E129-D45E-8447-9A6C-614BFD29DA48}" srcOrd="0" destOrd="0" parTransId="{237C8F9E-A914-0D45-B308-5B4D1C87064E}" sibTransId="{4724D0AF-5EAC-3A40-AA14-5CA9B95D78B8}"/>
    <dgm:cxn modelId="{10C498DF-0699-AD4F-AE30-D2C4F4FFDBBE}" type="presOf" srcId="{010B0CA7-5591-DF48-B4A3-9BB00762BC06}" destId="{AE96AD80-C9B5-1A4A-AF6B-AA200BD127C5}" srcOrd="0" destOrd="0" presId="urn:microsoft.com/office/officeart/2005/8/layout/lProcess3"/>
    <dgm:cxn modelId="{505327F0-C199-0B4B-BAA0-DC3B7A89E6BB}" srcId="{0A8511BD-D314-7249-A6E4-D3E5A2883B05}" destId="{46F206BC-AC58-864D-9E3C-7BD150D160D8}" srcOrd="0" destOrd="0" parTransId="{A260F798-A259-924E-A764-E8196B20D48A}" sibTransId="{05A088B8-6080-3F4B-94BA-C7E9FB0D70CC}"/>
    <dgm:cxn modelId="{F16733F4-92CE-9F4B-BA0A-B75C7D18AA1E}" type="presOf" srcId="{0A8511BD-D314-7249-A6E4-D3E5A2883B05}" destId="{19CA8062-423A-B345-80FB-B8354E2EE2EF}" srcOrd="0" destOrd="0" presId="urn:microsoft.com/office/officeart/2005/8/layout/lProcess3"/>
    <dgm:cxn modelId="{5B21B67D-975C-D34C-A51E-78A8DECFBCE7}" type="presParOf" srcId="{19CA8062-423A-B345-80FB-B8354E2EE2EF}" destId="{74A72CEA-9869-1944-AA60-AE1C3416AD15}" srcOrd="0" destOrd="0" presId="urn:microsoft.com/office/officeart/2005/8/layout/lProcess3"/>
    <dgm:cxn modelId="{31879FEA-AB3D-6E42-9E84-D9F7C846677E}" type="presParOf" srcId="{74A72CEA-9869-1944-AA60-AE1C3416AD15}" destId="{AFFA1EE6-88AF-A348-93EE-03FCBBC1941D}" srcOrd="0" destOrd="0" presId="urn:microsoft.com/office/officeart/2005/8/layout/lProcess3"/>
    <dgm:cxn modelId="{9BB30A12-9A56-6540-BA5D-D570696A184C}" type="presParOf" srcId="{74A72CEA-9869-1944-AA60-AE1C3416AD15}" destId="{C3ECD16F-2CEB-9A44-9FC0-B0F103B8FE8D}" srcOrd="1" destOrd="0" presId="urn:microsoft.com/office/officeart/2005/8/layout/lProcess3"/>
    <dgm:cxn modelId="{B3B1AE16-8CAE-6A4F-B3AF-D5D64F747278}" type="presParOf" srcId="{74A72CEA-9869-1944-AA60-AE1C3416AD15}" destId="{93536015-9B07-064A-AE03-317CFE5F51FE}" srcOrd="2" destOrd="0" presId="urn:microsoft.com/office/officeart/2005/8/layout/lProcess3"/>
    <dgm:cxn modelId="{ECAAECA7-8BFC-5749-B708-2A8DE59AE11D}" type="presParOf" srcId="{74A72CEA-9869-1944-AA60-AE1C3416AD15}" destId="{59AB1812-3AA5-AF45-A0B1-CE7D842FF482}" srcOrd="3" destOrd="0" presId="urn:microsoft.com/office/officeart/2005/8/layout/lProcess3"/>
    <dgm:cxn modelId="{489B2F38-7DFA-2A4F-A098-E8DFA6F3F967}" type="presParOf" srcId="{74A72CEA-9869-1944-AA60-AE1C3416AD15}" destId="{AE96AD80-C9B5-1A4A-AF6B-AA200BD127C5}" srcOrd="4" destOrd="0" presId="urn:microsoft.com/office/officeart/2005/8/layout/lProcess3"/>
    <dgm:cxn modelId="{F2DF24FB-1EAD-9F42-BB8E-D8921CDCBF68}" type="presParOf" srcId="{19CA8062-423A-B345-80FB-B8354E2EE2EF}" destId="{152576C2-4D25-3147-8EFE-76E40D5F782B}" srcOrd="1" destOrd="0" presId="urn:microsoft.com/office/officeart/2005/8/layout/lProcess3"/>
    <dgm:cxn modelId="{37727F05-A426-A24B-9FF1-C0038EC1CAFC}" type="presParOf" srcId="{19CA8062-423A-B345-80FB-B8354E2EE2EF}" destId="{E3DC7397-B69E-D747-A8FD-24CA1930B4B9}" srcOrd="2" destOrd="0" presId="urn:microsoft.com/office/officeart/2005/8/layout/lProcess3"/>
    <dgm:cxn modelId="{8CA3D141-96DE-0149-891D-2AFC99FC6B8A}" type="presParOf" srcId="{E3DC7397-B69E-D747-A8FD-24CA1930B4B9}" destId="{A02B36CC-FBCC-C54F-BBDD-E27231CFC83B}" srcOrd="0" destOrd="0" presId="urn:microsoft.com/office/officeart/2005/8/layout/lProcess3"/>
    <dgm:cxn modelId="{141BC5B6-A605-4D44-9B97-4CB4590F1022}" type="presParOf" srcId="{E3DC7397-B69E-D747-A8FD-24CA1930B4B9}" destId="{3D2A75FC-FD27-F24D-8BC2-D684D9A9CE87}" srcOrd="1" destOrd="0" presId="urn:microsoft.com/office/officeart/2005/8/layout/lProcess3"/>
    <dgm:cxn modelId="{8CFA6061-9C75-7B4F-A28B-C019B5CCA5D9}" type="presParOf" srcId="{E3DC7397-B69E-D747-A8FD-24CA1930B4B9}" destId="{97B9B399-AAB4-7C42-8A0F-AA05D2DDDFC7}"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A1EE6-88AF-A348-93EE-03FCBBC1941D}">
      <dsp:nvSpPr>
        <dsp:cNvPr id="0" name=""/>
        <dsp:cNvSpPr/>
      </dsp:nvSpPr>
      <dsp:spPr>
        <a:xfrm>
          <a:off x="1579" y="462524"/>
          <a:ext cx="3176025" cy="58182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Second-generation TKI (</a:t>
          </a:r>
          <a:r>
            <a:rPr lang="en-US" sz="1600" b="1" kern="1200" dirty="0" err="1"/>
            <a:t>alectinib</a:t>
          </a:r>
          <a:r>
            <a:rPr lang="en-US" sz="1600" b="1" kern="1200" dirty="0"/>
            <a:t> or </a:t>
          </a:r>
          <a:r>
            <a:rPr lang="en-US" sz="1600" b="1" kern="1200" dirty="0" err="1"/>
            <a:t>brigatinib</a:t>
          </a:r>
          <a:r>
            <a:rPr lang="en-US" sz="1600" b="1" kern="1200" dirty="0"/>
            <a:t>)</a:t>
          </a:r>
        </a:p>
      </dsp:txBody>
      <dsp:txXfrm>
        <a:off x="292490" y="462524"/>
        <a:ext cx="2594203" cy="581822"/>
      </dsp:txXfrm>
    </dsp:sp>
    <dsp:sp modelId="{93536015-9B07-064A-AE03-317CFE5F51FE}">
      <dsp:nvSpPr>
        <dsp:cNvPr id="0" name=""/>
        <dsp:cNvSpPr/>
      </dsp:nvSpPr>
      <dsp:spPr>
        <a:xfrm>
          <a:off x="2746076" y="493774"/>
          <a:ext cx="2636100" cy="519322"/>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Third-gen TKI</a:t>
          </a:r>
        </a:p>
      </dsp:txBody>
      <dsp:txXfrm>
        <a:off x="3005737" y="493774"/>
        <a:ext cx="2116778" cy="519322"/>
      </dsp:txXfrm>
    </dsp:sp>
    <dsp:sp modelId="{AE96AD80-C9B5-1A4A-AF6B-AA200BD127C5}">
      <dsp:nvSpPr>
        <dsp:cNvPr id="0" name=""/>
        <dsp:cNvSpPr/>
      </dsp:nvSpPr>
      <dsp:spPr>
        <a:xfrm>
          <a:off x="5031768" y="493774"/>
          <a:ext cx="4529559" cy="519322"/>
        </a:xfrm>
        <a:prstGeom prst="chevron">
          <a:avLst/>
        </a:prstGeom>
        <a:solidFill>
          <a:schemeClr val="accent2">
            <a:tint val="40000"/>
            <a:alpha val="90000"/>
            <a:hueOff val="575075"/>
            <a:satOff val="-18652"/>
            <a:lumOff val="-3272"/>
            <a:alphaOff val="0"/>
          </a:schemeClr>
        </a:solidFill>
        <a:ln w="12700" cap="flat" cmpd="sng" algn="ctr">
          <a:solidFill>
            <a:schemeClr val="accent2">
              <a:tint val="40000"/>
              <a:alpha val="90000"/>
              <a:hueOff val="575075"/>
              <a:satOff val="-18652"/>
              <a:lumOff val="-32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Chemotherapy or clinical trials</a:t>
          </a:r>
        </a:p>
      </dsp:txBody>
      <dsp:txXfrm>
        <a:off x="5291429" y="493774"/>
        <a:ext cx="4010237" cy="519322"/>
      </dsp:txXfrm>
    </dsp:sp>
    <dsp:sp modelId="{A02B36CC-FBCC-C54F-BBDD-E27231CFC83B}">
      <dsp:nvSpPr>
        <dsp:cNvPr id="0" name=""/>
        <dsp:cNvSpPr/>
      </dsp:nvSpPr>
      <dsp:spPr>
        <a:xfrm>
          <a:off x="1579" y="1235415"/>
          <a:ext cx="5217574" cy="587399"/>
        </a:xfrm>
        <a:prstGeom prst="chevron">
          <a:avLst/>
        </a:prstGeom>
        <a:solidFill>
          <a:schemeClr val="accent2">
            <a:hueOff val="675209"/>
            <a:satOff val="38460"/>
            <a:lumOff val="-382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Third-gen TKI (Lorlatinib)</a:t>
          </a:r>
        </a:p>
      </dsp:txBody>
      <dsp:txXfrm>
        <a:off x="295279" y="1235415"/>
        <a:ext cx="4630175" cy="587399"/>
      </dsp:txXfrm>
    </dsp:sp>
    <dsp:sp modelId="{97B9B399-AAB4-7C42-8A0F-AA05D2DDDFC7}">
      <dsp:nvSpPr>
        <dsp:cNvPr id="0" name=""/>
        <dsp:cNvSpPr/>
      </dsp:nvSpPr>
      <dsp:spPr>
        <a:xfrm>
          <a:off x="4644676" y="1237662"/>
          <a:ext cx="4988082" cy="613821"/>
        </a:xfrm>
        <a:prstGeom prst="chevron">
          <a:avLst/>
        </a:prstGeom>
        <a:solidFill>
          <a:schemeClr val="accent2">
            <a:tint val="40000"/>
            <a:alpha val="90000"/>
            <a:hueOff val="1150150"/>
            <a:satOff val="-37304"/>
            <a:lumOff val="-6543"/>
            <a:alphaOff val="0"/>
          </a:schemeClr>
        </a:solidFill>
        <a:ln w="12700" cap="flat" cmpd="sng" algn="ctr">
          <a:solidFill>
            <a:schemeClr val="accent2">
              <a:tint val="40000"/>
              <a:alpha val="90000"/>
              <a:hueOff val="1150150"/>
              <a:satOff val="-37304"/>
              <a:lumOff val="-65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Chemotherapy or clinical trials</a:t>
          </a:r>
        </a:p>
      </dsp:txBody>
      <dsp:txXfrm>
        <a:off x="4951587" y="1237662"/>
        <a:ext cx="4374261" cy="61382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9/12/24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12353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318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5381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0748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8357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018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egnaposto immagine diapositiva 1">
            <a:extLst>
              <a:ext uri="{FF2B5EF4-FFF2-40B4-BE49-F238E27FC236}">
                <a16:creationId xmlns:a16="http://schemas.microsoft.com/office/drawing/2014/main" id="{63D4C00C-50FE-4446-B45B-64255DA050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Segnaposto note 2">
            <a:extLst>
              <a:ext uri="{FF2B5EF4-FFF2-40B4-BE49-F238E27FC236}">
                <a16:creationId xmlns:a16="http://schemas.microsoft.com/office/drawing/2014/main" id="{C28250E8-CEAD-4C45-8C4B-C974FE16B9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ea typeface="ＭＳ Ｐゴシック" panose="020B0600070205080204" pitchFamily="34" charset="-128"/>
            </a:endParaRPr>
          </a:p>
        </p:txBody>
      </p:sp>
      <p:sp>
        <p:nvSpPr>
          <p:cNvPr id="72707" name="Segnaposto numero diapositiva 3">
            <a:extLst>
              <a:ext uri="{FF2B5EF4-FFF2-40B4-BE49-F238E27FC236}">
                <a16:creationId xmlns:a16="http://schemas.microsoft.com/office/drawing/2014/main" id="{F719503E-52F5-1F4B-A7B2-929158BB96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287DAF-700F-334B-9F32-208F3390CE36}"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9295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27025"/>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5042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a:p>
          <a:p>
            <a:endParaRPr lang="en-US"/>
          </a:p>
        </p:txBody>
      </p:sp>
      <p:sp>
        <p:nvSpPr>
          <p:cNvPr id="4" name="Slide Number Placeholder 3"/>
          <p:cNvSpPr>
            <a:spLocks noGrp="1"/>
          </p:cNvSpPr>
          <p:nvPr>
            <p:ph type="sldNum" sz="quarter" idx="5"/>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4A55D284-6216-D844-9B15-500004B1C5B2}" type="slidenum">
              <a:rPr kumimoji="0"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41</a:t>
            </a:fld>
            <a:endParaRPr kumimoji="0"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3083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4A55D284-6216-D844-9B15-500004B1C5B2}" type="slidenum">
              <a:rPr kumimoji="0"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42</a:t>
            </a:fld>
            <a:endParaRPr kumimoji="0"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3265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pPr marL="171450" indent="-171450">
              <a:buFont typeface="Arial" panose="020B0604020202020204" pitchFamily="34" charset="0"/>
              <a:buChar char="•"/>
            </a:pPr>
            <a:endParaRPr lang="fr-F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4A55D284-6216-D844-9B15-500004B1C5B2}" type="slidenum">
              <a:rPr kumimoji="0"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43</a:t>
            </a:fld>
            <a:endParaRPr kumimoji="0"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875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a:p>
            <a:endParaRPr lang="en-US"/>
          </a:p>
        </p:txBody>
      </p:sp>
      <p:sp>
        <p:nvSpPr>
          <p:cNvPr id="4" name="Slide Number Placeholder 3"/>
          <p:cNvSpPr>
            <a:spLocks noGrp="1"/>
          </p:cNvSpPr>
          <p:nvPr>
            <p:ph type="sldNum" sz="quarter" idx="5"/>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4A55D284-6216-D844-9B15-500004B1C5B2}" type="slidenum">
              <a:rPr kumimoji="0"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44</a:t>
            </a:fld>
            <a:endParaRPr kumimoji="0"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0746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27025"/>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7085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27025"/>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5134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018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27025"/>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3709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27025"/>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7732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3075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010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904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18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261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38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350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102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018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458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385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184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657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1" dirty="0">
                <a:effectLst/>
                <a:latin typeface="Times" pitchFamily="2"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213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883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462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401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8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830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579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018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959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366C2-BCD9-482B-9CF3-F2ADD5C49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657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56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7876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7876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426356F9-C09D-95D2-97B4-B283D169C8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Rectangle 3">
            <a:extLst>
              <a:ext uri="{FF2B5EF4-FFF2-40B4-BE49-F238E27FC236}">
                <a16:creationId xmlns:a16="http://schemas.microsoft.com/office/drawing/2014/main" id="{6C1E4643-CFEC-8EF0-9C4E-302A31B775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1995F329-3889-8645-AA6B-3C2BA478A30C}" type="slidenum">
              <a:rPr kumimoji="0"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16</a:t>
            </a:fld>
            <a:endParaRPr kumimoji="0"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72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9/12/24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250" y="528365"/>
            <a:ext cx="3156987" cy="646312"/>
          </a:xfrm>
          <a:prstGeom prst="rect">
            <a:avLst/>
          </a:prstGeom>
        </p:spPr>
      </p:pic>
    </p:spTree>
    <p:extLst>
      <p:ext uri="{BB962C8B-B14F-4D97-AF65-F5344CB8AC3E}">
        <p14:creationId xmlns:p14="http://schemas.microsoft.com/office/powerpoint/2010/main" val="3850785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0790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7026635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3845576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85076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2778517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378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9" name="Picture 8">
            <a:extLst>
              <a:ext uri="{FF2B5EF4-FFF2-40B4-BE49-F238E27FC236}">
                <a16:creationId xmlns:a16="http://schemas.microsoft.com/office/drawing/2014/main" id="{C6B5D5F0-F4E4-7B48-9156-B8187306A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6868" y="3105844"/>
            <a:ext cx="3156987" cy="646312"/>
          </a:xfrm>
          <a:prstGeom prst="rect">
            <a:avLst/>
          </a:prstGeom>
        </p:spPr>
      </p:pic>
    </p:spTree>
    <p:extLst>
      <p:ext uri="{BB962C8B-B14F-4D97-AF65-F5344CB8AC3E}">
        <p14:creationId xmlns:p14="http://schemas.microsoft.com/office/powerpoint/2010/main" val="2956438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75022"/>
            <a:ext cx="12192000" cy="615553"/>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172582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166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75022"/>
            <a:ext cx="12192000" cy="615553"/>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502200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3970067050"/>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19575401"/>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415498"/>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172582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546081"/>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fld id="{4221F580-C0C7-FE4A-BB06-8E6F259722CB}" type="datetime1">
              <a:rPr lang="en-US" smtClean="0"/>
              <a:t>9/12/24</a:t>
            </a:fld>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r>
              <a:rPr lang="en-US" dirty="0">
                <a:solidFill>
                  <a:srgbClr val="605F62"/>
                </a:solidFill>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328450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415498"/>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172582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546081"/>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fld id="{4221F580-C0C7-FE4A-BB06-8E6F259722CB}" type="datetime1">
              <a:rPr lang="en-US" smtClean="0"/>
              <a:t>9/12/24</a:t>
            </a:fld>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r>
              <a:rPr lang="en-US" dirty="0">
                <a:solidFill>
                  <a:srgbClr val="605F62"/>
                </a:solidFill>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101094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sz="2400" b="1"/>
            </a:lvl1pPr>
            <a:lvl2pPr marL="457179" indent="0" algn="ctr">
              <a:buNone/>
              <a:defRPr/>
            </a:lvl2pPr>
            <a:lvl3pPr marL="914358" indent="0" algn="ctr">
              <a:buNone/>
              <a:defRPr/>
            </a:lvl3pPr>
            <a:lvl4pPr marL="1371536" indent="0" algn="ctr">
              <a:buNone/>
              <a:defRPr/>
            </a:lvl4pPr>
            <a:lvl5pPr marL="1828715" indent="0" algn="ctr">
              <a:buNone/>
              <a:defRPr/>
            </a:lvl5pPr>
            <a:lvl6pPr marL="2285894" indent="0" algn="ctr">
              <a:buNone/>
              <a:defRPr/>
            </a:lvl6pPr>
            <a:lvl7pPr marL="2743073" indent="0" algn="ctr">
              <a:buNone/>
              <a:defRPr/>
            </a:lvl7pPr>
            <a:lvl8pPr marL="3200252" indent="0" algn="ctr">
              <a:buNone/>
              <a:defRPr/>
            </a:lvl8pPr>
            <a:lvl9pPr marL="365743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92857380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and Subtitile with Medi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12B7A6-ED1B-8E7A-7797-9CBF4847353C}"/>
              </a:ext>
            </a:extLst>
          </p:cNvPr>
          <p:cNvSpPr>
            <a:spLocks noGrp="1"/>
          </p:cNvSpPr>
          <p:nvPr>
            <p:ph type="body" sz="quarter" idx="13"/>
          </p:nvPr>
        </p:nvSpPr>
        <p:spPr>
          <a:xfrm>
            <a:off x="152400" y="334957"/>
            <a:ext cx="8793163" cy="457200"/>
          </a:xfrm>
        </p:spPr>
        <p:txBody>
          <a:bodyPr anchor="ctr" anchorCtr="0"/>
          <a:lstStyle>
            <a:lvl1pPr marL="0" indent="0" algn="l" defTabSz="914400" rtl="0" eaLnBrk="1" latinLnBrk="0" hangingPunct="1">
              <a:lnSpc>
                <a:spcPct val="100000"/>
              </a:lnSpc>
              <a:spcBef>
                <a:spcPct val="0"/>
              </a:spcBef>
              <a:buNone/>
              <a:defRPr lang="en-US" sz="2800" b="1" kern="1200" dirty="0" smtClean="0">
                <a:solidFill>
                  <a:schemeClr val="bg1"/>
                </a:solidFill>
                <a:effectLst/>
                <a:latin typeface="+mj-lt"/>
                <a:ea typeface="+mj-ea"/>
                <a:cs typeface="+mj-cs"/>
              </a:defRPr>
            </a:lvl1pPr>
            <a:lvl2pPr marL="0" indent="0" algn="l" defTabSz="914400" rtl="0" eaLnBrk="1" latinLnBrk="0" hangingPunct="1">
              <a:lnSpc>
                <a:spcPct val="100000"/>
              </a:lnSpc>
              <a:spcBef>
                <a:spcPct val="0"/>
              </a:spcBef>
              <a:buNone/>
              <a:defRPr lang="en-US" sz="2800" b="1" kern="1200" dirty="0" smtClean="0">
                <a:solidFill>
                  <a:schemeClr val="bg1"/>
                </a:solidFill>
                <a:effectLst/>
                <a:latin typeface="+mj-lt"/>
                <a:ea typeface="+mj-ea"/>
                <a:cs typeface="+mj-cs"/>
              </a:defRPr>
            </a:lvl2pPr>
            <a:lvl3pPr marL="0" indent="0" algn="l" defTabSz="914400" rtl="0" eaLnBrk="1" latinLnBrk="0" hangingPunct="1">
              <a:lnSpc>
                <a:spcPct val="100000"/>
              </a:lnSpc>
              <a:spcBef>
                <a:spcPct val="0"/>
              </a:spcBef>
              <a:buNone/>
              <a:defRPr lang="en-US" sz="2800" b="1" kern="1200" dirty="0" smtClean="0">
                <a:solidFill>
                  <a:schemeClr val="bg1"/>
                </a:solidFill>
                <a:effectLst/>
                <a:latin typeface="+mj-lt"/>
                <a:ea typeface="+mj-ea"/>
                <a:cs typeface="+mj-cs"/>
              </a:defRPr>
            </a:lvl3pPr>
            <a:lvl4pPr marL="0" indent="0" algn="l" defTabSz="914400" rtl="0" eaLnBrk="1" latinLnBrk="0" hangingPunct="1">
              <a:lnSpc>
                <a:spcPct val="100000"/>
              </a:lnSpc>
              <a:spcBef>
                <a:spcPct val="0"/>
              </a:spcBef>
              <a:buNone/>
              <a:defRPr lang="en-US" sz="2800" b="1" kern="1200" dirty="0" smtClean="0">
                <a:solidFill>
                  <a:schemeClr val="bg1"/>
                </a:solidFill>
                <a:effectLst/>
                <a:latin typeface="+mj-lt"/>
                <a:ea typeface="+mj-ea"/>
                <a:cs typeface="+mj-cs"/>
              </a:defRPr>
            </a:lvl4pPr>
            <a:lvl5pPr marL="0" indent="0" algn="l" defTabSz="914400" rtl="0" eaLnBrk="1" latinLnBrk="0" hangingPunct="1">
              <a:lnSpc>
                <a:spcPct val="100000"/>
              </a:lnSpc>
              <a:spcBef>
                <a:spcPct val="0"/>
              </a:spcBef>
              <a:buNone/>
              <a:defRPr lang="en-US" sz="2800" b="1" kern="1200" dirty="0">
                <a:solidFill>
                  <a:schemeClr val="bg1"/>
                </a:solidFill>
                <a:effectLst/>
                <a:latin typeface="+mj-lt"/>
                <a:ea typeface="+mj-ea"/>
                <a:cs typeface="+mj-cs"/>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01FCFA11-6349-0E44-AAC2-812B62DD4A24}"/>
              </a:ext>
            </a:extLst>
          </p:cNvPr>
          <p:cNvSpPr>
            <a:spLocks noGrp="1"/>
          </p:cNvSpPr>
          <p:nvPr>
            <p:ph idx="1"/>
          </p:nvPr>
        </p:nvSpPr>
        <p:spPr>
          <a:xfrm>
            <a:off x="152400" y="1897144"/>
            <a:ext cx="893921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152400" y="6475740"/>
            <a:ext cx="11266488" cy="261610"/>
          </a:xfrm>
        </p:spPr>
        <p:txBody>
          <a:bodyPr anchor="b" anchorCtr="0">
            <a:spAutoFit/>
          </a:bodyPr>
          <a:lstStyle>
            <a:lvl1pPr marL="0" indent="0">
              <a:spcBef>
                <a:spcPts val="0"/>
              </a:spcBef>
              <a:buNone/>
              <a:tabLst/>
              <a:defRPr sz="1100"/>
            </a:lvl1pPr>
            <a:lvl2pPr marL="0" indent="0">
              <a:spcBef>
                <a:spcPts val="0"/>
              </a:spcBef>
              <a:buNone/>
              <a:tabLst/>
              <a:defRPr sz="1200"/>
            </a:lvl2pPr>
            <a:lvl3pPr marL="0" indent="0">
              <a:spcBef>
                <a:spcPts val="0"/>
              </a:spcBef>
              <a:buNone/>
              <a:tabLst/>
              <a:defRPr sz="1200"/>
            </a:lvl3pPr>
            <a:lvl4pPr marL="0" indent="0">
              <a:spcBef>
                <a:spcPts val="0"/>
              </a:spcBef>
              <a:buNone/>
              <a:tabLst/>
              <a:defRPr sz="1200"/>
            </a:lvl4pPr>
            <a:lvl5pPr marL="0" indent="0">
              <a:spcBef>
                <a:spcPts val="0"/>
              </a:spcBef>
              <a:buNone/>
              <a:tabLst/>
              <a:defRPr sz="1200"/>
            </a:lvl5pPr>
          </a:lstStyle>
          <a:p>
            <a:pPr lvl="0"/>
            <a:r>
              <a:rPr lang="en-US" dirty="0"/>
              <a:t>References, footnotes.</a:t>
            </a:r>
          </a:p>
        </p:txBody>
      </p:sp>
      <p:sp>
        <p:nvSpPr>
          <p:cNvPr id="6" name="Text Placeholder 5"/>
          <p:cNvSpPr>
            <a:spLocks noGrp="1"/>
          </p:cNvSpPr>
          <p:nvPr>
            <p:ph type="body" sz="quarter" idx="11"/>
          </p:nvPr>
        </p:nvSpPr>
        <p:spPr>
          <a:xfrm>
            <a:off x="152400" y="1339196"/>
            <a:ext cx="8939213" cy="461665"/>
          </a:xfrm>
        </p:spPr>
        <p:txBody>
          <a:bodyPr wrap="square">
            <a:spAutoFit/>
          </a:bodyPr>
          <a:lstStyle>
            <a:lvl1pPr marL="0" indent="0">
              <a:spcBef>
                <a:spcPts val="0"/>
              </a:spcBef>
              <a:buNone/>
              <a:defRPr sz="2400" b="1">
                <a:solidFill>
                  <a:schemeClr val="tx1"/>
                </a:solidFill>
              </a:defRPr>
            </a:lvl1pPr>
            <a:lvl2pPr marL="0" indent="0">
              <a:spcBef>
                <a:spcPts val="0"/>
              </a:spcBef>
              <a:buNone/>
              <a:defRPr sz="2600" b="1"/>
            </a:lvl2pPr>
            <a:lvl3pPr marL="0" indent="0">
              <a:spcBef>
                <a:spcPts val="0"/>
              </a:spcBef>
              <a:buNone/>
              <a:defRPr sz="2600" b="1"/>
            </a:lvl3pPr>
            <a:lvl4pPr marL="0" indent="0">
              <a:spcBef>
                <a:spcPts val="0"/>
              </a:spcBef>
              <a:buNone/>
              <a:defRPr sz="2600" b="1"/>
            </a:lvl4pPr>
            <a:lvl5pPr marL="0" indent="0">
              <a:spcBef>
                <a:spcPts val="0"/>
              </a:spcBef>
              <a:buNone/>
              <a:defRPr sz="2600" b="1"/>
            </a:lvl5pPr>
          </a:lstStyle>
          <a:p>
            <a:pPr lvl="0"/>
            <a:r>
              <a:rPr lang="en-US" dirty="0"/>
              <a:t>Click to edit Master text styles</a:t>
            </a:r>
          </a:p>
        </p:txBody>
      </p:sp>
      <p:sp>
        <p:nvSpPr>
          <p:cNvPr id="12" name="Media Placeholder 28">
            <a:extLst>
              <a:ext uri="{FF2B5EF4-FFF2-40B4-BE49-F238E27FC236}">
                <a16:creationId xmlns:a16="http://schemas.microsoft.com/office/drawing/2014/main" id="{5769637C-B904-CE03-4393-0B7EA2894296}"/>
              </a:ext>
            </a:extLst>
          </p:cNvPr>
          <p:cNvSpPr>
            <a:spLocks noGrp="1"/>
          </p:cNvSpPr>
          <p:nvPr>
            <p:ph type="media" sz="quarter" idx="12"/>
          </p:nvPr>
        </p:nvSpPr>
        <p:spPr>
          <a:xfrm>
            <a:off x="9209314" y="139700"/>
            <a:ext cx="2830286" cy="1768929"/>
          </a:xfrm>
          <a:solidFill>
            <a:schemeClr val="bg1">
              <a:lumMod val="85000"/>
            </a:schemeClr>
          </a:solidFill>
        </p:spPr>
        <p:txBody>
          <a:bodyPr anchor="ctr" anchorCtr="0">
            <a:normAutofit/>
          </a:bodyPr>
          <a:lstStyle>
            <a:lvl1pPr algn="ctr">
              <a:buFontTx/>
              <a:buNone/>
              <a:defRPr sz="1800" i="1">
                <a:solidFill>
                  <a:schemeClr val="bg1">
                    <a:lumMod val="50000"/>
                  </a:schemeClr>
                </a:solidFill>
              </a:defRPr>
            </a:lvl1pPr>
          </a:lstStyle>
          <a:p>
            <a:endParaRPr lang="en-US"/>
          </a:p>
        </p:txBody>
      </p:sp>
    </p:spTree>
    <p:extLst>
      <p:ext uri="{BB962C8B-B14F-4D97-AF65-F5344CB8AC3E}">
        <p14:creationId xmlns:p14="http://schemas.microsoft.com/office/powerpoint/2010/main" val="1756241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5" descr="MGH_CMY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1285" y="6278566"/>
            <a:ext cx="2294467" cy="350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0" y="0"/>
            <a:ext cx="12192000" cy="5334000"/>
          </a:xfrm>
          <a:prstGeom prst="rect">
            <a:avLst/>
          </a:prstGeom>
          <a:solidFill>
            <a:srgbClr val="007EA3"/>
          </a:solidFill>
          <a:ln w="9525" algn="ctr">
            <a:noFill/>
            <a:round/>
            <a:headEnd/>
            <a:tailEnd/>
          </a:ln>
        </p:spPr>
        <p:txBody>
          <a:bodyPr/>
          <a:lstStyle/>
          <a:p>
            <a:pPr defTabSz="914377"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pic>
        <p:nvPicPr>
          <p:cNvPr id="8" name="Picture 10" descr="Hvd Teaching Affi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0403" y="457200"/>
            <a:ext cx="2207684"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2"/>
          <p:cNvSpPr>
            <a:spLocks noChangeArrowheads="1"/>
          </p:cNvSpPr>
          <p:nvPr/>
        </p:nvSpPr>
        <p:spPr bwMode="auto">
          <a:xfrm>
            <a:off x="8534400" y="5715000"/>
            <a:ext cx="3657600" cy="1143000"/>
          </a:xfrm>
          <a:prstGeom prst="rect">
            <a:avLst/>
          </a:prstGeom>
          <a:solidFill>
            <a:schemeClr val="tx2"/>
          </a:solidFill>
          <a:ln w="9525" algn="ctr">
            <a:noFill/>
            <a:round/>
            <a:headEnd/>
            <a:tailEnd/>
          </a:ln>
        </p:spPr>
        <p:txBody>
          <a:bodyPr/>
          <a:lstStyle/>
          <a:p>
            <a:pPr defTabSz="914377"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pic>
        <p:nvPicPr>
          <p:cNvPr id="10" name="Picture 13" descr="Cancer Center_RG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5340351"/>
            <a:ext cx="3657600" cy="1517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5400">
                <a:latin typeface="Calibri" charset="0"/>
                <a:ea typeface="Calibri" charset="0"/>
                <a:cs typeface="Calibri" charset="0"/>
              </a:defRPr>
            </a:lvl1pPr>
          </a:lstStyle>
          <a:p>
            <a:r>
              <a:rPr lang="en-US"/>
              <a:t>Click to edit Master title style</a:t>
            </a:r>
            <a:endParaRPr lang="en-US" dirty="0"/>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Calibri" charset="0"/>
                <a:ea typeface="Calibri" charset="0"/>
                <a:cs typeface="Calibri" charset="0"/>
              </a:defRPr>
            </a:lvl1pPr>
          </a:lstStyle>
          <a:p>
            <a:r>
              <a:rPr lang="en-US"/>
              <a:t>Click to edit Master subtitle style</a:t>
            </a:r>
            <a:endParaRPr lang="en-US" dirty="0"/>
          </a:p>
        </p:txBody>
      </p:sp>
    </p:spTree>
    <p:extLst>
      <p:ext uri="{BB962C8B-B14F-4D97-AF65-F5344CB8AC3E}">
        <p14:creationId xmlns:p14="http://schemas.microsoft.com/office/powerpoint/2010/main" val="1131240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219200"/>
          </a:xfrm>
          <a:prstGeom prst="rect">
            <a:avLst/>
          </a:prstGeom>
          <a:solidFill>
            <a:srgbClr val="007CA4"/>
          </a:solidFill>
          <a:ln w="9525" algn="ctr">
            <a:noFill/>
            <a:round/>
            <a:headEnd/>
            <a:tailEnd/>
          </a:ln>
        </p:spPr>
        <p:txBody>
          <a:bodyPr/>
          <a:lstStyle/>
          <a:p>
            <a:pPr defTabSz="914377"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sp>
        <p:nvSpPr>
          <p:cNvPr id="5" name="Rectangle 8"/>
          <p:cNvSpPr>
            <a:spLocks noChangeArrowheads="1"/>
          </p:cNvSpPr>
          <p:nvPr/>
        </p:nvSpPr>
        <p:spPr bwMode="auto">
          <a:xfrm>
            <a:off x="0" y="0"/>
            <a:ext cx="12192000" cy="1219200"/>
          </a:xfrm>
          <a:prstGeom prst="rect">
            <a:avLst/>
          </a:prstGeom>
          <a:solidFill>
            <a:srgbClr val="007EA3"/>
          </a:solidFill>
          <a:ln w="9525" algn="ctr">
            <a:noFill/>
            <a:round/>
            <a:headEnd/>
            <a:tailEnd/>
          </a:ln>
        </p:spPr>
        <p:txBody>
          <a:bodyPr/>
          <a:lstStyle/>
          <a:p>
            <a:pPr defTabSz="914377" eaLnBrk="0" fontAlgn="base" hangingPunct="0">
              <a:spcBef>
                <a:spcPct val="0"/>
              </a:spcBef>
              <a:spcAft>
                <a:spcPct val="0"/>
              </a:spcAft>
              <a:defRPr/>
            </a:pPr>
            <a:endParaRPr lang="en-US" sz="2400">
              <a:solidFill>
                <a:srgbClr val="000000"/>
              </a:solidFill>
              <a:latin typeface="Lucida Grande" charset="0"/>
              <a:ea typeface="ＭＳ Ｐゴシック" charset="-128"/>
              <a:cs typeface="ＭＳ Ｐゴシック" charset="0"/>
            </a:endParaRPr>
          </a:p>
        </p:txBody>
      </p:sp>
      <p:sp>
        <p:nvSpPr>
          <p:cNvPr id="2" name="Title 1"/>
          <p:cNvSpPr>
            <a:spLocks noGrp="1"/>
          </p:cNvSpPr>
          <p:nvPr>
            <p:ph type="title"/>
          </p:nvPr>
        </p:nvSpPr>
        <p:spPr/>
        <p:txBody>
          <a:bodyPr/>
          <a:lstStyle>
            <a:lvl1pPr>
              <a:defRPr sz="3200" b="1" i="0">
                <a:latin typeface="Calibri" charset="0"/>
                <a:ea typeface="Calibri" charset="0"/>
                <a:cs typeface="Calibri"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charset="0"/>
                <a:ea typeface="Calibri" charset="0"/>
                <a:cs typeface="Calibri" charset="0"/>
              </a:defRPr>
            </a:lvl1pPr>
            <a:lvl2pPr>
              <a:defRPr>
                <a:latin typeface="Calibri" charset="0"/>
                <a:ea typeface="Calibri" charset="0"/>
                <a:cs typeface="Calibri" charset="0"/>
              </a:defRPr>
            </a:lvl2pPr>
            <a:lvl3pPr>
              <a:defRPr>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10"/>
          </p:nvPr>
        </p:nvSpPr>
        <p:spPr/>
        <p:txBody>
          <a:bodyPr/>
          <a:lstStyle>
            <a:lvl1pPr>
              <a:defRPr/>
            </a:lvl1pPr>
          </a:lstStyle>
          <a:p>
            <a:fld id="{AE119869-7654-864E-86F4-39D581DA31D1}" type="slidenum">
              <a:rPr lang="en-US" smtClean="0"/>
              <a:t>‹#›</a:t>
            </a:fld>
            <a:endParaRPr lang="en-US"/>
          </a:p>
        </p:txBody>
      </p:sp>
      <p:pic>
        <p:nvPicPr>
          <p:cNvPr id="8" name="Picture 7" descr="Cancer Center_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9509" y="5867402"/>
            <a:ext cx="2739292"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707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38453915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68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162533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5"/>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887726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15036365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2847808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4016262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69"/>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1605467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14344079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228600"/>
            <a:ext cx="2819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AE119869-7654-864E-86F4-39D581DA31D1}" type="slidenum">
              <a:rPr lang="en-US" smtClean="0"/>
              <a:t>‹#›</a:t>
            </a:fld>
            <a:endParaRPr lang="en-US"/>
          </a:p>
        </p:txBody>
      </p:sp>
    </p:spTree>
    <p:extLst>
      <p:ext uri="{BB962C8B-B14F-4D97-AF65-F5344CB8AC3E}">
        <p14:creationId xmlns:p14="http://schemas.microsoft.com/office/powerpoint/2010/main" val="2309171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FB914D-2085-4730-86FC-C635A2F3FE3D}" type="datetimeFigureOut">
              <a:rPr lang="en-US" smtClean="0"/>
              <a:pPr/>
              <a:t>9/12/24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24621898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0800"/>
            <a:ext cx="10972800" cy="1143000"/>
          </a:xfrm>
        </p:spPr>
        <p:txBody>
          <a:bodyPr>
            <a:normAutofit/>
          </a:bodyPr>
          <a:lstStyle>
            <a:lvl1pPr>
              <a:defRPr sz="5333">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userDrawn="1"/>
        </p:nvCxnSpPr>
        <p:spPr>
          <a:xfrm>
            <a:off x="0" y="1193800"/>
            <a:ext cx="12192000" cy="0"/>
          </a:xfrm>
          <a:prstGeom prst="line">
            <a:avLst/>
          </a:prstGeom>
          <a:ln w="38100">
            <a:solidFill>
              <a:srgbClr val="007DA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443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7897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FB914D-2085-4730-86FC-C635A2F3FE3D}" type="datetimeFigureOut">
              <a:rPr lang="en-US" smtClean="0"/>
              <a:pPr/>
              <a:t>9/12/24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3635773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FB914D-2085-4730-86FC-C635A2F3FE3D}" type="datetimeFigureOut">
              <a:rPr lang="en-US" smtClean="0"/>
              <a:pPr/>
              <a:t>9/12/24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8943602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FB914D-2085-4730-86FC-C635A2F3FE3D}" type="datetimeFigureOut">
              <a:rPr lang="en-US" smtClean="0"/>
              <a:pPr/>
              <a:t>9/12/24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31876705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FB914D-2085-4730-86FC-C635A2F3FE3D}" type="datetimeFigureOut">
              <a:rPr lang="en-US" smtClean="0"/>
              <a:pPr/>
              <a:t>9/12/24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1295718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0FB914D-2085-4730-86FC-C635A2F3FE3D}" type="datetimeFigureOut">
              <a:rPr lang="en-US" smtClean="0"/>
              <a:pPr/>
              <a:t>9/12/24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26929283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0FB914D-2085-4730-86FC-C635A2F3FE3D}" type="datetimeFigureOut">
              <a:rPr lang="en-US" smtClean="0"/>
              <a:pPr/>
              <a:t>9/12/24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41995928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FB914D-2085-4730-86FC-C635A2F3FE3D}" type="datetimeFigureOut">
              <a:rPr lang="en-US" smtClean="0"/>
              <a:pPr/>
              <a:t>9/12/24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3981897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FB914D-2085-4730-86FC-C635A2F3FE3D}" type="datetimeFigureOut">
              <a:rPr lang="en-US" smtClean="0"/>
              <a:pPr/>
              <a:t>9/12/24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CD747-282F-473B-9299-E9D2A240DBE0}" type="slidenum">
              <a:rPr lang="en-US" smtClean="0"/>
              <a:pPr/>
              <a:t>‹#›</a:t>
            </a:fld>
            <a:endParaRPr lang="en-US"/>
          </a:p>
        </p:txBody>
      </p:sp>
    </p:spTree>
    <p:extLst>
      <p:ext uri="{BB962C8B-B14F-4D97-AF65-F5344CB8AC3E}">
        <p14:creationId xmlns:p14="http://schemas.microsoft.com/office/powerpoint/2010/main" val="182131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4.emf"/><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9.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5.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DF1E222-1CF9-494E-BF97-A196FF2A6BA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09391" y="6355943"/>
            <a:ext cx="1902387" cy="389465"/>
          </a:xfrm>
          <a:prstGeom prst="rect">
            <a:avLst/>
          </a:prstGeom>
        </p:spPr>
      </p:pic>
    </p:spTree>
    <p:extLst>
      <p:ext uri="{BB962C8B-B14F-4D97-AF65-F5344CB8AC3E}">
        <p14:creationId xmlns:p14="http://schemas.microsoft.com/office/powerpoint/2010/main" val="2223416435"/>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 id="2147485544" r:id="rId12"/>
    <p:sldLayoutId id="2147485546" r:id="rId13"/>
    <p:sldLayoutId id="2147485547" r:id="rId14"/>
    <p:sldLayoutId id="2147485548" r:id="rId15"/>
    <p:sldLayoutId id="2147485549" r:id="rId16"/>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12192000" cy="1219200"/>
          </a:xfrm>
          <a:prstGeom prst="rect">
            <a:avLst/>
          </a:prstGeom>
          <a:solidFill>
            <a:srgbClr val="007EA3"/>
          </a:solidFill>
          <a:ln w="9525" algn="ctr">
            <a:noFill/>
            <a:round/>
            <a:headEnd/>
            <a:tailEnd/>
          </a:ln>
        </p:spPr>
        <p:txBody>
          <a:bodyPr/>
          <a:lstStyle/>
          <a:p>
            <a:pPr defTabSz="914377" eaLnBrk="0" fontAlgn="base" hangingPunct="0">
              <a:spcBef>
                <a:spcPct val="0"/>
              </a:spcBef>
              <a:spcAft>
                <a:spcPct val="0"/>
              </a:spcAft>
              <a:defRPr/>
            </a:pPr>
            <a:endParaRPr lang="en-US" sz="2400" dirty="0">
              <a:solidFill>
                <a:srgbClr val="000000"/>
              </a:solidFill>
              <a:latin typeface="Calibri" charset="0"/>
              <a:ea typeface="Calibri" charset="0"/>
              <a:cs typeface="Calibri" charset="0"/>
            </a:endParaRPr>
          </a:p>
        </p:txBody>
      </p:sp>
      <p:sp>
        <p:nvSpPr>
          <p:cNvPr id="4099" name="Rectangle 2"/>
          <p:cNvSpPr>
            <a:spLocks noGrp="1" noChangeArrowheads="1"/>
          </p:cNvSpPr>
          <p:nvPr>
            <p:ph type="title"/>
          </p:nvPr>
        </p:nvSpPr>
        <p:spPr bwMode="auto">
          <a:xfrm>
            <a:off x="406400" y="0"/>
            <a:ext cx="11277600" cy="121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100" name="Rectangle 3"/>
          <p:cNvSpPr>
            <a:spLocks noGrp="1" noChangeArrowheads="1"/>
          </p:cNvSpPr>
          <p:nvPr>
            <p:ph type="body" idx="1"/>
          </p:nvPr>
        </p:nvSpPr>
        <p:spPr bwMode="auto">
          <a:xfrm>
            <a:off x="406400" y="1524000"/>
            <a:ext cx="11277600" cy="4572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0420" name="Rectangle 4"/>
          <p:cNvSpPr>
            <a:spLocks noGrp="1" noChangeArrowheads="1"/>
          </p:cNvSpPr>
          <p:nvPr>
            <p:ph type="sldNum" sz="quarter" idx="4"/>
          </p:nvPr>
        </p:nvSpPr>
        <p:spPr bwMode="auto">
          <a:xfrm>
            <a:off x="0" y="6629400"/>
            <a:ext cx="2540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u="none">
                <a:latin typeface="Univers 47 CondensedLight" charset="0"/>
              </a:defRPr>
            </a:lvl1pPr>
          </a:lstStyle>
          <a:p>
            <a:fld id="{AE119869-7654-864E-86F4-39D581DA31D1}" type="slidenum">
              <a:rPr lang="en-US" smtClean="0"/>
              <a:t>‹#›</a:t>
            </a:fld>
            <a:endParaRPr lang="en-US"/>
          </a:p>
        </p:txBody>
      </p:sp>
      <p:pic>
        <p:nvPicPr>
          <p:cNvPr id="4102" name="Picture 7" descr="Cancer Center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49509" y="5867402"/>
            <a:ext cx="2739292"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713036"/>
      </p:ext>
    </p:extLst>
  </p:cSld>
  <p:clrMap bg1="lt1" tx1="dk1" bg2="lt2" tx2="dk2" accent1="accent1" accent2="accent2" accent3="accent3" accent4="accent4" accent5="accent5" accent6="accent6" hlink="hlink" folHlink="folHlink"/>
  <p:sldLayoutIdLst>
    <p:sldLayoutId id="2147485551" r:id="rId1"/>
    <p:sldLayoutId id="2147485552" r:id="rId2"/>
    <p:sldLayoutId id="2147485553" r:id="rId3"/>
    <p:sldLayoutId id="2147485554" r:id="rId4"/>
    <p:sldLayoutId id="2147485555" r:id="rId5"/>
    <p:sldLayoutId id="2147485556" r:id="rId6"/>
    <p:sldLayoutId id="2147485557" r:id="rId7"/>
    <p:sldLayoutId id="2147485558" r:id="rId8"/>
    <p:sldLayoutId id="2147485559" r:id="rId9"/>
    <p:sldLayoutId id="2147485560" r:id="rId10"/>
    <p:sldLayoutId id="2147485561" r:id="rId11"/>
  </p:sldLayoutIdLst>
  <p:txStyles>
    <p:titleStyle>
      <a:lvl1pPr algn="l" rtl="0" eaLnBrk="1" fontAlgn="base" hangingPunct="1">
        <a:spcBef>
          <a:spcPct val="0"/>
        </a:spcBef>
        <a:spcAft>
          <a:spcPct val="0"/>
        </a:spcAft>
        <a:defRPr sz="2800" b="1" i="0">
          <a:solidFill>
            <a:schemeClr val="tx2"/>
          </a:solidFill>
          <a:latin typeface="Calibri" charset="0"/>
          <a:ea typeface="Calibri" charset="0"/>
          <a:cs typeface="Calibri" charset="0"/>
        </a:defRPr>
      </a:lvl1pPr>
      <a:lvl2pPr algn="l" rtl="0" eaLnBrk="1" fontAlgn="base" hangingPunct="1">
        <a:spcBef>
          <a:spcPct val="0"/>
        </a:spcBef>
        <a:spcAft>
          <a:spcPct val="0"/>
        </a:spcAft>
        <a:defRPr sz="2400">
          <a:solidFill>
            <a:schemeClr val="tx2"/>
          </a:solidFill>
          <a:latin typeface="Arial" charset="0"/>
          <a:ea typeface="ＭＳ Ｐゴシック" charset="-128"/>
          <a:cs typeface="Arial" charset="0"/>
        </a:defRPr>
      </a:lvl2pPr>
      <a:lvl3pPr algn="l" rtl="0" eaLnBrk="1" fontAlgn="base" hangingPunct="1">
        <a:spcBef>
          <a:spcPct val="0"/>
        </a:spcBef>
        <a:spcAft>
          <a:spcPct val="0"/>
        </a:spcAft>
        <a:defRPr sz="2400">
          <a:solidFill>
            <a:schemeClr val="tx2"/>
          </a:solidFill>
          <a:latin typeface="Arial" charset="0"/>
          <a:ea typeface="ＭＳ Ｐゴシック" charset="-128"/>
          <a:cs typeface="Arial" charset="0"/>
        </a:defRPr>
      </a:lvl3pPr>
      <a:lvl4pPr algn="l" rtl="0" eaLnBrk="1" fontAlgn="base" hangingPunct="1">
        <a:spcBef>
          <a:spcPct val="0"/>
        </a:spcBef>
        <a:spcAft>
          <a:spcPct val="0"/>
        </a:spcAft>
        <a:defRPr sz="2400">
          <a:solidFill>
            <a:schemeClr val="tx2"/>
          </a:solidFill>
          <a:latin typeface="Arial" charset="0"/>
          <a:ea typeface="ＭＳ Ｐゴシック" charset="-128"/>
          <a:cs typeface="Arial" charset="0"/>
        </a:defRPr>
      </a:lvl4pPr>
      <a:lvl5pPr algn="l" rtl="0" eaLnBrk="1" fontAlgn="base" hangingPunct="1">
        <a:spcBef>
          <a:spcPct val="0"/>
        </a:spcBef>
        <a:spcAft>
          <a:spcPct val="0"/>
        </a:spcAft>
        <a:defRPr sz="2400">
          <a:solidFill>
            <a:schemeClr val="tx2"/>
          </a:solidFill>
          <a:latin typeface="Arial" charset="0"/>
          <a:ea typeface="ＭＳ Ｐゴシック" charset="-128"/>
          <a:cs typeface="Arial" charset="0"/>
        </a:defRPr>
      </a:lvl5pPr>
      <a:lvl6pPr marL="457189" algn="l" rtl="0" eaLnBrk="1" fontAlgn="base" hangingPunct="1">
        <a:spcBef>
          <a:spcPct val="0"/>
        </a:spcBef>
        <a:spcAft>
          <a:spcPct val="0"/>
        </a:spcAft>
        <a:defRPr sz="3600">
          <a:solidFill>
            <a:schemeClr val="tx2"/>
          </a:solidFill>
          <a:latin typeface="Palatino" charset="0"/>
          <a:ea typeface="ＭＳ Ｐゴシック" charset="-128"/>
        </a:defRPr>
      </a:lvl6pPr>
      <a:lvl7pPr marL="914377" algn="l" rtl="0" eaLnBrk="1" fontAlgn="base" hangingPunct="1">
        <a:spcBef>
          <a:spcPct val="0"/>
        </a:spcBef>
        <a:spcAft>
          <a:spcPct val="0"/>
        </a:spcAft>
        <a:defRPr sz="3600">
          <a:solidFill>
            <a:schemeClr val="tx2"/>
          </a:solidFill>
          <a:latin typeface="Palatino" charset="0"/>
          <a:ea typeface="ＭＳ Ｐゴシック" charset="-128"/>
        </a:defRPr>
      </a:lvl7pPr>
      <a:lvl8pPr marL="1371566" algn="l" rtl="0" eaLnBrk="1" fontAlgn="base" hangingPunct="1">
        <a:spcBef>
          <a:spcPct val="0"/>
        </a:spcBef>
        <a:spcAft>
          <a:spcPct val="0"/>
        </a:spcAft>
        <a:defRPr sz="3600">
          <a:solidFill>
            <a:schemeClr val="tx2"/>
          </a:solidFill>
          <a:latin typeface="Palatino" charset="0"/>
          <a:ea typeface="ＭＳ Ｐゴシック" charset="-128"/>
        </a:defRPr>
      </a:lvl8pPr>
      <a:lvl9pPr marL="1828754"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2891" indent="-342891" algn="l" rtl="0" eaLnBrk="1" fontAlgn="base" hangingPunct="1">
        <a:spcBef>
          <a:spcPct val="0"/>
        </a:spcBef>
        <a:spcAft>
          <a:spcPts val="1200"/>
        </a:spcAft>
        <a:buClr>
          <a:srgbClr val="003366"/>
        </a:buClr>
        <a:buSzPct val="85000"/>
        <a:buFont typeface="Times" charset="0"/>
        <a:buChar char="•"/>
        <a:defRPr sz="2400">
          <a:solidFill>
            <a:schemeClr val="tx1"/>
          </a:solidFill>
          <a:latin typeface="Calibri" charset="0"/>
          <a:ea typeface="Calibri" charset="0"/>
          <a:cs typeface="Calibri" charset="0"/>
        </a:defRPr>
      </a:lvl1pPr>
      <a:lvl2pPr marL="742932" indent="-285744" algn="l" rtl="0" eaLnBrk="1" fontAlgn="base" hangingPunct="1">
        <a:spcBef>
          <a:spcPct val="0"/>
        </a:spcBef>
        <a:spcAft>
          <a:spcPts val="1200"/>
        </a:spcAft>
        <a:buClr>
          <a:srgbClr val="003366"/>
        </a:buClr>
        <a:buSzPct val="85000"/>
        <a:buChar char="–"/>
        <a:defRPr sz="2000">
          <a:solidFill>
            <a:schemeClr val="tx1"/>
          </a:solidFill>
          <a:latin typeface="Calibri" charset="0"/>
          <a:ea typeface="Calibri" charset="0"/>
          <a:cs typeface="Calibri" charset="0"/>
        </a:defRPr>
      </a:lvl2pPr>
      <a:lvl3pPr marL="1142971" indent="-228594" algn="l" rtl="0" eaLnBrk="1" fontAlgn="base" hangingPunct="1">
        <a:spcBef>
          <a:spcPct val="0"/>
        </a:spcBef>
        <a:spcAft>
          <a:spcPts val="1200"/>
        </a:spcAft>
        <a:buClr>
          <a:srgbClr val="003366"/>
        </a:buClr>
        <a:buSzPct val="85000"/>
        <a:buFont typeface="Times" charset="0"/>
        <a:buChar char="•"/>
        <a:defRPr sz="2000">
          <a:solidFill>
            <a:schemeClr val="tx1"/>
          </a:solidFill>
          <a:latin typeface="Calibri" charset="0"/>
          <a:ea typeface="Calibri" charset="0"/>
          <a:cs typeface="Calibri" charset="0"/>
        </a:defRPr>
      </a:lvl3pPr>
      <a:lvl4pPr marL="1600160" indent="-228594" algn="l" rtl="0" eaLnBrk="1" fontAlgn="base" hangingPunct="1">
        <a:spcBef>
          <a:spcPct val="0"/>
        </a:spcBef>
        <a:spcAft>
          <a:spcPts val="1200"/>
        </a:spcAft>
        <a:buClr>
          <a:srgbClr val="003366"/>
        </a:buClr>
        <a:buChar char="–"/>
        <a:defRPr sz="2000">
          <a:solidFill>
            <a:schemeClr val="tx1"/>
          </a:solidFill>
          <a:latin typeface="Calibri" charset="0"/>
          <a:ea typeface="Calibri" charset="0"/>
          <a:cs typeface="Calibri" charset="0"/>
        </a:defRPr>
      </a:lvl4pPr>
      <a:lvl5pPr marL="2057349" indent="-228594" algn="l" rtl="0" eaLnBrk="1" fontAlgn="base" hangingPunct="1">
        <a:spcBef>
          <a:spcPct val="0"/>
        </a:spcBef>
        <a:spcAft>
          <a:spcPts val="1200"/>
        </a:spcAft>
        <a:buClr>
          <a:srgbClr val="003366"/>
        </a:buClr>
        <a:buChar char="»"/>
        <a:defRPr sz="2000">
          <a:solidFill>
            <a:schemeClr val="tx1"/>
          </a:solidFill>
          <a:latin typeface="Calibri" charset="0"/>
          <a:ea typeface="Calibri" charset="0"/>
          <a:cs typeface="Calibri" charset="0"/>
        </a:defRPr>
      </a:lvl5pPr>
      <a:lvl6pPr marL="2514537" indent="-228594" algn="l" rtl="0" eaLnBrk="1" fontAlgn="base" hangingPunct="1">
        <a:spcBef>
          <a:spcPct val="0"/>
        </a:spcBef>
        <a:spcAft>
          <a:spcPct val="20000"/>
        </a:spcAft>
        <a:defRPr sz="2800">
          <a:solidFill>
            <a:schemeClr val="tx1"/>
          </a:solidFill>
          <a:latin typeface="+mn-lt"/>
          <a:ea typeface="+mn-ea"/>
        </a:defRPr>
      </a:lvl6pPr>
      <a:lvl7pPr marL="2971726" indent="-228594" algn="l" rtl="0" eaLnBrk="1" fontAlgn="base" hangingPunct="1">
        <a:spcBef>
          <a:spcPct val="0"/>
        </a:spcBef>
        <a:spcAft>
          <a:spcPct val="20000"/>
        </a:spcAft>
        <a:defRPr sz="2800">
          <a:solidFill>
            <a:schemeClr val="tx1"/>
          </a:solidFill>
          <a:latin typeface="+mn-lt"/>
          <a:ea typeface="+mn-ea"/>
        </a:defRPr>
      </a:lvl7pPr>
      <a:lvl8pPr marL="3428914" indent="-228594" algn="l" rtl="0" eaLnBrk="1" fontAlgn="base" hangingPunct="1">
        <a:spcBef>
          <a:spcPct val="0"/>
        </a:spcBef>
        <a:spcAft>
          <a:spcPct val="20000"/>
        </a:spcAft>
        <a:defRPr sz="2800">
          <a:solidFill>
            <a:schemeClr val="tx1"/>
          </a:solidFill>
          <a:latin typeface="+mn-lt"/>
          <a:ea typeface="+mn-ea"/>
        </a:defRPr>
      </a:lvl8pPr>
      <a:lvl9pPr marL="3886103" indent="-228594"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600">
                <a:solidFill>
                  <a:schemeClr val="tx1">
                    <a:tint val="75000"/>
                  </a:schemeClr>
                </a:solidFill>
              </a:defRPr>
            </a:lvl1pPr>
          </a:lstStyle>
          <a:p>
            <a:fld id="{80FB914D-2085-4730-86FC-C635A2F3FE3D}" type="datetimeFigureOut">
              <a:rPr lang="en-US" smtClean="0"/>
              <a:pPr/>
              <a:t>9/12/24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8" tIns="45719" rIns="91438" bIns="4571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600">
                <a:solidFill>
                  <a:schemeClr val="tx1">
                    <a:tint val="75000"/>
                  </a:schemeClr>
                </a:solidFill>
              </a:defRPr>
            </a:lvl1pPr>
          </a:lstStyle>
          <a:p>
            <a:fld id="{6F9CD747-282F-473B-9299-E9D2A240DBE0}" type="slidenum">
              <a:rPr lang="en-US" smtClean="0"/>
              <a:pPr/>
              <a:t>‹#›</a:t>
            </a:fld>
            <a:endParaRPr lang="en-US"/>
          </a:p>
        </p:txBody>
      </p:sp>
    </p:spTree>
    <p:extLst>
      <p:ext uri="{BB962C8B-B14F-4D97-AF65-F5344CB8AC3E}">
        <p14:creationId xmlns:p14="http://schemas.microsoft.com/office/powerpoint/2010/main" val="375572948"/>
      </p:ext>
    </p:extLst>
  </p:cSld>
  <p:clrMap bg1="lt1" tx1="dk1" bg2="lt2" tx2="dk2" accent1="accent1" accent2="accent2" accent3="accent3" accent4="accent4" accent5="accent5" accent6="accent6" hlink="hlink" folHlink="folHlink"/>
  <p:sldLayoutIdLst>
    <p:sldLayoutId id="2147485563" r:id="rId1"/>
    <p:sldLayoutId id="2147485564" r:id="rId2"/>
    <p:sldLayoutId id="2147485565" r:id="rId3"/>
    <p:sldLayoutId id="2147485566" r:id="rId4"/>
    <p:sldLayoutId id="2147485567" r:id="rId5"/>
    <p:sldLayoutId id="2147485568" r:id="rId6"/>
    <p:sldLayoutId id="2147485569" r:id="rId7"/>
    <p:sldLayoutId id="2147485570" r:id="rId8"/>
    <p:sldLayoutId id="2147485571" r:id="rId9"/>
    <p:sldLayoutId id="2147485572" r:id="rId10"/>
    <p:sldLayoutId id="2147485573"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hyperlink" Target="mailto:Corey.langer@uphs.upenn.edu" TargetMode="Externa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66.xml"/><Relationship Id="rId6" Type="http://schemas.openxmlformats.org/officeDocument/2006/relationships/image" Target="../media/image31.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6.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65.xml"/><Relationship Id="rId5" Type="http://schemas.microsoft.com/office/2007/relationships/hdphoto" Target="../media/hdphoto11.wdp"/><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65.xml"/><Relationship Id="rId5" Type="http://schemas.microsoft.com/office/2007/relationships/hdphoto" Target="../media/hdphoto13.wdp"/><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4.png"/><Relationship Id="rId1" Type="http://schemas.openxmlformats.org/officeDocument/2006/relationships/slideLayout" Target="../slideLayouts/slideLayout65.xml"/><Relationship Id="rId5" Type="http://schemas.microsoft.com/office/2007/relationships/hdphoto" Target="../media/hdphoto15.wdp"/><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65.xml"/><Relationship Id="rId5" Type="http://schemas.microsoft.com/office/2007/relationships/hdphoto" Target="../media/hdphoto17.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8.png"/><Relationship Id="rId1" Type="http://schemas.openxmlformats.org/officeDocument/2006/relationships/slideLayout" Target="../slideLayouts/slideLayout65.xml"/><Relationship Id="rId5" Type="http://schemas.microsoft.com/office/2007/relationships/hdphoto" Target="../media/hdphoto19.wdp"/><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chart" Target="../charts/chart3.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microsoft.com/office/2007/relationships/hdphoto" Target="../media/hdphoto20.wdp"/><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5.xml"/><Relationship Id="rId4" Type="http://schemas.microsoft.com/office/2007/relationships/hdphoto" Target="../media/hdphoto21.wdp"/></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1.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88.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8.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88.xml"/><Relationship Id="rId4" Type="http://schemas.microsoft.com/office/2007/relationships/hdphoto" Target="../media/hdphoto2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88.xml"/><Relationship Id="rId4" Type="http://schemas.microsoft.com/office/2007/relationships/hdphoto" Target="../media/hdphoto23.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88.xml"/><Relationship Id="rId4" Type="http://schemas.microsoft.com/office/2007/relationships/hdphoto" Target="../media/hdphoto24.wdp"/></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88.xml"/><Relationship Id="rId4" Type="http://schemas.microsoft.com/office/2007/relationships/hdphoto" Target="../media/hdphoto25.wdp"/></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88.xml"/><Relationship Id="rId4" Type="http://schemas.microsoft.com/office/2007/relationships/hdphoto" Target="../media/hdphoto26.wdp"/></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88.xml"/><Relationship Id="rId4" Type="http://schemas.microsoft.com/office/2007/relationships/hdphoto" Target="../media/hdphoto27.wdp"/></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88.xml"/><Relationship Id="rId4" Type="http://schemas.microsoft.com/office/2007/relationships/hdphoto" Target="../media/hdphoto28.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773832"/>
            <a:ext cx="12192000" cy="1143000"/>
          </a:xfrm>
        </p:spPr>
        <p:txBody>
          <a:bodyPr wrap="square" anchor="ctr">
            <a:noAutofit/>
          </a:bodyPr>
          <a:lstStyle/>
          <a:p>
            <a:r>
              <a:rPr lang="en-US" sz="3600" dirty="0"/>
              <a:t>The Implications of Recent Datasets for the Current </a:t>
            </a:r>
            <a:br>
              <a:rPr lang="en-US" sz="3600" dirty="0"/>
            </a:br>
            <a:r>
              <a:rPr lang="en-US" sz="3600" dirty="0"/>
              <a:t>and Future Management of Non-Small Cell Lung Cancer </a:t>
            </a:r>
            <a:br>
              <a:rPr lang="en-US" sz="3600" dirty="0"/>
            </a:br>
            <a:r>
              <a:rPr lang="en-US" sz="3600" dirty="0"/>
              <a:t>with Actionable Targets Beyond EGFR</a:t>
            </a:r>
            <a:br>
              <a:rPr lang="en-US" sz="3600" dirty="0"/>
            </a:br>
            <a:br>
              <a:rPr lang="en-US" sz="1000" dirty="0"/>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 in Conjunction with the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IASLC 2024 World Conference on Lung Cancer</a:t>
            </a:r>
            <a:endParaRPr lang="en-US" sz="2800" dirty="0"/>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0" y="551723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71960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6307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September 11,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524" y="4263561"/>
            <a:ext cx="1218895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Ibiayi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Dagogo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-Jack,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Corey J Langer, MD</a:t>
            </a:r>
          </a:p>
        </p:txBody>
      </p:sp>
    </p:spTree>
    <p:custDataLst>
      <p:tags r:id="rId1"/>
    </p:custDataLst>
    <p:extLst>
      <p:ext uri="{BB962C8B-B14F-4D97-AF65-F5344CB8AC3E}">
        <p14:creationId xmlns:p14="http://schemas.microsoft.com/office/powerpoint/2010/main" val="1556798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16632"/>
            <a:ext cx="8424936" cy="1268760"/>
          </a:xfrm>
        </p:spPr>
        <p:txBody>
          <a:bodyPr>
            <a:normAutofit/>
          </a:bodyPr>
          <a:lstStyle/>
          <a:p>
            <a:r>
              <a:rPr lang="en-US" dirty="0">
                <a:solidFill>
                  <a:srgbClr val="0432FF"/>
                </a:solidFill>
              </a:rPr>
              <a:t>General Issues Related to the Management of NSCLC</a:t>
            </a:r>
            <a:endParaRPr lang="en-US" sz="2800" dirty="0">
              <a:solidFill>
                <a:srgbClr val="0432FF"/>
              </a:solidFill>
            </a:endParaRPr>
          </a:p>
        </p:txBody>
      </p:sp>
      <p:sp>
        <p:nvSpPr>
          <p:cNvPr id="6" name="Content Placeholder 5"/>
          <p:cNvSpPr>
            <a:spLocks noGrp="1"/>
          </p:cNvSpPr>
          <p:nvPr>
            <p:ph idx="1"/>
          </p:nvPr>
        </p:nvSpPr>
        <p:spPr>
          <a:xfrm>
            <a:off x="1055440" y="1592796"/>
            <a:ext cx="9865096" cy="3672408"/>
          </a:xfrm>
        </p:spPr>
        <p:txBody>
          <a:bodyPr/>
          <a:lstStyle/>
          <a:p>
            <a:pPr marL="0" marR="0" indent="0">
              <a:spcBef>
                <a:spcPts val="600"/>
              </a:spcBef>
              <a:spcAft>
                <a:spcPts val="600"/>
              </a:spcAft>
              <a:buNone/>
            </a:pPr>
            <a:r>
              <a:rPr lang="en-US" sz="2400" b="0" kern="100" dirty="0">
                <a:effectLst/>
                <a:latin typeface="Calibri" panose="020F0502020204030204" pitchFamily="34" charset="0"/>
                <a:ea typeface="Aptos" panose="020B0004020202020204" pitchFamily="34" charset="0"/>
                <a:cs typeface="Calibri" panose="020F0502020204030204" pitchFamily="34" charset="0"/>
              </a:rPr>
              <a:t>Where do ROS1-, NTRK-, RET-, MET-, BRAF-, KRAS- and HER2-targeted treatments fit in?</a:t>
            </a:r>
          </a:p>
          <a:p>
            <a:pPr marL="342900" indent="-342900">
              <a:spcBef>
                <a:spcPts val="600"/>
              </a:spcBef>
              <a:spcAft>
                <a:spcPts val="600"/>
              </a:spcAft>
            </a:pPr>
            <a:r>
              <a:rPr lang="en-US" sz="2400" b="0" kern="100" dirty="0">
                <a:effectLst/>
                <a:latin typeface="Calibri" panose="020F0502020204030204" pitchFamily="34" charset="0"/>
                <a:ea typeface="Aptos" panose="020B0004020202020204" pitchFamily="34" charset="0"/>
                <a:cs typeface="Calibri" panose="020F0502020204030204" pitchFamily="34" charset="0"/>
              </a:rPr>
              <a:t>Adjuvant therapy</a:t>
            </a:r>
          </a:p>
          <a:p>
            <a:pPr marL="342900" indent="-342900">
              <a:spcBef>
                <a:spcPts val="600"/>
              </a:spcBef>
              <a:spcAft>
                <a:spcPts val="600"/>
              </a:spcAft>
            </a:pPr>
            <a:r>
              <a:rPr lang="en-US" sz="2400" b="0" kern="100" dirty="0">
                <a:effectLst/>
                <a:latin typeface="Calibri" panose="020F0502020204030204" pitchFamily="34" charset="0"/>
                <a:ea typeface="Aptos" panose="020B0004020202020204" pitchFamily="34" charset="0"/>
                <a:cs typeface="Calibri" panose="020F0502020204030204" pitchFamily="34" charset="0"/>
              </a:rPr>
              <a:t>Stage III resectable disease</a:t>
            </a:r>
          </a:p>
          <a:p>
            <a:pPr marL="342900" indent="-342900">
              <a:spcBef>
                <a:spcPts val="600"/>
              </a:spcBef>
              <a:spcAft>
                <a:spcPts val="600"/>
              </a:spcAft>
            </a:pPr>
            <a:r>
              <a:rPr lang="en-US" sz="2400" b="0" kern="100" dirty="0">
                <a:effectLst/>
                <a:latin typeface="Calibri" panose="020F0502020204030204" pitchFamily="34" charset="0"/>
                <a:ea typeface="Aptos" panose="020B0004020202020204" pitchFamily="34" charset="0"/>
                <a:cs typeface="Calibri" panose="020F0502020204030204" pitchFamily="34" charset="0"/>
              </a:rPr>
              <a:t>First-line treatment of metastatic disease</a:t>
            </a:r>
          </a:p>
          <a:p>
            <a:pPr marL="342900" indent="-342900">
              <a:spcBef>
                <a:spcPts val="600"/>
              </a:spcBef>
              <a:spcAft>
                <a:spcPts val="600"/>
              </a:spcAft>
            </a:pPr>
            <a:r>
              <a:rPr lang="en-US" sz="2400" b="0" kern="100" dirty="0">
                <a:effectLst/>
                <a:latin typeface="Calibri" panose="020F0502020204030204" pitchFamily="34" charset="0"/>
                <a:ea typeface="Aptos" panose="020B0004020202020204" pitchFamily="34" charset="0"/>
                <a:cs typeface="Calibri" panose="020F0502020204030204" pitchFamily="34" charset="0"/>
              </a:rPr>
              <a:t>Brain metastases (without radiation therapy)</a:t>
            </a:r>
          </a:p>
          <a:p>
            <a:pPr marL="342900" indent="-342900">
              <a:spcBef>
                <a:spcPts val="600"/>
              </a:spcBef>
              <a:spcAft>
                <a:spcPts val="600"/>
              </a:spcAft>
            </a:pPr>
            <a:r>
              <a:rPr lang="en-US" sz="2400" b="0" kern="100" dirty="0">
                <a:latin typeface="Calibri" panose="020F0502020204030204" pitchFamily="34" charset="0"/>
                <a:ea typeface="Aptos" panose="020B0004020202020204" pitchFamily="34" charset="0"/>
                <a:cs typeface="Calibri" panose="020F0502020204030204" pitchFamily="34" charset="0"/>
              </a:rPr>
              <a:t>Role of i</a:t>
            </a:r>
            <a:r>
              <a:rPr lang="en-US" sz="2400" b="0" kern="100" dirty="0">
                <a:effectLst/>
                <a:latin typeface="Calibri" panose="020F0502020204030204" pitchFamily="34" charset="0"/>
                <a:ea typeface="Aptos" panose="020B0004020202020204" pitchFamily="34" charset="0"/>
                <a:cs typeface="Calibri" panose="020F0502020204030204" pitchFamily="34" charset="0"/>
              </a:rPr>
              <a:t>mmunotherapy, if any</a:t>
            </a:r>
          </a:p>
          <a:p>
            <a:pPr marL="98425" indent="0">
              <a:lnSpc>
                <a:spcPct val="100000"/>
              </a:lnSpc>
              <a:spcBef>
                <a:spcPts val="2400"/>
              </a:spcBef>
              <a:spcAft>
                <a:spcPts val="1200"/>
              </a:spcAft>
              <a:buNone/>
              <a:defRPr/>
            </a:pPr>
            <a:endParaRPr lang="en-US" sz="2400" dirty="0">
              <a:solidFill>
                <a:schemeClr val="accent2"/>
              </a:solidFill>
            </a:endParaRPr>
          </a:p>
          <a:p>
            <a:pPr marL="98425" indent="0">
              <a:lnSpc>
                <a:spcPct val="100000"/>
              </a:lnSpc>
              <a:spcBef>
                <a:spcPts val="24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3299069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6F130C-0C7E-015C-8FFE-739FD7D93806}"/>
              </a:ext>
            </a:extLst>
          </p:cNvPr>
          <p:cNvSpPr/>
          <p:nvPr/>
        </p:nvSpPr>
        <p:spPr bwMode="auto">
          <a:xfrm>
            <a:off x="694746" y="2348880"/>
            <a:ext cx="10513822" cy="64807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268760"/>
            <a:ext cx="9583960" cy="5303520"/>
          </a:xfrm>
        </p:spPr>
        <p:txBody>
          <a:bodyPr/>
          <a:lstStyle/>
          <a:p>
            <a:pPr marL="98425" indent="0">
              <a:lnSpc>
                <a:spcPct val="100000"/>
              </a:lnSpc>
              <a:spcBef>
                <a:spcPts val="2400"/>
              </a:spcBef>
              <a:spcAft>
                <a:spcPts val="1200"/>
              </a:spcAft>
              <a:buNone/>
            </a:pPr>
            <a:r>
              <a:rPr lang="en-US" sz="2400" dirty="0">
                <a:solidFill>
                  <a:schemeClr val="accent2"/>
                </a:solidFill>
              </a:rPr>
              <a:t>Introduction: </a:t>
            </a:r>
            <a:r>
              <a:rPr lang="en-US" sz="2400" dirty="0">
                <a:solidFill>
                  <a:schemeClr val="tx1"/>
                </a:solidFill>
              </a:rPr>
              <a:t>A Model for Targeted Treatment in Non-Small Cell Lung Cancer (NSCLC)</a:t>
            </a:r>
          </a:p>
          <a:p>
            <a:pPr marL="98425" indent="0">
              <a:lnSpc>
                <a:spcPct val="100000"/>
              </a:lnSpc>
              <a:spcBef>
                <a:spcPts val="2400"/>
              </a:spcBef>
              <a:spcAft>
                <a:spcPts val="1200"/>
              </a:spcAft>
              <a:buNone/>
            </a:pPr>
            <a:r>
              <a:rPr lang="en-US" sz="2400" dirty="0">
                <a:solidFill>
                  <a:schemeClr val="bg1"/>
                </a:solidFill>
              </a:rPr>
              <a:t>Module 1: NSCLC with ALK, ROS1 and NTRK Rearrangements — Dr Langer</a:t>
            </a:r>
          </a:p>
          <a:p>
            <a:pPr marL="98425" indent="0">
              <a:lnSpc>
                <a:spcPct val="100000"/>
              </a:lnSpc>
              <a:spcBef>
                <a:spcPts val="2400"/>
              </a:spcBef>
              <a:spcAft>
                <a:spcPts val="1200"/>
              </a:spcAft>
              <a:buNone/>
            </a:pPr>
            <a:r>
              <a:rPr lang="en-US" sz="2400" dirty="0">
                <a:solidFill>
                  <a:schemeClr val="accent2"/>
                </a:solidFill>
              </a:rPr>
              <a:t>Module 2: </a:t>
            </a:r>
            <a:r>
              <a:rPr lang="en-US" sz="2400" dirty="0">
                <a:solidFill>
                  <a:schemeClr val="tx1"/>
                </a:solidFill>
              </a:rPr>
              <a:t>Current and Future Treatment of Metastatic NSCLC with RET, MET, HER2 and KRAS Alterations — Dr </a:t>
            </a:r>
            <a:r>
              <a:rPr lang="en-US" sz="2400" dirty="0" err="1">
                <a:solidFill>
                  <a:schemeClr val="tx1"/>
                </a:solidFill>
              </a:rPr>
              <a:t>Dagogo</a:t>
            </a:r>
            <a:r>
              <a:rPr lang="en-US" sz="2400" dirty="0">
                <a:solidFill>
                  <a:schemeClr val="tx1"/>
                </a:solidFill>
              </a:rPr>
              <a:t>-Jack</a:t>
            </a:r>
          </a:p>
          <a:p>
            <a:pPr marL="98425" indent="0">
              <a:lnSpc>
                <a:spcPct val="100000"/>
              </a:lnSpc>
              <a:spcBef>
                <a:spcPts val="24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1285242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EFA1-80C3-FB88-33C8-51B9495B6B9E}"/>
              </a:ext>
            </a:extLst>
          </p:cNvPr>
          <p:cNvSpPr>
            <a:spLocks noGrp="1"/>
          </p:cNvSpPr>
          <p:nvPr>
            <p:ph type="title"/>
          </p:nvPr>
        </p:nvSpPr>
        <p:spPr>
          <a:xfrm>
            <a:off x="307910" y="186612"/>
            <a:ext cx="11372034" cy="677108"/>
          </a:xfrm>
          <a:solidFill>
            <a:srgbClr val="002060"/>
          </a:solidFill>
        </p:spPr>
        <p:txBody>
          <a:bodyPr/>
          <a:lstStyle/>
          <a:p>
            <a:pPr algn="ct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Case Presentation </a:t>
            </a:r>
            <a:r>
              <a:rPr lang="en-US" sz="3200" b="1" dirty="0">
                <a:solidFill>
                  <a:srgbClr val="FFFF00"/>
                </a:solidFill>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Dr Langer: ALK (+) Adjuvant </a:t>
            </a:r>
            <a:r>
              <a:rPr lang="en-US" sz="4400" b="1" dirty="0">
                <a:solidFill>
                  <a:srgbClr val="FFFF00"/>
                </a:solidFill>
              </a:rPr>
              <a:t>  </a:t>
            </a:r>
          </a:p>
        </p:txBody>
      </p:sp>
      <p:sp>
        <p:nvSpPr>
          <p:cNvPr id="4" name="Content Placeholder 3">
            <a:extLst>
              <a:ext uri="{FF2B5EF4-FFF2-40B4-BE49-F238E27FC236}">
                <a16:creationId xmlns:a16="http://schemas.microsoft.com/office/drawing/2014/main" id="{2757E9F4-9EB7-FCFB-4F19-1C4D2EBBC279}"/>
              </a:ext>
            </a:extLst>
          </p:cNvPr>
          <p:cNvSpPr>
            <a:spLocks noGrp="1"/>
          </p:cNvSpPr>
          <p:nvPr>
            <p:ph sz="quarter" idx="4294967295"/>
          </p:nvPr>
        </p:nvSpPr>
        <p:spPr>
          <a:xfrm>
            <a:off x="365903" y="839755"/>
            <a:ext cx="6846661" cy="5798737"/>
          </a:xfrm>
        </p:spPr>
        <p:txBody>
          <a:bodyPr/>
          <a:lstStyle/>
          <a:p>
            <a:r>
              <a:rPr lang="en-US" sz="1600" dirty="0"/>
              <a:t>57 </a:t>
            </a:r>
            <a:r>
              <a:rPr lang="en-US" sz="1600" dirty="0" err="1"/>
              <a:t>yo</a:t>
            </a:r>
            <a:r>
              <a:rPr lang="en-US" sz="1600" dirty="0"/>
              <a:t> WM never smoker, after a </a:t>
            </a:r>
            <a:r>
              <a:rPr lang="en-US" sz="1600" b="0" i="0" u="none" strike="noStrike" baseline="0" dirty="0"/>
              <a:t>long motorcycle trip across several states, developed </a:t>
            </a:r>
            <a:r>
              <a:rPr lang="en-US" sz="1600" dirty="0"/>
              <a:t>pain c/w </a:t>
            </a:r>
            <a:r>
              <a:rPr lang="en-US" sz="1600" b="0" i="0" u="none" strike="noStrike" baseline="0" dirty="0"/>
              <a:t>L renal colic, presented to a local ED in NYS where CT A/P demonstrated a non-obstructing L renal stone and "incidental"  2-3 cm RLL nodule c/w malignancy</a:t>
            </a:r>
          </a:p>
          <a:p>
            <a:r>
              <a:rPr lang="en-US" sz="1600" dirty="0"/>
              <a:t>Discharged</a:t>
            </a:r>
            <a:r>
              <a:rPr lang="en-US" sz="1600" b="0" i="0" u="none" strike="noStrike" baseline="0" dirty="0"/>
              <a:t> home w/ pain meds</a:t>
            </a:r>
          </a:p>
          <a:p>
            <a:r>
              <a:rPr lang="en-US" sz="1600" dirty="0"/>
              <a:t>P</a:t>
            </a:r>
            <a:r>
              <a:rPr lang="en-US" sz="1600" b="0" i="0" u="none" strike="noStrike" baseline="0" dirty="0"/>
              <a:t>assed the stone spontaneously in &lt; 1 </a:t>
            </a:r>
            <a:r>
              <a:rPr lang="en-US" sz="1600" b="0" i="0" u="none" strike="noStrike" baseline="0" dirty="0" err="1"/>
              <a:t>wk</a:t>
            </a:r>
            <a:endParaRPr lang="en-US" sz="1600" b="0" i="0" u="none" strike="noStrike" baseline="0" dirty="0"/>
          </a:p>
          <a:p>
            <a:r>
              <a:rPr lang="en-US" sz="1600" dirty="0"/>
              <a:t>S</a:t>
            </a:r>
            <a:r>
              <a:rPr lang="en-US" sz="1600" b="0" i="0" u="none" strike="noStrike" baseline="0" dirty="0"/>
              <a:t>ubsequently seen by Penn pulmonologist </a:t>
            </a:r>
          </a:p>
          <a:p>
            <a:r>
              <a:rPr lang="en-US" sz="1600" b="0" i="0" u="none" strike="noStrike" baseline="0" dirty="0"/>
              <a:t>PET/CT demonstrated a 2.8 cm RLL nodule w/ SUV 3, no other suspicious uptake.</a:t>
            </a:r>
          </a:p>
          <a:p>
            <a:r>
              <a:rPr lang="en-US" sz="1600" b="1" dirty="0"/>
              <a:t>Clinical stage:  </a:t>
            </a:r>
            <a:r>
              <a:rPr lang="en-US" sz="1600" dirty="0">
                <a:solidFill>
                  <a:srgbClr val="000000"/>
                </a:solidFill>
              </a:rPr>
              <a:t>Stage IA3 (cT1c, cN0, cM0)</a:t>
            </a:r>
          </a:p>
          <a:p>
            <a:r>
              <a:rPr lang="en-US" sz="1600" b="1" i="0" u="none" strike="noStrike" baseline="0" dirty="0"/>
              <a:t>07/22/22: </a:t>
            </a:r>
            <a:r>
              <a:rPr lang="en-US" sz="1600" b="0" i="0" u="none" strike="noStrike" baseline="0" dirty="0"/>
              <a:t>Robotic R upper lobectomy w/ LN dissection. Path c/w moderately differentiated adenocarcinoma w/ + Levels 7, 11, 12, 4 nodes (none seen pre-op on CT or PET)</a:t>
            </a:r>
          </a:p>
          <a:p>
            <a:r>
              <a:rPr lang="en-US" sz="1600" b="1" i="0" u="none" strike="noStrike" baseline="0" dirty="0"/>
              <a:t>08/03/22: </a:t>
            </a:r>
            <a:r>
              <a:rPr lang="en-US" sz="1600" b="0" i="0" u="none" strike="noStrike" baseline="0" dirty="0"/>
              <a:t>MRI Brain unremarkable</a:t>
            </a:r>
          </a:p>
          <a:p>
            <a:r>
              <a:rPr lang="en-US" sz="1600" b="1" dirty="0"/>
              <a:t>Final pathologic stage:  </a:t>
            </a:r>
            <a:r>
              <a:rPr lang="en-US" sz="1600" dirty="0"/>
              <a:t>IIIA - </a:t>
            </a:r>
            <a:r>
              <a:rPr lang="en-US" sz="1600" dirty="0">
                <a:solidFill>
                  <a:srgbClr val="000000"/>
                </a:solidFill>
              </a:rPr>
              <a:t>(pT1c, pN2, cM0) - 2.8 cm, 6/18 nodes</a:t>
            </a:r>
          </a:p>
          <a:p>
            <a:r>
              <a:rPr lang="en-US" sz="1600" dirty="0">
                <a:solidFill>
                  <a:srgbClr val="000000"/>
                </a:solidFill>
              </a:rPr>
              <a:t>PD-L1: 1%.  Fusion panel (+) EML4ALK.  NGS otherwise (-)</a:t>
            </a:r>
          </a:p>
          <a:p>
            <a:pPr marL="0" indent="0">
              <a:buNone/>
            </a:pPr>
            <a:r>
              <a:rPr lang="en-US" sz="1600" b="1" dirty="0">
                <a:solidFill>
                  <a:srgbClr val="000000"/>
                </a:solidFill>
              </a:rPr>
              <a:t>What’s the next step?</a:t>
            </a:r>
            <a:endParaRPr lang="en-US" sz="1600" b="1" dirty="0"/>
          </a:p>
          <a:p>
            <a:endParaRPr lang="en-US" sz="1600" b="0" i="0" u="none" strike="noStrike" baseline="0" dirty="0"/>
          </a:p>
          <a:p>
            <a:endParaRPr lang="en-US" sz="1600" dirty="0"/>
          </a:p>
        </p:txBody>
      </p:sp>
      <p:pic>
        <p:nvPicPr>
          <p:cNvPr id="6" name="Picture 5">
            <a:extLst>
              <a:ext uri="{FF2B5EF4-FFF2-40B4-BE49-F238E27FC236}">
                <a16:creationId xmlns:a16="http://schemas.microsoft.com/office/drawing/2014/main" id="{738D0775-EF60-F6F8-C754-6ABD8C4396DD}"/>
              </a:ext>
            </a:extLst>
          </p:cNvPr>
          <p:cNvPicPr>
            <a:picLocks noChangeAspect="1"/>
          </p:cNvPicPr>
          <p:nvPr/>
        </p:nvPicPr>
        <p:blipFill>
          <a:blip r:embed="rId2"/>
          <a:stretch>
            <a:fillRect/>
          </a:stretch>
        </p:blipFill>
        <p:spPr>
          <a:xfrm>
            <a:off x="7212564" y="1009067"/>
            <a:ext cx="4655974" cy="3227031"/>
          </a:xfrm>
          <a:prstGeom prst="rect">
            <a:avLst/>
          </a:prstGeom>
        </p:spPr>
      </p:pic>
    </p:spTree>
    <p:extLst>
      <p:ext uri="{BB962C8B-B14F-4D97-AF65-F5344CB8AC3E}">
        <p14:creationId xmlns:p14="http://schemas.microsoft.com/office/powerpoint/2010/main" val="306736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EFA1-80C3-FB88-33C8-51B9495B6B9E}"/>
              </a:ext>
            </a:extLst>
          </p:cNvPr>
          <p:cNvSpPr>
            <a:spLocks noGrp="1"/>
          </p:cNvSpPr>
          <p:nvPr>
            <p:ph type="title"/>
          </p:nvPr>
        </p:nvSpPr>
        <p:spPr>
          <a:xfrm>
            <a:off x="307910" y="186612"/>
            <a:ext cx="11372034" cy="553998"/>
          </a:xfrm>
          <a:solidFill>
            <a:srgbClr val="002060"/>
          </a:solidFill>
        </p:spPr>
        <p:txBody>
          <a:bodyPr/>
          <a:lstStyle/>
          <a:p>
            <a:pPr algn="ct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Case Presentation </a:t>
            </a:r>
            <a:r>
              <a:rPr lang="en-US" sz="2400" b="1" dirty="0">
                <a:solidFill>
                  <a:srgbClr val="FFFF00"/>
                </a:solidFill>
              </a:rPr>
              <a:t>–</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Dr Langer: ALK (+) Adjuvant (Continued) </a:t>
            </a:r>
            <a:r>
              <a:rPr lang="en-US" sz="3600" b="1" dirty="0">
                <a:solidFill>
                  <a:srgbClr val="FFFF00"/>
                </a:solidFill>
              </a:rPr>
              <a:t>  </a:t>
            </a:r>
          </a:p>
        </p:txBody>
      </p:sp>
      <p:sp>
        <p:nvSpPr>
          <p:cNvPr id="4" name="Content Placeholder 3">
            <a:extLst>
              <a:ext uri="{FF2B5EF4-FFF2-40B4-BE49-F238E27FC236}">
                <a16:creationId xmlns:a16="http://schemas.microsoft.com/office/drawing/2014/main" id="{2757E9F4-9EB7-FCFB-4F19-1C4D2EBBC279}"/>
              </a:ext>
            </a:extLst>
          </p:cNvPr>
          <p:cNvSpPr>
            <a:spLocks noGrp="1"/>
          </p:cNvSpPr>
          <p:nvPr>
            <p:ph sz="quarter" idx="4294967295"/>
          </p:nvPr>
        </p:nvSpPr>
        <p:spPr>
          <a:xfrm>
            <a:off x="323462" y="872651"/>
            <a:ext cx="6586624" cy="5798737"/>
          </a:xfrm>
        </p:spPr>
        <p:txBody>
          <a:bodyPr/>
          <a:lstStyle/>
          <a:p>
            <a:r>
              <a:rPr lang="en-US" sz="1600" dirty="0"/>
              <a:t>57 </a:t>
            </a:r>
            <a:r>
              <a:rPr lang="en-US" sz="1600" dirty="0" err="1"/>
              <a:t>yo</a:t>
            </a:r>
            <a:r>
              <a:rPr lang="en-US" sz="1600" dirty="0"/>
              <a:t> WM never smoker, after a </a:t>
            </a:r>
            <a:r>
              <a:rPr lang="en-US" sz="1600" b="0" i="0" u="none" strike="noStrike" baseline="0" dirty="0"/>
              <a:t>long motorcycle trip across several states, developed </a:t>
            </a:r>
            <a:r>
              <a:rPr lang="en-US" sz="1600" dirty="0"/>
              <a:t>pain c/w </a:t>
            </a:r>
            <a:r>
              <a:rPr lang="en-US" sz="1600" b="0" i="0" u="none" strike="noStrike" baseline="0" dirty="0"/>
              <a:t>L renal colic, presented to a local ED in NYS where CT A/P demonstrated a non-obstructing L renal stone and "incidental"  2-3 cm RLL nodule c/w malignancy</a:t>
            </a:r>
          </a:p>
          <a:p>
            <a:r>
              <a:rPr lang="en-US" sz="1600" dirty="0"/>
              <a:t>Discharged</a:t>
            </a:r>
            <a:r>
              <a:rPr lang="en-US" sz="1600" b="0" i="0" u="none" strike="noStrike" baseline="0" dirty="0"/>
              <a:t> home w/ pain meds</a:t>
            </a:r>
          </a:p>
          <a:p>
            <a:r>
              <a:rPr lang="en-US" sz="1600" dirty="0"/>
              <a:t>P</a:t>
            </a:r>
            <a:r>
              <a:rPr lang="en-US" sz="1600" b="0" i="0" u="none" strike="noStrike" baseline="0" dirty="0"/>
              <a:t>assed the stone spontaneously in &lt; 1 </a:t>
            </a:r>
            <a:r>
              <a:rPr lang="en-US" sz="1600" b="0" i="0" u="none" strike="noStrike" baseline="0" dirty="0" err="1"/>
              <a:t>wk</a:t>
            </a:r>
            <a:endParaRPr lang="en-US" sz="1600" b="0" i="0" u="none" strike="noStrike" baseline="0" dirty="0"/>
          </a:p>
          <a:p>
            <a:r>
              <a:rPr lang="en-US" sz="1600" dirty="0"/>
              <a:t>S</a:t>
            </a:r>
            <a:r>
              <a:rPr lang="en-US" sz="1600" b="0" i="0" u="none" strike="noStrike" baseline="0" dirty="0"/>
              <a:t>ubsequently seen by Penn pulmonologist </a:t>
            </a:r>
          </a:p>
          <a:p>
            <a:r>
              <a:rPr lang="en-US" sz="1600" b="0" i="0" u="none" strike="noStrike" baseline="0" dirty="0"/>
              <a:t>PET/CT demonstrated a 2.8 cm RLL nodule w/ SUV 3, no other suspicious uptake.</a:t>
            </a:r>
          </a:p>
          <a:p>
            <a:r>
              <a:rPr lang="en-US" sz="1600" b="1" dirty="0"/>
              <a:t>Clinical stage:  </a:t>
            </a:r>
            <a:r>
              <a:rPr lang="en-US" sz="1600" dirty="0">
                <a:solidFill>
                  <a:srgbClr val="000000"/>
                </a:solidFill>
              </a:rPr>
              <a:t>Stage IA3 (cT1c, cN0, cM0)</a:t>
            </a:r>
          </a:p>
          <a:p>
            <a:r>
              <a:rPr lang="en-US" sz="1600" b="1" i="0" u="none" strike="noStrike" baseline="0" dirty="0"/>
              <a:t>07/22/22: </a:t>
            </a:r>
            <a:r>
              <a:rPr lang="en-US" sz="1600" b="0" i="0" u="none" strike="noStrike" baseline="0" dirty="0"/>
              <a:t>Robotic R upper lobectomy w/ LN dissection. Path c/w moderately differentiated adenocarcinoma w/ + Levels 7, 11, 12, 4 nodes (none seen pre-op on CT or PET)</a:t>
            </a:r>
          </a:p>
          <a:p>
            <a:r>
              <a:rPr lang="en-US" sz="1600" b="1" i="0" u="none" strike="noStrike" baseline="0" dirty="0"/>
              <a:t>08/03/22: </a:t>
            </a:r>
            <a:r>
              <a:rPr lang="en-US" sz="1600" b="0" i="0" u="none" strike="noStrike" baseline="0" dirty="0"/>
              <a:t>MRI Brain unremarkable</a:t>
            </a:r>
          </a:p>
          <a:p>
            <a:r>
              <a:rPr lang="en-US" sz="1600" b="1" dirty="0"/>
              <a:t>Final pathologic stage:  </a:t>
            </a:r>
            <a:r>
              <a:rPr lang="en-US" sz="1600" dirty="0"/>
              <a:t>IIIA - </a:t>
            </a:r>
            <a:r>
              <a:rPr lang="en-US" sz="1600" dirty="0">
                <a:solidFill>
                  <a:srgbClr val="000000"/>
                </a:solidFill>
              </a:rPr>
              <a:t>(pT1c, pN2, cM0) - 2.8 cm, 6/18 nodes</a:t>
            </a:r>
          </a:p>
          <a:p>
            <a:r>
              <a:rPr lang="en-US" sz="1600" dirty="0">
                <a:solidFill>
                  <a:srgbClr val="000000"/>
                </a:solidFill>
              </a:rPr>
              <a:t>PD-L1: 1%.  Fusion panel (+) EML4ALK.  NGS otherwise (-)</a:t>
            </a:r>
          </a:p>
          <a:p>
            <a:pPr marL="0" indent="0">
              <a:buNone/>
            </a:pPr>
            <a:r>
              <a:rPr lang="en-US" sz="1600" b="1" dirty="0">
                <a:solidFill>
                  <a:srgbClr val="000000"/>
                </a:solidFill>
              </a:rPr>
              <a:t>What’s the next step?</a:t>
            </a:r>
            <a:endParaRPr lang="en-US" sz="1600" b="1" dirty="0"/>
          </a:p>
          <a:p>
            <a:endParaRPr lang="en-US" sz="1600" b="0" i="0" u="none" strike="noStrike" baseline="0" dirty="0"/>
          </a:p>
          <a:p>
            <a:endParaRPr lang="en-US" sz="1600" dirty="0"/>
          </a:p>
        </p:txBody>
      </p:sp>
      <p:pic>
        <p:nvPicPr>
          <p:cNvPr id="6" name="Picture 5">
            <a:extLst>
              <a:ext uri="{FF2B5EF4-FFF2-40B4-BE49-F238E27FC236}">
                <a16:creationId xmlns:a16="http://schemas.microsoft.com/office/drawing/2014/main" id="{738D0775-EF60-F6F8-C754-6ABD8C4396DD}"/>
              </a:ext>
            </a:extLst>
          </p:cNvPr>
          <p:cNvPicPr>
            <a:picLocks noChangeAspect="1"/>
          </p:cNvPicPr>
          <p:nvPr/>
        </p:nvPicPr>
        <p:blipFill>
          <a:blip r:embed="rId2"/>
          <a:stretch>
            <a:fillRect/>
          </a:stretch>
        </p:blipFill>
        <p:spPr>
          <a:xfrm>
            <a:off x="7212564" y="1009067"/>
            <a:ext cx="4655974" cy="3227031"/>
          </a:xfrm>
          <a:prstGeom prst="rect">
            <a:avLst/>
          </a:prstGeom>
        </p:spPr>
      </p:pic>
      <p:sp>
        <p:nvSpPr>
          <p:cNvPr id="3" name="Rectangle 2">
            <a:extLst>
              <a:ext uri="{FF2B5EF4-FFF2-40B4-BE49-F238E27FC236}">
                <a16:creationId xmlns:a16="http://schemas.microsoft.com/office/drawing/2014/main" id="{24498747-5558-7611-4B01-59DD45E41293}"/>
              </a:ext>
            </a:extLst>
          </p:cNvPr>
          <p:cNvSpPr/>
          <p:nvPr/>
        </p:nvSpPr>
        <p:spPr bwMode="auto">
          <a:xfrm>
            <a:off x="7091268" y="4264089"/>
            <a:ext cx="5004318" cy="1810139"/>
          </a:xfrm>
          <a:prstGeom prst="rect">
            <a:avLst/>
          </a:prstGeom>
          <a:noFill/>
          <a:ln w="381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Pt received DDP-Pem x 3 cycles with 4</a:t>
            </a:r>
            <a:r>
              <a:rPr kumimoji="0" lang="en-US" sz="1600" b="1" i="0" u="none" strike="noStrike" kern="1200" cap="none" spc="0" normalizeH="0" baseline="30000" noProof="0" dirty="0">
                <a:ln>
                  <a:noFill/>
                </a:ln>
                <a:solidFill>
                  <a:srgbClr val="800000"/>
                </a:solidFill>
                <a:effectLst/>
                <a:uLnTx/>
                <a:uFillTx/>
                <a:latin typeface="Arial" panose="020B0604020202020204" pitchFamily="34" charset="0"/>
                <a:ea typeface="+mn-ea"/>
                <a:cs typeface="+mn-cs"/>
              </a:rPr>
              <a:t>th</a:t>
            </a:r>
            <a:r>
              <a:rPr kumimoji="0" lang="en-US" sz="16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 cycle  changed to Carbo/Pem  b/o cumulative GI toxicity and vertigo</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Long discussion re: utility of </a:t>
            </a:r>
            <a:r>
              <a:rPr kumimoji="0" lang="en-US" sz="1600" b="1" i="0" u="none" strike="noStrike" kern="1200" cap="none" spc="0" normalizeH="0" baseline="0" noProof="0" dirty="0" err="1">
                <a:ln>
                  <a:noFill/>
                </a:ln>
                <a:solidFill>
                  <a:srgbClr val="800000"/>
                </a:solidFill>
                <a:effectLst/>
                <a:uLnTx/>
                <a:uFillTx/>
                <a:latin typeface="Arial" panose="020B0604020202020204" pitchFamily="34" charset="0"/>
                <a:ea typeface="+mn-ea"/>
                <a:cs typeface="+mn-cs"/>
              </a:rPr>
              <a:t>alectinib</a:t>
            </a:r>
            <a:r>
              <a:rPr kumimoji="0" lang="en-US" sz="16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 (preceded unveiling of ALINA data).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After consultation with various ALK experts, went ahead with full dose:  600 mg BID</a:t>
            </a:r>
          </a:p>
        </p:txBody>
      </p:sp>
    </p:spTree>
    <p:extLst>
      <p:ext uri="{BB962C8B-B14F-4D97-AF65-F5344CB8AC3E}">
        <p14:creationId xmlns:p14="http://schemas.microsoft.com/office/powerpoint/2010/main" val="3401355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994D4-7881-B748-A059-2510940478FA}"/>
              </a:ext>
            </a:extLst>
          </p:cNvPr>
          <p:cNvSpPr>
            <a:spLocks noGrp="1"/>
          </p:cNvSpPr>
          <p:nvPr>
            <p:ph type="ctrTitle" sz="quarter"/>
          </p:nvPr>
        </p:nvSpPr>
        <p:spPr>
          <a:xfrm>
            <a:off x="433611" y="1996274"/>
            <a:ext cx="11698014" cy="984885"/>
          </a:xfrm>
          <a:solidFill>
            <a:srgbClr val="002060"/>
          </a:solidFill>
        </p:spPr>
        <p:txBody>
          <a:bodyPr/>
          <a:lstStyle/>
          <a:p>
            <a:pPr algn="ctr"/>
            <a:r>
              <a:rPr lang="en-US" sz="3200" b="1" dirty="0">
                <a:solidFill>
                  <a:srgbClr val="FFFF00"/>
                </a:solidFill>
                <a:effectLst/>
                <a:latin typeface="Arial" panose="020B0604020202020204" pitchFamily="34" charset="0"/>
                <a:ea typeface="Calibri" panose="020F0502020204030204" pitchFamily="34" charset="0"/>
              </a:rPr>
              <a:t>Contemporary </a:t>
            </a:r>
            <a:r>
              <a:rPr lang="en-US" sz="2800" b="1" dirty="0">
                <a:solidFill>
                  <a:srgbClr val="FFFF00"/>
                </a:solidFill>
                <a:effectLst/>
                <a:latin typeface="Arial" panose="020B0604020202020204" pitchFamily="34" charset="0"/>
                <a:ea typeface="Calibri" panose="020F0502020204030204" pitchFamily="34" charset="0"/>
              </a:rPr>
              <a:t>Care for Pts with NSCLC  and ALK, ROS1 and NTRK</a:t>
            </a:r>
            <a:br>
              <a:rPr lang="en-US" sz="3200" b="1" dirty="0">
                <a:solidFill>
                  <a:srgbClr val="FFFF00"/>
                </a:solidFill>
              </a:rPr>
            </a:br>
            <a:r>
              <a:rPr lang="en-US" sz="3200" b="1" dirty="0">
                <a:solidFill>
                  <a:srgbClr val="66FF33"/>
                </a:solidFill>
              </a:rPr>
              <a:t>State-of-the-Art – post ASCO and WCLC 2024</a:t>
            </a:r>
            <a:endParaRPr lang="en-US" sz="3600" b="1" dirty="0">
              <a:solidFill>
                <a:srgbClr val="66FF33"/>
              </a:solidFill>
            </a:endParaRPr>
          </a:p>
        </p:txBody>
      </p:sp>
      <p:sp>
        <p:nvSpPr>
          <p:cNvPr id="3" name="Text Placeholder 2">
            <a:extLst>
              <a:ext uri="{FF2B5EF4-FFF2-40B4-BE49-F238E27FC236}">
                <a16:creationId xmlns:a16="http://schemas.microsoft.com/office/drawing/2014/main" id="{E71A99DC-376E-314E-9AB9-7B0DC82B2763}"/>
              </a:ext>
            </a:extLst>
          </p:cNvPr>
          <p:cNvSpPr>
            <a:spLocks noGrp="1"/>
          </p:cNvSpPr>
          <p:nvPr>
            <p:ph type="body" sz="quarter" idx="10"/>
          </p:nvPr>
        </p:nvSpPr>
        <p:spPr>
          <a:xfrm>
            <a:off x="433611" y="1579363"/>
            <a:ext cx="10966453" cy="242039"/>
          </a:xfrm>
        </p:spPr>
        <p:txBody>
          <a:bodyPr/>
          <a:lstStyle/>
          <a:p>
            <a:r>
              <a:rPr lang="en-US" dirty="0"/>
              <a:t>Division of Hematology &amp; Oncology</a:t>
            </a:r>
          </a:p>
        </p:txBody>
      </p:sp>
      <p:sp>
        <p:nvSpPr>
          <p:cNvPr id="4" name="Text Placeholder 3">
            <a:extLst>
              <a:ext uri="{FF2B5EF4-FFF2-40B4-BE49-F238E27FC236}">
                <a16:creationId xmlns:a16="http://schemas.microsoft.com/office/drawing/2014/main" id="{800FB138-FDCA-B540-80A4-ADDF0489667A}"/>
              </a:ext>
            </a:extLst>
          </p:cNvPr>
          <p:cNvSpPr>
            <a:spLocks noGrp="1"/>
          </p:cNvSpPr>
          <p:nvPr>
            <p:ph type="body" sz="quarter" idx="11"/>
          </p:nvPr>
        </p:nvSpPr>
        <p:spPr>
          <a:xfrm>
            <a:off x="493986" y="3070915"/>
            <a:ext cx="11317449" cy="2725265"/>
          </a:xfrm>
        </p:spPr>
        <p:txBody>
          <a:bodyPr/>
          <a:lstStyle/>
          <a:p>
            <a:r>
              <a:rPr lang="en-US" sz="1800" dirty="0">
                <a:solidFill>
                  <a:schemeClr val="tx1"/>
                </a:solidFill>
              </a:rPr>
              <a:t>Corey J. Langer, MD, FACP</a:t>
            </a:r>
          </a:p>
          <a:p>
            <a:r>
              <a:rPr lang="en-US" sz="1800" dirty="0">
                <a:solidFill>
                  <a:schemeClr val="tx1"/>
                </a:solidFill>
              </a:rPr>
              <a:t>Director of Thoracic Oncology</a:t>
            </a:r>
          </a:p>
          <a:p>
            <a:r>
              <a:rPr lang="en-US" sz="1800" dirty="0">
                <a:solidFill>
                  <a:schemeClr val="tx1"/>
                </a:solidFill>
              </a:rPr>
              <a:t>Abramson Cancer Center</a:t>
            </a:r>
          </a:p>
          <a:p>
            <a:r>
              <a:rPr lang="en-US" sz="1800" dirty="0">
                <a:solidFill>
                  <a:schemeClr val="tx1"/>
                </a:solidFill>
              </a:rPr>
              <a:t>Professor of Medicine</a:t>
            </a:r>
          </a:p>
          <a:p>
            <a:r>
              <a:rPr lang="en-US" sz="1800" dirty="0">
                <a:solidFill>
                  <a:schemeClr val="tx1"/>
                </a:solidFill>
              </a:rPr>
              <a:t>Perelman School of Medicine</a:t>
            </a:r>
          </a:p>
          <a:p>
            <a:r>
              <a:rPr lang="en-US" sz="1800" dirty="0">
                <a:solidFill>
                  <a:schemeClr val="tx1"/>
                </a:solidFill>
              </a:rPr>
              <a:t>University of Pennsylvania</a:t>
            </a:r>
          </a:p>
          <a:p>
            <a:r>
              <a:rPr lang="en-US" sz="1800" dirty="0">
                <a:solidFill>
                  <a:schemeClr val="tx1"/>
                </a:solidFill>
              </a:rPr>
              <a:t>Philadelphia, PA 19104</a:t>
            </a:r>
          </a:p>
          <a:p>
            <a:r>
              <a:rPr lang="en-US" sz="1800" dirty="0">
                <a:solidFill>
                  <a:schemeClr val="tx1"/>
                </a:solidFill>
                <a:hlinkClick r:id="rId2"/>
              </a:rPr>
              <a:t>Corey.langer@uphs.upenn.edu</a:t>
            </a:r>
            <a:endParaRPr lang="en-US" sz="1800" dirty="0">
              <a:solidFill>
                <a:schemeClr val="tx1"/>
              </a:solidFill>
            </a:endParaRPr>
          </a:p>
          <a:p>
            <a:r>
              <a:rPr lang="en-US" sz="1800" dirty="0">
                <a:solidFill>
                  <a:schemeClr val="tx1"/>
                </a:solidFill>
              </a:rPr>
              <a:t>CP: 215-806-6152</a:t>
            </a:r>
          </a:p>
        </p:txBody>
      </p:sp>
    </p:spTree>
    <p:extLst>
      <p:ext uri="{BB962C8B-B14F-4D97-AF65-F5344CB8AC3E}">
        <p14:creationId xmlns:p14="http://schemas.microsoft.com/office/powerpoint/2010/main" val="128108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asellaDiTesto 6">
            <a:extLst>
              <a:ext uri="{FF2B5EF4-FFF2-40B4-BE49-F238E27FC236}">
                <a16:creationId xmlns:a16="http://schemas.microsoft.com/office/drawing/2014/main" id="{FDD591DB-E729-7852-D6DC-3902B3B1118F}"/>
              </a:ext>
            </a:extLst>
          </p:cNvPr>
          <p:cNvSpPr txBox="1">
            <a:spLocks noChangeArrowheads="1"/>
          </p:cNvSpPr>
          <p:nvPr/>
        </p:nvSpPr>
        <p:spPr bwMode="auto">
          <a:xfrm>
            <a:off x="6291421" y="710892"/>
            <a:ext cx="5071300" cy="369332"/>
          </a:xfrm>
          <a:prstGeom prst="rect">
            <a:avLst/>
          </a:prstGeom>
          <a:no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58"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2. Testing for </a:t>
            </a:r>
            <a:r>
              <a:rPr kumimoji="0" lang="it-IT" altLang="it-IT" sz="1800" b="1"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ALK</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rearrangements is mandatory</a:t>
            </a:r>
          </a:p>
        </p:txBody>
      </p:sp>
      <p:sp>
        <p:nvSpPr>
          <p:cNvPr id="64514" name="CasellaDiTesto 8">
            <a:extLst>
              <a:ext uri="{FF2B5EF4-FFF2-40B4-BE49-F238E27FC236}">
                <a16:creationId xmlns:a16="http://schemas.microsoft.com/office/drawing/2014/main" id="{B906F986-0C27-812B-98E5-2E82BD6DE3AC}"/>
              </a:ext>
            </a:extLst>
          </p:cNvPr>
          <p:cNvSpPr txBox="1">
            <a:spLocks noChangeArrowheads="1"/>
          </p:cNvSpPr>
          <p:nvPr/>
        </p:nvSpPr>
        <p:spPr bwMode="auto">
          <a:xfrm>
            <a:off x="319069" y="3496219"/>
            <a:ext cx="4571679" cy="369332"/>
          </a:xfrm>
          <a:prstGeom prst="rect">
            <a:avLst/>
          </a:prstGeom>
          <a:no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58"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3. ALK-Is are extending survival in </a:t>
            </a:r>
            <a:r>
              <a:rPr kumimoji="0" lang="it-IT" altLang="it-IT" sz="1800" b="1"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ALK+</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NSCLC </a:t>
            </a:r>
          </a:p>
        </p:txBody>
      </p:sp>
      <p:pic>
        <p:nvPicPr>
          <p:cNvPr id="134147" name="Picture 3">
            <a:extLst>
              <a:ext uri="{FF2B5EF4-FFF2-40B4-BE49-F238E27FC236}">
                <a16:creationId xmlns:a16="http://schemas.microsoft.com/office/drawing/2014/main" id="{18D2621A-1E77-EDE9-C30E-EAE2986F7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86" t="19849" r="29747" b="7182"/>
          <a:stretch>
            <a:fillRect/>
          </a:stretch>
        </p:blipFill>
        <p:spPr bwMode="auto">
          <a:xfrm>
            <a:off x="1819858" y="1098430"/>
            <a:ext cx="2183910" cy="206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CasellaDiTesto 6">
            <a:extLst>
              <a:ext uri="{FF2B5EF4-FFF2-40B4-BE49-F238E27FC236}">
                <a16:creationId xmlns:a16="http://schemas.microsoft.com/office/drawing/2014/main" id="{605249F3-8229-A3A3-ECEF-23A78770E774}"/>
              </a:ext>
            </a:extLst>
          </p:cNvPr>
          <p:cNvSpPr txBox="1">
            <a:spLocks noChangeArrowheads="1"/>
          </p:cNvSpPr>
          <p:nvPr/>
        </p:nvSpPr>
        <p:spPr bwMode="auto">
          <a:xfrm>
            <a:off x="247833" y="717410"/>
            <a:ext cx="5643121" cy="369332"/>
          </a:xfrm>
          <a:prstGeom prst="rect">
            <a:avLst/>
          </a:prstGeom>
          <a:no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58"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 Incidence of </a:t>
            </a:r>
            <a:r>
              <a:rPr kumimoji="0" lang="it-IT" altLang="it-IT" sz="1800" b="1"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ALK </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rearrangements: 5-7% of all NSCLC*  </a:t>
            </a:r>
          </a:p>
        </p:txBody>
      </p:sp>
      <p:sp>
        <p:nvSpPr>
          <p:cNvPr id="64517" name="CasellaDiTesto 21">
            <a:extLst>
              <a:ext uri="{FF2B5EF4-FFF2-40B4-BE49-F238E27FC236}">
                <a16:creationId xmlns:a16="http://schemas.microsoft.com/office/drawing/2014/main" id="{D0E1F797-D838-353F-A580-F4CEAA7AB5F7}"/>
              </a:ext>
            </a:extLst>
          </p:cNvPr>
          <p:cNvSpPr txBox="1">
            <a:spLocks noChangeArrowheads="1"/>
          </p:cNvSpPr>
          <p:nvPr/>
        </p:nvSpPr>
        <p:spPr bwMode="auto">
          <a:xfrm>
            <a:off x="1171987" y="3218238"/>
            <a:ext cx="3311555" cy="276999"/>
          </a:xfrm>
          <a:prstGeom prst="rect">
            <a:avLst/>
          </a:prstGeom>
          <a:no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358"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Over 50.000 new cases/year worldwide</a:t>
            </a:r>
          </a:p>
        </p:txBody>
      </p:sp>
      <p:sp>
        <p:nvSpPr>
          <p:cNvPr id="64518" name="CasellaDiTesto 1">
            <a:extLst>
              <a:ext uri="{FF2B5EF4-FFF2-40B4-BE49-F238E27FC236}">
                <a16:creationId xmlns:a16="http://schemas.microsoft.com/office/drawing/2014/main" id="{53EC2A16-59C7-6B01-3276-5ED5BD4F4396}"/>
              </a:ext>
            </a:extLst>
          </p:cNvPr>
          <p:cNvSpPr txBox="1">
            <a:spLocks noChangeArrowheads="1"/>
          </p:cNvSpPr>
          <p:nvPr/>
        </p:nvSpPr>
        <p:spPr bwMode="auto">
          <a:xfrm>
            <a:off x="1717816" y="55232"/>
            <a:ext cx="8927722" cy="553998"/>
          </a:xfrm>
          <a:prstGeom prst="rect">
            <a:avLst/>
          </a:prstGeom>
          <a:solidFill>
            <a:srgbClr val="002060"/>
          </a:solid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58" rtl="0" eaLnBrk="0" fontAlgn="base" latinLnBrk="0" hangingPunct="0">
              <a:lnSpc>
                <a:spcPct val="100000"/>
              </a:lnSpc>
              <a:spcBef>
                <a:spcPct val="0"/>
              </a:spcBef>
              <a:spcAft>
                <a:spcPct val="0"/>
              </a:spcAft>
              <a:buClrTx/>
              <a:buSzTx/>
              <a:buFontTx/>
              <a:buNone/>
              <a:tabLst/>
              <a:defRPr/>
            </a:pPr>
            <a:r>
              <a:rPr kumimoji="0" lang="it-IT" altLang="it-IT" sz="3000" b="1" i="1" u="none" strike="noStrike" kern="1200" cap="none" spc="0" normalizeH="0" baseline="0" noProof="0" dirty="0">
                <a:ln>
                  <a:noFill/>
                </a:ln>
                <a:solidFill>
                  <a:srgbClr val="FFFF00"/>
                </a:solidFill>
                <a:effectLst/>
                <a:uLnTx/>
                <a:uFillTx/>
                <a:latin typeface="Calibri" panose="020F0502020204030204" pitchFamily="34" charset="0"/>
                <a:ea typeface="ＭＳ Ｐゴシック" panose="020B0600070205080204" pitchFamily="34" charset="-128"/>
                <a:cs typeface="Calibri" panose="020F0502020204030204" pitchFamily="34" charset="0"/>
              </a:rPr>
              <a:t>ALK+ </a:t>
            </a:r>
            <a:r>
              <a:rPr kumimoji="0" lang="it-IT" altLang="it-IT" sz="30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panose="020B0600070205080204" pitchFamily="34" charset="-128"/>
                <a:cs typeface="Calibri" panose="020F0502020204030204" pitchFamily="34" charset="0"/>
              </a:rPr>
              <a:t>NSCLC in brief </a:t>
            </a:r>
          </a:p>
        </p:txBody>
      </p:sp>
      <p:sp>
        <p:nvSpPr>
          <p:cNvPr id="64519" name="CasellaDiTesto 25">
            <a:extLst>
              <a:ext uri="{FF2B5EF4-FFF2-40B4-BE49-F238E27FC236}">
                <a16:creationId xmlns:a16="http://schemas.microsoft.com/office/drawing/2014/main" id="{6AE673FC-C918-D570-26D2-C6E5C8EE923F}"/>
              </a:ext>
            </a:extLst>
          </p:cNvPr>
          <p:cNvSpPr txBox="1">
            <a:spLocks noChangeArrowheads="1"/>
          </p:cNvSpPr>
          <p:nvPr/>
        </p:nvSpPr>
        <p:spPr bwMode="auto">
          <a:xfrm>
            <a:off x="3248447" y="6572090"/>
            <a:ext cx="1871414" cy="276999"/>
          </a:xfrm>
          <a:prstGeom prst="rect">
            <a:avLst/>
          </a:prstGeom>
          <a:no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358"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Pacheco JM, JTO 2018 </a:t>
            </a:r>
          </a:p>
        </p:txBody>
      </p:sp>
      <p:pic>
        <p:nvPicPr>
          <p:cNvPr id="134152" name="Immagine 2">
            <a:extLst>
              <a:ext uri="{FF2B5EF4-FFF2-40B4-BE49-F238E27FC236}">
                <a16:creationId xmlns:a16="http://schemas.microsoft.com/office/drawing/2014/main" id="{2557ABD5-FB8A-9617-DBF1-E470AC298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669"/>
          <a:stretch>
            <a:fillRect/>
          </a:stretch>
        </p:blipFill>
        <p:spPr bwMode="auto">
          <a:xfrm>
            <a:off x="428" y="3951559"/>
            <a:ext cx="5207998" cy="213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Rettangolo 3">
            <a:extLst>
              <a:ext uri="{FF2B5EF4-FFF2-40B4-BE49-F238E27FC236}">
                <a16:creationId xmlns:a16="http://schemas.microsoft.com/office/drawing/2014/main" id="{4020E5BD-8835-87D5-9507-204B26794517}"/>
              </a:ext>
            </a:extLst>
          </p:cNvPr>
          <p:cNvSpPr>
            <a:spLocks noChangeArrowheads="1"/>
          </p:cNvSpPr>
          <p:nvPr/>
        </p:nvSpPr>
        <p:spPr bwMode="auto">
          <a:xfrm>
            <a:off x="1717816" y="4137024"/>
            <a:ext cx="4103826" cy="338554"/>
          </a:xfrm>
          <a:prstGeom prst="rect">
            <a:avLst/>
          </a:prstGeom>
          <a:no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58"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dirty="0">
                <a:ln>
                  <a:noFill/>
                </a:ln>
                <a:solidFill>
                  <a:srgbClr val="333399"/>
                </a:solidFill>
                <a:effectLst/>
                <a:uLnTx/>
                <a:uFillTx/>
                <a:latin typeface="Calibri" panose="020F0502020204030204" pitchFamily="34" charset="0"/>
                <a:ea typeface="ＭＳ Ｐゴシック" panose="020B0600070205080204" pitchFamily="34" charset="-128"/>
                <a:cs typeface="Calibri" panose="020F0502020204030204" pitchFamily="34" charset="0"/>
              </a:rPr>
              <a:t>OS time 81 months (6.8 years) </a:t>
            </a:r>
          </a:p>
        </p:txBody>
      </p:sp>
      <p:pic>
        <p:nvPicPr>
          <p:cNvPr id="134154" name="Immagine 4">
            <a:extLst>
              <a:ext uri="{FF2B5EF4-FFF2-40B4-BE49-F238E27FC236}">
                <a16:creationId xmlns:a16="http://schemas.microsoft.com/office/drawing/2014/main" id="{164FEE56-A0CB-4F1F-7C5F-5DFEF16042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9558" y="1181886"/>
            <a:ext cx="5805595" cy="249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Immagine 1">
            <a:extLst>
              <a:ext uri="{FF2B5EF4-FFF2-40B4-BE49-F238E27FC236}">
                <a16:creationId xmlns:a16="http://schemas.microsoft.com/office/drawing/2014/main" id="{3938AEA3-91E2-0F60-F08E-2710B3426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048" r="33768"/>
          <a:stretch>
            <a:fillRect/>
          </a:stretch>
        </p:blipFill>
        <p:spPr bwMode="auto">
          <a:xfrm>
            <a:off x="5538619" y="4332343"/>
            <a:ext cx="6519143" cy="170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CasellaDiTesto 8">
            <a:extLst>
              <a:ext uri="{FF2B5EF4-FFF2-40B4-BE49-F238E27FC236}">
                <a16:creationId xmlns:a16="http://schemas.microsoft.com/office/drawing/2014/main" id="{1EEA1281-862D-735E-2732-F4C33092E8D2}"/>
              </a:ext>
            </a:extLst>
          </p:cNvPr>
          <p:cNvSpPr txBox="1">
            <a:spLocks noChangeArrowheads="1"/>
          </p:cNvSpPr>
          <p:nvPr/>
        </p:nvSpPr>
        <p:spPr bwMode="auto">
          <a:xfrm>
            <a:off x="5890954" y="3813468"/>
            <a:ext cx="5981978" cy="369332"/>
          </a:xfrm>
          <a:prstGeom prst="rect">
            <a:avLst/>
          </a:prstGeom>
          <a:no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58"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4. No role for IT as single agent or in combination with ALK-Is</a:t>
            </a:r>
          </a:p>
        </p:txBody>
      </p:sp>
      <p:sp>
        <p:nvSpPr>
          <p:cNvPr id="64525" name="CasellaDiTesto 25">
            <a:extLst>
              <a:ext uri="{FF2B5EF4-FFF2-40B4-BE49-F238E27FC236}">
                <a16:creationId xmlns:a16="http://schemas.microsoft.com/office/drawing/2014/main" id="{B7291810-A702-D42F-4E5B-DB8EDDA8AAC3}"/>
              </a:ext>
            </a:extLst>
          </p:cNvPr>
          <p:cNvSpPr txBox="1">
            <a:spLocks noChangeArrowheads="1"/>
          </p:cNvSpPr>
          <p:nvPr/>
        </p:nvSpPr>
        <p:spPr bwMode="auto">
          <a:xfrm>
            <a:off x="6014174" y="6523957"/>
            <a:ext cx="2867769" cy="276999"/>
          </a:xfrm>
          <a:prstGeom prst="rect">
            <a:avLst/>
          </a:prstGeom>
          <a:noFill/>
          <a:ln>
            <a:noFill/>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358"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Calles</a:t>
            </a:r>
            <a:r>
              <a:rPr kumimoji="0" lang="it-IT" altLang="it-IT"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 et al. ASCO EDBK 2020</a:t>
            </a:r>
          </a:p>
        </p:txBody>
      </p:sp>
      <p:sp>
        <p:nvSpPr>
          <p:cNvPr id="64526" name="Rettangolo 2">
            <a:extLst>
              <a:ext uri="{FF2B5EF4-FFF2-40B4-BE49-F238E27FC236}">
                <a16:creationId xmlns:a16="http://schemas.microsoft.com/office/drawing/2014/main" id="{05E5F236-90EB-221B-0887-6CF0B5916EAA}"/>
              </a:ext>
            </a:extLst>
          </p:cNvPr>
          <p:cNvSpPr>
            <a:spLocks noChangeArrowheads="1"/>
          </p:cNvSpPr>
          <p:nvPr/>
        </p:nvSpPr>
        <p:spPr bwMode="auto">
          <a:xfrm>
            <a:off x="8289906" y="4183130"/>
            <a:ext cx="734510" cy="1850235"/>
          </a:xfrm>
          <a:prstGeom prst="rect">
            <a:avLst/>
          </a:prstGeom>
          <a:noFill/>
          <a:ln w="28575" algn="ctr">
            <a:solidFill>
              <a:schemeClr val="accent2"/>
            </a:solidFill>
            <a:round/>
            <a:headEnd/>
            <a:tailEnd/>
          </a:ln>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358" rtl="0" eaLnBrk="0" fontAlgn="base" latinLnBrk="0" hangingPunct="0">
              <a:lnSpc>
                <a:spcPct val="100000"/>
              </a:lnSpc>
              <a:spcBef>
                <a:spcPct val="0"/>
              </a:spcBef>
              <a:spcAft>
                <a:spcPct val="0"/>
              </a:spcAft>
              <a:buClrTx/>
              <a:buSzTx/>
              <a:buFontTx/>
              <a:buNone/>
              <a:tabLst/>
              <a:defRPr/>
            </a:pPr>
            <a:endParaRPr kumimoji="0" lang="it-IT" altLang="it-IT" sz="3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Calibri" panose="020F050202020403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2CA2D-3952-4617-30B8-6C1578AAED47}"/>
              </a:ext>
            </a:extLst>
          </p:cNvPr>
          <p:cNvSpPr>
            <a:spLocks noGrp="1"/>
          </p:cNvSpPr>
          <p:nvPr>
            <p:ph type="title"/>
          </p:nvPr>
        </p:nvSpPr>
        <p:spPr>
          <a:xfrm>
            <a:off x="1681609" y="340509"/>
            <a:ext cx="8698149" cy="415498"/>
          </a:xfrm>
          <a:solidFill>
            <a:srgbClr val="002060"/>
          </a:solidFill>
        </p:spPr>
        <p:txBody>
          <a:bodyPr/>
          <a:lstStyle/>
          <a:p>
            <a:pPr algn="ctr"/>
            <a:r>
              <a:rPr lang="en-US" b="1" dirty="0">
                <a:solidFill>
                  <a:srgbClr val="FFFF00"/>
                </a:solidFill>
                <a:latin typeface="Arial" panose="020B0604020202020204" pitchFamily="34" charset="0"/>
                <a:cs typeface="Arial" panose="020B0604020202020204" pitchFamily="34" charset="0"/>
              </a:rPr>
              <a:t>Is There  a BEST First-line Option?</a:t>
            </a:r>
          </a:p>
        </p:txBody>
      </p:sp>
      <p:pic>
        <p:nvPicPr>
          <p:cNvPr id="7" name="Content Placeholder 6">
            <a:extLst>
              <a:ext uri="{FF2B5EF4-FFF2-40B4-BE49-F238E27FC236}">
                <a16:creationId xmlns:a16="http://schemas.microsoft.com/office/drawing/2014/main" id="{2113D95D-5A7A-F590-5842-55AA5113582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8619" y="963773"/>
            <a:ext cx="11709919" cy="4970496"/>
          </a:xfrm>
          <a:prstGeom prst="rect">
            <a:avLst/>
          </a:prstGeom>
        </p:spPr>
      </p:pic>
      <p:sp>
        <p:nvSpPr>
          <p:cNvPr id="6" name="TextBox 5">
            <a:extLst>
              <a:ext uri="{FF2B5EF4-FFF2-40B4-BE49-F238E27FC236}">
                <a16:creationId xmlns:a16="http://schemas.microsoft.com/office/drawing/2014/main" id="{5D426F80-9FF4-F80D-5C43-C3A3C317E32A}"/>
              </a:ext>
            </a:extLst>
          </p:cNvPr>
          <p:cNvSpPr txBox="1"/>
          <p:nvPr/>
        </p:nvSpPr>
        <p:spPr>
          <a:xfrm>
            <a:off x="83976" y="6302047"/>
            <a:ext cx="9274628"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Peters S, et al. </a:t>
            </a:r>
            <a:r>
              <a:rPr kumimoji="0" lang="en-US" sz="1100" b="1" i="1"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N Engl J Med</a:t>
            </a:r>
            <a:r>
              <a:rPr kumimoji="0" lang="en-US"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2017;377(9):829-838. Mok T, et al. </a:t>
            </a:r>
            <a:r>
              <a:rPr kumimoji="0" lang="en-US" sz="1100" b="1" i="1"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Ann Oncol</a:t>
            </a:r>
            <a:r>
              <a:rPr kumimoji="0" lang="en-US"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2020;31(8):1056-1064. </a:t>
            </a:r>
            <a:r>
              <a:rPr kumimoji="0" lang="en-US" sz="1100" b="1" i="0" u="none" strike="noStrike" kern="1200" cap="none" spc="0" normalizeH="0" baseline="0" noProof="0" dirty="0" err="1">
                <a:ln>
                  <a:noFill/>
                </a:ln>
                <a:solidFill>
                  <a:srgbClr val="002243">
                    <a:lumMod val="50000"/>
                  </a:srgbClr>
                </a:solidFill>
                <a:effectLst/>
                <a:uLnTx/>
                <a:uFillTx/>
                <a:latin typeface="Arial" panose="020B0604020202020204" pitchFamily="34" charset="0"/>
                <a:ea typeface="+mn-ea"/>
                <a:cs typeface="Arial" panose="020B0604020202020204" pitchFamily="34" charset="0"/>
              </a:rPr>
              <a:t>Camidge</a:t>
            </a:r>
            <a:r>
              <a:rPr kumimoji="0" lang="en-US"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DR, et al. </a:t>
            </a:r>
            <a:r>
              <a:rPr kumimoji="0" lang="en-US" sz="1100" b="1" i="1"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N Engl J Med</a:t>
            </a:r>
            <a:r>
              <a:rPr kumimoji="0" lang="en-US"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2018;379(21):2027-2039. </a:t>
            </a:r>
            <a:r>
              <a:rPr kumimoji="0" lang="en-US" sz="1100" b="1" i="0" u="none" strike="noStrike" kern="1200" cap="none" spc="0" normalizeH="0" baseline="0" noProof="0" dirty="0" err="1">
                <a:ln>
                  <a:noFill/>
                </a:ln>
                <a:solidFill>
                  <a:srgbClr val="002243">
                    <a:lumMod val="50000"/>
                  </a:srgbClr>
                </a:solidFill>
                <a:effectLst/>
                <a:uLnTx/>
                <a:uFillTx/>
                <a:latin typeface="Arial" panose="020B0604020202020204" pitchFamily="34" charset="0"/>
                <a:ea typeface="+mn-ea"/>
                <a:cs typeface="Arial" panose="020B0604020202020204" pitchFamily="34" charset="0"/>
              </a:rPr>
              <a:t>Camidge</a:t>
            </a:r>
            <a:r>
              <a:rPr kumimoji="0" lang="en-US"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DR et al. J </a:t>
            </a:r>
            <a:r>
              <a:rPr kumimoji="0" lang="en-US" sz="1100" b="1" i="0" u="none" strike="noStrike" kern="1200" cap="none" spc="0" normalizeH="0" baseline="0" noProof="0" dirty="0" err="1">
                <a:ln>
                  <a:noFill/>
                </a:ln>
                <a:solidFill>
                  <a:srgbClr val="002243">
                    <a:lumMod val="50000"/>
                  </a:srgbClr>
                </a:solidFill>
                <a:effectLst/>
                <a:uLnTx/>
                <a:uFillTx/>
                <a:latin typeface="Arial" panose="020B0604020202020204" pitchFamily="34" charset="0"/>
                <a:ea typeface="+mn-ea"/>
                <a:cs typeface="Arial" panose="020B0604020202020204" pitchFamily="34" charset="0"/>
              </a:rPr>
              <a:t>Thorac</a:t>
            </a:r>
            <a:r>
              <a:rPr kumimoji="0" lang="en-US"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Oncol. 2021;16(12):2091-2108. </a:t>
            </a:r>
            <a:r>
              <a:rPr kumimoji="0" lang="da-DK"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Horn L, et al. </a:t>
            </a:r>
            <a:r>
              <a:rPr kumimoji="0" lang="da-DK" sz="1100" b="1" i="1"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JAMA Oncol</a:t>
            </a:r>
            <a:r>
              <a:rPr kumimoji="0" lang="da-DK"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2021;7(11):1617-1625. </a:t>
            </a:r>
            <a:r>
              <a:rPr kumimoji="0" lang="it-IT"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Solomon BJ, et al</a:t>
            </a:r>
            <a:r>
              <a:rPr kumimoji="0" lang="it-IT" sz="1100" b="1" i="1"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J Clin Oncol</a:t>
            </a:r>
            <a:r>
              <a:rPr kumimoji="0" lang="it-IT"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 2022;40(31):3593-3602.</a:t>
            </a:r>
            <a:endParaRPr kumimoji="0" lang="en-US" sz="1100"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A8937B04-F824-C445-DBB0-F571CD353BA9}"/>
              </a:ext>
            </a:extLst>
          </p:cNvPr>
          <p:cNvSpPr/>
          <p:nvPr/>
        </p:nvSpPr>
        <p:spPr bwMode="auto">
          <a:xfrm>
            <a:off x="9433247" y="2360645"/>
            <a:ext cx="2295333" cy="671804"/>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CA26DE9-D3DA-94C7-5952-1FAE17E6C8BD}"/>
              </a:ext>
            </a:extLst>
          </p:cNvPr>
          <p:cNvSpPr txBox="1"/>
          <p:nvPr/>
        </p:nvSpPr>
        <p:spPr bwMode="auto">
          <a:xfrm>
            <a:off x="7743651" y="1142674"/>
            <a:ext cx="1210777" cy="338554"/>
          </a:xfrm>
          <a:prstGeom prst="rect">
            <a:avLst/>
          </a:prstGeom>
          <a:solidFill>
            <a:srgbClr val="927DAE"/>
          </a:solidFill>
          <a:ln>
            <a:noFill/>
          </a:ln>
          <a:effectLst/>
        </p:spPr>
        <p:txBody>
          <a:bodyPr vert="horz" wrap="square" lIns="0" tIns="0" rIns="0" bIns="0" numCol="1" rtlCol="0" anchor="b"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ENSARTINIB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eXalt3</a:t>
            </a:r>
          </a:p>
        </p:txBody>
      </p:sp>
      <p:sp>
        <p:nvSpPr>
          <p:cNvPr id="5" name="TextBox 4">
            <a:extLst>
              <a:ext uri="{FF2B5EF4-FFF2-40B4-BE49-F238E27FC236}">
                <a16:creationId xmlns:a16="http://schemas.microsoft.com/office/drawing/2014/main" id="{F51AD355-2DB3-332F-963E-66B727AA19EE}"/>
              </a:ext>
            </a:extLst>
          </p:cNvPr>
          <p:cNvSpPr txBox="1"/>
          <p:nvPr/>
        </p:nvSpPr>
        <p:spPr bwMode="auto">
          <a:xfrm>
            <a:off x="7797091" y="2630613"/>
            <a:ext cx="361258" cy="155620"/>
          </a:xfrm>
          <a:prstGeom prst="rect">
            <a:avLst/>
          </a:prstGeom>
          <a:solidFill>
            <a:srgbClr val="DCD8E3"/>
          </a:solidFill>
          <a:ln>
            <a:noFill/>
          </a:ln>
          <a:effectLst/>
        </p:spPr>
        <p:txBody>
          <a:bodyPr vert="horz" wrap="square" lIns="0" tIns="0" rIns="0" bIns="0" numCol="1" rtlCol="0" anchor="b"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CRZ:</a:t>
            </a:r>
          </a:p>
        </p:txBody>
      </p:sp>
      <p:sp>
        <p:nvSpPr>
          <p:cNvPr id="8" name="TextBox 7">
            <a:extLst>
              <a:ext uri="{FF2B5EF4-FFF2-40B4-BE49-F238E27FC236}">
                <a16:creationId xmlns:a16="http://schemas.microsoft.com/office/drawing/2014/main" id="{5C8CC223-E3CD-4542-F9CC-CECA7BB98E2F}"/>
              </a:ext>
            </a:extLst>
          </p:cNvPr>
          <p:cNvSpPr txBox="1"/>
          <p:nvPr/>
        </p:nvSpPr>
        <p:spPr bwMode="auto">
          <a:xfrm>
            <a:off x="7820843" y="4287221"/>
            <a:ext cx="361258" cy="155620"/>
          </a:xfrm>
          <a:prstGeom prst="rect">
            <a:avLst/>
          </a:prstGeom>
          <a:solidFill>
            <a:srgbClr val="EEECF3"/>
          </a:solidFill>
          <a:ln>
            <a:noFill/>
          </a:ln>
          <a:effectLst/>
        </p:spPr>
        <p:txBody>
          <a:bodyPr vert="horz" wrap="square" lIns="0" tIns="0" rIns="0" bIns="0" numCol="1" rtlCol="0" anchor="b"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CRZ:</a:t>
            </a:r>
          </a:p>
        </p:txBody>
      </p:sp>
      <p:sp>
        <p:nvSpPr>
          <p:cNvPr id="9" name="TextBox 8">
            <a:extLst>
              <a:ext uri="{FF2B5EF4-FFF2-40B4-BE49-F238E27FC236}">
                <a16:creationId xmlns:a16="http://schemas.microsoft.com/office/drawing/2014/main" id="{04A2EBDC-661C-20D6-6810-E36FFCB80495}"/>
              </a:ext>
            </a:extLst>
          </p:cNvPr>
          <p:cNvSpPr txBox="1"/>
          <p:nvPr/>
        </p:nvSpPr>
        <p:spPr bwMode="auto">
          <a:xfrm>
            <a:off x="7743651" y="4964114"/>
            <a:ext cx="414698" cy="155620"/>
          </a:xfrm>
          <a:prstGeom prst="rect">
            <a:avLst/>
          </a:prstGeom>
          <a:solidFill>
            <a:srgbClr val="DCD8E3"/>
          </a:solidFill>
          <a:ln>
            <a:noFill/>
          </a:ln>
          <a:effectLst/>
        </p:spPr>
        <p:txBody>
          <a:bodyPr vert="horz" wrap="square" lIns="0" tIns="0" rIns="0" bIns="0" numCol="1" rtlCol="0" anchor="b"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CRZ:</a:t>
            </a:r>
          </a:p>
        </p:txBody>
      </p:sp>
    </p:spTree>
    <p:extLst>
      <p:ext uri="{BB962C8B-B14F-4D97-AF65-F5344CB8AC3E}">
        <p14:creationId xmlns:p14="http://schemas.microsoft.com/office/powerpoint/2010/main" val="259015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D60DD-724E-767A-E680-66958862A048}"/>
              </a:ext>
            </a:extLst>
          </p:cNvPr>
          <p:cNvSpPr>
            <a:spLocks noGrp="1"/>
          </p:cNvSpPr>
          <p:nvPr>
            <p:ph type="title"/>
          </p:nvPr>
        </p:nvSpPr>
        <p:spPr>
          <a:xfrm>
            <a:off x="1450109" y="136955"/>
            <a:ext cx="10052479" cy="443198"/>
          </a:xfrm>
          <a:solidFill>
            <a:srgbClr val="002060"/>
          </a:solidFill>
        </p:spPr>
        <p:txBody>
          <a:bodyPr/>
          <a:lstStyle/>
          <a:p>
            <a:pPr algn="ctr"/>
            <a:r>
              <a:rPr lang="en-US" sz="3200" b="1" dirty="0">
                <a:solidFill>
                  <a:srgbClr val="FFFF00"/>
                </a:solidFill>
              </a:rPr>
              <a:t>NCCN Preferred Regimens 1L in </a:t>
            </a:r>
            <a:r>
              <a:rPr lang="en-US" sz="3200" b="1" i="1" dirty="0">
                <a:solidFill>
                  <a:srgbClr val="FFFF00"/>
                </a:solidFill>
              </a:rPr>
              <a:t>ALK+ </a:t>
            </a:r>
            <a:r>
              <a:rPr lang="en-US" sz="3200" b="1" dirty="0">
                <a:solidFill>
                  <a:srgbClr val="FFFF00"/>
                </a:solidFill>
              </a:rPr>
              <a:t>NSCLC</a:t>
            </a:r>
            <a:endParaRPr lang="en-US" sz="3200" dirty="0">
              <a:solidFill>
                <a:srgbClr val="FFFF00"/>
              </a:solidFill>
            </a:endParaRPr>
          </a:p>
        </p:txBody>
      </p:sp>
      <p:sp>
        <p:nvSpPr>
          <p:cNvPr id="6" name="Footer Placeholder 5">
            <a:extLst>
              <a:ext uri="{FF2B5EF4-FFF2-40B4-BE49-F238E27FC236}">
                <a16:creationId xmlns:a16="http://schemas.microsoft.com/office/drawing/2014/main" id="{40EBE3D3-3A4D-D862-D4D7-7EE6C0D6538E}"/>
              </a:ext>
            </a:extLst>
          </p:cNvPr>
          <p:cNvSpPr>
            <a:spLocks noGrp="1"/>
          </p:cNvSpPr>
          <p:nvPr>
            <p:ph type="ftr" sz="quarter" idx="15"/>
          </p:nvPr>
        </p:nvSpPr>
        <p:spPr>
          <a:xfrm>
            <a:off x="72984" y="6263823"/>
            <a:ext cx="11071459" cy="30835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NCCN. Accessed September 2024.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https://</a:t>
            </a:r>
            <a:r>
              <a:rPr kumimoji="0" lang="en-US" sz="1333" b="1" i="0" u="none" strike="noStrike" kern="1200" cap="none" spc="0" normalizeH="0" baseline="0" noProof="0" dirty="0" err="1">
                <a:ln>
                  <a:noFill/>
                </a:ln>
                <a:solidFill>
                  <a:srgbClr val="002243">
                    <a:lumMod val="50000"/>
                  </a:srgbClr>
                </a:solidFill>
                <a:effectLst/>
                <a:uLnTx/>
                <a:uFillTx/>
                <a:latin typeface="Arial" panose="020B0604020202020204" pitchFamily="34" charset="0"/>
                <a:ea typeface="+mn-ea"/>
                <a:cs typeface="Arial" panose="020B0604020202020204" pitchFamily="34" charset="0"/>
              </a:rPr>
              <a:t>www.nccn.org</a:t>
            </a:r>
            <a:r>
              <a:rPr kumimoji="0" lang="en-US" sz="1333"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/professionals/</a:t>
            </a:r>
            <a:r>
              <a:rPr kumimoji="0" lang="en-US" sz="1333" b="1" i="0" u="none" strike="noStrike" kern="1200" cap="none" spc="0" normalizeH="0" baseline="0" noProof="0" dirty="0" err="1">
                <a:ln>
                  <a:noFill/>
                </a:ln>
                <a:solidFill>
                  <a:srgbClr val="002243">
                    <a:lumMod val="50000"/>
                  </a:srgbClr>
                </a:solidFill>
                <a:effectLst/>
                <a:uLnTx/>
                <a:uFillTx/>
                <a:latin typeface="Arial" panose="020B0604020202020204" pitchFamily="34" charset="0"/>
                <a:ea typeface="+mn-ea"/>
                <a:cs typeface="Arial" panose="020B0604020202020204" pitchFamily="34" charset="0"/>
              </a:rPr>
              <a:t>physician_gls</a:t>
            </a:r>
            <a:r>
              <a:rPr kumimoji="0" lang="en-US" sz="1333"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rPr>
              <a:t>/pdf/</a:t>
            </a:r>
            <a:r>
              <a:rPr kumimoji="0" lang="en-US" sz="1333" b="1" i="0" u="none" strike="noStrike" kern="1200" cap="none" spc="0" normalizeH="0" baseline="0" noProof="0" dirty="0" err="1">
                <a:ln>
                  <a:noFill/>
                </a:ln>
                <a:solidFill>
                  <a:srgbClr val="002243">
                    <a:lumMod val="50000"/>
                  </a:srgbClr>
                </a:solidFill>
                <a:effectLst/>
                <a:uLnTx/>
                <a:uFillTx/>
                <a:latin typeface="Arial" panose="020B0604020202020204" pitchFamily="34" charset="0"/>
                <a:ea typeface="+mn-ea"/>
                <a:cs typeface="Arial" panose="020B0604020202020204" pitchFamily="34" charset="0"/>
              </a:rPr>
              <a:t>nscl.pdf</a:t>
            </a:r>
            <a:endParaRPr kumimoji="0" lang="en-US" sz="1333" b="1" i="0" u="none" strike="noStrike" kern="1200" cap="none" spc="0" normalizeH="0" baseline="0" noProof="0" dirty="0">
              <a:ln>
                <a:noFill/>
              </a:ln>
              <a:solidFill>
                <a:srgbClr val="002243">
                  <a:lumMod val="50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AE8EC08-68C3-6C0B-C789-9A477C7B1D22}"/>
              </a:ext>
            </a:extLst>
          </p:cNvPr>
          <p:cNvSpPr txBox="1"/>
          <p:nvPr/>
        </p:nvSpPr>
        <p:spPr>
          <a:xfrm>
            <a:off x="237287" y="2013228"/>
            <a:ext cx="2518449" cy="6669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ALK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rearrangement</a:t>
            </a:r>
          </a:p>
        </p:txBody>
      </p:sp>
      <p:sp>
        <p:nvSpPr>
          <p:cNvPr id="11" name="TextBox 10">
            <a:extLst>
              <a:ext uri="{FF2B5EF4-FFF2-40B4-BE49-F238E27FC236}">
                <a16:creationId xmlns:a16="http://schemas.microsoft.com/office/drawing/2014/main" id="{B88094C6-85A0-D8B2-4329-6D273D213E3A}"/>
              </a:ext>
            </a:extLst>
          </p:cNvPr>
          <p:cNvSpPr txBox="1"/>
          <p:nvPr/>
        </p:nvSpPr>
        <p:spPr>
          <a:xfrm>
            <a:off x="2843962" y="1050134"/>
            <a:ext cx="276475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ALK rearrangement discovered prior to first-line systemic therapy</a:t>
            </a:r>
          </a:p>
        </p:txBody>
      </p:sp>
      <p:sp>
        <p:nvSpPr>
          <p:cNvPr id="13" name="TextBox 12">
            <a:extLst>
              <a:ext uri="{FF2B5EF4-FFF2-40B4-BE49-F238E27FC236}">
                <a16:creationId xmlns:a16="http://schemas.microsoft.com/office/drawing/2014/main" id="{3E2F4B96-5E53-2C30-4330-5F3F553B76F2}"/>
              </a:ext>
            </a:extLst>
          </p:cNvPr>
          <p:cNvSpPr txBox="1"/>
          <p:nvPr/>
        </p:nvSpPr>
        <p:spPr>
          <a:xfrm>
            <a:off x="2850194" y="2890133"/>
            <a:ext cx="2518449"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ALK rearrangement discovered during first-line systemic therapy</a:t>
            </a:r>
          </a:p>
        </p:txBody>
      </p:sp>
      <p:sp>
        <p:nvSpPr>
          <p:cNvPr id="15" name="TextBox 14">
            <a:extLst>
              <a:ext uri="{FF2B5EF4-FFF2-40B4-BE49-F238E27FC236}">
                <a16:creationId xmlns:a16="http://schemas.microsoft.com/office/drawing/2014/main" id="{82525E17-20C6-0A85-A433-19530072E0D7}"/>
              </a:ext>
            </a:extLst>
          </p:cNvPr>
          <p:cNvSpPr txBox="1"/>
          <p:nvPr/>
        </p:nvSpPr>
        <p:spPr>
          <a:xfrm>
            <a:off x="6639973" y="713949"/>
            <a:ext cx="3595709" cy="257500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FIRST-LINE THERAPY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Preferred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Alectinib</a:t>
            </a: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 (category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Brigatinib</a:t>
            </a: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 (category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Lorlatinib (category 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Other Recommended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Ceritinib</a:t>
            </a: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 (category 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Useful in certain circumstances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Crizotinib</a:t>
            </a: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 (category 1</a:t>
            </a:r>
            <a:r>
              <a:rPr kumimoji="0" lang="en-US" sz="20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B8CF8EA4-7FFA-6EA8-4DD5-E1F308C24161}"/>
              </a:ext>
            </a:extLst>
          </p:cNvPr>
          <p:cNvSpPr txBox="1"/>
          <p:nvPr/>
        </p:nvSpPr>
        <p:spPr>
          <a:xfrm>
            <a:off x="6615505" y="3318265"/>
            <a:ext cx="5152753"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Complete planned systemic therapy, including maintenance therapy, or interrupt, followed by </a:t>
            </a: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alectinib</a:t>
            </a: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 (preferred) or </a:t>
            </a: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brigatinib</a:t>
            </a: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 (preferred) or </a:t>
            </a: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loratinib</a:t>
            </a: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 (preferred) or </a:t>
            </a: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ceritinib</a:t>
            </a:r>
            <a:r>
              <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rPr>
              <a:t> or </a:t>
            </a:r>
            <a:r>
              <a:rPr kumimoji="0" lang="en-US" sz="1400" b="1" i="0" u="none" strike="noStrike" kern="1200" cap="none" spc="0" normalizeH="0" baseline="0" noProof="0" dirty="0" err="1">
                <a:ln>
                  <a:noFill/>
                </a:ln>
                <a:solidFill>
                  <a:srgbClr val="B4B5B4">
                    <a:lumMod val="10000"/>
                  </a:srgbClr>
                </a:solidFill>
                <a:effectLst/>
                <a:uLnTx/>
                <a:uFillTx/>
                <a:latin typeface="Arial" panose="020B0604020202020204" pitchFamily="34" charset="0"/>
                <a:ea typeface="+mn-ea"/>
                <a:cs typeface="Arial" panose="020B0604020202020204" pitchFamily="34" charset="0"/>
              </a:rPr>
              <a:t>crizotinib</a:t>
            </a:r>
            <a:endParaRPr kumimoji="0" lang="en-US" sz="1400" b="1" i="0" u="none" strike="noStrike" kern="1200" cap="none" spc="0" normalizeH="0" baseline="0" noProof="0" dirty="0">
              <a:ln>
                <a:noFill/>
              </a:ln>
              <a:solidFill>
                <a:srgbClr val="B4B5B4">
                  <a:lumMod val="10000"/>
                </a:srgbClr>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7C2BFD1F-1ED2-8C1A-1CDA-531874938658}"/>
              </a:ext>
            </a:extLst>
          </p:cNvPr>
          <p:cNvSpPr/>
          <p:nvPr/>
        </p:nvSpPr>
        <p:spPr>
          <a:xfrm>
            <a:off x="6700206" y="737508"/>
            <a:ext cx="2658737" cy="11222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rial"/>
              <a:ea typeface="+mn-ea"/>
              <a:cs typeface="+mn-cs"/>
            </a:endParaRPr>
          </a:p>
        </p:txBody>
      </p:sp>
      <p:sp>
        <p:nvSpPr>
          <p:cNvPr id="19" name="Left Brace 18">
            <a:extLst>
              <a:ext uri="{FF2B5EF4-FFF2-40B4-BE49-F238E27FC236}">
                <a16:creationId xmlns:a16="http://schemas.microsoft.com/office/drawing/2014/main" id="{F789AA69-DFA8-CEB1-88B4-FE014360F885}"/>
              </a:ext>
            </a:extLst>
          </p:cNvPr>
          <p:cNvSpPr/>
          <p:nvPr/>
        </p:nvSpPr>
        <p:spPr>
          <a:xfrm>
            <a:off x="5624736" y="737508"/>
            <a:ext cx="803773" cy="255144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2243"/>
              </a:solidFill>
              <a:effectLst/>
              <a:uLnTx/>
              <a:uFillTx/>
              <a:latin typeface="Arial"/>
              <a:ea typeface="+mn-ea"/>
              <a:cs typeface="+mn-cs"/>
            </a:endParaRPr>
          </a:p>
        </p:txBody>
      </p:sp>
      <p:cxnSp>
        <p:nvCxnSpPr>
          <p:cNvPr id="22" name="Straight Arrow Connector 21">
            <a:extLst>
              <a:ext uri="{FF2B5EF4-FFF2-40B4-BE49-F238E27FC236}">
                <a16:creationId xmlns:a16="http://schemas.microsoft.com/office/drawing/2014/main" id="{BED63332-CD65-0064-8E8D-BC14E45FED84}"/>
              </a:ext>
            </a:extLst>
          </p:cNvPr>
          <p:cNvCxnSpPr>
            <a:cxnSpLocks/>
          </p:cNvCxnSpPr>
          <p:nvPr/>
        </p:nvCxnSpPr>
        <p:spPr>
          <a:xfrm flipV="1">
            <a:off x="2211355" y="2039781"/>
            <a:ext cx="497979" cy="5025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163C24C-16FF-FCA7-3EF8-A6E1748DBA9E}"/>
              </a:ext>
            </a:extLst>
          </p:cNvPr>
          <p:cNvCxnSpPr>
            <a:cxnSpLocks/>
          </p:cNvCxnSpPr>
          <p:nvPr/>
        </p:nvCxnSpPr>
        <p:spPr>
          <a:xfrm>
            <a:off x="2211355" y="2542342"/>
            <a:ext cx="605736" cy="4553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A3AB3E1-7756-F985-98BB-E9F53FF662CB}"/>
              </a:ext>
            </a:extLst>
          </p:cNvPr>
          <p:cNvCxnSpPr>
            <a:cxnSpLocks/>
          </p:cNvCxnSpPr>
          <p:nvPr/>
        </p:nvCxnSpPr>
        <p:spPr>
          <a:xfrm>
            <a:off x="5257169" y="3576433"/>
            <a:ext cx="1358336" cy="2549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aphicFrame>
        <p:nvGraphicFramePr>
          <p:cNvPr id="3" name="Content Placeholder 7">
            <a:extLst>
              <a:ext uri="{FF2B5EF4-FFF2-40B4-BE49-F238E27FC236}">
                <a16:creationId xmlns:a16="http://schemas.microsoft.com/office/drawing/2014/main" id="{74A9A03D-0B7F-07D8-94EF-75CAF72D8189}"/>
              </a:ext>
            </a:extLst>
          </p:cNvPr>
          <p:cNvGraphicFramePr>
            <a:graphicFrameLocks noGrp="1"/>
          </p:cNvGraphicFramePr>
          <p:nvPr>
            <p:ph idx="1"/>
          </p:nvPr>
        </p:nvGraphicFramePr>
        <p:xfrm>
          <a:off x="1198033" y="4036071"/>
          <a:ext cx="9795933" cy="2298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49D78185-2C2D-4E52-9DA8-937AA844650B}"/>
              </a:ext>
            </a:extLst>
          </p:cNvPr>
          <p:cNvSpPr>
            <a:spLocks noGrp="1"/>
          </p:cNvSpPr>
          <p:nvPr>
            <p:ph type="body" sz="quarter" idx="13"/>
          </p:nvPr>
        </p:nvSpPr>
        <p:spPr>
          <a:xfrm>
            <a:off x="423741" y="4015939"/>
            <a:ext cx="9573684" cy="511135"/>
          </a:xfrm>
        </p:spPr>
        <p:txBody>
          <a:bodyPr/>
          <a:lstStyle/>
          <a:p>
            <a:r>
              <a:rPr lang="en-US" sz="2400" b="1" dirty="0">
                <a:solidFill>
                  <a:schemeClr val="tx1">
                    <a:lumMod val="50000"/>
                  </a:schemeClr>
                </a:solidFill>
                <a:latin typeface="Arial" panose="020B0604020202020204" pitchFamily="34" charset="0"/>
                <a:cs typeface="Arial" panose="020B0604020202020204" pitchFamily="34" charset="0"/>
              </a:rPr>
              <a:t>Current Treatment Paradigm</a:t>
            </a:r>
          </a:p>
        </p:txBody>
      </p:sp>
    </p:spTree>
    <p:extLst>
      <p:ext uri="{BB962C8B-B14F-4D97-AF65-F5344CB8AC3E}">
        <p14:creationId xmlns:p14="http://schemas.microsoft.com/office/powerpoint/2010/main" val="617383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100925"/>
          </a:xfrm>
        </p:spPr>
        <p:txBody>
          <a:bodyPr/>
          <a:lstStyle/>
          <a:p>
            <a:r>
              <a:rPr lang="en-US" sz="656" b="1" dirty="0">
                <a:latin typeface="Arial" charset="0"/>
                <a:ea typeface="+mn-ea"/>
                <a:cs typeface="+mn-cs"/>
              </a:rPr>
              <a:t>Current Post Hoc Analyses at 5 Years</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4387" y="233264"/>
            <a:ext cx="11803224" cy="604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6F5A4757-9C53-6BF3-C076-42108C7FE263}"/>
              </a:ext>
            </a:extLst>
          </p:cNvPr>
          <p:cNvSpPr/>
          <p:nvPr/>
        </p:nvSpPr>
        <p:spPr bwMode="auto">
          <a:xfrm>
            <a:off x="3163078" y="233264"/>
            <a:ext cx="5822302" cy="643813"/>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CROWN Trial</a:t>
            </a:r>
          </a:p>
        </p:txBody>
      </p:sp>
      <p:sp>
        <p:nvSpPr>
          <p:cNvPr id="4" name="Rectangle 3">
            <a:extLst>
              <a:ext uri="{FF2B5EF4-FFF2-40B4-BE49-F238E27FC236}">
                <a16:creationId xmlns:a16="http://schemas.microsoft.com/office/drawing/2014/main" id="{5407B5AC-FB92-393F-5630-0FD674E755AC}"/>
              </a:ext>
            </a:extLst>
          </p:cNvPr>
          <p:cNvSpPr/>
          <p:nvPr/>
        </p:nvSpPr>
        <p:spPr bwMode="auto">
          <a:xfrm>
            <a:off x="2704563" y="6053070"/>
            <a:ext cx="3889420" cy="2204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1692"/>
            <a:ext cx="6351903" cy="422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B43B3120-B43F-2DA8-8DC7-BFBCA09FB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321" y="532435"/>
            <a:ext cx="5848679" cy="465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908F9EE7-6FB4-08EE-FBB8-5DBA99345D3E}"/>
              </a:ext>
            </a:extLst>
          </p:cNvPr>
          <p:cNvSpPr/>
          <p:nvPr/>
        </p:nvSpPr>
        <p:spPr bwMode="auto">
          <a:xfrm>
            <a:off x="1317972" y="5018748"/>
            <a:ext cx="3889420" cy="2204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C6C27852-F975-F048-2E28-A5E7530627A5}"/>
              </a:ext>
            </a:extLst>
          </p:cNvPr>
          <p:cNvSpPr/>
          <p:nvPr/>
        </p:nvSpPr>
        <p:spPr bwMode="auto">
          <a:xfrm>
            <a:off x="7557524" y="4965049"/>
            <a:ext cx="2905610" cy="2204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00152"/>
          </a:xfrm>
        </p:spPr>
        <p:txBody>
          <a:bodyPr/>
          <a:lstStyle/>
          <a:p>
            <a:r>
              <a:rPr lang="en-US" dirty="0">
                <a:solidFill>
                  <a:srgbClr val="0432FF"/>
                </a:solidFill>
              </a:rPr>
              <a:t>Faculty</a:t>
            </a:r>
          </a:p>
        </p:txBody>
      </p:sp>
      <p:sp>
        <p:nvSpPr>
          <p:cNvPr id="17" name="Text Box 7">
            <a:extLst>
              <a:ext uri="{FF2B5EF4-FFF2-40B4-BE49-F238E27FC236}">
                <a16:creationId xmlns:a16="http://schemas.microsoft.com/office/drawing/2014/main" id="{CCE30255-3114-D346-ACF6-C8EAE26F575B}"/>
              </a:ext>
            </a:extLst>
          </p:cNvPr>
          <p:cNvSpPr txBox="1">
            <a:spLocks noChangeArrowheads="1"/>
          </p:cNvSpPr>
          <p:nvPr/>
        </p:nvSpPr>
        <p:spPr bwMode="auto">
          <a:xfrm>
            <a:off x="2054480" y="3965530"/>
            <a:ext cx="540967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a:ea typeface="MS PGothic" charset="0"/>
              </a:rPr>
              <a:t>Corey J Langer,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S PGothic" charset="0"/>
              </a:rPr>
              <a:t>Director of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S PGothic" charset="0"/>
              </a:rPr>
              <a:t>Abramson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S PGothic"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S PGothic" charset="0"/>
              </a:rPr>
              <a:t>Perelman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S PGothic" charset="0"/>
              </a:rPr>
              <a:t>University of Pennsylvania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S PGothic" charset="0"/>
              </a:rPr>
              <a:t>Philadelphia, Pennsylvania</a:t>
            </a:r>
          </a:p>
        </p:txBody>
      </p:sp>
      <p:sp>
        <p:nvSpPr>
          <p:cNvPr id="5" name="Text Box 7">
            <a:extLst>
              <a:ext uri="{FF2B5EF4-FFF2-40B4-BE49-F238E27FC236}">
                <a16:creationId xmlns:a16="http://schemas.microsoft.com/office/drawing/2014/main" id="{ED154A66-2612-D431-7ACB-42FC2CE50575}"/>
              </a:ext>
            </a:extLst>
          </p:cNvPr>
          <p:cNvSpPr txBox="1">
            <a:spLocks noChangeArrowheads="1"/>
          </p:cNvSpPr>
          <p:nvPr/>
        </p:nvSpPr>
        <p:spPr bwMode="auto">
          <a:xfrm>
            <a:off x="2054480" y="1484784"/>
            <a:ext cx="4401559"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Ibiayi</a:t>
            </a:r>
            <a:r>
              <a:rPr kumimoji="0" lang="en-US" sz="1600" b="1" i="0" u="none" strike="noStrike" kern="1200" cap="none" spc="0" normalizeH="0" baseline="0" noProof="0" dirty="0">
                <a:ln>
                  <a:noFill/>
                </a:ln>
                <a:solidFill>
                  <a:srgbClr val="000000"/>
                </a:solidFill>
                <a:effectLst/>
                <a:uLnTx/>
                <a:uFillTx/>
                <a:latin typeface="Calibri"/>
                <a:ea typeface="MS PGothic" charset="0"/>
              </a:rPr>
              <a:t> </a:t>
            </a:r>
            <a:r>
              <a:rPr kumimoji="0" lang="en-US" sz="1600" b="1" i="0" u="none" strike="noStrike" kern="1200" cap="none" spc="0" normalizeH="0" baseline="0" noProof="0" dirty="0" err="1">
                <a:ln>
                  <a:noFill/>
                </a:ln>
                <a:solidFill>
                  <a:srgbClr val="000000"/>
                </a:solidFill>
                <a:effectLst/>
                <a:uLnTx/>
                <a:uFillTx/>
                <a:latin typeface="Calibri"/>
                <a:ea typeface="MS PGothic" charset="0"/>
              </a:rPr>
              <a:t>Dagogo</a:t>
            </a:r>
            <a:r>
              <a:rPr kumimoji="0" lang="en-US" sz="1600" b="1" i="0" u="none" strike="noStrike" kern="1200" cap="none" spc="0" normalizeH="0" baseline="0" noProof="0" dirty="0">
                <a:ln>
                  <a:noFill/>
                </a:ln>
                <a:solidFill>
                  <a:srgbClr val="000000"/>
                </a:solidFill>
                <a:effectLst/>
                <a:uLnTx/>
                <a:uFillTx/>
                <a:latin typeface="Calibri"/>
                <a:ea typeface="MS PGothic" charset="0"/>
              </a:rPr>
              <a:t>-Jack,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6" name="Picture 5">
            <a:extLst>
              <a:ext uri="{FF2B5EF4-FFF2-40B4-BE49-F238E27FC236}">
                <a16:creationId xmlns:a16="http://schemas.microsoft.com/office/drawing/2014/main" id="{92618185-9FF6-CE55-5A8F-CB475B3F5F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3392" y="3965530"/>
            <a:ext cx="1371600" cy="1371600"/>
          </a:xfrm>
          <a:prstGeom prst="rect">
            <a:avLst/>
          </a:prstGeom>
        </p:spPr>
      </p:pic>
      <p:sp>
        <p:nvSpPr>
          <p:cNvPr id="9" name="Text Box 7">
            <a:extLst>
              <a:ext uri="{FF2B5EF4-FFF2-40B4-BE49-F238E27FC236}">
                <a16:creationId xmlns:a16="http://schemas.microsoft.com/office/drawing/2014/main" id="{A8CF5FBE-D5C7-9B59-1103-6B6A0B5BEAB2}"/>
              </a:ext>
            </a:extLst>
          </p:cNvPr>
          <p:cNvSpPr txBox="1">
            <a:spLocks noChangeArrowheads="1"/>
          </p:cNvSpPr>
          <p:nvPr/>
        </p:nvSpPr>
        <p:spPr bwMode="auto">
          <a:xfrm>
            <a:off x="8626350" y="148854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5F5A0747-F847-4E82-16A9-21129A11EB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76120" y="1488546"/>
            <a:ext cx="1371600" cy="1371600"/>
          </a:xfrm>
          <a:prstGeom prst="rect">
            <a:avLst/>
          </a:prstGeom>
        </p:spPr>
      </p:pic>
      <p:pic>
        <p:nvPicPr>
          <p:cNvPr id="3" name="Picture 2">
            <a:extLst>
              <a:ext uri="{FF2B5EF4-FFF2-40B4-BE49-F238E27FC236}">
                <a16:creationId xmlns:a16="http://schemas.microsoft.com/office/drawing/2014/main" id="{3C496310-2AE5-90AB-A035-5228DB1E93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520870"/>
            <a:ext cx="1371600" cy="1371600"/>
          </a:xfrm>
          <a:prstGeom prst="rect">
            <a:avLst/>
          </a:prstGeom>
        </p:spPr>
      </p:pic>
    </p:spTree>
    <p:extLst>
      <p:ext uri="{BB962C8B-B14F-4D97-AF65-F5344CB8AC3E}">
        <p14:creationId xmlns:p14="http://schemas.microsoft.com/office/powerpoint/2010/main" val="225454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100925"/>
          </a:xfrm>
        </p:spPr>
        <p:txBody>
          <a:bodyPr/>
          <a:lstStyle/>
          <a:p>
            <a:r>
              <a:rPr lang="en-US" sz="656" b="1" dirty="0">
                <a:latin typeface="Arial" charset="0"/>
                <a:ea typeface="+mn-ea"/>
                <a:cs typeface="+mn-cs"/>
              </a:rPr>
              <a:t>Evaluating CROWN in the Context of ALK Treatment Landscape: CNS Efficacy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18" y="0"/>
            <a:ext cx="11413764" cy="627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6F9482DC-401D-ABE0-C799-42CB471AC05B}"/>
              </a:ext>
            </a:extLst>
          </p:cNvPr>
          <p:cNvSpPr/>
          <p:nvPr/>
        </p:nvSpPr>
        <p:spPr bwMode="auto">
          <a:xfrm>
            <a:off x="2843561" y="6032810"/>
            <a:ext cx="3691054" cy="1561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39533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100925"/>
          </a:xfrm>
        </p:spPr>
        <p:txBody>
          <a:bodyPr/>
          <a:lstStyle/>
          <a:p>
            <a:r>
              <a:rPr lang="en-US" sz="656" b="1" dirty="0">
                <a:latin typeface="Arial" charset="0"/>
                <a:ea typeface="+mn-ea"/>
                <a:cs typeface="+mn-cs"/>
              </a:rPr>
              <a:t>Evaluating CROWN in the Context of ALK Treatment Landscape: Systemic Efficacy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888C3A93-623A-C0A3-BD86-E11A5455BCAC}"/>
              </a:ext>
            </a:extLst>
          </p:cNvPr>
          <p:cNvSpPr/>
          <p:nvPr/>
        </p:nvSpPr>
        <p:spPr bwMode="auto">
          <a:xfrm>
            <a:off x="2843561" y="6166624"/>
            <a:ext cx="3691054" cy="1561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00703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100925"/>
          </a:xfrm>
        </p:spPr>
        <p:txBody>
          <a:bodyPr/>
          <a:lstStyle/>
          <a:p>
            <a:r>
              <a:rPr lang="en-US" sz="656" b="1" dirty="0">
                <a:latin typeface="Arial" charset="0"/>
                <a:ea typeface="+mn-ea"/>
                <a:cs typeface="+mn-cs"/>
              </a:rPr>
              <a:t>Evaluating CROWN in the Context of ALK Treatment Landscape: Systemic Efficacy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D5732BA1-428D-0E0E-DF16-139864F45C96}"/>
              </a:ext>
            </a:extLst>
          </p:cNvPr>
          <p:cNvSpPr/>
          <p:nvPr/>
        </p:nvSpPr>
        <p:spPr bwMode="auto">
          <a:xfrm rot="20360535">
            <a:off x="2397192" y="1485644"/>
            <a:ext cx="7861954" cy="1862018"/>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Beware: Cross Trial Comparisons – NOT statistically valid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and Toxicity is a major concern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386A13A5-3A14-CA6F-9BB5-5853E42673BB}"/>
              </a:ext>
            </a:extLst>
          </p:cNvPr>
          <p:cNvSpPr/>
          <p:nvPr/>
        </p:nvSpPr>
        <p:spPr bwMode="auto">
          <a:xfrm>
            <a:off x="2832410" y="6144322"/>
            <a:ext cx="3691054" cy="1561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92281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9B57B-8145-7799-EF93-CB83134370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57160" y="203340"/>
            <a:ext cx="11277680" cy="5798909"/>
          </a:xfrm>
          <a:prstGeom prst="rect">
            <a:avLst/>
          </a:prstGeom>
        </p:spPr>
      </p:pic>
      <p:sp>
        <p:nvSpPr>
          <p:cNvPr id="4" name="Rectangle 3">
            <a:extLst>
              <a:ext uri="{FF2B5EF4-FFF2-40B4-BE49-F238E27FC236}">
                <a16:creationId xmlns:a16="http://schemas.microsoft.com/office/drawing/2014/main" id="{D43932A6-9741-B2D0-E29D-255863BFF12A}"/>
              </a:ext>
            </a:extLst>
          </p:cNvPr>
          <p:cNvSpPr/>
          <p:nvPr/>
        </p:nvSpPr>
        <p:spPr bwMode="auto">
          <a:xfrm>
            <a:off x="53418" y="319087"/>
            <a:ext cx="11777221" cy="1150070"/>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Timing and Incidence of Most Common Adverse Reactions Based on Data from the CROWN and Phase I/2 Trials</a:t>
            </a:r>
          </a:p>
        </p:txBody>
      </p:sp>
      <p:sp>
        <p:nvSpPr>
          <p:cNvPr id="2" name="TextBox 1">
            <a:extLst>
              <a:ext uri="{FF2B5EF4-FFF2-40B4-BE49-F238E27FC236}">
                <a16:creationId xmlns:a16="http://schemas.microsoft.com/office/drawing/2014/main" id="{9AABC445-C38B-8E9A-3F54-2C684208A60F}"/>
              </a:ext>
            </a:extLst>
          </p:cNvPr>
          <p:cNvSpPr txBox="1"/>
          <p:nvPr/>
        </p:nvSpPr>
        <p:spPr bwMode="auto">
          <a:xfrm>
            <a:off x="1002083" y="4672209"/>
            <a:ext cx="4828784" cy="131523"/>
          </a:xfrm>
          <a:prstGeom prst="rect">
            <a:avLst/>
          </a:prstGeom>
          <a:solidFill>
            <a:schemeClr val="bg1"/>
          </a:solidFill>
          <a:ln>
            <a:noFill/>
          </a:ln>
          <a:effectLst/>
        </p:spPr>
        <p:txBody>
          <a:bodyPr vert="horz" wrap="square" lIns="0" tIns="0" rIns="0" bIns="0" numCol="1" rtlCol="0" anchor="b"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Among patients receiving </a:t>
            </a:r>
            <a:r>
              <a:rPr kumimoji="0" lang="en-US" sz="9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lorlatinib</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incidence of dose interruption was 49%, incidence of</a:t>
            </a:r>
          </a:p>
        </p:txBody>
      </p:sp>
      <p:sp>
        <p:nvSpPr>
          <p:cNvPr id="5" name="TextBox 4">
            <a:extLst>
              <a:ext uri="{FF2B5EF4-FFF2-40B4-BE49-F238E27FC236}">
                <a16:creationId xmlns:a16="http://schemas.microsoft.com/office/drawing/2014/main" id="{BA5BEEAD-AB3A-EE7A-1FB5-5B0CEC011D12}"/>
              </a:ext>
            </a:extLst>
          </p:cNvPr>
          <p:cNvSpPr txBox="1"/>
          <p:nvPr/>
        </p:nvSpPr>
        <p:spPr bwMode="auto">
          <a:xfrm>
            <a:off x="4346530" y="5442560"/>
            <a:ext cx="1202500" cy="131523"/>
          </a:xfrm>
          <a:prstGeom prst="rect">
            <a:avLst/>
          </a:prstGeom>
          <a:solidFill>
            <a:schemeClr val="bg1"/>
          </a:solidFill>
          <a:ln>
            <a:noFill/>
          </a:ln>
          <a:effectLst/>
        </p:spPr>
        <p:txBody>
          <a:bodyPr vert="horz" wrap="square" lIns="0" tIns="0" rIns="0" bIns="0" numCol="1" rtlCol="0" anchor="b"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lorlatinib</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to the first</a:t>
            </a:r>
          </a:p>
        </p:txBody>
      </p:sp>
    </p:spTree>
    <p:extLst>
      <p:ext uri="{BB962C8B-B14F-4D97-AF65-F5344CB8AC3E}">
        <p14:creationId xmlns:p14="http://schemas.microsoft.com/office/powerpoint/2010/main" val="1586323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100925"/>
          </a:xfrm>
        </p:spPr>
        <p:txBody>
          <a:bodyPr/>
          <a:lstStyle/>
          <a:p>
            <a:r>
              <a:rPr lang="en-US" sz="656" b="1" dirty="0">
                <a:latin typeface="Arial" charset="0"/>
                <a:ea typeface="+mn-ea"/>
                <a:cs typeface="+mn-cs"/>
              </a:rPr>
              <a:t>CROWN: My Conclusions and Implications for Practice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018C328-0EF8-CE1E-8DAD-91C19F9878FB}"/>
              </a:ext>
            </a:extLst>
          </p:cNvPr>
          <p:cNvSpPr/>
          <p:nvPr/>
        </p:nvSpPr>
        <p:spPr bwMode="auto">
          <a:xfrm>
            <a:off x="999241" y="659876"/>
            <a:ext cx="9879291" cy="1055802"/>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L</a:t>
            </a:r>
          </a:p>
        </p:txBody>
      </p:sp>
      <p:sp>
        <p:nvSpPr>
          <p:cNvPr id="4" name="Rectangle 3">
            <a:extLst>
              <a:ext uri="{FF2B5EF4-FFF2-40B4-BE49-F238E27FC236}">
                <a16:creationId xmlns:a16="http://schemas.microsoft.com/office/drawing/2014/main" id="{E59D9EC5-3638-0B9F-395D-422B421B27CC}"/>
              </a:ext>
            </a:extLst>
          </p:cNvPr>
          <p:cNvSpPr/>
          <p:nvPr/>
        </p:nvSpPr>
        <p:spPr bwMode="auto">
          <a:xfrm>
            <a:off x="179109" y="437759"/>
            <a:ext cx="11708091" cy="132277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CROWN: Jessica Lin’s Commentary</a:t>
            </a:r>
          </a:p>
        </p:txBody>
      </p:sp>
      <p:sp>
        <p:nvSpPr>
          <p:cNvPr id="5" name="Rectangle 4">
            <a:extLst>
              <a:ext uri="{FF2B5EF4-FFF2-40B4-BE49-F238E27FC236}">
                <a16:creationId xmlns:a16="http://schemas.microsoft.com/office/drawing/2014/main" id="{4AEE19BC-9FBF-938E-C210-CC139E5AA188}"/>
              </a:ext>
            </a:extLst>
          </p:cNvPr>
          <p:cNvSpPr/>
          <p:nvPr/>
        </p:nvSpPr>
        <p:spPr bwMode="auto">
          <a:xfrm>
            <a:off x="2877015" y="6166624"/>
            <a:ext cx="3702205" cy="2536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908090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100925"/>
          </a:xfrm>
        </p:spPr>
        <p:txBody>
          <a:bodyPr/>
          <a:lstStyle/>
          <a:p>
            <a:r>
              <a:rPr lang="en-US" sz="656" b="1" dirty="0">
                <a:latin typeface="Arial" charset="0"/>
                <a:ea typeface="+mn-ea"/>
                <a:cs typeface="+mn-cs"/>
              </a:rPr>
              <a:t>CROWN: My Conclusions and Implications for Practice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018C328-0EF8-CE1E-8DAD-91C19F9878FB}"/>
              </a:ext>
            </a:extLst>
          </p:cNvPr>
          <p:cNvSpPr/>
          <p:nvPr/>
        </p:nvSpPr>
        <p:spPr bwMode="auto">
          <a:xfrm>
            <a:off x="999241" y="659876"/>
            <a:ext cx="9879291" cy="1055802"/>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L</a:t>
            </a:r>
          </a:p>
        </p:txBody>
      </p:sp>
      <p:sp>
        <p:nvSpPr>
          <p:cNvPr id="4" name="Rectangle 3">
            <a:extLst>
              <a:ext uri="{FF2B5EF4-FFF2-40B4-BE49-F238E27FC236}">
                <a16:creationId xmlns:a16="http://schemas.microsoft.com/office/drawing/2014/main" id="{E59D9EC5-3638-0B9F-395D-422B421B27CC}"/>
              </a:ext>
            </a:extLst>
          </p:cNvPr>
          <p:cNvSpPr/>
          <p:nvPr/>
        </p:nvSpPr>
        <p:spPr bwMode="auto">
          <a:xfrm>
            <a:off x="179109" y="437759"/>
            <a:ext cx="11708091" cy="132277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CROWN: Langer’s Commentary</a:t>
            </a:r>
          </a:p>
        </p:txBody>
      </p:sp>
      <p:sp>
        <p:nvSpPr>
          <p:cNvPr id="6" name="Rectangle 5">
            <a:extLst>
              <a:ext uri="{FF2B5EF4-FFF2-40B4-BE49-F238E27FC236}">
                <a16:creationId xmlns:a16="http://schemas.microsoft.com/office/drawing/2014/main" id="{8661AF6B-364B-C55F-EEAA-B08BBA0E2D4E}"/>
              </a:ext>
            </a:extLst>
          </p:cNvPr>
          <p:cNvSpPr/>
          <p:nvPr/>
        </p:nvSpPr>
        <p:spPr bwMode="auto">
          <a:xfrm>
            <a:off x="2877015" y="6166624"/>
            <a:ext cx="3702205" cy="2536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18A20D77-B9F7-3F5B-DBD5-A805877A9C77}"/>
              </a:ext>
            </a:extLst>
          </p:cNvPr>
          <p:cNvSpPr/>
          <p:nvPr/>
        </p:nvSpPr>
        <p:spPr bwMode="auto">
          <a:xfrm rot="20649925">
            <a:off x="982529" y="2591658"/>
            <a:ext cx="10494112" cy="2735748"/>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66FF33"/>
                </a:solidFill>
                <a:effectLst/>
                <a:uLnTx/>
                <a:uFillTx/>
                <a:latin typeface="Arial" panose="020B0604020202020204" pitchFamily="34" charset="0"/>
                <a:ea typeface="+mn-ea"/>
                <a:cs typeface="+mn-cs"/>
              </a:rPr>
              <a:t>Langer’s Pragmatic Approach: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66FF33"/>
                </a:solidFill>
                <a:effectLst/>
                <a:uLnTx/>
                <a:uFillTx/>
                <a:latin typeface="Arial" panose="020B0604020202020204" pitchFamily="34" charset="0"/>
                <a:ea typeface="+mn-ea"/>
                <a:cs typeface="+mn-cs"/>
              </a:rPr>
              <a:t>Lorlatinib</a:t>
            </a:r>
            <a:r>
              <a:rPr kumimoji="0" lang="en-US" sz="2400" b="1" i="0" u="none" strike="noStrike" kern="1200" cap="none" spc="0" normalizeH="0" baseline="0" noProof="0" dirty="0">
                <a:ln>
                  <a:noFill/>
                </a:ln>
                <a:solidFill>
                  <a:srgbClr val="66FF33"/>
                </a:solidFill>
                <a:effectLst/>
                <a:uLnTx/>
                <a:uFillTx/>
                <a:latin typeface="Arial" panose="020B0604020202020204" pitchFamily="34" charset="0"/>
                <a:ea typeface="+mn-ea"/>
                <a:cs typeface="+mn-cs"/>
              </a:rPr>
              <a:t>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for younger pts, with limited or no co-morbidities, aggressive tumor +/- CNS involvement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66FF33"/>
                </a:solidFill>
                <a:effectLst/>
                <a:uLnTx/>
                <a:uFillTx/>
                <a:latin typeface="Arial" panose="020B0604020202020204" pitchFamily="34" charset="0"/>
                <a:ea typeface="+mn-ea"/>
                <a:cs typeface="+mn-cs"/>
              </a:rPr>
              <a:t>Alectinib</a:t>
            </a:r>
            <a:r>
              <a:rPr kumimoji="0" lang="en-US" sz="2400" b="1" i="0" u="none" strike="noStrike" kern="1200" cap="none" spc="0" normalizeH="0" baseline="0" noProof="0" dirty="0">
                <a:ln>
                  <a:noFill/>
                </a:ln>
                <a:solidFill>
                  <a:srgbClr val="66FF33"/>
                </a:solidFill>
                <a:effectLst/>
                <a:uLnTx/>
                <a:uFillTx/>
                <a:latin typeface="Arial" panose="020B0604020202020204" pitchFamily="34" charset="0"/>
                <a:ea typeface="+mn-ea"/>
                <a:cs typeface="+mn-cs"/>
              </a:rPr>
              <a:t> (or </a:t>
            </a:r>
            <a:r>
              <a:rPr kumimoji="0" lang="en-US" sz="2400" b="1" i="0" u="none" strike="noStrike" kern="1200" cap="none" spc="0" normalizeH="0" baseline="0" noProof="0" dirty="0" err="1">
                <a:ln>
                  <a:noFill/>
                </a:ln>
                <a:solidFill>
                  <a:srgbClr val="66FF33"/>
                </a:solidFill>
                <a:effectLst/>
                <a:uLnTx/>
                <a:uFillTx/>
                <a:latin typeface="Arial" panose="020B0604020202020204" pitchFamily="34" charset="0"/>
                <a:ea typeface="+mn-ea"/>
                <a:cs typeface="+mn-cs"/>
              </a:rPr>
              <a:t>brigatinib</a:t>
            </a:r>
            <a:r>
              <a:rPr kumimoji="0" lang="en-US" sz="2400" b="1" i="0" u="none" strike="noStrike" kern="1200" cap="none" spc="0" normalizeH="0" baseline="0" noProof="0" dirty="0">
                <a:ln>
                  <a:noFill/>
                </a:ln>
                <a:solidFill>
                  <a:srgbClr val="66FF33"/>
                </a:solidFill>
                <a:effectLst/>
                <a:uLnTx/>
                <a:uFillTx/>
                <a:latin typeface="Arial" panose="020B0604020202020204" pitchFamily="34" charset="0"/>
                <a:ea typeface="+mn-ea"/>
                <a:cs typeface="+mn-cs"/>
              </a:rPr>
              <a:t>)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for older pts, limited tumor burden, absence of CNS invasion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I’d personally favor a randomized trial with OS as primary endpoint along with Quality-Adjusted Survival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209359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6B2828-3D5F-CEB3-9B30-5C1AC7F9CC0B}"/>
              </a:ext>
            </a:extLst>
          </p:cNvPr>
          <p:cNvSpPr/>
          <p:nvPr/>
        </p:nvSpPr>
        <p:spPr bwMode="auto">
          <a:xfrm>
            <a:off x="9222059" y="5809785"/>
            <a:ext cx="2969941" cy="10482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5C2804A4-C8B0-03B2-F38D-951AE9F9CD7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8982" b="29450"/>
          <a:stretch/>
        </p:blipFill>
        <p:spPr>
          <a:xfrm>
            <a:off x="139959" y="102638"/>
            <a:ext cx="5206483" cy="2230015"/>
          </a:xfrm>
          <a:prstGeom prst="rect">
            <a:avLst/>
          </a:prstGeom>
        </p:spPr>
      </p:pic>
      <p:pic>
        <p:nvPicPr>
          <p:cNvPr id="5" name="Picture 4">
            <a:extLst>
              <a:ext uri="{FF2B5EF4-FFF2-40B4-BE49-F238E27FC236}">
                <a16:creationId xmlns:a16="http://schemas.microsoft.com/office/drawing/2014/main" id="{64F374EB-8059-72EB-7DD1-221DF8761D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9959" y="4525347"/>
            <a:ext cx="5346441" cy="2230014"/>
          </a:xfrm>
          <a:prstGeom prst="rect">
            <a:avLst/>
          </a:prstGeom>
        </p:spPr>
      </p:pic>
      <p:pic>
        <p:nvPicPr>
          <p:cNvPr id="7" name="Picture 6">
            <a:extLst>
              <a:ext uri="{FF2B5EF4-FFF2-40B4-BE49-F238E27FC236}">
                <a16:creationId xmlns:a16="http://schemas.microsoft.com/office/drawing/2014/main" id="{FD2C8C41-B8A0-EDA4-C2AD-1ACCEEE08FC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0" y="2332653"/>
            <a:ext cx="5346442" cy="2192693"/>
          </a:xfrm>
          <a:prstGeom prst="rect">
            <a:avLst/>
          </a:prstGeom>
        </p:spPr>
      </p:pic>
      <p:pic>
        <p:nvPicPr>
          <p:cNvPr id="9" name="Picture 8">
            <a:extLst>
              <a:ext uri="{FF2B5EF4-FFF2-40B4-BE49-F238E27FC236}">
                <a16:creationId xmlns:a16="http://schemas.microsoft.com/office/drawing/2014/main" id="{AC1E6F83-875B-8FD3-5442-99305578B41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829300" y="181249"/>
            <a:ext cx="6222741" cy="3396341"/>
          </a:xfrm>
          <a:prstGeom prst="rect">
            <a:avLst/>
          </a:prstGeom>
        </p:spPr>
      </p:pic>
      <p:pic>
        <p:nvPicPr>
          <p:cNvPr id="11" name="Picture 10">
            <a:extLst>
              <a:ext uri="{FF2B5EF4-FFF2-40B4-BE49-F238E27FC236}">
                <a16:creationId xmlns:a16="http://schemas.microsoft.com/office/drawing/2014/main" id="{AB558EC2-FF1F-0F06-F77E-DE98A394AEEF}"/>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5829300" y="3577590"/>
            <a:ext cx="6087368" cy="2926080"/>
          </a:xfrm>
          <a:prstGeom prst="rect">
            <a:avLst/>
          </a:prstGeom>
        </p:spPr>
      </p:pic>
      <p:pic>
        <p:nvPicPr>
          <p:cNvPr id="2" name="Picture 1">
            <a:extLst>
              <a:ext uri="{FF2B5EF4-FFF2-40B4-BE49-F238E27FC236}">
                <a16:creationId xmlns:a16="http://schemas.microsoft.com/office/drawing/2014/main" id="{D6A5CE25-56EA-2549-D52E-866A8A506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8982" b="29450"/>
          <a:stretch/>
        </p:blipFill>
        <p:spPr>
          <a:xfrm>
            <a:off x="128807" y="46882"/>
            <a:ext cx="5206483" cy="2230015"/>
          </a:xfrm>
          <a:prstGeom prst="rect">
            <a:avLst/>
          </a:prstGeom>
        </p:spPr>
      </p:pic>
      <p:pic>
        <p:nvPicPr>
          <p:cNvPr id="4" name="Picture 3">
            <a:extLst>
              <a:ext uri="{FF2B5EF4-FFF2-40B4-BE49-F238E27FC236}">
                <a16:creationId xmlns:a16="http://schemas.microsoft.com/office/drawing/2014/main" id="{F7A17B8B-54F5-EDEB-EEFC-DAA23125E7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28807" y="4469591"/>
            <a:ext cx="5346441" cy="2230014"/>
          </a:xfrm>
          <a:prstGeom prst="rect">
            <a:avLst/>
          </a:prstGeom>
        </p:spPr>
      </p:pic>
      <p:pic>
        <p:nvPicPr>
          <p:cNvPr id="6" name="Picture 5">
            <a:extLst>
              <a:ext uri="{FF2B5EF4-FFF2-40B4-BE49-F238E27FC236}">
                <a16:creationId xmlns:a16="http://schemas.microsoft.com/office/drawing/2014/main" id="{95FCF3F6-4659-1C03-3DAE-28689F8327C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1152" y="2276897"/>
            <a:ext cx="5346442" cy="2192693"/>
          </a:xfrm>
          <a:prstGeom prst="rect">
            <a:avLst/>
          </a:prstGeom>
        </p:spPr>
      </p:pic>
      <p:sp>
        <p:nvSpPr>
          <p:cNvPr id="8" name="TextBox 7">
            <a:extLst>
              <a:ext uri="{FF2B5EF4-FFF2-40B4-BE49-F238E27FC236}">
                <a16:creationId xmlns:a16="http://schemas.microsoft.com/office/drawing/2014/main" id="{CC46215C-50EF-9F5B-5AFF-BAFC279112CA}"/>
              </a:ext>
            </a:extLst>
          </p:cNvPr>
          <p:cNvSpPr txBox="1"/>
          <p:nvPr/>
        </p:nvSpPr>
        <p:spPr bwMode="auto">
          <a:xfrm>
            <a:off x="128807" y="6699605"/>
            <a:ext cx="806691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Lin JJ et al. AACR-EORTC-NCI International Conference on Molecular Targets and Cancer. October, 2023; Abstract B154. </a:t>
            </a:r>
          </a:p>
        </p:txBody>
      </p:sp>
    </p:spTree>
    <p:extLst>
      <p:ext uri="{BB962C8B-B14F-4D97-AF65-F5344CB8AC3E}">
        <p14:creationId xmlns:p14="http://schemas.microsoft.com/office/powerpoint/2010/main" val="58007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E9CB1A-2720-870D-5E2D-9B6E34018D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72278" y="387752"/>
            <a:ext cx="11047444" cy="5424487"/>
          </a:xfrm>
          <a:prstGeom prst="rect">
            <a:avLst/>
          </a:prstGeom>
        </p:spPr>
      </p:pic>
      <p:sp>
        <p:nvSpPr>
          <p:cNvPr id="2" name="TextBox 1">
            <a:extLst>
              <a:ext uri="{FF2B5EF4-FFF2-40B4-BE49-F238E27FC236}">
                <a16:creationId xmlns:a16="http://schemas.microsoft.com/office/drawing/2014/main" id="{52643D3C-9449-E149-F77D-98F979EA853B}"/>
              </a:ext>
            </a:extLst>
          </p:cNvPr>
          <p:cNvSpPr txBox="1"/>
          <p:nvPr/>
        </p:nvSpPr>
        <p:spPr bwMode="auto">
          <a:xfrm>
            <a:off x="173412" y="6565791"/>
            <a:ext cx="806691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Lin JJ et al. AACR-EORTC-NCI International Conference on Molecular Targets and Cancer. October, 2023; Abstract B154. </a:t>
            </a:r>
          </a:p>
        </p:txBody>
      </p:sp>
    </p:spTree>
    <p:extLst>
      <p:ext uri="{BB962C8B-B14F-4D97-AF65-F5344CB8AC3E}">
        <p14:creationId xmlns:p14="http://schemas.microsoft.com/office/powerpoint/2010/main" val="1000061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6DD8D8-E3C1-4B81-8B8B-E13F21F9DBCF}"/>
              </a:ext>
            </a:extLst>
          </p:cNvPr>
          <p:cNvSpPr>
            <a:spLocks noGrp="1"/>
          </p:cNvSpPr>
          <p:nvPr>
            <p:ph type="body" sz="half" idx="2"/>
          </p:nvPr>
        </p:nvSpPr>
        <p:spPr>
          <a:xfrm>
            <a:off x="624418" y="1353993"/>
            <a:ext cx="6790991" cy="1043619"/>
          </a:xfrm>
        </p:spPr>
        <p:txBody>
          <a:bodyPr>
            <a:noAutofit/>
          </a:bodyPr>
          <a:lstStyle/>
          <a:p>
            <a:r>
              <a:rPr lang="en-GB" sz="3200" dirty="0">
                <a:latin typeface="+mj-lt"/>
                <a:ea typeface="Calibri" panose="020F0502020204030204" pitchFamily="34" charset="0"/>
              </a:rPr>
              <a:t>ALINA: efficacy and safety </a:t>
            </a:r>
            <a:br>
              <a:rPr lang="en-GB" sz="3200" dirty="0">
                <a:latin typeface="+mj-lt"/>
                <a:ea typeface="Calibri" panose="020F0502020204030204" pitchFamily="34" charset="0"/>
              </a:rPr>
            </a:br>
            <a:r>
              <a:rPr lang="en-GB" sz="3200" dirty="0">
                <a:latin typeface="+mj-lt"/>
                <a:ea typeface="Calibri" panose="020F0502020204030204" pitchFamily="34" charset="0"/>
              </a:rPr>
              <a:t>of adjuvant alectinib versus chemotherapy in patients </a:t>
            </a:r>
            <a:br>
              <a:rPr lang="en-GB" sz="3200" dirty="0">
                <a:latin typeface="+mj-lt"/>
                <a:ea typeface="Calibri" panose="020F0502020204030204" pitchFamily="34" charset="0"/>
              </a:rPr>
            </a:br>
            <a:r>
              <a:rPr lang="en-GB" sz="3200" dirty="0">
                <a:latin typeface="+mj-lt"/>
                <a:ea typeface="Calibri" panose="020F0502020204030204" pitchFamily="34" charset="0"/>
              </a:rPr>
              <a:t>with early-stage </a:t>
            </a:r>
            <a:r>
              <a:rPr lang="en-GB" sz="3200" i="1" dirty="0">
                <a:latin typeface="+mj-lt"/>
                <a:ea typeface="Calibri" panose="020F0502020204030204" pitchFamily="34" charset="0"/>
              </a:rPr>
              <a:t>ALK</a:t>
            </a:r>
            <a:r>
              <a:rPr lang="en-GB" sz="3200" dirty="0">
                <a:latin typeface="+mj-lt"/>
                <a:ea typeface="Calibri" panose="020F0502020204030204" pitchFamily="34" charset="0"/>
              </a:rPr>
              <a:t>+ NSCLC </a:t>
            </a:r>
            <a:endParaRPr lang="en-CH" sz="3200" dirty="0">
              <a:latin typeface="+mj-lt"/>
            </a:endParaRPr>
          </a:p>
        </p:txBody>
      </p:sp>
      <p:sp>
        <p:nvSpPr>
          <p:cNvPr id="8" name="Text Placeholder 7">
            <a:extLst>
              <a:ext uri="{FF2B5EF4-FFF2-40B4-BE49-F238E27FC236}">
                <a16:creationId xmlns:a16="http://schemas.microsoft.com/office/drawing/2014/main" id="{8F50D884-3B12-4902-B330-530B4617FC63}"/>
              </a:ext>
            </a:extLst>
          </p:cNvPr>
          <p:cNvSpPr>
            <a:spLocks noGrp="1"/>
          </p:cNvSpPr>
          <p:nvPr>
            <p:ph type="body" sz="half" idx="10"/>
          </p:nvPr>
        </p:nvSpPr>
        <p:spPr>
          <a:xfrm>
            <a:off x="624419" y="5199017"/>
            <a:ext cx="6104331" cy="1314995"/>
          </a:xfrm>
        </p:spPr>
        <p:txBody>
          <a:bodyPr>
            <a:noAutofit/>
          </a:bodyPr>
          <a:lstStyle/>
          <a:p>
            <a:pPr fontAlgn="base">
              <a:spcAft>
                <a:spcPts val="400"/>
              </a:spcAft>
              <a:buSzPts val="1100"/>
            </a:pP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Peter MacCallum Cancer Centre, Melbourne, Australia;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2</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Samsung Medical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Center</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Seoul, Republic of Korea;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3</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Medical University of Gdansk,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Gdańsk</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Poland;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4</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International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Center</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for Thoracic Cancers (CICT), France; Paris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Saclay</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University, Faculty of Medicine, France;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5</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Cancer Institute Hospital, Japanese Foundation for Cancer Research, Koto, Tokyo, Japan;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6</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Asan Medical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Center</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Seoul, Republic of Korea;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7</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Division of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Hematology</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and Medical Oncology, Department of Internal Medicine, Seoul National University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Bundang</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Hospital,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Seongnam</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Republic of Korea;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8</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Guangdong Lung Cancer Institute, Guangdong Provincial People’s Hospital, Guangdong, China;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9</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Department of Thoracic Oncology, National Cancer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Center</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Hospital, Chuo City, Tokyo, Japan;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10</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Institute of Basic Medicine and Cancer, Chinese Academy of Sciences, Zhejiang, China;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11</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Department of Respiratory &amp; Critical Care Medicine, </a:t>
            </a:r>
            <a:b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b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Karl-Landsteiner-Institute of Lung Research &amp; Pulmonary Oncology, Clinic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Floridsdorf</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12</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Thoracic Oncology Division, European Institute of Oncology, </a:t>
            </a:r>
            <a:b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b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Via Giuseppe </a:t>
            </a:r>
            <a:r>
              <a:rPr lang="en-GB" sz="667" i="1" dirty="0" err="1">
                <a:solidFill>
                  <a:schemeClr val="tx1">
                    <a:lumMod val="50000"/>
                    <a:lumOff val="50000"/>
                  </a:schemeClr>
                </a:solidFill>
                <a:latin typeface="+mj-lt"/>
                <a:ea typeface="Calibri" panose="020F0502020204030204" pitchFamily="34" charset="0"/>
                <a:cs typeface="Calibri" panose="020F0502020204030204" pitchFamily="34" charset="0"/>
              </a:rPr>
              <a:t>Ripamonti</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 Milan, Italy;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13</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Pneumo-Oncology Unit, San Camillo Forlanini Hospital, Rome, Italy;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14</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Dnipropetrovsk Medical Academy, Dnipro, Ukraine;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15</a:t>
            </a:r>
            <a:r>
              <a:rPr lang="fr-FR" sz="667" i="1" dirty="0">
                <a:solidFill>
                  <a:schemeClr val="tx1">
                    <a:lumMod val="50000"/>
                    <a:lumOff val="50000"/>
                  </a:schemeClr>
                </a:solidFill>
                <a:latin typeface="+mj-lt"/>
                <a:ea typeface="Calibri" panose="020F0502020204030204" pitchFamily="34" charset="0"/>
                <a:cs typeface="Calibri" panose="020F0502020204030204" pitchFamily="34" charset="0"/>
              </a:rPr>
              <a:t>PD Oncology, F. Hoffmann-La Roche Ltd, Basel, </a:t>
            </a:r>
            <a:r>
              <a:rPr lang="fr-FR" sz="667" i="1" dirty="0" err="1">
                <a:solidFill>
                  <a:schemeClr val="tx1">
                    <a:lumMod val="50000"/>
                    <a:lumOff val="50000"/>
                  </a:schemeClr>
                </a:solidFill>
                <a:latin typeface="+mj-lt"/>
                <a:ea typeface="Calibri" panose="020F0502020204030204" pitchFamily="34" charset="0"/>
                <a:cs typeface="Calibri" panose="020F0502020204030204" pitchFamily="34" charset="0"/>
              </a:rPr>
              <a:t>Switzerland</a:t>
            </a:r>
            <a:r>
              <a:rPr lang="fr-FR" sz="667" i="1" dirty="0">
                <a:solidFill>
                  <a:schemeClr val="tx1">
                    <a:lumMod val="50000"/>
                    <a:lumOff val="50000"/>
                  </a:schemeClr>
                </a:solidFill>
                <a:latin typeface="+mj-lt"/>
                <a:ea typeface="Calibri" panose="020F0502020204030204" pitchFamily="34" charset="0"/>
                <a:cs typeface="Calibri" panose="020F0502020204030204" pitchFamily="34" charset="0"/>
              </a:rPr>
              <a:t>; </a:t>
            </a:r>
            <a:r>
              <a:rPr lang="fr-FR"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16</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Department of Clinical Science, Roche (China) Shanghai, China;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17</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Data and Statistical Sciences, F. Hoffmann-La Roche Ltd, Switzerland; </a:t>
            </a: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18</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Product Development Medical Affairs, F. Hoffmann-La Roche Ltd, Basel, Switzerland; </a:t>
            </a:r>
            <a:b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br>
            <a:r>
              <a:rPr lang="en-GB" sz="667" i="1" baseline="30000" dirty="0">
                <a:solidFill>
                  <a:schemeClr val="tx1">
                    <a:lumMod val="50000"/>
                    <a:lumOff val="50000"/>
                  </a:schemeClr>
                </a:solidFill>
                <a:latin typeface="+mj-lt"/>
                <a:ea typeface="Calibri" panose="020F0502020204030204" pitchFamily="34" charset="0"/>
                <a:cs typeface="Calibri" panose="020F0502020204030204" pitchFamily="34" charset="0"/>
              </a:rPr>
              <a:t>19</a:t>
            </a:r>
            <a:r>
              <a:rPr lang="en-GB" sz="667" i="1" dirty="0">
                <a:solidFill>
                  <a:schemeClr val="tx1">
                    <a:lumMod val="50000"/>
                    <a:lumOff val="50000"/>
                  </a:schemeClr>
                </a:solidFill>
                <a:latin typeface="+mj-lt"/>
                <a:ea typeface="Calibri" panose="020F0502020204030204" pitchFamily="34" charset="0"/>
                <a:cs typeface="Calibri" panose="020F0502020204030204" pitchFamily="34" charset="0"/>
              </a:rPr>
              <a:t>PD Safety Risk Management, F. Hoffmann-La Roche Ltd, Basel, Switzerland </a:t>
            </a:r>
            <a:endParaRPr lang="en-GB" sz="667" dirty="0">
              <a:solidFill>
                <a:schemeClr val="tx1">
                  <a:lumMod val="50000"/>
                  <a:lumOff val="50000"/>
                </a:schemeClr>
              </a:solidFill>
              <a:latin typeface="+mj-lt"/>
              <a:ea typeface="Calibri" panose="020F0502020204030204" pitchFamily="34" charset="0"/>
              <a:cs typeface="Calibri" panose="020F0502020204030204" pitchFamily="34" charset="0"/>
            </a:endParaRPr>
          </a:p>
        </p:txBody>
      </p:sp>
      <p:sp>
        <p:nvSpPr>
          <p:cNvPr id="4" name="Text Placeholder 6">
            <a:extLst>
              <a:ext uri="{FF2B5EF4-FFF2-40B4-BE49-F238E27FC236}">
                <a16:creationId xmlns:a16="http://schemas.microsoft.com/office/drawing/2014/main" id="{40DA0BAE-47E3-15B8-D43E-8B98872FEBBA}"/>
              </a:ext>
            </a:extLst>
          </p:cNvPr>
          <p:cNvSpPr txBox="1">
            <a:spLocks/>
          </p:cNvSpPr>
          <p:nvPr/>
        </p:nvSpPr>
        <p:spPr>
          <a:xfrm>
            <a:off x="624418" y="3814847"/>
            <a:ext cx="6446943" cy="623252"/>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400" b="1" i="0" u="none" strike="noStrike" cap="none">
                <a:solidFill>
                  <a:srgbClr val="026C72"/>
                </a:solidFill>
                <a:latin typeface="Arial Narrow" panose="020B0604020202020204" pitchFamily="34" charset="0"/>
                <a:ea typeface="Arial"/>
                <a:cs typeface="Arial Narrow" panose="020B0604020202020204" pitchFamily="34" charset="0"/>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9pPr>
          </a:lstStyle>
          <a:p>
            <a:pPr marL="0" marR="0" lvl="0" indent="0" algn="l" defTabSz="1219170" rtl="0" eaLnBrk="0" fontAlgn="base" latinLnBrk="0" hangingPunct="0">
              <a:lnSpc>
                <a:spcPct val="100000"/>
              </a:lnSpc>
              <a:spcBef>
                <a:spcPts val="0"/>
              </a:spcBef>
              <a:spcAft>
                <a:spcPts val="1333"/>
              </a:spcAft>
              <a:buClr>
                <a:srgbClr val="000000"/>
              </a:buClr>
              <a:buSzTx/>
              <a:buFont typeface="Arial"/>
              <a:buNone/>
              <a:tabLst/>
              <a:defRPr/>
            </a:pPr>
            <a:r>
              <a:rPr kumimoji="0" lang="en-GB" sz="1200" b="1" i="0" u="sng"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Benjamin J. Solomon</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Jin Seok Ahn</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2</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Rafal Dziadziuszko</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3</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Fabrice Barlesi</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4</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a:t>
            </a:r>
            <a:b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b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Makoto Nishio</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5</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Dae Ho Lee</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6</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Jong-Seok Lee</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7</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Wenzhao Zhong</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8</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Hidehito Horinouchi</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9</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Weimin Mao</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10</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Maximilian Hochmair</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11</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Filippo de Marinis</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12</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a:t>
            </a:r>
            <a:b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b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Maria Rita Migliorino</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13</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Igor Bondarenko</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14</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Tania Ochi Lohmann</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15</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Tingting Xu</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16</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Andres Cardona</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17</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Walter Bordogna</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18</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Thorsten Ruf</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19</a:t>
            </a:r>
            <a:r>
              <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 Yi-Long Wu</a:t>
            </a:r>
            <a:r>
              <a:rPr kumimoji="0" lang="en-GB" sz="1200" b="1" i="0" u="none" strike="noStrike" kern="0" cap="none" spc="0" normalizeH="0" baseline="3000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rPr>
              <a:t>8</a:t>
            </a:r>
            <a:endParaRPr kumimoji="0" lang="en-GB" sz="1200" b="1" i="0" u="none" strike="noStrike" kern="0" cap="none" spc="0" normalizeH="0" baseline="0" noProof="0" dirty="0">
              <a:ln>
                <a:noFill/>
              </a:ln>
              <a:solidFill>
                <a:srgbClr val="026C72"/>
              </a:solidFill>
              <a:effectLst/>
              <a:uLnTx/>
              <a:uFillTx/>
              <a:latin typeface="Arial" panose="020B0604020202020204"/>
              <a:ea typeface="Calibri" panose="020F0502020204030204" pitchFamily="34" charset="0"/>
              <a:cs typeface="Arial Narrow" panose="020B0604020202020204" pitchFamily="34" charset="0"/>
              <a:sym typeface="Arial"/>
            </a:endParaRPr>
          </a:p>
        </p:txBody>
      </p:sp>
    </p:spTree>
    <p:extLst>
      <p:ext uri="{BB962C8B-B14F-4D97-AF65-F5344CB8AC3E}">
        <p14:creationId xmlns:p14="http://schemas.microsoft.com/office/powerpoint/2010/main" val="125603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A887A3-B5B3-A454-B279-A68BE9842DB1}"/>
              </a:ext>
            </a:extLst>
          </p:cNvPr>
          <p:cNvSpPr/>
          <p:nvPr/>
        </p:nvSpPr>
        <p:spPr>
          <a:xfrm>
            <a:off x="358139" y="4687755"/>
            <a:ext cx="8135621" cy="128270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cxnSp>
        <p:nvCxnSpPr>
          <p:cNvPr id="22" name="Google Shape;270;p7">
            <a:extLst>
              <a:ext uri="{FF2B5EF4-FFF2-40B4-BE49-F238E27FC236}">
                <a16:creationId xmlns:a16="http://schemas.microsoft.com/office/drawing/2014/main" id="{4E744E57-FE50-FBDC-0982-D6571A4CB31A}"/>
              </a:ext>
            </a:extLst>
          </p:cNvPr>
          <p:cNvCxnSpPr>
            <a:cxnSpLocks/>
            <a:endCxn id="26" idx="2"/>
          </p:cNvCxnSpPr>
          <p:nvPr/>
        </p:nvCxnSpPr>
        <p:spPr>
          <a:xfrm>
            <a:off x="3728720" y="2753681"/>
            <a:ext cx="712824" cy="0"/>
          </a:xfrm>
          <a:prstGeom prst="straightConnector1">
            <a:avLst/>
          </a:prstGeom>
          <a:noFill/>
          <a:ln w="12700" cap="flat" cmpd="sng">
            <a:solidFill>
              <a:schemeClr val="tx1"/>
            </a:solidFill>
            <a:prstDash val="solid"/>
            <a:round/>
            <a:headEnd type="none" w="sm" len="sm"/>
            <a:tailEnd type="triangle" w="med" len="sm"/>
          </a:ln>
        </p:spPr>
      </p:cxnSp>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ALINA study design*</a:t>
            </a:r>
            <a:endParaRPr lang="en-CH" dirty="0"/>
          </a:p>
        </p:txBody>
      </p:sp>
      <p:sp>
        <p:nvSpPr>
          <p:cNvPr id="11" name="Google Shape;2032;p133">
            <a:extLst>
              <a:ext uri="{FF2B5EF4-FFF2-40B4-BE49-F238E27FC236}">
                <a16:creationId xmlns:a16="http://schemas.microsoft.com/office/drawing/2014/main" id="{1589AA5F-73AC-A7E1-A2A8-4A2C3E3E08BA}"/>
              </a:ext>
            </a:extLst>
          </p:cNvPr>
          <p:cNvSpPr txBox="1"/>
          <p:nvPr/>
        </p:nvSpPr>
        <p:spPr>
          <a:xfrm>
            <a:off x="647319" y="4826902"/>
            <a:ext cx="4142396" cy="1066761"/>
          </a:xfrm>
          <a:prstGeom prst="rect">
            <a:avLst/>
          </a:prstGeom>
          <a:noFill/>
          <a:ln>
            <a:noFill/>
          </a:ln>
        </p:spPr>
        <p:txBody>
          <a:bodyPr spcFirstLastPara="1" wrap="square" lIns="0" tIns="0" rIns="0" bIns="0" anchor="t" anchorCtr="0">
            <a:noAutofit/>
          </a:bodyPr>
          <a:lstStyle/>
          <a:p>
            <a:pPr marL="0" marR="0" lvl="0" indent="0" algn="l" defTabSz="1219170" rtl="0" eaLnBrk="0" fontAlgn="base" latinLnBrk="0" hangingPunct="0">
              <a:lnSpc>
                <a:spcPct val="95000"/>
              </a:lnSpc>
              <a:spcBef>
                <a:spcPct val="0"/>
              </a:spcBef>
              <a:spcAft>
                <a:spcPct val="0"/>
              </a:spcAft>
              <a:buClr>
                <a:srgbClr val="313B45"/>
              </a:buClr>
              <a:buSzPts val="800"/>
              <a:buFontTx/>
              <a:buNone/>
              <a:tabLst/>
              <a:defRPr/>
            </a:pPr>
            <a:r>
              <a:rPr kumimoji="0" lang="en-GB" sz="1600" b="1" i="0" u="none" strike="noStrike" kern="0" cap="none" spc="0" normalizeH="0" baseline="0" noProof="0" dirty="0">
                <a:ln>
                  <a:noFill/>
                </a:ln>
                <a:solidFill>
                  <a:srgbClr val="000000"/>
                </a:solidFill>
                <a:effectLst/>
                <a:uLnTx/>
                <a:uFillTx/>
                <a:latin typeface="Arial" panose="020B0604020202020204"/>
                <a:ea typeface="Roche Sans"/>
                <a:cs typeface="Roche Sans"/>
                <a:sym typeface="Roche Sans"/>
              </a:rPr>
              <a:t>Primary endpoint</a:t>
            </a:r>
          </a:p>
          <a:p>
            <a:pPr marL="211661" marR="0" lvl="1" indent="-228594" algn="l" defTabSz="1219170" rtl="0" eaLnBrk="0" fontAlgn="base" latinLnBrk="0" hangingPunct="0">
              <a:lnSpc>
                <a:spcPct val="95000"/>
              </a:lnSpc>
              <a:spcBef>
                <a:spcPts val="267"/>
              </a:spcBef>
              <a:spcAft>
                <a:spcPct val="0"/>
              </a:spcAft>
              <a:buClr>
                <a:srgbClr val="026C72"/>
              </a:buClr>
              <a:buSzPts val="12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a:ea typeface="Roche Sans"/>
                <a:cs typeface="Roche Sans"/>
                <a:sym typeface="Roche Sans"/>
              </a:rPr>
              <a:t>DFS per investigator,</a:t>
            </a:r>
            <a:r>
              <a:rPr kumimoji="0" lang="en-GB" sz="1600" b="0" i="0" u="none" strike="noStrike" kern="0" cap="none" spc="0" normalizeH="0" baseline="30000" noProof="0" dirty="0">
                <a:ln>
                  <a:noFill/>
                </a:ln>
                <a:solidFill>
                  <a:srgbClr val="000000"/>
                </a:solidFill>
                <a:effectLst/>
                <a:uLnTx/>
                <a:uFillTx/>
                <a:latin typeface="Arial" panose="020B0604020202020204"/>
                <a:ea typeface="Roche Sans"/>
                <a:cs typeface="Roche Sans"/>
                <a:sym typeface="Roche Sans"/>
              </a:rPr>
              <a:t>‡</a:t>
            </a:r>
            <a:r>
              <a:rPr kumimoji="0" lang="en-GB" sz="1600" b="0" i="0" u="none" strike="noStrike" kern="0" cap="none" spc="0" normalizeH="0" baseline="0" noProof="0" dirty="0">
                <a:ln>
                  <a:noFill/>
                </a:ln>
                <a:solidFill>
                  <a:srgbClr val="000000"/>
                </a:solidFill>
                <a:effectLst/>
                <a:uLnTx/>
                <a:uFillTx/>
                <a:latin typeface="Arial" panose="020B0604020202020204"/>
                <a:ea typeface="Roche Sans"/>
                <a:cs typeface="Roche Sans"/>
                <a:sym typeface="Roche Sans"/>
              </a:rPr>
              <a:t> tested hierarchically:</a:t>
            </a:r>
          </a:p>
          <a:p>
            <a:pPr marL="601118" marR="0" lvl="4" indent="-228594" algn="l" defTabSz="1219170" rtl="0" eaLnBrk="0" fontAlgn="base" latinLnBrk="0" hangingPunct="0">
              <a:lnSpc>
                <a:spcPct val="95000"/>
              </a:lnSpc>
              <a:spcBef>
                <a:spcPts val="267"/>
              </a:spcBef>
              <a:spcAft>
                <a:spcPct val="0"/>
              </a:spcAft>
              <a:buClr>
                <a:srgbClr val="026C72"/>
              </a:buClr>
              <a:buSzPts val="12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a:ea typeface="Roche Sans"/>
                <a:cs typeface="Roche Sans"/>
                <a:sym typeface="Roche Sans"/>
              </a:rPr>
              <a:t>Stage II–IIIA → ITT (Stage IB–IIIA)</a:t>
            </a:r>
          </a:p>
        </p:txBody>
      </p:sp>
      <p:sp>
        <p:nvSpPr>
          <p:cNvPr id="2" name="Google Shape;267;p7">
            <a:extLst>
              <a:ext uri="{FF2B5EF4-FFF2-40B4-BE49-F238E27FC236}">
                <a16:creationId xmlns:a16="http://schemas.microsoft.com/office/drawing/2014/main" id="{0BF58910-A16A-6972-0C2C-49467A1437F7}"/>
              </a:ext>
            </a:extLst>
          </p:cNvPr>
          <p:cNvSpPr/>
          <p:nvPr/>
        </p:nvSpPr>
        <p:spPr>
          <a:xfrm>
            <a:off x="5786964" y="1429216"/>
            <a:ext cx="1948000" cy="912000"/>
          </a:xfrm>
          <a:prstGeom prst="rect">
            <a:avLst/>
          </a:prstGeom>
          <a:solidFill>
            <a:srgbClr val="0070C0"/>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44000" tIns="45700" rIns="144000" bIns="45700" anchor="ctr" anchorCtr="0">
            <a:noAutofit/>
          </a:bodyPr>
          <a:lstStyle/>
          <a:p>
            <a:pPr marL="0" marR="0" lvl="0" indent="0" algn="ctr" defTabSz="1219170" rtl="0" eaLnBrk="0" fontAlgn="base" latinLnBrk="0" hangingPunct="0">
              <a:lnSpc>
                <a:spcPct val="95000"/>
              </a:lnSpc>
              <a:spcBef>
                <a:spcPct val="0"/>
              </a:spcBef>
              <a:spcAft>
                <a:spcPct val="0"/>
              </a:spcAft>
              <a:buClr>
                <a:srgbClr val="000000"/>
              </a:buClr>
              <a:buSzPts val="1200"/>
              <a:buFontTx/>
              <a:buNone/>
              <a:tabLst/>
              <a:defRPr/>
            </a:pPr>
            <a:r>
              <a:rPr kumimoji="0" lang="en-US" sz="1600" b="1" i="0" u="none" strike="noStrike" kern="0" cap="none" spc="0" normalizeH="0" baseline="0" noProof="0" dirty="0">
                <a:ln>
                  <a:noFill/>
                </a:ln>
                <a:solidFill>
                  <a:srgbClr val="FFFFFF"/>
                </a:solidFill>
                <a:effectLst/>
                <a:uLnTx/>
                <a:uFillTx/>
                <a:latin typeface="Arial"/>
                <a:ea typeface="Arial"/>
                <a:cs typeface="Arial"/>
                <a:sym typeface="Arial"/>
              </a:rPr>
              <a:t>Alectinib</a:t>
            </a:r>
            <a:br>
              <a:rPr kumimoji="0" lang="en-US" sz="16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1600" b="1" i="0" u="none" strike="noStrike" kern="0" cap="none" spc="0" normalizeH="0" baseline="0" noProof="0" dirty="0">
                <a:ln>
                  <a:noFill/>
                </a:ln>
                <a:solidFill>
                  <a:srgbClr val="FFFFFF"/>
                </a:solidFill>
                <a:effectLst/>
                <a:uLnTx/>
                <a:uFillTx/>
                <a:latin typeface="Arial"/>
                <a:ea typeface="Arial"/>
                <a:cs typeface="Arial"/>
                <a:sym typeface="Arial"/>
              </a:rPr>
              <a:t>600 mg BID</a:t>
            </a:r>
            <a:endParaRPr kumimoji="0" sz="1467"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1219170" rtl="0" eaLnBrk="0" fontAlgn="base" latinLnBrk="0" hangingPunct="0">
              <a:lnSpc>
                <a:spcPct val="95000"/>
              </a:lnSpc>
              <a:spcBef>
                <a:spcPts val="400"/>
              </a:spcBef>
              <a:spcAft>
                <a:spcPct val="0"/>
              </a:spcAft>
              <a:buClr>
                <a:srgbClr val="000000"/>
              </a:buClr>
              <a:buSzPts val="1200"/>
              <a:buFontTx/>
              <a:buNone/>
              <a:tabLst/>
              <a:defRPr/>
            </a:pPr>
            <a:r>
              <a:rPr kumimoji="0" lang="en-US" sz="1600" b="0" i="0" u="none" strike="noStrike" kern="0" cap="none" spc="0" normalizeH="0" baseline="0" noProof="0" dirty="0">
                <a:ln>
                  <a:noFill/>
                </a:ln>
                <a:solidFill>
                  <a:srgbClr val="FFFFFF"/>
                </a:solidFill>
                <a:effectLst/>
                <a:uLnTx/>
                <a:uFillTx/>
                <a:latin typeface="Arial"/>
                <a:ea typeface="Arial"/>
                <a:cs typeface="Arial"/>
                <a:sym typeface="Arial"/>
              </a:rPr>
              <a:t>2 years</a:t>
            </a:r>
            <a:endParaRPr kumimoji="0" sz="1467" b="0"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4" name="Google Shape;268;p7">
            <a:extLst>
              <a:ext uri="{FF2B5EF4-FFF2-40B4-BE49-F238E27FC236}">
                <a16:creationId xmlns:a16="http://schemas.microsoft.com/office/drawing/2014/main" id="{A0221731-F6C8-2427-B507-EC3762DE5598}"/>
              </a:ext>
            </a:extLst>
          </p:cNvPr>
          <p:cNvCxnSpPr>
            <a:stCxn id="26" idx="0"/>
            <a:endCxn id="2" idx="1"/>
          </p:cNvCxnSpPr>
          <p:nvPr/>
        </p:nvCxnSpPr>
        <p:spPr>
          <a:xfrm rot="5400000" flipH="1" flipV="1">
            <a:off x="5060922" y="1646441"/>
            <a:ext cx="487265" cy="964820"/>
          </a:xfrm>
          <a:prstGeom prst="bentConnector2">
            <a:avLst/>
          </a:prstGeom>
          <a:noFill/>
          <a:ln w="12700" cap="flat" cmpd="sng">
            <a:solidFill>
              <a:schemeClr val="tx1"/>
            </a:solidFill>
            <a:prstDash val="solid"/>
            <a:round/>
            <a:headEnd type="none" w="sm" len="sm"/>
            <a:tailEnd type="triangle" w="med" len="sm"/>
          </a:ln>
        </p:spPr>
      </p:cxnSp>
      <p:sp>
        <p:nvSpPr>
          <p:cNvPr id="23" name="Google Shape;272;p7">
            <a:extLst>
              <a:ext uri="{FF2B5EF4-FFF2-40B4-BE49-F238E27FC236}">
                <a16:creationId xmlns:a16="http://schemas.microsoft.com/office/drawing/2014/main" id="{4F83C865-469A-B483-C98B-E533CA412EAB}"/>
              </a:ext>
            </a:extLst>
          </p:cNvPr>
          <p:cNvSpPr/>
          <p:nvPr/>
        </p:nvSpPr>
        <p:spPr>
          <a:xfrm>
            <a:off x="5786967" y="3059676"/>
            <a:ext cx="1948000" cy="912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44000" tIns="45700" rIns="144000" bIns="45700" anchor="ctr" anchorCtr="0">
            <a:noAutofit/>
          </a:bodyPr>
          <a:lstStyle/>
          <a:p>
            <a:pPr marL="0" marR="0" lvl="0" indent="0" algn="ctr" defTabSz="1219170" rtl="0" eaLnBrk="0" fontAlgn="base" latinLnBrk="0" hangingPunct="0">
              <a:lnSpc>
                <a:spcPct val="95000"/>
              </a:lnSpc>
              <a:spcBef>
                <a:spcPct val="0"/>
              </a:spcBef>
              <a:spcAft>
                <a:spcPct val="0"/>
              </a:spcAft>
              <a:buClr>
                <a:srgbClr val="000000"/>
              </a:buClr>
              <a:buSzPts val="1200"/>
              <a:buFontTx/>
              <a:buNone/>
              <a:tabLst/>
              <a:defRPr/>
            </a:pPr>
            <a:r>
              <a:rPr kumimoji="0" lang="en-US" sz="1600" b="1" i="0" u="none" strike="noStrike" kern="0" cap="none" spc="0" normalizeH="0" baseline="0" noProof="0" dirty="0">
                <a:ln>
                  <a:noFill/>
                </a:ln>
                <a:solidFill>
                  <a:srgbClr val="FFFFFF"/>
                </a:solidFill>
                <a:effectLst/>
                <a:uLnTx/>
                <a:uFillTx/>
                <a:latin typeface="Arial"/>
                <a:ea typeface="Arial"/>
                <a:cs typeface="Arial"/>
                <a:sym typeface="Arial"/>
              </a:rPr>
              <a:t>Platinum-based chemotherapy</a:t>
            </a:r>
            <a:r>
              <a:rPr kumimoji="0" lang="en-GB" sz="1600" b="1" i="0" u="none" strike="noStrike" kern="0" cap="none" spc="0" normalizeH="0" baseline="30000" noProof="0" dirty="0">
                <a:ln>
                  <a:noFill/>
                </a:ln>
                <a:solidFill>
                  <a:srgbClr val="FFFFFF"/>
                </a:solidFill>
                <a:effectLst/>
                <a:uLnTx/>
                <a:uFillTx/>
                <a:latin typeface="Arial"/>
                <a:ea typeface="Arial"/>
                <a:cs typeface="Arial"/>
                <a:sym typeface="Arial"/>
              </a:rPr>
              <a:t>†</a:t>
            </a:r>
          </a:p>
          <a:p>
            <a:pPr marL="0" marR="0" lvl="0" indent="0" algn="ctr" defTabSz="1219170" rtl="0" eaLnBrk="0" fontAlgn="base" latinLnBrk="0" hangingPunct="0">
              <a:lnSpc>
                <a:spcPct val="95000"/>
              </a:lnSpc>
              <a:spcBef>
                <a:spcPct val="0"/>
              </a:spcBef>
              <a:spcAft>
                <a:spcPct val="0"/>
              </a:spcAft>
              <a:buClr>
                <a:srgbClr val="000000"/>
              </a:buClr>
              <a:buSzPts val="1200"/>
              <a:buFontTx/>
              <a:buNone/>
              <a:tabLst/>
              <a:defRPr/>
            </a:pPr>
            <a:r>
              <a:rPr kumimoji="0" lang="en-US" sz="1600" b="0" i="0" u="none" strike="noStrike" kern="0" cap="none" spc="0" normalizeH="0" baseline="0" noProof="0" dirty="0">
                <a:ln>
                  <a:noFill/>
                </a:ln>
                <a:solidFill>
                  <a:srgbClr val="FFFFFF"/>
                </a:solidFill>
                <a:effectLst/>
                <a:uLnTx/>
                <a:uFillTx/>
                <a:latin typeface="Arial"/>
                <a:ea typeface="Arial"/>
                <a:cs typeface="Arial"/>
                <a:sym typeface="Arial"/>
              </a:rPr>
              <a:t>Q3W; 4 cycles</a:t>
            </a:r>
            <a:endParaRPr kumimoji="0" sz="1467"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4" name="Google Shape;271;p7">
            <a:extLst>
              <a:ext uri="{FF2B5EF4-FFF2-40B4-BE49-F238E27FC236}">
                <a16:creationId xmlns:a16="http://schemas.microsoft.com/office/drawing/2014/main" id="{D22F25C9-DE58-CDE0-704F-43B9A55DABDE}"/>
              </a:ext>
            </a:extLst>
          </p:cNvPr>
          <p:cNvSpPr txBox="1"/>
          <p:nvPr/>
        </p:nvSpPr>
        <p:spPr>
          <a:xfrm>
            <a:off x="369268" y="1229917"/>
            <a:ext cx="3522867" cy="3047443"/>
          </a:xfrm>
          <a:prstGeom prst="rect">
            <a:avLst/>
          </a:prstGeom>
          <a:solidFill>
            <a:schemeClr val="bg1"/>
          </a:solidFill>
          <a:ln w="9525" cap="flat" cmpd="sng">
            <a:solidFill>
              <a:srgbClr val="181D22"/>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44000" tIns="45700" rIns="144000" bIns="45700" anchor="ctr" anchorCtr="0">
            <a:noAutofit/>
          </a:bodyPr>
          <a:lstStyle/>
          <a:p>
            <a:pPr marL="0" marR="0" lvl="0" indent="0" algn="ctr" defTabSz="1219170" rtl="0" eaLnBrk="0" fontAlgn="base" latinLnBrk="0" hangingPunct="0">
              <a:lnSpc>
                <a:spcPct val="95000"/>
              </a:lnSpc>
              <a:spcBef>
                <a:spcPct val="0"/>
              </a:spcBef>
              <a:spcAft>
                <a:spcPct val="0"/>
              </a:spcAft>
              <a:buClr>
                <a:srgbClr val="000000"/>
              </a:buClr>
              <a:buSzPts val="1200"/>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Resected Stage IB (≥4cm)–IIIA </a:t>
            </a:r>
            <a:r>
              <a:rPr kumimoji="0" lang="en-US" sz="1600" b="1" i="1" u="none" strike="noStrike" kern="0" cap="none" spc="0" normalizeH="0" baseline="0" noProof="0" dirty="0">
                <a:ln>
                  <a:noFill/>
                </a:ln>
                <a:solidFill>
                  <a:srgbClr val="000000"/>
                </a:solidFill>
                <a:effectLst/>
                <a:uLnTx/>
                <a:uFillTx/>
                <a:latin typeface="Arial"/>
                <a:ea typeface="Arial"/>
                <a:cs typeface="Arial"/>
                <a:sym typeface="Arial"/>
              </a:rPr>
              <a:t>ALK</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NSCLC </a:t>
            </a:r>
          </a:p>
          <a:p>
            <a:pPr marL="0" marR="0" lvl="0" indent="0" algn="ctr" defTabSz="1219170" rtl="0" eaLnBrk="0" fontAlgn="base" latinLnBrk="0" hangingPunct="0">
              <a:lnSpc>
                <a:spcPct val="95000"/>
              </a:lnSpc>
              <a:spcBef>
                <a:spcPct val="0"/>
              </a:spcBef>
              <a:spcAft>
                <a:spcPct val="0"/>
              </a:spcAft>
              <a:buClr>
                <a:srgbClr val="000000"/>
              </a:buClr>
              <a:buSzPts val="1200"/>
              <a:buFontTx/>
              <a:buNone/>
              <a:tabLst/>
              <a:defRPr/>
            </a:pPr>
            <a:r>
              <a:rPr kumimoji="0" lang="en-US" sz="1333" b="0" i="0" u="none" strike="noStrike" kern="0" cap="none" spc="0" normalizeH="0" baseline="0" noProof="0" dirty="0">
                <a:ln>
                  <a:noFill/>
                </a:ln>
                <a:solidFill>
                  <a:srgbClr val="000000"/>
                </a:solidFill>
                <a:effectLst/>
                <a:uLnTx/>
                <a:uFillTx/>
                <a:latin typeface="Arial"/>
                <a:ea typeface="Arial"/>
                <a:cs typeface="Arial"/>
                <a:sym typeface="Arial"/>
              </a:rPr>
              <a:t>per UICC/AJCC 7</a:t>
            </a:r>
            <a:r>
              <a:rPr kumimoji="0" lang="en-US" sz="1333" b="0" i="0" u="none" strike="noStrike" kern="0" cap="none" spc="0" normalizeH="0" baseline="30000" noProof="0" dirty="0">
                <a:ln>
                  <a:noFill/>
                </a:ln>
                <a:solidFill>
                  <a:srgbClr val="000000"/>
                </a:solidFill>
                <a:effectLst/>
                <a:uLnTx/>
                <a:uFillTx/>
                <a:latin typeface="Arial"/>
                <a:ea typeface="Arial"/>
                <a:cs typeface="Arial"/>
                <a:sym typeface="Arial"/>
              </a:rPr>
              <a:t>th</a:t>
            </a:r>
            <a:r>
              <a:rPr kumimoji="0" lang="en-US" sz="1333" b="0" i="0" u="none" strike="noStrike" kern="0" cap="none" spc="0" normalizeH="0" baseline="0" noProof="0" dirty="0">
                <a:ln>
                  <a:noFill/>
                </a:ln>
                <a:solidFill>
                  <a:srgbClr val="000000"/>
                </a:solidFill>
                <a:effectLst/>
                <a:uLnTx/>
                <a:uFillTx/>
                <a:latin typeface="Arial"/>
                <a:ea typeface="Arial"/>
                <a:cs typeface="Arial"/>
                <a:sym typeface="Arial"/>
              </a:rPr>
              <a:t> edition</a:t>
            </a:r>
            <a:endParaRPr kumimoji="0" sz="1333"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1219170" rtl="0" eaLnBrk="0" fontAlgn="base" latinLnBrk="0" hangingPunct="0">
              <a:lnSpc>
                <a:spcPct val="115000"/>
              </a:lnSpc>
              <a:spcBef>
                <a:spcPts val="800"/>
              </a:spcBef>
              <a:spcAft>
                <a:spcPct val="0"/>
              </a:spcAft>
              <a:buClr>
                <a:srgbClr val="000000"/>
              </a:buClr>
              <a:buSzPts val="1000"/>
              <a:buFontTx/>
              <a:buNone/>
              <a:tabLst/>
              <a:defRPr/>
            </a:pPr>
            <a:r>
              <a:rPr kumimoji="0" lang="en-US" sz="1333" b="1" i="0" u="none" strike="noStrike" kern="0" cap="none" spc="0" normalizeH="0" baseline="0" noProof="0" dirty="0">
                <a:ln>
                  <a:noFill/>
                </a:ln>
                <a:solidFill>
                  <a:srgbClr val="0C0C0D"/>
                </a:solidFill>
                <a:effectLst/>
                <a:uLnTx/>
                <a:uFillTx/>
                <a:latin typeface="Arial"/>
                <a:ea typeface="Arial"/>
                <a:cs typeface="Arial"/>
                <a:sym typeface="Arial"/>
              </a:rPr>
              <a:t>Other key eligibility criteria: </a:t>
            </a:r>
            <a:endParaRPr kumimoji="0" sz="1333" b="0" i="0" u="none" strike="noStrike" kern="0" cap="none" spc="0" normalizeH="0" baseline="0" noProof="0" dirty="0">
              <a:ln>
                <a:noFill/>
              </a:ln>
              <a:solidFill>
                <a:srgbClr val="000000"/>
              </a:solidFill>
              <a:effectLst/>
              <a:uLnTx/>
              <a:uFillTx/>
              <a:latin typeface="Arial"/>
              <a:ea typeface="Arial"/>
              <a:cs typeface="Arial"/>
              <a:sym typeface="Arial"/>
            </a:endParaRPr>
          </a:p>
          <a:p>
            <a:pPr marL="304792" marR="0" lvl="0" indent="-237061" algn="l" defTabSz="1219170" rtl="0" eaLnBrk="0" fontAlgn="base" latinLnBrk="0" hangingPunct="0">
              <a:lnSpc>
                <a:spcPct val="95000"/>
              </a:lnSpc>
              <a:spcBef>
                <a:spcPct val="0"/>
              </a:spcBef>
              <a:spcAft>
                <a:spcPct val="0"/>
              </a:spcAft>
              <a:buClr>
                <a:srgbClr val="026C72"/>
              </a:buClr>
              <a:buSzPct val="80000"/>
              <a:buFont typeface="Arial"/>
              <a:buChar char="●"/>
              <a:tabLst/>
              <a:defRPr/>
            </a:pPr>
            <a:r>
              <a:rPr kumimoji="0" lang="en-US" sz="1333" b="0" i="0" u="none" strike="noStrike" kern="0" cap="none" spc="0" normalizeH="0" baseline="0" noProof="0" dirty="0">
                <a:ln>
                  <a:noFill/>
                </a:ln>
                <a:solidFill>
                  <a:srgbClr val="000000"/>
                </a:solidFill>
                <a:effectLst/>
                <a:uLnTx/>
                <a:uFillTx/>
                <a:latin typeface="Arial"/>
                <a:ea typeface="Arial"/>
                <a:cs typeface="Arial"/>
                <a:sym typeface="Arial"/>
              </a:rPr>
              <a:t>ECOG PS 0–1</a:t>
            </a:r>
            <a:endParaRPr kumimoji="0" sz="1333" b="0" i="0" u="none" strike="noStrike" kern="0" cap="none" spc="0" normalizeH="0" baseline="0" noProof="0" dirty="0">
              <a:ln>
                <a:noFill/>
              </a:ln>
              <a:solidFill>
                <a:srgbClr val="000000"/>
              </a:solidFill>
              <a:effectLst/>
              <a:uLnTx/>
              <a:uFillTx/>
              <a:latin typeface="Arial"/>
              <a:ea typeface="Arial"/>
              <a:cs typeface="Arial"/>
              <a:sym typeface="Arial"/>
            </a:endParaRPr>
          </a:p>
          <a:p>
            <a:pPr marL="304792" marR="0" lvl="0" indent="-237061" algn="l" defTabSz="1219170" rtl="0" eaLnBrk="0" fontAlgn="base" latinLnBrk="0" hangingPunct="0">
              <a:lnSpc>
                <a:spcPct val="115000"/>
              </a:lnSpc>
              <a:spcBef>
                <a:spcPct val="0"/>
              </a:spcBef>
              <a:spcAft>
                <a:spcPct val="0"/>
              </a:spcAft>
              <a:buClr>
                <a:srgbClr val="026C72"/>
              </a:buClr>
              <a:buSzPct val="80000"/>
              <a:buFont typeface="Arial"/>
              <a:buChar char="●"/>
              <a:tabLst/>
              <a:defRPr/>
            </a:pPr>
            <a:r>
              <a:rPr kumimoji="0" lang="en-US" sz="1333" b="0" i="0" u="none" strike="noStrike" kern="0" cap="none" spc="0" normalizeH="0" baseline="0" noProof="0" dirty="0">
                <a:ln>
                  <a:noFill/>
                </a:ln>
                <a:solidFill>
                  <a:srgbClr val="000000"/>
                </a:solidFill>
                <a:effectLst/>
                <a:uLnTx/>
                <a:uFillTx/>
                <a:latin typeface="Arial"/>
                <a:ea typeface="Arial"/>
                <a:cs typeface="Arial"/>
                <a:sym typeface="Arial"/>
              </a:rPr>
              <a:t>Eligible to receive platinum-based chemotherapy</a:t>
            </a:r>
            <a:endParaRPr kumimoji="0" sz="1333" b="0" i="0" u="none" strike="noStrike" kern="0" cap="none" spc="0" normalizeH="0" baseline="0" noProof="0" dirty="0">
              <a:ln>
                <a:noFill/>
              </a:ln>
              <a:solidFill>
                <a:srgbClr val="000000"/>
              </a:solidFill>
              <a:effectLst/>
              <a:uLnTx/>
              <a:uFillTx/>
              <a:latin typeface="Arial"/>
              <a:ea typeface="Arial"/>
              <a:cs typeface="Arial"/>
              <a:sym typeface="Arial"/>
            </a:endParaRPr>
          </a:p>
          <a:p>
            <a:pPr marL="304792" marR="0" lvl="0" indent="-237061" algn="l" defTabSz="1219170" rtl="0" eaLnBrk="0" fontAlgn="base" latinLnBrk="0" hangingPunct="0">
              <a:lnSpc>
                <a:spcPct val="115000"/>
              </a:lnSpc>
              <a:spcBef>
                <a:spcPct val="0"/>
              </a:spcBef>
              <a:spcAft>
                <a:spcPct val="0"/>
              </a:spcAft>
              <a:buClr>
                <a:srgbClr val="026C72"/>
              </a:buClr>
              <a:buSzPct val="80000"/>
              <a:buFont typeface="Arial"/>
              <a:buChar char="●"/>
              <a:tabLst/>
              <a:defRPr/>
            </a:pPr>
            <a:r>
              <a:rPr kumimoji="0" lang="en-US" sz="1333" b="0" i="0" u="none" strike="noStrike" kern="0" cap="none" spc="0" normalizeH="0" baseline="0" noProof="0" dirty="0">
                <a:ln>
                  <a:noFill/>
                </a:ln>
                <a:solidFill>
                  <a:srgbClr val="000000"/>
                </a:solidFill>
                <a:effectLst/>
                <a:uLnTx/>
                <a:uFillTx/>
                <a:latin typeface="Arial"/>
                <a:ea typeface="Arial"/>
                <a:cs typeface="Arial"/>
                <a:sym typeface="Arial"/>
              </a:rPr>
              <a:t>Adequate end-organ function</a:t>
            </a:r>
          </a:p>
          <a:p>
            <a:pPr marL="304792" marR="0" lvl="0" indent="-237061" algn="l" defTabSz="1219170" rtl="0" eaLnBrk="0" fontAlgn="base" latinLnBrk="0" hangingPunct="0">
              <a:lnSpc>
                <a:spcPct val="115000"/>
              </a:lnSpc>
              <a:spcBef>
                <a:spcPct val="0"/>
              </a:spcBef>
              <a:spcAft>
                <a:spcPct val="0"/>
              </a:spcAft>
              <a:buClr>
                <a:srgbClr val="026C72"/>
              </a:buClr>
              <a:buSzPct val="80000"/>
              <a:buFont typeface="Arial"/>
              <a:buChar char="●"/>
              <a:tabLst/>
              <a:defRPr/>
            </a:pPr>
            <a:r>
              <a:rPr kumimoji="0" lang="en-US" sz="1333" b="0" i="0" u="none" strike="noStrike" kern="0" cap="none" spc="0" normalizeH="0" baseline="0" noProof="0" dirty="0">
                <a:ln>
                  <a:noFill/>
                </a:ln>
                <a:solidFill>
                  <a:srgbClr val="000000"/>
                </a:solidFill>
                <a:effectLst/>
                <a:uLnTx/>
                <a:uFillTx/>
                <a:latin typeface="Arial"/>
                <a:ea typeface="Arial"/>
                <a:cs typeface="Arial"/>
                <a:sym typeface="Arial"/>
              </a:rPr>
              <a:t>No prior systemic cancer therapy</a:t>
            </a:r>
            <a:endParaRPr kumimoji="0" sz="1333"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1219170" rtl="0" eaLnBrk="0" fontAlgn="base" latinLnBrk="0" hangingPunct="0">
              <a:lnSpc>
                <a:spcPct val="95000"/>
              </a:lnSpc>
              <a:spcBef>
                <a:spcPts val="800"/>
              </a:spcBef>
              <a:spcAft>
                <a:spcPct val="0"/>
              </a:spcAft>
              <a:buClr>
                <a:srgbClr val="000000"/>
              </a:buClr>
              <a:buSzPts val="1000"/>
              <a:buFontTx/>
              <a:buNone/>
              <a:tabLst/>
              <a:defRPr/>
            </a:pPr>
            <a:r>
              <a:rPr kumimoji="0" lang="en-US" sz="1333" b="1" i="0" u="none" strike="noStrike" kern="0" cap="none" spc="0" normalizeH="0" baseline="0" noProof="0" dirty="0">
                <a:ln>
                  <a:noFill/>
                </a:ln>
                <a:solidFill>
                  <a:srgbClr val="0C0C0D"/>
                </a:solidFill>
                <a:effectLst/>
                <a:uLnTx/>
                <a:uFillTx/>
                <a:latin typeface="Arial"/>
                <a:ea typeface="Arial"/>
                <a:cs typeface="Arial"/>
                <a:sym typeface="Arial"/>
              </a:rPr>
              <a:t>Stratification factors:</a:t>
            </a:r>
            <a:endParaRPr kumimoji="0" sz="1333" b="1" i="0" u="none" strike="noStrike" kern="0" cap="none" spc="0" normalizeH="0" baseline="0" noProof="0" dirty="0">
              <a:ln>
                <a:noFill/>
              </a:ln>
              <a:solidFill>
                <a:srgbClr val="0C0C0D"/>
              </a:solidFill>
              <a:effectLst/>
              <a:uLnTx/>
              <a:uFillTx/>
              <a:latin typeface="Arial"/>
              <a:ea typeface="Arial"/>
              <a:cs typeface="Arial"/>
              <a:sym typeface="Arial"/>
            </a:endParaRPr>
          </a:p>
          <a:p>
            <a:pPr marL="304792" marR="0" lvl="0" indent="-237061" algn="l" defTabSz="1219170" rtl="0" eaLnBrk="0" fontAlgn="base" latinLnBrk="0" hangingPunct="0">
              <a:lnSpc>
                <a:spcPct val="95000"/>
              </a:lnSpc>
              <a:spcBef>
                <a:spcPts val="267"/>
              </a:spcBef>
              <a:spcAft>
                <a:spcPct val="0"/>
              </a:spcAft>
              <a:buClr>
                <a:srgbClr val="026C72"/>
              </a:buClr>
              <a:buSzPct val="80000"/>
              <a:buFont typeface="Arial"/>
              <a:buChar char="●"/>
              <a:tabLst/>
              <a:defRPr/>
            </a:pPr>
            <a:r>
              <a:rPr kumimoji="0" lang="en-GB" sz="1333" b="0" i="0" u="none" strike="noStrike" kern="0" cap="none" spc="0" normalizeH="0" baseline="0" noProof="0" dirty="0">
                <a:ln>
                  <a:noFill/>
                </a:ln>
                <a:solidFill>
                  <a:srgbClr val="000000"/>
                </a:solidFill>
                <a:effectLst/>
                <a:uLnTx/>
                <a:uFillTx/>
                <a:latin typeface="Arial"/>
                <a:ea typeface="Arial"/>
                <a:cs typeface="Arial"/>
                <a:sym typeface="Arial"/>
              </a:rPr>
              <a:t>Stage: IB (≥ 4cm) vs II vs IIIA</a:t>
            </a:r>
          </a:p>
          <a:p>
            <a:pPr marL="304792" marR="0" lvl="0" indent="-237061" algn="l" defTabSz="1219170" rtl="0" eaLnBrk="0" fontAlgn="base" latinLnBrk="0" hangingPunct="0">
              <a:lnSpc>
                <a:spcPct val="95000"/>
              </a:lnSpc>
              <a:spcBef>
                <a:spcPct val="0"/>
              </a:spcBef>
              <a:spcAft>
                <a:spcPct val="0"/>
              </a:spcAft>
              <a:buClr>
                <a:srgbClr val="026C72"/>
              </a:buClr>
              <a:buSzPct val="80000"/>
              <a:buFont typeface="Arial"/>
              <a:buChar char="●"/>
              <a:tabLst/>
              <a:defRPr/>
            </a:pPr>
            <a:r>
              <a:rPr kumimoji="0" lang="en-US" sz="1333" b="0" i="0" u="none" strike="noStrike" kern="0" cap="none" spc="0" normalizeH="0" baseline="0" noProof="0" dirty="0">
                <a:ln>
                  <a:noFill/>
                </a:ln>
                <a:solidFill>
                  <a:srgbClr val="000000"/>
                </a:solidFill>
                <a:effectLst/>
                <a:uLnTx/>
                <a:uFillTx/>
                <a:latin typeface="Arial"/>
                <a:ea typeface="Arial"/>
                <a:cs typeface="Arial"/>
                <a:sym typeface="Arial"/>
              </a:rPr>
              <a:t>Race: Asian vs non-Asian</a:t>
            </a:r>
            <a:endParaRPr kumimoji="0" sz="1333" b="1" i="0" u="sng" strike="noStrike" kern="0" cap="none" spc="0" normalizeH="0" baseline="0" noProof="0" dirty="0">
              <a:ln>
                <a:noFill/>
              </a:ln>
              <a:solidFill>
                <a:srgbClr val="0C0C0D"/>
              </a:solidFill>
              <a:effectLst/>
              <a:uLnTx/>
              <a:uFillTx/>
              <a:latin typeface="Arial"/>
              <a:ea typeface="Arial"/>
              <a:cs typeface="Arial"/>
              <a:sym typeface="Arial"/>
            </a:endParaRPr>
          </a:p>
        </p:txBody>
      </p:sp>
      <p:cxnSp>
        <p:nvCxnSpPr>
          <p:cNvPr id="25" name="Google Shape;273;p7">
            <a:extLst>
              <a:ext uri="{FF2B5EF4-FFF2-40B4-BE49-F238E27FC236}">
                <a16:creationId xmlns:a16="http://schemas.microsoft.com/office/drawing/2014/main" id="{19A245CA-8450-48B5-93ED-C89BD7FA54EA}"/>
              </a:ext>
            </a:extLst>
          </p:cNvPr>
          <p:cNvCxnSpPr>
            <a:cxnSpLocks/>
            <a:stCxn id="26" idx="4"/>
            <a:endCxn id="23" idx="1"/>
          </p:cNvCxnSpPr>
          <p:nvPr/>
        </p:nvCxnSpPr>
        <p:spPr>
          <a:xfrm rot="16200000" flipH="1">
            <a:off x="5114157" y="2842867"/>
            <a:ext cx="380795" cy="964823"/>
          </a:xfrm>
          <a:prstGeom prst="bentConnector2">
            <a:avLst/>
          </a:prstGeom>
          <a:noFill/>
          <a:ln w="12700" cap="flat" cmpd="sng">
            <a:solidFill>
              <a:schemeClr val="tx1"/>
            </a:solidFill>
            <a:prstDash val="solid"/>
            <a:round/>
            <a:headEnd type="none" w="sm" len="sm"/>
            <a:tailEnd type="triangle" w="med" len="sm"/>
          </a:ln>
        </p:spPr>
      </p:cxnSp>
      <p:sp>
        <p:nvSpPr>
          <p:cNvPr id="26" name="Google Shape;269;p7">
            <a:extLst>
              <a:ext uri="{FF2B5EF4-FFF2-40B4-BE49-F238E27FC236}">
                <a16:creationId xmlns:a16="http://schemas.microsoft.com/office/drawing/2014/main" id="{1DC79EC7-1C19-EB1C-62CD-D00A9AD0BE49}"/>
              </a:ext>
            </a:extLst>
          </p:cNvPr>
          <p:cNvSpPr/>
          <p:nvPr/>
        </p:nvSpPr>
        <p:spPr>
          <a:xfrm>
            <a:off x="4441544" y="2372481"/>
            <a:ext cx="761200" cy="762400"/>
          </a:xfrm>
          <a:prstGeom prst="ellipse">
            <a:avLst/>
          </a:prstGeom>
          <a:solidFill>
            <a:srgbClr val="CFE2F3"/>
          </a:solidFill>
          <a:ln>
            <a:noFill/>
          </a:ln>
        </p:spPr>
        <p:txBody>
          <a:bodyPr spcFirstLastPara="1" wrap="square" lIns="0" tIns="24000" rIns="0" bIns="0" anchor="ctr" anchorCtr="0">
            <a:noAutofit/>
          </a:bodyPr>
          <a:lstStyle/>
          <a:p>
            <a:pPr marL="0" marR="0" lvl="0" indent="0" algn="ctr" defTabSz="1219170" rtl="0" eaLnBrk="0" fontAlgn="base" latinLnBrk="0" hangingPunct="0">
              <a:lnSpc>
                <a:spcPct val="70000"/>
              </a:lnSpc>
              <a:spcBef>
                <a:spcPct val="0"/>
              </a:spcBef>
              <a:spcAft>
                <a:spcPct val="0"/>
              </a:spcAft>
              <a:buClr>
                <a:srgbClr val="000000"/>
              </a:buClr>
              <a:buSzPts val="2000"/>
              <a:buFontTx/>
              <a:buNone/>
              <a:tabLst/>
              <a:defRPr/>
            </a:pPr>
            <a:r>
              <a:rPr kumimoji="0" lang="en-US" sz="1867"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R</a:t>
            </a:r>
            <a:br>
              <a:rPr kumimoji="0" lang="en-US" sz="2400"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br>
            <a:r>
              <a:rPr kumimoji="0" lang="en-US" sz="1467"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1:1</a:t>
            </a:r>
            <a:endParaRPr kumimoji="0" sz="1400"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27" name="Google Shape;274;p7">
            <a:extLst>
              <a:ext uri="{FF2B5EF4-FFF2-40B4-BE49-F238E27FC236}">
                <a16:creationId xmlns:a16="http://schemas.microsoft.com/office/drawing/2014/main" id="{9C770916-4FEB-53D4-2245-E0789E0A4D0E}"/>
              </a:ext>
            </a:extLst>
          </p:cNvPr>
          <p:cNvSpPr txBox="1"/>
          <p:nvPr/>
        </p:nvSpPr>
        <p:spPr>
          <a:xfrm>
            <a:off x="10086795" y="1429217"/>
            <a:ext cx="1461317" cy="2539868"/>
          </a:xfrm>
          <a:prstGeom prst="rect">
            <a:avLst/>
          </a:prstGeom>
          <a:noFill/>
          <a:ln w="9525" cap="flat" cmpd="sng">
            <a:solidFill>
              <a:srgbClr val="000000"/>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48000" tIns="45700" rIns="48000" bIns="45700" anchor="ctr" anchorCtr="0">
            <a:noAutofit/>
          </a:bodyPr>
          <a:lstStyle/>
          <a:p>
            <a:pPr marL="0" marR="0" lvl="0" indent="0" algn="ctr" defTabSz="1219170" rtl="0" eaLnBrk="0" fontAlgn="base" latinLnBrk="0" hangingPunct="0">
              <a:lnSpc>
                <a:spcPct val="95000"/>
              </a:lnSpc>
              <a:spcBef>
                <a:spcPct val="0"/>
              </a:spcBef>
              <a:spcAft>
                <a:spcPct val="0"/>
              </a:spcAft>
              <a:buClr>
                <a:srgbClr val="000000"/>
              </a:buClr>
              <a:buSzPts val="1200"/>
              <a:buFontTx/>
              <a:buNone/>
              <a:tabLst/>
              <a:defRPr/>
            </a:pPr>
            <a:r>
              <a:rPr kumimoji="0" lang="en-US" sz="1467" b="1" i="0" u="none" strike="noStrike" kern="0" cap="none" spc="0" normalizeH="0" baseline="0" noProof="0" dirty="0">
                <a:ln>
                  <a:noFill/>
                </a:ln>
                <a:solidFill>
                  <a:srgbClr val="000000"/>
                </a:solidFill>
                <a:effectLst/>
                <a:uLnTx/>
                <a:uFillTx/>
                <a:latin typeface="Arial"/>
                <a:ea typeface="Arial"/>
                <a:cs typeface="Arial"/>
                <a:sym typeface="Arial"/>
              </a:rPr>
              <a:t>Further treatments at investigator’s choice and survival </a:t>
            </a:r>
            <a:br>
              <a:rPr kumimoji="0" lang="en-US" sz="1467" b="1"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1467" b="1" i="0" u="none" strike="noStrike" kern="0" cap="none" spc="0" normalizeH="0" baseline="0" noProof="0" dirty="0">
                <a:ln>
                  <a:noFill/>
                </a:ln>
                <a:solidFill>
                  <a:srgbClr val="000000"/>
                </a:solidFill>
                <a:effectLst/>
                <a:uLnTx/>
                <a:uFillTx/>
                <a:latin typeface="Arial"/>
                <a:ea typeface="Arial"/>
                <a:cs typeface="Arial"/>
                <a:sym typeface="Arial"/>
              </a:rPr>
              <a:t>follow-up</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8" name="Google Shape;275;p7">
            <a:extLst>
              <a:ext uri="{FF2B5EF4-FFF2-40B4-BE49-F238E27FC236}">
                <a16:creationId xmlns:a16="http://schemas.microsoft.com/office/drawing/2014/main" id="{01DDB20B-A70E-B0AF-4A27-0FE5B6E71D8F}"/>
              </a:ext>
            </a:extLst>
          </p:cNvPr>
          <p:cNvCxnSpPr>
            <a:stCxn id="2" idx="3"/>
            <a:endCxn id="30" idx="1"/>
          </p:cNvCxnSpPr>
          <p:nvPr/>
        </p:nvCxnSpPr>
        <p:spPr>
          <a:xfrm>
            <a:off x="7734965" y="1885216"/>
            <a:ext cx="474871" cy="0"/>
          </a:xfrm>
          <a:prstGeom prst="straightConnector1">
            <a:avLst/>
          </a:prstGeom>
          <a:noFill/>
          <a:ln w="12700" cap="flat" cmpd="sng">
            <a:solidFill>
              <a:schemeClr val="tx1"/>
            </a:solidFill>
            <a:prstDash val="solid"/>
            <a:round/>
            <a:headEnd type="none" w="sm" len="sm"/>
            <a:tailEnd type="triangle" w="med" len="sm"/>
          </a:ln>
        </p:spPr>
      </p:cxnSp>
      <p:cxnSp>
        <p:nvCxnSpPr>
          <p:cNvPr id="29" name="Google Shape;277;p7">
            <a:extLst>
              <a:ext uri="{FF2B5EF4-FFF2-40B4-BE49-F238E27FC236}">
                <a16:creationId xmlns:a16="http://schemas.microsoft.com/office/drawing/2014/main" id="{1DBBA315-2473-8625-5FD0-D402DB57D43C}"/>
              </a:ext>
            </a:extLst>
          </p:cNvPr>
          <p:cNvCxnSpPr>
            <a:stCxn id="23" idx="3"/>
            <a:endCxn id="31" idx="1"/>
          </p:cNvCxnSpPr>
          <p:nvPr/>
        </p:nvCxnSpPr>
        <p:spPr>
          <a:xfrm>
            <a:off x="7734967" y="3515676"/>
            <a:ext cx="474867" cy="0"/>
          </a:xfrm>
          <a:prstGeom prst="straightConnector1">
            <a:avLst/>
          </a:prstGeom>
          <a:noFill/>
          <a:ln w="12700" cap="flat" cmpd="sng">
            <a:solidFill>
              <a:schemeClr val="tx1"/>
            </a:solidFill>
            <a:prstDash val="solid"/>
            <a:round/>
            <a:headEnd type="none" w="sm" len="sm"/>
            <a:tailEnd type="triangle" w="med" len="sm"/>
          </a:ln>
        </p:spPr>
      </p:cxnSp>
      <p:sp>
        <p:nvSpPr>
          <p:cNvPr id="30" name="Google Shape;276;p7">
            <a:extLst>
              <a:ext uri="{FF2B5EF4-FFF2-40B4-BE49-F238E27FC236}">
                <a16:creationId xmlns:a16="http://schemas.microsoft.com/office/drawing/2014/main" id="{C453D841-0A81-4E70-2892-E8F59D496D12}"/>
              </a:ext>
            </a:extLst>
          </p:cNvPr>
          <p:cNvSpPr txBox="1"/>
          <p:nvPr/>
        </p:nvSpPr>
        <p:spPr>
          <a:xfrm>
            <a:off x="8209835" y="1429216"/>
            <a:ext cx="1385200" cy="912000"/>
          </a:xfrm>
          <a:prstGeom prst="rect">
            <a:avLst/>
          </a:prstGeom>
          <a:solidFill>
            <a:srgbClr val="0070C0"/>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44000" tIns="45700" rIns="144000" bIns="45700" anchor="ctr" anchorCtr="0">
            <a:noAutofit/>
          </a:bodyPr>
          <a:lstStyle/>
          <a:p>
            <a:pPr marL="0" marR="0" lvl="0" indent="0" algn="ctr" defTabSz="1219170" rtl="0" eaLnBrk="0" fontAlgn="base" latinLnBrk="0" hangingPunct="0">
              <a:lnSpc>
                <a:spcPct val="95000"/>
              </a:lnSpc>
              <a:spcBef>
                <a:spcPct val="0"/>
              </a:spcBef>
              <a:spcAft>
                <a:spcPct val="0"/>
              </a:spcAft>
              <a:buClr>
                <a:srgbClr val="000000"/>
              </a:buClr>
              <a:buSzPts val="1200"/>
              <a:buFontTx/>
              <a:buNone/>
              <a:tabLst/>
              <a:defRPr/>
            </a:pPr>
            <a:r>
              <a:rPr kumimoji="0" lang="en-US" sz="1467" b="1" i="0" u="none" strike="noStrike" kern="0" cap="none" spc="0" normalizeH="0" baseline="0" noProof="0" dirty="0">
                <a:ln>
                  <a:noFill/>
                </a:ln>
                <a:solidFill>
                  <a:srgbClr val="FFFFFF"/>
                </a:solidFill>
                <a:effectLst/>
                <a:uLnTx/>
                <a:uFillTx/>
                <a:latin typeface="Arial"/>
                <a:ea typeface="Arial"/>
                <a:cs typeface="Arial"/>
                <a:sym typeface="Arial"/>
              </a:rPr>
              <a:t>Recurrence</a:t>
            </a:r>
            <a:endParaRPr kumimoji="0" sz="1467"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1" name="Google Shape;278;p7">
            <a:extLst>
              <a:ext uri="{FF2B5EF4-FFF2-40B4-BE49-F238E27FC236}">
                <a16:creationId xmlns:a16="http://schemas.microsoft.com/office/drawing/2014/main" id="{2C6C2264-42EC-8BD8-022F-126CA094EE92}"/>
              </a:ext>
            </a:extLst>
          </p:cNvPr>
          <p:cNvSpPr txBox="1"/>
          <p:nvPr/>
        </p:nvSpPr>
        <p:spPr>
          <a:xfrm>
            <a:off x="8209833" y="3059676"/>
            <a:ext cx="1385200" cy="912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44000" tIns="45700" rIns="144000" bIns="45700" anchor="ctr" anchorCtr="0">
            <a:noAutofit/>
          </a:bodyPr>
          <a:lstStyle>
            <a:defPPr marR="0" lvl="0" algn="l" rtl="0">
              <a:lnSpc>
                <a:spcPct val="100000"/>
              </a:lnSpc>
              <a:spcBef>
                <a:spcPts val="0"/>
              </a:spcBef>
              <a:spcAft>
                <a:spcPts val="0"/>
              </a:spcAft>
            </a:defPPr>
            <a:lvl1pPr marL="0" indent="0" algn="ctr">
              <a:lnSpc>
                <a:spcPct val="95000"/>
              </a:lnSpc>
              <a:buSzPts val="1200"/>
              <a:buNone/>
              <a:defRPr sz="1200" b="1">
                <a:solidFill>
                  <a:schemeClr val="bg1"/>
                </a:solidFill>
              </a:defRPr>
            </a:lvl1pPr>
          </a:lstStyle>
          <a:p>
            <a:pPr marL="0" marR="0" lvl="0" indent="0" algn="ctr" defTabSz="1219170" rtl="0" eaLnBrk="0" fontAlgn="base" latinLnBrk="0" hangingPunct="0">
              <a:lnSpc>
                <a:spcPct val="95000"/>
              </a:lnSpc>
              <a:spcBef>
                <a:spcPct val="0"/>
              </a:spcBef>
              <a:spcAft>
                <a:spcPct val="0"/>
              </a:spcAft>
              <a:buClr>
                <a:srgbClr val="000000"/>
              </a:buClr>
              <a:buSzPts val="1200"/>
              <a:buFontTx/>
              <a:buNone/>
              <a:tabLst/>
              <a:defRPr/>
            </a:pPr>
            <a:r>
              <a:rPr kumimoji="0" lang="en-US" sz="1467" b="1" i="0" u="none" strike="noStrike" kern="0" cap="none" spc="0" normalizeH="0" baseline="0" noProof="0" dirty="0">
                <a:ln>
                  <a:noFill/>
                </a:ln>
                <a:solidFill>
                  <a:srgbClr val="FFFFFF"/>
                </a:solidFill>
                <a:effectLst/>
                <a:uLnTx/>
                <a:uFillTx/>
                <a:latin typeface="Arial"/>
                <a:ea typeface="+mn-ea"/>
                <a:cs typeface="Arial"/>
                <a:sym typeface="Arial"/>
              </a:rPr>
              <a:t>Recurrence</a:t>
            </a:r>
            <a:endParaRPr kumimoji="0" sz="1467" b="1" i="0" u="none" strike="noStrike" kern="0" cap="none" spc="0" normalizeH="0" baseline="0" noProof="0" dirty="0">
              <a:ln>
                <a:noFill/>
              </a:ln>
              <a:solidFill>
                <a:srgbClr val="FFFFFF"/>
              </a:solidFill>
              <a:effectLst/>
              <a:uLnTx/>
              <a:uFillTx/>
              <a:latin typeface="Arial"/>
              <a:ea typeface="+mn-ea"/>
              <a:cs typeface="Arial"/>
              <a:sym typeface="Arial"/>
            </a:endParaRPr>
          </a:p>
        </p:txBody>
      </p:sp>
      <p:cxnSp>
        <p:nvCxnSpPr>
          <p:cNvPr id="32" name="Google Shape;279;p7">
            <a:extLst>
              <a:ext uri="{FF2B5EF4-FFF2-40B4-BE49-F238E27FC236}">
                <a16:creationId xmlns:a16="http://schemas.microsoft.com/office/drawing/2014/main" id="{DA827A14-9CEC-152F-FA0E-B7974EB48F3D}"/>
              </a:ext>
            </a:extLst>
          </p:cNvPr>
          <p:cNvCxnSpPr>
            <a:cxnSpLocks/>
            <a:stCxn id="30" idx="3"/>
          </p:cNvCxnSpPr>
          <p:nvPr/>
        </p:nvCxnSpPr>
        <p:spPr>
          <a:xfrm>
            <a:off x="9595035" y="1885216"/>
            <a:ext cx="493845" cy="0"/>
          </a:xfrm>
          <a:prstGeom prst="straightConnector1">
            <a:avLst/>
          </a:prstGeom>
          <a:noFill/>
          <a:ln w="12700" cap="flat" cmpd="sng">
            <a:solidFill>
              <a:schemeClr val="tx1"/>
            </a:solidFill>
            <a:prstDash val="solid"/>
            <a:round/>
            <a:headEnd type="none" w="sm" len="sm"/>
            <a:tailEnd type="triangle" w="med" len="sm"/>
          </a:ln>
        </p:spPr>
      </p:cxnSp>
      <p:cxnSp>
        <p:nvCxnSpPr>
          <p:cNvPr id="33" name="Google Shape;280;p7">
            <a:extLst>
              <a:ext uri="{FF2B5EF4-FFF2-40B4-BE49-F238E27FC236}">
                <a16:creationId xmlns:a16="http://schemas.microsoft.com/office/drawing/2014/main" id="{C9537263-3DDF-E107-E36B-5A2DED9A21EF}"/>
              </a:ext>
            </a:extLst>
          </p:cNvPr>
          <p:cNvCxnSpPr>
            <a:cxnSpLocks/>
            <a:stCxn id="31" idx="3"/>
          </p:cNvCxnSpPr>
          <p:nvPr/>
        </p:nvCxnSpPr>
        <p:spPr>
          <a:xfrm>
            <a:off x="9595034" y="3515676"/>
            <a:ext cx="493847" cy="0"/>
          </a:xfrm>
          <a:prstGeom prst="straightConnector1">
            <a:avLst/>
          </a:prstGeom>
          <a:noFill/>
          <a:ln w="12700" cap="flat" cmpd="sng">
            <a:solidFill>
              <a:schemeClr val="tx1"/>
            </a:solidFill>
            <a:prstDash val="solid"/>
            <a:round/>
            <a:headEnd type="none" w="sm" len="sm"/>
            <a:tailEnd type="triangle" w="med" len="sm"/>
          </a:ln>
        </p:spPr>
      </p:cxnSp>
      <p:sp>
        <p:nvSpPr>
          <p:cNvPr id="34" name="Google Shape;281;p7">
            <a:extLst>
              <a:ext uri="{FF2B5EF4-FFF2-40B4-BE49-F238E27FC236}">
                <a16:creationId xmlns:a16="http://schemas.microsoft.com/office/drawing/2014/main" id="{35FE32B7-DB6A-6CCF-5AD1-0886E419E824}"/>
              </a:ext>
            </a:extLst>
          </p:cNvPr>
          <p:cNvSpPr txBox="1"/>
          <p:nvPr/>
        </p:nvSpPr>
        <p:spPr>
          <a:xfrm>
            <a:off x="3958927" y="3525904"/>
            <a:ext cx="1740000" cy="480091"/>
          </a:xfrm>
          <a:prstGeom prst="rect">
            <a:avLst/>
          </a:prstGeom>
          <a:noFill/>
          <a:ln>
            <a:noFill/>
          </a:ln>
        </p:spPr>
        <p:txBody>
          <a:bodyPr spcFirstLastPara="1" wrap="square" lIns="121900" tIns="121900" rIns="121900" bIns="121900" anchor="t" anchorCtr="0">
            <a:spAutoFit/>
          </a:bodyPr>
          <a:lstStyle/>
          <a:p>
            <a:pPr marL="0" marR="0" lvl="0" indent="0" algn="ctr" defTabSz="1219170" rtl="0" eaLnBrk="0" fontAlgn="base" latinLnBrk="0" hangingPunct="0">
              <a:lnSpc>
                <a:spcPct val="95000"/>
              </a:lnSpc>
              <a:spcBef>
                <a:spcPct val="0"/>
              </a:spcBef>
              <a:spcAft>
                <a:spcPct val="0"/>
              </a:spcAft>
              <a:buClr>
                <a:srgbClr val="000000"/>
              </a:buClr>
              <a:buSzPts val="1400"/>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N=257</a:t>
            </a:r>
            <a:endParaRPr kumimoji="0"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 name="Google Shape;2032;p133">
            <a:extLst>
              <a:ext uri="{FF2B5EF4-FFF2-40B4-BE49-F238E27FC236}">
                <a16:creationId xmlns:a16="http://schemas.microsoft.com/office/drawing/2014/main" id="{6F8E9AC4-CA45-C3D5-8635-84ED419FCF4C}"/>
              </a:ext>
            </a:extLst>
          </p:cNvPr>
          <p:cNvSpPr txBox="1"/>
          <p:nvPr/>
        </p:nvSpPr>
        <p:spPr>
          <a:xfrm>
            <a:off x="5404705" y="4826901"/>
            <a:ext cx="3075993" cy="1116699"/>
          </a:xfrm>
          <a:prstGeom prst="rect">
            <a:avLst/>
          </a:prstGeom>
          <a:noFill/>
          <a:ln>
            <a:noFill/>
          </a:ln>
        </p:spPr>
        <p:txBody>
          <a:bodyPr spcFirstLastPara="1" wrap="square" lIns="0" tIns="0" rIns="0" bIns="0" anchor="t" anchorCtr="0">
            <a:noAutofit/>
          </a:bodyPr>
          <a:lstStyle/>
          <a:p>
            <a:pPr marL="0" marR="0" lvl="0" indent="0" algn="l" defTabSz="1219170" rtl="0" eaLnBrk="0" fontAlgn="base" latinLnBrk="0" hangingPunct="0">
              <a:lnSpc>
                <a:spcPct val="95000"/>
              </a:lnSpc>
              <a:spcBef>
                <a:spcPct val="0"/>
              </a:spcBef>
              <a:spcAft>
                <a:spcPct val="0"/>
              </a:spcAft>
              <a:buClr>
                <a:srgbClr val="313B45"/>
              </a:buClr>
              <a:buSzPts val="800"/>
              <a:buFontTx/>
              <a:buNone/>
              <a:tabLst/>
              <a:defRPr/>
            </a:pPr>
            <a:r>
              <a:rPr kumimoji="0" lang="en-GB" sz="1600" b="1" i="0" u="none" strike="noStrike" kern="0" cap="none" spc="0" normalizeH="0" baseline="0" noProof="0" dirty="0">
                <a:ln>
                  <a:noFill/>
                </a:ln>
                <a:solidFill>
                  <a:srgbClr val="000000"/>
                </a:solidFill>
                <a:effectLst/>
                <a:uLnTx/>
                <a:uFillTx/>
                <a:latin typeface="Arial" panose="020B0604020202020204"/>
                <a:ea typeface="Roche Sans"/>
                <a:cs typeface="Roche Sans"/>
                <a:sym typeface="Roche Sans"/>
              </a:rPr>
              <a:t>Other endpoints</a:t>
            </a:r>
          </a:p>
          <a:p>
            <a:pPr marL="211661" marR="0" lvl="1" indent="-228594" algn="l" defTabSz="1219170" rtl="0" eaLnBrk="0" fontAlgn="base" latinLnBrk="0" hangingPunct="0">
              <a:lnSpc>
                <a:spcPct val="95000"/>
              </a:lnSpc>
              <a:spcBef>
                <a:spcPts val="267"/>
              </a:spcBef>
              <a:spcAft>
                <a:spcPct val="0"/>
              </a:spcAft>
              <a:buClr>
                <a:srgbClr val="026C72"/>
              </a:buClr>
              <a:buSzPts val="12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a:ea typeface="Roche Sans"/>
                <a:cs typeface="Roche Sans"/>
                <a:sym typeface="Roche Sans"/>
              </a:rPr>
              <a:t>CNS disease-free survival</a:t>
            </a:r>
          </a:p>
          <a:p>
            <a:pPr marL="211661" marR="0" lvl="1" indent="-228594" algn="l" defTabSz="1219170" rtl="0" eaLnBrk="0" fontAlgn="base" latinLnBrk="0" hangingPunct="0">
              <a:lnSpc>
                <a:spcPct val="95000"/>
              </a:lnSpc>
              <a:spcBef>
                <a:spcPts val="267"/>
              </a:spcBef>
              <a:spcAft>
                <a:spcPct val="0"/>
              </a:spcAft>
              <a:buClr>
                <a:srgbClr val="026C72"/>
              </a:buClr>
              <a:buSzPts val="12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a:ea typeface="Roche Sans"/>
                <a:cs typeface="Roche Sans"/>
                <a:sym typeface="Roche Sans"/>
              </a:rPr>
              <a:t>OS</a:t>
            </a:r>
          </a:p>
          <a:p>
            <a:pPr marL="211661" marR="0" lvl="1" indent="-228594" algn="l" defTabSz="1219170" rtl="0" eaLnBrk="0" fontAlgn="base" latinLnBrk="0" hangingPunct="0">
              <a:lnSpc>
                <a:spcPct val="95000"/>
              </a:lnSpc>
              <a:spcBef>
                <a:spcPts val="267"/>
              </a:spcBef>
              <a:spcAft>
                <a:spcPct val="0"/>
              </a:spcAft>
              <a:buClr>
                <a:srgbClr val="026C72"/>
              </a:buClr>
              <a:buSzPts val="12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a:ea typeface="Roche Sans"/>
                <a:cs typeface="Roche Sans"/>
                <a:sym typeface="Roche Sans"/>
              </a:rPr>
              <a:t>Safety</a:t>
            </a:r>
          </a:p>
        </p:txBody>
      </p:sp>
      <p:sp>
        <p:nvSpPr>
          <p:cNvPr id="8" name="TextBox 7">
            <a:extLst>
              <a:ext uri="{FF2B5EF4-FFF2-40B4-BE49-F238E27FC236}">
                <a16:creationId xmlns:a16="http://schemas.microsoft.com/office/drawing/2014/main" id="{3194C38A-D755-711B-747A-1E8966BD0498}"/>
              </a:ext>
            </a:extLst>
          </p:cNvPr>
          <p:cNvSpPr txBox="1"/>
          <p:nvPr/>
        </p:nvSpPr>
        <p:spPr>
          <a:xfrm>
            <a:off x="2241395" y="6269839"/>
            <a:ext cx="7383948" cy="645583"/>
          </a:xfrm>
          <a:prstGeom prst="rect">
            <a:avLst/>
          </a:prstGeom>
          <a:noFill/>
        </p:spPr>
        <p:txBody>
          <a:bodyPr wrap="square" lIns="0" tIns="0" rIns="0" bIns="0" rtlCol="0">
            <a:no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mn-ea"/>
                <a:cs typeface="Arial"/>
                <a:sym typeface="Arial"/>
              </a:rPr>
              <a:t>Data cut-off: 26 June 2023; CNS, central nervous system; DFS, disease-free survival; ITT, intention to treat </a:t>
            </a:r>
            <a:b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mn-ea"/>
                <a:cs typeface="Arial"/>
                <a:sym typeface="Arial"/>
              </a:rPr>
            </a:b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mn-ea"/>
                <a:cs typeface="Arial"/>
                <a:sym typeface="Arial"/>
              </a:rPr>
              <a:t>*Superiority trial;</a:t>
            </a:r>
            <a:r>
              <a:rPr kumimoji="0" lang="en-GB" sz="850" b="0" i="0" u="none" strike="noStrike" kern="0" cap="none" spc="0" normalizeH="0" baseline="30000" noProof="0" dirty="0">
                <a:ln>
                  <a:noFill/>
                </a:ln>
                <a:solidFill>
                  <a:srgbClr val="000000">
                    <a:lumMod val="75000"/>
                    <a:lumOff val="25000"/>
                  </a:srgbClr>
                </a:solidFill>
                <a:effectLst/>
                <a:uLnTx/>
                <a:uFillTx/>
                <a:latin typeface="Arial" panose="020B0604020202020204"/>
                <a:ea typeface="Roche Sans"/>
                <a:cs typeface="Roche Sans"/>
                <a:sym typeface="Roche Sans"/>
              </a:rPr>
              <a:t> †</a:t>
            </a: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Roche Sans"/>
                <a:cs typeface="Roche Sans"/>
                <a:sym typeface="Roche Sans"/>
              </a:rPr>
              <a:t>Cisplatin + pemetrexed, cisplatin + vinorelbine or cisplatin + gemcitabine; cisplatin could be switched to carboplatin in case of intolerability; </a:t>
            </a:r>
            <a:r>
              <a:rPr kumimoji="0" lang="en-GB" sz="850" b="0" i="0" u="none" strike="noStrike" kern="0" cap="none" spc="0" normalizeH="0" baseline="30000" noProof="0" dirty="0">
                <a:ln>
                  <a:noFill/>
                </a:ln>
                <a:solidFill>
                  <a:srgbClr val="000000">
                    <a:lumMod val="75000"/>
                    <a:lumOff val="25000"/>
                  </a:srgbClr>
                </a:solidFill>
                <a:effectLst/>
                <a:uLnTx/>
                <a:uFillTx/>
                <a:latin typeface="Arial" panose="020B0604020202020204"/>
                <a:ea typeface="+mn-ea"/>
                <a:cs typeface="Arial"/>
                <a:sym typeface="Arial"/>
              </a:rPr>
              <a:t>‡</a:t>
            </a: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mn-ea"/>
                <a:cs typeface="Arial"/>
                <a:sym typeface="Arial"/>
              </a:rPr>
              <a:t>DFS defined as the time from randomisation to the first documented recurrence of disease or new primary NSCLC as determined by the investigator, or death from any cause, whichever occurs first;</a:t>
            </a: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mn-ea"/>
                <a:cs typeface="Arial" panose="020B0604020202020204" pitchFamily="34" charset="0"/>
                <a:sym typeface="Arial"/>
              </a:rPr>
              <a:t> </a:t>
            </a:r>
            <a:r>
              <a:rPr kumimoji="0" lang="en-GB" sz="850" b="0" i="0" u="none" strike="noStrike" kern="0" cap="none" spc="0" normalizeH="0" baseline="30000" noProof="0" dirty="0">
                <a:ln>
                  <a:noFill/>
                </a:ln>
                <a:solidFill>
                  <a:srgbClr val="000000">
                    <a:lumMod val="75000"/>
                    <a:lumOff val="25000"/>
                  </a:srgbClr>
                </a:solidFill>
                <a:effectLst/>
                <a:uLnTx/>
                <a:uFillTx/>
                <a:latin typeface="Arial" panose="020B0604020202020204"/>
                <a:ea typeface="Roche Sans"/>
                <a:cs typeface="Roche Sans"/>
                <a:sym typeface="Roche Sans"/>
              </a:rPr>
              <a:t>§</a:t>
            </a: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Roche Sans"/>
                <a:cs typeface="Roche Sans"/>
                <a:sym typeface="Roche Sans"/>
              </a:rPr>
              <a:t>Assessment by CT scan where MRI not available;</a:t>
            </a: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mn-ea"/>
                <a:cs typeface="Arial" panose="020B0604020202020204" pitchFamily="34" charset="0"/>
                <a:sym typeface="Arial"/>
              </a:rPr>
              <a:t> NCT03456076</a:t>
            </a: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a:ea typeface="+mn-ea"/>
                <a:cs typeface="Arial"/>
                <a:sym typeface="Arial"/>
              </a:rPr>
              <a:t> </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85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sym typeface="Arial"/>
              </a:rPr>
              <a:t> </a:t>
            </a:r>
            <a:endParaRPr kumimoji="0" lang="en-GB" sz="850"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B2E95FF0-6124-4150-820C-B7F0AC33CCB7}"/>
              </a:ext>
            </a:extLst>
          </p:cNvPr>
          <p:cNvSpPr txBox="1"/>
          <p:nvPr/>
        </p:nvSpPr>
        <p:spPr>
          <a:xfrm>
            <a:off x="8690187" y="4812781"/>
            <a:ext cx="3501813" cy="954107"/>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400" b="0" i="1"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Disease assessments (including brain MRI)</a:t>
            </a:r>
            <a:r>
              <a:rPr kumimoji="0" lang="en-GB" sz="1400" b="0" i="1" u="none" strike="noStrike" kern="0" cap="none" spc="0" normalizeH="0" baseline="30000" noProof="0" dirty="0">
                <a:ln>
                  <a:noFill/>
                </a:ln>
                <a:solidFill>
                  <a:srgbClr val="000000">
                    <a:lumMod val="75000"/>
                    <a:lumOff val="25000"/>
                  </a:srgbClr>
                </a:solidFill>
                <a:effectLst/>
                <a:uLnTx/>
                <a:uFillTx/>
                <a:latin typeface="Arial"/>
                <a:ea typeface="+mn-ea"/>
                <a:cs typeface="Arial"/>
                <a:sym typeface="Arial"/>
              </a:rPr>
              <a:t>§  </a:t>
            </a:r>
            <a:r>
              <a:rPr kumimoji="0" lang="en-GB" sz="1400" b="0" i="1"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were conducted: at baseline, every 12 weeks for year 1–2, every </a:t>
            </a:r>
            <a:br>
              <a:rPr kumimoji="0" lang="en-GB" sz="1400" b="0" i="1"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br>
            <a:r>
              <a:rPr kumimoji="0" lang="en-GB" sz="1400" b="0" i="1"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24 weeks for year 3–5, then annually</a:t>
            </a:r>
          </a:p>
        </p:txBody>
      </p:sp>
      <p:sp>
        <p:nvSpPr>
          <p:cNvPr id="5" name="TextBox 4">
            <a:extLst>
              <a:ext uri="{FF2B5EF4-FFF2-40B4-BE49-F238E27FC236}">
                <a16:creationId xmlns:a16="http://schemas.microsoft.com/office/drawing/2014/main" id="{974AA43C-3861-2F7E-9653-03EBC5D23653}"/>
              </a:ext>
            </a:extLst>
          </p:cNvPr>
          <p:cNvSpPr txBox="1"/>
          <p:nvPr/>
        </p:nvSpPr>
        <p:spPr bwMode="auto">
          <a:xfrm>
            <a:off x="51673" y="6685668"/>
            <a:ext cx="806691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Wu YL et al. N Engl J Med. 2024;390(14):1265-1276. </a:t>
            </a:r>
          </a:p>
        </p:txBody>
      </p:sp>
    </p:spTree>
    <p:extLst>
      <p:ext uri="{BB962C8B-B14F-4D97-AF65-F5344CB8AC3E}">
        <p14:creationId xmlns:p14="http://schemas.microsoft.com/office/powerpoint/2010/main" val="426482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68760"/>
          </a:xfrm>
        </p:spPr>
        <p:txBody>
          <a:bodyPr/>
          <a:lstStyle/>
          <a:p>
            <a:r>
              <a:rPr lang="en-US" sz="3200" dirty="0">
                <a:solidFill>
                  <a:srgbClr val="0432FF"/>
                </a:solidFill>
              </a:rPr>
              <a:t>Dr </a:t>
            </a:r>
            <a:r>
              <a:rPr lang="en-US" sz="3200" dirty="0" err="1">
                <a:solidFill>
                  <a:srgbClr val="0432FF"/>
                </a:solidFill>
              </a:rPr>
              <a:t>Dagogo</a:t>
            </a:r>
            <a:r>
              <a:rPr lang="en-US" sz="3200" dirty="0">
                <a:solidFill>
                  <a:srgbClr val="0432FF"/>
                </a:solidFill>
              </a:rPr>
              <a:t>-Jack — Disclosures</a:t>
            </a:r>
          </a:p>
        </p:txBody>
      </p:sp>
      <p:graphicFrame>
        <p:nvGraphicFramePr>
          <p:cNvPr id="3" name="Content Placeholder 3">
            <a:extLst>
              <a:ext uri="{FF2B5EF4-FFF2-40B4-BE49-F238E27FC236}">
                <a16:creationId xmlns:a16="http://schemas.microsoft.com/office/drawing/2014/main" id="{653C0057-0F66-1EC2-AC28-24B0D014D3B5}"/>
              </a:ext>
            </a:extLst>
          </p:cNvPr>
          <p:cNvGraphicFramePr>
            <a:graphicFrameLocks/>
          </p:cNvGraphicFramePr>
          <p:nvPr>
            <p:extLst>
              <p:ext uri="{D42A27DB-BD31-4B8C-83A1-F6EECF244321}">
                <p14:modId xmlns:p14="http://schemas.microsoft.com/office/powerpoint/2010/main" val="3538493154"/>
              </p:ext>
            </p:extLst>
          </p:nvPr>
        </p:nvGraphicFramePr>
        <p:xfrm>
          <a:off x="1487488" y="2060848"/>
          <a:ext cx="9361040" cy="1512168"/>
        </p:xfrm>
        <a:graphic>
          <a:graphicData uri="http://schemas.openxmlformats.org/drawingml/2006/table">
            <a:tbl>
              <a:tblPr firstRow="1" bandRow="1">
                <a:tableStyleId>{F2DE63D5-997A-4646-A377-4702673A728D}</a:tableStyleId>
              </a:tblPr>
              <a:tblGrid>
                <a:gridCol w="2387379">
                  <a:extLst>
                    <a:ext uri="{9D8B030D-6E8A-4147-A177-3AD203B41FA5}">
                      <a16:colId xmlns:a16="http://schemas.microsoft.com/office/drawing/2014/main" val="20000"/>
                    </a:ext>
                  </a:extLst>
                </a:gridCol>
                <a:gridCol w="6973661">
                  <a:extLst>
                    <a:ext uri="{9D8B030D-6E8A-4147-A177-3AD203B41FA5}">
                      <a16:colId xmlns:a16="http://schemas.microsoft.com/office/drawing/2014/main" val="762323566"/>
                    </a:ext>
                  </a:extLst>
                </a:gridCol>
              </a:tblGrid>
              <a:tr h="1512168">
                <a:tc>
                  <a:txBody>
                    <a:bodyPr/>
                    <a:lstStyle/>
                    <a:p>
                      <a:pPr algn="l"/>
                      <a:r>
                        <a:rPr lang="en-US" sz="16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AstraZeneca Pharmaceuticals LP, Bayer HealthCare Pharmaceuticals, </a:t>
                      </a:r>
                      <a:r>
                        <a:rPr lang="en-US" sz="1600" b="0" dirty="0" err="1">
                          <a:solidFill>
                            <a:schemeClr val="tx1"/>
                          </a:solidFill>
                        </a:rPr>
                        <a:t>BostonGene</a:t>
                      </a:r>
                      <a:r>
                        <a:rPr lang="en-US" sz="1600" b="0" dirty="0">
                          <a:solidFill>
                            <a:schemeClr val="tx1"/>
                          </a:solidFill>
                        </a:rPr>
                        <a:t>, Bristol Myers Squibb, </a:t>
                      </a:r>
                      <a:r>
                        <a:rPr lang="en-US" sz="1600" b="0" dirty="0" err="1">
                          <a:solidFill>
                            <a:schemeClr val="tx1"/>
                          </a:solidFill>
                        </a:rPr>
                        <a:t>EpiQ</a:t>
                      </a:r>
                      <a:r>
                        <a:rPr lang="en-US" sz="1600" b="0" dirty="0">
                          <a:solidFill>
                            <a:schemeClr val="tx1"/>
                          </a:solidFill>
                        </a:rPr>
                        <a:t>, Foundation Medicine, Genentech, a member of the Roche Group, Lilly, </a:t>
                      </a:r>
                      <a:r>
                        <a:rPr lang="en-US" sz="1600" b="0" dirty="0" err="1">
                          <a:solidFill>
                            <a:schemeClr val="tx1"/>
                          </a:solidFill>
                        </a:rPr>
                        <a:t>Merus</a:t>
                      </a:r>
                      <a:r>
                        <a:rPr lang="en-US" sz="1600" b="0" dirty="0">
                          <a:solidFill>
                            <a:schemeClr val="tx1"/>
                          </a:solidFill>
                        </a:rPr>
                        <a:t>, </a:t>
                      </a:r>
                      <a:r>
                        <a:rPr lang="en-US" sz="1600" b="0" dirty="0" err="1">
                          <a:solidFill>
                            <a:schemeClr val="tx1"/>
                          </a:solidFill>
                        </a:rPr>
                        <a:t>Novocure</a:t>
                      </a:r>
                      <a:r>
                        <a:rPr lang="en-US" sz="1600" b="0" dirty="0">
                          <a:solidFill>
                            <a:schemeClr val="tx1"/>
                          </a:solidFill>
                        </a:rPr>
                        <a:t> Inc, Pfizer Inc, Roche Laboratories Inc, Sanofi, </a:t>
                      </a:r>
                      <a:r>
                        <a:rPr lang="en-US" sz="1600" b="0" dirty="0" err="1">
                          <a:solidFill>
                            <a:schemeClr val="tx1"/>
                          </a:solidFill>
                        </a:rPr>
                        <a:t>Thermo</a:t>
                      </a:r>
                      <a:r>
                        <a:rPr lang="en-US" sz="1600" b="0" dirty="0">
                          <a:solidFill>
                            <a:schemeClr val="tx1"/>
                          </a:solidFill>
                        </a:rPr>
                        <a:t> Fisher Scientific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3067598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a:solidFill>
            <a:srgbClr val="002060"/>
          </a:solidFill>
        </p:spPr>
        <p:txBody>
          <a:bodyPr/>
          <a:lstStyle/>
          <a:p>
            <a:pPr algn="ctr"/>
            <a:r>
              <a:rPr lang="en-GB" dirty="0">
                <a:solidFill>
                  <a:srgbClr val="FFFF00"/>
                </a:solidFill>
              </a:rPr>
              <a:t>Disease-free survival: ITT (stage IB–IIIA)*</a:t>
            </a:r>
            <a:endParaRPr lang="en-CH" dirty="0">
              <a:solidFill>
                <a:srgbClr val="FFFF00"/>
              </a:solidFill>
            </a:endParaRPr>
          </a:p>
        </p:txBody>
      </p:sp>
      <p:sp>
        <p:nvSpPr>
          <p:cNvPr id="439" name="TextBox 438">
            <a:extLst>
              <a:ext uri="{FF2B5EF4-FFF2-40B4-BE49-F238E27FC236}">
                <a16:creationId xmlns:a16="http://schemas.microsoft.com/office/drawing/2014/main" id="{C4BEF7E1-42FC-8574-025D-92D05A75C865}"/>
              </a:ext>
            </a:extLst>
          </p:cNvPr>
          <p:cNvSpPr txBox="1"/>
          <p:nvPr/>
        </p:nvSpPr>
        <p:spPr>
          <a:xfrm>
            <a:off x="2493630" y="6266610"/>
            <a:ext cx="7160594" cy="336549"/>
          </a:xfrm>
          <a:prstGeom prst="rect">
            <a:avLst/>
          </a:prstGeom>
          <a:noFill/>
        </p:spPr>
        <p:txBody>
          <a:bodyPr wrap="square" lIns="0" tIns="0" rIns="0" bIns="0" rtlCol="0">
            <a:no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850"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Data cut-off: 26 June 2023; Time from last patient in to data cut off was ~18 months</a:t>
            </a:r>
            <a:br>
              <a:rPr kumimoji="0" lang="en-GB" sz="850"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br>
            <a:r>
              <a:rPr kumimoji="0" lang="en-GB" sz="850"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 *Per UICC/AJCC 7</a:t>
            </a:r>
            <a:r>
              <a:rPr kumimoji="0" lang="en-GB" sz="850" b="0" i="0" u="none" strike="noStrike" kern="0" cap="none" spc="0" normalizeH="0" baseline="30000" noProof="0" dirty="0">
                <a:ln>
                  <a:noFill/>
                </a:ln>
                <a:solidFill>
                  <a:srgbClr val="000000">
                    <a:lumMod val="75000"/>
                    <a:lumOff val="25000"/>
                  </a:srgbClr>
                </a:solidFill>
                <a:effectLst/>
                <a:uLnTx/>
                <a:uFillTx/>
                <a:latin typeface="Arial"/>
                <a:ea typeface="+mn-ea"/>
                <a:cs typeface="Arial"/>
                <a:sym typeface="Arial"/>
              </a:rPr>
              <a:t>th</a:t>
            </a:r>
            <a:r>
              <a:rPr kumimoji="0" lang="en-GB" sz="850"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 edition; </a:t>
            </a:r>
            <a:r>
              <a:rPr kumimoji="0" lang="en-GB" sz="850" b="0" i="0" u="none" strike="noStrike" kern="0" cap="none" spc="0" normalizeH="0" baseline="30000" noProof="0" dirty="0">
                <a:ln>
                  <a:noFill/>
                </a:ln>
                <a:solidFill>
                  <a:srgbClr val="000000">
                    <a:lumMod val="75000"/>
                    <a:lumOff val="25000"/>
                  </a:srgbClr>
                </a:solidFill>
                <a:effectLst/>
                <a:uLnTx/>
                <a:uFillTx/>
                <a:latin typeface="Arial"/>
                <a:ea typeface="+mn-ea"/>
                <a:cs typeface="Arial"/>
                <a:sym typeface="Arial"/>
              </a:rPr>
              <a:t>†</a:t>
            </a:r>
            <a:r>
              <a:rPr kumimoji="0" lang="en-GB" sz="850"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Stratified log rank; </a:t>
            </a:r>
            <a:r>
              <a:rPr kumimoji="0" lang="en-GB" sz="850" b="0" i="0" u="none" strike="noStrike" kern="0" cap="none" spc="0" normalizeH="0" baseline="30000" noProof="0" dirty="0">
                <a:ln>
                  <a:noFill/>
                </a:ln>
                <a:solidFill>
                  <a:srgbClr val="000000">
                    <a:lumMod val="75000"/>
                    <a:lumOff val="25000"/>
                  </a:srgbClr>
                </a:solidFill>
                <a:effectLst/>
                <a:uLnTx/>
                <a:uFillTx/>
                <a:latin typeface="Arial"/>
                <a:ea typeface="+mn-ea"/>
                <a:cs typeface="Arial"/>
                <a:sym typeface="Arial"/>
              </a:rPr>
              <a:t>‡</a:t>
            </a:r>
            <a:r>
              <a:rPr kumimoji="0" lang="en-GB" sz="850"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2 events in the alectinib arm, 4 events in the chemo arm; one additional patient in the chemo arm died but was censored due to incomplete date of death recorded. DFS defined as the time from randomisation to the first documented recurrence of disease or new primary NSCLC as determined by the investigator, or death from any cause, whichever occurs first</a:t>
            </a:r>
          </a:p>
        </p:txBody>
      </p:sp>
      <p:sp>
        <p:nvSpPr>
          <p:cNvPr id="48" name="TextBox 47">
            <a:extLst>
              <a:ext uri="{FF2B5EF4-FFF2-40B4-BE49-F238E27FC236}">
                <a16:creationId xmlns:a16="http://schemas.microsoft.com/office/drawing/2014/main" id="{A76AFCF0-4597-7F02-44A5-BAB03C025288}"/>
              </a:ext>
            </a:extLst>
          </p:cNvPr>
          <p:cNvSpPr txBox="1"/>
          <p:nvPr/>
        </p:nvSpPr>
        <p:spPr>
          <a:xfrm>
            <a:off x="2423841" y="5671820"/>
            <a:ext cx="7303602" cy="338554"/>
          </a:xfrm>
          <a:prstGeom prst="rect">
            <a:avLst/>
          </a:prstGeom>
          <a:noFill/>
        </p:spPr>
        <p:txBody>
          <a:bodyPr wrap="non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sym typeface="Arial"/>
              </a:rPr>
              <a:t>Median survival follow up: alectinib, 27.8 months; chemotherapy, 28.4 months </a:t>
            </a:r>
          </a:p>
        </p:txBody>
      </p:sp>
      <p:cxnSp>
        <p:nvCxnSpPr>
          <p:cNvPr id="37" name="Straight Connector 36">
            <a:extLst>
              <a:ext uri="{FF2B5EF4-FFF2-40B4-BE49-F238E27FC236}">
                <a16:creationId xmlns:a16="http://schemas.microsoft.com/office/drawing/2014/main" id="{B0CE78B4-DC80-A2BE-CF71-6080D1ACDDC9}"/>
              </a:ext>
            </a:extLst>
          </p:cNvPr>
          <p:cNvCxnSpPr>
            <a:cxnSpLocks/>
          </p:cNvCxnSpPr>
          <p:nvPr/>
        </p:nvCxnSpPr>
        <p:spPr>
          <a:xfrm flipH="1" flipV="1">
            <a:off x="1054101" y="3009901"/>
            <a:ext cx="6598665" cy="36575"/>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6D0E9BF-30B6-42B2-A938-1963682DD347}"/>
              </a:ext>
            </a:extLst>
          </p:cNvPr>
          <p:cNvCxnSpPr/>
          <p:nvPr/>
        </p:nvCxnSpPr>
        <p:spPr>
          <a:xfrm flipV="1">
            <a:off x="3926743" y="1710011"/>
            <a:ext cx="0" cy="2808605"/>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BFF0B592-93DA-4C6C-394E-9DC0ECC0C8F5}"/>
              </a:ext>
            </a:extLst>
          </p:cNvPr>
          <p:cNvSpPr/>
          <p:nvPr/>
        </p:nvSpPr>
        <p:spPr>
          <a:xfrm>
            <a:off x="1070753" y="1526213"/>
            <a:ext cx="6699499" cy="2992403"/>
          </a:xfrm>
          <a:custGeom>
            <a:avLst/>
            <a:gdLst>
              <a:gd name="connsiteX0" fmla="*/ 7833293 w 7833292"/>
              <a:gd name="connsiteY0" fmla="*/ 3498822 h 3498821"/>
              <a:gd name="connsiteX1" fmla="*/ 4241942 w 7833292"/>
              <a:gd name="connsiteY1" fmla="*/ 3498822 h 3498821"/>
              <a:gd name="connsiteX2" fmla="*/ 0 w 7833292"/>
              <a:gd name="connsiteY2" fmla="*/ 3498822 h 3498821"/>
              <a:gd name="connsiteX3" fmla="*/ 0 w 7833292"/>
              <a:gd name="connsiteY3" fmla="*/ 0 h 3498821"/>
            </a:gdLst>
            <a:ahLst/>
            <a:cxnLst>
              <a:cxn ang="0">
                <a:pos x="connsiteX0" y="connsiteY0"/>
              </a:cxn>
              <a:cxn ang="0">
                <a:pos x="connsiteX1" y="connsiteY1"/>
              </a:cxn>
              <a:cxn ang="0">
                <a:pos x="connsiteX2" y="connsiteY2"/>
              </a:cxn>
              <a:cxn ang="0">
                <a:pos x="connsiteX3" y="connsiteY3"/>
              </a:cxn>
            </a:cxnLst>
            <a:rect l="l" t="t" r="r" b="b"/>
            <a:pathLst>
              <a:path w="7833292" h="3498821">
                <a:moveTo>
                  <a:pt x="7833293" y="3498822"/>
                </a:moveTo>
                <a:lnTo>
                  <a:pt x="4241942" y="3498822"/>
                </a:lnTo>
                <a:lnTo>
                  <a:pt x="0" y="3498822"/>
                </a:lnTo>
                <a:lnTo>
                  <a:pt x="0" y="0"/>
                </a:lnTo>
              </a:path>
            </a:pathLst>
          </a:custGeom>
          <a:noFill/>
          <a:ln w="19050" cap="sq">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 name="Group 18">
            <a:extLst>
              <a:ext uri="{FF2B5EF4-FFF2-40B4-BE49-F238E27FC236}">
                <a16:creationId xmlns:a16="http://schemas.microsoft.com/office/drawing/2014/main" id="{9195D871-047D-FF04-C21C-A33B48FD1BE5}"/>
              </a:ext>
            </a:extLst>
          </p:cNvPr>
          <p:cNvGrpSpPr/>
          <p:nvPr/>
        </p:nvGrpSpPr>
        <p:grpSpPr>
          <a:xfrm>
            <a:off x="1013961" y="1526213"/>
            <a:ext cx="61579" cy="2992403"/>
            <a:chOff x="2830395" y="1021061"/>
            <a:chExt cx="72000" cy="3498821"/>
          </a:xfrm>
        </p:grpSpPr>
        <p:sp>
          <p:nvSpPr>
            <p:cNvPr id="20" name="Freeform: Shape 19">
              <a:extLst>
                <a:ext uri="{FF2B5EF4-FFF2-40B4-BE49-F238E27FC236}">
                  <a16:creationId xmlns:a16="http://schemas.microsoft.com/office/drawing/2014/main" id="{C9E4344E-F53A-10E7-01DE-E241BE660A76}"/>
                </a:ext>
              </a:extLst>
            </p:cNvPr>
            <p:cNvSpPr/>
            <p:nvPr/>
          </p:nvSpPr>
          <p:spPr>
            <a:xfrm>
              <a:off x="2830395" y="1021061"/>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Shape 20">
              <a:extLst>
                <a:ext uri="{FF2B5EF4-FFF2-40B4-BE49-F238E27FC236}">
                  <a16:creationId xmlns:a16="http://schemas.microsoft.com/office/drawing/2014/main" id="{DDF2AA8A-EF77-34E2-1454-3F04E0B53F56}"/>
                </a:ext>
              </a:extLst>
            </p:cNvPr>
            <p:cNvSpPr/>
            <p:nvPr/>
          </p:nvSpPr>
          <p:spPr>
            <a:xfrm>
              <a:off x="2830395" y="1720677"/>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Freeform: Shape 21">
              <a:extLst>
                <a:ext uri="{FF2B5EF4-FFF2-40B4-BE49-F238E27FC236}">
                  <a16:creationId xmlns:a16="http://schemas.microsoft.com/office/drawing/2014/main" id="{A35E5197-CD53-42D2-1BB1-44AB6457940B}"/>
                </a:ext>
              </a:extLst>
            </p:cNvPr>
            <p:cNvSpPr/>
            <p:nvPr/>
          </p:nvSpPr>
          <p:spPr>
            <a:xfrm>
              <a:off x="2830395" y="2420540"/>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Shape 22">
              <a:extLst>
                <a:ext uri="{FF2B5EF4-FFF2-40B4-BE49-F238E27FC236}">
                  <a16:creationId xmlns:a16="http://schemas.microsoft.com/office/drawing/2014/main" id="{AFC753EF-3903-0D06-8D80-672BB1C0795A}"/>
                </a:ext>
              </a:extLst>
            </p:cNvPr>
            <p:cNvSpPr/>
            <p:nvPr/>
          </p:nvSpPr>
          <p:spPr>
            <a:xfrm>
              <a:off x="2830395" y="3120156"/>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Freeform: Shape 23">
              <a:extLst>
                <a:ext uri="{FF2B5EF4-FFF2-40B4-BE49-F238E27FC236}">
                  <a16:creationId xmlns:a16="http://schemas.microsoft.com/office/drawing/2014/main" id="{8C8EBE46-D80C-AC83-7AB0-E4BEDE511AF7}"/>
                </a:ext>
              </a:extLst>
            </p:cNvPr>
            <p:cNvSpPr/>
            <p:nvPr/>
          </p:nvSpPr>
          <p:spPr>
            <a:xfrm>
              <a:off x="2830395" y="3820019"/>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Freeform: Shape 24">
              <a:extLst>
                <a:ext uri="{FF2B5EF4-FFF2-40B4-BE49-F238E27FC236}">
                  <a16:creationId xmlns:a16="http://schemas.microsoft.com/office/drawing/2014/main" id="{28BD10FA-92E4-566C-2FA6-E7D718CEFB0B}"/>
                </a:ext>
              </a:extLst>
            </p:cNvPr>
            <p:cNvSpPr/>
            <p:nvPr/>
          </p:nvSpPr>
          <p:spPr>
            <a:xfrm>
              <a:off x="2830395" y="4519882"/>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TextBox 39">
            <a:extLst>
              <a:ext uri="{FF2B5EF4-FFF2-40B4-BE49-F238E27FC236}">
                <a16:creationId xmlns:a16="http://schemas.microsoft.com/office/drawing/2014/main" id="{A466704D-98CD-6181-06E3-D75FE7F48476}"/>
              </a:ext>
            </a:extLst>
          </p:cNvPr>
          <p:cNvSpPr txBox="1"/>
          <p:nvPr/>
        </p:nvSpPr>
        <p:spPr>
          <a:xfrm>
            <a:off x="3935598" y="4817954"/>
            <a:ext cx="969817"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000000"/>
                </a:solidFill>
                <a:effectLst/>
                <a:uLnTx/>
                <a:uFillTx/>
                <a:latin typeface="Arial"/>
                <a:ea typeface="+mn-ea"/>
                <a:cs typeface="Arial"/>
                <a:sym typeface="Arial"/>
                <a:rtl val="0"/>
              </a:rPr>
              <a:t>Time (months)</a:t>
            </a:r>
          </a:p>
        </p:txBody>
      </p:sp>
      <p:sp>
        <p:nvSpPr>
          <p:cNvPr id="46" name="TextBox 45">
            <a:extLst>
              <a:ext uri="{FF2B5EF4-FFF2-40B4-BE49-F238E27FC236}">
                <a16:creationId xmlns:a16="http://schemas.microsoft.com/office/drawing/2014/main" id="{2EF7285C-ECEA-E8D2-3C82-43983A56234C}"/>
              </a:ext>
            </a:extLst>
          </p:cNvPr>
          <p:cNvSpPr txBox="1"/>
          <p:nvPr/>
        </p:nvSpPr>
        <p:spPr>
          <a:xfrm>
            <a:off x="1667345" y="5218972"/>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123</a:t>
            </a:r>
          </a:p>
        </p:txBody>
      </p:sp>
      <p:sp>
        <p:nvSpPr>
          <p:cNvPr id="47" name="TextBox 46">
            <a:extLst>
              <a:ext uri="{FF2B5EF4-FFF2-40B4-BE49-F238E27FC236}">
                <a16:creationId xmlns:a16="http://schemas.microsoft.com/office/drawing/2014/main" id="{CD6F62C0-3113-5CA3-4024-FA52004B2573}"/>
              </a:ext>
            </a:extLst>
          </p:cNvPr>
          <p:cNvSpPr txBox="1"/>
          <p:nvPr/>
        </p:nvSpPr>
        <p:spPr>
          <a:xfrm>
            <a:off x="954394" y="5218972"/>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130</a:t>
            </a:r>
          </a:p>
        </p:txBody>
      </p:sp>
      <p:sp>
        <p:nvSpPr>
          <p:cNvPr id="50" name="TextBox 49">
            <a:extLst>
              <a:ext uri="{FF2B5EF4-FFF2-40B4-BE49-F238E27FC236}">
                <a16:creationId xmlns:a16="http://schemas.microsoft.com/office/drawing/2014/main" id="{72062B97-E226-4FBB-59EF-6CE9C4CAB130}"/>
              </a:ext>
            </a:extLst>
          </p:cNvPr>
          <p:cNvSpPr txBox="1"/>
          <p:nvPr/>
        </p:nvSpPr>
        <p:spPr>
          <a:xfrm>
            <a:off x="2380297" y="5218972"/>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123</a:t>
            </a:r>
          </a:p>
        </p:txBody>
      </p:sp>
      <p:sp>
        <p:nvSpPr>
          <p:cNvPr id="51" name="TextBox 50">
            <a:extLst>
              <a:ext uri="{FF2B5EF4-FFF2-40B4-BE49-F238E27FC236}">
                <a16:creationId xmlns:a16="http://schemas.microsoft.com/office/drawing/2014/main" id="{CBDF9D3F-3BBA-1831-ACF9-C990B592AF94}"/>
              </a:ext>
            </a:extLst>
          </p:cNvPr>
          <p:cNvSpPr txBox="1"/>
          <p:nvPr/>
        </p:nvSpPr>
        <p:spPr>
          <a:xfrm>
            <a:off x="3093250" y="5218972"/>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118</a:t>
            </a:r>
          </a:p>
        </p:txBody>
      </p:sp>
      <p:sp>
        <p:nvSpPr>
          <p:cNvPr id="52" name="TextBox 51">
            <a:extLst>
              <a:ext uri="{FF2B5EF4-FFF2-40B4-BE49-F238E27FC236}">
                <a16:creationId xmlns:a16="http://schemas.microsoft.com/office/drawing/2014/main" id="{333DF65E-64B9-78E9-7706-910E2FF36FD0}"/>
              </a:ext>
            </a:extLst>
          </p:cNvPr>
          <p:cNvSpPr txBox="1"/>
          <p:nvPr/>
        </p:nvSpPr>
        <p:spPr>
          <a:xfrm>
            <a:off x="3845476" y="5218972"/>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74</a:t>
            </a:r>
          </a:p>
        </p:txBody>
      </p:sp>
      <p:sp>
        <p:nvSpPr>
          <p:cNvPr id="53" name="TextBox 52">
            <a:extLst>
              <a:ext uri="{FF2B5EF4-FFF2-40B4-BE49-F238E27FC236}">
                <a16:creationId xmlns:a16="http://schemas.microsoft.com/office/drawing/2014/main" id="{253FD8A0-3E0E-7105-A1AA-6F120C2E9FBD}"/>
              </a:ext>
            </a:extLst>
          </p:cNvPr>
          <p:cNvSpPr txBox="1"/>
          <p:nvPr/>
        </p:nvSpPr>
        <p:spPr>
          <a:xfrm>
            <a:off x="4558428" y="5218972"/>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55</a:t>
            </a:r>
          </a:p>
        </p:txBody>
      </p:sp>
      <p:sp>
        <p:nvSpPr>
          <p:cNvPr id="54" name="TextBox 53">
            <a:extLst>
              <a:ext uri="{FF2B5EF4-FFF2-40B4-BE49-F238E27FC236}">
                <a16:creationId xmlns:a16="http://schemas.microsoft.com/office/drawing/2014/main" id="{1813CD18-1C6D-F46E-39F1-95C3313D1169}"/>
              </a:ext>
            </a:extLst>
          </p:cNvPr>
          <p:cNvSpPr txBox="1"/>
          <p:nvPr/>
        </p:nvSpPr>
        <p:spPr>
          <a:xfrm>
            <a:off x="5271381" y="5218972"/>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39</a:t>
            </a:r>
          </a:p>
        </p:txBody>
      </p:sp>
      <p:sp>
        <p:nvSpPr>
          <p:cNvPr id="55" name="TextBox 54">
            <a:extLst>
              <a:ext uri="{FF2B5EF4-FFF2-40B4-BE49-F238E27FC236}">
                <a16:creationId xmlns:a16="http://schemas.microsoft.com/office/drawing/2014/main" id="{5DF6262C-A07C-CE60-50A8-46648C8C8DCE}"/>
              </a:ext>
            </a:extLst>
          </p:cNvPr>
          <p:cNvSpPr txBox="1"/>
          <p:nvPr/>
        </p:nvSpPr>
        <p:spPr>
          <a:xfrm>
            <a:off x="5984332" y="5218972"/>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22</a:t>
            </a:r>
          </a:p>
        </p:txBody>
      </p:sp>
      <p:sp>
        <p:nvSpPr>
          <p:cNvPr id="56" name="TextBox 55">
            <a:extLst>
              <a:ext uri="{FF2B5EF4-FFF2-40B4-BE49-F238E27FC236}">
                <a16:creationId xmlns:a16="http://schemas.microsoft.com/office/drawing/2014/main" id="{47EC4CC0-5A44-5380-A4F3-C3F4E292D531}"/>
              </a:ext>
            </a:extLst>
          </p:cNvPr>
          <p:cNvSpPr txBox="1"/>
          <p:nvPr/>
        </p:nvSpPr>
        <p:spPr>
          <a:xfrm>
            <a:off x="6697285" y="5218972"/>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10</a:t>
            </a:r>
          </a:p>
        </p:txBody>
      </p:sp>
      <p:sp>
        <p:nvSpPr>
          <p:cNvPr id="57" name="TextBox 56">
            <a:extLst>
              <a:ext uri="{FF2B5EF4-FFF2-40B4-BE49-F238E27FC236}">
                <a16:creationId xmlns:a16="http://schemas.microsoft.com/office/drawing/2014/main" id="{495DFFB3-312F-35FF-1B4B-C22483EE1114}"/>
              </a:ext>
            </a:extLst>
          </p:cNvPr>
          <p:cNvSpPr txBox="1"/>
          <p:nvPr/>
        </p:nvSpPr>
        <p:spPr>
          <a:xfrm>
            <a:off x="7449512" y="5218972"/>
            <a:ext cx="78548"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a:t>
            </a:r>
          </a:p>
        </p:txBody>
      </p:sp>
      <p:sp>
        <p:nvSpPr>
          <p:cNvPr id="58" name="TextBox 57">
            <a:extLst>
              <a:ext uri="{FF2B5EF4-FFF2-40B4-BE49-F238E27FC236}">
                <a16:creationId xmlns:a16="http://schemas.microsoft.com/office/drawing/2014/main" id="{0A53B865-6508-DB57-9615-936B40CE400D}"/>
              </a:ext>
            </a:extLst>
          </p:cNvPr>
          <p:cNvSpPr txBox="1"/>
          <p:nvPr/>
        </p:nvSpPr>
        <p:spPr>
          <a:xfrm>
            <a:off x="1667345" y="5396827"/>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112</a:t>
            </a:r>
          </a:p>
        </p:txBody>
      </p:sp>
      <p:sp>
        <p:nvSpPr>
          <p:cNvPr id="59" name="TextBox 58">
            <a:extLst>
              <a:ext uri="{FF2B5EF4-FFF2-40B4-BE49-F238E27FC236}">
                <a16:creationId xmlns:a16="http://schemas.microsoft.com/office/drawing/2014/main" id="{3BFFA893-26B8-DCBE-4EF2-49DBDFF3CBB6}"/>
              </a:ext>
            </a:extLst>
          </p:cNvPr>
          <p:cNvSpPr txBox="1"/>
          <p:nvPr/>
        </p:nvSpPr>
        <p:spPr>
          <a:xfrm>
            <a:off x="954394" y="5396827"/>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127</a:t>
            </a:r>
          </a:p>
        </p:txBody>
      </p:sp>
      <p:sp>
        <p:nvSpPr>
          <p:cNvPr id="61" name="TextBox 60">
            <a:extLst>
              <a:ext uri="{FF2B5EF4-FFF2-40B4-BE49-F238E27FC236}">
                <a16:creationId xmlns:a16="http://schemas.microsoft.com/office/drawing/2014/main" id="{7275E943-EF68-127D-E4CB-B3D906320943}"/>
              </a:ext>
            </a:extLst>
          </p:cNvPr>
          <p:cNvSpPr txBox="1"/>
          <p:nvPr/>
        </p:nvSpPr>
        <p:spPr>
          <a:xfrm>
            <a:off x="2419572" y="53968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98</a:t>
            </a:r>
          </a:p>
        </p:txBody>
      </p:sp>
      <p:sp>
        <p:nvSpPr>
          <p:cNvPr id="62" name="TextBox 61">
            <a:extLst>
              <a:ext uri="{FF2B5EF4-FFF2-40B4-BE49-F238E27FC236}">
                <a16:creationId xmlns:a16="http://schemas.microsoft.com/office/drawing/2014/main" id="{21818154-1C58-0DC1-A5ED-83F883BFED8A}"/>
              </a:ext>
            </a:extLst>
          </p:cNvPr>
          <p:cNvSpPr txBox="1"/>
          <p:nvPr/>
        </p:nvSpPr>
        <p:spPr>
          <a:xfrm>
            <a:off x="3132524" y="53968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89</a:t>
            </a:r>
          </a:p>
        </p:txBody>
      </p:sp>
      <p:sp>
        <p:nvSpPr>
          <p:cNvPr id="63" name="TextBox 62">
            <a:extLst>
              <a:ext uri="{FF2B5EF4-FFF2-40B4-BE49-F238E27FC236}">
                <a16:creationId xmlns:a16="http://schemas.microsoft.com/office/drawing/2014/main" id="{DA884111-A045-0552-ED5B-0AC8BC7F893F}"/>
              </a:ext>
            </a:extLst>
          </p:cNvPr>
          <p:cNvSpPr txBox="1"/>
          <p:nvPr/>
        </p:nvSpPr>
        <p:spPr>
          <a:xfrm>
            <a:off x="3845476" y="53968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55</a:t>
            </a:r>
          </a:p>
        </p:txBody>
      </p:sp>
      <p:sp>
        <p:nvSpPr>
          <p:cNvPr id="64" name="TextBox 63">
            <a:extLst>
              <a:ext uri="{FF2B5EF4-FFF2-40B4-BE49-F238E27FC236}">
                <a16:creationId xmlns:a16="http://schemas.microsoft.com/office/drawing/2014/main" id="{6025DF1A-4BDE-F980-7FEE-9ACD41D857C5}"/>
              </a:ext>
            </a:extLst>
          </p:cNvPr>
          <p:cNvSpPr txBox="1"/>
          <p:nvPr/>
        </p:nvSpPr>
        <p:spPr>
          <a:xfrm>
            <a:off x="4558428" y="53968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41</a:t>
            </a:r>
          </a:p>
        </p:txBody>
      </p:sp>
      <p:sp>
        <p:nvSpPr>
          <p:cNvPr id="65" name="TextBox 64">
            <a:extLst>
              <a:ext uri="{FF2B5EF4-FFF2-40B4-BE49-F238E27FC236}">
                <a16:creationId xmlns:a16="http://schemas.microsoft.com/office/drawing/2014/main" id="{F1A2A9E8-57EE-FF6B-71AE-9F322D59A16C}"/>
              </a:ext>
            </a:extLst>
          </p:cNvPr>
          <p:cNvSpPr txBox="1"/>
          <p:nvPr/>
        </p:nvSpPr>
        <p:spPr>
          <a:xfrm>
            <a:off x="5271381" y="53968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27</a:t>
            </a:r>
          </a:p>
        </p:txBody>
      </p:sp>
      <p:sp>
        <p:nvSpPr>
          <p:cNvPr id="66" name="TextBox 65">
            <a:extLst>
              <a:ext uri="{FF2B5EF4-FFF2-40B4-BE49-F238E27FC236}">
                <a16:creationId xmlns:a16="http://schemas.microsoft.com/office/drawing/2014/main" id="{BB886E8B-FA73-6192-0DCA-115999FF610E}"/>
              </a:ext>
            </a:extLst>
          </p:cNvPr>
          <p:cNvSpPr txBox="1"/>
          <p:nvPr/>
        </p:nvSpPr>
        <p:spPr>
          <a:xfrm>
            <a:off x="5984332" y="53968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18</a:t>
            </a:r>
          </a:p>
        </p:txBody>
      </p:sp>
      <p:sp>
        <p:nvSpPr>
          <p:cNvPr id="67" name="TextBox 66">
            <a:extLst>
              <a:ext uri="{FF2B5EF4-FFF2-40B4-BE49-F238E27FC236}">
                <a16:creationId xmlns:a16="http://schemas.microsoft.com/office/drawing/2014/main" id="{B10EC7D8-F89C-9891-027E-6217F704281F}"/>
              </a:ext>
            </a:extLst>
          </p:cNvPr>
          <p:cNvSpPr txBox="1"/>
          <p:nvPr/>
        </p:nvSpPr>
        <p:spPr>
          <a:xfrm>
            <a:off x="6697285" y="53968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11</a:t>
            </a:r>
          </a:p>
        </p:txBody>
      </p:sp>
      <p:sp>
        <p:nvSpPr>
          <p:cNvPr id="68" name="TextBox 67">
            <a:extLst>
              <a:ext uri="{FF2B5EF4-FFF2-40B4-BE49-F238E27FC236}">
                <a16:creationId xmlns:a16="http://schemas.microsoft.com/office/drawing/2014/main" id="{36D284C9-DC89-B043-E222-47A30A4A8DFF}"/>
              </a:ext>
            </a:extLst>
          </p:cNvPr>
          <p:cNvSpPr txBox="1"/>
          <p:nvPr/>
        </p:nvSpPr>
        <p:spPr>
          <a:xfrm>
            <a:off x="7449512" y="5396827"/>
            <a:ext cx="78548"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2</a:t>
            </a:r>
          </a:p>
        </p:txBody>
      </p:sp>
      <p:grpSp>
        <p:nvGrpSpPr>
          <p:cNvPr id="70" name="Graphic 2">
            <a:extLst>
              <a:ext uri="{FF2B5EF4-FFF2-40B4-BE49-F238E27FC236}">
                <a16:creationId xmlns:a16="http://schemas.microsoft.com/office/drawing/2014/main" id="{5A3B698C-D685-57AD-2B91-1917891C24EF}"/>
              </a:ext>
            </a:extLst>
          </p:cNvPr>
          <p:cNvGrpSpPr/>
          <p:nvPr/>
        </p:nvGrpSpPr>
        <p:grpSpPr>
          <a:xfrm>
            <a:off x="7606349" y="2175175"/>
            <a:ext cx="43643" cy="61395"/>
            <a:chOff x="10504736" y="1760782"/>
            <a:chExt cx="50776" cy="70060"/>
          </a:xfrm>
        </p:grpSpPr>
        <p:sp>
          <p:nvSpPr>
            <p:cNvPr id="436" name="Freeform: Shape 435">
              <a:extLst>
                <a:ext uri="{FF2B5EF4-FFF2-40B4-BE49-F238E27FC236}">
                  <a16:creationId xmlns:a16="http://schemas.microsoft.com/office/drawing/2014/main" id="{3836B763-EA58-09F1-46F7-24D2BDD9C239}"/>
                </a:ext>
              </a:extLst>
            </p:cNvPr>
            <p:cNvSpPr/>
            <p:nvPr/>
          </p:nvSpPr>
          <p:spPr>
            <a:xfrm>
              <a:off x="10530214" y="1760782"/>
              <a:ext cx="17942" cy="70060"/>
            </a:xfrm>
            <a:custGeom>
              <a:avLst/>
              <a:gdLst>
                <a:gd name="connsiteX0" fmla="*/ 487 w 17942"/>
                <a:gd name="connsiteY0" fmla="*/ 46 h 70060"/>
                <a:gd name="connsiteX1" fmla="*/ 487 w 17942"/>
                <a:gd name="connsiteY1" fmla="*/ 70107 h 70060"/>
              </a:gdLst>
              <a:ahLst/>
              <a:cxnLst>
                <a:cxn ang="0">
                  <a:pos x="connsiteX0" y="connsiteY0"/>
                </a:cxn>
                <a:cxn ang="0">
                  <a:pos x="connsiteX1" y="connsiteY1"/>
                </a:cxn>
              </a:cxnLst>
              <a:rect l="l" t="t" r="r" b="b"/>
              <a:pathLst>
                <a:path w="17942" h="70060">
                  <a:moveTo>
                    <a:pt x="487" y="46"/>
                  </a:moveTo>
                  <a:lnTo>
                    <a:pt x="487"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Freeform: Shape 436">
              <a:extLst>
                <a:ext uri="{FF2B5EF4-FFF2-40B4-BE49-F238E27FC236}">
                  <a16:creationId xmlns:a16="http://schemas.microsoft.com/office/drawing/2014/main" id="{B343760C-00D8-7A03-1E85-576EF2C2A1D1}"/>
                </a:ext>
              </a:extLst>
            </p:cNvPr>
            <p:cNvSpPr/>
            <p:nvPr/>
          </p:nvSpPr>
          <p:spPr>
            <a:xfrm>
              <a:off x="10504736" y="1795936"/>
              <a:ext cx="50776" cy="24756"/>
            </a:xfrm>
            <a:custGeom>
              <a:avLst/>
              <a:gdLst>
                <a:gd name="connsiteX0" fmla="*/ 51264 w 50776"/>
                <a:gd name="connsiteY0" fmla="*/ 46 h 24756"/>
                <a:gd name="connsiteX1" fmla="*/ 487 w 50776"/>
                <a:gd name="connsiteY1" fmla="*/ 46 h 24756"/>
              </a:gdLst>
              <a:ahLst/>
              <a:cxnLst>
                <a:cxn ang="0">
                  <a:pos x="connsiteX0" y="connsiteY0"/>
                </a:cxn>
                <a:cxn ang="0">
                  <a:pos x="connsiteX1" y="connsiteY1"/>
                </a:cxn>
              </a:cxnLst>
              <a:rect l="l" t="t" r="r" b="b"/>
              <a:pathLst>
                <a:path w="50776" h="24756">
                  <a:moveTo>
                    <a:pt x="51264" y="46"/>
                  </a:moveTo>
                  <a:lnTo>
                    <a:pt x="487"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 name="Graphic 2">
            <a:extLst>
              <a:ext uri="{FF2B5EF4-FFF2-40B4-BE49-F238E27FC236}">
                <a16:creationId xmlns:a16="http://schemas.microsoft.com/office/drawing/2014/main" id="{8689D8B6-71C3-FE13-6A31-7184005EDABA}"/>
              </a:ext>
            </a:extLst>
          </p:cNvPr>
          <p:cNvGrpSpPr/>
          <p:nvPr/>
        </p:nvGrpSpPr>
        <p:grpSpPr>
          <a:xfrm>
            <a:off x="7240852" y="2175175"/>
            <a:ext cx="43643" cy="61395"/>
            <a:chOff x="10079501" y="1760782"/>
            <a:chExt cx="50776" cy="70060"/>
          </a:xfrm>
        </p:grpSpPr>
        <p:sp>
          <p:nvSpPr>
            <p:cNvPr id="434" name="Freeform: Shape 433">
              <a:extLst>
                <a:ext uri="{FF2B5EF4-FFF2-40B4-BE49-F238E27FC236}">
                  <a16:creationId xmlns:a16="http://schemas.microsoft.com/office/drawing/2014/main" id="{C1C9B4BB-284B-59F3-6FE3-8E756F821B6C}"/>
                </a:ext>
              </a:extLst>
            </p:cNvPr>
            <p:cNvSpPr/>
            <p:nvPr/>
          </p:nvSpPr>
          <p:spPr>
            <a:xfrm>
              <a:off x="10104979" y="1760782"/>
              <a:ext cx="17942" cy="70060"/>
            </a:xfrm>
            <a:custGeom>
              <a:avLst/>
              <a:gdLst>
                <a:gd name="connsiteX0" fmla="*/ 464 w 17942"/>
                <a:gd name="connsiteY0" fmla="*/ 46 h 70060"/>
                <a:gd name="connsiteX1" fmla="*/ 464 w 17942"/>
                <a:gd name="connsiteY1" fmla="*/ 70107 h 70060"/>
              </a:gdLst>
              <a:ahLst/>
              <a:cxnLst>
                <a:cxn ang="0">
                  <a:pos x="connsiteX0" y="connsiteY0"/>
                </a:cxn>
                <a:cxn ang="0">
                  <a:pos x="connsiteX1" y="connsiteY1"/>
                </a:cxn>
              </a:cxnLst>
              <a:rect l="l" t="t" r="r" b="b"/>
              <a:pathLst>
                <a:path w="17942" h="70060">
                  <a:moveTo>
                    <a:pt x="464" y="46"/>
                  </a:moveTo>
                  <a:lnTo>
                    <a:pt x="464"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Freeform: Shape 434">
              <a:extLst>
                <a:ext uri="{FF2B5EF4-FFF2-40B4-BE49-F238E27FC236}">
                  <a16:creationId xmlns:a16="http://schemas.microsoft.com/office/drawing/2014/main" id="{44E67370-A485-AF92-3775-218CB82E7881}"/>
                </a:ext>
              </a:extLst>
            </p:cNvPr>
            <p:cNvSpPr/>
            <p:nvPr/>
          </p:nvSpPr>
          <p:spPr>
            <a:xfrm>
              <a:off x="10079501" y="1795936"/>
              <a:ext cx="50776" cy="24756"/>
            </a:xfrm>
            <a:custGeom>
              <a:avLst/>
              <a:gdLst>
                <a:gd name="connsiteX0" fmla="*/ 51241 w 50776"/>
                <a:gd name="connsiteY0" fmla="*/ 46 h 24756"/>
                <a:gd name="connsiteX1" fmla="*/ 464 w 50776"/>
                <a:gd name="connsiteY1" fmla="*/ 46 h 24756"/>
              </a:gdLst>
              <a:ahLst/>
              <a:cxnLst>
                <a:cxn ang="0">
                  <a:pos x="connsiteX0" y="connsiteY0"/>
                </a:cxn>
                <a:cxn ang="0">
                  <a:pos x="connsiteX1" y="connsiteY1"/>
                </a:cxn>
              </a:cxnLst>
              <a:rect l="l" t="t" r="r" b="b"/>
              <a:pathLst>
                <a:path w="50776" h="24756">
                  <a:moveTo>
                    <a:pt x="51241" y="46"/>
                  </a:moveTo>
                  <a:lnTo>
                    <a:pt x="464"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2" name="Graphic 2">
            <a:extLst>
              <a:ext uri="{FF2B5EF4-FFF2-40B4-BE49-F238E27FC236}">
                <a16:creationId xmlns:a16="http://schemas.microsoft.com/office/drawing/2014/main" id="{E70DAECE-FAA9-C494-8ED5-79DB83B83110}"/>
              </a:ext>
            </a:extLst>
          </p:cNvPr>
          <p:cNvGrpSpPr/>
          <p:nvPr/>
        </p:nvGrpSpPr>
        <p:grpSpPr>
          <a:xfrm>
            <a:off x="7174384" y="2175175"/>
            <a:ext cx="43643" cy="61395"/>
            <a:chOff x="10002169" y="1760782"/>
            <a:chExt cx="50776" cy="70060"/>
          </a:xfrm>
        </p:grpSpPr>
        <p:sp>
          <p:nvSpPr>
            <p:cNvPr id="432" name="Freeform: Shape 431">
              <a:extLst>
                <a:ext uri="{FF2B5EF4-FFF2-40B4-BE49-F238E27FC236}">
                  <a16:creationId xmlns:a16="http://schemas.microsoft.com/office/drawing/2014/main" id="{756FDFFB-A632-0CD8-198C-E6D0FD3CCB3E}"/>
                </a:ext>
              </a:extLst>
            </p:cNvPr>
            <p:cNvSpPr/>
            <p:nvPr/>
          </p:nvSpPr>
          <p:spPr>
            <a:xfrm>
              <a:off x="10027647" y="1760782"/>
              <a:ext cx="17942" cy="70060"/>
            </a:xfrm>
            <a:custGeom>
              <a:avLst/>
              <a:gdLst>
                <a:gd name="connsiteX0" fmla="*/ 459 w 17942"/>
                <a:gd name="connsiteY0" fmla="*/ 46 h 70060"/>
                <a:gd name="connsiteX1" fmla="*/ 459 w 17942"/>
                <a:gd name="connsiteY1" fmla="*/ 70107 h 70060"/>
              </a:gdLst>
              <a:ahLst/>
              <a:cxnLst>
                <a:cxn ang="0">
                  <a:pos x="connsiteX0" y="connsiteY0"/>
                </a:cxn>
                <a:cxn ang="0">
                  <a:pos x="connsiteX1" y="connsiteY1"/>
                </a:cxn>
              </a:cxnLst>
              <a:rect l="l" t="t" r="r" b="b"/>
              <a:pathLst>
                <a:path w="17942" h="70060">
                  <a:moveTo>
                    <a:pt x="459" y="46"/>
                  </a:moveTo>
                  <a:lnTo>
                    <a:pt x="459"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Freeform: Shape 432">
              <a:extLst>
                <a:ext uri="{FF2B5EF4-FFF2-40B4-BE49-F238E27FC236}">
                  <a16:creationId xmlns:a16="http://schemas.microsoft.com/office/drawing/2014/main" id="{90109C56-E61B-32B5-B2C5-E469A889D6A5}"/>
                </a:ext>
              </a:extLst>
            </p:cNvPr>
            <p:cNvSpPr/>
            <p:nvPr/>
          </p:nvSpPr>
          <p:spPr>
            <a:xfrm>
              <a:off x="10002169" y="1795936"/>
              <a:ext cx="50776" cy="24756"/>
            </a:xfrm>
            <a:custGeom>
              <a:avLst/>
              <a:gdLst>
                <a:gd name="connsiteX0" fmla="*/ 51236 w 50776"/>
                <a:gd name="connsiteY0" fmla="*/ 46 h 24756"/>
                <a:gd name="connsiteX1" fmla="*/ 459 w 50776"/>
                <a:gd name="connsiteY1" fmla="*/ 46 h 24756"/>
              </a:gdLst>
              <a:ahLst/>
              <a:cxnLst>
                <a:cxn ang="0">
                  <a:pos x="connsiteX0" y="connsiteY0"/>
                </a:cxn>
                <a:cxn ang="0">
                  <a:pos x="connsiteX1" y="connsiteY1"/>
                </a:cxn>
              </a:cxnLst>
              <a:rect l="l" t="t" r="r" b="b"/>
              <a:pathLst>
                <a:path w="50776" h="24756">
                  <a:moveTo>
                    <a:pt x="51236" y="46"/>
                  </a:moveTo>
                  <a:lnTo>
                    <a:pt x="459"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3" name="Graphic 2">
            <a:extLst>
              <a:ext uri="{FF2B5EF4-FFF2-40B4-BE49-F238E27FC236}">
                <a16:creationId xmlns:a16="http://schemas.microsoft.com/office/drawing/2014/main" id="{8D6C6E77-3EC2-021D-1042-940A12B5732A}"/>
              </a:ext>
            </a:extLst>
          </p:cNvPr>
          <p:cNvGrpSpPr/>
          <p:nvPr/>
        </p:nvGrpSpPr>
        <p:grpSpPr>
          <a:xfrm>
            <a:off x="7113931" y="2175175"/>
            <a:ext cx="43643" cy="61395"/>
            <a:chOff x="9931835" y="1760782"/>
            <a:chExt cx="50776" cy="70060"/>
          </a:xfrm>
        </p:grpSpPr>
        <p:sp>
          <p:nvSpPr>
            <p:cNvPr id="430" name="Freeform: Shape 429">
              <a:extLst>
                <a:ext uri="{FF2B5EF4-FFF2-40B4-BE49-F238E27FC236}">
                  <a16:creationId xmlns:a16="http://schemas.microsoft.com/office/drawing/2014/main" id="{AF63D587-9860-0AF2-650D-638D686C9A7E}"/>
                </a:ext>
              </a:extLst>
            </p:cNvPr>
            <p:cNvSpPr/>
            <p:nvPr/>
          </p:nvSpPr>
          <p:spPr>
            <a:xfrm>
              <a:off x="9957313" y="1760782"/>
              <a:ext cx="17942" cy="70060"/>
            </a:xfrm>
            <a:custGeom>
              <a:avLst/>
              <a:gdLst>
                <a:gd name="connsiteX0" fmla="*/ 455 w 17942"/>
                <a:gd name="connsiteY0" fmla="*/ 46 h 70060"/>
                <a:gd name="connsiteX1" fmla="*/ 455 w 17942"/>
                <a:gd name="connsiteY1" fmla="*/ 70107 h 70060"/>
              </a:gdLst>
              <a:ahLst/>
              <a:cxnLst>
                <a:cxn ang="0">
                  <a:pos x="connsiteX0" y="connsiteY0"/>
                </a:cxn>
                <a:cxn ang="0">
                  <a:pos x="connsiteX1" y="connsiteY1"/>
                </a:cxn>
              </a:cxnLst>
              <a:rect l="l" t="t" r="r" b="b"/>
              <a:pathLst>
                <a:path w="17942" h="70060">
                  <a:moveTo>
                    <a:pt x="455" y="46"/>
                  </a:moveTo>
                  <a:lnTo>
                    <a:pt x="455"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Freeform: Shape 430">
              <a:extLst>
                <a:ext uri="{FF2B5EF4-FFF2-40B4-BE49-F238E27FC236}">
                  <a16:creationId xmlns:a16="http://schemas.microsoft.com/office/drawing/2014/main" id="{E0A4A2A7-0B4D-1CE5-C6F6-8EAEB8B23A8C}"/>
                </a:ext>
              </a:extLst>
            </p:cNvPr>
            <p:cNvSpPr/>
            <p:nvPr/>
          </p:nvSpPr>
          <p:spPr>
            <a:xfrm>
              <a:off x="9931835" y="1795936"/>
              <a:ext cx="50776" cy="24756"/>
            </a:xfrm>
            <a:custGeom>
              <a:avLst/>
              <a:gdLst>
                <a:gd name="connsiteX0" fmla="*/ 51232 w 50776"/>
                <a:gd name="connsiteY0" fmla="*/ 46 h 24756"/>
                <a:gd name="connsiteX1" fmla="*/ 455 w 50776"/>
                <a:gd name="connsiteY1" fmla="*/ 46 h 24756"/>
              </a:gdLst>
              <a:ahLst/>
              <a:cxnLst>
                <a:cxn ang="0">
                  <a:pos x="connsiteX0" y="connsiteY0"/>
                </a:cxn>
                <a:cxn ang="0">
                  <a:pos x="connsiteX1" y="connsiteY1"/>
                </a:cxn>
              </a:cxnLst>
              <a:rect l="l" t="t" r="r" b="b"/>
              <a:pathLst>
                <a:path w="50776" h="24756">
                  <a:moveTo>
                    <a:pt x="51232" y="46"/>
                  </a:moveTo>
                  <a:lnTo>
                    <a:pt x="455"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 name="Graphic 2">
            <a:extLst>
              <a:ext uri="{FF2B5EF4-FFF2-40B4-BE49-F238E27FC236}">
                <a16:creationId xmlns:a16="http://schemas.microsoft.com/office/drawing/2014/main" id="{8979B0C7-4171-A3BC-AB10-14B38FF39168}"/>
              </a:ext>
            </a:extLst>
          </p:cNvPr>
          <p:cNvGrpSpPr/>
          <p:nvPr/>
        </p:nvGrpSpPr>
        <p:grpSpPr>
          <a:xfrm>
            <a:off x="6943828" y="2175175"/>
            <a:ext cx="43643" cy="61395"/>
            <a:chOff x="9733930" y="1760782"/>
            <a:chExt cx="50776" cy="70060"/>
          </a:xfrm>
        </p:grpSpPr>
        <p:sp>
          <p:nvSpPr>
            <p:cNvPr id="428" name="Freeform: Shape 427">
              <a:extLst>
                <a:ext uri="{FF2B5EF4-FFF2-40B4-BE49-F238E27FC236}">
                  <a16:creationId xmlns:a16="http://schemas.microsoft.com/office/drawing/2014/main" id="{6CB6F74C-2122-4289-65A1-152DE2A0C67C}"/>
                </a:ext>
              </a:extLst>
            </p:cNvPr>
            <p:cNvSpPr/>
            <p:nvPr/>
          </p:nvSpPr>
          <p:spPr>
            <a:xfrm>
              <a:off x="9759408" y="1760782"/>
              <a:ext cx="17942" cy="70060"/>
            </a:xfrm>
            <a:custGeom>
              <a:avLst/>
              <a:gdLst>
                <a:gd name="connsiteX0" fmla="*/ 444 w 17942"/>
                <a:gd name="connsiteY0" fmla="*/ 46 h 70060"/>
                <a:gd name="connsiteX1" fmla="*/ 444 w 17942"/>
                <a:gd name="connsiteY1" fmla="*/ 70107 h 70060"/>
              </a:gdLst>
              <a:ahLst/>
              <a:cxnLst>
                <a:cxn ang="0">
                  <a:pos x="connsiteX0" y="connsiteY0"/>
                </a:cxn>
                <a:cxn ang="0">
                  <a:pos x="connsiteX1" y="connsiteY1"/>
                </a:cxn>
              </a:cxnLst>
              <a:rect l="l" t="t" r="r" b="b"/>
              <a:pathLst>
                <a:path w="17942" h="70060">
                  <a:moveTo>
                    <a:pt x="444" y="46"/>
                  </a:moveTo>
                  <a:lnTo>
                    <a:pt x="444"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Freeform: Shape 428">
              <a:extLst>
                <a:ext uri="{FF2B5EF4-FFF2-40B4-BE49-F238E27FC236}">
                  <a16:creationId xmlns:a16="http://schemas.microsoft.com/office/drawing/2014/main" id="{9CF482B9-0CA7-3052-1048-C185D6A666B2}"/>
                </a:ext>
              </a:extLst>
            </p:cNvPr>
            <p:cNvSpPr/>
            <p:nvPr/>
          </p:nvSpPr>
          <p:spPr>
            <a:xfrm>
              <a:off x="9733930" y="1795936"/>
              <a:ext cx="50776" cy="24756"/>
            </a:xfrm>
            <a:custGeom>
              <a:avLst/>
              <a:gdLst>
                <a:gd name="connsiteX0" fmla="*/ 51221 w 50776"/>
                <a:gd name="connsiteY0" fmla="*/ 46 h 24756"/>
                <a:gd name="connsiteX1" fmla="*/ 444 w 50776"/>
                <a:gd name="connsiteY1" fmla="*/ 46 h 24756"/>
              </a:gdLst>
              <a:ahLst/>
              <a:cxnLst>
                <a:cxn ang="0">
                  <a:pos x="connsiteX0" y="connsiteY0"/>
                </a:cxn>
                <a:cxn ang="0">
                  <a:pos x="connsiteX1" y="connsiteY1"/>
                </a:cxn>
              </a:cxnLst>
              <a:rect l="l" t="t" r="r" b="b"/>
              <a:pathLst>
                <a:path w="50776" h="24756">
                  <a:moveTo>
                    <a:pt x="51221" y="46"/>
                  </a:moveTo>
                  <a:lnTo>
                    <a:pt x="444"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 name="Graphic 2">
            <a:extLst>
              <a:ext uri="{FF2B5EF4-FFF2-40B4-BE49-F238E27FC236}">
                <a16:creationId xmlns:a16="http://schemas.microsoft.com/office/drawing/2014/main" id="{C31DFBF5-407F-2D64-F20B-7FCE7C4AF60E}"/>
              </a:ext>
            </a:extLst>
          </p:cNvPr>
          <p:cNvGrpSpPr/>
          <p:nvPr/>
        </p:nvGrpSpPr>
        <p:grpSpPr>
          <a:xfrm>
            <a:off x="6938892" y="2175175"/>
            <a:ext cx="43643" cy="61395"/>
            <a:chOff x="9728189" y="1760782"/>
            <a:chExt cx="50776" cy="70060"/>
          </a:xfrm>
        </p:grpSpPr>
        <p:sp>
          <p:nvSpPr>
            <p:cNvPr id="426" name="Freeform: Shape 425">
              <a:extLst>
                <a:ext uri="{FF2B5EF4-FFF2-40B4-BE49-F238E27FC236}">
                  <a16:creationId xmlns:a16="http://schemas.microsoft.com/office/drawing/2014/main" id="{880D7C81-9595-0D23-D624-80AA5B636259}"/>
                </a:ext>
              </a:extLst>
            </p:cNvPr>
            <p:cNvSpPr/>
            <p:nvPr/>
          </p:nvSpPr>
          <p:spPr>
            <a:xfrm>
              <a:off x="9753667" y="1760782"/>
              <a:ext cx="17942" cy="70060"/>
            </a:xfrm>
            <a:custGeom>
              <a:avLst/>
              <a:gdLst>
                <a:gd name="connsiteX0" fmla="*/ 444 w 17942"/>
                <a:gd name="connsiteY0" fmla="*/ 46 h 70060"/>
                <a:gd name="connsiteX1" fmla="*/ 444 w 17942"/>
                <a:gd name="connsiteY1" fmla="*/ 70107 h 70060"/>
              </a:gdLst>
              <a:ahLst/>
              <a:cxnLst>
                <a:cxn ang="0">
                  <a:pos x="connsiteX0" y="connsiteY0"/>
                </a:cxn>
                <a:cxn ang="0">
                  <a:pos x="connsiteX1" y="connsiteY1"/>
                </a:cxn>
              </a:cxnLst>
              <a:rect l="l" t="t" r="r" b="b"/>
              <a:pathLst>
                <a:path w="17942" h="70060">
                  <a:moveTo>
                    <a:pt x="444" y="46"/>
                  </a:moveTo>
                  <a:lnTo>
                    <a:pt x="444"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Freeform: Shape 426">
              <a:extLst>
                <a:ext uri="{FF2B5EF4-FFF2-40B4-BE49-F238E27FC236}">
                  <a16:creationId xmlns:a16="http://schemas.microsoft.com/office/drawing/2014/main" id="{019BDF4F-F567-A7F4-006A-BED41B163613}"/>
                </a:ext>
              </a:extLst>
            </p:cNvPr>
            <p:cNvSpPr/>
            <p:nvPr/>
          </p:nvSpPr>
          <p:spPr>
            <a:xfrm>
              <a:off x="9728189" y="1795936"/>
              <a:ext cx="50776" cy="24756"/>
            </a:xfrm>
            <a:custGeom>
              <a:avLst/>
              <a:gdLst>
                <a:gd name="connsiteX0" fmla="*/ 51221 w 50776"/>
                <a:gd name="connsiteY0" fmla="*/ 46 h 24756"/>
                <a:gd name="connsiteX1" fmla="*/ 444 w 50776"/>
                <a:gd name="connsiteY1" fmla="*/ 46 h 24756"/>
              </a:gdLst>
              <a:ahLst/>
              <a:cxnLst>
                <a:cxn ang="0">
                  <a:pos x="connsiteX0" y="connsiteY0"/>
                </a:cxn>
                <a:cxn ang="0">
                  <a:pos x="connsiteX1" y="connsiteY1"/>
                </a:cxn>
              </a:cxnLst>
              <a:rect l="l" t="t" r="r" b="b"/>
              <a:pathLst>
                <a:path w="50776" h="24756">
                  <a:moveTo>
                    <a:pt x="51221" y="46"/>
                  </a:moveTo>
                  <a:lnTo>
                    <a:pt x="444"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 name="Graphic 2">
            <a:extLst>
              <a:ext uri="{FF2B5EF4-FFF2-40B4-BE49-F238E27FC236}">
                <a16:creationId xmlns:a16="http://schemas.microsoft.com/office/drawing/2014/main" id="{3519B1C3-48DA-C9B7-8549-F6AA524E131C}"/>
              </a:ext>
            </a:extLst>
          </p:cNvPr>
          <p:cNvGrpSpPr/>
          <p:nvPr/>
        </p:nvGrpSpPr>
        <p:grpSpPr>
          <a:xfrm>
            <a:off x="6628913" y="2175175"/>
            <a:ext cx="43643" cy="61395"/>
            <a:chOff x="9367546" y="1760782"/>
            <a:chExt cx="50776" cy="70060"/>
          </a:xfrm>
        </p:grpSpPr>
        <p:sp>
          <p:nvSpPr>
            <p:cNvPr id="424" name="Freeform: Shape 423">
              <a:extLst>
                <a:ext uri="{FF2B5EF4-FFF2-40B4-BE49-F238E27FC236}">
                  <a16:creationId xmlns:a16="http://schemas.microsoft.com/office/drawing/2014/main" id="{5829AD91-48DD-4EAE-521A-22F81E70EC0E}"/>
                </a:ext>
              </a:extLst>
            </p:cNvPr>
            <p:cNvSpPr/>
            <p:nvPr/>
          </p:nvSpPr>
          <p:spPr>
            <a:xfrm>
              <a:off x="9393025" y="1760782"/>
              <a:ext cx="17942" cy="70060"/>
            </a:xfrm>
            <a:custGeom>
              <a:avLst/>
              <a:gdLst>
                <a:gd name="connsiteX0" fmla="*/ 424 w 17942"/>
                <a:gd name="connsiteY0" fmla="*/ 46 h 70060"/>
                <a:gd name="connsiteX1" fmla="*/ 424 w 17942"/>
                <a:gd name="connsiteY1" fmla="*/ 70107 h 70060"/>
              </a:gdLst>
              <a:ahLst/>
              <a:cxnLst>
                <a:cxn ang="0">
                  <a:pos x="connsiteX0" y="connsiteY0"/>
                </a:cxn>
                <a:cxn ang="0">
                  <a:pos x="connsiteX1" y="connsiteY1"/>
                </a:cxn>
              </a:cxnLst>
              <a:rect l="l" t="t" r="r" b="b"/>
              <a:pathLst>
                <a:path w="17942" h="70060">
                  <a:moveTo>
                    <a:pt x="424" y="46"/>
                  </a:moveTo>
                  <a:lnTo>
                    <a:pt x="424"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Freeform: Shape 424">
              <a:extLst>
                <a:ext uri="{FF2B5EF4-FFF2-40B4-BE49-F238E27FC236}">
                  <a16:creationId xmlns:a16="http://schemas.microsoft.com/office/drawing/2014/main" id="{E1B65733-AA9D-5221-84E0-7AC5737FB338}"/>
                </a:ext>
              </a:extLst>
            </p:cNvPr>
            <p:cNvSpPr/>
            <p:nvPr/>
          </p:nvSpPr>
          <p:spPr>
            <a:xfrm>
              <a:off x="9367546" y="1795936"/>
              <a:ext cx="50776" cy="24756"/>
            </a:xfrm>
            <a:custGeom>
              <a:avLst/>
              <a:gdLst>
                <a:gd name="connsiteX0" fmla="*/ 51201 w 50776"/>
                <a:gd name="connsiteY0" fmla="*/ 46 h 24756"/>
                <a:gd name="connsiteX1" fmla="*/ 424 w 50776"/>
                <a:gd name="connsiteY1" fmla="*/ 46 h 24756"/>
              </a:gdLst>
              <a:ahLst/>
              <a:cxnLst>
                <a:cxn ang="0">
                  <a:pos x="connsiteX0" y="connsiteY0"/>
                </a:cxn>
                <a:cxn ang="0">
                  <a:pos x="connsiteX1" y="connsiteY1"/>
                </a:cxn>
              </a:cxnLst>
              <a:rect l="l" t="t" r="r" b="b"/>
              <a:pathLst>
                <a:path w="50776" h="24756">
                  <a:moveTo>
                    <a:pt x="51201" y="46"/>
                  </a:moveTo>
                  <a:lnTo>
                    <a:pt x="424"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 name="Graphic 2">
            <a:extLst>
              <a:ext uri="{FF2B5EF4-FFF2-40B4-BE49-F238E27FC236}">
                <a16:creationId xmlns:a16="http://schemas.microsoft.com/office/drawing/2014/main" id="{93D246DE-C8E9-1FDA-FF6A-3B1CEEF5CCD6}"/>
              </a:ext>
            </a:extLst>
          </p:cNvPr>
          <p:cNvGrpSpPr/>
          <p:nvPr/>
        </p:nvGrpSpPr>
        <p:grpSpPr>
          <a:xfrm>
            <a:off x="6617193" y="2175175"/>
            <a:ext cx="43643" cy="61395"/>
            <a:chOff x="9353910" y="1760782"/>
            <a:chExt cx="50776" cy="70060"/>
          </a:xfrm>
        </p:grpSpPr>
        <p:sp>
          <p:nvSpPr>
            <p:cNvPr id="422" name="Freeform: Shape 421">
              <a:extLst>
                <a:ext uri="{FF2B5EF4-FFF2-40B4-BE49-F238E27FC236}">
                  <a16:creationId xmlns:a16="http://schemas.microsoft.com/office/drawing/2014/main" id="{2E2E7D24-FD83-6BB6-61BE-2300A2874B50}"/>
                </a:ext>
              </a:extLst>
            </p:cNvPr>
            <p:cNvSpPr/>
            <p:nvPr/>
          </p:nvSpPr>
          <p:spPr>
            <a:xfrm>
              <a:off x="9379388" y="1760782"/>
              <a:ext cx="17942" cy="70060"/>
            </a:xfrm>
            <a:custGeom>
              <a:avLst/>
              <a:gdLst>
                <a:gd name="connsiteX0" fmla="*/ 423 w 17942"/>
                <a:gd name="connsiteY0" fmla="*/ 46 h 70060"/>
                <a:gd name="connsiteX1" fmla="*/ 423 w 17942"/>
                <a:gd name="connsiteY1" fmla="*/ 70107 h 70060"/>
              </a:gdLst>
              <a:ahLst/>
              <a:cxnLst>
                <a:cxn ang="0">
                  <a:pos x="connsiteX0" y="connsiteY0"/>
                </a:cxn>
                <a:cxn ang="0">
                  <a:pos x="connsiteX1" y="connsiteY1"/>
                </a:cxn>
              </a:cxnLst>
              <a:rect l="l" t="t" r="r" b="b"/>
              <a:pathLst>
                <a:path w="17942" h="70060">
                  <a:moveTo>
                    <a:pt x="423" y="46"/>
                  </a:moveTo>
                  <a:lnTo>
                    <a:pt x="423"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Freeform: Shape 422">
              <a:extLst>
                <a:ext uri="{FF2B5EF4-FFF2-40B4-BE49-F238E27FC236}">
                  <a16:creationId xmlns:a16="http://schemas.microsoft.com/office/drawing/2014/main" id="{0343B43F-B42B-9B39-AC7C-37503C3BCA9C}"/>
                </a:ext>
              </a:extLst>
            </p:cNvPr>
            <p:cNvSpPr/>
            <p:nvPr/>
          </p:nvSpPr>
          <p:spPr>
            <a:xfrm>
              <a:off x="9353910" y="1795936"/>
              <a:ext cx="50776" cy="24756"/>
            </a:xfrm>
            <a:custGeom>
              <a:avLst/>
              <a:gdLst>
                <a:gd name="connsiteX0" fmla="*/ 51200 w 50776"/>
                <a:gd name="connsiteY0" fmla="*/ 46 h 24756"/>
                <a:gd name="connsiteX1" fmla="*/ 423 w 50776"/>
                <a:gd name="connsiteY1" fmla="*/ 46 h 24756"/>
              </a:gdLst>
              <a:ahLst/>
              <a:cxnLst>
                <a:cxn ang="0">
                  <a:pos x="connsiteX0" y="connsiteY0"/>
                </a:cxn>
                <a:cxn ang="0">
                  <a:pos x="connsiteX1" y="connsiteY1"/>
                </a:cxn>
              </a:cxnLst>
              <a:rect l="l" t="t" r="r" b="b"/>
              <a:pathLst>
                <a:path w="50776" h="24756">
                  <a:moveTo>
                    <a:pt x="51200" y="46"/>
                  </a:moveTo>
                  <a:lnTo>
                    <a:pt x="423"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 name="Graphic 2">
            <a:extLst>
              <a:ext uri="{FF2B5EF4-FFF2-40B4-BE49-F238E27FC236}">
                <a16:creationId xmlns:a16="http://schemas.microsoft.com/office/drawing/2014/main" id="{1492096F-978C-7BD1-72F8-9E554E5AF572}"/>
              </a:ext>
            </a:extLst>
          </p:cNvPr>
          <p:cNvGrpSpPr/>
          <p:nvPr/>
        </p:nvGrpSpPr>
        <p:grpSpPr>
          <a:xfrm>
            <a:off x="6314001" y="2175175"/>
            <a:ext cx="43643" cy="61395"/>
            <a:chOff x="9001163" y="1760782"/>
            <a:chExt cx="50776" cy="70060"/>
          </a:xfrm>
        </p:grpSpPr>
        <p:sp>
          <p:nvSpPr>
            <p:cNvPr id="420" name="Freeform: Shape 419">
              <a:extLst>
                <a:ext uri="{FF2B5EF4-FFF2-40B4-BE49-F238E27FC236}">
                  <a16:creationId xmlns:a16="http://schemas.microsoft.com/office/drawing/2014/main" id="{89CF5CB2-B2B3-B06C-51A6-E8190A934EEF}"/>
                </a:ext>
              </a:extLst>
            </p:cNvPr>
            <p:cNvSpPr/>
            <p:nvPr/>
          </p:nvSpPr>
          <p:spPr>
            <a:xfrm>
              <a:off x="9026641"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Freeform: Shape 420">
              <a:extLst>
                <a:ext uri="{FF2B5EF4-FFF2-40B4-BE49-F238E27FC236}">
                  <a16:creationId xmlns:a16="http://schemas.microsoft.com/office/drawing/2014/main" id="{40043C17-CCD6-6710-0FFD-80FC405182D6}"/>
                </a:ext>
              </a:extLst>
            </p:cNvPr>
            <p:cNvSpPr/>
            <p:nvPr/>
          </p:nvSpPr>
          <p:spPr>
            <a:xfrm>
              <a:off x="9001163"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raphic 2">
            <a:extLst>
              <a:ext uri="{FF2B5EF4-FFF2-40B4-BE49-F238E27FC236}">
                <a16:creationId xmlns:a16="http://schemas.microsoft.com/office/drawing/2014/main" id="{0318923E-DD9B-9E18-4CC4-925F7CEC1E6F}"/>
              </a:ext>
            </a:extLst>
          </p:cNvPr>
          <p:cNvGrpSpPr/>
          <p:nvPr/>
        </p:nvGrpSpPr>
        <p:grpSpPr>
          <a:xfrm>
            <a:off x="6309375" y="2175175"/>
            <a:ext cx="43643" cy="61395"/>
            <a:chOff x="8995780" y="1760782"/>
            <a:chExt cx="50776" cy="70060"/>
          </a:xfrm>
        </p:grpSpPr>
        <p:sp>
          <p:nvSpPr>
            <p:cNvPr id="418" name="Freeform: Shape 417">
              <a:extLst>
                <a:ext uri="{FF2B5EF4-FFF2-40B4-BE49-F238E27FC236}">
                  <a16:creationId xmlns:a16="http://schemas.microsoft.com/office/drawing/2014/main" id="{429BBF96-3D2B-5DC1-1939-C9C0F5D4DFFC}"/>
                </a:ext>
              </a:extLst>
            </p:cNvPr>
            <p:cNvSpPr/>
            <p:nvPr/>
          </p:nvSpPr>
          <p:spPr>
            <a:xfrm>
              <a:off x="9021258"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Freeform: Shape 418">
              <a:extLst>
                <a:ext uri="{FF2B5EF4-FFF2-40B4-BE49-F238E27FC236}">
                  <a16:creationId xmlns:a16="http://schemas.microsoft.com/office/drawing/2014/main" id="{17BB075E-20C2-E141-C2A4-905DFCB5841D}"/>
                </a:ext>
              </a:extLst>
            </p:cNvPr>
            <p:cNvSpPr/>
            <p:nvPr/>
          </p:nvSpPr>
          <p:spPr>
            <a:xfrm>
              <a:off x="8995780"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 name="Graphic 2">
            <a:extLst>
              <a:ext uri="{FF2B5EF4-FFF2-40B4-BE49-F238E27FC236}">
                <a16:creationId xmlns:a16="http://schemas.microsoft.com/office/drawing/2014/main" id="{4873723C-AAA2-6611-99B9-52F71F521E07}"/>
              </a:ext>
            </a:extLst>
          </p:cNvPr>
          <p:cNvGrpSpPr/>
          <p:nvPr/>
        </p:nvGrpSpPr>
        <p:grpSpPr>
          <a:xfrm>
            <a:off x="6303823" y="2175175"/>
            <a:ext cx="43643" cy="61395"/>
            <a:chOff x="8989321" y="1760782"/>
            <a:chExt cx="50776" cy="70060"/>
          </a:xfrm>
        </p:grpSpPr>
        <p:sp>
          <p:nvSpPr>
            <p:cNvPr id="416" name="Freeform: Shape 415">
              <a:extLst>
                <a:ext uri="{FF2B5EF4-FFF2-40B4-BE49-F238E27FC236}">
                  <a16:creationId xmlns:a16="http://schemas.microsoft.com/office/drawing/2014/main" id="{9E500D56-C54B-38D9-B11B-0795927B6C7D}"/>
                </a:ext>
              </a:extLst>
            </p:cNvPr>
            <p:cNvSpPr/>
            <p:nvPr/>
          </p:nvSpPr>
          <p:spPr>
            <a:xfrm>
              <a:off x="9014799"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Freeform: Shape 416">
              <a:extLst>
                <a:ext uri="{FF2B5EF4-FFF2-40B4-BE49-F238E27FC236}">
                  <a16:creationId xmlns:a16="http://schemas.microsoft.com/office/drawing/2014/main" id="{5287467D-EBA3-6FB8-40F7-B27E0B0C4075}"/>
                </a:ext>
              </a:extLst>
            </p:cNvPr>
            <p:cNvSpPr/>
            <p:nvPr/>
          </p:nvSpPr>
          <p:spPr>
            <a:xfrm>
              <a:off x="8989321"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 name="Graphic 2">
            <a:extLst>
              <a:ext uri="{FF2B5EF4-FFF2-40B4-BE49-F238E27FC236}">
                <a16:creationId xmlns:a16="http://schemas.microsoft.com/office/drawing/2014/main" id="{EEFB887F-B15A-68B8-DB48-654D397E7FBF}"/>
              </a:ext>
            </a:extLst>
          </p:cNvPr>
          <p:cNvGrpSpPr/>
          <p:nvPr/>
        </p:nvGrpSpPr>
        <p:grpSpPr>
          <a:xfrm>
            <a:off x="6279148" y="2175175"/>
            <a:ext cx="43643" cy="61395"/>
            <a:chOff x="8960613" y="1760782"/>
            <a:chExt cx="50776" cy="70060"/>
          </a:xfrm>
        </p:grpSpPr>
        <p:sp>
          <p:nvSpPr>
            <p:cNvPr id="414" name="Freeform: Shape 413">
              <a:extLst>
                <a:ext uri="{FF2B5EF4-FFF2-40B4-BE49-F238E27FC236}">
                  <a16:creationId xmlns:a16="http://schemas.microsoft.com/office/drawing/2014/main" id="{3A5AF34E-1F4D-E2D7-C896-75BB9785C7B0}"/>
                </a:ext>
              </a:extLst>
            </p:cNvPr>
            <p:cNvSpPr/>
            <p:nvPr/>
          </p:nvSpPr>
          <p:spPr>
            <a:xfrm>
              <a:off x="8986091" y="1760782"/>
              <a:ext cx="17942" cy="70060"/>
            </a:xfrm>
            <a:custGeom>
              <a:avLst/>
              <a:gdLst>
                <a:gd name="connsiteX0" fmla="*/ 401 w 17942"/>
                <a:gd name="connsiteY0" fmla="*/ 46 h 70060"/>
                <a:gd name="connsiteX1" fmla="*/ 401 w 17942"/>
                <a:gd name="connsiteY1" fmla="*/ 70107 h 70060"/>
              </a:gdLst>
              <a:ahLst/>
              <a:cxnLst>
                <a:cxn ang="0">
                  <a:pos x="connsiteX0" y="connsiteY0"/>
                </a:cxn>
                <a:cxn ang="0">
                  <a:pos x="connsiteX1" y="connsiteY1"/>
                </a:cxn>
              </a:cxnLst>
              <a:rect l="l" t="t" r="r" b="b"/>
              <a:pathLst>
                <a:path w="17942" h="70060">
                  <a:moveTo>
                    <a:pt x="401" y="46"/>
                  </a:moveTo>
                  <a:lnTo>
                    <a:pt x="401"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Freeform: Shape 414">
              <a:extLst>
                <a:ext uri="{FF2B5EF4-FFF2-40B4-BE49-F238E27FC236}">
                  <a16:creationId xmlns:a16="http://schemas.microsoft.com/office/drawing/2014/main" id="{D7E249C7-731A-F789-B93B-58F0E8875271}"/>
                </a:ext>
              </a:extLst>
            </p:cNvPr>
            <p:cNvSpPr/>
            <p:nvPr/>
          </p:nvSpPr>
          <p:spPr>
            <a:xfrm>
              <a:off x="8960613" y="1795936"/>
              <a:ext cx="50776" cy="24756"/>
            </a:xfrm>
            <a:custGeom>
              <a:avLst/>
              <a:gdLst>
                <a:gd name="connsiteX0" fmla="*/ 51178 w 50776"/>
                <a:gd name="connsiteY0" fmla="*/ 46 h 24756"/>
                <a:gd name="connsiteX1" fmla="*/ 401 w 50776"/>
                <a:gd name="connsiteY1" fmla="*/ 46 h 24756"/>
              </a:gdLst>
              <a:ahLst/>
              <a:cxnLst>
                <a:cxn ang="0">
                  <a:pos x="connsiteX0" y="connsiteY0"/>
                </a:cxn>
                <a:cxn ang="0">
                  <a:pos x="connsiteX1" y="connsiteY1"/>
                </a:cxn>
              </a:cxnLst>
              <a:rect l="l" t="t" r="r" b="b"/>
              <a:pathLst>
                <a:path w="50776" h="24756">
                  <a:moveTo>
                    <a:pt x="51178" y="46"/>
                  </a:moveTo>
                  <a:lnTo>
                    <a:pt x="401"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raphic 2">
            <a:extLst>
              <a:ext uri="{FF2B5EF4-FFF2-40B4-BE49-F238E27FC236}">
                <a16:creationId xmlns:a16="http://schemas.microsoft.com/office/drawing/2014/main" id="{32DFD273-66DA-5098-AA37-4F6C135FD08D}"/>
              </a:ext>
            </a:extLst>
          </p:cNvPr>
          <p:cNvGrpSpPr/>
          <p:nvPr/>
        </p:nvGrpSpPr>
        <p:grpSpPr>
          <a:xfrm>
            <a:off x="6266964" y="2175175"/>
            <a:ext cx="43643" cy="61395"/>
            <a:chOff x="8946438" y="1760782"/>
            <a:chExt cx="50776" cy="70060"/>
          </a:xfrm>
        </p:grpSpPr>
        <p:sp>
          <p:nvSpPr>
            <p:cNvPr id="412" name="Freeform: Shape 411">
              <a:extLst>
                <a:ext uri="{FF2B5EF4-FFF2-40B4-BE49-F238E27FC236}">
                  <a16:creationId xmlns:a16="http://schemas.microsoft.com/office/drawing/2014/main" id="{0232C864-98B5-ECD2-AF16-0E4CAF7C2F37}"/>
                </a:ext>
              </a:extLst>
            </p:cNvPr>
            <p:cNvSpPr/>
            <p:nvPr/>
          </p:nvSpPr>
          <p:spPr>
            <a:xfrm>
              <a:off x="8971916" y="1760782"/>
              <a:ext cx="17942" cy="70060"/>
            </a:xfrm>
            <a:custGeom>
              <a:avLst/>
              <a:gdLst>
                <a:gd name="connsiteX0" fmla="*/ 400 w 17942"/>
                <a:gd name="connsiteY0" fmla="*/ 46 h 70060"/>
                <a:gd name="connsiteX1" fmla="*/ 400 w 17942"/>
                <a:gd name="connsiteY1" fmla="*/ 70107 h 70060"/>
              </a:gdLst>
              <a:ahLst/>
              <a:cxnLst>
                <a:cxn ang="0">
                  <a:pos x="connsiteX0" y="connsiteY0"/>
                </a:cxn>
                <a:cxn ang="0">
                  <a:pos x="connsiteX1" y="connsiteY1"/>
                </a:cxn>
              </a:cxnLst>
              <a:rect l="l" t="t" r="r" b="b"/>
              <a:pathLst>
                <a:path w="17942" h="70060">
                  <a:moveTo>
                    <a:pt x="400" y="46"/>
                  </a:moveTo>
                  <a:lnTo>
                    <a:pt x="400"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Freeform: Shape 412">
              <a:extLst>
                <a:ext uri="{FF2B5EF4-FFF2-40B4-BE49-F238E27FC236}">
                  <a16:creationId xmlns:a16="http://schemas.microsoft.com/office/drawing/2014/main" id="{2E409783-0BC7-A752-F9B0-2F4BA13A41AF}"/>
                </a:ext>
              </a:extLst>
            </p:cNvPr>
            <p:cNvSpPr/>
            <p:nvPr/>
          </p:nvSpPr>
          <p:spPr>
            <a:xfrm>
              <a:off x="8946438" y="1795936"/>
              <a:ext cx="50776" cy="24756"/>
            </a:xfrm>
            <a:custGeom>
              <a:avLst/>
              <a:gdLst>
                <a:gd name="connsiteX0" fmla="*/ 51177 w 50776"/>
                <a:gd name="connsiteY0" fmla="*/ 46 h 24756"/>
                <a:gd name="connsiteX1" fmla="*/ 400 w 50776"/>
                <a:gd name="connsiteY1" fmla="*/ 46 h 24756"/>
              </a:gdLst>
              <a:ahLst/>
              <a:cxnLst>
                <a:cxn ang="0">
                  <a:pos x="connsiteX0" y="connsiteY0"/>
                </a:cxn>
                <a:cxn ang="0">
                  <a:pos x="connsiteX1" y="connsiteY1"/>
                </a:cxn>
              </a:cxnLst>
              <a:rect l="l" t="t" r="r" b="b"/>
              <a:pathLst>
                <a:path w="50776" h="24756">
                  <a:moveTo>
                    <a:pt x="51177" y="46"/>
                  </a:moveTo>
                  <a:lnTo>
                    <a:pt x="400"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 name="Graphic 2">
            <a:extLst>
              <a:ext uri="{FF2B5EF4-FFF2-40B4-BE49-F238E27FC236}">
                <a16:creationId xmlns:a16="http://schemas.microsoft.com/office/drawing/2014/main" id="{A4C24AF0-E7FD-56C2-FAB3-421CF513D614}"/>
              </a:ext>
            </a:extLst>
          </p:cNvPr>
          <p:cNvGrpSpPr/>
          <p:nvPr/>
        </p:nvGrpSpPr>
        <p:grpSpPr>
          <a:xfrm>
            <a:off x="6236737" y="2175175"/>
            <a:ext cx="43643" cy="61395"/>
            <a:chOff x="8911271" y="1760782"/>
            <a:chExt cx="50776" cy="70060"/>
          </a:xfrm>
        </p:grpSpPr>
        <p:sp>
          <p:nvSpPr>
            <p:cNvPr id="410" name="Freeform: Shape 409">
              <a:extLst>
                <a:ext uri="{FF2B5EF4-FFF2-40B4-BE49-F238E27FC236}">
                  <a16:creationId xmlns:a16="http://schemas.microsoft.com/office/drawing/2014/main" id="{41FCF86C-2B92-3D51-C152-48EFD723AB70}"/>
                </a:ext>
              </a:extLst>
            </p:cNvPr>
            <p:cNvSpPr/>
            <p:nvPr/>
          </p:nvSpPr>
          <p:spPr>
            <a:xfrm>
              <a:off x="8936749" y="1760782"/>
              <a:ext cx="17942" cy="70060"/>
            </a:xfrm>
            <a:custGeom>
              <a:avLst/>
              <a:gdLst>
                <a:gd name="connsiteX0" fmla="*/ 398 w 17942"/>
                <a:gd name="connsiteY0" fmla="*/ 46 h 70060"/>
                <a:gd name="connsiteX1" fmla="*/ 398 w 17942"/>
                <a:gd name="connsiteY1" fmla="*/ 70107 h 70060"/>
              </a:gdLst>
              <a:ahLst/>
              <a:cxnLst>
                <a:cxn ang="0">
                  <a:pos x="connsiteX0" y="connsiteY0"/>
                </a:cxn>
                <a:cxn ang="0">
                  <a:pos x="connsiteX1" y="connsiteY1"/>
                </a:cxn>
              </a:cxnLst>
              <a:rect l="l" t="t" r="r" b="b"/>
              <a:pathLst>
                <a:path w="17942" h="70060">
                  <a:moveTo>
                    <a:pt x="398" y="46"/>
                  </a:moveTo>
                  <a:lnTo>
                    <a:pt x="398" y="7010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Freeform: Shape 410">
              <a:extLst>
                <a:ext uri="{FF2B5EF4-FFF2-40B4-BE49-F238E27FC236}">
                  <a16:creationId xmlns:a16="http://schemas.microsoft.com/office/drawing/2014/main" id="{75411125-59BF-C3D9-AD3B-46A98AE3071C}"/>
                </a:ext>
              </a:extLst>
            </p:cNvPr>
            <p:cNvSpPr/>
            <p:nvPr/>
          </p:nvSpPr>
          <p:spPr>
            <a:xfrm>
              <a:off x="8911271" y="1795936"/>
              <a:ext cx="50776" cy="24756"/>
            </a:xfrm>
            <a:custGeom>
              <a:avLst/>
              <a:gdLst>
                <a:gd name="connsiteX0" fmla="*/ 51175 w 50776"/>
                <a:gd name="connsiteY0" fmla="*/ 46 h 24756"/>
                <a:gd name="connsiteX1" fmla="*/ 398 w 50776"/>
                <a:gd name="connsiteY1" fmla="*/ 46 h 24756"/>
              </a:gdLst>
              <a:ahLst/>
              <a:cxnLst>
                <a:cxn ang="0">
                  <a:pos x="connsiteX0" y="connsiteY0"/>
                </a:cxn>
                <a:cxn ang="0">
                  <a:pos x="connsiteX1" y="connsiteY1"/>
                </a:cxn>
              </a:cxnLst>
              <a:rect l="l" t="t" r="r" b="b"/>
              <a:pathLst>
                <a:path w="50776" h="24756">
                  <a:moveTo>
                    <a:pt x="51175" y="46"/>
                  </a:moveTo>
                  <a:lnTo>
                    <a:pt x="398" y="4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 name="Graphic 2">
            <a:extLst>
              <a:ext uri="{FF2B5EF4-FFF2-40B4-BE49-F238E27FC236}">
                <a16:creationId xmlns:a16="http://schemas.microsoft.com/office/drawing/2014/main" id="{04CE7154-CF6C-E76F-6D78-5D5026860EA5}"/>
              </a:ext>
            </a:extLst>
          </p:cNvPr>
          <p:cNvGrpSpPr/>
          <p:nvPr/>
        </p:nvGrpSpPr>
        <p:grpSpPr>
          <a:xfrm>
            <a:off x="5734604" y="2069524"/>
            <a:ext cx="43643" cy="61395"/>
            <a:chOff x="8327067" y="1640218"/>
            <a:chExt cx="50776" cy="70060"/>
          </a:xfrm>
        </p:grpSpPr>
        <p:sp>
          <p:nvSpPr>
            <p:cNvPr id="408" name="Freeform: Shape 407">
              <a:extLst>
                <a:ext uri="{FF2B5EF4-FFF2-40B4-BE49-F238E27FC236}">
                  <a16:creationId xmlns:a16="http://schemas.microsoft.com/office/drawing/2014/main" id="{0B46B945-D251-0338-B41E-D714F22B551B}"/>
                </a:ext>
              </a:extLst>
            </p:cNvPr>
            <p:cNvSpPr/>
            <p:nvPr/>
          </p:nvSpPr>
          <p:spPr>
            <a:xfrm>
              <a:off x="8352545" y="1640218"/>
              <a:ext cx="17942" cy="70060"/>
            </a:xfrm>
            <a:custGeom>
              <a:avLst/>
              <a:gdLst>
                <a:gd name="connsiteX0" fmla="*/ 366 w 17942"/>
                <a:gd name="connsiteY0" fmla="*/ 41 h 70060"/>
                <a:gd name="connsiteX1" fmla="*/ 366 w 17942"/>
                <a:gd name="connsiteY1" fmla="*/ 70102 h 70060"/>
              </a:gdLst>
              <a:ahLst/>
              <a:cxnLst>
                <a:cxn ang="0">
                  <a:pos x="connsiteX0" y="connsiteY0"/>
                </a:cxn>
                <a:cxn ang="0">
                  <a:pos x="connsiteX1" y="connsiteY1"/>
                </a:cxn>
              </a:cxnLst>
              <a:rect l="l" t="t" r="r" b="b"/>
              <a:pathLst>
                <a:path w="17942" h="70060">
                  <a:moveTo>
                    <a:pt x="366" y="41"/>
                  </a:moveTo>
                  <a:lnTo>
                    <a:pt x="366" y="7010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Freeform: Shape 408">
              <a:extLst>
                <a:ext uri="{FF2B5EF4-FFF2-40B4-BE49-F238E27FC236}">
                  <a16:creationId xmlns:a16="http://schemas.microsoft.com/office/drawing/2014/main" id="{663823FE-BA43-67AA-4C7D-41E7FEDEECBB}"/>
                </a:ext>
              </a:extLst>
            </p:cNvPr>
            <p:cNvSpPr/>
            <p:nvPr/>
          </p:nvSpPr>
          <p:spPr>
            <a:xfrm>
              <a:off x="8327067" y="1675372"/>
              <a:ext cx="50776" cy="24756"/>
            </a:xfrm>
            <a:custGeom>
              <a:avLst/>
              <a:gdLst>
                <a:gd name="connsiteX0" fmla="*/ 51143 w 50776"/>
                <a:gd name="connsiteY0" fmla="*/ 41 h 24756"/>
                <a:gd name="connsiteX1" fmla="*/ 366 w 50776"/>
                <a:gd name="connsiteY1" fmla="*/ 41 h 24756"/>
              </a:gdLst>
              <a:ahLst/>
              <a:cxnLst>
                <a:cxn ang="0">
                  <a:pos x="connsiteX0" y="connsiteY0"/>
                </a:cxn>
                <a:cxn ang="0">
                  <a:pos x="connsiteX1" y="connsiteY1"/>
                </a:cxn>
              </a:cxnLst>
              <a:rect l="l" t="t" r="r" b="b"/>
              <a:pathLst>
                <a:path w="50776" h="24756">
                  <a:moveTo>
                    <a:pt x="51143" y="41"/>
                  </a:moveTo>
                  <a:lnTo>
                    <a:pt x="366" y="41"/>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5" name="Graphic 2">
            <a:extLst>
              <a:ext uri="{FF2B5EF4-FFF2-40B4-BE49-F238E27FC236}">
                <a16:creationId xmlns:a16="http://schemas.microsoft.com/office/drawing/2014/main" id="{502F94A4-8C50-F191-E873-3CD61EA4EA40}"/>
              </a:ext>
            </a:extLst>
          </p:cNvPr>
          <p:cNvGrpSpPr/>
          <p:nvPr/>
        </p:nvGrpSpPr>
        <p:grpSpPr>
          <a:xfrm>
            <a:off x="5704376" y="2069524"/>
            <a:ext cx="43643" cy="61395"/>
            <a:chOff x="8291899" y="1640218"/>
            <a:chExt cx="50776" cy="70060"/>
          </a:xfrm>
        </p:grpSpPr>
        <p:sp>
          <p:nvSpPr>
            <p:cNvPr id="406" name="Freeform: Shape 405">
              <a:extLst>
                <a:ext uri="{FF2B5EF4-FFF2-40B4-BE49-F238E27FC236}">
                  <a16:creationId xmlns:a16="http://schemas.microsoft.com/office/drawing/2014/main" id="{BFAEFFA4-B35E-043C-A8A2-169F4937209E}"/>
                </a:ext>
              </a:extLst>
            </p:cNvPr>
            <p:cNvSpPr/>
            <p:nvPr/>
          </p:nvSpPr>
          <p:spPr>
            <a:xfrm>
              <a:off x="8317378" y="1640218"/>
              <a:ext cx="17942" cy="70060"/>
            </a:xfrm>
            <a:custGeom>
              <a:avLst/>
              <a:gdLst>
                <a:gd name="connsiteX0" fmla="*/ 364 w 17942"/>
                <a:gd name="connsiteY0" fmla="*/ 41 h 70060"/>
                <a:gd name="connsiteX1" fmla="*/ 364 w 17942"/>
                <a:gd name="connsiteY1" fmla="*/ 70102 h 70060"/>
              </a:gdLst>
              <a:ahLst/>
              <a:cxnLst>
                <a:cxn ang="0">
                  <a:pos x="connsiteX0" y="connsiteY0"/>
                </a:cxn>
                <a:cxn ang="0">
                  <a:pos x="connsiteX1" y="connsiteY1"/>
                </a:cxn>
              </a:cxnLst>
              <a:rect l="l" t="t" r="r" b="b"/>
              <a:pathLst>
                <a:path w="17942" h="70060">
                  <a:moveTo>
                    <a:pt x="364" y="41"/>
                  </a:moveTo>
                  <a:lnTo>
                    <a:pt x="364" y="7010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Freeform: Shape 406">
              <a:extLst>
                <a:ext uri="{FF2B5EF4-FFF2-40B4-BE49-F238E27FC236}">
                  <a16:creationId xmlns:a16="http://schemas.microsoft.com/office/drawing/2014/main" id="{6A32F717-76B1-90CD-F67B-B803823CFD38}"/>
                </a:ext>
              </a:extLst>
            </p:cNvPr>
            <p:cNvSpPr/>
            <p:nvPr/>
          </p:nvSpPr>
          <p:spPr>
            <a:xfrm>
              <a:off x="8291899" y="1675372"/>
              <a:ext cx="50776" cy="24756"/>
            </a:xfrm>
            <a:custGeom>
              <a:avLst/>
              <a:gdLst>
                <a:gd name="connsiteX0" fmla="*/ 51141 w 50776"/>
                <a:gd name="connsiteY0" fmla="*/ 41 h 24756"/>
                <a:gd name="connsiteX1" fmla="*/ 364 w 50776"/>
                <a:gd name="connsiteY1" fmla="*/ 41 h 24756"/>
              </a:gdLst>
              <a:ahLst/>
              <a:cxnLst>
                <a:cxn ang="0">
                  <a:pos x="connsiteX0" y="connsiteY0"/>
                </a:cxn>
                <a:cxn ang="0">
                  <a:pos x="connsiteX1" y="connsiteY1"/>
                </a:cxn>
              </a:cxnLst>
              <a:rect l="l" t="t" r="r" b="b"/>
              <a:pathLst>
                <a:path w="50776" h="24756">
                  <a:moveTo>
                    <a:pt x="51141" y="41"/>
                  </a:moveTo>
                  <a:lnTo>
                    <a:pt x="364" y="41"/>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6" name="Graphic 2">
            <a:extLst>
              <a:ext uri="{FF2B5EF4-FFF2-40B4-BE49-F238E27FC236}">
                <a16:creationId xmlns:a16="http://schemas.microsoft.com/office/drawing/2014/main" id="{5722E77E-4166-5DBF-42D1-593DAA9E0CF0}"/>
              </a:ext>
            </a:extLst>
          </p:cNvPr>
          <p:cNvGrpSpPr/>
          <p:nvPr/>
        </p:nvGrpSpPr>
        <p:grpSpPr>
          <a:xfrm>
            <a:off x="5666439" y="2069524"/>
            <a:ext cx="43643" cy="61395"/>
            <a:chOff x="8247761" y="1640218"/>
            <a:chExt cx="50776" cy="70060"/>
          </a:xfrm>
        </p:grpSpPr>
        <p:sp>
          <p:nvSpPr>
            <p:cNvPr id="404" name="Freeform: Shape 403">
              <a:extLst>
                <a:ext uri="{FF2B5EF4-FFF2-40B4-BE49-F238E27FC236}">
                  <a16:creationId xmlns:a16="http://schemas.microsoft.com/office/drawing/2014/main" id="{38159701-AEB4-E8A5-ADCA-73E46308A794}"/>
                </a:ext>
              </a:extLst>
            </p:cNvPr>
            <p:cNvSpPr/>
            <p:nvPr/>
          </p:nvSpPr>
          <p:spPr>
            <a:xfrm>
              <a:off x="8273239"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Freeform: Shape 404">
              <a:extLst>
                <a:ext uri="{FF2B5EF4-FFF2-40B4-BE49-F238E27FC236}">
                  <a16:creationId xmlns:a16="http://schemas.microsoft.com/office/drawing/2014/main" id="{CB9221CE-E996-CD85-E3AA-4372D4DC7B9E}"/>
                </a:ext>
              </a:extLst>
            </p:cNvPr>
            <p:cNvSpPr/>
            <p:nvPr/>
          </p:nvSpPr>
          <p:spPr>
            <a:xfrm>
              <a:off x="8247761"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 name="Graphic 2">
            <a:extLst>
              <a:ext uri="{FF2B5EF4-FFF2-40B4-BE49-F238E27FC236}">
                <a16:creationId xmlns:a16="http://schemas.microsoft.com/office/drawing/2014/main" id="{6DBC080D-499B-719B-5C93-5BBC036D2907}"/>
              </a:ext>
            </a:extLst>
          </p:cNvPr>
          <p:cNvGrpSpPr/>
          <p:nvPr/>
        </p:nvGrpSpPr>
        <p:grpSpPr>
          <a:xfrm>
            <a:off x="5660732" y="2069524"/>
            <a:ext cx="43643" cy="61395"/>
            <a:chOff x="8241122" y="1640218"/>
            <a:chExt cx="50776" cy="70060"/>
          </a:xfrm>
        </p:grpSpPr>
        <p:sp>
          <p:nvSpPr>
            <p:cNvPr id="402" name="Freeform: Shape 401">
              <a:extLst>
                <a:ext uri="{FF2B5EF4-FFF2-40B4-BE49-F238E27FC236}">
                  <a16:creationId xmlns:a16="http://schemas.microsoft.com/office/drawing/2014/main" id="{E34ABB5C-6689-3F4B-1DD7-268F32B595EA}"/>
                </a:ext>
              </a:extLst>
            </p:cNvPr>
            <p:cNvSpPr/>
            <p:nvPr/>
          </p:nvSpPr>
          <p:spPr>
            <a:xfrm>
              <a:off x="8266601"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Freeform: Shape 402">
              <a:extLst>
                <a:ext uri="{FF2B5EF4-FFF2-40B4-BE49-F238E27FC236}">
                  <a16:creationId xmlns:a16="http://schemas.microsoft.com/office/drawing/2014/main" id="{127C5E65-4B9D-E6B1-E1FF-C02BDCAEE7D9}"/>
                </a:ext>
              </a:extLst>
            </p:cNvPr>
            <p:cNvSpPr/>
            <p:nvPr/>
          </p:nvSpPr>
          <p:spPr>
            <a:xfrm>
              <a:off x="8241122"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8" name="Graphic 2">
            <a:extLst>
              <a:ext uri="{FF2B5EF4-FFF2-40B4-BE49-F238E27FC236}">
                <a16:creationId xmlns:a16="http://schemas.microsoft.com/office/drawing/2014/main" id="{45BEA5B6-DB52-CA2C-1609-CE31AB7F2325}"/>
              </a:ext>
            </a:extLst>
          </p:cNvPr>
          <p:cNvGrpSpPr/>
          <p:nvPr/>
        </p:nvGrpSpPr>
        <p:grpSpPr>
          <a:xfrm>
            <a:off x="5656107" y="2069524"/>
            <a:ext cx="43643" cy="61395"/>
            <a:chOff x="8235740" y="1640218"/>
            <a:chExt cx="50776" cy="70060"/>
          </a:xfrm>
        </p:grpSpPr>
        <p:sp>
          <p:nvSpPr>
            <p:cNvPr id="400" name="Freeform: Shape 399">
              <a:extLst>
                <a:ext uri="{FF2B5EF4-FFF2-40B4-BE49-F238E27FC236}">
                  <a16:creationId xmlns:a16="http://schemas.microsoft.com/office/drawing/2014/main" id="{CAEA38B4-7B70-7815-822A-561F1DC39749}"/>
                </a:ext>
              </a:extLst>
            </p:cNvPr>
            <p:cNvSpPr/>
            <p:nvPr/>
          </p:nvSpPr>
          <p:spPr>
            <a:xfrm>
              <a:off x="8261218"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Freeform: Shape 400">
              <a:extLst>
                <a:ext uri="{FF2B5EF4-FFF2-40B4-BE49-F238E27FC236}">
                  <a16:creationId xmlns:a16="http://schemas.microsoft.com/office/drawing/2014/main" id="{B4BFCFB0-7FFC-7B4C-D3E7-2DA47952DE53}"/>
                </a:ext>
              </a:extLst>
            </p:cNvPr>
            <p:cNvSpPr/>
            <p:nvPr/>
          </p:nvSpPr>
          <p:spPr>
            <a:xfrm>
              <a:off x="8235740"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 name="Graphic 2">
            <a:extLst>
              <a:ext uri="{FF2B5EF4-FFF2-40B4-BE49-F238E27FC236}">
                <a16:creationId xmlns:a16="http://schemas.microsoft.com/office/drawing/2014/main" id="{0C6C9F94-A198-207E-039C-CAE04A505A40}"/>
              </a:ext>
            </a:extLst>
          </p:cNvPr>
          <p:cNvGrpSpPr/>
          <p:nvPr/>
        </p:nvGrpSpPr>
        <p:grpSpPr>
          <a:xfrm>
            <a:off x="5643460" y="1980144"/>
            <a:ext cx="43643" cy="61395"/>
            <a:chOff x="8221027" y="1538222"/>
            <a:chExt cx="50776" cy="70060"/>
          </a:xfrm>
        </p:grpSpPr>
        <p:sp>
          <p:nvSpPr>
            <p:cNvPr id="398" name="Freeform: Shape 397">
              <a:extLst>
                <a:ext uri="{FF2B5EF4-FFF2-40B4-BE49-F238E27FC236}">
                  <a16:creationId xmlns:a16="http://schemas.microsoft.com/office/drawing/2014/main" id="{D98E67E7-F8AB-766D-BAAF-033EBE3896E9}"/>
                </a:ext>
              </a:extLst>
            </p:cNvPr>
            <p:cNvSpPr/>
            <p:nvPr/>
          </p:nvSpPr>
          <p:spPr>
            <a:xfrm>
              <a:off x="8246505" y="1538222"/>
              <a:ext cx="17942" cy="70060"/>
            </a:xfrm>
            <a:custGeom>
              <a:avLst/>
              <a:gdLst>
                <a:gd name="connsiteX0" fmla="*/ 360 w 17942"/>
                <a:gd name="connsiteY0" fmla="*/ 37 h 70060"/>
                <a:gd name="connsiteX1" fmla="*/ 360 w 17942"/>
                <a:gd name="connsiteY1" fmla="*/ 70098 h 70060"/>
              </a:gdLst>
              <a:ahLst/>
              <a:cxnLst>
                <a:cxn ang="0">
                  <a:pos x="connsiteX0" y="connsiteY0"/>
                </a:cxn>
                <a:cxn ang="0">
                  <a:pos x="connsiteX1" y="connsiteY1"/>
                </a:cxn>
              </a:cxnLst>
              <a:rect l="l" t="t" r="r" b="b"/>
              <a:pathLst>
                <a:path w="17942" h="70060">
                  <a:moveTo>
                    <a:pt x="360" y="37"/>
                  </a:moveTo>
                  <a:lnTo>
                    <a:pt x="360" y="7009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Freeform: Shape 398">
              <a:extLst>
                <a:ext uri="{FF2B5EF4-FFF2-40B4-BE49-F238E27FC236}">
                  <a16:creationId xmlns:a16="http://schemas.microsoft.com/office/drawing/2014/main" id="{5A3CBC65-7490-1A3A-CD03-44379C1FF82D}"/>
                </a:ext>
              </a:extLst>
            </p:cNvPr>
            <p:cNvSpPr/>
            <p:nvPr/>
          </p:nvSpPr>
          <p:spPr>
            <a:xfrm>
              <a:off x="8221027" y="1573376"/>
              <a:ext cx="50776" cy="24756"/>
            </a:xfrm>
            <a:custGeom>
              <a:avLst/>
              <a:gdLst>
                <a:gd name="connsiteX0" fmla="*/ 51137 w 50776"/>
                <a:gd name="connsiteY0" fmla="*/ 37 h 24756"/>
                <a:gd name="connsiteX1" fmla="*/ 360 w 50776"/>
                <a:gd name="connsiteY1" fmla="*/ 37 h 24756"/>
              </a:gdLst>
              <a:ahLst/>
              <a:cxnLst>
                <a:cxn ang="0">
                  <a:pos x="connsiteX0" y="connsiteY0"/>
                </a:cxn>
                <a:cxn ang="0">
                  <a:pos x="connsiteX1" y="connsiteY1"/>
                </a:cxn>
              </a:cxnLst>
              <a:rect l="l" t="t" r="r" b="b"/>
              <a:pathLst>
                <a:path w="50776" h="24756">
                  <a:moveTo>
                    <a:pt x="51137" y="37"/>
                  </a:moveTo>
                  <a:lnTo>
                    <a:pt x="360" y="3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 name="Graphic 2">
            <a:extLst>
              <a:ext uri="{FF2B5EF4-FFF2-40B4-BE49-F238E27FC236}">
                <a16:creationId xmlns:a16="http://schemas.microsoft.com/office/drawing/2014/main" id="{086C197D-DA06-3F98-1F6E-C267688C8FAA}"/>
              </a:ext>
            </a:extLst>
          </p:cNvPr>
          <p:cNvGrpSpPr/>
          <p:nvPr/>
        </p:nvGrpSpPr>
        <p:grpSpPr>
          <a:xfrm>
            <a:off x="5637445" y="1906168"/>
            <a:ext cx="43643" cy="61395"/>
            <a:chOff x="8214029" y="1453803"/>
            <a:chExt cx="50776" cy="70060"/>
          </a:xfrm>
        </p:grpSpPr>
        <p:sp>
          <p:nvSpPr>
            <p:cNvPr id="396" name="Freeform: Shape 395">
              <a:extLst>
                <a:ext uri="{FF2B5EF4-FFF2-40B4-BE49-F238E27FC236}">
                  <a16:creationId xmlns:a16="http://schemas.microsoft.com/office/drawing/2014/main" id="{D23BCDA6-EFB0-576E-7AC7-E165CC14ED55}"/>
                </a:ext>
              </a:extLst>
            </p:cNvPr>
            <p:cNvSpPr/>
            <p:nvPr/>
          </p:nvSpPr>
          <p:spPr>
            <a:xfrm>
              <a:off x="8239508" y="1453803"/>
              <a:ext cx="17942" cy="70060"/>
            </a:xfrm>
            <a:custGeom>
              <a:avLst/>
              <a:gdLst>
                <a:gd name="connsiteX0" fmla="*/ 360 w 17942"/>
                <a:gd name="connsiteY0" fmla="*/ 34 h 70060"/>
                <a:gd name="connsiteX1" fmla="*/ 360 w 17942"/>
                <a:gd name="connsiteY1" fmla="*/ 70094 h 70060"/>
              </a:gdLst>
              <a:ahLst/>
              <a:cxnLst>
                <a:cxn ang="0">
                  <a:pos x="connsiteX0" y="connsiteY0"/>
                </a:cxn>
                <a:cxn ang="0">
                  <a:pos x="connsiteX1" y="connsiteY1"/>
                </a:cxn>
              </a:cxnLst>
              <a:rect l="l" t="t" r="r" b="b"/>
              <a:pathLst>
                <a:path w="17942" h="70060">
                  <a:moveTo>
                    <a:pt x="360" y="34"/>
                  </a:moveTo>
                  <a:lnTo>
                    <a:pt x="360" y="7009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Freeform: Shape 396">
              <a:extLst>
                <a:ext uri="{FF2B5EF4-FFF2-40B4-BE49-F238E27FC236}">
                  <a16:creationId xmlns:a16="http://schemas.microsoft.com/office/drawing/2014/main" id="{50843E8B-7467-CCE5-2706-8027A4B4E186}"/>
                </a:ext>
              </a:extLst>
            </p:cNvPr>
            <p:cNvSpPr/>
            <p:nvPr/>
          </p:nvSpPr>
          <p:spPr>
            <a:xfrm>
              <a:off x="8214029" y="1488957"/>
              <a:ext cx="50776" cy="24756"/>
            </a:xfrm>
            <a:custGeom>
              <a:avLst/>
              <a:gdLst>
                <a:gd name="connsiteX0" fmla="*/ 51137 w 50776"/>
                <a:gd name="connsiteY0" fmla="*/ 34 h 24756"/>
                <a:gd name="connsiteX1" fmla="*/ 360 w 50776"/>
                <a:gd name="connsiteY1" fmla="*/ 34 h 24756"/>
              </a:gdLst>
              <a:ahLst/>
              <a:cxnLst>
                <a:cxn ang="0">
                  <a:pos x="connsiteX0" y="connsiteY0"/>
                </a:cxn>
                <a:cxn ang="0">
                  <a:pos x="connsiteX1" y="connsiteY1"/>
                </a:cxn>
              </a:cxnLst>
              <a:rect l="l" t="t" r="r" b="b"/>
              <a:pathLst>
                <a:path w="50776" h="24756">
                  <a:moveTo>
                    <a:pt x="51137" y="34"/>
                  </a:moveTo>
                  <a:lnTo>
                    <a:pt x="360" y="3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 name="Graphic 2">
            <a:extLst>
              <a:ext uri="{FF2B5EF4-FFF2-40B4-BE49-F238E27FC236}">
                <a16:creationId xmlns:a16="http://schemas.microsoft.com/office/drawing/2014/main" id="{67DE1D5C-8C5B-8D08-E482-530525C7E310}"/>
              </a:ext>
            </a:extLst>
          </p:cNvPr>
          <p:cNvGrpSpPr/>
          <p:nvPr/>
        </p:nvGrpSpPr>
        <p:grpSpPr>
          <a:xfrm>
            <a:off x="5612463" y="1906168"/>
            <a:ext cx="43643" cy="61395"/>
            <a:chOff x="8184963" y="1453803"/>
            <a:chExt cx="50776" cy="70060"/>
          </a:xfrm>
        </p:grpSpPr>
        <p:sp>
          <p:nvSpPr>
            <p:cNvPr id="394" name="Freeform: Shape 393">
              <a:extLst>
                <a:ext uri="{FF2B5EF4-FFF2-40B4-BE49-F238E27FC236}">
                  <a16:creationId xmlns:a16="http://schemas.microsoft.com/office/drawing/2014/main" id="{4AD29BEA-4152-FB9A-DFE7-A76BF3DD60E8}"/>
                </a:ext>
              </a:extLst>
            </p:cNvPr>
            <p:cNvSpPr/>
            <p:nvPr/>
          </p:nvSpPr>
          <p:spPr>
            <a:xfrm>
              <a:off x="8210441" y="1453803"/>
              <a:ext cx="17942" cy="70060"/>
            </a:xfrm>
            <a:custGeom>
              <a:avLst/>
              <a:gdLst>
                <a:gd name="connsiteX0" fmla="*/ 358 w 17942"/>
                <a:gd name="connsiteY0" fmla="*/ 34 h 70060"/>
                <a:gd name="connsiteX1" fmla="*/ 358 w 17942"/>
                <a:gd name="connsiteY1" fmla="*/ 70094 h 70060"/>
              </a:gdLst>
              <a:ahLst/>
              <a:cxnLst>
                <a:cxn ang="0">
                  <a:pos x="connsiteX0" y="connsiteY0"/>
                </a:cxn>
                <a:cxn ang="0">
                  <a:pos x="connsiteX1" y="connsiteY1"/>
                </a:cxn>
              </a:cxnLst>
              <a:rect l="l" t="t" r="r" b="b"/>
              <a:pathLst>
                <a:path w="17942" h="70060">
                  <a:moveTo>
                    <a:pt x="358" y="34"/>
                  </a:moveTo>
                  <a:lnTo>
                    <a:pt x="358" y="7009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Freeform: Shape 394">
              <a:extLst>
                <a:ext uri="{FF2B5EF4-FFF2-40B4-BE49-F238E27FC236}">
                  <a16:creationId xmlns:a16="http://schemas.microsoft.com/office/drawing/2014/main" id="{A34AFB88-8EF2-8E57-B7F8-7D7A3E83A075}"/>
                </a:ext>
              </a:extLst>
            </p:cNvPr>
            <p:cNvSpPr/>
            <p:nvPr/>
          </p:nvSpPr>
          <p:spPr>
            <a:xfrm>
              <a:off x="8184963" y="1488957"/>
              <a:ext cx="50776" cy="24756"/>
            </a:xfrm>
            <a:custGeom>
              <a:avLst/>
              <a:gdLst>
                <a:gd name="connsiteX0" fmla="*/ 51135 w 50776"/>
                <a:gd name="connsiteY0" fmla="*/ 34 h 24756"/>
                <a:gd name="connsiteX1" fmla="*/ 358 w 50776"/>
                <a:gd name="connsiteY1" fmla="*/ 34 h 24756"/>
              </a:gdLst>
              <a:ahLst/>
              <a:cxnLst>
                <a:cxn ang="0">
                  <a:pos x="connsiteX0" y="connsiteY0"/>
                </a:cxn>
                <a:cxn ang="0">
                  <a:pos x="connsiteX1" y="connsiteY1"/>
                </a:cxn>
              </a:cxnLst>
              <a:rect l="l" t="t" r="r" b="b"/>
              <a:pathLst>
                <a:path w="50776" h="24756">
                  <a:moveTo>
                    <a:pt x="51135" y="34"/>
                  </a:moveTo>
                  <a:lnTo>
                    <a:pt x="358" y="3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 name="Graphic 2">
            <a:extLst>
              <a:ext uri="{FF2B5EF4-FFF2-40B4-BE49-F238E27FC236}">
                <a16:creationId xmlns:a16="http://schemas.microsoft.com/office/drawing/2014/main" id="{07CBD2ED-5FC4-731C-09C8-99B60B893D57}"/>
              </a:ext>
            </a:extLst>
          </p:cNvPr>
          <p:cNvGrpSpPr/>
          <p:nvPr/>
        </p:nvGrpSpPr>
        <p:grpSpPr>
          <a:xfrm>
            <a:off x="5346283" y="1833925"/>
            <a:ext cx="43643" cy="61395"/>
            <a:chOff x="7875277" y="1371364"/>
            <a:chExt cx="50776" cy="70060"/>
          </a:xfrm>
        </p:grpSpPr>
        <p:sp>
          <p:nvSpPr>
            <p:cNvPr id="392" name="Freeform: Shape 391">
              <a:extLst>
                <a:ext uri="{FF2B5EF4-FFF2-40B4-BE49-F238E27FC236}">
                  <a16:creationId xmlns:a16="http://schemas.microsoft.com/office/drawing/2014/main" id="{2AB5A650-B805-966E-7EB6-20DF989B70D9}"/>
                </a:ext>
              </a:extLst>
            </p:cNvPr>
            <p:cNvSpPr/>
            <p:nvPr/>
          </p:nvSpPr>
          <p:spPr>
            <a:xfrm>
              <a:off x="7900755" y="1371364"/>
              <a:ext cx="17942" cy="70060"/>
            </a:xfrm>
            <a:custGeom>
              <a:avLst/>
              <a:gdLst>
                <a:gd name="connsiteX0" fmla="*/ 341 w 17942"/>
                <a:gd name="connsiteY0" fmla="*/ 30 h 70060"/>
                <a:gd name="connsiteX1" fmla="*/ 341 w 17942"/>
                <a:gd name="connsiteY1" fmla="*/ 70091 h 70060"/>
              </a:gdLst>
              <a:ahLst/>
              <a:cxnLst>
                <a:cxn ang="0">
                  <a:pos x="connsiteX0" y="connsiteY0"/>
                </a:cxn>
                <a:cxn ang="0">
                  <a:pos x="connsiteX1" y="connsiteY1"/>
                </a:cxn>
              </a:cxnLst>
              <a:rect l="l" t="t" r="r" b="b"/>
              <a:pathLst>
                <a:path w="17942" h="70060">
                  <a:moveTo>
                    <a:pt x="341" y="30"/>
                  </a:moveTo>
                  <a:lnTo>
                    <a:pt x="341" y="70091"/>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Freeform: Shape 392">
              <a:extLst>
                <a:ext uri="{FF2B5EF4-FFF2-40B4-BE49-F238E27FC236}">
                  <a16:creationId xmlns:a16="http://schemas.microsoft.com/office/drawing/2014/main" id="{5EBB7074-1AB3-C5CD-A2B0-BF856AA5DB31}"/>
                </a:ext>
              </a:extLst>
            </p:cNvPr>
            <p:cNvSpPr/>
            <p:nvPr/>
          </p:nvSpPr>
          <p:spPr>
            <a:xfrm>
              <a:off x="7875277" y="1406518"/>
              <a:ext cx="50776" cy="24756"/>
            </a:xfrm>
            <a:custGeom>
              <a:avLst/>
              <a:gdLst>
                <a:gd name="connsiteX0" fmla="*/ 51118 w 50776"/>
                <a:gd name="connsiteY0" fmla="*/ 30 h 24756"/>
                <a:gd name="connsiteX1" fmla="*/ 341 w 50776"/>
                <a:gd name="connsiteY1" fmla="*/ 30 h 24756"/>
              </a:gdLst>
              <a:ahLst/>
              <a:cxnLst>
                <a:cxn ang="0">
                  <a:pos x="connsiteX0" y="connsiteY0"/>
                </a:cxn>
                <a:cxn ang="0">
                  <a:pos x="connsiteX1" y="connsiteY1"/>
                </a:cxn>
              </a:cxnLst>
              <a:rect l="l" t="t" r="r" b="b"/>
              <a:pathLst>
                <a:path w="50776" h="24756">
                  <a:moveTo>
                    <a:pt x="51118" y="30"/>
                  </a:moveTo>
                  <a:lnTo>
                    <a:pt x="341" y="30"/>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raphic 2">
            <a:extLst>
              <a:ext uri="{FF2B5EF4-FFF2-40B4-BE49-F238E27FC236}">
                <a16:creationId xmlns:a16="http://schemas.microsoft.com/office/drawing/2014/main" id="{81F02F93-563B-BF73-FD03-30277FC9FBED}"/>
              </a:ext>
            </a:extLst>
          </p:cNvPr>
          <p:cNvGrpSpPr/>
          <p:nvPr/>
        </p:nvGrpSpPr>
        <p:grpSpPr>
          <a:xfrm>
            <a:off x="5050184" y="1833925"/>
            <a:ext cx="43643" cy="61395"/>
            <a:chOff x="7530783" y="1371364"/>
            <a:chExt cx="50776" cy="70060"/>
          </a:xfrm>
        </p:grpSpPr>
        <p:sp>
          <p:nvSpPr>
            <p:cNvPr id="390" name="Freeform: Shape 389">
              <a:extLst>
                <a:ext uri="{FF2B5EF4-FFF2-40B4-BE49-F238E27FC236}">
                  <a16:creationId xmlns:a16="http://schemas.microsoft.com/office/drawing/2014/main" id="{F29939BC-8EEF-7BAC-DF5E-24CEB3A18FED}"/>
                </a:ext>
              </a:extLst>
            </p:cNvPr>
            <p:cNvSpPr/>
            <p:nvPr/>
          </p:nvSpPr>
          <p:spPr>
            <a:xfrm>
              <a:off x="7556261" y="1371364"/>
              <a:ext cx="17942" cy="70060"/>
            </a:xfrm>
            <a:custGeom>
              <a:avLst/>
              <a:gdLst>
                <a:gd name="connsiteX0" fmla="*/ 321 w 17942"/>
                <a:gd name="connsiteY0" fmla="*/ 30 h 70060"/>
                <a:gd name="connsiteX1" fmla="*/ 321 w 17942"/>
                <a:gd name="connsiteY1" fmla="*/ 70091 h 70060"/>
              </a:gdLst>
              <a:ahLst/>
              <a:cxnLst>
                <a:cxn ang="0">
                  <a:pos x="connsiteX0" y="connsiteY0"/>
                </a:cxn>
                <a:cxn ang="0">
                  <a:pos x="connsiteX1" y="connsiteY1"/>
                </a:cxn>
              </a:cxnLst>
              <a:rect l="l" t="t" r="r" b="b"/>
              <a:pathLst>
                <a:path w="17942" h="70060">
                  <a:moveTo>
                    <a:pt x="321" y="30"/>
                  </a:moveTo>
                  <a:lnTo>
                    <a:pt x="321" y="70091"/>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Freeform: Shape 390">
              <a:extLst>
                <a:ext uri="{FF2B5EF4-FFF2-40B4-BE49-F238E27FC236}">
                  <a16:creationId xmlns:a16="http://schemas.microsoft.com/office/drawing/2014/main" id="{C7E69AB9-B22B-D1A9-5E5C-B44154743EFB}"/>
                </a:ext>
              </a:extLst>
            </p:cNvPr>
            <p:cNvSpPr/>
            <p:nvPr/>
          </p:nvSpPr>
          <p:spPr>
            <a:xfrm>
              <a:off x="7530783" y="1406518"/>
              <a:ext cx="50776" cy="24756"/>
            </a:xfrm>
            <a:custGeom>
              <a:avLst/>
              <a:gdLst>
                <a:gd name="connsiteX0" fmla="*/ 51098 w 50776"/>
                <a:gd name="connsiteY0" fmla="*/ 30 h 24756"/>
                <a:gd name="connsiteX1" fmla="*/ 321 w 50776"/>
                <a:gd name="connsiteY1" fmla="*/ 30 h 24756"/>
              </a:gdLst>
              <a:ahLst/>
              <a:cxnLst>
                <a:cxn ang="0">
                  <a:pos x="connsiteX0" y="connsiteY0"/>
                </a:cxn>
                <a:cxn ang="0">
                  <a:pos x="connsiteX1" y="connsiteY1"/>
                </a:cxn>
              </a:cxnLst>
              <a:rect l="l" t="t" r="r" b="b"/>
              <a:pathLst>
                <a:path w="50776" h="24756">
                  <a:moveTo>
                    <a:pt x="51098" y="30"/>
                  </a:moveTo>
                  <a:lnTo>
                    <a:pt x="321" y="30"/>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 name="Graphic 2">
            <a:extLst>
              <a:ext uri="{FF2B5EF4-FFF2-40B4-BE49-F238E27FC236}">
                <a16:creationId xmlns:a16="http://schemas.microsoft.com/office/drawing/2014/main" id="{735014EF-3C13-15D1-799A-C9DC92EB65E0}"/>
              </a:ext>
            </a:extLst>
          </p:cNvPr>
          <p:cNvGrpSpPr/>
          <p:nvPr/>
        </p:nvGrpSpPr>
        <p:grpSpPr>
          <a:xfrm>
            <a:off x="5038000" y="1766889"/>
            <a:ext cx="43643" cy="61395"/>
            <a:chOff x="7516608" y="1294866"/>
            <a:chExt cx="50776" cy="70060"/>
          </a:xfrm>
        </p:grpSpPr>
        <p:sp>
          <p:nvSpPr>
            <p:cNvPr id="388" name="Freeform: Shape 387">
              <a:extLst>
                <a:ext uri="{FF2B5EF4-FFF2-40B4-BE49-F238E27FC236}">
                  <a16:creationId xmlns:a16="http://schemas.microsoft.com/office/drawing/2014/main" id="{323F923D-6626-96EC-1151-01B7C93F8DE1}"/>
                </a:ext>
              </a:extLst>
            </p:cNvPr>
            <p:cNvSpPr/>
            <p:nvPr/>
          </p:nvSpPr>
          <p:spPr>
            <a:xfrm>
              <a:off x="7542087" y="1294866"/>
              <a:ext cx="17942" cy="70060"/>
            </a:xfrm>
            <a:custGeom>
              <a:avLst/>
              <a:gdLst>
                <a:gd name="connsiteX0" fmla="*/ 321 w 17942"/>
                <a:gd name="connsiteY0" fmla="*/ 27 h 70060"/>
                <a:gd name="connsiteX1" fmla="*/ 321 w 17942"/>
                <a:gd name="connsiteY1" fmla="*/ 70088 h 70060"/>
              </a:gdLst>
              <a:ahLst/>
              <a:cxnLst>
                <a:cxn ang="0">
                  <a:pos x="connsiteX0" y="connsiteY0"/>
                </a:cxn>
                <a:cxn ang="0">
                  <a:pos x="connsiteX1" y="connsiteY1"/>
                </a:cxn>
              </a:cxnLst>
              <a:rect l="l" t="t" r="r" b="b"/>
              <a:pathLst>
                <a:path w="17942" h="70060">
                  <a:moveTo>
                    <a:pt x="321" y="27"/>
                  </a:moveTo>
                  <a:lnTo>
                    <a:pt x="321"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Freeform: Shape 388">
              <a:extLst>
                <a:ext uri="{FF2B5EF4-FFF2-40B4-BE49-F238E27FC236}">
                  <a16:creationId xmlns:a16="http://schemas.microsoft.com/office/drawing/2014/main" id="{D2C8B85F-F64F-2FBB-9B43-6E90F3D21875}"/>
                </a:ext>
              </a:extLst>
            </p:cNvPr>
            <p:cNvSpPr/>
            <p:nvPr/>
          </p:nvSpPr>
          <p:spPr>
            <a:xfrm>
              <a:off x="7516608" y="1330021"/>
              <a:ext cx="50776" cy="24756"/>
            </a:xfrm>
            <a:custGeom>
              <a:avLst/>
              <a:gdLst>
                <a:gd name="connsiteX0" fmla="*/ 51098 w 50776"/>
                <a:gd name="connsiteY0" fmla="*/ 27 h 24756"/>
                <a:gd name="connsiteX1" fmla="*/ 321 w 50776"/>
                <a:gd name="connsiteY1" fmla="*/ 27 h 24756"/>
              </a:gdLst>
              <a:ahLst/>
              <a:cxnLst>
                <a:cxn ang="0">
                  <a:pos x="connsiteX0" y="connsiteY0"/>
                </a:cxn>
                <a:cxn ang="0">
                  <a:pos x="connsiteX1" y="connsiteY1"/>
                </a:cxn>
              </a:cxnLst>
              <a:rect l="l" t="t" r="r" b="b"/>
              <a:pathLst>
                <a:path w="50776" h="24756">
                  <a:moveTo>
                    <a:pt x="51098" y="27"/>
                  </a:moveTo>
                  <a:lnTo>
                    <a:pt x="321"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 name="Graphic 2">
            <a:extLst>
              <a:ext uri="{FF2B5EF4-FFF2-40B4-BE49-F238E27FC236}">
                <a16:creationId xmlns:a16="http://schemas.microsoft.com/office/drawing/2014/main" id="{B465C247-6ECB-78D7-2452-BE3800B1E86B}"/>
              </a:ext>
            </a:extLst>
          </p:cNvPr>
          <p:cNvGrpSpPr/>
          <p:nvPr/>
        </p:nvGrpSpPr>
        <p:grpSpPr>
          <a:xfrm>
            <a:off x="4965825" y="1766889"/>
            <a:ext cx="43643" cy="61395"/>
            <a:chOff x="7432638" y="1294866"/>
            <a:chExt cx="50776" cy="70060"/>
          </a:xfrm>
        </p:grpSpPr>
        <p:sp>
          <p:nvSpPr>
            <p:cNvPr id="386" name="Freeform: Shape 385">
              <a:extLst>
                <a:ext uri="{FF2B5EF4-FFF2-40B4-BE49-F238E27FC236}">
                  <a16:creationId xmlns:a16="http://schemas.microsoft.com/office/drawing/2014/main" id="{A80EB210-66EE-84A4-275E-FB310214C671}"/>
                </a:ext>
              </a:extLst>
            </p:cNvPr>
            <p:cNvSpPr/>
            <p:nvPr/>
          </p:nvSpPr>
          <p:spPr>
            <a:xfrm>
              <a:off x="7458116" y="1294866"/>
              <a:ext cx="17942" cy="70060"/>
            </a:xfrm>
            <a:custGeom>
              <a:avLst/>
              <a:gdLst>
                <a:gd name="connsiteX0" fmla="*/ 316 w 17942"/>
                <a:gd name="connsiteY0" fmla="*/ 27 h 70060"/>
                <a:gd name="connsiteX1" fmla="*/ 316 w 17942"/>
                <a:gd name="connsiteY1" fmla="*/ 70088 h 70060"/>
              </a:gdLst>
              <a:ahLst/>
              <a:cxnLst>
                <a:cxn ang="0">
                  <a:pos x="connsiteX0" y="connsiteY0"/>
                </a:cxn>
                <a:cxn ang="0">
                  <a:pos x="connsiteX1" y="connsiteY1"/>
                </a:cxn>
              </a:cxnLst>
              <a:rect l="l" t="t" r="r" b="b"/>
              <a:pathLst>
                <a:path w="17942" h="70060">
                  <a:moveTo>
                    <a:pt x="316" y="27"/>
                  </a:moveTo>
                  <a:lnTo>
                    <a:pt x="316"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Freeform: Shape 386">
              <a:extLst>
                <a:ext uri="{FF2B5EF4-FFF2-40B4-BE49-F238E27FC236}">
                  <a16:creationId xmlns:a16="http://schemas.microsoft.com/office/drawing/2014/main" id="{AE0395A3-096D-EEB6-68EC-187FD79E62BA}"/>
                </a:ext>
              </a:extLst>
            </p:cNvPr>
            <p:cNvSpPr/>
            <p:nvPr/>
          </p:nvSpPr>
          <p:spPr>
            <a:xfrm>
              <a:off x="7432638" y="1330021"/>
              <a:ext cx="50776" cy="24756"/>
            </a:xfrm>
            <a:custGeom>
              <a:avLst/>
              <a:gdLst>
                <a:gd name="connsiteX0" fmla="*/ 51093 w 50776"/>
                <a:gd name="connsiteY0" fmla="*/ 27 h 24756"/>
                <a:gd name="connsiteX1" fmla="*/ 316 w 50776"/>
                <a:gd name="connsiteY1" fmla="*/ 27 h 24756"/>
              </a:gdLst>
              <a:ahLst/>
              <a:cxnLst>
                <a:cxn ang="0">
                  <a:pos x="connsiteX0" y="connsiteY0"/>
                </a:cxn>
                <a:cxn ang="0">
                  <a:pos x="connsiteX1" y="connsiteY1"/>
                </a:cxn>
              </a:cxnLst>
              <a:rect l="l" t="t" r="r" b="b"/>
              <a:pathLst>
                <a:path w="50776" h="24756">
                  <a:moveTo>
                    <a:pt x="51093" y="27"/>
                  </a:moveTo>
                  <a:lnTo>
                    <a:pt x="316"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raphic 2">
            <a:extLst>
              <a:ext uri="{FF2B5EF4-FFF2-40B4-BE49-F238E27FC236}">
                <a16:creationId xmlns:a16="http://schemas.microsoft.com/office/drawing/2014/main" id="{8C11186D-828A-86CD-5F32-5BCEFB0C48F3}"/>
              </a:ext>
            </a:extLst>
          </p:cNvPr>
          <p:cNvGrpSpPr/>
          <p:nvPr/>
        </p:nvGrpSpPr>
        <p:grpSpPr>
          <a:xfrm>
            <a:off x="4954259" y="1766889"/>
            <a:ext cx="43643" cy="61395"/>
            <a:chOff x="7419181" y="1294866"/>
            <a:chExt cx="50776" cy="70060"/>
          </a:xfrm>
        </p:grpSpPr>
        <p:sp>
          <p:nvSpPr>
            <p:cNvPr id="384" name="Freeform: Shape 383">
              <a:extLst>
                <a:ext uri="{FF2B5EF4-FFF2-40B4-BE49-F238E27FC236}">
                  <a16:creationId xmlns:a16="http://schemas.microsoft.com/office/drawing/2014/main" id="{DA8E33AF-03B0-4B6B-AB42-9F2716744F8B}"/>
                </a:ext>
              </a:extLst>
            </p:cNvPr>
            <p:cNvSpPr/>
            <p:nvPr/>
          </p:nvSpPr>
          <p:spPr>
            <a:xfrm>
              <a:off x="7444659" y="1294866"/>
              <a:ext cx="17942" cy="70060"/>
            </a:xfrm>
            <a:custGeom>
              <a:avLst/>
              <a:gdLst>
                <a:gd name="connsiteX0" fmla="*/ 315 w 17942"/>
                <a:gd name="connsiteY0" fmla="*/ 27 h 70060"/>
                <a:gd name="connsiteX1" fmla="*/ 315 w 17942"/>
                <a:gd name="connsiteY1" fmla="*/ 70088 h 70060"/>
              </a:gdLst>
              <a:ahLst/>
              <a:cxnLst>
                <a:cxn ang="0">
                  <a:pos x="connsiteX0" y="connsiteY0"/>
                </a:cxn>
                <a:cxn ang="0">
                  <a:pos x="connsiteX1" y="connsiteY1"/>
                </a:cxn>
              </a:cxnLst>
              <a:rect l="l" t="t" r="r" b="b"/>
              <a:pathLst>
                <a:path w="17942" h="70060">
                  <a:moveTo>
                    <a:pt x="315" y="27"/>
                  </a:moveTo>
                  <a:lnTo>
                    <a:pt x="315"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Freeform: Shape 384">
              <a:extLst>
                <a:ext uri="{FF2B5EF4-FFF2-40B4-BE49-F238E27FC236}">
                  <a16:creationId xmlns:a16="http://schemas.microsoft.com/office/drawing/2014/main" id="{ADEE6552-56B3-C9BE-0B9E-7E19AF48197D}"/>
                </a:ext>
              </a:extLst>
            </p:cNvPr>
            <p:cNvSpPr/>
            <p:nvPr/>
          </p:nvSpPr>
          <p:spPr>
            <a:xfrm>
              <a:off x="7419181" y="1330021"/>
              <a:ext cx="50776" cy="24756"/>
            </a:xfrm>
            <a:custGeom>
              <a:avLst/>
              <a:gdLst>
                <a:gd name="connsiteX0" fmla="*/ 51092 w 50776"/>
                <a:gd name="connsiteY0" fmla="*/ 27 h 24756"/>
                <a:gd name="connsiteX1" fmla="*/ 315 w 50776"/>
                <a:gd name="connsiteY1" fmla="*/ 27 h 24756"/>
              </a:gdLst>
              <a:ahLst/>
              <a:cxnLst>
                <a:cxn ang="0">
                  <a:pos x="connsiteX0" y="connsiteY0"/>
                </a:cxn>
                <a:cxn ang="0">
                  <a:pos x="connsiteX1" y="connsiteY1"/>
                </a:cxn>
              </a:cxnLst>
              <a:rect l="l" t="t" r="r" b="b"/>
              <a:pathLst>
                <a:path w="50776" h="24756">
                  <a:moveTo>
                    <a:pt x="51092" y="27"/>
                  </a:moveTo>
                  <a:lnTo>
                    <a:pt x="315"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 name="Graphic 2">
            <a:extLst>
              <a:ext uri="{FF2B5EF4-FFF2-40B4-BE49-F238E27FC236}">
                <a16:creationId xmlns:a16="http://schemas.microsoft.com/office/drawing/2014/main" id="{4790E3C1-D35F-CE36-1DB2-43A3952EEA3B}"/>
              </a:ext>
            </a:extLst>
          </p:cNvPr>
          <p:cNvGrpSpPr/>
          <p:nvPr/>
        </p:nvGrpSpPr>
        <p:grpSpPr>
          <a:xfrm>
            <a:off x="4929431" y="1766889"/>
            <a:ext cx="43643" cy="61395"/>
            <a:chOff x="7390294" y="1294866"/>
            <a:chExt cx="50776" cy="70060"/>
          </a:xfrm>
        </p:grpSpPr>
        <p:sp>
          <p:nvSpPr>
            <p:cNvPr id="382" name="Freeform: Shape 381">
              <a:extLst>
                <a:ext uri="{FF2B5EF4-FFF2-40B4-BE49-F238E27FC236}">
                  <a16:creationId xmlns:a16="http://schemas.microsoft.com/office/drawing/2014/main" id="{66D03A98-EF63-6E52-4060-FF5B0988A245}"/>
                </a:ext>
              </a:extLst>
            </p:cNvPr>
            <p:cNvSpPr/>
            <p:nvPr/>
          </p:nvSpPr>
          <p:spPr>
            <a:xfrm>
              <a:off x="7415772" y="1294866"/>
              <a:ext cx="17942" cy="70060"/>
            </a:xfrm>
            <a:custGeom>
              <a:avLst/>
              <a:gdLst>
                <a:gd name="connsiteX0" fmla="*/ 314 w 17942"/>
                <a:gd name="connsiteY0" fmla="*/ 27 h 70060"/>
                <a:gd name="connsiteX1" fmla="*/ 314 w 17942"/>
                <a:gd name="connsiteY1" fmla="*/ 70088 h 70060"/>
              </a:gdLst>
              <a:ahLst/>
              <a:cxnLst>
                <a:cxn ang="0">
                  <a:pos x="connsiteX0" y="connsiteY0"/>
                </a:cxn>
                <a:cxn ang="0">
                  <a:pos x="connsiteX1" y="connsiteY1"/>
                </a:cxn>
              </a:cxnLst>
              <a:rect l="l" t="t" r="r" b="b"/>
              <a:pathLst>
                <a:path w="17942" h="70060">
                  <a:moveTo>
                    <a:pt x="314" y="27"/>
                  </a:moveTo>
                  <a:lnTo>
                    <a:pt x="314"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Freeform: Shape 382">
              <a:extLst>
                <a:ext uri="{FF2B5EF4-FFF2-40B4-BE49-F238E27FC236}">
                  <a16:creationId xmlns:a16="http://schemas.microsoft.com/office/drawing/2014/main" id="{3782289C-DC34-C11D-BFFB-689A6DEDF114}"/>
                </a:ext>
              </a:extLst>
            </p:cNvPr>
            <p:cNvSpPr/>
            <p:nvPr/>
          </p:nvSpPr>
          <p:spPr>
            <a:xfrm>
              <a:off x="7390294" y="1330021"/>
              <a:ext cx="50776" cy="24756"/>
            </a:xfrm>
            <a:custGeom>
              <a:avLst/>
              <a:gdLst>
                <a:gd name="connsiteX0" fmla="*/ 51091 w 50776"/>
                <a:gd name="connsiteY0" fmla="*/ 27 h 24756"/>
                <a:gd name="connsiteX1" fmla="*/ 314 w 50776"/>
                <a:gd name="connsiteY1" fmla="*/ 27 h 24756"/>
              </a:gdLst>
              <a:ahLst/>
              <a:cxnLst>
                <a:cxn ang="0">
                  <a:pos x="connsiteX0" y="connsiteY0"/>
                </a:cxn>
                <a:cxn ang="0">
                  <a:pos x="connsiteX1" y="connsiteY1"/>
                </a:cxn>
              </a:cxnLst>
              <a:rect l="l" t="t" r="r" b="b"/>
              <a:pathLst>
                <a:path w="50776" h="24756">
                  <a:moveTo>
                    <a:pt x="51091" y="27"/>
                  </a:moveTo>
                  <a:lnTo>
                    <a:pt x="314"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 name="Graphic 2">
            <a:extLst>
              <a:ext uri="{FF2B5EF4-FFF2-40B4-BE49-F238E27FC236}">
                <a16:creationId xmlns:a16="http://schemas.microsoft.com/office/drawing/2014/main" id="{C0E254CC-89F6-8BE1-97CA-65A6CA144DD5}"/>
              </a:ext>
            </a:extLst>
          </p:cNvPr>
          <p:cNvGrpSpPr/>
          <p:nvPr/>
        </p:nvGrpSpPr>
        <p:grpSpPr>
          <a:xfrm>
            <a:off x="4752849" y="1766889"/>
            <a:ext cx="43643" cy="61395"/>
            <a:chOff x="7184853" y="1294866"/>
            <a:chExt cx="50776" cy="70060"/>
          </a:xfrm>
        </p:grpSpPr>
        <p:sp>
          <p:nvSpPr>
            <p:cNvPr id="380" name="Freeform: Shape 379">
              <a:extLst>
                <a:ext uri="{FF2B5EF4-FFF2-40B4-BE49-F238E27FC236}">
                  <a16:creationId xmlns:a16="http://schemas.microsoft.com/office/drawing/2014/main" id="{21C8A09D-9811-58E6-C861-8B213B02ADF0}"/>
                </a:ext>
              </a:extLst>
            </p:cNvPr>
            <p:cNvSpPr/>
            <p:nvPr/>
          </p:nvSpPr>
          <p:spPr>
            <a:xfrm>
              <a:off x="7210332" y="1294866"/>
              <a:ext cx="17942" cy="70060"/>
            </a:xfrm>
            <a:custGeom>
              <a:avLst/>
              <a:gdLst>
                <a:gd name="connsiteX0" fmla="*/ 302 w 17942"/>
                <a:gd name="connsiteY0" fmla="*/ 27 h 70060"/>
                <a:gd name="connsiteX1" fmla="*/ 302 w 17942"/>
                <a:gd name="connsiteY1" fmla="*/ 70088 h 70060"/>
              </a:gdLst>
              <a:ahLst/>
              <a:cxnLst>
                <a:cxn ang="0">
                  <a:pos x="connsiteX0" y="connsiteY0"/>
                </a:cxn>
                <a:cxn ang="0">
                  <a:pos x="connsiteX1" y="connsiteY1"/>
                </a:cxn>
              </a:cxnLst>
              <a:rect l="l" t="t" r="r" b="b"/>
              <a:pathLst>
                <a:path w="17942" h="70060">
                  <a:moveTo>
                    <a:pt x="302" y="27"/>
                  </a:moveTo>
                  <a:lnTo>
                    <a:pt x="302"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Freeform: Shape 380">
              <a:extLst>
                <a:ext uri="{FF2B5EF4-FFF2-40B4-BE49-F238E27FC236}">
                  <a16:creationId xmlns:a16="http://schemas.microsoft.com/office/drawing/2014/main" id="{2850C89B-F135-76E8-8FF2-9823901E1573}"/>
                </a:ext>
              </a:extLst>
            </p:cNvPr>
            <p:cNvSpPr/>
            <p:nvPr/>
          </p:nvSpPr>
          <p:spPr>
            <a:xfrm>
              <a:off x="7184853" y="1330021"/>
              <a:ext cx="50776" cy="24756"/>
            </a:xfrm>
            <a:custGeom>
              <a:avLst/>
              <a:gdLst>
                <a:gd name="connsiteX0" fmla="*/ 51079 w 50776"/>
                <a:gd name="connsiteY0" fmla="*/ 27 h 24756"/>
                <a:gd name="connsiteX1" fmla="*/ 302 w 50776"/>
                <a:gd name="connsiteY1" fmla="*/ 27 h 24756"/>
              </a:gdLst>
              <a:ahLst/>
              <a:cxnLst>
                <a:cxn ang="0">
                  <a:pos x="connsiteX0" y="connsiteY0"/>
                </a:cxn>
                <a:cxn ang="0">
                  <a:pos x="connsiteX1" y="connsiteY1"/>
                </a:cxn>
              </a:cxnLst>
              <a:rect l="l" t="t" r="r" b="b"/>
              <a:pathLst>
                <a:path w="50776" h="24756">
                  <a:moveTo>
                    <a:pt x="51079" y="27"/>
                  </a:moveTo>
                  <a:lnTo>
                    <a:pt x="302"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raphic 2">
            <a:extLst>
              <a:ext uri="{FF2B5EF4-FFF2-40B4-BE49-F238E27FC236}">
                <a16:creationId xmlns:a16="http://schemas.microsoft.com/office/drawing/2014/main" id="{9414CC3E-DA36-027C-0E2E-9DE0D28596E0}"/>
              </a:ext>
            </a:extLst>
          </p:cNvPr>
          <p:cNvGrpSpPr/>
          <p:nvPr/>
        </p:nvGrpSpPr>
        <p:grpSpPr>
          <a:xfrm>
            <a:off x="4548357" y="1766889"/>
            <a:ext cx="43643" cy="61395"/>
            <a:chOff x="6946937" y="1294866"/>
            <a:chExt cx="50776" cy="70060"/>
          </a:xfrm>
        </p:grpSpPr>
        <p:sp>
          <p:nvSpPr>
            <p:cNvPr id="378" name="Freeform: Shape 377">
              <a:extLst>
                <a:ext uri="{FF2B5EF4-FFF2-40B4-BE49-F238E27FC236}">
                  <a16:creationId xmlns:a16="http://schemas.microsoft.com/office/drawing/2014/main" id="{E593A44B-1833-ACDC-A233-08A750C0E1FE}"/>
                </a:ext>
              </a:extLst>
            </p:cNvPr>
            <p:cNvSpPr/>
            <p:nvPr/>
          </p:nvSpPr>
          <p:spPr>
            <a:xfrm>
              <a:off x="6972415" y="1294866"/>
              <a:ext cx="17942" cy="70060"/>
            </a:xfrm>
            <a:custGeom>
              <a:avLst/>
              <a:gdLst>
                <a:gd name="connsiteX0" fmla="*/ 289 w 17942"/>
                <a:gd name="connsiteY0" fmla="*/ 27 h 70060"/>
                <a:gd name="connsiteX1" fmla="*/ 289 w 17942"/>
                <a:gd name="connsiteY1" fmla="*/ 70088 h 70060"/>
              </a:gdLst>
              <a:ahLst/>
              <a:cxnLst>
                <a:cxn ang="0">
                  <a:pos x="connsiteX0" y="connsiteY0"/>
                </a:cxn>
                <a:cxn ang="0">
                  <a:pos x="connsiteX1" y="connsiteY1"/>
                </a:cxn>
              </a:cxnLst>
              <a:rect l="l" t="t" r="r" b="b"/>
              <a:pathLst>
                <a:path w="17942" h="70060">
                  <a:moveTo>
                    <a:pt x="289" y="27"/>
                  </a:moveTo>
                  <a:lnTo>
                    <a:pt x="289"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Freeform: Shape 378">
              <a:extLst>
                <a:ext uri="{FF2B5EF4-FFF2-40B4-BE49-F238E27FC236}">
                  <a16:creationId xmlns:a16="http://schemas.microsoft.com/office/drawing/2014/main" id="{A525ECCF-5872-0531-3EC6-E13DCAA8FBF5}"/>
                </a:ext>
              </a:extLst>
            </p:cNvPr>
            <p:cNvSpPr/>
            <p:nvPr/>
          </p:nvSpPr>
          <p:spPr>
            <a:xfrm>
              <a:off x="6946937" y="1330021"/>
              <a:ext cx="50776" cy="24756"/>
            </a:xfrm>
            <a:custGeom>
              <a:avLst/>
              <a:gdLst>
                <a:gd name="connsiteX0" fmla="*/ 51066 w 50776"/>
                <a:gd name="connsiteY0" fmla="*/ 27 h 24756"/>
                <a:gd name="connsiteX1" fmla="*/ 289 w 50776"/>
                <a:gd name="connsiteY1" fmla="*/ 27 h 24756"/>
              </a:gdLst>
              <a:ahLst/>
              <a:cxnLst>
                <a:cxn ang="0">
                  <a:pos x="connsiteX0" y="connsiteY0"/>
                </a:cxn>
                <a:cxn ang="0">
                  <a:pos x="connsiteX1" y="connsiteY1"/>
                </a:cxn>
              </a:cxnLst>
              <a:rect l="l" t="t" r="r" b="b"/>
              <a:pathLst>
                <a:path w="50776" h="24756">
                  <a:moveTo>
                    <a:pt x="51066" y="27"/>
                  </a:moveTo>
                  <a:lnTo>
                    <a:pt x="289"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 name="Graphic 2">
            <a:extLst>
              <a:ext uri="{FF2B5EF4-FFF2-40B4-BE49-F238E27FC236}">
                <a16:creationId xmlns:a16="http://schemas.microsoft.com/office/drawing/2014/main" id="{94B47233-1FFE-FC66-78ED-AF3DD3001468}"/>
              </a:ext>
            </a:extLst>
          </p:cNvPr>
          <p:cNvGrpSpPr/>
          <p:nvPr/>
        </p:nvGrpSpPr>
        <p:grpSpPr>
          <a:xfrm>
            <a:off x="4414341" y="1766889"/>
            <a:ext cx="43643" cy="61395"/>
            <a:chOff x="6791018" y="1294866"/>
            <a:chExt cx="50776" cy="70060"/>
          </a:xfrm>
        </p:grpSpPr>
        <p:sp>
          <p:nvSpPr>
            <p:cNvPr id="376" name="Freeform: Shape 375">
              <a:extLst>
                <a:ext uri="{FF2B5EF4-FFF2-40B4-BE49-F238E27FC236}">
                  <a16:creationId xmlns:a16="http://schemas.microsoft.com/office/drawing/2014/main" id="{0C5CABA1-B198-9039-CD49-7A1D0D39DF35}"/>
                </a:ext>
              </a:extLst>
            </p:cNvPr>
            <p:cNvSpPr/>
            <p:nvPr/>
          </p:nvSpPr>
          <p:spPr>
            <a:xfrm>
              <a:off x="6816496" y="1294866"/>
              <a:ext cx="17942" cy="70060"/>
            </a:xfrm>
            <a:custGeom>
              <a:avLst/>
              <a:gdLst>
                <a:gd name="connsiteX0" fmla="*/ 280 w 17942"/>
                <a:gd name="connsiteY0" fmla="*/ 27 h 70060"/>
                <a:gd name="connsiteX1" fmla="*/ 280 w 17942"/>
                <a:gd name="connsiteY1" fmla="*/ 70088 h 70060"/>
              </a:gdLst>
              <a:ahLst/>
              <a:cxnLst>
                <a:cxn ang="0">
                  <a:pos x="connsiteX0" y="connsiteY0"/>
                </a:cxn>
                <a:cxn ang="0">
                  <a:pos x="connsiteX1" y="connsiteY1"/>
                </a:cxn>
              </a:cxnLst>
              <a:rect l="l" t="t" r="r" b="b"/>
              <a:pathLst>
                <a:path w="17942" h="70060">
                  <a:moveTo>
                    <a:pt x="280" y="27"/>
                  </a:moveTo>
                  <a:lnTo>
                    <a:pt x="280"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Freeform: Shape 376">
              <a:extLst>
                <a:ext uri="{FF2B5EF4-FFF2-40B4-BE49-F238E27FC236}">
                  <a16:creationId xmlns:a16="http://schemas.microsoft.com/office/drawing/2014/main" id="{474BA5C9-2188-8E14-6D47-95616937A5E3}"/>
                </a:ext>
              </a:extLst>
            </p:cNvPr>
            <p:cNvSpPr/>
            <p:nvPr/>
          </p:nvSpPr>
          <p:spPr>
            <a:xfrm>
              <a:off x="6791018" y="1330021"/>
              <a:ext cx="50776" cy="24756"/>
            </a:xfrm>
            <a:custGeom>
              <a:avLst/>
              <a:gdLst>
                <a:gd name="connsiteX0" fmla="*/ 51057 w 50776"/>
                <a:gd name="connsiteY0" fmla="*/ 27 h 24756"/>
                <a:gd name="connsiteX1" fmla="*/ 280 w 50776"/>
                <a:gd name="connsiteY1" fmla="*/ 27 h 24756"/>
              </a:gdLst>
              <a:ahLst/>
              <a:cxnLst>
                <a:cxn ang="0">
                  <a:pos x="connsiteX0" y="connsiteY0"/>
                </a:cxn>
                <a:cxn ang="0">
                  <a:pos x="connsiteX1" y="connsiteY1"/>
                </a:cxn>
              </a:cxnLst>
              <a:rect l="l" t="t" r="r" b="b"/>
              <a:pathLst>
                <a:path w="50776" h="24756">
                  <a:moveTo>
                    <a:pt x="51057" y="27"/>
                  </a:moveTo>
                  <a:lnTo>
                    <a:pt x="280"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1" name="Graphic 2">
            <a:extLst>
              <a:ext uri="{FF2B5EF4-FFF2-40B4-BE49-F238E27FC236}">
                <a16:creationId xmlns:a16="http://schemas.microsoft.com/office/drawing/2014/main" id="{50F77137-2068-A0C1-28E9-77DADF9DC160}"/>
              </a:ext>
            </a:extLst>
          </p:cNvPr>
          <p:cNvGrpSpPr/>
          <p:nvPr/>
        </p:nvGrpSpPr>
        <p:grpSpPr>
          <a:xfrm>
            <a:off x="4389976" y="1766889"/>
            <a:ext cx="43643" cy="61395"/>
            <a:chOff x="6762669" y="1294866"/>
            <a:chExt cx="50776" cy="70060"/>
          </a:xfrm>
        </p:grpSpPr>
        <p:sp>
          <p:nvSpPr>
            <p:cNvPr id="374" name="Freeform: Shape 373">
              <a:extLst>
                <a:ext uri="{FF2B5EF4-FFF2-40B4-BE49-F238E27FC236}">
                  <a16:creationId xmlns:a16="http://schemas.microsoft.com/office/drawing/2014/main" id="{1A547256-339A-434E-3675-C39E3F1AD73D}"/>
                </a:ext>
              </a:extLst>
            </p:cNvPr>
            <p:cNvSpPr/>
            <p:nvPr/>
          </p:nvSpPr>
          <p:spPr>
            <a:xfrm>
              <a:off x="6788147" y="1294866"/>
              <a:ext cx="17942" cy="70060"/>
            </a:xfrm>
            <a:custGeom>
              <a:avLst/>
              <a:gdLst>
                <a:gd name="connsiteX0" fmla="*/ 279 w 17942"/>
                <a:gd name="connsiteY0" fmla="*/ 27 h 70060"/>
                <a:gd name="connsiteX1" fmla="*/ 279 w 17942"/>
                <a:gd name="connsiteY1" fmla="*/ 70088 h 70060"/>
              </a:gdLst>
              <a:ahLst/>
              <a:cxnLst>
                <a:cxn ang="0">
                  <a:pos x="connsiteX0" y="connsiteY0"/>
                </a:cxn>
                <a:cxn ang="0">
                  <a:pos x="connsiteX1" y="connsiteY1"/>
                </a:cxn>
              </a:cxnLst>
              <a:rect l="l" t="t" r="r" b="b"/>
              <a:pathLst>
                <a:path w="17942" h="70060">
                  <a:moveTo>
                    <a:pt x="279" y="27"/>
                  </a:moveTo>
                  <a:lnTo>
                    <a:pt x="279"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Freeform: Shape 374">
              <a:extLst>
                <a:ext uri="{FF2B5EF4-FFF2-40B4-BE49-F238E27FC236}">
                  <a16:creationId xmlns:a16="http://schemas.microsoft.com/office/drawing/2014/main" id="{DAEBCE9F-35E7-D2A1-8DAF-54F415AF31B4}"/>
                </a:ext>
              </a:extLst>
            </p:cNvPr>
            <p:cNvSpPr/>
            <p:nvPr/>
          </p:nvSpPr>
          <p:spPr>
            <a:xfrm>
              <a:off x="6762669" y="1330021"/>
              <a:ext cx="50776" cy="24756"/>
            </a:xfrm>
            <a:custGeom>
              <a:avLst/>
              <a:gdLst>
                <a:gd name="connsiteX0" fmla="*/ 51056 w 50776"/>
                <a:gd name="connsiteY0" fmla="*/ 27 h 24756"/>
                <a:gd name="connsiteX1" fmla="*/ 279 w 50776"/>
                <a:gd name="connsiteY1" fmla="*/ 27 h 24756"/>
              </a:gdLst>
              <a:ahLst/>
              <a:cxnLst>
                <a:cxn ang="0">
                  <a:pos x="connsiteX0" y="connsiteY0"/>
                </a:cxn>
                <a:cxn ang="0">
                  <a:pos x="connsiteX1" y="connsiteY1"/>
                </a:cxn>
              </a:cxnLst>
              <a:rect l="l" t="t" r="r" b="b"/>
              <a:pathLst>
                <a:path w="50776" h="24756">
                  <a:moveTo>
                    <a:pt x="51056" y="27"/>
                  </a:moveTo>
                  <a:lnTo>
                    <a:pt x="279"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raphic 2">
            <a:extLst>
              <a:ext uri="{FF2B5EF4-FFF2-40B4-BE49-F238E27FC236}">
                <a16:creationId xmlns:a16="http://schemas.microsoft.com/office/drawing/2014/main" id="{252EC769-9778-BE1F-4E40-8408CC445C19}"/>
              </a:ext>
            </a:extLst>
          </p:cNvPr>
          <p:cNvGrpSpPr/>
          <p:nvPr/>
        </p:nvGrpSpPr>
        <p:grpSpPr>
          <a:xfrm>
            <a:off x="4359903" y="1766889"/>
            <a:ext cx="43643" cy="61395"/>
            <a:chOff x="6727681" y="1294866"/>
            <a:chExt cx="50776" cy="70060"/>
          </a:xfrm>
        </p:grpSpPr>
        <p:sp>
          <p:nvSpPr>
            <p:cNvPr id="372" name="Freeform: Shape 371">
              <a:extLst>
                <a:ext uri="{FF2B5EF4-FFF2-40B4-BE49-F238E27FC236}">
                  <a16:creationId xmlns:a16="http://schemas.microsoft.com/office/drawing/2014/main" id="{E4CDEE82-5AC1-ACB1-6596-ADEF470B813D}"/>
                </a:ext>
              </a:extLst>
            </p:cNvPr>
            <p:cNvSpPr/>
            <p:nvPr/>
          </p:nvSpPr>
          <p:spPr>
            <a:xfrm>
              <a:off x="6753159" y="1294866"/>
              <a:ext cx="17942" cy="70060"/>
            </a:xfrm>
            <a:custGeom>
              <a:avLst/>
              <a:gdLst>
                <a:gd name="connsiteX0" fmla="*/ 277 w 17942"/>
                <a:gd name="connsiteY0" fmla="*/ 27 h 70060"/>
                <a:gd name="connsiteX1" fmla="*/ 277 w 17942"/>
                <a:gd name="connsiteY1" fmla="*/ 70088 h 70060"/>
              </a:gdLst>
              <a:ahLst/>
              <a:cxnLst>
                <a:cxn ang="0">
                  <a:pos x="connsiteX0" y="connsiteY0"/>
                </a:cxn>
                <a:cxn ang="0">
                  <a:pos x="connsiteX1" y="connsiteY1"/>
                </a:cxn>
              </a:cxnLst>
              <a:rect l="l" t="t" r="r" b="b"/>
              <a:pathLst>
                <a:path w="17942" h="70060">
                  <a:moveTo>
                    <a:pt x="277" y="27"/>
                  </a:moveTo>
                  <a:lnTo>
                    <a:pt x="277"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Freeform: Shape 372">
              <a:extLst>
                <a:ext uri="{FF2B5EF4-FFF2-40B4-BE49-F238E27FC236}">
                  <a16:creationId xmlns:a16="http://schemas.microsoft.com/office/drawing/2014/main" id="{C2297973-A9CC-B79C-9EC7-2819E729B4FE}"/>
                </a:ext>
              </a:extLst>
            </p:cNvPr>
            <p:cNvSpPr/>
            <p:nvPr/>
          </p:nvSpPr>
          <p:spPr>
            <a:xfrm>
              <a:off x="6727681" y="1330021"/>
              <a:ext cx="50776" cy="24756"/>
            </a:xfrm>
            <a:custGeom>
              <a:avLst/>
              <a:gdLst>
                <a:gd name="connsiteX0" fmla="*/ 51054 w 50776"/>
                <a:gd name="connsiteY0" fmla="*/ 27 h 24756"/>
                <a:gd name="connsiteX1" fmla="*/ 277 w 50776"/>
                <a:gd name="connsiteY1" fmla="*/ 27 h 24756"/>
              </a:gdLst>
              <a:ahLst/>
              <a:cxnLst>
                <a:cxn ang="0">
                  <a:pos x="connsiteX0" y="connsiteY0"/>
                </a:cxn>
                <a:cxn ang="0">
                  <a:pos x="connsiteX1" y="connsiteY1"/>
                </a:cxn>
              </a:cxnLst>
              <a:rect l="l" t="t" r="r" b="b"/>
              <a:pathLst>
                <a:path w="50776" h="24756">
                  <a:moveTo>
                    <a:pt x="51054" y="27"/>
                  </a:moveTo>
                  <a:lnTo>
                    <a:pt x="277"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raphic 2">
            <a:extLst>
              <a:ext uri="{FF2B5EF4-FFF2-40B4-BE49-F238E27FC236}">
                <a16:creationId xmlns:a16="http://schemas.microsoft.com/office/drawing/2014/main" id="{8D4115F9-635C-BA63-7373-74169ECB4894}"/>
              </a:ext>
            </a:extLst>
          </p:cNvPr>
          <p:cNvGrpSpPr/>
          <p:nvPr/>
        </p:nvGrpSpPr>
        <p:grpSpPr>
          <a:xfrm>
            <a:off x="4347257" y="1766889"/>
            <a:ext cx="43643" cy="61395"/>
            <a:chOff x="6712968" y="1294866"/>
            <a:chExt cx="50776" cy="70060"/>
          </a:xfrm>
        </p:grpSpPr>
        <p:sp>
          <p:nvSpPr>
            <p:cNvPr id="370" name="Freeform: Shape 369">
              <a:extLst>
                <a:ext uri="{FF2B5EF4-FFF2-40B4-BE49-F238E27FC236}">
                  <a16:creationId xmlns:a16="http://schemas.microsoft.com/office/drawing/2014/main" id="{95A32A82-20AE-F103-0864-DBBC6CF093C2}"/>
                </a:ext>
              </a:extLst>
            </p:cNvPr>
            <p:cNvSpPr/>
            <p:nvPr/>
          </p:nvSpPr>
          <p:spPr>
            <a:xfrm>
              <a:off x="6738446" y="1294866"/>
              <a:ext cx="17942" cy="70060"/>
            </a:xfrm>
            <a:custGeom>
              <a:avLst/>
              <a:gdLst>
                <a:gd name="connsiteX0" fmla="*/ 276 w 17942"/>
                <a:gd name="connsiteY0" fmla="*/ 27 h 70060"/>
                <a:gd name="connsiteX1" fmla="*/ 276 w 17942"/>
                <a:gd name="connsiteY1" fmla="*/ 70088 h 70060"/>
              </a:gdLst>
              <a:ahLst/>
              <a:cxnLst>
                <a:cxn ang="0">
                  <a:pos x="connsiteX0" y="connsiteY0"/>
                </a:cxn>
                <a:cxn ang="0">
                  <a:pos x="connsiteX1" y="connsiteY1"/>
                </a:cxn>
              </a:cxnLst>
              <a:rect l="l" t="t" r="r" b="b"/>
              <a:pathLst>
                <a:path w="17942" h="70060">
                  <a:moveTo>
                    <a:pt x="276" y="27"/>
                  </a:moveTo>
                  <a:lnTo>
                    <a:pt x="276"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Freeform: Shape 370">
              <a:extLst>
                <a:ext uri="{FF2B5EF4-FFF2-40B4-BE49-F238E27FC236}">
                  <a16:creationId xmlns:a16="http://schemas.microsoft.com/office/drawing/2014/main" id="{142CD090-2FC6-3457-D6F3-A87D94E042A3}"/>
                </a:ext>
              </a:extLst>
            </p:cNvPr>
            <p:cNvSpPr/>
            <p:nvPr/>
          </p:nvSpPr>
          <p:spPr>
            <a:xfrm>
              <a:off x="6712968" y="1330021"/>
              <a:ext cx="50776" cy="24756"/>
            </a:xfrm>
            <a:custGeom>
              <a:avLst/>
              <a:gdLst>
                <a:gd name="connsiteX0" fmla="*/ 51053 w 50776"/>
                <a:gd name="connsiteY0" fmla="*/ 27 h 24756"/>
                <a:gd name="connsiteX1" fmla="*/ 276 w 50776"/>
                <a:gd name="connsiteY1" fmla="*/ 27 h 24756"/>
              </a:gdLst>
              <a:ahLst/>
              <a:cxnLst>
                <a:cxn ang="0">
                  <a:pos x="connsiteX0" y="connsiteY0"/>
                </a:cxn>
                <a:cxn ang="0">
                  <a:pos x="connsiteX1" y="connsiteY1"/>
                </a:cxn>
              </a:cxnLst>
              <a:rect l="l" t="t" r="r" b="b"/>
              <a:pathLst>
                <a:path w="50776" h="24756">
                  <a:moveTo>
                    <a:pt x="51053" y="27"/>
                  </a:moveTo>
                  <a:lnTo>
                    <a:pt x="276"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4" name="Graphic 2">
            <a:extLst>
              <a:ext uri="{FF2B5EF4-FFF2-40B4-BE49-F238E27FC236}">
                <a16:creationId xmlns:a16="http://schemas.microsoft.com/office/drawing/2014/main" id="{45B66900-392E-A14A-8327-F83D1EE4B167}"/>
              </a:ext>
            </a:extLst>
          </p:cNvPr>
          <p:cNvGrpSpPr/>
          <p:nvPr/>
        </p:nvGrpSpPr>
        <p:grpSpPr>
          <a:xfrm>
            <a:off x="4342784" y="1766889"/>
            <a:ext cx="43643" cy="61395"/>
            <a:chOff x="6707765" y="1294866"/>
            <a:chExt cx="50776" cy="70060"/>
          </a:xfrm>
        </p:grpSpPr>
        <p:sp>
          <p:nvSpPr>
            <p:cNvPr id="368" name="Freeform: Shape 367">
              <a:extLst>
                <a:ext uri="{FF2B5EF4-FFF2-40B4-BE49-F238E27FC236}">
                  <a16:creationId xmlns:a16="http://schemas.microsoft.com/office/drawing/2014/main" id="{7CB58861-A56D-2AB2-69E8-CD2E9C63496F}"/>
                </a:ext>
              </a:extLst>
            </p:cNvPr>
            <p:cNvSpPr/>
            <p:nvPr/>
          </p:nvSpPr>
          <p:spPr>
            <a:xfrm>
              <a:off x="6733243" y="1294866"/>
              <a:ext cx="17942" cy="70060"/>
            </a:xfrm>
            <a:custGeom>
              <a:avLst/>
              <a:gdLst>
                <a:gd name="connsiteX0" fmla="*/ 276 w 17942"/>
                <a:gd name="connsiteY0" fmla="*/ 27 h 70060"/>
                <a:gd name="connsiteX1" fmla="*/ 276 w 17942"/>
                <a:gd name="connsiteY1" fmla="*/ 70088 h 70060"/>
              </a:gdLst>
              <a:ahLst/>
              <a:cxnLst>
                <a:cxn ang="0">
                  <a:pos x="connsiteX0" y="connsiteY0"/>
                </a:cxn>
                <a:cxn ang="0">
                  <a:pos x="connsiteX1" y="connsiteY1"/>
                </a:cxn>
              </a:cxnLst>
              <a:rect l="l" t="t" r="r" b="b"/>
              <a:pathLst>
                <a:path w="17942" h="70060">
                  <a:moveTo>
                    <a:pt x="276" y="27"/>
                  </a:moveTo>
                  <a:lnTo>
                    <a:pt x="276"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Freeform: Shape 368">
              <a:extLst>
                <a:ext uri="{FF2B5EF4-FFF2-40B4-BE49-F238E27FC236}">
                  <a16:creationId xmlns:a16="http://schemas.microsoft.com/office/drawing/2014/main" id="{B606AF31-93CA-4B24-2D30-7D790ECE30E6}"/>
                </a:ext>
              </a:extLst>
            </p:cNvPr>
            <p:cNvSpPr/>
            <p:nvPr/>
          </p:nvSpPr>
          <p:spPr>
            <a:xfrm>
              <a:off x="6707765" y="1330021"/>
              <a:ext cx="50776" cy="24756"/>
            </a:xfrm>
            <a:custGeom>
              <a:avLst/>
              <a:gdLst>
                <a:gd name="connsiteX0" fmla="*/ 51053 w 50776"/>
                <a:gd name="connsiteY0" fmla="*/ 27 h 24756"/>
                <a:gd name="connsiteX1" fmla="*/ 276 w 50776"/>
                <a:gd name="connsiteY1" fmla="*/ 27 h 24756"/>
              </a:gdLst>
              <a:ahLst/>
              <a:cxnLst>
                <a:cxn ang="0">
                  <a:pos x="connsiteX0" y="connsiteY0"/>
                </a:cxn>
                <a:cxn ang="0">
                  <a:pos x="connsiteX1" y="connsiteY1"/>
                </a:cxn>
              </a:cxnLst>
              <a:rect l="l" t="t" r="r" b="b"/>
              <a:pathLst>
                <a:path w="50776" h="24756">
                  <a:moveTo>
                    <a:pt x="51053" y="27"/>
                  </a:moveTo>
                  <a:lnTo>
                    <a:pt x="276"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raphic 2">
            <a:extLst>
              <a:ext uri="{FF2B5EF4-FFF2-40B4-BE49-F238E27FC236}">
                <a16:creationId xmlns:a16="http://schemas.microsoft.com/office/drawing/2014/main" id="{876036B9-4A94-925A-FEC7-EF937FE088B1}"/>
              </a:ext>
            </a:extLst>
          </p:cNvPr>
          <p:cNvGrpSpPr/>
          <p:nvPr/>
        </p:nvGrpSpPr>
        <p:grpSpPr>
          <a:xfrm>
            <a:off x="4329060" y="1726973"/>
            <a:ext cx="43643" cy="61395"/>
            <a:chOff x="6691796" y="1249315"/>
            <a:chExt cx="50776" cy="70060"/>
          </a:xfrm>
        </p:grpSpPr>
        <p:sp>
          <p:nvSpPr>
            <p:cNvPr id="366" name="Freeform: Shape 365">
              <a:extLst>
                <a:ext uri="{FF2B5EF4-FFF2-40B4-BE49-F238E27FC236}">
                  <a16:creationId xmlns:a16="http://schemas.microsoft.com/office/drawing/2014/main" id="{6CCCE465-8EE2-EB66-A4C8-85879FB5ECCA}"/>
                </a:ext>
              </a:extLst>
            </p:cNvPr>
            <p:cNvSpPr/>
            <p:nvPr/>
          </p:nvSpPr>
          <p:spPr>
            <a:xfrm>
              <a:off x="6717274" y="1249315"/>
              <a:ext cx="17942" cy="70060"/>
            </a:xfrm>
            <a:custGeom>
              <a:avLst/>
              <a:gdLst>
                <a:gd name="connsiteX0" fmla="*/ 275 w 17942"/>
                <a:gd name="connsiteY0" fmla="*/ 25 h 70060"/>
                <a:gd name="connsiteX1" fmla="*/ 275 w 17942"/>
                <a:gd name="connsiteY1" fmla="*/ 70086 h 70060"/>
              </a:gdLst>
              <a:ahLst/>
              <a:cxnLst>
                <a:cxn ang="0">
                  <a:pos x="connsiteX0" y="connsiteY0"/>
                </a:cxn>
                <a:cxn ang="0">
                  <a:pos x="connsiteX1" y="connsiteY1"/>
                </a:cxn>
              </a:cxnLst>
              <a:rect l="l" t="t" r="r" b="b"/>
              <a:pathLst>
                <a:path w="17942" h="70060">
                  <a:moveTo>
                    <a:pt x="275" y="25"/>
                  </a:moveTo>
                  <a:lnTo>
                    <a:pt x="275" y="7008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Freeform: Shape 366">
              <a:extLst>
                <a:ext uri="{FF2B5EF4-FFF2-40B4-BE49-F238E27FC236}">
                  <a16:creationId xmlns:a16="http://schemas.microsoft.com/office/drawing/2014/main" id="{3DADA844-0EE3-CAEC-893A-8059CC6B9995}"/>
                </a:ext>
              </a:extLst>
            </p:cNvPr>
            <p:cNvSpPr/>
            <p:nvPr/>
          </p:nvSpPr>
          <p:spPr>
            <a:xfrm>
              <a:off x="6691796" y="1284469"/>
              <a:ext cx="50776" cy="24756"/>
            </a:xfrm>
            <a:custGeom>
              <a:avLst/>
              <a:gdLst>
                <a:gd name="connsiteX0" fmla="*/ 51052 w 50776"/>
                <a:gd name="connsiteY0" fmla="*/ 25 h 24756"/>
                <a:gd name="connsiteX1" fmla="*/ 275 w 50776"/>
                <a:gd name="connsiteY1" fmla="*/ 25 h 24756"/>
              </a:gdLst>
              <a:ahLst/>
              <a:cxnLst>
                <a:cxn ang="0">
                  <a:pos x="connsiteX0" y="connsiteY0"/>
                </a:cxn>
                <a:cxn ang="0">
                  <a:pos x="connsiteX1" y="connsiteY1"/>
                </a:cxn>
              </a:cxnLst>
              <a:rect l="l" t="t" r="r" b="b"/>
              <a:pathLst>
                <a:path w="50776" h="24756">
                  <a:moveTo>
                    <a:pt x="51052" y="25"/>
                  </a:moveTo>
                  <a:lnTo>
                    <a:pt x="275" y="25"/>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raphic 2">
            <a:extLst>
              <a:ext uri="{FF2B5EF4-FFF2-40B4-BE49-F238E27FC236}">
                <a16:creationId xmlns:a16="http://schemas.microsoft.com/office/drawing/2014/main" id="{507A66E1-1979-2A62-392C-B418A1F16234}"/>
              </a:ext>
            </a:extLst>
          </p:cNvPr>
          <p:cNvGrpSpPr/>
          <p:nvPr/>
        </p:nvGrpSpPr>
        <p:grpSpPr>
          <a:xfrm>
            <a:off x="4324432" y="1726973"/>
            <a:ext cx="43643" cy="61395"/>
            <a:chOff x="6686413" y="1249315"/>
            <a:chExt cx="50776" cy="70060"/>
          </a:xfrm>
        </p:grpSpPr>
        <p:sp>
          <p:nvSpPr>
            <p:cNvPr id="364" name="Freeform: Shape 363">
              <a:extLst>
                <a:ext uri="{FF2B5EF4-FFF2-40B4-BE49-F238E27FC236}">
                  <a16:creationId xmlns:a16="http://schemas.microsoft.com/office/drawing/2014/main" id="{7783EAF1-5A19-4543-C605-1A3B1542C240}"/>
                </a:ext>
              </a:extLst>
            </p:cNvPr>
            <p:cNvSpPr/>
            <p:nvPr/>
          </p:nvSpPr>
          <p:spPr>
            <a:xfrm>
              <a:off x="6711892" y="1249315"/>
              <a:ext cx="17942" cy="70060"/>
            </a:xfrm>
            <a:custGeom>
              <a:avLst/>
              <a:gdLst>
                <a:gd name="connsiteX0" fmla="*/ 274 w 17942"/>
                <a:gd name="connsiteY0" fmla="*/ 25 h 70060"/>
                <a:gd name="connsiteX1" fmla="*/ 274 w 17942"/>
                <a:gd name="connsiteY1" fmla="*/ 70086 h 70060"/>
              </a:gdLst>
              <a:ahLst/>
              <a:cxnLst>
                <a:cxn ang="0">
                  <a:pos x="connsiteX0" y="connsiteY0"/>
                </a:cxn>
                <a:cxn ang="0">
                  <a:pos x="connsiteX1" y="connsiteY1"/>
                </a:cxn>
              </a:cxnLst>
              <a:rect l="l" t="t" r="r" b="b"/>
              <a:pathLst>
                <a:path w="17942" h="70060">
                  <a:moveTo>
                    <a:pt x="274" y="25"/>
                  </a:moveTo>
                  <a:lnTo>
                    <a:pt x="274" y="7008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Freeform: Shape 364">
              <a:extLst>
                <a:ext uri="{FF2B5EF4-FFF2-40B4-BE49-F238E27FC236}">
                  <a16:creationId xmlns:a16="http://schemas.microsoft.com/office/drawing/2014/main" id="{93AAF9F4-75F2-2D1F-9048-668EBC866D9B}"/>
                </a:ext>
              </a:extLst>
            </p:cNvPr>
            <p:cNvSpPr/>
            <p:nvPr/>
          </p:nvSpPr>
          <p:spPr>
            <a:xfrm>
              <a:off x="6686413" y="1284469"/>
              <a:ext cx="50776" cy="24756"/>
            </a:xfrm>
            <a:custGeom>
              <a:avLst/>
              <a:gdLst>
                <a:gd name="connsiteX0" fmla="*/ 51051 w 50776"/>
                <a:gd name="connsiteY0" fmla="*/ 25 h 24756"/>
                <a:gd name="connsiteX1" fmla="*/ 274 w 50776"/>
                <a:gd name="connsiteY1" fmla="*/ 25 h 24756"/>
              </a:gdLst>
              <a:ahLst/>
              <a:cxnLst>
                <a:cxn ang="0">
                  <a:pos x="connsiteX0" y="connsiteY0"/>
                </a:cxn>
                <a:cxn ang="0">
                  <a:pos x="connsiteX1" y="connsiteY1"/>
                </a:cxn>
              </a:cxnLst>
              <a:rect l="l" t="t" r="r" b="b"/>
              <a:pathLst>
                <a:path w="50776" h="24756">
                  <a:moveTo>
                    <a:pt x="51051" y="25"/>
                  </a:moveTo>
                  <a:lnTo>
                    <a:pt x="274" y="25"/>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7" name="Graphic 2">
            <a:extLst>
              <a:ext uri="{FF2B5EF4-FFF2-40B4-BE49-F238E27FC236}">
                <a16:creationId xmlns:a16="http://schemas.microsoft.com/office/drawing/2014/main" id="{6DED1ED6-02E9-9145-013A-58EDD621F703}"/>
              </a:ext>
            </a:extLst>
          </p:cNvPr>
          <p:cNvGrpSpPr/>
          <p:nvPr/>
        </p:nvGrpSpPr>
        <p:grpSpPr>
          <a:xfrm>
            <a:off x="4319035" y="1726973"/>
            <a:ext cx="43643" cy="61395"/>
            <a:chOff x="6680134" y="1249315"/>
            <a:chExt cx="50776" cy="70060"/>
          </a:xfrm>
        </p:grpSpPr>
        <p:sp>
          <p:nvSpPr>
            <p:cNvPr id="362" name="Freeform: Shape 361">
              <a:extLst>
                <a:ext uri="{FF2B5EF4-FFF2-40B4-BE49-F238E27FC236}">
                  <a16:creationId xmlns:a16="http://schemas.microsoft.com/office/drawing/2014/main" id="{AC44B995-0B10-D2F2-E021-D2F208D39CCA}"/>
                </a:ext>
              </a:extLst>
            </p:cNvPr>
            <p:cNvSpPr/>
            <p:nvPr/>
          </p:nvSpPr>
          <p:spPr>
            <a:xfrm>
              <a:off x="6705612" y="1249315"/>
              <a:ext cx="17942" cy="70060"/>
            </a:xfrm>
            <a:custGeom>
              <a:avLst/>
              <a:gdLst>
                <a:gd name="connsiteX0" fmla="*/ 274 w 17942"/>
                <a:gd name="connsiteY0" fmla="*/ 25 h 70060"/>
                <a:gd name="connsiteX1" fmla="*/ 274 w 17942"/>
                <a:gd name="connsiteY1" fmla="*/ 70086 h 70060"/>
              </a:gdLst>
              <a:ahLst/>
              <a:cxnLst>
                <a:cxn ang="0">
                  <a:pos x="connsiteX0" y="connsiteY0"/>
                </a:cxn>
                <a:cxn ang="0">
                  <a:pos x="connsiteX1" y="connsiteY1"/>
                </a:cxn>
              </a:cxnLst>
              <a:rect l="l" t="t" r="r" b="b"/>
              <a:pathLst>
                <a:path w="17942" h="70060">
                  <a:moveTo>
                    <a:pt x="274" y="25"/>
                  </a:moveTo>
                  <a:lnTo>
                    <a:pt x="274" y="7008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Freeform: Shape 362">
              <a:extLst>
                <a:ext uri="{FF2B5EF4-FFF2-40B4-BE49-F238E27FC236}">
                  <a16:creationId xmlns:a16="http://schemas.microsoft.com/office/drawing/2014/main" id="{AB2FF3C3-094C-8E15-2C57-DFC332CF0D0D}"/>
                </a:ext>
              </a:extLst>
            </p:cNvPr>
            <p:cNvSpPr/>
            <p:nvPr/>
          </p:nvSpPr>
          <p:spPr>
            <a:xfrm>
              <a:off x="6680134" y="1284469"/>
              <a:ext cx="50776" cy="24756"/>
            </a:xfrm>
            <a:custGeom>
              <a:avLst/>
              <a:gdLst>
                <a:gd name="connsiteX0" fmla="*/ 51051 w 50776"/>
                <a:gd name="connsiteY0" fmla="*/ 25 h 24756"/>
                <a:gd name="connsiteX1" fmla="*/ 274 w 50776"/>
                <a:gd name="connsiteY1" fmla="*/ 25 h 24756"/>
              </a:gdLst>
              <a:ahLst/>
              <a:cxnLst>
                <a:cxn ang="0">
                  <a:pos x="connsiteX0" y="connsiteY0"/>
                </a:cxn>
                <a:cxn ang="0">
                  <a:pos x="connsiteX1" y="connsiteY1"/>
                </a:cxn>
              </a:cxnLst>
              <a:rect l="l" t="t" r="r" b="b"/>
              <a:pathLst>
                <a:path w="50776" h="24756">
                  <a:moveTo>
                    <a:pt x="51051" y="25"/>
                  </a:moveTo>
                  <a:lnTo>
                    <a:pt x="274" y="25"/>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raphic 2">
            <a:extLst>
              <a:ext uri="{FF2B5EF4-FFF2-40B4-BE49-F238E27FC236}">
                <a16:creationId xmlns:a16="http://schemas.microsoft.com/office/drawing/2014/main" id="{7558374A-4078-0B6D-20DD-5EC129813B25}"/>
              </a:ext>
            </a:extLst>
          </p:cNvPr>
          <p:cNvGrpSpPr/>
          <p:nvPr/>
        </p:nvGrpSpPr>
        <p:grpSpPr>
          <a:xfrm>
            <a:off x="4306389" y="1726973"/>
            <a:ext cx="43643" cy="61395"/>
            <a:chOff x="6665421" y="1249315"/>
            <a:chExt cx="50776" cy="70060"/>
          </a:xfrm>
        </p:grpSpPr>
        <p:sp>
          <p:nvSpPr>
            <p:cNvPr id="360" name="Freeform: Shape 359">
              <a:extLst>
                <a:ext uri="{FF2B5EF4-FFF2-40B4-BE49-F238E27FC236}">
                  <a16:creationId xmlns:a16="http://schemas.microsoft.com/office/drawing/2014/main" id="{57BAC1D8-42B1-1297-D333-DD322F48B945}"/>
                </a:ext>
              </a:extLst>
            </p:cNvPr>
            <p:cNvSpPr/>
            <p:nvPr/>
          </p:nvSpPr>
          <p:spPr>
            <a:xfrm>
              <a:off x="6690899" y="1249315"/>
              <a:ext cx="17942" cy="70060"/>
            </a:xfrm>
            <a:custGeom>
              <a:avLst/>
              <a:gdLst>
                <a:gd name="connsiteX0" fmla="*/ 273 w 17942"/>
                <a:gd name="connsiteY0" fmla="*/ 25 h 70060"/>
                <a:gd name="connsiteX1" fmla="*/ 273 w 17942"/>
                <a:gd name="connsiteY1" fmla="*/ 70086 h 70060"/>
              </a:gdLst>
              <a:ahLst/>
              <a:cxnLst>
                <a:cxn ang="0">
                  <a:pos x="connsiteX0" y="connsiteY0"/>
                </a:cxn>
                <a:cxn ang="0">
                  <a:pos x="connsiteX1" y="connsiteY1"/>
                </a:cxn>
              </a:cxnLst>
              <a:rect l="l" t="t" r="r" b="b"/>
              <a:pathLst>
                <a:path w="17942" h="70060">
                  <a:moveTo>
                    <a:pt x="273" y="25"/>
                  </a:moveTo>
                  <a:lnTo>
                    <a:pt x="273" y="7008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Freeform: Shape 360">
              <a:extLst>
                <a:ext uri="{FF2B5EF4-FFF2-40B4-BE49-F238E27FC236}">
                  <a16:creationId xmlns:a16="http://schemas.microsoft.com/office/drawing/2014/main" id="{698BADF2-A983-AA8D-9B00-CEA9E5A1B39B}"/>
                </a:ext>
              </a:extLst>
            </p:cNvPr>
            <p:cNvSpPr/>
            <p:nvPr/>
          </p:nvSpPr>
          <p:spPr>
            <a:xfrm>
              <a:off x="6665421" y="1284469"/>
              <a:ext cx="50776" cy="24756"/>
            </a:xfrm>
            <a:custGeom>
              <a:avLst/>
              <a:gdLst>
                <a:gd name="connsiteX0" fmla="*/ 51050 w 50776"/>
                <a:gd name="connsiteY0" fmla="*/ 25 h 24756"/>
                <a:gd name="connsiteX1" fmla="*/ 273 w 50776"/>
                <a:gd name="connsiteY1" fmla="*/ 25 h 24756"/>
              </a:gdLst>
              <a:ahLst/>
              <a:cxnLst>
                <a:cxn ang="0">
                  <a:pos x="connsiteX0" y="connsiteY0"/>
                </a:cxn>
                <a:cxn ang="0">
                  <a:pos x="connsiteX1" y="connsiteY1"/>
                </a:cxn>
              </a:cxnLst>
              <a:rect l="l" t="t" r="r" b="b"/>
              <a:pathLst>
                <a:path w="50776" h="24756">
                  <a:moveTo>
                    <a:pt x="51050" y="25"/>
                  </a:moveTo>
                  <a:lnTo>
                    <a:pt x="273" y="25"/>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raphic 2">
            <a:extLst>
              <a:ext uri="{FF2B5EF4-FFF2-40B4-BE49-F238E27FC236}">
                <a16:creationId xmlns:a16="http://schemas.microsoft.com/office/drawing/2014/main" id="{2A25ED81-654E-3307-F53E-F669458E81AD}"/>
              </a:ext>
            </a:extLst>
          </p:cNvPr>
          <p:cNvGrpSpPr/>
          <p:nvPr/>
        </p:nvGrpSpPr>
        <p:grpSpPr>
          <a:xfrm>
            <a:off x="3743801" y="1687272"/>
            <a:ext cx="43643" cy="61395"/>
            <a:chOff x="6010882" y="1204010"/>
            <a:chExt cx="50776" cy="70060"/>
          </a:xfrm>
        </p:grpSpPr>
        <p:sp>
          <p:nvSpPr>
            <p:cNvPr id="358" name="Freeform: Shape 357">
              <a:extLst>
                <a:ext uri="{FF2B5EF4-FFF2-40B4-BE49-F238E27FC236}">
                  <a16:creationId xmlns:a16="http://schemas.microsoft.com/office/drawing/2014/main" id="{E8E526FB-263C-E747-D3F8-1535EEDF7892}"/>
                </a:ext>
              </a:extLst>
            </p:cNvPr>
            <p:cNvSpPr/>
            <p:nvPr/>
          </p:nvSpPr>
          <p:spPr>
            <a:xfrm>
              <a:off x="6036360" y="1204010"/>
              <a:ext cx="17942" cy="70060"/>
            </a:xfrm>
            <a:custGeom>
              <a:avLst/>
              <a:gdLst>
                <a:gd name="connsiteX0" fmla="*/ 237 w 17942"/>
                <a:gd name="connsiteY0" fmla="*/ 24 h 70060"/>
                <a:gd name="connsiteX1" fmla="*/ 237 w 17942"/>
                <a:gd name="connsiteY1" fmla="*/ 70084 h 70060"/>
              </a:gdLst>
              <a:ahLst/>
              <a:cxnLst>
                <a:cxn ang="0">
                  <a:pos x="connsiteX0" y="connsiteY0"/>
                </a:cxn>
                <a:cxn ang="0">
                  <a:pos x="connsiteX1" y="connsiteY1"/>
                </a:cxn>
              </a:cxnLst>
              <a:rect l="l" t="t" r="r" b="b"/>
              <a:pathLst>
                <a:path w="17942" h="70060">
                  <a:moveTo>
                    <a:pt x="237" y="24"/>
                  </a:moveTo>
                  <a:lnTo>
                    <a:pt x="237"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Freeform: Shape 358">
              <a:extLst>
                <a:ext uri="{FF2B5EF4-FFF2-40B4-BE49-F238E27FC236}">
                  <a16:creationId xmlns:a16="http://schemas.microsoft.com/office/drawing/2014/main" id="{FBC659F9-9366-89D9-98A2-A3CAE1756527}"/>
                </a:ext>
              </a:extLst>
            </p:cNvPr>
            <p:cNvSpPr/>
            <p:nvPr/>
          </p:nvSpPr>
          <p:spPr>
            <a:xfrm>
              <a:off x="6010882" y="1239165"/>
              <a:ext cx="50776" cy="24756"/>
            </a:xfrm>
            <a:custGeom>
              <a:avLst/>
              <a:gdLst>
                <a:gd name="connsiteX0" fmla="*/ 51014 w 50776"/>
                <a:gd name="connsiteY0" fmla="*/ 24 h 24756"/>
                <a:gd name="connsiteX1" fmla="*/ 237 w 50776"/>
                <a:gd name="connsiteY1" fmla="*/ 24 h 24756"/>
              </a:gdLst>
              <a:ahLst/>
              <a:cxnLst>
                <a:cxn ang="0">
                  <a:pos x="connsiteX0" y="connsiteY0"/>
                </a:cxn>
                <a:cxn ang="0">
                  <a:pos x="connsiteX1" y="connsiteY1"/>
                </a:cxn>
              </a:cxnLst>
              <a:rect l="l" t="t" r="r" b="b"/>
              <a:pathLst>
                <a:path w="50776" h="24756">
                  <a:moveTo>
                    <a:pt x="51014" y="24"/>
                  </a:moveTo>
                  <a:lnTo>
                    <a:pt x="237"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0" name="Graphic 2">
            <a:extLst>
              <a:ext uri="{FF2B5EF4-FFF2-40B4-BE49-F238E27FC236}">
                <a16:creationId xmlns:a16="http://schemas.microsoft.com/office/drawing/2014/main" id="{4915F362-825C-3FCD-2043-FE95A55413D5}"/>
              </a:ext>
            </a:extLst>
          </p:cNvPr>
          <p:cNvGrpSpPr/>
          <p:nvPr/>
        </p:nvGrpSpPr>
        <p:grpSpPr>
          <a:xfrm>
            <a:off x="3711877" y="1687272"/>
            <a:ext cx="43643" cy="61395"/>
            <a:chOff x="5973741" y="1204010"/>
            <a:chExt cx="50776" cy="70060"/>
          </a:xfrm>
        </p:grpSpPr>
        <p:sp>
          <p:nvSpPr>
            <p:cNvPr id="356" name="Freeform: Shape 355">
              <a:extLst>
                <a:ext uri="{FF2B5EF4-FFF2-40B4-BE49-F238E27FC236}">
                  <a16:creationId xmlns:a16="http://schemas.microsoft.com/office/drawing/2014/main" id="{8E7CFF95-06F2-EF22-5577-F91DBFEEFF26}"/>
                </a:ext>
              </a:extLst>
            </p:cNvPr>
            <p:cNvSpPr/>
            <p:nvPr/>
          </p:nvSpPr>
          <p:spPr>
            <a:xfrm>
              <a:off x="5999220" y="1204010"/>
              <a:ext cx="17942" cy="70060"/>
            </a:xfrm>
            <a:custGeom>
              <a:avLst/>
              <a:gdLst>
                <a:gd name="connsiteX0" fmla="*/ 235 w 17942"/>
                <a:gd name="connsiteY0" fmla="*/ 24 h 70060"/>
                <a:gd name="connsiteX1" fmla="*/ 235 w 17942"/>
                <a:gd name="connsiteY1" fmla="*/ 70084 h 70060"/>
              </a:gdLst>
              <a:ahLst/>
              <a:cxnLst>
                <a:cxn ang="0">
                  <a:pos x="connsiteX0" y="connsiteY0"/>
                </a:cxn>
                <a:cxn ang="0">
                  <a:pos x="connsiteX1" y="connsiteY1"/>
                </a:cxn>
              </a:cxnLst>
              <a:rect l="l" t="t" r="r" b="b"/>
              <a:pathLst>
                <a:path w="17942" h="70060">
                  <a:moveTo>
                    <a:pt x="235" y="24"/>
                  </a:moveTo>
                  <a:lnTo>
                    <a:pt x="235"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Freeform: Shape 356">
              <a:extLst>
                <a:ext uri="{FF2B5EF4-FFF2-40B4-BE49-F238E27FC236}">
                  <a16:creationId xmlns:a16="http://schemas.microsoft.com/office/drawing/2014/main" id="{2FD86BB0-BCCB-6EA8-B8D6-763AA5262920}"/>
                </a:ext>
              </a:extLst>
            </p:cNvPr>
            <p:cNvSpPr/>
            <p:nvPr/>
          </p:nvSpPr>
          <p:spPr>
            <a:xfrm>
              <a:off x="5973741" y="1239165"/>
              <a:ext cx="50776" cy="24756"/>
            </a:xfrm>
            <a:custGeom>
              <a:avLst/>
              <a:gdLst>
                <a:gd name="connsiteX0" fmla="*/ 51012 w 50776"/>
                <a:gd name="connsiteY0" fmla="*/ 24 h 24756"/>
                <a:gd name="connsiteX1" fmla="*/ 235 w 50776"/>
                <a:gd name="connsiteY1" fmla="*/ 24 h 24756"/>
              </a:gdLst>
              <a:ahLst/>
              <a:cxnLst>
                <a:cxn ang="0">
                  <a:pos x="connsiteX0" y="connsiteY0"/>
                </a:cxn>
                <a:cxn ang="0">
                  <a:pos x="connsiteX1" y="connsiteY1"/>
                </a:cxn>
              </a:cxnLst>
              <a:rect l="l" t="t" r="r" b="b"/>
              <a:pathLst>
                <a:path w="50776" h="24756">
                  <a:moveTo>
                    <a:pt x="51012" y="24"/>
                  </a:moveTo>
                  <a:lnTo>
                    <a:pt x="235"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 name="Graphic 2">
            <a:extLst>
              <a:ext uri="{FF2B5EF4-FFF2-40B4-BE49-F238E27FC236}">
                <a16:creationId xmlns:a16="http://schemas.microsoft.com/office/drawing/2014/main" id="{0570681F-3BF0-6169-412D-AFC328EDA237}"/>
              </a:ext>
            </a:extLst>
          </p:cNvPr>
          <p:cNvGrpSpPr/>
          <p:nvPr/>
        </p:nvGrpSpPr>
        <p:grpSpPr>
          <a:xfrm>
            <a:off x="3705401" y="1687272"/>
            <a:ext cx="43643" cy="61395"/>
            <a:chOff x="5966206" y="1204010"/>
            <a:chExt cx="50776" cy="70060"/>
          </a:xfrm>
        </p:grpSpPr>
        <p:sp>
          <p:nvSpPr>
            <p:cNvPr id="354" name="Freeform: Shape 353">
              <a:extLst>
                <a:ext uri="{FF2B5EF4-FFF2-40B4-BE49-F238E27FC236}">
                  <a16:creationId xmlns:a16="http://schemas.microsoft.com/office/drawing/2014/main" id="{E58B7A7D-43C6-8FFA-50B1-D1CA3C234C88}"/>
                </a:ext>
              </a:extLst>
            </p:cNvPr>
            <p:cNvSpPr/>
            <p:nvPr/>
          </p:nvSpPr>
          <p:spPr>
            <a:xfrm>
              <a:off x="5991684" y="1204010"/>
              <a:ext cx="17942" cy="70060"/>
            </a:xfrm>
            <a:custGeom>
              <a:avLst/>
              <a:gdLst>
                <a:gd name="connsiteX0" fmla="*/ 234 w 17942"/>
                <a:gd name="connsiteY0" fmla="*/ 24 h 70060"/>
                <a:gd name="connsiteX1" fmla="*/ 234 w 17942"/>
                <a:gd name="connsiteY1" fmla="*/ 70084 h 70060"/>
              </a:gdLst>
              <a:ahLst/>
              <a:cxnLst>
                <a:cxn ang="0">
                  <a:pos x="connsiteX0" y="connsiteY0"/>
                </a:cxn>
                <a:cxn ang="0">
                  <a:pos x="connsiteX1" y="connsiteY1"/>
                </a:cxn>
              </a:cxnLst>
              <a:rect l="l" t="t" r="r" b="b"/>
              <a:pathLst>
                <a:path w="17942" h="70060">
                  <a:moveTo>
                    <a:pt x="234" y="24"/>
                  </a:moveTo>
                  <a:lnTo>
                    <a:pt x="234"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Freeform: Shape 354">
              <a:extLst>
                <a:ext uri="{FF2B5EF4-FFF2-40B4-BE49-F238E27FC236}">
                  <a16:creationId xmlns:a16="http://schemas.microsoft.com/office/drawing/2014/main" id="{612FDE10-BD5E-BCEE-DA50-F1D0CCDB504F}"/>
                </a:ext>
              </a:extLst>
            </p:cNvPr>
            <p:cNvSpPr/>
            <p:nvPr/>
          </p:nvSpPr>
          <p:spPr>
            <a:xfrm>
              <a:off x="5966206" y="1239165"/>
              <a:ext cx="50776" cy="24756"/>
            </a:xfrm>
            <a:custGeom>
              <a:avLst/>
              <a:gdLst>
                <a:gd name="connsiteX0" fmla="*/ 51011 w 50776"/>
                <a:gd name="connsiteY0" fmla="*/ 24 h 24756"/>
                <a:gd name="connsiteX1" fmla="*/ 234 w 50776"/>
                <a:gd name="connsiteY1" fmla="*/ 24 h 24756"/>
              </a:gdLst>
              <a:ahLst/>
              <a:cxnLst>
                <a:cxn ang="0">
                  <a:pos x="connsiteX0" y="connsiteY0"/>
                </a:cxn>
                <a:cxn ang="0">
                  <a:pos x="connsiteX1" y="connsiteY1"/>
                </a:cxn>
              </a:cxnLst>
              <a:rect l="l" t="t" r="r" b="b"/>
              <a:pathLst>
                <a:path w="50776" h="24756">
                  <a:moveTo>
                    <a:pt x="51011" y="24"/>
                  </a:moveTo>
                  <a:lnTo>
                    <a:pt x="234"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 name="Graphic 2">
            <a:extLst>
              <a:ext uri="{FF2B5EF4-FFF2-40B4-BE49-F238E27FC236}">
                <a16:creationId xmlns:a16="http://schemas.microsoft.com/office/drawing/2014/main" id="{6A77E7AB-735F-E88C-2AD0-E412D1A58C81}"/>
              </a:ext>
            </a:extLst>
          </p:cNvPr>
          <p:cNvGrpSpPr/>
          <p:nvPr/>
        </p:nvGrpSpPr>
        <p:grpSpPr>
          <a:xfrm>
            <a:off x="3698769" y="1687272"/>
            <a:ext cx="43643" cy="61395"/>
            <a:chOff x="5958490" y="1204010"/>
            <a:chExt cx="50776" cy="70060"/>
          </a:xfrm>
        </p:grpSpPr>
        <p:sp>
          <p:nvSpPr>
            <p:cNvPr id="352" name="Freeform: Shape 351">
              <a:extLst>
                <a:ext uri="{FF2B5EF4-FFF2-40B4-BE49-F238E27FC236}">
                  <a16:creationId xmlns:a16="http://schemas.microsoft.com/office/drawing/2014/main" id="{F78B7131-C561-C291-1CF3-2F54025610D6}"/>
                </a:ext>
              </a:extLst>
            </p:cNvPr>
            <p:cNvSpPr/>
            <p:nvPr/>
          </p:nvSpPr>
          <p:spPr>
            <a:xfrm>
              <a:off x="5983969" y="1204010"/>
              <a:ext cx="17942" cy="70060"/>
            </a:xfrm>
            <a:custGeom>
              <a:avLst/>
              <a:gdLst>
                <a:gd name="connsiteX0" fmla="*/ 234 w 17942"/>
                <a:gd name="connsiteY0" fmla="*/ 24 h 70060"/>
                <a:gd name="connsiteX1" fmla="*/ 234 w 17942"/>
                <a:gd name="connsiteY1" fmla="*/ 70084 h 70060"/>
              </a:gdLst>
              <a:ahLst/>
              <a:cxnLst>
                <a:cxn ang="0">
                  <a:pos x="connsiteX0" y="connsiteY0"/>
                </a:cxn>
                <a:cxn ang="0">
                  <a:pos x="connsiteX1" y="connsiteY1"/>
                </a:cxn>
              </a:cxnLst>
              <a:rect l="l" t="t" r="r" b="b"/>
              <a:pathLst>
                <a:path w="17942" h="70060">
                  <a:moveTo>
                    <a:pt x="234" y="24"/>
                  </a:moveTo>
                  <a:lnTo>
                    <a:pt x="234"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Freeform: Shape 352">
              <a:extLst>
                <a:ext uri="{FF2B5EF4-FFF2-40B4-BE49-F238E27FC236}">
                  <a16:creationId xmlns:a16="http://schemas.microsoft.com/office/drawing/2014/main" id="{C14CE8F7-AEA4-13F3-D055-7D998F3DDABE}"/>
                </a:ext>
              </a:extLst>
            </p:cNvPr>
            <p:cNvSpPr/>
            <p:nvPr/>
          </p:nvSpPr>
          <p:spPr>
            <a:xfrm>
              <a:off x="5958490" y="1239165"/>
              <a:ext cx="50776" cy="24756"/>
            </a:xfrm>
            <a:custGeom>
              <a:avLst/>
              <a:gdLst>
                <a:gd name="connsiteX0" fmla="*/ 51011 w 50776"/>
                <a:gd name="connsiteY0" fmla="*/ 24 h 24756"/>
                <a:gd name="connsiteX1" fmla="*/ 234 w 50776"/>
                <a:gd name="connsiteY1" fmla="*/ 24 h 24756"/>
              </a:gdLst>
              <a:ahLst/>
              <a:cxnLst>
                <a:cxn ang="0">
                  <a:pos x="connsiteX0" y="connsiteY0"/>
                </a:cxn>
                <a:cxn ang="0">
                  <a:pos x="connsiteX1" y="connsiteY1"/>
                </a:cxn>
              </a:cxnLst>
              <a:rect l="l" t="t" r="r" b="b"/>
              <a:pathLst>
                <a:path w="50776" h="24756">
                  <a:moveTo>
                    <a:pt x="51011" y="24"/>
                  </a:moveTo>
                  <a:lnTo>
                    <a:pt x="234"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 name="Graphic 2">
            <a:extLst>
              <a:ext uri="{FF2B5EF4-FFF2-40B4-BE49-F238E27FC236}">
                <a16:creationId xmlns:a16="http://schemas.microsoft.com/office/drawing/2014/main" id="{9719A646-E492-8E45-84E1-2FE05A8A494E}"/>
              </a:ext>
            </a:extLst>
          </p:cNvPr>
          <p:cNvGrpSpPr/>
          <p:nvPr/>
        </p:nvGrpSpPr>
        <p:grpSpPr>
          <a:xfrm>
            <a:off x="3692139" y="1687272"/>
            <a:ext cx="43643" cy="61395"/>
            <a:chOff x="5950775" y="1204010"/>
            <a:chExt cx="50776" cy="70060"/>
          </a:xfrm>
        </p:grpSpPr>
        <p:sp>
          <p:nvSpPr>
            <p:cNvPr id="350" name="Freeform: Shape 349">
              <a:extLst>
                <a:ext uri="{FF2B5EF4-FFF2-40B4-BE49-F238E27FC236}">
                  <a16:creationId xmlns:a16="http://schemas.microsoft.com/office/drawing/2014/main" id="{B6D4E535-AE94-77EF-4DFE-85234F016241}"/>
                </a:ext>
              </a:extLst>
            </p:cNvPr>
            <p:cNvSpPr/>
            <p:nvPr/>
          </p:nvSpPr>
          <p:spPr>
            <a:xfrm>
              <a:off x="5976253"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Freeform: Shape 350">
              <a:extLst>
                <a:ext uri="{FF2B5EF4-FFF2-40B4-BE49-F238E27FC236}">
                  <a16:creationId xmlns:a16="http://schemas.microsoft.com/office/drawing/2014/main" id="{20EF021A-B30A-640A-8F7C-20AD8F7A9EFB}"/>
                </a:ext>
              </a:extLst>
            </p:cNvPr>
            <p:cNvSpPr/>
            <p:nvPr/>
          </p:nvSpPr>
          <p:spPr>
            <a:xfrm>
              <a:off x="5950775"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4" name="Graphic 2">
            <a:extLst>
              <a:ext uri="{FF2B5EF4-FFF2-40B4-BE49-F238E27FC236}">
                <a16:creationId xmlns:a16="http://schemas.microsoft.com/office/drawing/2014/main" id="{9FD8EF1D-17DE-5981-29F9-8585B3D2DE93}"/>
              </a:ext>
            </a:extLst>
          </p:cNvPr>
          <p:cNvGrpSpPr/>
          <p:nvPr/>
        </p:nvGrpSpPr>
        <p:grpSpPr>
          <a:xfrm>
            <a:off x="3685508" y="1687272"/>
            <a:ext cx="43643" cy="61395"/>
            <a:chOff x="5943060" y="1204010"/>
            <a:chExt cx="50776" cy="70060"/>
          </a:xfrm>
        </p:grpSpPr>
        <p:sp>
          <p:nvSpPr>
            <p:cNvPr id="348" name="Freeform: Shape 347">
              <a:extLst>
                <a:ext uri="{FF2B5EF4-FFF2-40B4-BE49-F238E27FC236}">
                  <a16:creationId xmlns:a16="http://schemas.microsoft.com/office/drawing/2014/main" id="{08E3E4AD-0008-47BD-4B42-3F86FC14A5B1}"/>
                </a:ext>
              </a:extLst>
            </p:cNvPr>
            <p:cNvSpPr/>
            <p:nvPr/>
          </p:nvSpPr>
          <p:spPr>
            <a:xfrm>
              <a:off x="5968538"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Freeform: Shape 348">
              <a:extLst>
                <a:ext uri="{FF2B5EF4-FFF2-40B4-BE49-F238E27FC236}">
                  <a16:creationId xmlns:a16="http://schemas.microsoft.com/office/drawing/2014/main" id="{0BAEBB29-AC6F-371F-79EC-BD29412B6F12}"/>
                </a:ext>
              </a:extLst>
            </p:cNvPr>
            <p:cNvSpPr/>
            <p:nvPr/>
          </p:nvSpPr>
          <p:spPr>
            <a:xfrm>
              <a:off x="5943060"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raphic 2">
            <a:extLst>
              <a:ext uri="{FF2B5EF4-FFF2-40B4-BE49-F238E27FC236}">
                <a16:creationId xmlns:a16="http://schemas.microsoft.com/office/drawing/2014/main" id="{5A129C05-2664-2DFF-7160-516F4E812DEF}"/>
              </a:ext>
            </a:extLst>
          </p:cNvPr>
          <p:cNvGrpSpPr/>
          <p:nvPr/>
        </p:nvGrpSpPr>
        <p:grpSpPr>
          <a:xfrm>
            <a:off x="3678876" y="1687272"/>
            <a:ext cx="43643" cy="61395"/>
            <a:chOff x="5935345" y="1204010"/>
            <a:chExt cx="50776" cy="70060"/>
          </a:xfrm>
        </p:grpSpPr>
        <p:sp>
          <p:nvSpPr>
            <p:cNvPr id="346" name="Freeform: Shape 345">
              <a:extLst>
                <a:ext uri="{FF2B5EF4-FFF2-40B4-BE49-F238E27FC236}">
                  <a16:creationId xmlns:a16="http://schemas.microsoft.com/office/drawing/2014/main" id="{1A665563-5053-EBDE-B7AD-AE38DBD7C87A}"/>
                </a:ext>
              </a:extLst>
            </p:cNvPr>
            <p:cNvSpPr/>
            <p:nvPr/>
          </p:nvSpPr>
          <p:spPr>
            <a:xfrm>
              <a:off x="5960823"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Freeform: Shape 346">
              <a:extLst>
                <a:ext uri="{FF2B5EF4-FFF2-40B4-BE49-F238E27FC236}">
                  <a16:creationId xmlns:a16="http://schemas.microsoft.com/office/drawing/2014/main" id="{EB508737-8A21-9F5D-3AC8-D5B8F78A8F86}"/>
                </a:ext>
              </a:extLst>
            </p:cNvPr>
            <p:cNvSpPr/>
            <p:nvPr/>
          </p:nvSpPr>
          <p:spPr>
            <a:xfrm>
              <a:off x="5935345"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raphic 2">
            <a:extLst>
              <a:ext uri="{FF2B5EF4-FFF2-40B4-BE49-F238E27FC236}">
                <a16:creationId xmlns:a16="http://schemas.microsoft.com/office/drawing/2014/main" id="{30DCFAD8-359F-2418-396E-F71FDA5EB0BF}"/>
              </a:ext>
            </a:extLst>
          </p:cNvPr>
          <p:cNvGrpSpPr/>
          <p:nvPr/>
        </p:nvGrpSpPr>
        <p:grpSpPr>
          <a:xfrm>
            <a:off x="3672399" y="1687272"/>
            <a:ext cx="43643" cy="61395"/>
            <a:chOff x="5927809" y="1204010"/>
            <a:chExt cx="50776" cy="70060"/>
          </a:xfrm>
        </p:grpSpPr>
        <p:sp>
          <p:nvSpPr>
            <p:cNvPr id="344" name="Freeform: Shape 343">
              <a:extLst>
                <a:ext uri="{FF2B5EF4-FFF2-40B4-BE49-F238E27FC236}">
                  <a16:creationId xmlns:a16="http://schemas.microsoft.com/office/drawing/2014/main" id="{8D977B54-1620-8412-BBD1-1E415D85CDA8}"/>
                </a:ext>
              </a:extLst>
            </p:cNvPr>
            <p:cNvSpPr/>
            <p:nvPr/>
          </p:nvSpPr>
          <p:spPr>
            <a:xfrm>
              <a:off x="5953287" y="1204010"/>
              <a:ext cx="17942" cy="70060"/>
            </a:xfrm>
            <a:custGeom>
              <a:avLst/>
              <a:gdLst>
                <a:gd name="connsiteX0" fmla="*/ 232 w 17942"/>
                <a:gd name="connsiteY0" fmla="*/ 24 h 70060"/>
                <a:gd name="connsiteX1" fmla="*/ 232 w 17942"/>
                <a:gd name="connsiteY1" fmla="*/ 70084 h 70060"/>
              </a:gdLst>
              <a:ahLst/>
              <a:cxnLst>
                <a:cxn ang="0">
                  <a:pos x="connsiteX0" y="connsiteY0"/>
                </a:cxn>
                <a:cxn ang="0">
                  <a:pos x="connsiteX1" y="connsiteY1"/>
                </a:cxn>
              </a:cxnLst>
              <a:rect l="l" t="t" r="r" b="b"/>
              <a:pathLst>
                <a:path w="17942" h="70060">
                  <a:moveTo>
                    <a:pt x="232" y="24"/>
                  </a:moveTo>
                  <a:lnTo>
                    <a:pt x="232"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Freeform: Shape 344">
              <a:extLst>
                <a:ext uri="{FF2B5EF4-FFF2-40B4-BE49-F238E27FC236}">
                  <a16:creationId xmlns:a16="http://schemas.microsoft.com/office/drawing/2014/main" id="{1941B225-665A-E1C1-7775-32F90620F2E9}"/>
                </a:ext>
              </a:extLst>
            </p:cNvPr>
            <p:cNvSpPr/>
            <p:nvPr/>
          </p:nvSpPr>
          <p:spPr>
            <a:xfrm>
              <a:off x="5927809" y="1239165"/>
              <a:ext cx="50776" cy="24756"/>
            </a:xfrm>
            <a:custGeom>
              <a:avLst/>
              <a:gdLst>
                <a:gd name="connsiteX0" fmla="*/ 51009 w 50776"/>
                <a:gd name="connsiteY0" fmla="*/ 24 h 24756"/>
                <a:gd name="connsiteX1" fmla="*/ 232 w 50776"/>
                <a:gd name="connsiteY1" fmla="*/ 24 h 24756"/>
              </a:gdLst>
              <a:ahLst/>
              <a:cxnLst>
                <a:cxn ang="0">
                  <a:pos x="connsiteX0" y="connsiteY0"/>
                </a:cxn>
                <a:cxn ang="0">
                  <a:pos x="connsiteX1" y="connsiteY1"/>
                </a:cxn>
              </a:cxnLst>
              <a:rect l="l" t="t" r="r" b="b"/>
              <a:pathLst>
                <a:path w="50776" h="24756">
                  <a:moveTo>
                    <a:pt x="51009" y="24"/>
                  </a:moveTo>
                  <a:lnTo>
                    <a:pt x="232"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 name="Graphic 2">
            <a:extLst>
              <a:ext uri="{FF2B5EF4-FFF2-40B4-BE49-F238E27FC236}">
                <a16:creationId xmlns:a16="http://schemas.microsoft.com/office/drawing/2014/main" id="{078D26B2-7191-CE36-A690-FED0F8570AF7}"/>
              </a:ext>
            </a:extLst>
          </p:cNvPr>
          <p:cNvGrpSpPr/>
          <p:nvPr/>
        </p:nvGrpSpPr>
        <p:grpSpPr>
          <a:xfrm>
            <a:off x="3665768" y="1687272"/>
            <a:ext cx="43643" cy="61395"/>
            <a:chOff x="5920094" y="1204010"/>
            <a:chExt cx="50776" cy="70060"/>
          </a:xfrm>
        </p:grpSpPr>
        <p:sp>
          <p:nvSpPr>
            <p:cNvPr id="342" name="Freeform: Shape 341">
              <a:extLst>
                <a:ext uri="{FF2B5EF4-FFF2-40B4-BE49-F238E27FC236}">
                  <a16:creationId xmlns:a16="http://schemas.microsoft.com/office/drawing/2014/main" id="{9AECE772-CE7B-02D6-5746-28CCDC92349A}"/>
                </a:ext>
              </a:extLst>
            </p:cNvPr>
            <p:cNvSpPr/>
            <p:nvPr/>
          </p:nvSpPr>
          <p:spPr>
            <a:xfrm>
              <a:off x="5945572" y="1204010"/>
              <a:ext cx="17942" cy="70060"/>
            </a:xfrm>
            <a:custGeom>
              <a:avLst/>
              <a:gdLst>
                <a:gd name="connsiteX0" fmla="*/ 232 w 17942"/>
                <a:gd name="connsiteY0" fmla="*/ 24 h 70060"/>
                <a:gd name="connsiteX1" fmla="*/ 232 w 17942"/>
                <a:gd name="connsiteY1" fmla="*/ 70084 h 70060"/>
              </a:gdLst>
              <a:ahLst/>
              <a:cxnLst>
                <a:cxn ang="0">
                  <a:pos x="connsiteX0" y="connsiteY0"/>
                </a:cxn>
                <a:cxn ang="0">
                  <a:pos x="connsiteX1" y="connsiteY1"/>
                </a:cxn>
              </a:cxnLst>
              <a:rect l="l" t="t" r="r" b="b"/>
              <a:pathLst>
                <a:path w="17942" h="70060">
                  <a:moveTo>
                    <a:pt x="232" y="24"/>
                  </a:moveTo>
                  <a:lnTo>
                    <a:pt x="232"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Freeform: Shape 342">
              <a:extLst>
                <a:ext uri="{FF2B5EF4-FFF2-40B4-BE49-F238E27FC236}">
                  <a16:creationId xmlns:a16="http://schemas.microsoft.com/office/drawing/2014/main" id="{A190BDE7-0A9A-740C-8E1D-536BF707D357}"/>
                </a:ext>
              </a:extLst>
            </p:cNvPr>
            <p:cNvSpPr/>
            <p:nvPr/>
          </p:nvSpPr>
          <p:spPr>
            <a:xfrm>
              <a:off x="5920094" y="1239165"/>
              <a:ext cx="50776" cy="24756"/>
            </a:xfrm>
            <a:custGeom>
              <a:avLst/>
              <a:gdLst>
                <a:gd name="connsiteX0" fmla="*/ 51009 w 50776"/>
                <a:gd name="connsiteY0" fmla="*/ 24 h 24756"/>
                <a:gd name="connsiteX1" fmla="*/ 232 w 50776"/>
                <a:gd name="connsiteY1" fmla="*/ 24 h 24756"/>
              </a:gdLst>
              <a:ahLst/>
              <a:cxnLst>
                <a:cxn ang="0">
                  <a:pos x="connsiteX0" y="connsiteY0"/>
                </a:cxn>
                <a:cxn ang="0">
                  <a:pos x="connsiteX1" y="connsiteY1"/>
                </a:cxn>
              </a:cxnLst>
              <a:rect l="l" t="t" r="r" b="b"/>
              <a:pathLst>
                <a:path w="50776" h="24756">
                  <a:moveTo>
                    <a:pt x="51009" y="24"/>
                  </a:moveTo>
                  <a:lnTo>
                    <a:pt x="232"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 name="Graphic 2">
            <a:extLst>
              <a:ext uri="{FF2B5EF4-FFF2-40B4-BE49-F238E27FC236}">
                <a16:creationId xmlns:a16="http://schemas.microsoft.com/office/drawing/2014/main" id="{7C589C80-082C-F04A-6BFA-E43836B1F1DC}"/>
              </a:ext>
            </a:extLst>
          </p:cNvPr>
          <p:cNvGrpSpPr/>
          <p:nvPr/>
        </p:nvGrpSpPr>
        <p:grpSpPr>
          <a:xfrm>
            <a:off x="3397273" y="1687272"/>
            <a:ext cx="43643" cy="61395"/>
            <a:chOff x="5607716" y="1204010"/>
            <a:chExt cx="50776" cy="70060"/>
          </a:xfrm>
        </p:grpSpPr>
        <p:sp>
          <p:nvSpPr>
            <p:cNvPr id="340" name="Freeform: Shape 339">
              <a:extLst>
                <a:ext uri="{FF2B5EF4-FFF2-40B4-BE49-F238E27FC236}">
                  <a16:creationId xmlns:a16="http://schemas.microsoft.com/office/drawing/2014/main" id="{BC75BC0D-88D5-74CC-52B7-680AD779E225}"/>
                </a:ext>
              </a:extLst>
            </p:cNvPr>
            <p:cNvSpPr/>
            <p:nvPr/>
          </p:nvSpPr>
          <p:spPr>
            <a:xfrm>
              <a:off x="5633195" y="1204010"/>
              <a:ext cx="17942" cy="70060"/>
            </a:xfrm>
            <a:custGeom>
              <a:avLst/>
              <a:gdLst>
                <a:gd name="connsiteX0" fmla="*/ 214 w 17942"/>
                <a:gd name="connsiteY0" fmla="*/ 24 h 70060"/>
                <a:gd name="connsiteX1" fmla="*/ 214 w 17942"/>
                <a:gd name="connsiteY1" fmla="*/ 70084 h 70060"/>
              </a:gdLst>
              <a:ahLst/>
              <a:cxnLst>
                <a:cxn ang="0">
                  <a:pos x="connsiteX0" y="connsiteY0"/>
                </a:cxn>
                <a:cxn ang="0">
                  <a:pos x="connsiteX1" y="connsiteY1"/>
                </a:cxn>
              </a:cxnLst>
              <a:rect l="l" t="t" r="r" b="b"/>
              <a:pathLst>
                <a:path w="17942" h="70060">
                  <a:moveTo>
                    <a:pt x="214" y="24"/>
                  </a:moveTo>
                  <a:lnTo>
                    <a:pt x="214"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Freeform: Shape 340">
              <a:extLst>
                <a:ext uri="{FF2B5EF4-FFF2-40B4-BE49-F238E27FC236}">
                  <a16:creationId xmlns:a16="http://schemas.microsoft.com/office/drawing/2014/main" id="{0BDF713B-3F79-17F9-20C4-20765C9BA64F}"/>
                </a:ext>
              </a:extLst>
            </p:cNvPr>
            <p:cNvSpPr/>
            <p:nvPr/>
          </p:nvSpPr>
          <p:spPr>
            <a:xfrm>
              <a:off x="5607716" y="1239165"/>
              <a:ext cx="50776" cy="24756"/>
            </a:xfrm>
            <a:custGeom>
              <a:avLst/>
              <a:gdLst>
                <a:gd name="connsiteX0" fmla="*/ 50991 w 50776"/>
                <a:gd name="connsiteY0" fmla="*/ 24 h 24756"/>
                <a:gd name="connsiteX1" fmla="*/ 214 w 50776"/>
                <a:gd name="connsiteY1" fmla="*/ 24 h 24756"/>
              </a:gdLst>
              <a:ahLst/>
              <a:cxnLst>
                <a:cxn ang="0">
                  <a:pos x="connsiteX0" y="connsiteY0"/>
                </a:cxn>
                <a:cxn ang="0">
                  <a:pos x="connsiteX1" y="connsiteY1"/>
                </a:cxn>
              </a:cxnLst>
              <a:rect l="l" t="t" r="r" b="b"/>
              <a:pathLst>
                <a:path w="50776" h="24756">
                  <a:moveTo>
                    <a:pt x="50991" y="24"/>
                  </a:moveTo>
                  <a:lnTo>
                    <a:pt x="214"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 name="Graphic 2">
            <a:extLst>
              <a:ext uri="{FF2B5EF4-FFF2-40B4-BE49-F238E27FC236}">
                <a16:creationId xmlns:a16="http://schemas.microsoft.com/office/drawing/2014/main" id="{1D7D26E0-C312-C38C-C293-3DAF86F9C9C8}"/>
              </a:ext>
            </a:extLst>
          </p:cNvPr>
          <p:cNvGrpSpPr/>
          <p:nvPr/>
        </p:nvGrpSpPr>
        <p:grpSpPr>
          <a:xfrm>
            <a:off x="3368280" y="1687272"/>
            <a:ext cx="43643" cy="61395"/>
            <a:chOff x="5573985" y="1204010"/>
            <a:chExt cx="50776" cy="70060"/>
          </a:xfrm>
        </p:grpSpPr>
        <p:sp>
          <p:nvSpPr>
            <p:cNvPr id="338" name="Freeform: Shape 337">
              <a:extLst>
                <a:ext uri="{FF2B5EF4-FFF2-40B4-BE49-F238E27FC236}">
                  <a16:creationId xmlns:a16="http://schemas.microsoft.com/office/drawing/2014/main" id="{0DAA1799-2AF7-5DDE-C9C5-39827F117A9E}"/>
                </a:ext>
              </a:extLst>
            </p:cNvPr>
            <p:cNvSpPr/>
            <p:nvPr/>
          </p:nvSpPr>
          <p:spPr>
            <a:xfrm>
              <a:off x="5599463" y="1204010"/>
              <a:ext cx="17942" cy="70060"/>
            </a:xfrm>
            <a:custGeom>
              <a:avLst/>
              <a:gdLst>
                <a:gd name="connsiteX0" fmla="*/ 212 w 17942"/>
                <a:gd name="connsiteY0" fmla="*/ 24 h 70060"/>
                <a:gd name="connsiteX1" fmla="*/ 212 w 17942"/>
                <a:gd name="connsiteY1" fmla="*/ 70084 h 70060"/>
              </a:gdLst>
              <a:ahLst/>
              <a:cxnLst>
                <a:cxn ang="0">
                  <a:pos x="connsiteX0" y="connsiteY0"/>
                </a:cxn>
                <a:cxn ang="0">
                  <a:pos x="connsiteX1" y="connsiteY1"/>
                </a:cxn>
              </a:cxnLst>
              <a:rect l="l" t="t" r="r" b="b"/>
              <a:pathLst>
                <a:path w="17942" h="70060">
                  <a:moveTo>
                    <a:pt x="212" y="24"/>
                  </a:moveTo>
                  <a:lnTo>
                    <a:pt x="212"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Freeform: Shape 338">
              <a:extLst>
                <a:ext uri="{FF2B5EF4-FFF2-40B4-BE49-F238E27FC236}">
                  <a16:creationId xmlns:a16="http://schemas.microsoft.com/office/drawing/2014/main" id="{7F00EF96-22E2-B68C-D69B-85C03FDA12D8}"/>
                </a:ext>
              </a:extLst>
            </p:cNvPr>
            <p:cNvSpPr/>
            <p:nvPr/>
          </p:nvSpPr>
          <p:spPr>
            <a:xfrm>
              <a:off x="5573985" y="1239165"/>
              <a:ext cx="50776" cy="24756"/>
            </a:xfrm>
            <a:custGeom>
              <a:avLst/>
              <a:gdLst>
                <a:gd name="connsiteX0" fmla="*/ 50989 w 50776"/>
                <a:gd name="connsiteY0" fmla="*/ 24 h 24756"/>
                <a:gd name="connsiteX1" fmla="*/ 212 w 50776"/>
                <a:gd name="connsiteY1" fmla="*/ 24 h 24756"/>
              </a:gdLst>
              <a:ahLst/>
              <a:cxnLst>
                <a:cxn ang="0">
                  <a:pos x="connsiteX0" y="connsiteY0"/>
                </a:cxn>
                <a:cxn ang="0">
                  <a:pos x="connsiteX1" y="connsiteY1"/>
                </a:cxn>
              </a:cxnLst>
              <a:rect l="l" t="t" r="r" b="b"/>
              <a:pathLst>
                <a:path w="50776" h="24756">
                  <a:moveTo>
                    <a:pt x="50989" y="24"/>
                  </a:moveTo>
                  <a:lnTo>
                    <a:pt x="212"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raphic 2">
            <a:extLst>
              <a:ext uri="{FF2B5EF4-FFF2-40B4-BE49-F238E27FC236}">
                <a16:creationId xmlns:a16="http://schemas.microsoft.com/office/drawing/2014/main" id="{1A5D8A9E-17BB-0DF7-DBC7-7852B228F136}"/>
              </a:ext>
            </a:extLst>
          </p:cNvPr>
          <p:cNvGrpSpPr/>
          <p:nvPr/>
        </p:nvGrpSpPr>
        <p:grpSpPr>
          <a:xfrm>
            <a:off x="3354709" y="1687272"/>
            <a:ext cx="43643" cy="61395"/>
            <a:chOff x="5558195" y="1204010"/>
            <a:chExt cx="50776" cy="70060"/>
          </a:xfrm>
        </p:grpSpPr>
        <p:sp>
          <p:nvSpPr>
            <p:cNvPr id="336" name="Freeform: Shape 335">
              <a:extLst>
                <a:ext uri="{FF2B5EF4-FFF2-40B4-BE49-F238E27FC236}">
                  <a16:creationId xmlns:a16="http://schemas.microsoft.com/office/drawing/2014/main" id="{AAEA2604-5FF7-464E-B2C9-A300D574512D}"/>
                </a:ext>
              </a:extLst>
            </p:cNvPr>
            <p:cNvSpPr/>
            <p:nvPr/>
          </p:nvSpPr>
          <p:spPr>
            <a:xfrm>
              <a:off x="5583674" y="1204010"/>
              <a:ext cx="17942" cy="70060"/>
            </a:xfrm>
            <a:custGeom>
              <a:avLst/>
              <a:gdLst>
                <a:gd name="connsiteX0" fmla="*/ 212 w 17942"/>
                <a:gd name="connsiteY0" fmla="*/ 24 h 70060"/>
                <a:gd name="connsiteX1" fmla="*/ 212 w 17942"/>
                <a:gd name="connsiteY1" fmla="*/ 70084 h 70060"/>
              </a:gdLst>
              <a:ahLst/>
              <a:cxnLst>
                <a:cxn ang="0">
                  <a:pos x="connsiteX0" y="connsiteY0"/>
                </a:cxn>
                <a:cxn ang="0">
                  <a:pos x="connsiteX1" y="connsiteY1"/>
                </a:cxn>
              </a:cxnLst>
              <a:rect l="l" t="t" r="r" b="b"/>
              <a:pathLst>
                <a:path w="17942" h="70060">
                  <a:moveTo>
                    <a:pt x="212" y="24"/>
                  </a:moveTo>
                  <a:lnTo>
                    <a:pt x="212"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Freeform: Shape 336">
              <a:extLst>
                <a:ext uri="{FF2B5EF4-FFF2-40B4-BE49-F238E27FC236}">
                  <a16:creationId xmlns:a16="http://schemas.microsoft.com/office/drawing/2014/main" id="{130F598B-7A6C-20A2-F1A3-C9E49E329496}"/>
                </a:ext>
              </a:extLst>
            </p:cNvPr>
            <p:cNvSpPr/>
            <p:nvPr/>
          </p:nvSpPr>
          <p:spPr>
            <a:xfrm>
              <a:off x="5558195" y="1239165"/>
              <a:ext cx="50776" cy="24756"/>
            </a:xfrm>
            <a:custGeom>
              <a:avLst/>
              <a:gdLst>
                <a:gd name="connsiteX0" fmla="*/ 50989 w 50776"/>
                <a:gd name="connsiteY0" fmla="*/ 24 h 24756"/>
                <a:gd name="connsiteX1" fmla="*/ 212 w 50776"/>
                <a:gd name="connsiteY1" fmla="*/ 24 h 24756"/>
              </a:gdLst>
              <a:ahLst/>
              <a:cxnLst>
                <a:cxn ang="0">
                  <a:pos x="connsiteX0" y="connsiteY0"/>
                </a:cxn>
                <a:cxn ang="0">
                  <a:pos x="connsiteX1" y="connsiteY1"/>
                </a:cxn>
              </a:cxnLst>
              <a:rect l="l" t="t" r="r" b="b"/>
              <a:pathLst>
                <a:path w="50776" h="24756">
                  <a:moveTo>
                    <a:pt x="50989" y="24"/>
                  </a:moveTo>
                  <a:lnTo>
                    <a:pt x="212"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 name="Graphic 2">
            <a:extLst>
              <a:ext uri="{FF2B5EF4-FFF2-40B4-BE49-F238E27FC236}">
                <a16:creationId xmlns:a16="http://schemas.microsoft.com/office/drawing/2014/main" id="{47C27CCA-0B80-960E-9981-A03B076CE3F3}"/>
              </a:ext>
            </a:extLst>
          </p:cNvPr>
          <p:cNvGrpSpPr/>
          <p:nvPr/>
        </p:nvGrpSpPr>
        <p:grpSpPr>
          <a:xfrm>
            <a:off x="3349004" y="1687272"/>
            <a:ext cx="43643" cy="61395"/>
            <a:chOff x="5551557" y="1204010"/>
            <a:chExt cx="50776" cy="70060"/>
          </a:xfrm>
        </p:grpSpPr>
        <p:sp>
          <p:nvSpPr>
            <p:cNvPr id="334" name="Freeform: Shape 333">
              <a:extLst>
                <a:ext uri="{FF2B5EF4-FFF2-40B4-BE49-F238E27FC236}">
                  <a16:creationId xmlns:a16="http://schemas.microsoft.com/office/drawing/2014/main" id="{C32138DE-F791-04DF-5046-88D96BCE3EC3}"/>
                </a:ext>
              </a:extLst>
            </p:cNvPr>
            <p:cNvSpPr/>
            <p:nvPr/>
          </p:nvSpPr>
          <p:spPr>
            <a:xfrm>
              <a:off x="5577035" y="1204010"/>
              <a:ext cx="17942" cy="70060"/>
            </a:xfrm>
            <a:custGeom>
              <a:avLst/>
              <a:gdLst>
                <a:gd name="connsiteX0" fmla="*/ 211 w 17942"/>
                <a:gd name="connsiteY0" fmla="*/ 24 h 70060"/>
                <a:gd name="connsiteX1" fmla="*/ 211 w 17942"/>
                <a:gd name="connsiteY1" fmla="*/ 70084 h 70060"/>
              </a:gdLst>
              <a:ahLst/>
              <a:cxnLst>
                <a:cxn ang="0">
                  <a:pos x="connsiteX0" y="connsiteY0"/>
                </a:cxn>
                <a:cxn ang="0">
                  <a:pos x="connsiteX1" y="connsiteY1"/>
                </a:cxn>
              </a:cxnLst>
              <a:rect l="l" t="t" r="r" b="b"/>
              <a:pathLst>
                <a:path w="17942" h="70060">
                  <a:moveTo>
                    <a:pt x="211" y="24"/>
                  </a:moveTo>
                  <a:lnTo>
                    <a:pt x="211"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Freeform: Shape 334">
              <a:extLst>
                <a:ext uri="{FF2B5EF4-FFF2-40B4-BE49-F238E27FC236}">
                  <a16:creationId xmlns:a16="http://schemas.microsoft.com/office/drawing/2014/main" id="{07AC1F2C-2AC2-FE60-7920-723752055FE2}"/>
                </a:ext>
              </a:extLst>
            </p:cNvPr>
            <p:cNvSpPr/>
            <p:nvPr/>
          </p:nvSpPr>
          <p:spPr>
            <a:xfrm>
              <a:off x="5551557" y="1239165"/>
              <a:ext cx="50776" cy="24756"/>
            </a:xfrm>
            <a:custGeom>
              <a:avLst/>
              <a:gdLst>
                <a:gd name="connsiteX0" fmla="*/ 50988 w 50776"/>
                <a:gd name="connsiteY0" fmla="*/ 24 h 24756"/>
                <a:gd name="connsiteX1" fmla="*/ 211 w 50776"/>
                <a:gd name="connsiteY1" fmla="*/ 24 h 24756"/>
              </a:gdLst>
              <a:ahLst/>
              <a:cxnLst>
                <a:cxn ang="0">
                  <a:pos x="connsiteX0" y="connsiteY0"/>
                </a:cxn>
                <a:cxn ang="0">
                  <a:pos x="connsiteX1" y="connsiteY1"/>
                </a:cxn>
              </a:cxnLst>
              <a:rect l="l" t="t" r="r" b="b"/>
              <a:pathLst>
                <a:path w="50776" h="24756">
                  <a:moveTo>
                    <a:pt x="50988" y="24"/>
                  </a:moveTo>
                  <a:lnTo>
                    <a:pt x="211"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 name="Graphic 2">
            <a:extLst>
              <a:ext uri="{FF2B5EF4-FFF2-40B4-BE49-F238E27FC236}">
                <a16:creationId xmlns:a16="http://schemas.microsoft.com/office/drawing/2014/main" id="{699FAE5A-F24A-4805-3740-DB02B833DD4E}"/>
              </a:ext>
            </a:extLst>
          </p:cNvPr>
          <p:cNvGrpSpPr/>
          <p:nvPr/>
        </p:nvGrpSpPr>
        <p:grpSpPr>
          <a:xfrm>
            <a:off x="3343143" y="1687272"/>
            <a:ext cx="43643" cy="61395"/>
            <a:chOff x="5544739" y="1204010"/>
            <a:chExt cx="50776" cy="70060"/>
          </a:xfrm>
        </p:grpSpPr>
        <p:sp>
          <p:nvSpPr>
            <p:cNvPr id="332" name="Freeform: Shape 331">
              <a:extLst>
                <a:ext uri="{FF2B5EF4-FFF2-40B4-BE49-F238E27FC236}">
                  <a16:creationId xmlns:a16="http://schemas.microsoft.com/office/drawing/2014/main" id="{9D0FDC2F-CEEE-AA66-2B43-28B27C202393}"/>
                </a:ext>
              </a:extLst>
            </p:cNvPr>
            <p:cNvSpPr/>
            <p:nvPr/>
          </p:nvSpPr>
          <p:spPr>
            <a:xfrm>
              <a:off x="5570217" y="1204010"/>
              <a:ext cx="17942" cy="70060"/>
            </a:xfrm>
            <a:custGeom>
              <a:avLst/>
              <a:gdLst>
                <a:gd name="connsiteX0" fmla="*/ 211 w 17942"/>
                <a:gd name="connsiteY0" fmla="*/ 24 h 70060"/>
                <a:gd name="connsiteX1" fmla="*/ 211 w 17942"/>
                <a:gd name="connsiteY1" fmla="*/ 70084 h 70060"/>
              </a:gdLst>
              <a:ahLst/>
              <a:cxnLst>
                <a:cxn ang="0">
                  <a:pos x="connsiteX0" y="connsiteY0"/>
                </a:cxn>
                <a:cxn ang="0">
                  <a:pos x="connsiteX1" y="connsiteY1"/>
                </a:cxn>
              </a:cxnLst>
              <a:rect l="l" t="t" r="r" b="b"/>
              <a:pathLst>
                <a:path w="17942" h="70060">
                  <a:moveTo>
                    <a:pt x="211" y="24"/>
                  </a:moveTo>
                  <a:lnTo>
                    <a:pt x="211"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Freeform: Shape 332">
              <a:extLst>
                <a:ext uri="{FF2B5EF4-FFF2-40B4-BE49-F238E27FC236}">
                  <a16:creationId xmlns:a16="http://schemas.microsoft.com/office/drawing/2014/main" id="{B2300012-28D1-8232-4A1A-70634A1DB5EF}"/>
                </a:ext>
              </a:extLst>
            </p:cNvPr>
            <p:cNvSpPr/>
            <p:nvPr/>
          </p:nvSpPr>
          <p:spPr>
            <a:xfrm>
              <a:off x="5544739" y="1239165"/>
              <a:ext cx="50776" cy="24756"/>
            </a:xfrm>
            <a:custGeom>
              <a:avLst/>
              <a:gdLst>
                <a:gd name="connsiteX0" fmla="*/ 50988 w 50776"/>
                <a:gd name="connsiteY0" fmla="*/ 24 h 24756"/>
                <a:gd name="connsiteX1" fmla="*/ 211 w 50776"/>
                <a:gd name="connsiteY1" fmla="*/ 24 h 24756"/>
              </a:gdLst>
              <a:ahLst/>
              <a:cxnLst>
                <a:cxn ang="0">
                  <a:pos x="connsiteX0" y="connsiteY0"/>
                </a:cxn>
                <a:cxn ang="0">
                  <a:pos x="connsiteX1" y="connsiteY1"/>
                </a:cxn>
              </a:cxnLst>
              <a:rect l="l" t="t" r="r" b="b"/>
              <a:pathLst>
                <a:path w="50776" h="24756">
                  <a:moveTo>
                    <a:pt x="50988" y="24"/>
                  </a:moveTo>
                  <a:lnTo>
                    <a:pt x="211"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 name="Graphic 2">
            <a:extLst>
              <a:ext uri="{FF2B5EF4-FFF2-40B4-BE49-F238E27FC236}">
                <a16:creationId xmlns:a16="http://schemas.microsoft.com/office/drawing/2014/main" id="{958B41C2-FD84-9FEE-D8D5-820C0BAEE46D}"/>
              </a:ext>
            </a:extLst>
          </p:cNvPr>
          <p:cNvGrpSpPr/>
          <p:nvPr/>
        </p:nvGrpSpPr>
        <p:grpSpPr>
          <a:xfrm>
            <a:off x="3337437" y="1687272"/>
            <a:ext cx="43643" cy="61395"/>
            <a:chOff x="5538100" y="1204010"/>
            <a:chExt cx="50776" cy="70060"/>
          </a:xfrm>
        </p:grpSpPr>
        <p:sp>
          <p:nvSpPr>
            <p:cNvPr id="330" name="Freeform: Shape 329">
              <a:extLst>
                <a:ext uri="{FF2B5EF4-FFF2-40B4-BE49-F238E27FC236}">
                  <a16:creationId xmlns:a16="http://schemas.microsoft.com/office/drawing/2014/main" id="{1A39158A-0F93-3F0C-0E15-E216E0683C5F}"/>
                </a:ext>
              </a:extLst>
            </p:cNvPr>
            <p:cNvSpPr/>
            <p:nvPr/>
          </p:nvSpPr>
          <p:spPr>
            <a:xfrm>
              <a:off x="5563578"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Freeform: Shape 330">
              <a:extLst>
                <a:ext uri="{FF2B5EF4-FFF2-40B4-BE49-F238E27FC236}">
                  <a16:creationId xmlns:a16="http://schemas.microsoft.com/office/drawing/2014/main" id="{61146CC0-F408-91B5-2349-BB97CD7F59D0}"/>
                </a:ext>
              </a:extLst>
            </p:cNvPr>
            <p:cNvSpPr/>
            <p:nvPr/>
          </p:nvSpPr>
          <p:spPr>
            <a:xfrm>
              <a:off x="5538100"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raphic 2">
            <a:extLst>
              <a:ext uri="{FF2B5EF4-FFF2-40B4-BE49-F238E27FC236}">
                <a16:creationId xmlns:a16="http://schemas.microsoft.com/office/drawing/2014/main" id="{CE20A5F1-A5D3-938C-429C-0F13E9A74F67}"/>
              </a:ext>
            </a:extLst>
          </p:cNvPr>
          <p:cNvGrpSpPr/>
          <p:nvPr/>
        </p:nvGrpSpPr>
        <p:grpSpPr>
          <a:xfrm>
            <a:off x="3331731" y="1687272"/>
            <a:ext cx="43643" cy="61395"/>
            <a:chOff x="5531461" y="1204010"/>
            <a:chExt cx="50776" cy="70060"/>
          </a:xfrm>
        </p:grpSpPr>
        <p:sp>
          <p:nvSpPr>
            <p:cNvPr id="328" name="Freeform: Shape 327">
              <a:extLst>
                <a:ext uri="{FF2B5EF4-FFF2-40B4-BE49-F238E27FC236}">
                  <a16:creationId xmlns:a16="http://schemas.microsoft.com/office/drawing/2014/main" id="{DB2227A9-FB00-67F7-5B44-B8E330556BF1}"/>
                </a:ext>
              </a:extLst>
            </p:cNvPr>
            <p:cNvSpPr/>
            <p:nvPr/>
          </p:nvSpPr>
          <p:spPr>
            <a:xfrm>
              <a:off x="5556939"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Freeform: Shape 328">
              <a:extLst>
                <a:ext uri="{FF2B5EF4-FFF2-40B4-BE49-F238E27FC236}">
                  <a16:creationId xmlns:a16="http://schemas.microsoft.com/office/drawing/2014/main" id="{C30117DD-3D12-EB72-8C58-13DDF6B02C29}"/>
                </a:ext>
              </a:extLst>
            </p:cNvPr>
            <p:cNvSpPr/>
            <p:nvPr/>
          </p:nvSpPr>
          <p:spPr>
            <a:xfrm>
              <a:off x="5531461"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 name="Graphic 2">
            <a:extLst>
              <a:ext uri="{FF2B5EF4-FFF2-40B4-BE49-F238E27FC236}">
                <a16:creationId xmlns:a16="http://schemas.microsoft.com/office/drawing/2014/main" id="{AA3D1E7B-FA56-CD8E-AF0C-5D44D52C3CD8}"/>
              </a:ext>
            </a:extLst>
          </p:cNvPr>
          <p:cNvGrpSpPr/>
          <p:nvPr/>
        </p:nvGrpSpPr>
        <p:grpSpPr>
          <a:xfrm>
            <a:off x="3325871" y="1687272"/>
            <a:ext cx="43643" cy="61395"/>
            <a:chOff x="5524643" y="1204010"/>
            <a:chExt cx="50776" cy="70060"/>
          </a:xfrm>
        </p:grpSpPr>
        <p:sp>
          <p:nvSpPr>
            <p:cNvPr id="326" name="Freeform: Shape 325">
              <a:extLst>
                <a:ext uri="{FF2B5EF4-FFF2-40B4-BE49-F238E27FC236}">
                  <a16:creationId xmlns:a16="http://schemas.microsoft.com/office/drawing/2014/main" id="{B55FC401-5B64-B972-ABD8-3128CF4E93D4}"/>
                </a:ext>
              </a:extLst>
            </p:cNvPr>
            <p:cNvSpPr/>
            <p:nvPr/>
          </p:nvSpPr>
          <p:spPr>
            <a:xfrm>
              <a:off x="5550121"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Freeform: Shape 326">
              <a:extLst>
                <a:ext uri="{FF2B5EF4-FFF2-40B4-BE49-F238E27FC236}">
                  <a16:creationId xmlns:a16="http://schemas.microsoft.com/office/drawing/2014/main" id="{E00DAF3B-66BB-A70B-0692-609128832D80}"/>
                </a:ext>
              </a:extLst>
            </p:cNvPr>
            <p:cNvSpPr/>
            <p:nvPr/>
          </p:nvSpPr>
          <p:spPr>
            <a:xfrm>
              <a:off x="5524643"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 name="Graphic 2">
            <a:extLst>
              <a:ext uri="{FF2B5EF4-FFF2-40B4-BE49-F238E27FC236}">
                <a16:creationId xmlns:a16="http://schemas.microsoft.com/office/drawing/2014/main" id="{79E0C84A-643E-1442-5D51-C27D4770F422}"/>
              </a:ext>
            </a:extLst>
          </p:cNvPr>
          <p:cNvGrpSpPr/>
          <p:nvPr/>
        </p:nvGrpSpPr>
        <p:grpSpPr>
          <a:xfrm>
            <a:off x="3320164" y="1687272"/>
            <a:ext cx="43643" cy="61395"/>
            <a:chOff x="5518004" y="1204010"/>
            <a:chExt cx="50776" cy="70060"/>
          </a:xfrm>
        </p:grpSpPr>
        <p:sp>
          <p:nvSpPr>
            <p:cNvPr id="324" name="Freeform: Shape 323">
              <a:extLst>
                <a:ext uri="{FF2B5EF4-FFF2-40B4-BE49-F238E27FC236}">
                  <a16:creationId xmlns:a16="http://schemas.microsoft.com/office/drawing/2014/main" id="{F8796BF0-91AF-C913-661A-B3A66B139530}"/>
                </a:ext>
              </a:extLst>
            </p:cNvPr>
            <p:cNvSpPr/>
            <p:nvPr/>
          </p:nvSpPr>
          <p:spPr>
            <a:xfrm>
              <a:off x="5543483" y="1204010"/>
              <a:ext cx="17942" cy="70060"/>
            </a:xfrm>
            <a:custGeom>
              <a:avLst/>
              <a:gdLst>
                <a:gd name="connsiteX0" fmla="*/ 209 w 17942"/>
                <a:gd name="connsiteY0" fmla="*/ 24 h 70060"/>
                <a:gd name="connsiteX1" fmla="*/ 209 w 17942"/>
                <a:gd name="connsiteY1" fmla="*/ 70084 h 70060"/>
              </a:gdLst>
              <a:ahLst/>
              <a:cxnLst>
                <a:cxn ang="0">
                  <a:pos x="connsiteX0" y="connsiteY0"/>
                </a:cxn>
                <a:cxn ang="0">
                  <a:pos x="connsiteX1" y="connsiteY1"/>
                </a:cxn>
              </a:cxnLst>
              <a:rect l="l" t="t" r="r" b="b"/>
              <a:pathLst>
                <a:path w="17942" h="70060">
                  <a:moveTo>
                    <a:pt x="209" y="24"/>
                  </a:moveTo>
                  <a:lnTo>
                    <a:pt x="209"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Freeform: Shape 324">
              <a:extLst>
                <a:ext uri="{FF2B5EF4-FFF2-40B4-BE49-F238E27FC236}">
                  <a16:creationId xmlns:a16="http://schemas.microsoft.com/office/drawing/2014/main" id="{D7CB11D0-210E-2BA3-3BBB-38963F49C671}"/>
                </a:ext>
              </a:extLst>
            </p:cNvPr>
            <p:cNvSpPr/>
            <p:nvPr/>
          </p:nvSpPr>
          <p:spPr>
            <a:xfrm>
              <a:off x="5518004" y="1239165"/>
              <a:ext cx="50776" cy="24756"/>
            </a:xfrm>
            <a:custGeom>
              <a:avLst/>
              <a:gdLst>
                <a:gd name="connsiteX0" fmla="*/ 50986 w 50776"/>
                <a:gd name="connsiteY0" fmla="*/ 24 h 24756"/>
                <a:gd name="connsiteX1" fmla="*/ 209 w 50776"/>
                <a:gd name="connsiteY1" fmla="*/ 24 h 24756"/>
              </a:gdLst>
              <a:ahLst/>
              <a:cxnLst>
                <a:cxn ang="0">
                  <a:pos x="connsiteX0" y="connsiteY0"/>
                </a:cxn>
                <a:cxn ang="0">
                  <a:pos x="connsiteX1" y="connsiteY1"/>
                </a:cxn>
              </a:cxnLst>
              <a:rect l="l" t="t" r="r" b="b"/>
              <a:pathLst>
                <a:path w="50776" h="24756">
                  <a:moveTo>
                    <a:pt x="50986" y="24"/>
                  </a:moveTo>
                  <a:lnTo>
                    <a:pt x="209"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 name="Graphic 2">
            <a:extLst>
              <a:ext uri="{FF2B5EF4-FFF2-40B4-BE49-F238E27FC236}">
                <a16:creationId xmlns:a16="http://schemas.microsoft.com/office/drawing/2014/main" id="{DA3187EF-A791-022A-70E8-9C3A916BAE5E}"/>
              </a:ext>
            </a:extLst>
          </p:cNvPr>
          <p:cNvGrpSpPr/>
          <p:nvPr/>
        </p:nvGrpSpPr>
        <p:grpSpPr>
          <a:xfrm>
            <a:off x="2993839" y="1636292"/>
            <a:ext cx="43643" cy="61395"/>
            <a:chOff x="5138343" y="1145833"/>
            <a:chExt cx="50776" cy="70060"/>
          </a:xfrm>
        </p:grpSpPr>
        <p:sp>
          <p:nvSpPr>
            <p:cNvPr id="322" name="Freeform: Shape 321">
              <a:extLst>
                <a:ext uri="{FF2B5EF4-FFF2-40B4-BE49-F238E27FC236}">
                  <a16:creationId xmlns:a16="http://schemas.microsoft.com/office/drawing/2014/main" id="{E169B205-A1E3-9851-42A3-FF7FF4E9A071}"/>
                </a:ext>
              </a:extLst>
            </p:cNvPr>
            <p:cNvSpPr/>
            <p:nvPr/>
          </p:nvSpPr>
          <p:spPr>
            <a:xfrm>
              <a:off x="5163821" y="1145833"/>
              <a:ext cx="17942" cy="70060"/>
            </a:xfrm>
            <a:custGeom>
              <a:avLst/>
              <a:gdLst>
                <a:gd name="connsiteX0" fmla="*/ 188 w 17942"/>
                <a:gd name="connsiteY0" fmla="*/ 21 h 70060"/>
                <a:gd name="connsiteX1" fmla="*/ 188 w 17942"/>
                <a:gd name="connsiteY1" fmla="*/ 70082 h 70060"/>
              </a:gdLst>
              <a:ahLst/>
              <a:cxnLst>
                <a:cxn ang="0">
                  <a:pos x="connsiteX0" y="connsiteY0"/>
                </a:cxn>
                <a:cxn ang="0">
                  <a:pos x="connsiteX1" y="connsiteY1"/>
                </a:cxn>
              </a:cxnLst>
              <a:rect l="l" t="t" r="r" b="b"/>
              <a:pathLst>
                <a:path w="17942" h="70060">
                  <a:moveTo>
                    <a:pt x="188" y="21"/>
                  </a:moveTo>
                  <a:lnTo>
                    <a:pt x="188" y="7008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Freeform: Shape 322">
              <a:extLst>
                <a:ext uri="{FF2B5EF4-FFF2-40B4-BE49-F238E27FC236}">
                  <a16:creationId xmlns:a16="http://schemas.microsoft.com/office/drawing/2014/main" id="{9C9BC401-1793-129C-53B4-AEBC794BE6C0}"/>
                </a:ext>
              </a:extLst>
            </p:cNvPr>
            <p:cNvSpPr/>
            <p:nvPr/>
          </p:nvSpPr>
          <p:spPr>
            <a:xfrm>
              <a:off x="5138343" y="1180987"/>
              <a:ext cx="50776" cy="24756"/>
            </a:xfrm>
            <a:custGeom>
              <a:avLst/>
              <a:gdLst>
                <a:gd name="connsiteX0" fmla="*/ 50965 w 50776"/>
                <a:gd name="connsiteY0" fmla="*/ 21 h 24756"/>
                <a:gd name="connsiteX1" fmla="*/ 188 w 50776"/>
                <a:gd name="connsiteY1" fmla="*/ 21 h 24756"/>
              </a:gdLst>
              <a:ahLst/>
              <a:cxnLst>
                <a:cxn ang="0">
                  <a:pos x="connsiteX0" y="connsiteY0"/>
                </a:cxn>
                <a:cxn ang="0">
                  <a:pos x="connsiteX1" y="connsiteY1"/>
                </a:cxn>
              </a:cxnLst>
              <a:rect l="l" t="t" r="r" b="b"/>
              <a:pathLst>
                <a:path w="50776" h="24756">
                  <a:moveTo>
                    <a:pt x="50965" y="21"/>
                  </a:moveTo>
                  <a:lnTo>
                    <a:pt x="188" y="21"/>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 name="Graphic 2">
            <a:extLst>
              <a:ext uri="{FF2B5EF4-FFF2-40B4-BE49-F238E27FC236}">
                <a16:creationId xmlns:a16="http://schemas.microsoft.com/office/drawing/2014/main" id="{B2EF121C-684D-07FE-244A-F3C7A9F4E540}"/>
              </a:ext>
            </a:extLst>
          </p:cNvPr>
          <p:cNvGrpSpPr/>
          <p:nvPr/>
        </p:nvGrpSpPr>
        <p:grpSpPr>
          <a:xfrm>
            <a:off x="1367763" y="1518709"/>
            <a:ext cx="43643" cy="61395"/>
            <a:chOff x="3246497" y="1011653"/>
            <a:chExt cx="50776" cy="70060"/>
          </a:xfrm>
        </p:grpSpPr>
        <p:sp>
          <p:nvSpPr>
            <p:cNvPr id="320" name="Freeform: Shape 319">
              <a:extLst>
                <a:ext uri="{FF2B5EF4-FFF2-40B4-BE49-F238E27FC236}">
                  <a16:creationId xmlns:a16="http://schemas.microsoft.com/office/drawing/2014/main" id="{D93B28C2-4D26-3867-AA99-52275BCACC74}"/>
                </a:ext>
              </a:extLst>
            </p:cNvPr>
            <p:cNvSpPr/>
            <p:nvPr/>
          </p:nvSpPr>
          <p:spPr>
            <a:xfrm>
              <a:off x="3271975" y="1011653"/>
              <a:ext cx="17942" cy="70060"/>
            </a:xfrm>
            <a:custGeom>
              <a:avLst/>
              <a:gdLst>
                <a:gd name="connsiteX0" fmla="*/ 83 w 17942"/>
                <a:gd name="connsiteY0" fmla="*/ 16 h 70060"/>
                <a:gd name="connsiteX1" fmla="*/ 83 w 17942"/>
                <a:gd name="connsiteY1" fmla="*/ 70076 h 70060"/>
              </a:gdLst>
              <a:ahLst/>
              <a:cxnLst>
                <a:cxn ang="0">
                  <a:pos x="connsiteX0" y="connsiteY0"/>
                </a:cxn>
                <a:cxn ang="0">
                  <a:pos x="connsiteX1" y="connsiteY1"/>
                </a:cxn>
              </a:cxnLst>
              <a:rect l="l" t="t" r="r" b="b"/>
              <a:pathLst>
                <a:path w="17942" h="70060">
                  <a:moveTo>
                    <a:pt x="83" y="16"/>
                  </a:moveTo>
                  <a:lnTo>
                    <a:pt x="83" y="70076"/>
                  </a:lnTo>
                </a:path>
              </a:pathLst>
            </a:custGeom>
            <a:ln w="19050" cap="flat">
              <a:solidFill>
                <a:srgbClr val="0B41CD"/>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Freeform: Shape 320">
              <a:extLst>
                <a:ext uri="{FF2B5EF4-FFF2-40B4-BE49-F238E27FC236}">
                  <a16:creationId xmlns:a16="http://schemas.microsoft.com/office/drawing/2014/main" id="{40220CD6-4862-B0B1-9742-8AD844BB44DD}"/>
                </a:ext>
              </a:extLst>
            </p:cNvPr>
            <p:cNvSpPr/>
            <p:nvPr/>
          </p:nvSpPr>
          <p:spPr>
            <a:xfrm>
              <a:off x="3246497" y="1046807"/>
              <a:ext cx="50776" cy="24756"/>
            </a:xfrm>
            <a:custGeom>
              <a:avLst/>
              <a:gdLst>
                <a:gd name="connsiteX0" fmla="*/ 50860 w 50776"/>
                <a:gd name="connsiteY0" fmla="*/ 16 h 24756"/>
                <a:gd name="connsiteX1" fmla="*/ 83 w 50776"/>
                <a:gd name="connsiteY1" fmla="*/ 16 h 24756"/>
              </a:gdLst>
              <a:ahLst/>
              <a:cxnLst>
                <a:cxn ang="0">
                  <a:pos x="connsiteX0" y="connsiteY0"/>
                </a:cxn>
                <a:cxn ang="0">
                  <a:pos x="connsiteX1" y="connsiteY1"/>
                </a:cxn>
              </a:cxnLst>
              <a:rect l="l" t="t" r="r" b="b"/>
              <a:pathLst>
                <a:path w="50776" h="24756">
                  <a:moveTo>
                    <a:pt x="50860" y="16"/>
                  </a:moveTo>
                  <a:lnTo>
                    <a:pt x="83" y="16"/>
                  </a:lnTo>
                </a:path>
              </a:pathLst>
            </a:custGeom>
            <a:ln w="19050" cap="flat">
              <a:solidFill>
                <a:srgbClr val="0B41CD"/>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raphic 2">
            <a:extLst>
              <a:ext uri="{FF2B5EF4-FFF2-40B4-BE49-F238E27FC236}">
                <a16:creationId xmlns:a16="http://schemas.microsoft.com/office/drawing/2014/main" id="{C578392F-C371-2764-B684-EC0EB1762C0E}"/>
              </a:ext>
            </a:extLst>
          </p:cNvPr>
          <p:cNvGrpSpPr/>
          <p:nvPr/>
        </p:nvGrpSpPr>
        <p:grpSpPr>
          <a:xfrm>
            <a:off x="3659136" y="1687272"/>
            <a:ext cx="43643" cy="61395"/>
            <a:chOff x="5912378" y="1204010"/>
            <a:chExt cx="50776" cy="70060"/>
          </a:xfrm>
        </p:grpSpPr>
        <p:sp>
          <p:nvSpPr>
            <p:cNvPr id="318" name="Freeform: Shape 317">
              <a:extLst>
                <a:ext uri="{FF2B5EF4-FFF2-40B4-BE49-F238E27FC236}">
                  <a16:creationId xmlns:a16="http://schemas.microsoft.com/office/drawing/2014/main" id="{916D5994-A372-4A1F-63AF-F85AD6823B76}"/>
                </a:ext>
              </a:extLst>
            </p:cNvPr>
            <p:cNvSpPr/>
            <p:nvPr/>
          </p:nvSpPr>
          <p:spPr>
            <a:xfrm>
              <a:off x="5937857" y="1204010"/>
              <a:ext cx="17942" cy="70060"/>
            </a:xfrm>
            <a:custGeom>
              <a:avLst/>
              <a:gdLst>
                <a:gd name="connsiteX0" fmla="*/ 231 w 17942"/>
                <a:gd name="connsiteY0" fmla="*/ 24 h 70060"/>
                <a:gd name="connsiteX1" fmla="*/ 231 w 17942"/>
                <a:gd name="connsiteY1" fmla="*/ 70084 h 70060"/>
              </a:gdLst>
              <a:ahLst/>
              <a:cxnLst>
                <a:cxn ang="0">
                  <a:pos x="connsiteX0" y="connsiteY0"/>
                </a:cxn>
                <a:cxn ang="0">
                  <a:pos x="connsiteX1" y="connsiteY1"/>
                </a:cxn>
              </a:cxnLst>
              <a:rect l="l" t="t" r="r" b="b"/>
              <a:pathLst>
                <a:path w="17942" h="70060">
                  <a:moveTo>
                    <a:pt x="231" y="24"/>
                  </a:moveTo>
                  <a:lnTo>
                    <a:pt x="231"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Freeform: Shape 318">
              <a:extLst>
                <a:ext uri="{FF2B5EF4-FFF2-40B4-BE49-F238E27FC236}">
                  <a16:creationId xmlns:a16="http://schemas.microsoft.com/office/drawing/2014/main" id="{649FEB8B-CAB6-F193-8E35-FEC89668C621}"/>
                </a:ext>
              </a:extLst>
            </p:cNvPr>
            <p:cNvSpPr/>
            <p:nvPr/>
          </p:nvSpPr>
          <p:spPr>
            <a:xfrm>
              <a:off x="5912378" y="1239165"/>
              <a:ext cx="50776" cy="24756"/>
            </a:xfrm>
            <a:custGeom>
              <a:avLst/>
              <a:gdLst>
                <a:gd name="connsiteX0" fmla="*/ 51008 w 50776"/>
                <a:gd name="connsiteY0" fmla="*/ 24 h 24756"/>
                <a:gd name="connsiteX1" fmla="*/ 231 w 50776"/>
                <a:gd name="connsiteY1" fmla="*/ 24 h 24756"/>
              </a:gdLst>
              <a:ahLst/>
              <a:cxnLst>
                <a:cxn ang="0">
                  <a:pos x="connsiteX0" y="connsiteY0"/>
                </a:cxn>
                <a:cxn ang="0">
                  <a:pos x="connsiteX1" y="connsiteY1"/>
                </a:cxn>
              </a:cxnLst>
              <a:rect l="l" t="t" r="r" b="b"/>
              <a:pathLst>
                <a:path w="50776" h="24756">
                  <a:moveTo>
                    <a:pt x="51008" y="24"/>
                  </a:moveTo>
                  <a:lnTo>
                    <a:pt x="231"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 name="Graphic 2">
            <a:extLst>
              <a:ext uri="{FF2B5EF4-FFF2-40B4-BE49-F238E27FC236}">
                <a16:creationId xmlns:a16="http://schemas.microsoft.com/office/drawing/2014/main" id="{00E427A1-09FE-17AA-017A-84278ED4CD6A}"/>
              </a:ext>
            </a:extLst>
          </p:cNvPr>
          <p:cNvGrpSpPr/>
          <p:nvPr/>
        </p:nvGrpSpPr>
        <p:grpSpPr>
          <a:xfrm>
            <a:off x="3652505" y="1687272"/>
            <a:ext cx="43643" cy="61395"/>
            <a:chOff x="5904663" y="1204010"/>
            <a:chExt cx="50776" cy="70060"/>
          </a:xfrm>
        </p:grpSpPr>
        <p:sp>
          <p:nvSpPr>
            <p:cNvPr id="316" name="Freeform: Shape 315">
              <a:extLst>
                <a:ext uri="{FF2B5EF4-FFF2-40B4-BE49-F238E27FC236}">
                  <a16:creationId xmlns:a16="http://schemas.microsoft.com/office/drawing/2014/main" id="{39138946-D48A-9090-4229-08E7D8AC3410}"/>
                </a:ext>
              </a:extLst>
            </p:cNvPr>
            <p:cNvSpPr/>
            <p:nvPr/>
          </p:nvSpPr>
          <p:spPr>
            <a:xfrm>
              <a:off x="5930141" y="1204010"/>
              <a:ext cx="17942" cy="70060"/>
            </a:xfrm>
            <a:custGeom>
              <a:avLst/>
              <a:gdLst>
                <a:gd name="connsiteX0" fmla="*/ 231 w 17942"/>
                <a:gd name="connsiteY0" fmla="*/ 24 h 70060"/>
                <a:gd name="connsiteX1" fmla="*/ 231 w 17942"/>
                <a:gd name="connsiteY1" fmla="*/ 70084 h 70060"/>
              </a:gdLst>
              <a:ahLst/>
              <a:cxnLst>
                <a:cxn ang="0">
                  <a:pos x="connsiteX0" y="connsiteY0"/>
                </a:cxn>
                <a:cxn ang="0">
                  <a:pos x="connsiteX1" y="connsiteY1"/>
                </a:cxn>
              </a:cxnLst>
              <a:rect l="l" t="t" r="r" b="b"/>
              <a:pathLst>
                <a:path w="17942" h="70060">
                  <a:moveTo>
                    <a:pt x="231" y="24"/>
                  </a:moveTo>
                  <a:lnTo>
                    <a:pt x="231" y="7008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Freeform: Shape 316">
              <a:extLst>
                <a:ext uri="{FF2B5EF4-FFF2-40B4-BE49-F238E27FC236}">
                  <a16:creationId xmlns:a16="http://schemas.microsoft.com/office/drawing/2014/main" id="{A21BE793-F2B1-5382-4122-EB603FBF93C8}"/>
                </a:ext>
              </a:extLst>
            </p:cNvPr>
            <p:cNvSpPr/>
            <p:nvPr/>
          </p:nvSpPr>
          <p:spPr>
            <a:xfrm>
              <a:off x="5904663" y="1239165"/>
              <a:ext cx="50776" cy="24756"/>
            </a:xfrm>
            <a:custGeom>
              <a:avLst/>
              <a:gdLst>
                <a:gd name="connsiteX0" fmla="*/ 51008 w 50776"/>
                <a:gd name="connsiteY0" fmla="*/ 24 h 24756"/>
                <a:gd name="connsiteX1" fmla="*/ 231 w 50776"/>
                <a:gd name="connsiteY1" fmla="*/ 24 h 24756"/>
              </a:gdLst>
              <a:ahLst/>
              <a:cxnLst>
                <a:cxn ang="0">
                  <a:pos x="connsiteX0" y="connsiteY0"/>
                </a:cxn>
                <a:cxn ang="0">
                  <a:pos x="connsiteX1" y="connsiteY1"/>
                </a:cxn>
              </a:cxnLst>
              <a:rect l="l" t="t" r="r" b="b"/>
              <a:pathLst>
                <a:path w="50776" h="24756">
                  <a:moveTo>
                    <a:pt x="51008" y="24"/>
                  </a:moveTo>
                  <a:lnTo>
                    <a:pt x="231" y="2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 name="Graphic 2">
            <a:extLst>
              <a:ext uri="{FF2B5EF4-FFF2-40B4-BE49-F238E27FC236}">
                <a16:creationId xmlns:a16="http://schemas.microsoft.com/office/drawing/2014/main" id="{67694A7C-F46D-AF30-4CBB-27B2386DE268}"/>
              </a:ext>
            </a:extLst>
          </p:cNvPr>
          <p:cNvGrpSpPr/>
          <p:nvPr/>
        </p:nvGrpSpPr>
        <p:grpSpPr>
          <a:xfrm>
            <a:off x="5019339" y="1766889"/>
            <a:ext cx="43643" cy="61395"/>
            <a:chOff x="7494898" y="1294866"/>
            <a:chExt cx="50776" cy="70060"/>
          </a:xfrm>
        </p:grpSpPr>
        <p:sp>
          <p:nvSpPr>
            <p:cNvPr id="314" name="Freeform: Shape 313">
              <a:extLst>
                <a:ext uri="{FF2B5EF4-FFF2-40B4-BE49-F238E27FC236}">
                  <a16:creationId xmlns:a16="http://schemas.microsoft.com/office/drawing/2014/main" id="{087C704C-AA9A-7E02-59B1-D0429E307385}"/>
                </a:ext>
              </a:extLst>
            </p:cNvPr>
            <p:cNvSpPr/>
            <p:nvPr/>
          </p:nvSpPr>
          <p:spPr>
            <a:xfrm>
              <a:off x="7520376" y="1294866"/>
              <a:ext cx="17942" cy="70060"/>
            </a:xfrm>
            <a:custGeom>
              <a:avLst/>
              <a:gdLst>
                <a:gd name="connsiteX0" fmla="*/ 319 w 17942"/>
                <a:gd name="connsiteY0" fmla="*/ 27 h 70060"/>
                <a:gd name="connsiteX1" fmla="*/ 319 w 17942"/>
                <a:gd name="connsiteY1" fmla="*/ 70088 h 70060"/>
              </a:gdLst>
              <a:ahLst/>
              <a:cxnLst>
                <a:cxn ang="0">
                  <a:pos x="connsiteX0" y="connsiteY0"/>
                </a:cxn>
                <a:cxn ang="0">
                  <a:pos x="connsiteX1" y="connsiteY1"/>
                </a:cxn>
              </a:cxnLst>
              <a:rect l="l" t="t" r="r" b="b"/>
              <a:pathLst>
                <a:path w="17942" h="70060">
                  <a:moveTo>
                    <a:pt x="319" y="27"/>
                  </a:moveTo>
                  <a:lnTo>
                    <a:pt x="319"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Freeform: Shape 314">
              <a:extLst>
                <a:ext uri="{FF2B5EF4-FFF2-40B4-BE49-F238E27FC236}">
                  <a16:creationId xmlns:a16="http://schemas.microsoft.com/office/drawing/2014/main" id="{CCDFC09C-D598-6A03-4455-87D86CA9CF83}"/>
                </a:ext>
              </a:extLst>
            </p:cNvPr>
            <p:cNvSpPr/>
            <p:nvPr/>
          </p:nvSpPr>
          <p:spPr>
            <a:xfrm>
              <a:off x="7494898" y="1330021"/>
              <a:ext cx="50776" cy="24756"/>
            </a:xfrm>
            <a:custGeom>
              <a:avLst/>
              <a:gdLst>
                <a:gd name="connsiteX0" fmla="*/ 51096 w 50776"/>
                <a:gd name="connsiteY0" fmla="*/ 27 h 24756"/>
                <a:gd name="connsiteX1" fmla="*/ 319 w 50776"/>
                <a:gd name="connsiteY1" fmla="*/ 27 h 24756"/>
              </a:gdLst>
              <a:ahLst/>
              <a:cxnLst>
                <a:cxn ang="0">
                  <a:pos x="connsiteX0" y="connsiteY0"/>
                </a:cxn>
                <a:cxn ang="0">
                  <a:pos x="connsiteX1" y="connsiteY1"/>
                </a:cxn>
              </a:cxnLst>
              <a:rect l="l" t="t" r="r" b="b"/>
              <a:pathLst>
                <a:path w="50776" h="24756">
                  <a:moveTo>
                    <a:pt x="51096" y="27"/>
                  </a:moveTo>
                  <a:lnTo>
                    <a:pt x="319"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 name="Graphic 2">
            <a:extLst>
              <a:ext uri="{FF2B5EF4-FFF2-40B4-BE49-F238E27FC236}">
                <a16:creationId xmlns:a16="http://schemas.microsoft.com/office/drawing/2014/main" id="{58BB3A4A-77E1-AA3D-6DCB-527AEACE37D6}"/>
              </a:ext>
            </a:extLst>
          </p:cNvPr>
          <p:cNvGrpSpPr/>
          <p:nvPr/>
        </p:nvGrpSpPr>
        <p:grpSpPr>
          <a:xfrm>
            <a:off x="5014868" y="1766889"/>
            <a:ext cx="43643" cy="61395"/>
            <a:chOff x="7489695" y="1294866"/>
            <a:chExt cx="50776" cy="70060"/>
          </a:xfrm>
        </p:grpSpPr>
        <p:sp>
          <p:nvSpPr>
            <p:cNvPr id="312" name="Freeform: Shape 311">
              <a:extLst>
                <a:ext uri="{FF2B5EF4-FFF2-40B4-BE49-F238E27FC236}">
                  <a16:creationId xmlns:a16="http://schemas.microsoft.com/office/drawing/2014/main" id="{59E946AE-5886-5EA8-FF78-41404A44309E}"/>
                </a:ext>
              </a:extLst>
            </p:cNvPr>
            <p:cNvSpPr/>
            <p:nvPr/>
          </p:nvSpPr>
          <p:spPr>
            <a:xfrm>
              <a:off x="7515173" y="1294866"/>
              <a:ext cx="17942" cy="70060"/>
            </a:xfrm>
            <a:custGeom>
              <a:avLst/>
              <a:gdLst>
                <a:gd name="connsiteX0" fmla="*/ 319 w 17942"/>
                <a:gd name="connsiteY0" fmla="*/ 27 h 70060"/>
                <a:gd name="connsiteX1" fmla="*/ 319 w 17942"/>
                <a:gd name="connsiteY1" fmla="*/ 70088 h 70060"/>
              </a:gdLst>
              <a:ahLst/>
              <a:cxnLst>
                <a:cxn ang="0">
                  <a:pos x="connsiteX0" y="connsiteY0"/>
                </a:cxn>
                <a:cxn ang="0">
                  <a:pos x="connsiteX1" y="connsiteY1"/>
                </a:cxn>
              </a:cxnLst>
              <a:rect l="l" t="t" r="r" b="b"/>
              <a:pathLst>
                <a:path w="17942" h="70060">
                  <a:moveTo>
                    <a:pt x="319" y="27"/>
                  </a:moveTo>
                  <a:lnTo>
                    <a:pt x="319"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Freeform: Shape 312">
              <a:extLst>
                <a:ext uri="{FF2B5EF4-FFF2-40B4-BE49-F238E27FC236}">
                  <a16:creationId xmlns:a16="http://schemas.microsoft.com/office/drawing/2014/main" id="{C407142A-831A-8F3F-A3CD-F3EF422E8F96}"/>
                </a:ext>
              </a:extLst>
            </p:cNvPr>
            <p:cNvSpPr/>
            <p:nvPr/>
          </p:nvSpPr>
          <p:spPr>
            <a:xfrm>
              <a:off x="7489695" y="1330021"/>
              <a:ext cx="50776" cy="24756"/>
            </a:xfrm>
            <a:custGeom>
              <a:avLst/>
              <a:gdLst>
                <a:gd name="connsiteX0" fmla="*/ 51096 w 50776"/>
                <a:gd name="connsiteY0" fmla="*/ 27 h 24756"/>
                <a:gd name="connsiteX1" fmla="*/ 319 w 50776"/>
                <a:gd name="connsiteY1" fmla="*/ 27 h 24756"/>
              </a:gdLst>
              <a:ahLst/>
              <a:cxnLst>
                <a:cxn ang="0">
                  <a:pos x="connsiteX0" y="connsiteY0"/>
                </a:cxn>
                <a:cxn ang="0">
                  <a:pos x="connsiteX1" y="connsiteY1"/>
                </a:cxn>
              </a:cxnLst>
              <a:rect l="l" t="t" r="r" b="b"/>
              <a:pathLst>
                <a:path w="50776" h="24756">
                  <a:moveTo>
                    <a:pt x="51096" y="27"/>
                  </a:moveTo>
                  <a:lnTo>
                    <a:pt x="319"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 name="Graphic 2">
            <a:extLst>
              <a:ext uri="{FF2B5EF4-FFF2-40B4-BE49-F238E27FC236}">
                <a16:creationId xmlns:a16="http://schemas.microsoft.com/office/drawing/2014/main" id="{A4A565AD-368B-CF06-24E3-5C7728615D85}"/>
              </a:ext>
            </a:extLst>
          </p:cNvPr>
          <p:cNvGrpSpPr/>
          <p:nvPr/>
        </p:nvGrpSpPr>
        <p:grpSpPr>
          <a:xfrm>
            <a:off x="5001451" y="1766889"/>
            <a:ext cx="43643" cy="61395"/>
            <a:chOff x="7474085" y="1294866"/>
            <a:chExt cx="50776" cy="70060"/>
          </a:xfrm>
        </p:grpSpPr>
        <p:sp>
          <p:nvSpPr>
            <p:cNvPr id="310" name="Freeform: Shape 309">
              <a:extLst>
                <a:ext uri="{FF2B5EF4-FFF2-40B4-BE49-F238E27FC236}">
                  <a16:creationId xmlns:a16="http://schemas.microsoft.com/office/drawing/2014/main" id="{62FD4DB2-E681-4CC6-9B74-9B6B51861CEE}"/>
                </a:ext>
              </a:extLst>
            </p:cNvPr>
            <p:cNvSpPr/>
            <p:nvPr/>
          </p:nvSpPr>
          <p:spPr>
            <a:xfrm>
              <a:off x="7499563" y="1294866"/>
              <a:ext cx="17942" cy="70060"/>
            </a:xfrm>
            <a:custGeom>
              <a:avLst/>
              <a:gdLst>
                <a:gd name="connsiteX0" fmla="*/ 318 w 17942"/>
                <a:gd name="connsiteY0" fmla="*/ 27 h 70060"/>
                <a:gd name="connsiteX1" fmla="*/ 318 w 17942"/>
                <a:gd name="connsiteY1" fmla="*/ 70088 h 70060"/>
              </a:gdLst>
              <a:ahLst/>
              <a:cxnLst>
                <a:cxn ang="0">
                  <a:pos x="connsiteX0" y="connsiteY0"/>
                </a:cxn>
                <a:cxn ang="0">
                  <a:pos x="connsiteX1" y="connsiteY1"/>
                </a:cxn>
              </a:cxnLst>
              <a:rect l="l" t="t" r="r" b="b"/>
              <a:pathLst>
                <a:path w="17942" h="70060">
                  <a:moveTo>
                    <a:pt x="318" y="27"/>
                  </a:moveTo>
                  <a:lnTo>
                    <a:pt x="318"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Freeform: Shape 310">
              <a:extLst>
                <a:ext uri="{FF2B5EF4-FFF2-40B4-BE49-F238E27FC236}">
                  <a16:creationId xmlns:a16="http://schemas.microsoft.com/office/drawing/2014/main" id="{335832B5-194D-1E8F-8A5D-A3AC647487AF}"/>
                </a:ext>
              </a:extLst>
            </p:cNvPr>
            <p:cNvSpPr/>
            <p:nvPr/>
          </p:nvSpPr>
          <p:spPr>
            <a:xfrm>
              <a:off x="7474085" y="1330021"/>
              <a:ext cx="50776" cy="24756"/>
            </a:xfrm>
            <a:custGeom>
              <a:avLst/>
              <a:gdLst>
                <a:gd name="connsiteX0" fmla="*/ 51095 w 50776"/>
                <a:gd name="connsiteY0" fmla="*/ 27 h 24756"/>
                <a:gd name="connsiteX1" fmla="*/ 318 w 50776"/>
                <a:gd name="connsiteY1" fmla="*/ 27 h 24756"/>
              </a:gdLst>
              <a:ahLst/>
              <a:cxnLst>
                <a:cxn ang="0">
                  <a:pos x="connsiteX0" y="connsiteY0"/>
                </a:cxn>
                <a:cxn ang="0">
                  <a:pos x="connsiteX1" y="connsiteY1"/>
                </a:cxn>
              </a:cxnLst>
              <a:rect l="l" t="t" r="r" b="b"/>
              <a:pathLst>
                <a:path w="50776" h="24756">
                  <a:moveTo>
                    <a:pt x="51095" y="27"/>
                  </a:moveTo>
                  <a:lnTo>
                    <a:pt x="318"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 name="Graphic 2">
            <a:extLst>
              <a:ext uri="{FF2B5EF4-FFF2-40B4-BE49-F238E27FC236}">
                <a16:creationId xmlns:a16="http://schemas.microsoft.com/office/drawing/2014/main" id="{20A5852A-F4C2-10A6-179E-CDBDF9C59641}"/>
              </a:ext>
            </a:extLst>
          </p:cNvPr>
          <p:cNvGrpSpPr/>
          <p:nvPr/>
        </p:nvGrpSpPr>
        <p:grpSpPr>
          <a:xfrm>
            <a:off x="4996824" y="1766889"/>
            <a:ext cx="43643" cy="61395"/>
            <a:chOff x="7468702" y="1294866"/>
            <a:chExt cx="50776" cy="70060"/>
          </a:xfrm>
        </p:grpSpPr>
        <p:sp>
          <p:nvSpPr>
            <p:cNvPr id="308" name="Freeform: Shape 307">
              <a:extLst>
                <a:ext uri="{FF2B5EF4-FFF2-40B4-BE49-F238E27FC236}">
                  <a16:creationId xmlns:a16="http://schemas.microsoft.com/office/drawing/2014/main" id="{CA874039-B845-BE3B-F474-1600F370C3D2}"/>
                </a:ext>
              </a:extLst>
            </p:cNvPr>
            <p:cNvSpPr/>
            <p:nvPr/>
          </p:nvSpPr>
          <p:spPr>
            <a:xfrm>
              <a:off x="7494180" y="1294866"/>
              <a:ext cx="17942" cy="70060"/>
            </a:xfrm>
            <a:custGeom>
              <a:avLst/>
              <a:gdLst>
                <a:gd name="connsiteX0" fmla="*/ 318 w 17942"/>
                <a:gd name="connsiteY0" fmla="*/ 27 h 70060"/>
                <a:gd name="connsiteX1" fmla="*/ 318 w 17942"/>
                <a:gd name="connsiteY1" fmla="*/ 70088 h 70060"/>
              </a:gdLst>
              <a:ahLst/>
              <a:cxnLst>
                <a:cxn ang="0">
                  <a:pos x="connsiteX0" y="connsiteY0"/>
                </a:cxn>
                <a:cxn ang="0">
                  <a:pos x="connsiteX1" y="connsiteY1"/>
                </a:cxn>
              </a:cxnLst>
              <a:rect l="l" t="t" r="r" b="b"/>
              <a:pathLst>
                <a:path w="17942" h="70060">
                  <a:moveTo>
                    <a:pt x="318" y="27"/>
                  </a:moveTo>
                  <a:lnTo>
                    <a:pt x="318"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Freeform: Shape 308">
              <a:extLst>
                <a:ext uri="{FF2B5EF4-FFF2-40B4-BE49-F238E27FC236}">
                  <a16:creationId xmlns:a16="http://schemas.microsoft.com/office/drawing/2014/main" id="{EB70D862-4655-8849-8B59-9C3480C652AC}"/>
                </a:ext>
              </a:extLst>
            </p:cNvPr>
            <p:cNvSpPr/>
            <p:nvPr/>
          </p:nvSpPr>
          <p:spPr>
            <a:xfrm>
              <a:off x="7468702" y="1330021"/>
              <a:ext cx="50776" cy="24756"/>
            </a:xfrm>
            <a:custGeom>
              <a:avLst/>
              <a:gdLst>
                <a:gd name="connsiteX0" fmla="*/ 51095 w 50776"/>
                <a:gd name="connsiteY0" fmla="*/ 27 h 24756"/>
                <a:gd name="connsiteX1" fmla="*/ 318 w 50776"/>
                <a:gd name="connsiteY1" fmla="*/ 27 h 24756"/>
              </a:gdLst>
              <a:ahLst/>
              <a:cxnLst>
                <a:cxn ang="0">
                  <a:pos x="connsiteX0" y="connsiteY0"/>
                </a:cxn>
                <a:cxn ang="0">
                  <a:pos x="connsiteX1" y="connsiteY1"/>
                </a:cxn>
              </a:cxnLst>
              <a:rect l="l" t="t" r="r" b="b"/>
              <a:pathLst>
                <a:path w="50776" h="24756">
                  <a:moveTo>
                    <a:pt x="51095" y="27"/>
                  </a:moveTo>
                  <a:lnTo>
                    <a:pt x="318"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 name="Graphic 2">
            <a:extLst>
              <a:ext uri="{FF2B5EF4-FFF2-40B4-BE49-F238E27FC236}">
                <a16:creationId xmlns:a16="http://schemas.microsoft.com/office/drawing/2014/main" id="{961D10FE-7107-21C7-C01F-779C47172A7B}"/>
              </a:ext>
            </a:extLst>
          </p:cNvPr>
          <p:cNvGrpSpPr/>
          <p:nvPr/>
        </p:nvGrpSpPr>
        <p:grpSpPr>
          <a:xfrm>
            <a:off x="4983253" y="1766889"/>
            <a:ext cx="43643" cy="61395"/>
            <a:chOff x="7452913" y="1294866"/>
            <a:chExt cx="50776" cy="70060"/>
          </a:xfrm>
        </p:grpSpPr>
        <p:sp>
          <p:nvSpPr>
            <p:cNvPr id="306" name="Freeform: Shape 305">
              <a:extLst>
                <a:ext uri="{FF2B5EF4-FFF2-40B4-BE49-F238E27FC236}">
                  <a16:creationId xmlns:a16="http://schemas.microsoft.com/office/drawing/2014/main" id="{7F2D2D01-53C9-941B-53EA-74F0978268B6}"/>
                </a:ext>
              </a:extLst>
            </p:cNvPr>
            <p:cNvSpPr/>
            <p:nvPr/>
          </p:nvSpPr>
          <p:spPr>
            <a:xfrm>
              <a:off x="7478391" y="1294866"/>
              <a:ext cx="17942" cy="70060"/>
            </a:xfrm>
            <a:custGeom>
              <a:avLst/>
              <a:gdLst>
                <a:gd name="connsiteX0" fmla="*/ 317 w 17942"/>
                <a:gd name="connsiteY0" fmla="*/ 27 h 70060"/>
                <a:gd name="connsiteX1" fmla="*/ 317 w 17942"/>
                <a:gd name="connsiteY1" fmla="*/ 70088 h 70060"/>
              </a:gdLst>
              <a:ahLst/>
              <a:cxnLst>
                <a:cxn ang="0">
                  <a:pos x="connsiteX0" y="connsiteY0"/>
                </a:cxn>
                <a:cxn ang="0">
                  <a:pos x="connsiteX1" y="connsiteY1"/>
                </a:cxn>
              </a:cxnLst>
              <a:rect l="l" t="t" r="r" b="b"/>
              <a:pathLst>
                <a:path w="17942" h="70060">
                  <a:moveTo>
                    <a:pt x="317" y="27"/>
                  </a:moveTo>
                  <a:lnTo>
                    <a:pt x="317"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Freeform: Shape 306">
              <a:extLst>
                <a:ext uri="{FF2B5EF4-FFF2-40B4-BE49-F238E27FC236}">
                  <a16:creationId xmlns:a16="http://schemas.microsoft.com/office/drawing/2014/main" id="{A8DF5AA3-64DC-5223-AF8F-86AF449B2B33}"/>
                </a:ext>
              </a:extLst>
            </p:cNvPr>
            <p:cNvSpPr/>
            <p:nvPr/>
          </p:nvSpPr>
          <p:spPr>
            <a:xfrm>
              <a:off x="7452913" y="1330021"/>
              <a:ext cx="50776" cy="24756"/>
            </a:xfrm>
            <a:custGeom>
              <a:avLst/>
              <a:gdLst>
                <a:gd name="connsiteX0" fmla="*/ 51094 w 50776"/>
                <a:gd name="connsiteY0" fmla="*/ 27 h 24756"/>
                <a:gd name="connsiteX1" fmla="*/ 317 w 50776"/>
                <a:gd name="connsiteY1" fmla="*/ 27 h 24756"/>
              </a:gdLst>
              <a:ahLst/>
              <a:cxnLst>
                <a:cxn ang="0">
                  <a:pos x="connsiteX0" y="connsiteY0"/>
                </a:cxn>
                <a:cxn ang="0">
                  <a:pos x="connsiteX1" y="connsiteY1"/>
                </a:cxn>
              </a:cxnLst>
              <a:rect l="l" t="t" r="r" b="b"/>
              <a:pathLst>
                <a:path w="50776" h="24756">
                  <a:moveTo>
                    <a:pt x="51094" y="27"/>
                  </a:moveTo>
                  <a:lnTo>
                    <a:pt x="317"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 name="Graphic 2">
            <a:extLst>
              <a:ext uri="{FF2B5EF4-FFF2-40B4-BE49-F238E27FC236}">
                <a16:creationId xmlns:a16="http://schemas.microsoft.com/office/drawing/2014/main" id="{B965FCF9-052F-951C-8E4D-A58AACABCF77}"/>
              </a:ext>
            </a:extLst>
          </p:cNvPr>
          <p:cNvGrpSpPr/>
          <p:nvPr/>
        </p:nvGrpSpPr>
        <p:grpSpPr>
          <a:xfrm>
            <a:off x="4978627" y="1766889"/>
            <a:ext cx="43643" cy="61395"/>
            <a:chOff x="7447530" y="1294866"/>
            <a:chExt cx="50776" cy="70060"/>
          </a:xfrm>
        </p:grpSpPr>
        <p:sp>
          <p:nvSpPr>
            <p:cNvPr id="304" name="Freeform: Shape 303">
              <a:extLst>
                <a:ext uri="{FF2B5EF4-FFF2-40B4-BE49-F238E27FC236}">
                  <a16:creationId xmlns:a16="http://schemas.microsoft.com/office/drawing/2014/main" id="{8C6445C1-0F61-E9B7-05E8-6F9CF567EF32}"/>
                </a:ext>
              </a:extLst>
            </p:cNvPr>
            <p:cNvSpPr/>
            <p:nvPr/>
          </p:nvSpPr>
          <p:spPr>
            <a:xfrm>
              <a:off x="7473008" y="1294866"/>
              <a:ext cx="17942" cy="70060"/>
            </a:xfrm>
            <a:custGeom>
              <a:avLst/>
              <a:gdLst>
                <a:gd name="connsiteX0" fmla="*/ 317 w 17942"/>
                <a:gd name="connsiteY0" fmla="*/ 27 h 70060"/>
                <a:gd name="connsiteX1" fmla="*/ 317 w 17942"/>
                <a:gd name="connsiteY1" fmla="*/ 70088 h 70060"/>
              </a:gdLst>
              <a:ahLst/>
              <a:cxnLst>
                <a:cxn ang="0">
                  <a:pos x="connsiteX0" y="connsiteY0"/>
                </a:cxn>
                <a:cxn ang="0">
                  <a:pos x="connsiteX1" y="connsiteY1"/>
                </a:cxn>
              </a:cxnLst>
              <a:rect l="l" t="t" r="r" b="b"/>
              <a:pathLst>
                <a:path w="17942" h="70060">
                  <a:moveTo>
                    <a:pt x="317" y="27"/>
                  </a:moveTo>
                  <a:lnTo>
                    <a:pt x="317" y="7008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Freeform: Shape 304">
              <a:extLst>
                <a:ext uri="{FF2B5EF4-FFF2-40B4-BE49-F238E27FC236}">
                  <a16:creationId xmlns:a16="http://schemas.microsoft.com/office/drawing/2014/main" id="{EA192021-418D-1592-082B-00A4A9F4C66E}"/>
                </a:ext>
              </a:extLst>
            </p:cNvPr>
            <p:cNvSpPr/>
            <p:nvPr/>
          </p:nvSpPr>
          <p:spPr>
            <a:xfrm>
              <a:off x="7447530" y="1330021"/>
              <a:ext cx="50776" cy="24756"/>
            </a:xfrm>
            <a:custGeom>
              <a:avLst/>
              <a:gdLst>
                <a:gd name="connsiteX0" fmla="*/ 51094 w 50776"/>
                <a:gd name="connsiteY0" fmla="*/ 27 h 24756"/>
                <a:gd name="connsiteX1" fmla="*/ 317 w 50776"/>
                <a:gd name="connsiteY1" fmla="*/ 27 h 24756"/>
              </a:gdLst>
              <a:ahLst/>
              <a:cxnLst>
                <a:cxn ang="0">
                  <a:pos x="connsiteX0" y="connsiteY0"/>
                </a:cxn>
                <a:cxn ang="0">
                  <a:pos x="connsiteX1" y="connsiteY1"/>
                </a:cxn>
              </a:cxnLst>
              <a:rect l="l" t="t" r="r" b="b"/>
              <a:pathLst>
                <a:path w="50776" h="24756">
                  <a:moveTo>
                    <a:pt x="51094" y="27"/>
                  </a:moveTo>
                  <a:lnTo>
                    <a:pt x="317" y="27"/>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 name="Graphic 2">
            <a:extLst>
              <a:ext uri="{FF2B5EF4-FFF2-40B4-BE49-F238E27FC236}">
                <a16:creationId xmlns:a16="http://schemas.microsoft.com/office/drawing/2014/main" id="{873B9D59-7F96-EB6B-B928-F909696BF903}"/>
              </a:ext>
            </a:extLst>
          </p:cNvPr>
          <p:cNvGrpSpPr/>
          <p:nvPr/>
        </p:nvGrpSpPr>
        <p:grpSpPr>
          <a:xfrm>
            <a:off x="7628248" y="3104769"/>
            <a:ext cx="43643" cy="61395"/>
            <a:chOff x="10530214" y="2821594"/>
            <a:chExt cx="50776" cy="70060"/>
          </a:xfrm>
        </p:grpSpPr>
        <p:sp>
          <p:nvSpPr>
            <p:cNvPr id="302" name="Freeform: Shape 301">
              <a:extLst>
                <a:ext uri="{FF2B5EF4-FFF2-40B4-BE49-F238E27FC236}">
                  <a16:creationId xmlns:a16="http://schemas.microsoft.com/office/drawing/2014/main" id="{99554A14-A85F-6591-7B68-2AEE9F5FD1B8}"/>
                </a:ext>
              </a:extLst>
            </p:cNvPr>
            <p:cNvSpPr/>
            <p:nvPr/>
          </p:nvSpPr>
          <p:spPr>
            <a:xfrm>
              <a:off x="10555692" y="2821594"/>
              <a:ext cx="17942" cy="70060"/>
            </a:xfrm>
            <a:custGeom>
              <a:avLst/>
              <a:gdLst>
                <a:gd name="connsiteX0" fmla="*/ 489 w 17942"/>
                <a:gd name="connsiteY0" fmla="*/ 89 h 70060"/>
                <a:gd name="connsiteX1" fmla="*/ 489 w 17942"/>
                <a:gd name="connsiteY1" fmla="*/ 70150 h 70060"/>
              </a:gdLst>
              <a:ahLst/>
              <a:cxnLst>
                <a:cxn ang="0">
                  <a:pos x="connsiteX0" y="connsiteY0"/>
                </a:cxn>
                <a:cxn ang="0">
                  <a:pos x="connsiteX1" y="connsiteY1"/>
                </a:cxn>
              </a:cxnLst>
              <a:rect l="l" t="t" r="r" b="b"/>
              <a:pathLst>
                <a:path w="17942" h="70060">
                  <a:moveTo>
                    <a:pt x="489" y="89"/>
                  </a:moveTo>
                  <a:lnTo>
                    <a:pt x="489"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Freeform: Shape 302">
              <a:extLst>
                <a:ext uri="{FF2B5EF4-FFF2-40B4-BE49-F238E27FC236}">
                  <a16:creationId xmlns:a16="http://schemas.microsoft.com/office/drawing/2014/main" id="{94664905-CE46-ABD3-B991-F98EC35FF325}"/>
                </a:ext>
              </a:extLst>
            </p:cNvPr>
            <p:cNvSpPr/>
            <p:nvPr/>
          </p:nvSpPr>
          <p:spPr>
            <a:xfrm>
              <a:off x="10530214" y="2856748"/>
              <a:ext cx="50776" cy="24756"/>
            </a:xfrm>
            <a:custGeom>
              <a:avLst/>
              <a:gdLst>
                <a:gd name="connsiteX0" fmla="*/ 51266 w 50776"/>
                <a:gd name="connsiteY0" fmla="*/ 89 h 24756"/>
                <a:gd name="connsiteX1" fmla="*/ 489 w 50776"/>
                <a:gd name="connsiteY1" fmla="*/ 89 h 24756"/>
              </a:gdLst>
              <a:ahLst/>
              <a:cxnLst>
                <a:cxn ang="0">
                  <a:pos x="connsiteX0" y="connsiteY0"/>
                </a:cxn>
                <a:cxn ang="0">
                  <a:pos x="connsiteX1" y="connsiteY1"/>
                </a:cxn>
              </a:cxnLst>
              <a:rect l="l" t="t" r="r" b="b"/>
              <a:pathLst>
                <a:path w="50776" h="24756">
                  <a:moveTo>
                    <a:pt x="51266" y="89"/>
                  </a:moveTo>
                  <a:lnTo>
                    <a:pt x="489"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 name="Graphic 2">
            <a:extLst>
              <a:ext uri="{FF2B5EF4-FFF2-40B4-BE49-F238E27FC236}">
                <a16:creationId xmlns:a16="http://schemas.microsoft.com/office/drawing/2014/main" id="{5DA1B469-9023-FA13-457B-2C51B8C8498E}"/>
              </a:ext>
            </a:extLst>
          </p:cNvPr>
          <p:cNvGrpSpPr/>
          <p:nvPr/>
        </p:nvGrpSpPr>
        <p:grpSpPr>
          <a:xfrm>
            <a:off x="7616064" y="3104769"/>
            <a:ext cx="43643" cy="61395"/>
            <a:chOff x="10516039" y="2821594"/>
            <a:chExt cx="50776" cy="70060"/>
          </a:xfrm>
        </p:grpSpPr>
        <p:sp>
          <p:nvSpPr>
            <p:cNvPr id="300" name="Freeform: Shape 299">
              <a:extLst>
                <a:ext uri="{FF2B5EF4-FFF2-40B4-BE49-F238E27FC236}">
                  <a16:creationId xmlns:a16="http://schemas.microsoft.com/office/drawing/2014/main" id="{C55DE7E8-360F-CC74-FB23-079ABC66EAA6}"/>
                </a:ext>
              </a:extLst>
            </p:cNvPr>
            <p:cNvSpPr/>
            <p:nvPr/>
          </p:nvSpPr>
          <p:spPr>
            <a:xfrm>
              <a:off x="10541518" y="2821594"/>
              <a:ext cx="17942" cy="70060"/>
            </a:xfrm>
            <a:custGeom>
              <a:avLst/>
              <a:gdLst>
                <a:gd name="connsiteX0" fmla="*/ 488 w 17942"/>
                <a:gd name="connsiteY0" fmla="*/ 89 h 70060"/>
                <a:gd name="connsiteX1" fmla="*/ 488 w 17942"/>
                <a:gd name="connsiteY1" fmla="*/ 70150 h 70060"/>
              </a:gdLst>
              <a:ahLst/>
              <a:cxnLst>
                <a:cxn ang="0">
                  <a:pos x="connsiteX0" y="connsiteY0"/>
                </a:cxn>
                <a:cxn ang="0">
                  <a:pos x="connsiteX1" y="connsiteY1"/>
                </a:cxn>
              </a:cxnLst>
              <a:rect l="l" t="t" r="r" b="b"/>
              <a:pathLst>
                <a:path w="17942" h="70060">
                  <a:moveTo>
                    <a:pt x="488" y="89"/>
                  </a:moveTo>
                  <a:lnTo>
                    <a:pt x="488"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Freeform: Shape 300">
              <a:extLst>
                <a:ext uri="{FF2B5EF4-FFF2-40B4-BE49-F238E27FC236}">
                  <a16:creationId xmlns:a16="http://schemas.microsoft.com/office/drawing/2014/main" id="{D4F361B2-C546-5D88-4DBF-3F5B22627523}"/>
                </a:ext>
              </a:extLst>
            </p:cNvPr>
            <p:cNvSpPr/>
            <p:nvPr/>
          </p:nvSpPr>
          <p:spPr>
            <a:xfrm>
              <a:off x="10516039" y="2856748"/>
              <a:ext cx="50776" cy="24756"/>
            </a:xfrm>
            <a:custGeom>
              <a:avLst/>
              <a:gdLst>
                <a:gd name="connsiteX0" fmla="*/ 51265 w 50776"/>
                <a:gd name="connsiteY0" fmla="*/ 89 h 24756"/>
                <a:gd name="connsiteX1" fmla="*/ 488 w 50776"/>
                <a:gd name="connsiteY1" fmla="*/ 89 h 24756"/>
              </a:gdLst>
              <a:ahLst/>
              <a:cxnLst>
                <a:cxn ang="0">
                  <a:pos x="connsiteX0" y="connsiteY0"/>
                </a:cxn>
                <a:cxn ang="0">
                  <a:pos x="connsiteX1" y="connsiteY1"/>
                </a:cxn>
              </a:cxnLst>
              <a:rect l="l" t="t" r="r" b="b"/>
              <a:pathLst>
                <a:path w="50776" h="24756">
                  <a:moveTo>
                    <a:pt x="51265" y="89"/>
                  </a:moveTo>
                  <a:lnTo>
                    <a:pt x="488"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raphic 2">
            <a:extLst>
              <a:ext uri="{FF2B5EF4-FFF2-40B4-BE49-F238E27FC236}">
                <a16:creationId xmlns:a16="http://schemas.microsoft.com/office/drawing/2014/main" id="{382A76D3-7231-A15D-5E86-420EC3D12E84}"/>
              </a:ext>
            </a:extLst>
          </p:cNvPr>
          <p:cNvGrpSpPr/>
          <p:nvPr/>
        </p:nvGrpSpPr>
        <p:grpSpPr>
          <a:xfrm>
            <a:off x="7217873" y="3104769"/>
            <a:ext cx="43643" cy="61395"/>
            <a:chOff x="10052767" y="2821594"/>
            <a:chExt cx="50776" cy="70060"/>
          </a:xfrm>
        </p:grpSpPr>
        <p:sp>
          <p:nvSpPr>
            <p:cNvPr id="298" name="Freeform: Shape 297">
              <a:extLst>
                <a:ext uri="{FF2B5EF4-FFF2-40B4-BE49-F238E27FC236}">
                  <a16:creationId xmlns:a16="http://schemas.microsoft.com/office/drawing/2014/main" id="{B4ABB216-D6DE-7D43-7939-77ED2C6C6ACF}"/>
                </a:ext>
              </a:extLst>
            </p:cNvPr>
            <p:cNvSpPr/>
            <p:nvPr/>
          </p:nvSpPr>
          <p:spPr>
            <a:xfrm>
              <a:off x="10078245" y="2821594"/>
              <a:ext cx="17942" cy="70060"/>
            </a:xfrm>
            <a:custGeom>
              <a:avLst/>
              <a:gdLst>
                <a:gd name="connsiteX0" fmla="*/ 462 w 17942"/>
                <a:gd name="connsiteY0" fmla="*/ 89 h 70060"/>
                <a:gd name="connsiteX1" fmla="*/ 462 w 17942"/>
                <a:gd name="connsiteY1" fmla="*/ 70150 h 70060"/>
              </a:gdLst>
              <a:ahLst/>
              <a:cxnLst>
                <a:cxn ang="0">
                  <a:pos x="connsiteX0" y="connsiteY0"/>
                </a:cxn>
                <a:cxn ang="0">
                  <a:pos x="connsiteX1" y="connsiteY1"/>
                </a:cxn>
              </a:cxnLst>
              <a:rect l="l" t="t" r="r" b="b"/>
              <a:pathLst>
                <a:path w="17942" h="70060">
                  <a:moveTo>
                    <a:pt x="462" y="89"/>
                  </a:moveTo>
                  <a:lnTo>
                    <a:pt x="462"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Freeform: Shape 298">
              <a:extLst>
                <a:ext uri="{FF2B5EF4-FFF2-40B4-BE49-F238E27FC236}">
                  <a16:creationId xmlns:a16="http://schemas.microsoft.com/office/drawing/2014/main" id="{2C4CC137-2C7B-859F-C1C2-E82B7547E298}"/>
                </a:ext>
              </a:extLst>
            </p:cNvPr>
            <p:cNvSpPr/>
            <p:nvPr/>
          </p:nvSpPr>
          <p:spPr>
            <a:xfrm>
              <a:off x="10052767" y="2856748"/>
              <a:ext cx="50776" cy="24756"/>
            </a:xfrm>
            <a:custGeom>
              <a:avLst/>
              <a:gdLst>
                <a:gd name="connsiteX0" fmla="*/ 51239 w 50776"/>
                <a:gd name="connsiteY0" fmla="*/ 89 h 24756"/>
                <a:gd name="connsiteX1" fmla="*/ 462 w 50776"/>
                <a:gd name="connsiteY1" fmla="*/ 89 h 24756"/>
              </a:gdLst>
              <a:ahLst/>
              <a:cxnLst>
                <a:cxn ang="0">
                  <a:pos x="connsiteX0" y="connsiteY0"/>
                </a:cxn>
                <a:cxn ang="0">
                  <a:pos x="connsiteX1" y="connsiteY1"/>
                </a:cxn>
              </a:cxnLst>
              <a:rect l="l" t="t" r="r" b="b"/>
              <a:pathLst>
                <a:path w="50776" h="24756">
                  <a:moveTo>
                    <a:pt x="51239" y="89"/>
                  </a:moveTo>
                  <a:lnTo>
                    <a:pt x="462"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 name="Graphic 2">
            <a:extLst>
              <a:ext uri="{FF2B5EF4-FFF2-40B4-BE49-F238E27FC236}">
                <a16:creationId xmlns:a16="http://schemas.microsoft.com/office/drawing/2014/main" id="{16B2CCFC-360E-53EE-C350-21BC3C2E28CB}"/>
              </a:ext>
            </a:extLst>
          </p:cNvPr>
          <p:cNvGrpSpPr/>
          <p:nvPr/>
        </p:nvGrpSpPr>
        <p:grpSpPr>
          <a:xfrm>
            <a:off x="6993331" y="3104769"/>
            <a:ext cx="43643" cy="61395"/>
            <a:chOff x="9791525" y="2821594"/>
            <a:chExt cx="50776" cy="70060"/>
          </a:xfrm>
        </p:grpSpPr>
        <p:sp>
          <p:nvSpPr>
            <p:cNvPr id="296" name="Freeform: Shape 295">
              <a:extLst>
                <a:ext uri="{FF2B5EF4-FFF2-40B4-BE49-F238E27FC236}">
                  <a16:creationId xmlns:a16="http://schemas.microsoft.com/office/drawing/2014/main" id="{210A9A3C-F44E-3287-9AA5-B36B1107923A}"/>
                </a:ext>
              </a:extLst>
            </p:cNvPr>
            <p:cNvSpPr/>
            <p:nvPr/>
          </p:nvSpPr>
          <p:spPr>
            <a:xfrm>
              <a:off x="9817003" y="2821594"/>
              <a:ext cx="17942" cy="70060"/>
            </a:xfrm>
            <a:custGeom>
              <a:avLst/>
              <a:gdLst>
                <a:gd name="connsiteX0" fmla="*/ 447 w 17942"/>
                <a:gd name="connsiteY0" fmla="*/ 89 h 70060"/>
                <a:gd name="connsiteX1" fmla="*/ 447 w 17942"/>
                <a:gd name="connsiteY1" fmla="*/ 70150 h 70060"/>
              </a:gdLst>
              <a:ahLst/>
              <a:cxnLst>
                <a:cxn ang="0">
                  <a:pos x="connsiteX0" y="connsiteY0"/>
                </a:cxn>
                <a:cxn ang="0">
                  <a:pos x="connsiteX1" y="connsiteY1"/>
                </a:cxn>
              </a:cxnLst>
              <a:rect l="l" t="t" r="r" b="b"/>
              <a:pathLst>
                <a:path w="17942" h="70060">
                  <a:moveTo>
                    <a:pt x="447" y="89"/>
                  </a:moveTo>
                  <a:lnTo>
                    <a:pt x="447"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Freeform: Shape 296">
              <a:extLst>
                <a:ext uri="{FF2B5EF4-FFF2-40B4-BE49-F238E27FC236}">
                  <a16:creationId xmlns:a16="http://schemas.microsoft.com/office/drawing/2014/main" id="{5CF968ED-C69D-958D-B343-2AFE7CCB7C92}"/>
                </a:ext>
              </a:extLst>
            </p:cNvPr>
            <p:cNvSpPr/>
            <p:nvPr/>
          </p:nvSpPr>
          <p:spPr>
            <a:xfrm>
              <a:off x="9791525" y="2856748"/>
              <a:ext cx="50776" cy="24756"/>
            </a:xfrm>
            <a:custGeom>
              <a:avLst/>
              <a:gdLst>
                <a:gd name="connsiteX0" fmla="*/ 51224 w 50776"/>
                <a:gd name="connsiteY0" fmla="*/ 89 h 24756"/>
                <a:gd name="connsiteX1" fmla="*/ 447 w 50776"/>
                <a:gd name="connsiteY1" fmla="*/ 89 h 24756"/>
              </a:gdLst>
              <a:ahLst/>
              <a:cxnLst>
                <a:cxn ang="0">
                  <a:pos x="connsiteX0" y="connsiteY0"/>
                </a:cxn>
                <a:cxn ang="0">
                  <a:pos x="connsiteX1" y="connsiteY1"/>
                </a:cxn>
              </a:cxnLst>
              <a:rect l="l" t="t" r="r" b="b"/>
              <a:pathLst>
                <a:path w="50776" h="24756">
                  <a:moveTo>
                    <a:pt x="51224" y="89"/>
                  </a:moveTo>
                  <a:lnTo>
                    <a:pt x="447"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raphic 2">
            <a:extLst>
              <a:ext uri="{FF2B5EF4-FFF2-40B4-BE49-F238E27FC236}">
                <a16:creationId xmlns:a16="http://schemas.microsoft.com/office/drawing/2014/main" id="{E81D6019-41EC-464E-253D-B49DF1D39D76}"/>
              </a:ext>
            </a:extLst>
          </p:cNvPr>
          <p:cNvGrpSpPr/>
          <p:nvPr/>
        </p:nvGrpSpPr>
        <p:grpSpPr>
          <a:xfrm>
            <a:off x="6979760" y="3104769"/>
            <a:ext cx="43643" cy="61395"/>
            <a:chOff x="9775736" y="2821594"/>
            <a:chExt cx="50776" cy="70060"/>
          </a:xfrm>
        </p:grpSpPr>
        <p:sp>
          <p:nvSpPr>
            <p:cNvPr id="294" name="Freeform: Shape 293">
              <a:extLst>
                <a:ext uri="{FF2B5EF4-FFF2-40B4-BE49-F238E27FC236}">
                  <a16:creationId xmlns:a16="http://schemas.microsoft.com/office/drawing/2014/main" id="{6EAA42B4-CE0F-93FF-F781-1CA3B631A17C}"/>
                </a:ext>
              </a:extLst>
            </p:cNvPr>
            <p:cNvSpPr/>
            <p:nvPr/>
          </p:nvSpPr>
          <p:spPr>
            <a:xfrm>
              <a:off x="9801214" y="2821594"/>
              <a:ext cx="17942" cy="70060"/>
            </a:xfrm>
            <a:custGeom>
              <a:avLst/>
              <a:gdLst>
                <a:gd name="connsiteX0" fmla="*/ 447 w 17942"/>
                <a:gd name="connsiteY0" fmla="*/ 89 h 70060"/>
                <a:gd name="connsiteX1" fmla="*/ 447 w 17942"/>
                <a:gd name="connsiteY1" fmla="*/ 70150 h 70060"/>
              </a:gdLst>
              <a:ahLst/>
              <a:cxnLst>
                <a:cxn ang="0">
                  <a:pos x="connsiteX0" y="connsiteY0"/>
                </a:cxn>
                <a:cxn ang="0">
                  <a:pos x="connsiteX1" y="connsiteY1"/>
                </a:cxn>
              </a:cxnLst>
              <a:rect l="l" t="t" r="r" b="b"/>
              <a:pathLst>
                <a:path w="17942" h="70060">
                  <a:moveTo>
                    <a:pt x="447" y="89"/>
                  </a:moveTo>
                  <a:lnTo>
                    <a:pt x="447"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Freeform: Shape 294">
              <a:extLst>
                <a:ext uri="{FF2B5EF4-FFF2-40B4-BE49-F238E27FC236}">
                  <a16:creationId xmlns:a16="http://schemas.microsoft.com/office/drawing/2014/main" id="{98795DCA-D002-2856-0551-155A9ED4D5CE}"/>
                </a:ext>
              </a:extLst>
            </p:cNvPr>
            <p:cNvSpPr/>
            <p:nvPr/>
          </p:nvSpPr>
          <p:spPr>
            <a:xfrm>
              <a:off x="9775736" y="2856748"/>
              <a:ext cx="50776" cy="24756"/>
            </a:xfrm>
            <a:custGeom>
              <a:avLst/>
              <a:gdLst>
                <a:gd name="connsiteX0" fmla="*/ 51224 w 50776"/>
                <a:gd name="connsiteY0" fmla="*/ 89 h 24756"/>
                <a:gd name="connsiteX1" fmla="*/ 447 w 50776"/>
                <a:gd name="connsiteY1" fmla="*/ 89 h 24756"/>
              </a:gdLst>
              <a:ahLst/>
              <a:cxnLst>
                <a:cxn ang="0">
                  <a:pos x="connsiteX0" y="connsiteY0"/>
                </a:cxn>
                <a:cxn ang="0">
                  <a:pos x="connsiteX1" y="connsiteY1"/>
                </a:cxn>
              </a:cxnLst>
              <a:rect l="l" t="t" r="r" b="b"/>
              <a:pathLst>
                <a:path w="50776" h="24756">
                  <a:moveTo>
                    <a:pt x="51224" y="89"/>
                  </a:moveTo>
                  <a:lnTo>
                    <a:pt x="447"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 name="Graphic 2">
            <a:extLst>
              <a:ext uri="{FF2B5EF4-FFF2-40B4-BE49-F238E27FC236}">
                <a16:creationId xmlns:a16="http://schemas.microsoft.com/office/drawing/2014/main" id="{C2A91415-B5A1-0120-BCFF-764C9BEF8C85}"/>
              </a:ext>
            </a:extLst>
          </p:cNvPr>
          <p:cNvGrpSpPr/>
          <p:nvPr/>
        </p:nvGrpSpPr>
        <p:grpSpPr>
          <a:xfrm>
            <a:off x="6974980" y="3104769"/>
            <a:ext cx="43643" cy="61395"/>
            <a:chOff x="9770174" y="2821594"/>
            <a:chExt cx="50776" cy="70060"/>
          </a:xfrm>
        </p:grpSpPr>
        <p:sp>
          <p:nvSpPr>
            <p:cNvPr id="292" name="Freeform: Shape 291">
              <a:extLst>
                <a:ext uri="{FF2B5EF4-FFF2-40B4-BE49-F238E27FC236}">
                  <a16:creationId xmlns:a16="http://schemas.microsoft.com/office/drawing/2014/main" id="{3462A57B-BA2E-C050-5CBE-2C72E3267C79}"/>
                </a:ext>
              </a:extLst>
            </p:cNvPr>
            <p:cNvSpPr/>
            <p:nvPr/>
          </p:nvSpPr>
          <p:spPr>
            <a:xfrm>
              <a:off x="9795652" y="2821594"/>
              <a:ext cx="17942" cy="70060"/>
            </a:xfrm>
            <a:custGeom>
              <a:avLst/>
              <a:gdLst>
                <a:gd name="connsiteX0" fmla="*/ 446 w 17942"/>
                <a:gd name="connsiteY0" fmla="*/ 89 h 70060"/>
                <a:gd name="connsiteX1" fmla="*/ 446 w 17942"/>
                <a:gd name="connsiteY1" fmla="*/ 70150 h 70060"/>
              </a:gdLst>
              <a:ahLst/>
              <a:cxnLst>
                <a:cxn ang="0">
                  <a:pos x="connsiteX0" y="connsiteY0"/>
                </a:cxn>
                <a:cxn ang="0">
                  <a:pos x="connsiteX1" y="connsiteY1"/>
                </a:cxn>
              </a:cxnLst>
              <a:rect l="l" t="t" r="r" b="b"/>
              <a:pathLst>
                <a:path w="17942" h="70060">
                  <a:moveTo>
                    <a:pt x="446" y="89"/>
                  </a:moveTo>
                  <a:lnTo>
                    <a:pt x="446"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Freeform: Shape 292">
              <a:extLst>
                <a:ext uri="{FF2B5EF4-FFF2-40B4-BE49-F238E27FC236}">
                  <a16:creationId xmlns:a16="http://schemas.microsoft.com/office/drawing/2014/main" id="{2B39A416-3B6E-6712-73B0-F9C3F73F60A5}"/>
                </a:ext>
              </a:extLst>
            </p:cNvPr>
            <p:cNvSpPr/>
            <p:nvPr/>
          </p:nvSpPr>
          <p:spPr>
            <a:xfrm>
              <a:off x="9770174" y="2856748"/>
              <a:ext cx="50776" cy="24756"/>
            </a:xfrm>
            <a:custGeom>
              <a:avLst/>
              <a:gdLst>
                <a:gd name="connsiteX0" fmla="*/ 51223 w 50776"/>
                <a:gd name="connsiteY0" fmla="*/ 89 h 24756"/>
                <a:gd name="connsiteX1" fmla="*/ 446 w 50776"/>
                <a:gd name="connsiteY1" fmla="*/ 89 h 24756"/>
              </a:gdLst>
              <a:ahLst/>
              <a:cxnLst>
                <a:cxn ang="0">
                  <a:pos x="connsiteX0" y="connsiteY0"/>
                </a:cxn>
                <a:cxn ang="0">
                  <a:pos x="connsiteX1" y="connsiteY1"/>
                </a:cxn>
              </a:cxnLst>
              <a:rect l="l" t="t" r="r" b="b"/>
              <a:pathLst>
                <a:path w="50776" h="24756">
                  <a:moveTo>
                    <a:pt x="51223" y="89"/>
                  </a:moveTo>
                  <a:lnTo>
                    <a:pt x="446"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raphic 2">
            <a:extLst>
              <a:ext uri="{FF2B5EF4-FFF2-40B4-BE49-F238E27FC236}">
                <a16:creationId xmlns:a16="http://schemas.microsoft.com/office/drawing/2014/main" id="{BFDD91E6-3069-25D4-2CD7-4D62817DFE37}"/>
              </a:ext>
            </a:extLst>
          </p:cNvPr>
          <p:cNvGrpSpPr/>
          <p:nvPr/>
        </p:nvGrpSpPr>
        <p:grpSpPr>
          <a:xfrm>
            <a:off x="6969891" y="3104769"/>
            <a:ext cx="43643" cy="61395"/>
            <a:chOff x="9764253" y="2821594"/>
            <a:chExt cx="50776" cy="70060"/>
          </a:xfrm>
        </p:grpSpPr>
        <p:sp>
          <p:nvSpPr>
            <p:cNvPr id="290" name="Freeform: Shape 289">
              <a:extLst>
                <a:ext uri="{FF2B5EF4-FFF2-40B4-BE49-F238E27FC236}">
                  <a16:creationId xmlns:a16="http://schemas.microsoft.com/office/drawing/2014/main" id="{DC61AD80-CC87-00FE-8FFE-262097B8DF9D}"/>
                </a:ext>
              </a:extLst>
            </p:cNvPr>
            <p:cNvSpPr/>
            <p:nvPr/>
          </p:nvSpPr>
          <p:spPr>
            <a:xfrm>
              <a:off x="9789731" y="2821594"/>
              <a:ext cx="17942" cy="70060"/>
            </a:xfrm>
            <a:custGeom>
              <a:avLst/>
              <a:gdLst>
                <a:gd name="connsiteX0" fmla="*/ 446 w 17942"/>
                <a:gd name="connsiteY0" fmla="*/ 89 h 70060"/>
                <a:gd name="connsiteX1" fmla="*/ 446 w 17942"/>
                <a:gd name="connsiteY1" fmla="*/ 70150 h 70060"/>
              </a:gdLst>
              <a:ahLst/>
              <a:cxnLst>
                <a:cxn ang="0">
                  <a:pos x="connsiteX0" y="connsiteY0"/>
                </a:cxn>
                <a:cxn ang="0">
                  <a:pos x="connsiteX1" y="connsiteY1"/>
                </a:cxn>
              </a:cxnLst>
              <a:rect l="l" t="t" r="r" b="b"/>
              <a:pathLst>
                <a:path w="17942" h="70060">
                  <a:moveTo>
                    <a:pt x="446" y="89"/>
                  </a:moveTo>
                  <a:lnTo>
                    <a:pt x="446"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Freeform: Shape 290">
              <a:extLst>
                <a:ext uri="{FF2B5EF4-FFF2-40B4-BE49-F238E27FC236}">
                  <a16:creationId xmlns:a16="http://schemas.microsoft.com/office/drawing/2014/main" id="{437BD60E-5D18-DD18-922E-27F2AC6BE913}"/>
                </a:ext>
              </a:extLst>
            </p:cNvPr>
            <p:cNvSpPr/>
            <p:nvPr/>
          </p:nvSpPr>
          <p:spPr>
            <a:xfrm>
              <a:off x="9764253" y="2856748"/>
              <a:ext cx="50776" cy="24756"/>
            </a:xfrm>
            <a:custGeom>
              <a:avLst/>
              <a:gdLst>
                <a:gd name="connsiteX0" fmla="*/ 51223 w 50776"/>
                <a:gd name="connsiteY0" fmla="*/ 89 h 24756"/>
                <a:gd name="connsiteX1" fmla="*/ 446 w 50776"/>
                <a:gd name="connsiteY1" fmla="*/ 89 h 24756"/>
              </a:gdLst>
              <a:ahLst/>
              <a:cxnLst>
                <a:cxn ang="0">
                  <a:pos x="connsiteX0" y="connsiteY0"/>
                </a:cxn>
                <a:cxn ang="0">
                  <a:pos x="connsiteX1" y="connsiteY1"/>
                </a:cxn>
              </a:cxnLst>
              <a:rect l="l" t="t" r="r" b="b"/>
              <a:pathLst>
                <a:path w="50776" h="24756">
                  <a:moveTo>
                    <a:pt x="51223" y="89"/>
                  </a:moveTo>
                  <a:lnTo>
                    <a:pt x="446"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 name="Graphic 2">
            <a:extLst>
              <a:ext uri="{FF2B5EF4-FFF2-40B4-BE49-F238E27FC236}">
                <a16:creationId xmlns:a16="http://schemas.microsoft.com/office/drawing/2014/main" id="{059DD2F8-CC49-FA15-BF25-A010F50924CB}"/>
              </a:ext>
            </a:extLst>
          </p:cNvPr>
          <p:cNvGrpSpPr/>
          <p:nvPr/>
        </p:nvGrpSpPr>
        <p:grpSpPr>
          <a:xfrm>
            <a:off x="6944444" y="3104769"/>
            <a:ext cx="43643" cy="61395"/>
            <a:chOff x="9734648" y="2821594"/>
            <a:chExt cx="50776" cy="70060"/>
          </a:xfrm>
        </p:grpSpPr>
        <p:sp>
          <p:nvSpPr>
            <p:cNvPr id="288" name="Freeform: Shape 287">
              <a:extLst>
                <a:ext uri="{FF2B5EF4-FFF2-40B4-BE49-F238E27FC236}">
                  <a16:creationId xmlns:a16="http://schemas.microsoft.com/office/drawing/2014/main" id="{A37216F0-F1E8-32B7-200B-05C33CF1441B}"/>
                </a:ext>
              </a:extLst>
            </p:cNvPr>
            <p:cNvSpPr/>
            <p:nvPr/>
          </p:nvSpPr>
          <p:spPr>
            <a:xfrm>
              <a:off x="9760126" y="2821594"/>
              <a:ext cx="17942" cy="70060"/>
            </a:xfrm>
            <a:custGeom>
              <a:avLst/>
              <a:gdLst>
                <a:gd name="connsiteX0" fmla="*/ 444 w 17942"/>
                <a:gd name="connsiteY0" fmla="*/ 89 h 70060"/>
                <a:gd name="connsiteX1" fmla="*/ 444 w 17942"/>
                <a:gd name="connsiteY1" fmla="*/ 70150 h 70060"/>
              </a:gdLst>
              <a:ahLst/>
              <a:cxnLst>
                <a:cxn ang="0">
                  <a:pos x="connsiteX0" y="connsiteY0"/>
                </a:cxn>
                <a:cxn ang="0">
                  <a:pos x="connsiteX1" y="connsiteY1"/>
                </a:cxn>
              </a:cxnLst>
              <a:rect l="l" t="t" r="r" b="b"/>
              <a:pathLst>
                <a:path w="17942" h="70060">
                  <a:moveTo>
                    <a:pt x="444" y="89"/>
                  </a:moveTo>
                  <a:lnTo>
                    <a:pt x="444"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Freeform: Shape 288">
              <a:extLst>
                <a:ext uri="{FF2B5EF4-FFF2-40B4-BE49-F238E27FC236}">
                  <a16:creationId xmlns:a16="http://schemas.microsoft.com/office/drawing/2014/main" id="{B94DC3F7-D0E3-AFAE-E75B-618EF300E289}"/>
                </a:ext>
              </a:extLst>
            </p:cNvPr>
            <p:cNvSpPr/>
            <p:nvPr/>
          </p:nvSpPr>
          <p:spPr>
            <a:xfrm>
              <a:off x="9734648" y="2856748"/>
              <a:ext cx="50776" cy="24756"/>
            </a:xfrm>
            <a:custGeom>
              <a:avLst/>
              <a:gdLst>
                <a:gd name="connsiteX0" fmla="*/ 51221 w 50776"/>
                <a:gd name="connsiteY0" fmla="*/ 89 h 24756"/>
                <a:gd name="connsiteX1" fmla="*/ 444 w 50776"/>
                <a:gd name="connsiteY1" fmla="*/ 89 h 24756"/>
              </a:gdLst>
              <a:ahLst/>
              <a:cxnLst>
                <a:cxn ang="0">
                  <a:pos x="connsiteX0" y="connsiteY0"/>
                </a:cxn>
                <a:cxn ang="0">
                  <a:pos x="connsiteX1" y="connsiteY1"/>
                </a:cxn>
              </a:cxnLst>
              <a:rect l="l" t="t" r="r" b="b"/>
              <a:pathLst>
                <a:path w="50776" h="24756">
                  <a:moveTo>
                    <a:pt x="51221" y="89"/>
                  </a:moveTo>
                  <a:lnTo>
                    <a:pt x="444"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 name="Graphic 2">
            <a:extLst>
              <a:ext uri="{FF2B5EF4-FFF2-40B4-BE49-F238E27FC236}">
                <a16:creationId xmlns:a16="http://schemas.microsoft.com/office/drawing/2014/main" id="{28A5C728-7808-193D-4935-379E1ABD7A09}"/>
              </a:ext>
            </a:extLst>
          </p:cNvPr>
          <p:cNvGrpSpPr/>
          <p:nvPr/>
        </p:nvGrpSpPr>
        <p:grpSpPr>
          <a:xfrm>
            <a:off x="6933187" y="3104769"/>
            <a:ext cx="43643" cy="61395"/>
            <a:chOff x="9721550" y="2821594"/>
            <a:chExt cx="50776" cy="70060"/>
          </a:xfrm>
        </p:grpSpPr>
        <p:sp>
          <p:nvSpPr>
            <p:cNvPr id="286" name="Freeform: Shape 285">
              <a:extLst>
                <a:ext uri="{FF2B5EF4-FFF2-40B4-BE49-F238E27FC236}">
                  <a16:creationId xmlns:a16="http://schemas.microsoft.com/office/drawing/2014/main" id="{DCE33B6A-5974-B3FC-A8D7-14AF31746C3B}"/>
                </a:ext>
              </a:extLst>
            </p:cNvPr>
            <p:cNvSpPr/>
            <p:nvPr/>
          </p:nvSpPr>
          <p:spPr>
            <a:xfrm>
              <a:off x="9747028" y="2821594"/>
              <a:ext cx="17942" cy="70060"/>
            </a:xfrm>
            <a:custGeom>
              <a:avLst/>
              <a:gdLst>
                <a:gd name="connsiteX0" fmla="*/ 444 w 17942"/>
                <a:gd name="connsiteY0" fmla="*/ 89 h 70060"/>
                <a:gd name="connsiteX1" fmla="*/ 444 w 17942"/>
                <a:gd name="connsiteY1" fmla="*/ 70150 h 70060"/>
              </a:gdLst>
              <a:ahLst/>
              <a:cxnLst>
                <a:cxn ang="0">
                  <a:pos x="connsiteX0" y="connsiteY0"/>
                </a:cxn>
                <a:cxn ang="0">
                  <a:pos x="connsiteX1" y="connsiteY1"/>
                </a:cxn>
              </a:cxnLst>
              <a:rect l="l" t="t" r="r" b="b"/>
              <a:pathLst>
                <a:path w="17942" h="70060">
                  <a:moveTo>
                    <a:pt x="444" y="89"/>
                  </a:moveTo>
                  <a:lnTo>
                    <a:pt x="444"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Freeform: Shape 286">
              <a:extLst>
                <a:ext uri="{FF2B5EF4-FFF2-40B4-BE49-F238E27FC236}">
                  <a16:creationId xmlns:a16="http://schemas.microsoft.com/office/drawing/2014/main" id="{B98D1946-4DAD-65A0-090F-2AC56BBE15CF}"/>
                </a:ext>
              </a:extLst>
            </p:cNvPr>
            <p:cNvSpPr/>
            <p:nvPr/>
          </p:nvSpPr>
          <p:spPr>
            <a:xfrm>
              <a:off x="9721550" y="2856748"/>
              <a:ext cx="50776" cy="24756"/>
            </a:xfrm>
            <a:custGeom>
              <a:avLst/>
              <a:gdLst>
                <a:gd name="connsiteX0" fmla="*/ 51221 w 50776"/>
                <a:gd name="connsiteY0" fmla="*/ 89 h 24756"/>
                <a:gd name="connsiteX1" fmla="*/ 444 w 50776"/>
                <a:gd name="connsiteY1" fmla="*/ 89 h 24756"/>
              </a:gdLst>
              <a:ahLst/>
              <a:cxnLst>
                <a:cxn ang="0">
                  <a:pos x="connsiteX0" y="connsiteY0"/>
                </a:cxn>
                <a:cxn ang="0">
                  <a:pos x="connsiteX1" y="connsiteY1"/>
                </a:cxn>
              </a:cxnLst>
              <a:rect l="l" t="t" r="r" b="b"/>
              <a:pathLst>
                <a:path w="50776" h="24756">
                  <a:moveTo>
                    <a:pt x="51221" y="89"/>
                  </a:moveTo>
                  <a:lnTo>
                    <a:pt x="444"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 name="Graphic 2">
            <a:extLst>
              <a:ext uri="{FF2B5EF4-FFF2-40B4-BE49-F238E27FC236}">
                <a16:creationId xmlns:a16="http://schemas.microsoft.com/office/drawing/2014/main" id="{58FC0503-4FCB-BEE2-B295-69ADED227B38}"/>
              </a:ext>
            </a:extLst>
          </p:cNvPr>
          <p:cNvGrpSpPr/>
          <p:nvPr/>
        </p:nvGrpSpPr>
        <p:grpSpPr>
          <a:xfrm>
            <a:off x="6568769" y="3104769"/>
            <a:ext cx="43643" cy="61395"/>
            <a:chOff x="9297571" y="2821594"/>
            <a:chExt cx="50776" cy="70060"/>
          </a:xfrm>
        </p:grpSpPr>
        <p:sp>
          <p:nvSpPr>
            <p:cNvPr id="284" name="Freeform: Shape 283">
              <a:extLst>
                <a:ext uri="{FF2B5EF4-FFF2-40B4-BE49-F238E27FC236}">
                  <a16:creationId xmlns:a16="http://schemas.microsoft.com/office/drawing/2014/main" id="{4AB0E0F1-6018-4365-74A8-EDD3D0BE2509}"/>
                </a:ext>
              </a:extLst>
            </p:cNvPr>
            <p:cNvSpPr/>
            <p:nvPr/>
          </p:nvSpPr>
          <p:spPr>
            <a:xfrm>
              <a:off x="9323049" y="2821594"/>
              <a:ext cx="17942" cy="70060"/>
            </a:xfrm>
            <a:custGeom>
              <a:avLst/>
              <a:gdLst>
                <a:gd name="connsiteX0" fmla="*/ 420 w 17942"/>
                <a:gd name="connsiteY0" fmla="*/ 89 h 70060"/>
                <a:gd name="connsiteX1" fmla="*/ 420 w 17942"/>
                <a:gd name="connsiteY1" fmla="*/ 70150 h 70060"/>
              </a:gdLst>
              <a:ahLst/>
              <a:cxnLst>
                <a:cxn ang="0">
                  <a:pos x="connsiteX0" y="connsiteY0"/>
                </a:cxn>
                <a:cxn ang="0">
                  <a:pos x="connsiteX1" y="connsiteY1"/>
                </a:cxn>
              </a:cxnLst>
              <a:rect l="l" t="t" r="r" b="b"/>
              <a:pathLst>
                <a:path w="17942" h="70060">
                  <a:moveTo>
                    <a:pt x="420" y="89"/>
                  </a:moveTo>
                  <a:lnTo>
                    <a:pt x="420"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Freeform: Shape 284">
              <a:extLst>
                <a:ext uri="{FF2B5EF4-FFF2-40B4-BE49-F238E27FC236}">
                  <a16:creationId xmlns:a16="http://schemas.microsoft.com/office/drawing/2014/main" id="{7E8C675A-B96B-3887-EB08-2EF292DFCFF6}"/>
                </a:ext>
              </a:extLst>
            </p:cNvPr>
            <p:cNvSpPr/>
            <p:nvPr/>
          </p:nvSpPr>
          <p:spPr>
            <a:xfrm>
              <a:off x="9297571" y="2856748"/>
              <a:ext cx="50776" cy="24756"/>
            </a:xfrm>
            <a:custGeom>
              <a:avLst/>
              <a:gdLst>
                <a:gd name="connsiteX0" fmla="*/ 51197 w 50776"/>
                <a:gd name="connsiteY0" fmla="*/ 89 h 24756"/>
                <a:gd name="connsiteX1" fmla="*/ 420 w 50776"/>
                <a:gd name="connsiteY1" fmla="*/ 89 h 24756"/>
              </a:gdLst>
              <a:ahLst/>
              <a:cxnLst>
                <a:cxn ang="0">
                  <a:pos x="connsiteX0" y="connsiteY0"/>
                </a:cxn>
                <a:cxn ang="0">
                  <a:pos x="connsiteX1" y="connsiteY1"/>
                </a:cxn>
              </a:cxnLst>
              <a:rect l="l" t="t" r="r" b="b"/>
              <a:pathLst>
                <a:path w="50776" h="24756">
                  <a:moveTo>
                    <a:pt x="51197" y="89"/>
                  </a:moveTo>
                  <a:lnTo>
                    <a:pt x="420"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 name="Graphic 2">
            <a:extLst>
              <a:ext uri="{FF2B5EF4-FFF2-40B4-BE49-F238E27FC236}">
                <a16:creationId xmlns:a16="http://schemas.microsoft.com/office/drawing/2014/main" id="{ACC105E3-A371-F27B-D8B5-AFF53D80D3CE}"/>
              </a:ext>
            </a:extLst>
          </p:cNvPr>
          <p:cNvGrpSpPr/>
          <p:nvPr/>
        </p:nvGrpSpPr>
        <p:grpSpPr>
          <a:xfrm>
            <a:off x="6406532" y="3104769"/>
            <a:ext cx="43643" cy="61395"/>
            <a:chOff x="9108817" y="2821594"/>
            <a:chExt cx="50776" cy="70060"/>
          </a:xfrm>
        </p:grpSpPr>
        <p:sp>
          <p:nvSpPr>
            <p:cNvPr id="282" name="Freeform: Shape 281">
              <a:extLst>
                <a:ext uri="{FF2B5EF4-FFF2-40B4-BE49-F238E27FC236}">
                  <a16:creationId xmlns:a16="http://schemas.microsoft.com/office/drawing/2014/main" id="{C346A3FA-288E-B24E-C0D4-4768CE9ACD24}"/>
                </a:ext>
              </a:extLst>
            </p:cNvPr>
            <p:cNvSpPr/>
            <p:nvPr/>
          </p:nvSpPr>
          <p:spPr>
            <a:xfrm>
              <a:off x="9134295" y="2821594"/>
              <a:ext cx="17942" cy="70060"/>
            </a:xfrm>
            <a:custGeom>
              <a:avLst/>
              <a:gdLst>
                <a:gd name="connsiteX0" fmla="*/ 409 w 17942"/>
                <a:gd name="connsiteY0" fmla="*/ 89 h 70060"/>
                <a:gd name="connsiteX1" fmla="*/ 409 w 17942"/>
                <a:gd name="connsiteY1" fmla="*/ 70150 h 70060"/>
              </a:gdLst>
              <a:ahLst/>
              <a:cxnLst>
                <a:cxn ang="0">
                  <a:pos x="connsiteX0" y="connsiteY0"/>
                </a:cxn>
                <a:cxn ang="0">
                  <a:pos x="connsiteX1" y="connsiteY1"/>
                </a:cxn>
              </a:cxnLst>
              <a:rect l="l" t="t" r="r" b="b"/>
              <a:pathLst>
                <a:path w="17942" h="70060">
                  <a:moveTo>
                    <a:pt x="409" y="89"/>
                  </a:moveTo>
                  <a:lnTo>
                    <a:pt x="409"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Freeform: Shape 282">
              <a:extLst>
                <a:ext uri="{FF2B5EF4-FFF2-40B4-BE49-F238E27FC236}">
                  <a16:creationId xmlns:a16="http://schemas.microsoft.com/office/drawing/2014/main" id="{939681BE-7B20-AA1A-5327-1FD00E8D482D}"/>
                </a:ext>
              </a:extLst>
            </p:cNvPr>
            <p:cNvSpPr/>
            <p:nvPr/>
          </p:nvSpPr>
          <p:spPr>
            <a:xfrm>
              <a:off x="9108817" y="2856748"/>
              <a:ext cx="50776" cy="24756"/>
            </a:xfrm>
            <a:custGeom>
              <a:avLst/>
              <a:gdLst>
                <a:gd name="connsiteX0" fmla="*/ 51186 w 50776"/>
                <a:gd name="connsiteY0" fmla="*/ 89 h 24756"/>
                <a:gd name="connsiteX1" fmla="*/ 409 w 50776"/>
                <a:gd name="connsiteY1" fmla="*/ 89 h 24756"/>
              </a:gdLst>
              <a:ahLst/>
              <a:cxnLst>
                <a:cxn ang="0">
                  <a:pos x="connsiteX0" y="connsiteY0"/>
                </a:cxn>
                <a:cxn ang="0">
                  <a:pos x="connsiteX1" y="connsiteY1"/>
                </a:cxn>
              </a:cxnLst>
              <a:rect l="l" t="t" r="r" b="b"/>
              <a:pathLst>
                <a:path w="50776" h="24756">
                  <a:moveTo>
                    <a:pt x="51186" y="89"/>
                  </a:moveTo>
                  <a:lnTo>
                    <a:pt x="409"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8" name="Graphic 2">
            <a:extLst>
              <a:ext uri="{FF2B5EF4-FFF2-40B4-BE49-F238E27FC236}">
                <a16:creationId xmlns:a16="http://schemas.microsoft.com/office/drawing/2014/main" id="{80B61760-20BC-5AE5-BB2D-AC36D868351D}"/>
              </a:ext>
            </a:extLst>
          </p:cNvPr>
          <p:cNvGrpSpPr/>
          <p:nvPr/>
        </p:nvGrpSpPr>
        <p:grpSpPr>
          <a:xfrm>
            <a:off x="6376921" y="3104769"/>
            <a:ext cx="43643" cy="61395"/>
            <a:chOff x="9074368" y="2821594"/>
            <a:chExt cx="50776" cy="70060"/>
          </a:xfrm>
        </p:grpSpPr>
        <p:sp>
          <p:nvSpPr>
            <p:cNvPr id="280" name="Freeform: Shape 279">
              <a:extLst>
                <a:ext uri="{FF2B5EF4-FFF2-40B4-BE49-F238E27FC236}">
                  <a16:creationId xmlns:a16="http://schemas.microsoft.com/office/drawing/2014/main" id="{85955532-257F-F72F-1780-2C2C20CF8505}"/>
                </a:ext>
              </a:extLst>
            </p:cNvPr>
            <p:cNvSpPr/>
            <p:nvPr/>
          </p:nvSpPr>
          <p:spPr>
            <a:xfrm>
              <a:off x="9099846" y="2821594"/>
              <a:ext cx="17942" cy="70060"/>
            </a:xfrm>
            <a:custGeom>
              <a:avLst/>
              <a:gdLst>
                <a:gd name="connsiteX0" fmla="*/ 407 w 17942"/>
                <a:gd name="connsiteY0" fmla="*/ 89 h 70060"/>
                <a:gd name="connsiteX1" fmla="*/ 407 w 17942"/>
                <a:gd name="connsiteY1" fmla="*/ 70150 h 70060"/>
              </a:gdLst>
              <a:ahLst/>
              <a:cxnLst>
                <a:cxn ang="0">
                  <a:pos x="connsiteX0" y="connsiteY0"/>
                </a:cxn>
                <a:cxn ang="0">
                  <a:pos x="connsiteX1" y="connsiteY1"/>
                </a:cxn>
              </a:cxnLst>
              <a:rect l="l" t="t" r="r" b="b"/>
              <a:pathLst>
                <a:path w="17942" h="70060">
                  <a:moveTo>
                    <a:pt x="407" y="89"/>
                  </a:moveTo>
                  <a:lnTo>
                    <a:pt x="407"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Freeform: Shape 280">
              <a:extLst>
                <a:ext uri="{FF2B5EF4-FFF2-40B4-BE49-F238E27FC236}">
                  <a16:creationId xmlns:a16="http://schemas.microsoft.com/office/drawing/2014/main" id="{E78A8B48-8E1C-00CC-B163-E4B766595836}"/>
                </a:ext>
              </a:extLst>
            </p:cNvPr>
            <p:cNvSpPr/>
            <p:nvPr/>
          </p:nvSpPr>
          <p:spPr>
            <a:xfrm>
              <a:off x="9074368" y="2856748"/>
              <a:ext cx="50776" cy="24756"/>
            </a:xfrm>
            <a:custGeom>
              <a:avLst/>
              <a:gdLst>
                <a:gd name="connsiteX0" fmla="*/ 51184 w 50776"/>
                <a:gd name="connsiteY0" fmla="*/ 89 h 24756"/>
                <a:gd name="connsiteX1" fmla="*/ 408 w 50776"/>
                <a:gd name="connsiteY1" fmla="*/ 89 h 24756"/>
              </a:gdLst>
              <a:ahLst/>
              <a:cxnLst>
                <a:cxn ang="0">
                  <a:pos x="connsiteX0" y="connsiteY0"/>
                </a:cxn>
                <a:cxn ang="0">
                  <a:pos x="connsiteX1" y="connsiteY1"/>
                </a:cxn>
              </a:cxnLst>
              <a:rect l="l" t="t" r="r" b="b"/>
              <a:pathLst>
                <a:path w="50776" h="24756">
                  <a:moveTo>
                    <a:pt x="51184" y="89"/>
                  </a:moveTo>
                  <a:lnTo>
                    <a:pt x="408"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9" name="Graphic 2">
            <a:extLst>
              <a:ext uri="{FF2B5EF4-FFF2-40B4-BE49-F238E27FC236}">
                <a16:creationId xmlns:a16="http://schemas.microsoft.com/office/drawing/2014/main" id="{E8D5F4B8-A2E4-C1B8-B2E0-9573534C5EF0}"/>
              </a:ext>
            </a:extLst>
          </p:cNvPr>
          <p:cNvGrpSpPr/>
          <p:nvPr/>
        </p:nvGrpSpPr>
        <p:grpSpPr>
          <a:xfrm>
            <a:off x="6326184" y="3104769"/>
            <a:ext cx="43643" cy="61395"/>
            <a:chOff x="9015337" y="2821594"/>
            <a:chExt cx="50776" cy="70060"/>
          </a:xfrm>
        </p:grpSpPr>
        <p:sp>
          <p:nvSpPr>
            <p:cNvPr id="278" name="Freeform: Shape 277">
              <a:extLst>
                <a:ext uri="{FF2B5EF4-FFF2-40B4-BE49-F238E27FC236}">
                  <a16:creationId xmlns:a16="http://schemas.microsoft.com/office/drawing/2014/main" id="{ACAABD3A-3979-7EAB-51DE-830F7A5A5E35}"/>
                </a:ext>
              </a:extLst>
            </p:cNvPr>
            <p:cNvSpPr/>
            <p:nvPr/>
          </p:nvSpPr>
          <p:spPr>
            <a:xfrm>
              <a:off x="9040815" y="2821594"/>
              <a:ext cx="17942" cy="70060"/>
            </a:xfrm>
            <a:custGeom>
              <a:avLst/>
              <a:gdLst>
                <a:gd name="connsiteX0" fmla="*/ 404 w 17942"/>
                <a:gd name="connsiteY0" fmla="*/ 89 h 70060"/>
                <a:gd name="connsiteX1" fmla="*/ 404 w 17942"/>
                <a:gd name="connsiteY1" fmla="*/ 70150 h 70060"/>
              </a:gdLst>
              <a:ahLst/>
              <a:cxnLst>
                <a:cxn ang="0">
                  <a:pos x="connsiteX0" y="connsiteY0"/>
                </a:cxn>
                <a:cxn ang="0">
                  <a:pos x="connsiteX1" y="connsiteY1"/>
                </a:cxn>
              </a:cxnLst>
              <a:rect l="l" t="t" r="r" b="b"/>
              <a:pathLst>
                <a:path w="17942" h="70060">
                  <a:moveTo>
                    <a:pt x="404" y="89"/>
                  </a:moveTo>
                  <a:lnTo>
                    <a:pt x="404" y="701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Freeform: Shape 278">
              <a:extLst>
                <a:ext uri="{FF2B5EF4-FFF2-40B4-BE49-F238E27FC236}">
                  <a16:creationId xmlns:a16="http://schemas.microsoft.com/office/drawing/2014/main" id="{8CE614D1-C33A-F416-78F8-0553DEDE28BC}"/>
                </a:ext>
              </a:extLst>
            </p:cNvPr>
            <p:cNvSpPr/>
            <p:nvPr/>
          </p:nvSpPr>
          <p:spPr>
            <a:xfrm>
              <a:off x="9015337" y="2856748"/>
              <a:ext cx="50776" cy="24756"/>
            </a:xfrm>
            <a:custGeom>
              <a:avLst/>
              <a:gdLst>
                <a:gd name="connsiteX0" fmla="*/ 51181 w 50776"/>
                <a:gd name="connsiteY0" fmla="*/ 89 h 24756"/>
                <a:gd name="connsiteX1" fmla="*/ 404 w 50776"/>
                <a:gd name="connsiteY1" fmla="*/ 89 h 24756"/>
              </a:gdLst>
              <a:ahLst/>
              <a:cxnLst>
                <a:cxn ang="0">
                  <a:pos x="connsiteX0" y="connsiteY0"/>
                </a:cxn>
                <a:cxn ang="0">
                  <a:pos x="connsiteX1" y="connsiteY1"/>
                </a:cxn>
              </a:cxnLst>
              <a:rect l="l" t="t" r="r" b="b"/>
              <a:pathLst>
                <a:path w="50776" h="24756">
                  <a:moveTo>
                    <a:pt x="51181" y="89"/>
                  </a:moveTo>
                  <a:lnTo>
                    <a:pt x="404" y="8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0" name="Graphic 2">
            <a:extLst>
              <a:ext uri="{FF2B5EF4-FFF2-40B4-BE49-F238E27FC236}">
                <a16:creationId xmlns:a16="http://schemas.microsoft.com/office/drawing/2014/main" id="{B3DA7F8F-781E-91A5-C744-84FBCF01A036}"/>
              </a:ext>
            </a:extLst>
          </p:cNvPr>
          <p:cNvGrpSpPr/>
          <p:nvPr/>
        </p:nvGrpSpPr>
        <p:grpSpPr>
          <a:xfrm>
            <a:off x="6286087" y="3014088"/>
            <a:ext cx="43643" cy="61395"/>
            <a:chOff x="8968687" y="2718112"/>
            <a:chExt cx="50776" cy="70060"/>
          </a:xfrm>
        </p:grpSpPr>
        <p:sp>
          <p:nvSpPr>
            <p:cNvPr id="276" name="Freeform: Shape 275">
              <a:extLst>
                <a:ext uri="{FF2B5EF4-FFF2-40B4-BE49-F238E27FC236}">
                  <a16:creationId xmlns:a16="http://schemas.microsoft.com/office/drawing/2014/main" id="{5D3D6EF2-CC6F-AB66-BB3A-6739500E0928}"/>
                </a:ext>
              </a:extLst>
            </p:cNvPr>
            <p:cNvSpPr/>
            <p:nvPr/>
          </p:nvSpPr>
          <p:spPr>
            <a:xfrm>
              <a:off x="8994165" y="2718112"/>
              <a:ext cx="17942" cy="70060"/>
            </a:xfrm>
            <a:custGeom>
              <a:avLst/>
              <a:gdLst>
                <a:gd name="connsiteX0" fmla="*/ 402 w 17942"/>
                <a:gd name="connsiteY0" fmla="*/ 85 h 70060"/>
                <a:gd name="connsiteX1" fmla="*/ 402 w 17942"/>
                <a:gd name="connsiteY1" fmla="*/ 70145 h 70060"/>
              </a:gdLst>
              <a:ahLst/>
              <a:cxnLst>
                <a:cxn ang="0">
                  <a:pos x="connsiteX0" y="connsiteY0"/>
                </a:cxn>
                <a:cxn ang="0">
                  <a:pos x="connsiteX1" y="connsiteY1"/>
                </a:cxn>
              </a:cxnLst>
              <a:rect l="l" t="t" r="r" b="b"/>
              <a:pathLst>
                <a:path w="17942" h="70060">
                  <a:moveTo>
                    <a:pt x="402" y="85"/>
                  </a:moveTo>
                  <a:lnTo>
                    <a:pt x="402" y="7014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Freeform: Shape 276">
              <a:extLst>
                <a:ext uri="{FF2B5EF4-FFF2-40B4-BE49-F238E27FC236}">
                  <a16:creationId xmlns:a16="http://schemas.microsoft.com/office/drawing/2014/main" id="{63E94AC6-8F43-81C5-6383-3B3DA5300B96}"/>
                </a:ext>
              </a:extLst>
            </p:cNvPr>
            <p:cNvSpPr/>
            <p:nvPr/>
          </p:nvSpPr>
          <p:spPr>
            <a:xfrm>
              <a:off x="8968687" y="2753266"/>
              <a:ext cx="50776" cy="24756"/>
            </a:xfrm>
            <a:custGeom>
              <a:avLst/>
              <a:gdLst>
                <a:gd name="connsiteX0" fmla="*/ 51179 w 50776"/>
                <a:gd name="connsiteY0" fmla="*/ 85 h 24756"/>
                <a:gd name="connsiteX1" fmla="*/ 402 w 50776"/>
                <a:gd name="connsiteY1" fmla="*/ 85 h 24756"/>
              </a:gdLst>
              <a:ahLst/>
              <a:cxnLst>
                <a:cxn ang="0">
                  <a:pos x="connsiteX0" y="connsiteY0"/>
                </a:cxn>
                <a:cxn ang="0">
                  <a:pos x="connsiteX1" y="connsiteY1"/>
                </a:cxn>
              </a:cxnLst>
              <a:rect l="l" t="t" r="r" b="b"/>
              <a:pathLst>
                <a:path w="50776" h="24756">
                  <a:moveTo>
                    <a:pt x="51179" y="85"/>
                  </a:moveTo>
                  <a:lnTo>
                    <a:pt x="402" y="8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 name="Graphic 2">
            <a:extLst>
              <a:ext uri="{FF2B5EF4-FFF2-40B4-BE49-F238E27FC236}">
                <a16:creationId xmlns:a16="http://schemas.microsoft.com/office/drawing/2014/main" id="{5536BF27-394B-F659-520B-8DD705032A09}"/>
              </a:ext>
            </a:extLst>
          </p:cNvPr>
          <p:cNvGrpSpPr/>
          <p:nvPr/>
        </p:nvGrpSpPr>
        <p:grpSpPr>
          <a:xfrm>
            <a:off x="6091156" y="3014088"/>
            <a:ext cx="43643" cy="61395"/>
            <a:chOff x="8741895" y="2718112"/>
            <a:chExt cx="50776" cy="70060"/>
          </a:xfrm>
        </p:grpSpPr>
        <p:sp>
          <p:nvSpPr>
            <p:cNvPr id="274" name="Freeform: Shape 273">
              <a:extLst>
                <a:ext uri="{FF2B5EF4-FFF2-40B4-BE49-F238E27FC236}">
                  <a16:creationId xmlns:a16="http://schemas.microsoft.com/office/drawing/2014/main" id="{8ADD63F4-1AC7-04B6-2C5C-D67A8E29F588}"/>
                </a:ext>
              </a:extLst>
            </p:cNvPr>
            <p:cNvSpPr/>
            <p:nvPr/>
          </p:nvSpPr>
          <p:spPr>
            <a:xfrm>
              <a:off x="8767373" y="2718112"/>
              <a:ext cx="17942" cy="70060"/>
            </a:xfrm>
            <a:custGeom>
              <a:avLst/>
              <a:gdLst>
                <a:gd name="connsiteX0" fmla="*/ 389 w 17942"/>
                <a:gd name="connsiteY0" fmla="*/ 85 h 70060"/>
                <a:gd name="connsiteX1" fmla="*/ 389 w 17942"/>
                <a:gd name="connsiteY1" fmla="*/ 70145 h 70060"/>
              </a:gdLst>
              <a:ahLst/>
              <a:cxnLst>
                <a:cxn ang="0">
                  <a:pos x="connsiteX0" y="connsiteY0"/>
                </a:cxn>
                <a:cxn ang="0">
                  <a:pos x="connsiteX1" y="connsiteY1"/>
                </a:cxn>
              </a:cxnLst>
              <a:rect l="l" t="t" r="r" b="b"/>
              <a:pathLst>
                <a:path w="17942" h="70060">
                  <a:moveTo>
                    <a:pt x="389" y="85"/>
                  </a:moveTo>
                  <a:lnTo>
                    <a:pt x="389" y="7014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Freeform: Shape 274">
              <a:extLst>
                <a:ext uri="{FF2B5EF4-FFF2-40B4-BE49-F238E27FC236}">
                  <a16:creationId xmlns:a16="http://schemas.microsoft.com/office/drawing/2014/main" id="{05690A9B-0D07-BF25-D2F5-17EEBDB879A0}"/>
                </a:ext>
              </a:extLst>
            </p:cNvPr>
            <p:cNvSpPr/>
            <p:nvPr/>
          </p:nvSpPr>
          <p:spPr>
            <a:xfrm>
              <a:off x="8741895" y="2753266"/>
              <a:ext cx="50776" cy="24756"/>
            </a:xfrm>
            <a:custGeom>
              <a:avLst/>
              <a:gdLst>
                <a:gd name="connsiteX0" fmla="*/ 51166 w 50776"/>
                <a:gd name="connsiteY0" fmla="*/ 85 h 24756"/>
                <a:gd name="connsiteX1" fmla="*/ 389 w 50776"/>
                <a:gd name="connsiteY1" fmla="*/ 85 h 24756"/>
              </a:gdLst>
              <a:ahLst/>
              <a:cxnLst>
                <a:cxn ang="0">
                  <a:pos x="connsiteX0" y="connsiteY0"/>
                </a:cxn>
                <a:cxn ang="0">
                  <a:pos x="connsiteX1" y="connsiteY1"/>
                </a:cxn>
              </a:cxnLst>
              <a:rect l="l" t="t" r="r" b="b"/>
              <a:pathLst>
                <a:path w="50776" h="24756">
                  <a:moveTo>
                    <a:pt x="51166" y="85"/>
                  </a:moveTo>
                  <a:lnTo>
                    <a:pt x="389" y="8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2" name="Graphic 2">
            <a:extLst>
              <a:ext uri="{FF2B5EF4-FFF2-40B4-BE49-F238E27FC236}">
                <a16:creationId xmlns:a16="http://schemas.microsoft.com/office/drawing/2014/main" id="{027E07AA-099F-B4C8-3DE8-2899D8D23556}"/>
              </a:ext>
            </a:extLst>
          </p:cNvPr>
          <p:cNvGrpSpPr/>
          <p:nvPr/>
        </p:nvGrpSpPr>
        <p:grpSpPr>
          <a:xfrm>
            <a:off x="5958683" y="3014088"/>
            <a:ext cx="43643" cy="61395"/>
            <a:chOff x="8587770" y="2718112"/>
            <a:chExt cx="50776" cy="70060"/>
          </a:xfrm>
        </p:grpSpPr>
        <p:sp>
          <p:nvSpPr>
            <p:cNvPr id="272" name="Freeform: Shape 271">
              <a:extLst>
                <a:ext uri="{FF2B5EF4-FFF2-40B4-BE49-F238E27FC236}">
                  <a16:creationId xmlns:a16="http://schemas.microsoft.com/office/drawing/2014/main" id="{51ABF5BE-40CA-9F25-3DF4-2C966ACA8F87}"/>
                </a:ext>
              </a:extLst>
            </p:cNvPr>
            <p:cNvSpPr/>
            <p:nvPr/>
          </p:nvSpPr>
          <p:spPr>
            <a:xfrm>
              <a:off x="8613248" y="2718112"/>
              <a:ext cx="17942" cy="70060"/>
            </a:xfrm>
            <a:custGeom>
              <a:avLst/>
              <a:gdLst>
                <a:gd name="connsiteX0" fmla="*/ 380 w 17942"/>
                <a:gd name="connsiteY0" fmla="*/ 85 h 70060"/>
                <a:gd name="connsiteX1" fmla="*/ 380 w 17942"/>
                <a:gd name="connsiteY1" fmla="*/ 70145 h 70060"/>
              </a:gdLst>
              <a:ahLst/>
              <a:cxnLst>
                <a:cxn ang="0">
                  <a:pos x="connsiteX0" y="connsiteY0"/>
                </a:cxn>
                <a:cxn ang="0">
                  <a:pos x="connsiteX1" y="connsiteY1"/>
                </a:cxn>
              </a:cxnLst>
              <a:rect l="l" t="t" r="r" b="b"/>
              <a:pathLst>
                <a:path w="17942" h="70060">
                  <a:moveTo>
                    <a:pt x="380" y="85"/>
                  </a:moveTo>
                  <a:lnTo>
                    <a:pt x="380" y="7014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Freeform: Shape 272">
              <a:extLst>
                <a:ext uri="{FF2B5EF4-FFF2-40B4-BE49-F238E27FC236}">
                  <a16:creationId xmlns:a16="http://schemas.microsoft.com/office/drawing/2014/main" id="{B4F235A0-4DA7-A4D9-60A3-98468A94DEBA}"/>
                </a:ext>
              </a:extLst>
            </p:cNvPr>
            <p:cNvSpPr/>
            <p:nvPr/>
          </p:nvSpPr>
          <p:spPr>
            <a:xfrm>
              <a:off x="8587770" y="2753266"/>
              <a:ext cx="50776" cy="24756"/>
            </a:xfrm>
            <a:custGeom>
              <a:avLst/>
              <a:gdLst>
                <a:gd name="connsiteX0" fmla="*/ 51157 w 50776"/>
                <a:gd name="connsiteY0" fmla="*/ 85 h 24756"/>
                <a:gd name="connsiteX1" fmla="*/ 380 w 50776"/>
                <a:gd name="connsiteY1" fmla="*/ 85 h 24756"/>
              </a:gdLst>
              <a:ahLst/>
              <a:cxnLst>
                <a:cxn ang="0">
                  <a:pos x="connsiteX0" y="connsiteY0"/>
                </a:cxn>
                <a:cxn ang="0">
                  <a:pos x="connsiteX1" y="connsiteY1"/>
                </a:cxn>
              </a:cxnLst>
              <a:rect l="l" t="t" r="r" b="b"/>
              <a:pathLst>
                <a:path w="50776" h="24756">
                  <a:moveTo>
                    <a:pt x="51157" y="85"/>
                  </a:moveTo>
                  <a:lnTo>
                    <a:pt x="380" y="8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raphic 2">
            <a:extLst>
              <a:ext uri="{FF2B5EF4-FFF2-40B4-BE49-F238E27FC236}">
                <a16:creationId xmlns:a16="http://schemas.microsoft.com/office/drawing/2014/main" id="{284311C4-8528-F15E-B927-52DBF9591199}"/>
              </a:ext>
            </a:extLst>
          </p:cNvPr>
          <p:cNvGrpSpPr/>
          <p:nvPr/>
        </p:nvGrpSpPr>
        <p:grpSpPr>
          <a:xfrm>
            <a:off x="5807240" y="2935123"/>
            <a:ext cx="43643" cy="61395"/>
            <a:chOff x="8411575" y="2627999"/>
            <a:chExt cx="50776" cy="70060"/>
          </a:xfrm>
        </p:grpSpPr>
        <p:sp>
          <p:nvSpPr>
            <p:cNvPr id="270" name="Freeform: Shape 269">
              <a:extLst>
                <a:ext uri="{FF2B5EF4-FFF2-40B4-BE49-F238E27FC236}">
                  <a16:creationId xmlns:a16="http://schemas.microsoft.com/office/drawing/2014/main" id="{DA198ECE-41EA-976E-6B00-91F79796C611}"/>
                </a:ext>
              </a:extLst>
            </p:cNvPr>
            <p:cNvSpPr/>
            <p:nvPr/>
          </p:nvSpPr>
          <p:spPr>
            <a:xfrm>
              <a:off x="8437053" y="2627999"/>
              <a:ext cx="17942" cy="70060"/>
            </a:xfrm>
            <a:custGeom>
              <a:avLst/>
              <a:gdLst>
                <a:gd name="connsiteX0" fmla="*/ 371 w 17942"/>
                <a:gd name="connsiteY0" fmla="*/ 81 h 70060"/>
                <a:gd name="connsiteX1" fmla="*/ 371 w 17942"/>
                <a:gd name="connsiteY1" fmla="*/ 70142 h 70060"/>
              </a:gdLst>
              <a:ahLst/>
              <a:cxnLst>
                <a:cxn ang="0">
                  <a:pos x="connsiteX0" y="connsiteY0"/>
                </a:cxn>
                <a:cxn ang="0">
                  <a:pos x="connsiteX1" y="connsiteY1"/>
                </a:cxn>
              </a:cxnLst>
              <a:rect l="l" t="t" r="r" b="b"/>
              <a:pathLst>
                <a:path w="17942" h="70060">
                  <a:moveTo>
                    <a:pt x="371" y="81"/>
                  </a:moveTo>
                  <a:lnTo>
                    <a:pt x="371" y="7014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Freeform: Shape 270">
              <a:extLst>
                <a:ext uri="{FF2B5EF4-FFF2-40B4-BE49-F238E27FC236}">
                  <a16:creationId xmlns:a16="http://schemas.microsoft.com/office/drawing/2014/main" id="{6D3B4593-0210-7AF0-49EC-1EC4F25980EE}"/>
                </a:ext>
              </a:extLst>
            </p:cNvPr>
            <p:cNvSpPr/>
            <p:nvPr/>
          </p:nvSpPr>
          <p:spPr>
            <a:xfrm>
              <a:off x="8411575" y="2663153"/>
              <a:ext cx="50776" cy="24756"/>
            </a:xfrm>
            <a:custGeom>
              <a:avLst/>
              <a:gdLst>
                <a:gd name="connsiteX0" fmla="*/ 51148 w 50776"/>
                <a:gd name="connsiteY0" fmla="*/ 81 h 24756"/>
                <a:gd name="connsiteX1" fmla="*/ 371 w 50776"/>
                <a:gd name="connsiteY1" fmla="*/ 81 h 24756"/>
              </a:gdLst>
              <a:ahLst/>
              <a:cxnLst>
                <a:cxn ang="0">
                  <a:pos x="connsiteX0" y="connsiteY0"/>
                </a:cxn>
                <a:cxn ang="0">
                  <a:pos x="connsiteX1" y="connsiteY1"/>
                </a:cxn>
              </a:cxnLst>
              <a:rect l="l" t="t" r="r" b="b"/>
              <a:pathLst>
                <a:path w="50776" h="24756">
                  <a:moveTo>
                    <a:pt x="51148" y="81"/>
                  </a:moveTo>
                  <a:lnTo>
                    <a:pt x="371" y="8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4" name="Graphic 2">
            <a:extLst>
              <a:ext uri="{FF2B5EF4-FFF2-40B4-BE49-F238E27FC236}">
                <a16:creationId xmlns:a16="http://schemas.microsoft.com/office/drawing/2014/main" id="{AD76126B-11F2-49C7-1DCA-0317478159A6}"/>
              </a:ext>
            </a:extLst>
          </p:cNvPr>
          <p:cNvGrpSpPr/>
          <p:nvPr/>
        </p:nvGrpSpPr>
        <p:grpSpPr>
          <a:xfrm>
            <a:off x="5672608" y="2935123"/>
            <a:ext cx="43643" cy="61395"/>
            <a:chOff x="8254938" y="2627999"/>
            <a:chExt cx="50776" cy="70060"/>
          </a:xfrm>
        </p:grpSpPr>
        <p:sp>
          <p:nvSpPr>
            <p:cNvPr id="268" name="Freeform: Shape 267">
              <a:extLst>
                <a:ext uri="{FF2B5EF4-FFF2-40B4-BE49-F238E27FC236}">
                  <a16:creationId xmlns:a16="http://schemas.microsoft.com/office/drawing/2014/main" id="{D5FA00FB-EA77-3EC7-B77E-2BB7DC20218E}"/>
                </a:ext>
              </a:extLst>
            </p:cNvPr>
            <p:cNvSpPr/>
            <p:nvPr/>
          </p:nvSpPr>
          <p:spPr>
            <a:xfrm>
              <a:off x="8280416" y="2627999"/>
              <a:ext cx="17942" cy="70060"/>
            </a:xfrm>
            <a:custGeom>
              <a:avLst/>
              <a:gdLst>
                <a:gd name="connsiteX0" fmla="*/ 362 w 17942"/>
                <a:gd name="connsiteY0" fmla="*/ 81 h 70060"/>
                <a:gd name="connsiteX1" fmla="*/ 362 w 17942"/>
                <a:gd name="connsiteY1" fmla="*/ 70142 h 70060"/>
              </a:gdLst>
              <a:ahLst/>
              <a:cxnLst>
                <a:cxn ang="0">
                  <a:pos x="connsiteX0" y="connsiteY0"/>
                </a:cxn>
                <a:cxn ang="0">
                  <a:pos x="connsiteX1" y="connsiteY1"/>
                </a:cxn>
              </a:cxnLst>
              <a:rect l="l" t="t" r="r" b="b"/>
              <a:pathLst>
                <a:path w="17942" h="70060">
                  <a:moveTo>
                    <a:pt x="362" y="81"/>
                  </a:moveTo>
                  <a:lnTo>
                    <a:pt x="362" y="7014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Freeform: Shape 268">
              <a:extLst>
                <a:ext uri="{FF2B5EF4-FFF2-40B4-BE49-F238E27FC236}">
                  <a16:creationId xmlns:a16="http://schemas.microsoft.com/office/drawing/2014/main" id="{893EC7E2-3696-E799-75CF-7401B5D3649C}"/>
                </a:ext>
              </a:extLst>
            </p:cNvPr>
            <p:cNvSpPr/>
            <p:nvPr/>
          </p:nvSpPr>
          <p:spPr>
            <a:xfrm>
              <a:off x="8254938" y="2663153"/>
              <a:ext cx="50776" cy="24756"/>
            </a:xfrm>
            <a:custGeom>
              <a:avLst/>
              <a:gdLst>
                <a:gd name="connsiteX0" fmla="*/ 51139 w 50776"/>
                <a:gd name="connsiteY0" fmla="*/ 81 h 24756"/>
                <a:gd name="connsiteX1" fmla="*/ 362 w 50776"/>
                <a:gd name="connsiteY1" fmla="*/ 81 h 24756"/>
              </a:gdLst>
              <a:ahLst/>
              <a:cxnLst>
                <a:cxn ang="0">
                  <a:pos x="connsiteX0" y="connsiteY0"/>
                </a:cxn>
                <a:cxn ang="0">
                  <a:pos x="connsiteX1" y="connsiteY1"/>
                </a:cxn>
              </a:cxnLst>
              <a:rect l="l" t="t" r="r" b="b"/>
              <a:pathLst>
                <a:path w="50776" h="24756">
                  <a:moveTo>
                    <a:pt x="51139" y="81"/>
                  </a:moveTo>
                  <a:lnTo>
                    <a:pt x="362" y="8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5" name="Graphic 2">
            <a:extLst>
              <a:ext uri="{FF2B5EF4-FFF2-40B4-BE49-F238E27FC236}">
                <a16:creationId xmlns:a16="http://schemas.microsoft.com/office/drawing/2014/main" id="{F2E93E62-D4C7-3A4B-20AB-1D0AA95AEB51}"/>
              </a:ext>
            </a:extLst>
          </p:cNvPr>
          <p:cNvGrpSpPr/>
          <p:nvPr/>
        </p:nvGrpSpPr>
        <p:grpSpPr>
          <a:xfrm>
            <a:off x="5668597" y="2935123"/>
            <a:ext cx="43643" cy="61395"/>
            <a:chOff x="8250273" y="2627999"/>
            <a:chExt cx="50776" cy="70060"/>
          </a:xfrm>
        </p:grpSpPr>
        <p:sp>
          <p:nvSpPr>
            <p:cNvPr id="266" name="Freeform: Shape 265">
              <a:extLst>
                <a:ext uri="{FF2B5EF4-FFF2-40B4-BE49-F238E27FC236}">
                  <a16:creationId xmlns:a16="http://schemas.microsoft.com/office/drawing/2014/main" id="{359C2764-1C8C-18B9-CCA5-D6D48438935D}"/>
                </a:ext>
              </a:extLst>
            </p:cNvPr>
            <p:cNvSpPr/>
            <p:nvPr/>
          </p:nvSpPr>
          <p:spPr>
            <a:xfrm>
              <a:off x="8275751" y="2627999"/>
              <a:ext cx="17942" cy="70060"/>
            </a:xfrm>
            <a:custGeom>
              <a:avLst/>
              <a:gdLst>
                <a:gd name="connsiteX0" fmla="*/ 362 w 17942"/>
                <a:gd name="connsiteY0" fmla="*/ 81 h 70060"/>
                <a:gd name="connsiteX1" fmla="*/ 362 w 17942"/>
                <a:gd name="connsiteY1" fmla="*/ 70142 h 70060"/>
              </a:gdLst>
              <a:ahLst/>
              <a:cxnLst>
                <a:cxn ang="0">
                  <a:pos x="connsiteX0" y="connsiteY0"/>
                </a:cxn>
                <a:cxn ang="0">
                  <a:pos x="connsiteX1" y="connsiteY1"/>
                </a:cxn>
              </a:cxnLst>
              <a:rect l="l" t="t" r="r" b="b"/>
              <a:pathLst>
                <a:path w="17942" h="70060">
                  <a:moveTo>
                    <a:pt x="362" y="81"/>
                  </a:moveTo>
                  <a:lnTo>
                    <a:pt x="362" y="7014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Freeform: Shape 266">
              <a:extLst>
                <a:ext uri="{FF2B5EF4-FFF2-40B4-BE49-F238E27FC236}">
                  <a16:creationId xmlns:a16="http://schemas.microsoft.com/office/drawing/2014/main" id="{5F94717A-90AE-CE12-BECC-A24AB256E455}"/>
                </a:ext>
              </a:extLst>
            </p:cNvPr>
            <p:cNvSpPr/>
            <p:nvPr/>
          </p:nvSpPr>
          <p:spPr>
            <a:xfrm>
              <a:off x="8250273" y="2663153"/>
              <a:ext cx="50776" cy="24756"/>
            </a:xfrm>
            <a:custGeom>
              <a:avLst/>
              <a:gdLst>
                <a:gd name="connsiteX0" fmla="*/ 51139 w 50776"/>
                <a:gd name="connsiteY0" fmla="*/ 81 h 24756"/>
                <a:gd name="connsiteX1" fmla="*/ 362 w 50776"/>
                <a:gd name="connsiteY1" fmla="*/ 81 h 24756"/>
              </a:gdLst>
              <a:ahLst/>
              <a:cxnLst>
                <a:cxn ang="0">
                  <a:pos x="connsiteX0" y="connsiteY0"/>
                </a:cxn>
                <a:cxn ang="0">
                  <a:pos x="connsiteX1" y="connsiteY1"/>
                </a:cxn>
              </a:cxnLst>
              <a:rect l="l" t="t" r="r" b="b"/>
              <a:pathLst>
                <a:path w="50776" h="24756">
                  <a:moveTo>
                    <a:pt x="51139" y="81"/>
                  </a:moveTo>
                  <a:lnTo>
                    <a:pt x="362" y="8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6" name="Graphic 2">
            <a:extLst>
              <a:ext uri="{FF2B5EF4-FFF2-40B4-BE49-F238E27FC236}">
                <a16:creationId xmlns:a16="http://schemas.microsoft.com/office/drawing/2014/main" id="{CEF90FE4-D51C-85A1-3774-5D2CAF6B45F6}"/>
              </a:ext>
            </a:extLst>
          </p:cNvPr>
          <p:cNvGrpSpPr/>
          <p:nvPr/>
        </p:nvGrpSpPr>
        <p:grpSpPr>
          <a:xfrm>
            <a:off x="5642999" y="2935123"/>
            <a:ext cx="43643" cy="61395"/>
            <a:chOff x="8220489" y="2627999"/>
            <a:chExt cx="50776" cy="70060"/>
          </a:xfrm>
        </p:grpSpPr>
        <p:sp>
          <p:nvSpPr>
            <p:cNvPr id="264" name="Freeform: Shape 263">
              <a:extLst>
                <a:ext uri="{FF2B5EF4-FFF2-40B4-BE49-F238E27FC236}">
                  <a16:creationId xmlns:a16="http://schemas.microsoft.com/office/drawing/2014/main" id="{2869940A-C380-EAC7-0583-DE140E210F77}"/>
                </a:ext>
              </a:extLst>
            </p:cNvPr>
            <p:cNvSpPr/>
            <p:nvPr/>
          </p:nvSpPr>
          <p:spPr>
            <a:xfrm>
              <a:off x="8245967" y="2627999"/>
              <a:ext cx="17942" cy="70060"/>
            </a:xfrm>
            <a:custGeom>
              <a:avLst/>
              <a:gdLst>
                <a:gd name="connsiteX0" fmla="*/ 360 w 17942"/>
                <a:gd name="connsiteY0" fmla="*/ 81 h 70060"/>
                <a:gd name="connsiteX1" fmla="*/ 360 w 17942"/>
                <a:gd name="connsiteY1" fmla="*/ 70142 h 70060"/>
              </a:gdLst>
              <a:ahLst/>
              <a:cxnLst>
                <a:cxn ang="0">
                  <a:pos x="connsiteX0" y="connsiteY0"/>
                </a:cxn>
                <a:cxn ang="0">
                  <a:pos x="connsiteX1" y="connsiteY1"/>
                </a:cxn>
              </a:cxnLst>
              <a:rect l="l" t="t" r="r" b="b"/>
              <a:pathLst>
                <a:path w="17942" h="70060">
                  <a:moveTo>
                    <a:pt x="360" y="81"/>
                  </a:moveTo>
                  <a:lnTo>
                    <a:pt x="360" y="7014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Freeform: Shape 264">
              <a:extLst>
                <a:ext uri="{FF2B5EF4-FFF2-40B4-BE49-F238E27FC236}">
                  <a16:creationId xmlns:a16="http://schemas.microsoft.com/office/drawing/2014/main" id="{F073B3BF-CCF2-42B8-25E7-4539689D7D1C}"/>
                </a:ext>
              </a:extLst>
            </p:cNvPr>
            <p:cNvSpPr/>
            <p:nvPr/>
          </p:nvSpPr>
          <p:spPr>
            <a:xfrm>
              <a:off x="8220489" y="2663153"/>
              <a:ext cx="50776" cy="24756"/>
            </a:xfrm>
            <a:custGeom>
              <a:avLst/>
              <a:gdLst>
                <a:gd name="connsiteX0" fmla="*/ 51137 w 50776"/>
                <a:gd name="connsiteY0" fmla="*/ 81 h 24756"/>
                <a:gd name="connsiteX1" fmla="*/ 360 w 50776"/>
                <a:gd name="connsiteY1" fmla="*/ 81 h 24756"/>
              </a:gdLst>
              <a:ahLst/>
              <a:cxnLst>
                <a:cxn ang="0">
                  <a:pos x="connsiteX0" y="connsiteY0"/>
                </a:cxn>
                <a:cxn ang="0">
                  <a:pos x="connsiteX1" y="connsiteY1"/>
                </a:cxn>
              </a:cxnLst>
              <a:rect l="l" t="t" r="r" b="b"/>
              <a:pathLst>
                <a:path w="50776" h="24756">
                  <a:moveTo>
                    <a:pt x="51137" y="81"/>
                  </a:moveTo>
                  <a:lnTo>
                    <a:pt x="360" y="8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7" name="Graphic 2">
            <a:extLst>
              <a:ext uri="{FF2B5EF4-FFF2-40B4-BE49-F238E27FC236}">
                <a16:creationId xmlns:a16="http://schemas.microsoft.com/office/drawing/2014/main" id="{0AF20214-7199-B157-7CB6-271E8B9AD35E}"/>
              </a:ext>
            </a:extLst>
          </p:cNvPr>
          <p:cNvGrpSpPr/>
          <p:nvPr/>
        </p:nvGrpSpPr>
        <p:grpSpPr>
          <a:xfrm>
            <a:off x="5607528" y="2935123"/>
            <a:ext cx="43643" cy="61395"/>
            <a:chOff x="8179221" y="2627999"/>
            <a:chExt cx="50776" cy="70060"/>
          </a:xfrm>
        </p:grpSpPr>
        <p:sp>
          <p:nvSpPr>
            <p:cNvPr id="262" name="Freeform: Shape 261">
              <a:extLst>
                <a:ext uri="{FF2B5EF4-FFF2-40B4-BE49-F238E27FC236}">
                  <a16:creationId xmlns:a16="http://schemas.microsoft.com/office/drawing/2014/main" id="{556C4B98-352B-32D2-616A-20CF5E2DCB31}"/>
                </a:ext>
              </a:extLst>
            </p:cNvPr>
            <p:cNvSpPr/>
            <p:nvPr/>
          </p:nvSpPr>
          <p:spPr>
            <a:xfrm>
              <a:off x="8204699" y="2627999"/>
              <a:ext cx="17942" cy="70060"/>
            </a:xfrm>
            <a:custGeom>
              <a:avLst/>
              <a:gdLst>
                <a:gd name="connsiteX0" fmla="*/ 358 w 17942"/>
                <a:gd name="connsiteY0" fmla="*/ 81 h 70060"/>
                <a:gd name="connsiteX1" fmla="*/ 358 w 17942"/>
                <a:gd name="connsiteY1" fmla="*/ 70142 h 70060"/>
              </a:gdLst>
              <a:ahLst/>
              <a:cxnLst>
                <a:cxn ang="0">
                  <a:pos x="connsiteX0" y="connsiteY0"/>
                </a:cxn>
                <a:cxn ang="0">
                  <a:pos x="connsiteX1" y="connsiteY1"/>
                </a:cxn>
              </a:cxnLst>
              <a:rect l="l" t="t" r="r" b="b"/>
              <a:pathLst>
                <a:path w="17942" h="70060">
                  <a:moveTo>
                    <a:pt x="358" y="81"/>
                  </a:moveTo>
                  <a:lnTo>
                    <a:pt x="358" y="7014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Freeform: Shape 262">
              <a:extLst>
                <a:ext uri="{FF2B5EF4-FFF2-40B4-BE49-F238E27FC236}">
                  <a16:creationId xmlns:a16="http://schemas.microsoft.com/office/drawing/2014/main" id="{766B4024-E9D9-FA66-C464-BD4FAB82B02E}"/>
                </a:ext>
              </a:extLst>
            </p:cNvPr>
            <p:cNvSpPr/>
            <p:nvPr/>
          </p:nvSpPr>
          <p:spPr>
            <a:xfrm>
              <a:off x="8179221" y="2663153"/>
              <a:ext cx="50776" cy="24756"/>
            </a:xfrm>
            <a:custGeom>
              <a:avLst/>
              <a:gdLst>
                <a:gd name="connsiteX0" fmla="*/ 51135 w 50776"/>
                <a:gd name="connsiteY0" fmla="*/ 81 h 24756"/>
                <a:gd name="connsiteX1" fmla="*/ 358 w 50776"/>
                <a:gd name="connsiteY1" fmla="*/ 81 h 24756"/>
              </a:gdLst>
              <a:ahLst/>
              <a:cxnLst>
                <a:cxn ang="0">
                  <a:pos x="connsiteX0" y="connsiteY0"/>
                </a:cxn>
                <a:cxn ang="0">
                  <a:pos x="connsiteX1" y="connsiteY1"/>
                </a:cxn>
              </a:cxnLst>
              <a:rect l="l" t="t" r="r" b="b"/>
              <a:pathLst>
                <a:path w="50776" h="24756">
                  <a:moveTo>
                    <a:pt x="51135" y="81"/>
                  </a:moveTo>
                  <a:lnTo>
                    <a:pt x="358" y="8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 name="Graphic 2">
            <a:extLst>
              <a:ext uri="{FF2B5EF4-FFF2-40B4-BE49-F238E27FC236}">
                <a16:creationId xmlns:a16="http://schemas.microsoft.com/office/drawing/2014/main" id="{4210DECC-929A-6C62-AA18-A5B3716C0C60}"/>
              </a:ext>
            </a:extLst>
          </p:cNvPr>
          <p:cNvGrpSpPr/>
          <p:nvPr/>
        </p:nvGrpSpPr>
        <p:grpSpPr>
          <a:xfrm>
            <a:off x="5467652" y="2873727"/>
            <a:ext cx="43643" cy="61395"/>
            <a:chOff x="8016484" y="2557938"/>
            <a:chExt cx="50776" cy="70060"/>
          </a:xfrm>
        </p:grpSpPr>
        <p:sp>
          <p:nvSpPr>
            <p:cNvPr id="260" name="Freeform: Shape 259">
              <a:extLst>
                <a:ext uri="{FF2B5EF4-FFF2-40B4-BE49-F238E27FC236}">
                  <a16:creationId xmlns:a16="http://schemas.microsoft.com/office/drawing/2014/main" id="{C8C4CFCE-C14F-C02A-FE76-6D5DB264D7BC}"/>
                </a:ext>
              </a:extLst>
            </p:cNvPr>
            <p:cNvSpPr/>
            <p:nvPr/>
          </p:nvSpPr>
          <p:spPr>
            <a:xfrm>
              <a:off x="8041962" y="2557938"/>
              <a:ext cx="17942" cy="70060"/>
            </a:xfrm>
            <a:custGeom>
              <a:avLst/>
              <a:gdLst>
                <a:gd name="connsiteX0" fmla="*/ 349 w 17942"/>
                <a:gd name="connsiteY0" fmla="*/ 78 h 70060"/>
                <a:gd name="connsiteX1" fmla="*/ 349 w 17942"/>
                <a:gd name="connsiteY1" fmla="*/ 70139 h 70060"/>
              </a:gdLst>
              <a:ahLst/>
              <a:cxnLst>
                <a:cxn ang="0">
                  <a:pos x="connsiteX0" y="connsiteY0"/>
                </a:cxn>
                <a:cxn ang="0">
                  <a:pos x="connsiteX1" y="connsiteY1"/>
                </a:cxn>
              </a:cxnLst>
              <a:rect l="l" t="t" r="r" b="b"/>
              <a:pathLst>
                <a:path w="17942" h="70060">
                  <a:moveTo>
                    <a:pt x="349" y="78"/>
                  </a:moveTo>
                  <a:lnTo>
                    <a:pt x="349"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Freeform: Shape 260">
              <a:extLst>
                <a:ext uri="{FF2B5EF4-FFF2-40B4-BE49-F238E27FC236}">
                  <a16:creationId xmlns:a16="http://schemas.microsoft.com/office/drawing/2014/main" id="{9CB074BB-7D8F-478D-99B0-82F2A5F7B193}"/>
                </a:ext>
              </a:extLst>
            </p:cNvPr>
            <p:cNvSpPr/>
            <p:nvPr/>
          </p:nvSpPr>
          <p:spPr>
            <a:xfrm>
              <a:off x="8016484" y="2593092"/>
              <a:ext cx="50776" cy="24756"/>
            </a:xfrm>
            <a:custGeom>
              <a:avLst/>
              <a:gdLst>
                <a:gd name="connsiteX0" fmla="*/ 51126 w 50776"/>
                <a:gd name="connsiteY0" fmla="*/ 78 h 24756"/>
                <a:gd name="connsiteX1" fmla="*/ 349 w 50776"/>
                <a:gd name="connsiteY1" fmla="*/ 78 h 24756"/>
              </a:gdLst>
              <a:ahLst/>
              <a:cxnLst>
                <a:cxn ang="0">
                  <a:pos x="connsiteX0" y="connsiteY0"/>
                </a:cxn>
                <a:cxn ang="0">
                  <a:pos x="connsiteX1" y="connsiteY1"/>
                </a:cxn>
              </a:cxnLst>
              <a:rect l="l" t="t" r="r" b="b"/>
              <a:pathLst>
                <a:path w="50776" h="24756">
                  <a:moveTo>
                    <a:pt x="51126" y="78"/>
                  </a:moveTo>
                  <a:lnTo>
                    <a:pt x="349"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9" name="Graphic 2">
            <a:extLst>
              <a:ext uri="{FF2B5EF4-FFF2-40B4-BE49-F238E27FC236}">
                <a16:creationId xmlns:a16="http://schemas.microsoft.com/office/drawing/2014/main" id="{58A21587-F8EF-836C-410B-78EEC1B3A7C3}"/>
              </a:ext>
            </a:extLst>
          </p:cNvPr>
          <p:cNvGrpSpPr/>
          <p:nvPr/>
        </p:nvGrpSpPr>
        <p:grpSpPr>
          <a:xfrm>
            <a:off x="5317135" y="2873727"/>
            <a:ext cx="43643" cy="61395"/>
            <a:chOff x="7841366" y="2557938"/>
            <a:chExt cx="50776" cy="70060"/>
          </a:xfrm>
        </p:grpSpPr>
        <p:sp>
          <p:nvSpPr>
            <p:cNvPr id="258" name="Freeform: Shape 257">
              <a:extLst>
                <a:ext uri="{FF2B5EF4-FFF2-40B4-BE49-F238E27FC236}">
                  <a16:creationId xmlns:a16="http://schemas.microsoft.com/office/drawing/2014/main" id="{E9F88E44-288C-8FD3-0A80-775932F108A7}"/>
                </a:ext>
              </a:extLst>
            </p:cNvPr>
            <p:cNvSpPr/>
            <p:nvPr/>
          </p:nvSpPr>
          <p:spPr>
            <a:xfrm>
              <a:off x="7866844" y="2557938"/>
              <a:ext cx="17942" cy="70060"/>
            </a:xfrm>
            <a:custGeom>
              <a:avLst/>
              <a:gdLst>
                <a:gd name="connsiteX0" fmla="*/ 339 w 17942"/>
                <a:gd name="connsiteY0" fmla="*/ 78 h 70060"/>
                <a:gd name="connsiteX1" fmla="*/ 339 w 17942"/>
                <a:gd name="connsiteY1" fmla="*/ 70139 h 70060"/>
              </a:gdLst>
              <a:ahLst/>
              <a:cxnLst>
                <a:cxn ang="0">
                  <a:pos x="connsiteX0" y="connsiteY0"/>
                </a:cxn>
                <a:cxn ang="0">
                  <a:pos x="connsiteX1" y="connsiteY1"/>
                </a:cxn>
              </a:cxnLst>
              <a:rect l="l" t="t" r="r" b="b"/>
              <a:pathLst>
                <a:path w="17942" h="70060">
                  <a:moveTo>
                    <a:pt x="339" y="78"/>
                  </a:moveTo>
                  <a:lnTo>
                    <a:pt x="339"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Freeform: Shape 258">
              <a:extLst>
                <a:ext uri="{FF2B5EF4-FFF2-40B4-BE49-F238E27FC236}">
                  <a16:creationId xmlns:a16="http://schemas.microsoft.com/office/drawing/2014/main" id="{12DB182C-A125-C652-E21A-B985025C1580}"/>
                </a:ext>
              </a:extLst>
            </p:cNvPr>
            <p:cNvSpPr/>
            <p:nvPr/>
          </p:nvSpPr>
          <p:spPr>
            <a:xfrm>
              <a:off x="7841366" y="2593092"/>
              <a:ext cx="50776" cy="24756"/>
            </a:xfrm>
            <a:custGeom>
              <a:avLst/>
              <a:gdLst>
                <a:gd name="connsiteX0" fmla="*/ 51116 w 50776"/>
                <a:gd name="connsiteY0" fmla="*/ 78 h 24756"/>
                <a:gd name="connsiteX1" fmla="*/ 339 w 50776"/>
                <a:gd name="connsiteY1" fmla="*/ 78 h 24756"/>
              </a:gdLst>
              <a:ahLst/>
              <a:cxnLst>
                <a:cxn ang="0">
                  <a:pos x="connsiteX0" y="connsiteY0"/>
                </a:cxn>
                <a:cxn ang="0">
                  <a:pos x="connsiteX1" y="connsiteY1"/>
                </a:cxn>
              </a:cxnLst>
              <a:rect l="l" t="t" r="r" b="b"/>
              <a:pathLst>
                <a:path w="50776" h="24756">
                  <a:moveTo>
                    <a:pt x="51116" y="78"/>
                  </a:moveTo>
                  <a:lnTo>
                    <a:pt x="339"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 name="Graphic 2">
            <a:extLst>
              <a:ext uri="{FF2B5EF4-FFF2-40B4-BE49-F238E27FC236}">
                <a16:creationId xmlns:a16="http://schemas.microsoft.com/office/drawing/2014/main" id="{74967A79-832E-B9B2-02A9-1BB00D0668A2}"/>
              </a:ext>
            </a:extLst>
          </p:cNvPr>
          <p:cNvGrpSpPr/>
          <p:nvPr/>
        </p:nvGrpSpPr>
        <p:grpSpPr>
          <a:xfrm>
            <a:off x="5122204" y="2873727"/>
            <a:ext cx="43643" cy="61395"/>
            <a:chOff x="7614574" y="2557938"/>
            <a:chExt cx="50776" cy="70060"/>
          </a:xfrm>
        </p:grpSpPr>
        <p:sp>
          <p:nvSpPr>
            <p:cNvPr id="256" name="Freeform: Shape 255">
              <a:extLst>
                <a:ext uri="{FF2B5EF4-FFF2-40B4-BE49-F238E27FC236}">
                  <a16:creationId xmlns:a16="http://schemas.microsoft.com/office/drawing/2014/main" id="{C9514B06-B1C9-9B5E-0239-21B77E3478EB}"/>
                </a:ext>
              </a:extLst>
            </p:cNvPr>
            <p:cNvSpPr/>
            <p:nvPr/>
          </p:nvSpPr>
          <p:spPr>
            <a:xfrm>
              <a:off x="7640052" y="2557938"/>
              <a:ext cx="17942" cy="70060"/>
            </a:xfrm>
            <a:custGeom>
              <a:avLst/>
              <a:gdLst>
                <a:gd name="connsiteX0" fmla="*/ 326 w 17942"/>
                <a:gd name="connsiteY0" fmla="*/ 78 h 70060"/>
                <a:gd name="connsiteX1" fmla="*/ 326 w 17942"/>
                <a:gd name="connsiteY1" fmla="*/ 70139 h 70060"/>
              </a:gdLst>
              <a:ahLst/>
              <a:cxnLst>
                <a:cxn ang="0">
                  <a:pos x="connsiteX0" y="connsiteY0"/>
                </a:cxn>
                <a:cxn ang="0">
                  <a:pos x="connsiteX1" y="connsiteY1"/>
                </a:cxn>
              </a:cxnLst>
              <a:rect l="l" t="t" r="r" b="b"/>
              <a:pathLst>
                <a:path w="17942" h="70060">
                  <a:moveTo>
                    <a:pt x="326" y="78"/>
                  </a:moveTo>
                  <a:lnTo>
                    <a:pt x="326"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Freeform: Shape 256">
              <a:extLst>
                <a:ext uri="{FF2B5EF4-FFF2-40B4-BE49-F238E27FC236}">
                  <a16:creationId xmlns:a16="http://schemas.microsoft.com/office/drawing/2014/main" id="{78EB9B4D-341B-1C21-E216-144234E1BB42}"/>
                </a:ext>
              </a:extLst>
            </p:cNvPr>
            <p:cNvSpPr/>
            <p:nvPr/>
          </p:nvSpPr>
          <p:spPr>
            <a:xfrm>
              <a:off x="7614574" y="2593092"/>
              <a:ext cx="50776" cy="24756"/>
            </a:xfrm>
            <a:custGeom>
              <a:avLst/>
              <a:gdLst>
                <a:gd name="connsiteX0" fmla="*/ 51103 w 50776"/>
                <a:gd name="connsiteY0" fmla="*/ 78 h 24756"/>
                <a:gd name="connsiteX1" fmla="*/ 326 w 50776"/>
                <a:gd name="connsiteY1" fmla="*/ 78 h 24756"/>
              </a:gdLst>
              <a:ahLst/>
              <a:cxnLst>
                <a:cxn ang="0">
                  <a:pos x="connsiteX0" y="connsiteY0"/>
                </a:cxn>
                <a:cxn ang="0">
                  <a:pos x="connsiteX1" y="connsiteY1"/>
                </a:cxn>
              </a:cxnLst>
              <a:rect l="l" t="t" r="r" b="b"/>
              <a:pathLst>
                <a:path w="50776" h="24756">
                  <a:moveTo>
                    <a:pt x="51103" y="78"/>
                  </a:moveTo>
                  <a:lnTo>
                    <a:pt x="326"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 name="Graphic 2">
            <a:extLst>
              <a:ext uri="{FF2B5EF4-FFF2-40B4-BE49-F238E27FC236}">
                <a16:creationId xmlns:a16="http://schemas.microsoft.com/office/drawing/2014/main" id="{E658515B-EE2D-775E-063C-C4E53B00B393}"/>
              </a:ext>
            </a:extLst>
          </p:cNvPr>
          <p:cNvGrpSpPr/>
          <p:nvPr/>
        </p:nvGrpSpPr>
        <p:grpSpPr>
          <a:xfrm>
            <a:off x="5037076" y="2873727"/>
            <a:ext cx="43643" cy="61395"/>
            <a:chOff x="7515532" y="2557938"/>
            <a:chExt cx="50776" cy="70060"/>
          </a:xfrm>
        </p:grpSpPr>
        <p:sp>
          <p:nvSpPr>
            <p:cNvPr id="254" name="Freeform: Shape 253">
              <a:extLst>
                <a:ext uri="{FF2B5EF4-FFF2-40B4-BE49-F238E27FC236}">
                  <a16:creationId xmlns:a16="http://schemas.microsoft.com/office/drawing/2014/main" id="{8171EFC0-2367-287E-EEEE-6874825428AD}"/>
                </a:ext>
              </a:extLst>
            </p:cNvPr>
            <p:cNvSpPr/>
            <p:nvPr/>
          </p:nvSpPr>
          <p:spPr>
            <a:xfrm>
              <a:off x="7541010" y="2557938"/>
              <a:ext cx="17942" cy="70060"/>
            </a:xfrm>
            <a:custGeom>
              <a:avLst/>
              <a:gdLst>
                <a:gd name="connsiteX0" fmla="*/ 321 w 17942"/>
                <a:gd name="connsiteY0" fmla="*/ 78 h 70060"/>
                <a:gd name="connsiteX1" fmla="*/ 321 w 17942"/>
                <a:gd name="connsiteY1" fmla="*/ 70139 h 70060"/>
              </a:gdLst>
              <a:ahLst/>
              <a:cxnLst>
                <a:cxn ang="0">
                  <a:pos x="connsiteX0" y="connsiteY0"/>
                </a:cxn>
                <a:cxn ang="0">
                  <a:pos x="connsiteX1" y="connsiteY1"/>
                </a:cxn>
              </a:cxnLst>
              <a:rect l="l" t="t" r="r" b="b"/>
              <a:pathLst>
                <a:path w="17942" h="70060">
                  <a:moveTo>
                    <a:pt x="321" y="78"/>
                  </a:moveTo>
                  <a:lnTo>
                    <a:pt x="321"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Freeform: Shape 254">
              <a:extLst>
                <a:ext uri="{FF2B5EF4-FFF2-40B4-BE49-F238E27FC236}">
                  <a16:creationId xmlns:a16="http://schemas.microsoft.com/office/drawing/2014/main" id="{79591A76-C342-202E-0A0B-3BE002875BFD}"/>
                </a:ext>
              </a:extLst>
            </p:cNvPr>
            <p:cNvSpPr/>
            <p:nvPr/>
          </p:nvSpPr>
          <p:spPr>
            <a:xfrm>
              <a:off x="7515532" y="2593092"/>
              <a:ext cx="50776" cy="24756"/>
            </a:xfrm>
            <a:custGeom>
              <a:avLst/>
              <a:gdLst>
                <a:gd name="connsiteX0" fmla="*/ 51098 w 50776"/>
                <a:gd name="connsiteY0" fmla="*/ 78 h 24756"/>
                <a:gd name="connsiteX1" fmla="*/ 321 w 50776"/>
                <a:gd name="connsiteY1" fmla="*/ 78 h 24756"/>
              </a:gdLst>
              <a:ahLst/>
              <a:cxnLst>
                <a:cxn ang="0">
                  <a:pos x="connsiteX0" y="connsiteY0"/>
                </a:cxn>
                <a:cxn ang="0">
                  <a:pos x="connsiteX1" y="connsiteY1"/>
                </a:cxn>
              </a:cxnLst>
              <a:rect l="l" t="t" r="r" b="b"/>
              <a:pathLst>
                <a:path w="50776" h="24756">
                  <a:moveTo>
                    <a:pt x="51098" y="78"/>
                  </a:moveTo>
                  <a:lnTo>
                    <a:pt x="321"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 name="Graphic 2">
            <a:extLst>
              <a:ext uri="{FF2B5EF4-FFF2-40B4-BE49-F238E27FC236}">
                <a16:creationId xmlns:a16="http://schemas.microsoft.com/office/drawing/2014/main" id="{B40C6517-65A0-6C2E-6B5E-CA652182F017}"/>
              </a:ext>
            </a:extLst>
          </p:cNvPr>
          <p:cNvGrpSpPr/>
          <p:nvPr/>
        </p:nvGrpSpPr>
        <p:grpSpPr>
          <a:xfrm>
            <a:off x="5033065" y="2873727"/>
            <a:ext cx="43643" cy="61395"/>
            <a:chOff x="7510867" y="2557938"/>
            <a:chExt cx="50776" cy="70060"/>
          </a:xfrm>
        </p:grpSpPr>
        <p:sp>
          <p:nvSpPr>
            <p:cNvPr id="252" name="Freeform: Shape 251">
              <a:extLst>
                <a:ext uri="{FF2B5EF4-FFF2-40B4-BE49-F238E27FC236}">
                  <a16:creationId xmlns:a16="http://schemas.microsoft.com/office/drawing/2014/main" id="{AE6A4145-0708-40CC-05BF-F4524F0A9BA1}"/>
                </a:ext>
              </a:extLst>
            </p:cNvPr>
            <p:cNvSpPr/>
            <p:nvPr/>
          </p:nvSpPr>
          <p:spPr>
            <a:xfrm>
              <a:off x="7536345" y="2557938"/>
              <a:ext cx="17942" cy="70060"/>
            </a:xfrm>
            <a:custGeom>
              <a:avLst/>
              <a:gdLst>
                <a:gd name="connsiteX0" fmla="*/ 320 w 17942"/>
                <a:gd name="connsiteY0" fmla="*/ 78 h 70060"/>
                <a:gd name="connsiteX1" fmla="*/ 320 w 17942"/>
                <a:gd name="connsiteY1" fmla="*/ 70139 h 70060"/>
              </a:gdLst>
              <a:ahLst/>
              <a:cxnLst>
                <a:cxn ang="0">
                  <a:pos x="connsiteX0" y="connsiteY0"/>
                </a:cxn>
                <a:cxn ang="0">
                  <a:pos x="connsiteX1" y="connsiteY1"/>
                </a:cxn>
              </a:cxnLst>
              <a:rect l="l" t="t" r="r" b="b"/>
              <a:pathLst>
                <a:path w="17942" h="70060">
                  <a:moveTo>
                    <a:pt x="320" y="78"/>
                  </a:moveTo>
                  <a:lnTo>
                    <a:pt x="320"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Freeform: Shape 252">
              <a:extLst>
                <a:ext uri="{FF2B5EF4-FFF2-40B4-BE49-F238E27FC236}">
                  <a16:creationId xmlns:a16="http://schemas.microsoft.com/office/drawing/2014/main" id="{AA49B9F4-1889-32A9-8B65-C707CBAB05BF}"/>
                </a:ext>
              </a:extLst>
            </p:cNvPr>
            <p:cNvSpPr/>
            <p:nvPr/>
          </p:nvSpPr>
          <p:spPr>
            <a:xfrm>
              <a:off x="7510867" y="2593092"/>
              <a:ext cx="50776" cy="24756"/>
            </a:xfrm>
            <a:custGeom>
              <a:avLst/>
              <a:gdLst>
                <a:gd name="connsiteX0" fmla="*/ 51097 w 50776"/>
                <a:gd name="connsiteY0" fmla="*/ 78 h 24756"/>
                <a:gd name="connsiteX1" fmla="*/ 320 w 50776"/>
                <a:gd name="connsiteY1" fmla="*/ 78 h 24756"/>
              </a:gdLst>
              <a:ahLst/>
              <a:cxnLst>
                <a:cxn ang="0">
                  <a:pos x="connsiteX0" y="connsiteY0"/>
                </a:cxn>
                <a:cxn ang="0">
                  <a:pos x="connsiteX1" y="connsiteY1"/>
                </a:cxn>
              </a:cxnLst>
              <a:rect l="l" t="t" r="r" b="b"/>
              <a:pathLst>
                <a:path w="50776" h="24756">
                  <a:moveTo>
                    <a:pt x="51097" y="78"/>
                  </a:moveTo>
                  <a:lnTo>
                    <a:pt x="320"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3" name="Graphic 2">
            <a:extLst>
              <a:ext uri="{FF2B5EF4-FFF2-40B4-BE49-F238E27FC236}">
                <a16:creationId xmlns:a16="http://schemas.microsoft.com/office/drawing/2014/main" id="{D2DD2621-BECA-0459-65C2-C5FA1A001F52}"/>
              </a:ext>
            </a:extLst>
          </p:cNvPr>
          <p:cNvGrpSpPr/>
          <p:nvPr/>
        </p:nvGrpSpPr>
        <p:grpSpPr>
          <a:xfrm>
            <a:off x="5013171" y="2873727"/>
            <a:ext cx="43643" cy="61395"/>
            <a:chOff x="7487721" y="2557938"/>
            <a:chExt cx="50776" cy="70060"/>
          </a:xfrm>
        </p:grpSpPr>
        <p:sp>
          <p:nvSpPr>
            <p:cNvPr id="250" name="Freeform: Shape 249">
              <a:extLst>
                <a:ext uri="{FF2B5EF4-FFF2-40B4-BE49-F238E27FC236}">
                  <a16:creationId xmlns:a16="http://schemas.microsoft.com/office/drawing/2014/main" id="{51074F2B-2221-1A6F-A955-1B681AF57002}"/>
                </a:ext>
              </a:extLst>
            </p:cNvPr>
            <p:cNvSpPr/>
            <p:nvPr/>
          </p:nvSpPr>
          <p:spPr>
            <a:xfrm>
              <a:off x="7513199" y="2557938"/>
              <a:ext cx="17942" cy="70060"/>
            </a:xfrm>
            <a:custGeom>
              <a:avLst/>
              <a:gdLst>
                <a:gd name="connsiteX0" fmla="*/ 319 w 17942"/>
                <a:gd name="connsiteY0" fmla="*/ 78 h 70060"/>
                <a:gd name="connsiteX1" fmla="*/ 319 w 17942"/>
                <a:gd name="connsiteY1" fmla="*/ 70139 h 70060"/>
              </a:gdLst>
              <a:ahLst/>
              <a:cxnLst>
                <a:cxn ang="0">
                  <a:pos x="connsiteX0" y="connsiteY0"/>
                </a:cxn>
                <a:cxn ang="0">
                  <a:pos x="connsiteX1" y="connsiteY1"/>
                </a:cxn>
              </a:cxnLst>
              <a:rect l="l" t="t" r="r" b="b"/>
              <a:pathLst>
                <a:path w="17942" h="70060">
                  <a:moveTo>
                    <a:pt x="319" y="78"/>
                  </a:moveTo>
                  <a:lnTo>
                    <a:pt x="319"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Freeform: Shape 250">
              <a:extLst>
                <a:ext uri="{FF2B5EF4-FFF2-40B4-BE49-F238E27FC236}">
                  <a16:creationId xmlns:a16="http://schemas.microsoft.com/office/drawing/2014/main" id="{9AC36B4D-BDD0-1F66-A1AB-A2F6839E7FC3}"/>
                </a:ext>
              </a:extLst>
            </p:cNvPr>
            <p:cNvSpPr/>
            <p:nvPr/>
          </p:nvSpPr>
          <p:spPr>
            <a:xfrm>
              <a:off x="7487721" y="2593092"/>
              <a:ext cx="50776" cy="24756"/>
            </a:xfrm>
            <a:custGeom>
              <a:avLst/>
              <a:gdLst>
                <a:gd name="connsiteX0" fmla="*/ 51096 w 50776"/>
                <a:gd name="connsiteY0" fmla="*/ 78 h 24756"/>
                <a:gd name="connsiteX1" fmla="*/ 319 w 50776"/>
                <a:gd name="connsiteY1" fmla="*/ 78 h 24756"/>
              </a:gdLst>
              <a:ahLst/>
              <a:cxnLst>
                <a:cxn ang="0">
                  <a:pos x="connsiteX0" y="connsiteY0"/>
                </a:cxn>
                <a:cxn ang="0">
                  <a:pos x="connsiteX1" y="connsiteY1"/>
                </a:cxn>
              </a:cxnLst>
              <a:rect l="l" t="t" r="r" b="b"/>
              <a:pathLst>
                <a:path w="50776" h="24756">
                  <a:moveTo>
                    <a:pt x="51096" y="78"/>
                  </a:moveTo>
                  <a:lnTo>
                    <a:pt x="319"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raphic 2">
            <a:extLst>
              <a:ext uri="{FF2B5EF4-FFF2-40B4-BE49-F238E27FC236}">
                <a16:creationId xmlns:a16="http://schemas.microsoft.com/office/drawing/2014/main" id="{8B1A2E39-033A-E631-62A9-798B0C6A1FE9}"/>
              </a:ext>
            </a:extLst>
          </p:cNvPr>
          <p:cNvGrpSpPr/>
          <p:nvPr/>
        </p:nvGrpSpPr>
        <p:grpSpPr>
          <a:xfrm>
            <a:off x="5009161" y="2873727"/>
            <a:ext cx="43643" cy="61395"/>
            <a:chOff x="7483056" y="2557938"/>
            <a:chExt cx="50776" cy="70060"/>
          </a:xfrm>
        </p:grpSpPr>
        <p:sp>
          <p:nvSpPr>
            <p:cNvPr id="248" name="Freeform: Shape 247">
              <a:extLst>
                <a:ext uri="{FF2B5EF4-FFF2-40B4-BE49-F238E27FC236}">
                  <a16:creationId xmlns:a16="http://schemas.microsoft.com/office/drawing/2014/main" id="{AEF18F68-2BBC-1B64-1501-D16B07004866}"/>
                </a:ext>
              </a:extLst>
            </p:cNvPr>
            <p:cNvSpPr/>
            <p:nvPr/>
          </p:nvSpPr>
          <p:spPr>
            <a:xfrm>
              <a:off x="7508534" y="2557938"/>
              <a:ext cx="17942" cy="70060"/>
            </a:xfrm>
            <a:custGeom>
              <a:avLst/>
              <a:gdLst>
                <a:gd name="connsiteX0" fmla="*/ 319 w 17942"/>
                <a:gd name="connsiteY0" fmla="*/ 78 h 70060"/>
                <a:gd name="connsiteX1" fmla="*/ 319 w 17942"/>
                <a:gd name="connsiteY1" fmla="*/ 70139 h 70060"/>
              </a:gdLst>
              <a:ahLst/>
              <a:cxnLst>
                <a:cxn ang="0">
                  <a:pos x="connsiteX0" y="connsiteY0"/>
                </a:cxn>
                <a:cxn ang="0">
                  <a:pos x="connsiteX1" y="connsiteY1"/>
                </a:cxn>
              </a:cxnLst>
              <a:rect l="l" t="t" r="r" b="b"/>
              <a:pathLst>
                <a:path w="17942" h="70060">
                  <a:moveTo>
                    <a:pt x="319" y="78"/>
                  </a:moveTo>
                  <a:lnTo>
                    <a:pt x="319"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Freeform: Shape 248">
              <a:extLst>
                <a:ext uri="{FF2B5EF4-FFF2-40B4-BE49-F238E27FC236}">
                  <a16:creationId xmlns:a16="http://schemas.microsoft.com/office/drawing/2014/main" id="{702122C4-2B4C-BA8D-8A68-AC9977CE9690}"/>
                </a:ext>
              </a:extLst>
            </p:cNvPr>
            <p:cNvSpPr/>
            <p:nvPr/>
          </p:nvSpPr>
          <p:spPr>
            <a:xfrm>
              <a:off x="7483056" y="2593092"/>
              <a:ext cx="50776" cy="24756"/>
            </a:xfrm>
            <a:custGeom>
              <a:avLst/>
              <a:gdLst>
                <a:gd name="connsiteX0" fmla="*/ 51096 w 50776"/>
                <a:gd name="connsiteY0" fmla="*/ 78 h 24756"/>
                <a:gd name="connsiteX1" fmla="*/ 319 w 50776"/>
                <a:gd name="connsiteY1" fmla="*/ 78 h 24756"/>
              </a:gdLst>
              <a:ahLst/>
              <a:cxnLst>
                <a:cxn ang="0">
                  <a:pos x="connsiteX0" y="connsiteY0"/>
                </a:cxn>
                <a:cxn ang="0">
                  <a:pos x="connsiteX1" y="connsiteY1"/>
                </a:cxn>
              </a:cxnLst>
              <a:rect l="l" t="t" r="r" b="b"/>
              <a:pathLst>
                <a:path w="50776" h="24756">
                  <a:moveTo>
                    <a:pt x="51096" y="78"/>
                  </a:moveTo>
                  <a:lnTo>
                    <a:pt x="319"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5" name="Graphic 2">
            <a:extLst>
              <a:ext uri="{FF2B5EF4-FFF2-40B4-BE49-F238E27FC236}">
                <a16:creationId xmlns:a16="http://schemas.microsoft.com/office/drawing/2014/main" id="{2C379DFA-B1B7-44E0-5ADA-4C50A148E7C7}"/>
              </a:ext>
            </a:extLst>
          </p:cNvPr>
          <p:cNvGrpSpPr/>
          <p:nvPr/>
        </p:nvGrpSpPr>
        <p:grpSpPr>
          <a:xfrm>
            <a:off x="4996515" y="2873727"/>
            <a:ext cx="43643" cy="61395"/>
            <a:chOff x="7468343" y="2557938"/>
            <a:chExt cx="50776" cy="70060"/>
          </a:xfrm>
        </p:grpSpPr>
        <p:sp>
          <p:nvSpPr>
            <p:cNvPr id="246" name="Freeform: Shape 245">
              <a:extLst>
                <a:ext uri="{FF2B5EF4-FFF2-40B4-BE49-F238E27FC236}">
                  <a16:creationId xmlns:a16="http://schemas.microsoft.com/office/drawing/2014/main" id="{12AAB134-E2A8-0E22-59EE-0856A637B6F3}"/>
                </a:ext>
              </a:extLst>
            </p:cNvPr>
            <p:cNvSpPr/>
            <p:nvPr/>
          </p:nvSpPr>
          <p:spPr>
            <a:xfrm>
              <a:off x="7493821" y="2557938"/>
              <a:ext cx="17942" cy="70060"/>
            </a:xfrm>
            <a:custGeom>
              <a:avLst/>
              <a:gdLst>
                <a:gd name="connsiteX0" fmla="*/ 318 w 17942"/>
                <a:gd name="connsiteY0" fmla="*/ 78 h 70060"/>
                <a:gd name="connsiteX1" fmla="*/ 318 w 17942"/>
                <a:gd name="connsiteY1" fmla="*/ 70139 h 70060"/>
              </a:gdLst>
              <a:ahLst/>
              <a:cxnLst>
                <a:cxn ang="0">
                  <a:pos x="connsiteX0" y="connsiteY0"/>
                </a:cxn>
                <a:cxn ang="0">
                  <a:pos x="connsiteX1" y="connsiteY1"/>
                </a:cxn>
              </a:cxnLst>
              <a:rect l="l" t="t" r="r" b="b"/>
              <a:pathLst>
                <a:path w="17942" h="70060">
                  <a:moveTo>
                    <a:pt x="318" y="78"/>
                  </a:moveTo>
                  <a:lnTo>
                    <a:pt x="318"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Freeform: Shape 246">
              <a:extLst>
                <a:ext uri="{FF2B5EF4-FFF2-40B4-BE49-F238E27FC236}">
                  <a16:creationId xmlns:a16="http://schemas.microsoft.com/office/drawing/2014/main" id="{FFB175DD-CD31-A660-D1C5-3046F401AB6F}"/>
                </a:ext>
              </a:extLst>
            </p:cNvPr>
            <p:cNvSpPr/>
            <p:nvPr/>
          </p:nvSpPr>
          <p:spPr>
            <a:xfrm>
              <a:off x="7468343" y="2593092"/>
              <a:ext cx="50776" cy="24756"/>
            </a:xfrm>
            <a:custGeom>
              <a:avLst/>
              <a:gdLst>
                <a:gd name="connsiteX0" fmla="*/ 51095 w 50776"/>
                <a:gd name="connsiteY0" fmla="*/ 78 h 24756"/>
                <a:gd name="connsiteX1" fmla="*/ 318 w 50776"/>
                <a:gd name="connsiteY1" fmla="*/ 78 h 24756"/>
              </a:gdLst>
              <a:ahLst/>
              <a:cxnLst>
                <a:cxn ang="0">
                  <a:pos x="connsiteX0" y="connsiteY0"/>
                </a:cxn>
                <a:cxn ang="0">
                  <a:pos x="connsiteX1" y="connsiteY1"/>
                </a:cxn>
              </a:cxnLst>
              <a:rect l="l" t="t" r="r" b="b"/>
              <a:pathLst>
                <a:path w="50776" h="24756">
                  <a:moveTo>
                    <a:pt x="51095" y="78"/>
                  </a:moveTo>
                  <a:lnTo>
                    <a:pt x="318"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6" name="Graphic 2">
            <a:extLst>
              <a:ext uri="{FF2B5EF4-FFF2-40B4-BE49-F238E27FC236}">
                <a16:creationId xmlns:a16="http://schemas.microsoft.com/office/drawing/2014/main" id="{4F61883A-5589-5E2A-0605-05EAB06E7260}"/>
              </a:ext>
            </a:extLst>
          </p:cNvPr>
          <p:cNvGrpSpPr/>
          <p:nvPr/>
        </p:nvGrpSpPr>
        <p:grpSpPr>
          <a:xfrm>
            <a:off x="4983253" y="2873727"/>
            <a:ext cx="43643" cy="61395"/>
            <a:chOff x="7452913" y="2557938"/>
            <a:chExt cx="50776" cy="70060"/>
          </a:xfrm>
        </p:grpSpPr>
        <p:sp>
          <p:nvSpPr>
            <p:cNvPr id="244" name="Freeform: Shape 243">
              <a:extLst>
                <a:ext uri="{FF2B5EF4-FFF2-40B4-BE49-F238E27FC236}">
                  <a16:creationId xmlns:a16="http://schemas.microsoft.com/office/drawing/2014/main" id="{A0AE384D-BCE1-A04A-4BBD-5F2CE7238F0A}"/>
                </a:ext>
              </a:extLst>
            </p:cNvPr>
            <p:cNvSpPr/>
            <p:nvPr/>
          </p:nvSpPr>
          <p:spPr>
            <a:xfrm>
              <a:off x="7478391" y="2557938"/>
              <a:ext cx="17942" cy="70060"/>
            </a:xfrm>
            <a:custGeom>
              <a:avLst/>
              <a:gdLst>
                <a:gd name="connsiteX0" fmla="*/ 317 w 17942"/>
                <a:gd name="connsiteY0" fmla="*/ 78 h 70060"/>
                <a:gd name="connsiteX1" fmla="*/ 317 w 17942"/>
                <a:gd name="connsiteY1" fmla="*/ 70139 h 70060"/>
              </a:gdLst>
              <a:ahLst/>
              <a:cxnLst>
                <a:cxn ang="0">
                  <a:pos x="connsiteX0" y="connsiteY0"/>
                </a:cxn>
                <a:cxn ang="0">
                  <a:pos x="connsiteX1" y="connsiteY1"/>
                </a:cxn>
              </a:cxnLst>
              <a:rect l="l" t="t" r="r" b="b"/>
              <a:pathLst>
                <a:path w="17942" h="70060">
                  <a:moveTo>
                    <a:pt x="317" y="78"/>
                  </a:moveTo>
                  <a:lnTo>
                    <a:pt x="317" y="7013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Freeform: Shape 244">
              <a:extLst>
                <a:ext uri="{FF2B5EF4-FFF2-40B4-BE49-F238E27FC236}">
                  <a16:creationId xmlns:a16="http://schemas.microsoft.com/office/drawing/2014/main" id="{BCF24E67-FCD8-EA80-82C2-678AE02888E2}"/>
                </a:ext>
              </a:extLst>
            </p:cNvPr>
            <p:cNvSpPr/>
            <p:nvPr/>
          </p:nvSpPr>
          <p:spPr>
            <a:xfrm>
              <a:off x="7452913" y="2593092"/>
              <a:ext cx="50776" cy="24756"/>
            </a:xfrm>
            <a:custGeom>
              <a:avLst/>
              <a:gdLst>
                <a:gd name="connsiteX0" fmla="*/ 51094 w 50776"/>
                <a:gd name="connsiteY0" fmla="*/ 78 h 24756"/>
                <a:gd name="connsiteX1" fmla="*/ 317 w 50776"/>
                <a:gd name="connsiteY1" fmla="*/ 78 h 24756"/>
              </a:gdLst>
              <a:ahLst/>
              <a:cxnLst>
                <a:cxn ang="0">
                  <a:pos x="connsiteX0" y="connsiteY0"/>
                </a:cxn>
                <a:cxn ang="0">
                  <a:pos x="connsiteX1" y="connsiteY1"/>
                </a:cxn>
              </a:cxnLst>
              <a:rect l="l" t="t" r="r" b="b"/>
              <a:pathLst>
                <a:path w="50776" h="24756">
                  <a:moveTo>
                    <a:pt x="51094" y="78"/>
                  </a:moveTo>
                  <a:lnTo>
                    <a:pt x="317" y="78"/>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7" name="Graphic 2">
            <a:extLst>
              <a:ext uri="{FF2B5EF4-FFF2-40B4-BE49-F238E27FC236}">
                <a16:creationId xmlns:a16="http://schemas.microsoft.com/office/drawing/2014/main" id="{7F631FEC-1598-3445-4330-6CB4C2EA8DE2}"/>
              </a:ext>
            </a:extLst>
          </p:cNvPr>
          <p:cNvGrpSpPr/>
          <p:nvPr/>
        </p:nvGrpSpPr>
        <p:grpSpPr>
          <a:xfrm>
            <a:off x="4790172" y="2827735"/>
            <a:ext cx="43643" cy="61395"/>
            <a:chOff x="7228274" y="2505454"/>
            <a:chExt cx="50776" cy="70060"/>
          </a:xfrm>
        </p:grpSpPr>
        <p:sp>
          <p:nvSpPr>
            <p:cNvPr id="242" name="Freeform: Shape 241">
              <a:extLst>
                <a:ext uri="{FF2B5EF4-FFF2-40B4-BE49-F238E27FC236}">
                  <a16:creationId xmlns:a16="http://schemas.microsoft.com/office/drawing/2014/main" id="{C7CE7BBE-58EB-DC07-582C-A027A6AF831F}"/>
                </a:ext>
              </a:extLst>
            </p:cNvPr>
            <p:cNvSpPr/>
            <p:nvPr/>
          </p:nvSpPr>
          <p:spPr>
            <a:xfrm>
              <a:off x="7253752" y="2505454"/>
              <a:ext cx="17942" cy="70060"/>
            </a:xfrm>
            <a:custGeom>
              <a:avLst/>
              <a:gdLst>
                <a:gd name="connsiteX0" fmla="*/ 305 w 17942"/>
                <a:gd name="connsiteY0" fmla="*/ 76 h 70060"/>
                <a:gd name="connsiteX1" fmla="*/ 305 w 17942"/>
                <a:gd name="connsiteY1" fmla="*/ 70137 h 70060"/>
              </a:gdLst>
              <a:ahLst/>
              <a:cxnLst>
                <a:cxn ang="0">
                  <a:pos x="connsiteX0" y="connsiteY0"/>
                </a:cxn>
                <a:cxn ang="0">
                  <a:pos x="connsiteX1" y="connsiteY1"/>
                </a:cxn>
              </a:cxnLst>
              <a:rect l="l" t="t" r="r" b="b"/>
              <a:pathLst>
                <a:path w="17942" h="70060">
                  <a:moveTo>
                    <a:pt x="305" y="76"/>
                  </a:moveTo>
                  <a:lnTo>
                    <a:pt x="305" y="7013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Freeform: Shape 242">
              <a:extLst>
                <a:ext uri="{FF2B5EF4-FFF2-40B4-BE49-F238E27FC236}">
                  <a16:creationId xmlns:a16="http://schemas.microsoft.com/office/drawing/2014/main" id="{857ABCB6-809D-5995-B000-3FF49367720B}"/>
                </a:ext>
              </a:extLst>
            </p:cNvPr>
            <p:cNvSpPr/>
            <p:nvPr/>
          </p:nvSpPr>
          <p:spPr>
            <a:xfrm>
              <a:off x="7228274" y="2540608"/>
              <a:ext cx="50776" cy="24756"/>
            </a:xfrm>
            <a:custGeom>
              <a:avLst/>
              <a:gdLst>
                <a:gd name="connsiteX0" fmla="*/ 51082 w 50776"/>
                <a:gd name="connsiteY0" fmla="*/ 76 h 24756"/>
                <a:gd name="connsiteX1" fmla="*/ 305 w 50776"/>
                <a:gd name="connsiteY1" fmla="*/ 76 h 24756"/>
              </a:gdLst>
              <a:ahLst/>
              <a:cxnLst>
                <a:cxn ang="0">
                  <a:pos x="connsiteX0" y="connsiteY0"/>
                </a:cxn>
                <a:cxn ang="0">
                  <a:pos x="connsiteX1" y="connsiteY1"/>
                </a:cxn>
              </a:cxnLst>
              <a:rect l="l" t="t" r="r" b="b"/>
              <a:pathLst>
                <a:path w="50776" h="24756">
                  <a:moveTo>
                    <a:pt x="51082" y="76"/>
                  </a:moveTo>
                  <a:lnTo>
                    <a:pt x="305" y="7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 name="Graphic 2">
            <a:extLst>
              <a:ext uri="{FF2B5EF4-FFF2-40B4-BE49-F238E27FC236}">
                <a16:creationId xmlns:a16="http://schemas.microsoft.com/office/drawing/2014/main" id="{F53331B4-7928-1A4C-394C-D553F7F8D80C}"/>
              </a:ext>
            </a:extLst>
          </p:cNvPr>
          <p:cNvGrpSpPr/>
          <p:nvPr/>
        </p:nvGrpSpPr>
        <p:grpSpPr>
          <a:xfrm>
            <a:off x="4698875" y="2827735"/>
            <a:ext cx="43643" cy="61395"/>
            <a:chOff x="7122055" y="2505454"/>
            <a:chExt cx="50776" cy="70060"/>
          </a:xfrm>
        </p:grpSpPr>
        <p:sp>
          <p:nvSpPr>
            <p:cNvPr id="240" name="Freeform: Shape 239">
              <a:extLst>
                <a:ext uri="{FF2B5EF4-FFF2-40B4-BE49-F238E27FC236}">
                  <a16:creationId xmlns:a16="http://schemas.microsoft.com/office/drawing/2014/main" id="{C27728FC-75E8-CB3B-485E-73762B5E7E1F}"/>
                </a:ext>
              </a:extLst>
            </p:cNvPr>
            <p:cNvSpPr/>
            <p:nvPr/>
          </p:nvSpPr>
          <p:spPr>
            <a:xfrm>
              <a:off x="7147533" y="2505454"/>
              <a:ext cx="17942" cy="70060"/>
            </a:xfrm>
            <a:custGeom>
              <a:avLst/>
              <a:gdLst>
                <a:gd name="connsiteX0" fmla="*/ 299 w 17942"/>
                <a:gd name="connsiteY0" fmla="*/ 76 h 70060"/>
                <a:gd name="connsiteX1" fmla="*/ 299 w 17942"/>
                <a:gd name="connsiteY1" fmla="*/ 70137 h 70060"/>
              </a:gdLst>
              <a:ahLst/>
              <a:cxnLst>
                <a:cxn ang="0">
                  <a:pos x="connsiteX0" y="connsiteY0"/>
                </a:cxn>
                <a:cxn ang="0">
                  <a:pos x="connsiteX1" y="connsiteY1"/>
                </a:cxn>
              </a:cxnLst>
              <a:rect l="l" t="t" r="r" b="b"/>
              <a:pathLst>
                <a:path w="17942" h="70060">
                  <a:moveTo>
                    <a:pt x="299" y="76"/>
                  </a:moveTo>
                  <a:lnTo>
                    <a:pt x="299" y="7013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Freeform: Shape 240">
              <a:extLst>
                <a:ext uri="{FF2B5EF4-FFF2-40B4-BE49-F238E27FC236}">
                  <a16:creationId xmlns:a16="http://schemas.microsoft.com/office/drawing/2014/main" id="{6A0EB665-4941-64B4-FA2F-58E35788EE20}"/>
                </a:ext>
              </a:extLst>
            </p:cNvPr>
            <p:cNvSpPr/>
            <p:nvPr/>
          </p:nvSpPr>
          <p:spPr>
            <a:xfrm>
              <a:off x="7122055" y="2540608"/>
              <a:ext cx="50776" cy="24756"/>
            </a:xfrm>
            <a:custGeom>
              <a:avLst/>
              <a:gdLst>
                <a:gd name="connsiteX0" fmla="*/ 51076 w 50776"/>
                <a:gd name="connsiteY0" fmla="*/ 76 h 24756"/>
                <a:gd name="connsiteX1" fmla="*/ 299 w 50776"/>
                <a:gd name="connsiteY1" fmla="*/ 76 h 24756"/>
              </a:gdLst>
              <a:ahLst/>
              <a:cxnLst>
                <a:cxn ang="0">
                  <a:pos x="connsiteX0" y="connsiteY0"/>
                </a:cxn>
                <a:cxn ang="0">
                  <a:pos x="connsiteX1" y="connsiteY1"/>
                </a:cxn>
              </a:cxnLst>
              <a:rect l="l" t="t" r="r" b="b"/>
              <a:pathLst>
                <a:path w="50776" h="24756">
                  <a:moveTo>
                    <a:pt x="51076" y="76"/>
                  </a:moveTo>
                  <a:lnTo>
                    <a:pt x="299" y="7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raphic 2">
            <a:extLst>
              <a:ext uri="{FF2B5EF4-FFF2-40B4-BE49-F238E27FC236}">
                <a16:creationId xmlns:a16="http://schemas.microsoft.com/office/drawing/2014/main" id="{52E762B9-BF0C-A317-C24B-4DDC307DD6D5}"/>
              </a:ext>
            </a:extLst>
          </p:cNvPr>
          <p:cNvGrpSpPr/>
          <p:nvPr/>
        </p:nvGrpSpPr>
        <p:grpSpPr>
          <a:xfrm>
            <a:off x="4341243" y="2613613"/>
            <a:ext cx="43643" cy="61395"/>
            <a:chOff x="6705971" y="2261109"/>
            <a:chExt cx="50776" cy="70060"/>
          </a:xfrm>
        </p:grpSpPr>
        <p:sp>
          <p:nvSpPr>
            <p:cNvPr id="238" name="Freeform: Shape 237">
              <a:extLst>
                <a:ext uri="{FF2B5EF4-FFF2-40B4-BE49-F238E27FC236}">
                  <a16:creationId xmlns:a16="http://schemas.microsoft.com/office/drawing/2014/main" id="{7D1D0019-571F-450A-772D-1F4EC585B4AD}"/>
                </a:ext>
              </a:extLst>
            </p:cNvPr>
            <p:cNvSpPr/>
            <p:nvPr/>
          </p:nvSpPr>
          <p:spPr>
            <a:xfrm>
              <a:off x="6731449"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Freeform: Shape 238">
              <a:extLst>
                <a:ext uri="{FF2B5EF4-FFF2-40B4-BE49-F238E27FC236}">
                  <a16:creationId xmlns:a16="http://schemas.microsoft.com/office/drawing/2014/main" id="{30239140-A118-9402-AB55-2A4937B0727F}"/>
                </a:ext>
              </a:extLst>
            </p:cNvPr>
            <p:cNvSpPr/>
            <p:nvPr/>
          </p:nvSpPr>
          <p:spPr>
            <a:xfrm>
              <a:off x="6705971" y="2296263"/>
              <a:ext cx="50776" cy="24756"/>
            </a:xfrm>
            <a:custGeom>
              <a:avLst/>
              <a:gdLst>
                <a:gd name="connsiteX0" fmla="*/ 51052 w 50776"/>
                <a:gd name="connsiteY0" fmla="*/ 66 h 24756"/>
                <a:gd name="connsiteX1" fmla="*/ 276 w 50776"/>
                <a:gd name="connsiteY1" fmla="*/ 66 h 24756"/>
              </a:gdLst>
              <a:ahLst/>
              <a:cxnLst>
                <a:cxn ang="0">
                  <a:pos x="connsiteX0" y="connsiteY0"/>
                </a:cxn>
                <a:cxn ang="0">
                  <a:pos x="connsiteX1" y="connsiteY1"/>
                </a:cxn>
              </a:cxnLst>
              <a:rect l="l" t="t" r="r" b="b"/>
              <a:pathLst>
                <a:path w="50776" h="24756">
                  <a:moveTo>
                    <a:pt x="51052" y="66"/>
                  </a:moveTo>
                  <a:lnTo>
                    <a:pt x="276" y="6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 name="Graphic 2">
            <a:extLst>
              <a:ext uri="{FF2B5EF4-FFF2-40B4-BE49-F238E27FC236}">
                <a16:creationId xmlns:a16="http://schemas.microsoft.com/office/drawing/2014/main" id="{26D15799-FB7E-3D05-3DD8-26452BD5423C}"/>
              </a:ext>
            </a:extLst>
          </p:cNvPr>
          <p:cNvGrpSpPr/>
          <p:nvPr/>
        </p:nvGrpSpPr>
        <p:grpSpPr>
          <a:xfrm>
            <a:off x="4335691" y="2613613"/>
            <a:ext cx="43643" cy="61395"/>
            <a:chOff x="6699511" y="2261109"/>
            <a:chExt cx="50776" cy="70060"/>
          </a:xfrm>
        </p:grpSpPr>
        <p:sp>
          <p:nvSpPr>
            <p:cNvPr id="236" name="Freeform: Shape 235">
              <a:extLst>
                <a:ext uri="{FF2B5EF4-FFF2-40B4-BE49-F238E27FC236}">
                  <a16:creationId xmlns:a16="http://schemas.microsoft.com/office/drawing/2014/main" id="{E61DEABA-D4B1-BBB2-E6E4-0E306805CC84}"/>
                </a:ext>
              </a:extLst>
            </p:cNvPr>
            <p:cNvSpPr/>
            <p:nvPr/>
          </p:nvSpPr>
          <p:spPr>
            <a:xfrm>
              <a:off x="6724990"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Freeform: Shape 236">
              <a:extLst>
                <a:ext uri="{FF2B5EF4-FFF2-40B4-BE49-F238E27FC236}">
                  <a16:creationId xmlns:a16="http://schemas.microsoft.com/office/drawing/2014/main" id="{1C715658-1068-7490-AEF7-F69A37226022}"/>
                </a:ext>
              </a:extLst>
            </p:cNvPr>
            <p:cNvSpPr/>
            <p:nvPr/>
          </p:nvSpPr>
          <p:spPr>
            <a:xfrm>
              <a:off x="6699511" y="2296263"/>
              <a:ext cx="50776" cy="24756"/>
            </a:xfrm>
            <a:custGeom>
              <a:avLst/>
              <a:gdLst>
                <a:gd name="connsiteX0" fmla="*/ 51052 w 50776"/>
                <a:gd name="connsiteY0" fmla="*/ 66 h 24756"/>
                <a:gd name="connsiteX1" fmla="*/ 275 w 50776"/>
                <a:gd name="connsiteY1" fmla="*/ 66 h 24756"/>
              </a:gdLst>
              <a:ahLst/>
              <a:cxnLst>
                <a:cxn ang="0">
                  <a:pos x="connsiteX0" y="connsiteY0"/>
                </a:cxn>
                <a:cxn ang="0">
                  <a:pos x="connsiteX1" y="connsiteY1"/>
                </a:cxn>
              </a:cxnLst>
              <a:rect l="l" t="t" r="r" b="b"/>
              <a:pathLst>
                <a:path w="50776" h="24756">
                  <a:moveTo>
                    <a:pt x="51052" y="66"/>
                  </a:moveTo>
                  <a:lnTo>
                    <a:pt x="275" y="6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raphic 2">
            <a:extLst>
              <a:ext uri="{FF2B5EF4-FFF2-40B4-BE49-F238E27FC236}">
                <a16:creationId xmlns:a16="http://schemas.microsoft.com/office/drawing/2014/main" id="{CDEC774A-6522-A47B-F0C8-F537A2A5DD96}"/>
              </a:ext>
            </a:extLst>
          </p:cNvPr>
          <p:cNvGrpSpPr/>
          <p:nvPr/>
        </p:nvGrpSpPr>
        <p:grpSpPr>
          <a:xfrm>
            <a:off x="4330139" y="2613613"/>
            <a:ext cx="43643" cy="61395"/>
            <a:chOff x="6693052" y="2261109"/>
            <a:chExt cx="50776" cy="70060"/>
          </a:xfrm>
        </p:grpSpPr>
        <p:sp>
          <p:nvSpPr>
            <p:cNvPr id="234" name="Freeform: Shape 233">
              <a:extLst>
                <a:ext uri="{FF2B5EF4-FFF2-40B4-BE49-F238E27FC236}">
                  <a16:creationId xmlns:a16="http://schemas.microsoft.com/office/drawing/2014/main" id="{BDCC826A-4D6C-0218-BC5A-C70912A31B38}"/>
                </a:ext>
              </a:extLst>
            </p:cNvPr>
            <p:cNvSpPr/>
            <p:nvPr/>
          </p:nvSpPr>
          <p:spPr>
            <a:xfrm>
              <a:off x="6718530"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Freeform: Shape 234">
              <a:extLst>
                <a:ext uri="{FF2B5EF4-FFF2-40B4-BE49-F238E27FC236}">
                  <a16:creationId xmlns:a16="http://schemas.microsoft.com/office/drawing/2014/main" id="{BAEE39EC-D314-CEBF-6809-27A64BB1B665}"/>
                </a:ext>
              </a:extLst>
            </p:cNvPr>
            <p:cNvSpPr/>
            <p:nvPr/>
          </p:nvSpPr>
          <p:spPr>
            <a:xfrm>
              <a:off x="6693052" y="2296263"/>
              <a:ext cx="50776" cy="24756"/>
            </a:xfrm>
            <a:custGeom>
              <a:avLst/>
              <a:gdLst>
                <a:gd name="connsiteX0" fmla="*/ 51052 w 50776"/>
                <a:gd name="connsiteY0" fmla="*/ 66 h 24756"/>
                <a:gd name="connsiteX1" fmla="*/ 275 w 50776"/>
                <a:gd name="connsiteY1" fmla="*/ 66 h 24756"/>
              </a:gdLst>
              <a:ahLst/>
              <a:cxnLst>
                <a:cxn ang="0">
                  <a:pos x="connsiteX0" y="connsiteY0"/>
                </a:cxn>
                <a:cxn ang="0">
                  <a:pos x="connsiteX1" y="connsiteY1"/>
                </a:cxn>
              </a:cxnLst>
              <a:rect l="l" t="t" r="r" b="b"/>
              <a:pathLst>
                <a:path w="50776" h="24756">
                  <a:moveTo>
                    <a:pt x="51052" y="66"/>
                  </a:moveTo>
                  <a:lnTo>
                    <a:pt x="275" y="6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2" name="Graphic 2">
            <a:extLst>
              <a:ext uri="{FF2B5EF4-FFF2-40B4-BE49-F238E27FC236}">
                <a16:creationId xmlns:a16="http://schemas.microsoft.com/office/drawing/2014/main" id="{403FABD3-924C-ACB8-15F8-053A43C3DB47}"/>
              </a:ext>
            </a:extLst>
          </p:cNvPr>
          <p:cNvGrpSpPr/>
          <p:nvPr/>
        </p:nvGrpSpPr>
        <p:grpSpPr>
          <a:xfrm>
            <a:off x="4324587" y="2613613"/>
            <a:ext cx="43643" cy="61395"/>
            <a:chOff x="6686593" y="2261109"/>
            <a:chExt cx="50776" cy="70060"/>
          </a:xfrm>
        </p:grpSpPr>
        <p:sp>
          <p:nvSpPr>
            <p:cNvPr id="232" name="Freeform: Shape 231">
              <a:extLst>
                <a:ext uri="{FF2B5EF4-FFF2-40B4-BE49-F238E27FC236}">
                  <a16:creationId xmlns:a16="http://schemas.microsoft.com/office/drawing/2014/main" id="{AD23B834-E2FB-5332-AC16-59094DECA719}"/>
                </a:ext>
              </a:extLst>
            </p:cNvPr>
            <p:cNvSpPr/>
            <p:nvPr/>
          </p:nvSpPr>
          <p:spPr>
            <a:xfrm>
              <a:off x="6712071" y="2261109"/>
              <a:ext cx="17942" cy="70060"/>
            </a:xfrm>
            <a:custGeom>
              <a:avLst/>
              <a:gdLst>
                <a:gd name="connsiteX0" fmla="*/ 274 w 17942"/>
                <a:gd name="connsiteY0" fmla="*/ 66 h 70060"/>
                <a:gd name="connsiteX1" fmla="*/ 274 w 17942"/>
                <a:gd name="connsiteY1" fmla="*/ 70127 h 70060"/>
              </a:gdLst>
              <a:ahLst/>
              <a:cxnLst>
                <a:cxn ang="0">
                  <a:pos x="connsiteX0" y="connsiteY0"/>
                </a:cxn>
                <a:cxn ang="0">
                  <a:pos x="connsiteX1" y="connsiteY1"/>
                </a:cxn>
              </a:cxnLst>
              <a:rect l="l" t="t" r="r" b="b"/>
              <a:pathLst>
                <a:path w="17942" h="70060">
                  <a:moveTo>
                    <a:pt x="274" y="66"/>
                  </a:moveTo>
                  <a:lnTo>
                    <a:pt x="274" y="7012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Freeform: Shape 232">
              <a:extLst>
                <a:ext uri="{FF2B5EF4-FFF2-40B4-BE49-F238E27FC236}">
                  <a16:creationId xmlns:a16="http://schemas.microsoft.com/office/drawing/2014/main" id="{6F10FE92-162E-D695-118A-C7F0E566C6B3}"/>
                </a:ext>
              </a:extLst>
            </p:cNvPr>
            <p:cNvSpPr/>
            <p:nvPr/>
          </p:nvSpPr>
          <p:spPr>
            <a:xfrm>
              <a:off x="6686593" y="2296263"/>
              <a:ext cx="50776" cy="24756"/>
            </a:xfrm>
            <a:custGeom>
              <a:avLst/>
              <a:gdLst>
                <a:gd name="connsiteX0" fmla="*/ 51051 w 50776"/>
                <a:gd name="connsiteY0" fmla="*/ 66 h 24756"/>
                <a:gd name="connsiteX1" fmla="*/ 274 w 50776"/>
                <a:gd name="connsiteY1" fmla="*/ 66 h 24756"/>
              </a:gdLst>
              <a:ahLst/>
              <a:cxnLst>
                <a:cxn ang="0">
                  <a:pos x="connsiteX0" y="connsiteY0"/>
                </a:cxn>
                <a:cxn ang="0">
                  <a:pos x="connsiteX1" y="connsiteY1"/>
                </a:cxn>
              </a:cxnLst>
              <a:rect l="l" t="t" r="r" b="b"/>
              <a:pathLst>
                <a:path w="50776" h="24756">
                  <a:moveTo>
                    <a:pt x="51051" y="66"/>
                  </a:moveTo>
                  <a:lnTo>
                    <a:pt x="274" y="6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3" name="Graphic 2">
            <a:extLst>
              <a:ext uri="{FF2B5EF4-FFF2-40B4-BE49-F238E27FC236}">
                <a16:creationId xmlns:a16="http://schemas.microsoft.com/office/drawing/2014/main" id="{2A98D79F-13A5-5256-5C8E-71AA38055DB4}"/>
              </a:ext>
            </a:extLst>
          </p:cNvPr>
          <p:cNvGrpSpPr/>
          <p:nvPr/>
        </p:nvGrpSpPr>
        <p:grpSpPr>
          <a:xfrm>
            <a:off x="4312096" y="2613613"/>
            <a:ext cx="43643" cy="61395"/>
            <a:chOff x="6672060" y="2261109"/>
            <a:chExt cx="50776" cy="70060"/>
          </a:xfrm>
        </p:grpSpPr>
        <p:sp>
          <p:nvSpPr>
            <p:cNvPr id="230" name="Freeform: Shape 229">
              <a:extLst>
                <a:ext uri="{FF2B5EF4-FFF2-40B4-BE49-F238E27FC236}">
                  <a16:creationId xmlns:a16="http://schemas.microsoft.com/office/drawing/2014/main" id="{E84A5D16-CCA8-CBD9-0312-BDA6AC88AABC}"/>
                </a:ext>
              </a:extLst>
            </p:cNvPr>
            <p:cNvSpPr/>
            <p:nvPr/>
          </p:nvSpPr>
          <p:spPr>
            <a:xfrm>
              <a:off x="6697538" y="2261109"/>
              <a:ext cx="17942" cy="70060"/>
            </a:xfrm>
            <a:custGeom>
              <a:avLst/>
              <a:gdLst>
                <a:gd name="connsiteX0" fmla="*/ 274 w 17942"/>
                <a:gd name="connsiteY0" fmla="*/ 66 h 70060"/>
                <a:gd name="connsiteX1" fmla="*/ 274 w 17942"/>
                <a:gd name="connsiteY1" fmla="*/ 70127 h 70060"/>
              </a:gdLst>
              <a:ahLst/>
              <a:cxnLst>
                <a:cxn ang="0">
                  <a:pos x="connsiteX0" y="connsiteY0"/>
                </a:cxn>
                <a:cxn ang="0">
                  <a:pos x="connsiteX1" y="connsiteY1"/>
                </a:cxn>
              </a:cxnLst>
              <a:rect l="l" t="t" r="r" b="b"/>
              <a:pathLst>
                <a:path w="17942" h="70060">
                  <a:moveTo>
                    <a:pt x="274" y="66"/>
                  </a:moveTo>
                  <a:lnTo>
                    <a:pt x="274" y="7012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Freeform: Shape 230">
              <a:extLst>
                <a:ext uri="{FF2B5EF4-FFF2-40B4-BE49-F238E27FC236}">
                  <a16:creationId xmlns:a16="http://schemas.microsoft.com/office/drawing/2014/main" id="{A1771266-5FCC-5583-37A7-6F5CB9031B72}"/>
                </a:ext>
              </a:extLst>
            </p:cNvPr>
            <p:cNvSpPr/>
            <p:nvPr/>
          </p:nvSpPr>
          <p:spPr>
            <a:xfrm>
              <a:off x="6672060" y="2296263"/>
              <a:ext cx="50776" cy="24756"/>
            </a:xfrm>
            <a:custGeom>
              <a:avLst/>
              <a:gdLst>
                <a:gd name="connsiteX0" fmla="*/ 51051 w 50776"/>
                <a:gd name="connsiteY0" fmla="*/ 66 h 24756"/>
                <a:gd name="connsiteX1" fmla="*/ 274 w 50776"/>
                <a:gd name="connsiteY1" fmla="*/ 66 h 24756"/>
              </a:gdLst>
              <a:ahLst/>
              <a:cxnLst>
                <a:cxn ang="0">
                  <a:pos x="connsiteX0" y="connsiteY0"/>
                </a:cxn>
                <a:cxn ang="0">
                  <a:pos x="connsiteX1" y="connsiteY1"/>
                </a:cxn>
              </a:cxnLst>
              <a:rect l="l" t="t" r="r" b="b"/>
              <a:pathLst>
                <a:path w="50776" h="24756">
                  <a:moveTo>
                    <a:pt x="51051" y="66"/>
                  </a:moveTo>
                  <a:lnTo>
                    <a:pt x="274" y="6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4" name="Graphic 2">
            <a:extLst>
              <a:ext uri="{FF2B5EF4-FFF2-40B4-BE49-F238E27FC236}">
                <a16:creationId xmlns:a16="http://schemas.microsoft.com/office/drawing/2014/main" id="{75CE3641-BF12-F0DA-7D3A-BEBE90A5BE25}"/>
              </a:ext>
            </a:extLst>
          </p:cNvPr>
          <p:cNvGrpSpPr/>
          <p:nvPr/>
        </p:nvGrpSpPr>
        <p:grpSpPr>
          <a:xfrm>
            <a:off x="4020932" y="2613613"/>
            <a:ext cx="43643" cy="61395"/>
            <a:chOff x="6333307" y="2261109"/>
            <a:chExt cx="50776" cy="70060"/>
          </a:xfrm>
        </p:grpSpPr>
        <p:sp>
          <p:nvSpPr>
            <p:cNvPr id="228" name="Freeform: Shape 227">
              <a:extLst>
                <a:ext uri="{FF2B5EF4-FFF2-40B4-BE49-F238E27FC236}">
                  <a16:creationId xmlns:a16="http://schemas.microsoft.com/office/drawing/2014/main" id="{E7E8D4DA-EFE4-DEB1-8FDC-68324F8AE636}"/>
                </a:ext>
              </a:extLst>
            </p:cNvPr>
            <p:cNvSpPr/>
            <p:nvPr/>
          </p:nvSpPr>
          <p:spPr>
            <a:xfrm>
              <a:off x="6358785" y="2261109"/>
              <a:ext cx="17942" cy="70060"/>
            </a:xfrm>
            <a:custGeom>
              <a:avLst/>
              <a:gdLst>
                <a:gd name="connsiteX0" fmla="*/ 255 w 17942"/>
                <a:gd name="connsiteY0" fmla="*/ 66 h 70060"/>
                <a:gd name="connsiteX1" fmla="*/ 255 w 17942"/>
                <a:gd name="connsiteY1" fmla="*/ 70127 h 70060"/>
              </a:gdLst>
              <a:ahLst/>
              <a:cxnLst>
                <a:cxn ang="0">
                  <a:pos x="connsiteX0" y="connsiteY0"/>
                </a:cxn>
                <a:cxn ang="0">
                  <a:pos x="connsiteX1" y="connsiteY1"/>
                </a:cxn>
              </a:cxnLst>
              <a:rect l="l" t="t" r="r" b="b"/>
              <a:pathLst>
                <a:path w="17942" h="70060">
                  <a:moveTo>
                    <a:pt x="255" y="66"/>
                  </a:moveTo>
                  <a:lnTo>
                    <a:pt x="255" y="7012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Freeform: Shape 228">
              <a:extLst>
                <a:ext uri="{FF2B5EF4-FFF2-40B4-BE49-F238E27FC236}">
                  <a16:creationId xmlns:a16="http://schemas.microsoft.com/office/drawing/2014/main" id="{8D1C162C-0581-42F3-BF4A-2DE675862A8D}"/>
                </a:ext>
              </a:extLst>
            </p:cNvPr>
            <p:cNvSpPr/>
            <p:nvPr/>
          </p:nvSpPr>
          <p:spPr>
            <a:xfrm>
              <a:off x="6333307" y="2296263"/>
              <a:ext cx="50776" cy="24756"/>
            </a:xfrm>
            <a:custGeom>
              <a:avLst/>
              <a:gdLst>
                <a:gd name="connsiteX0" fmla="*/ 51032 w 50776"/>
                <a:gd name="connsiteY0" fmla="*/ 66 h 24756"/>
                <a:gd name="connsiteX1" fmla="*/ 255 w 50776"/>
                <a:gd name="connsiteY1" fmla="*/ 66 h 24756"/>
              </a:gdLst>
              <a:ahLst/>
              <a:cxnLst>
                <a:cxn ang="0">
                  <a:pos x="connsiteX0" y="connsiteY0"/>
                </a:cxn>
                <a:cxn ang="0">
                  <a:pos x="connsiteX1" y="connsiteY1"/>
                </a:cxn>
              </a:cxnLst>
              <a:rect l="l" t="t" r="r" b="b"/>
              <a:pathLst>
                <a:path w="50776" h="24756">
                  <a:moveTo>
                    <a:pt x="51032" y="66"/>
                  </a:moveTo>
                  <a:lnTo>
                    <a:pt x="255" y="6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5" name="Graphic 2">
            <a:extLst>
              <a:ext uri="{FF2B5EF4-FFF2-40B4-BE49-F238E27FC236}">
                <a16:creationId xmlns:a16="http://schemas.microsoft.com/office/drawing/2014/main" id="{8C35A2F1-1A29-D93A-9271-F4F2EB236A9D}"/>
              </a:ext>
            </a:extLst>
          </p:cNvPr>
          <p:cNvGrpSpPr/>
          <p:nvPr/>
        </p:nvGrpSpPr>
        <p:grpSpPr>
          <a:xfrm>
            <a:off x="4003351" y="2613613"/>
            <a:ext cx="43643" cy="61395"/>
            <a:chOff x="6312853" y="2261109"/>
            <a:chExt cx="50776" cy="70060"/>
          </a:xfrm>
        </p:grpSpPr>
        <p:sp>
          <p:nvSpPr>
            <p:cNvPr id="226" name="Freeform: Shape 225">
              <a:extLst>
                <a:ext uri="{FF2B5EF4-FFF2-40B4-BE49-F238E27FC236}">
                  <a16:creationId xmlns:a16="http://schemas.microsoft.com/office/drawing/2014/main" id="{71FCE7CE-CB18-4E8C-5C09-98E6182F3F72}"/>
                </a:ext>
              </a:extLst>
            </p:cNvPr>
            <p:cNvSpPr/>
            <p:nvPr/>
          </p:nvSpPr>
          <p:spPr>
            <a:xfrm>
              <a:off x="6338331" y="2261109"/>
              <a:ext cx="17942" cy="70060"/>
            </a:xfrm>
            <a:custGeom>
              <a:avLst/>
              <a:gdLst>
                <a:gd name="connsiteX0" fmla="*/ 254 w 17942"/>
                <a:gd name="connsiteY0" fmla="*/ 66 h 70060"/>
                <a:gd name="connsiteX1" fmla="*/ 254 w 17942"/>
                <a:gd name="connsiteY1" fmla="*/ 70127 h 70060"/>
              </a:gdLst>
              <a:ahLst/>
              <a:cxnLst>
                <a:cxn ang="0">
                  <a:pos x="connsiteX0" y="connsiteY0"/>
                </a:cxn>
                <a:cxn ang="0">
                  <a:pos x="connsiteX1" y="connsiteY1"/>
                </a:cxn>
              </a:cxnLst>
              <a:rect l="l" t="t" r="r" b="b"/>
              <a:pathLst>
                <a:path w="17942" h="70060">
                  <a:moveTo>
                    <a:pt x="254" y="66"/>
                  </a:moveTo>
                  <a:lnTo>
                    <a:pt x="254" y="7012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Freeform: Shape 226">
              <a:extLst>
                <a:ext uri="{FF2B5EF4-FFF2-40B4-BE49-F238E27FC236}">
                  <a16:creationId xmlns:a16="http://schemas.microsoft.com/office/drawing/2014/main" id="{E2798847-5D04-B1D1-5F93-4048A27B6AD6}"/>
                </a:ext>
              </a:extLst>
            </p:cNvPr>
            <p:cNvSpPr/>
            <p:nvPr/>
          </p:nvSpPr>
          <p:spPr>
            <a:xfrm>
              <a:off x="6312853" y="2296263"/>
              <a:ext cx="50776" cy="24756"/>
            </a:xfrm>
            <a:custGeom>
              <a:avLst/>
              <a:gdLst>
                <a:gd name="connsiteX0" fmla="*/ 51031 w 50776"/>
                <a:gd name="connsiteY0" fmla="*/ 66 h 24756"/>
                <a:gd name="connsiteX1" fmla="*/ 254 w 50776"/>
                <a:gd name="connsiteY1" fmla="*/ 66 h 24756"/>
              </a:gdLst>
              <a:ahLst/>
              <a:cxnLst>
                <a:cxn ang="0">
                  <a:pos x="connsiteX0" y="connsiteY0"/>
                </a:cxn>
                <a:cxn ang="0">
                  <a:pos x="connsiteX1" y="connsiteY1"/>
                </a:cxn>
              </a:cxnLst>
              <a:rect l="l" t="t" r="r" b="b"/>
              <a:pathLst>
                <a:path w="50776" h="24756">
                  <a:moveTo>
                    <a:pt x="51031" y="66"/>
                  </a:moveTo>
                  <a:lnTo>
                    <a:pt x="254" y="6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6" name="Graphic 2">
            <a:extLst>
              <a:ext uri="{FF2B5EF4-FFF2-40B4-BE49-F238E27FC236}">
                <a16:creationId xmlns:a16="http://schemas.microsoft.com/office/drawing/2014/main" id="{3652A9F6-7795-D6BF-4BD2-B3C8A25B6CDF}"/>
              </a:ext>
            </a:extLst>
          </p:cNvPr>
          <p:cNvGrpSpPr/>
          <p:nvPr/>
        </p:nvGrpSpPr>
        <p:grpSpPr>
          <a:xfrm>
            <a:off x="3785285" y="2513169"/>
            <a:ext cx="43643" cy="61395"/>
            <a:chOff x="6059147" y="2146487"/>
            <a:chExt cx="50776" cy="70060"/>
          </a:xfrm>
        </p:grpSpPr>
        <p:sp>
          <p:nvSpPr>
            <p:cNvPr id="224" name="Freeform: Shape 223">
              <a:extLst>
                <a:ext uri="{FF2B5EF4-FFF2-40B4-BE49-F238E27FC236}">
                  <a16:creationId xmlns:a16="http://schemas.microsoft.com/office/drawing/2014/main" id="{81C5339A-3AC3-1B3F-B6D0-A1BD649EDAA0}"/>
                </a:ext>
              </a:extLst>
            </p:cNvPr>
            <p:cNvSpPr/>
            <p:nvPr/>
          </p:nvSpPr>
          <p:spPr>
            <a:xfrm>
              <a:off x="6084625" y="2146487"/>
              <a:ext cx="17942" cy="70060"/>
            </a:xfrm>
            <a:custGeom>
              <a:avLst/>
              <a:gdLst>
                <a:gd name="connsiteX0" fmla="*/ 239 w 17942"/>
                <a:gd name="connsiteY0" fmla="*/ 62 h 70060"/>
                <a:gd name="connsiteX1" fmla="*/ 239 w 17942"/>
                <a:gd name="connsiteY1" fmla="*/ 70122 h 70060"/>
              </a:gdLst>
              <a:ahLst/>
              <a:cxnLst>
                <a:cxn ang="0">
                  <a:pos x="connsiteX0" y="connsiteY0"/>
                </a:cxn>
                <a:cxn ang="0">
                  <a:pos x="connsiteX1" y="connsiteY1"/>
                </a:cxn>
              </a:cxnLst>
              <a:rect l="l" t="t" r="r" b="b"/>
              <a:pathLst>
                <a:path w="17942" h="70060">
                  <a:moveTo>
                    <a:pt x="239" y="62"/>
                  </a:moveTo>
                  <a:lnTo>
                    <a:pt x="239" y="7012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Freeform: Shape 224">
              <a:extLst>
                <a:ext uri="{FF2B5EF4-FFF2-40B4-BE49-F238E27FC236}">
                  <a16:creationId xmlns:a16="http://schemas.microsoft.com/office/drawing/2014/main" id="{1E0B7F29-9145-04A6-EAEC-1F467B6D0C21}"/>
                </a:ext>
              </a:extLst>
            </p:cNvPr>
            <p:cNvSpPr/>
            <p:nvPr/>
          </p:nvSpPr>
          <p:spPr>
            <a:xfrm>
              <a:off x="6059147" y="2181641"/>
              <a:ext cx="50776" cy="24756"/>
            </a:xfrm>
            <a:custGeom>
              <a:avLst/>
              <a:gdLst>
                <a:gd name="connsiteX0" fmla="*/ 51016 w 50776"/>
                <a:gd name="connsiteY0" fmla="*/ 62 h 24756"/>
                <a:gd name="connsiteX1" fmla="*/ 239 w 50776"/>
                <a:gd name="connsiteY1" fmla="*/ 62 h 24756"/>
              </a:gdLst>
              <a:ahLst/>
              <a:cxnLst>
                <a:cxn ang="0">
                  <a:pos x="connsiteX0" y="connsiteY0"/>
                </a:cxn>
                <a:cxn ang="0">
                  <a:pos x="connsiteX1" y="connsiteY1"/>
                </a:cxn>
              </a:cxnLst>
              <a:rect l="l" t="t" r="r" b="b"/>
              <a:pathLst>
                <a:path w="50776" h="24756">
                  <a:moveTo>
                    <a:pt x="51016" y="62"/>
                  </a:moveTo>
                  <a:lnTo>
                    <a:pt x="239" y="6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7" name="Graphic 2">
            <a:extLst>
              <a:ext uri="{FF2B5EF4-FFF2-40B4-BE49-F238E27FC236}">
                <a16:creationId xmlns:a16="http://schemas.microsoft.com/office/drawing/2014/main" id="{56A076C5-39C0-D1CD-29BE-4A01DBA1F1E0}"/>
              </a:ext>
            </a:extLst>
          </p:cNvPr>
          <p:cNvGrpSpPr/>
          <p:nvPr/>
        </p:nvGrpSpPr>
        <p:grpSpPr>
          <a:xfrm>
            <a:off x="3694452" y="2371724"/>
            <a:ext cx="43643" cy="61395"/>
            <a:chOff x="5953466" y="1985075"/>
            <a:chExt cx="50776" cy="70060"/>
          </a:xfrm>
        </p:grpSpPr>
        <p:sp>
          <p:nvSpPr>
            <p:cNvPr id="222" name="Freeform: Shape 221">
              <a:extLst>
                <a:ext uri="{FF2B5EF4-FFF2-40B4-BE49-F238E27FC236}">
                  <a16:creationId xmlns:a16="http://schemas.microsoft.com/office/drawing/2014/main" id="{36849C35-50CE-FE43-DEE5-77B55D4DFDDE}"/>
                </a:ext>
              </a:extLst>
            </p:cNvPr>
            <p:cNvSpPr/>
            <p:nvPr/>
          </p:nvSpPr>
          <p:spPr>
            <a:xfrm>
              <a:off x="5978945" y="1985075"/>
              <a:ext cx="17942" cy="70060"/>
            </a:xfrm>
            <a:custGeom>
              <a:avLst/>
              <a:gdLst>
                <a:gd name="connsiteX0" fmla="*/ 234 w 17942"/>
                <a:gd name="connsiteY0" fmla="*/ 55 h 70060"/>
                <a:gd name="connsiteX1" fmla="*/ 234 w 17942"/>
                <a:gd name="connsiteY1" fmla="*/ 70116 h 70060"/>
              </a:gdLst>
              <a:ahLst/>
              <a:cxnLst>
                <a:cxn ang="0">
                  <a:pos x="connsiteX0" y="connsiteY0"/>
                </a:cxn>
                <a:cxn ang="0">
                  <a:pos x="connsiteX1" y="connsiteY1"/>
                </a:cxn>
              </a:cxnLst>
              <a:rect l="l" t="t" r="r" b="b"/>
              <a:pathLst>
                <a:path w="17942" h="70060">
                  <a:moveTo>
                    <a:pt x="234" y="55"/>
                  </a:moveTo>
                  <a:lnTo>
                    <a:pt x="234" y="7011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Freeform: Shape 222">
              <a:extLst>
                <a:ext uri="{FF2B5EF4-FFF2-40B4-BE49-F238E27FC236}">
                  <a16:creationId xmlns:a16="http://schemas.microsoft.com/office/drawing/2014/main" id="{AE544386-C565-85AA-FAE8-FBA6F7974DCA}"/>
                </a:ext>
              </a:extLst>
            </p:cNvPr>
            <p:cNvSpPr/>
            <p:nvPr/>
          </p:nvSpPr>
          <p:spPr>
            <a:xfrm>
              <a:off x="5953466" y="2020229"/>
              <a:ext cx="50776" cy="24756"/>
            </a:xfrm>
            <a:custGeom>
              <a:avLst/>
              <a:gdLst>
                <a:gd name="connsiteX0" fmla="*/ 51011 w 50776"/>
                <a:gd name="connsiteY0" fmla="*/ 55 h 24756"/>
                <a:gd name="connsiteX1" fmla="*/ 234 w 50776"/>
                <a:gd name="connsiteY1" fmla="*/ 55 h 24756"/>
              </a:gdLst>
              <a:ahLst/>
              <a:cxnLst>
                <a:cxn ang="0">
                  <a:pos x="connsiteX0" y="connsiteY0"/>
                </a:cxn>
                <a:cxn ang="0">
                  <a:pos x="connsiteX1" y="connsiteY1"/>
                </a:cxn>
              </a:cxnLst>
              <a:rect l="l" t="t" r="r" b="b"/>
              <a:pathLst>
                <a:path w="50776" h="24756">
                  <a:moveTo>
                    <a:pt x="51011" y="55"/>
                  </a:moveTo>
                  <a:lnTo>
                    <a:pt x="234" y="5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raphic 2">
            <a:extLst>
              <a:ext uri="{FF2B5EF4-FFF2-40B4-BE49-F238E27FC236}">
                <a16:creationId xmlns:a16="http://schemas.microsoft.com/office/drawing/2014/main" id="{9AB5FE83-4B0D-16F3-4782-15BB8258FEE9}"/>
              </a:ext>
            </a:extLst>
          </p:cNvPr>
          <p:cNvGrpSpPr/>
          <p:nvPr/>
        </p:nvGrpSpPr>
        <p:grpSpPr>
          <a:xfrm>
            <a:off x="3689208" y="2371724"/>
            <a:ext cx="43643" cy="61395"/>
            <a:chOff x="5947366" y="1985075"/>
            <a:chExt cx="50776" cy="70060"/>
          </a:xfrm>
        </p:grpSpPr>
        <p:sp>
          <p:nvSpPr>
            <p:cNvPr id="220" name="Freeform: Shape 219">
              <a:extLst>
                <a:ext uri="{FF2B5EF4-FFF2-40B4-BE49-F238E27FC236}">
                  <a16:creationId xmlns:a16="http://schemas.microsoft.com/office/drawing/2014/main" id="{29315A68-3EC9-698B-2381-37D05F9B3C99}"/>
                </a:ext>
              </a:extLst>
            </p:cNvPr>
            <p:cNvSpPr/>
            <p:nvPr/>
          </p:nvSpPr>
          <p:spPr>
            <a:xfrm>
              <a:off x="5972844" y="1985075"/>
              <a:ext cx="17942" cy="70060"/>
            </a:xfrm>
            <a:custGeom>
              <a:avLst/>
              <a:gdLst>
                <a:gd name="connsiteX0" fmla="*/ 233 w 17942"/>
                <a:gd name="connsiteY0" fmla="*/ 55 h 70060"/>
                <a:gd name="connsiteX1" fmla="*/ 233 w 17942"/>
                <a:gd name="connsiteY1" fmla="*/ 70116 h 70060"/>
              </a:gdLst>
              <a:ahLst/>
              <a:cxnLst>
                <a:cxn ang="0">
                  <a:pos x="connsiteX0" y="connsiteY0"/>
                </a:cxn>
                <a:cxn ang="0">
                  <a:pos x="connsiteX1" y="connsiteY1"/>
                </a:cxn>
              </a:cxnLst>
              <a:rect l="l" t="t" r="r" b="b"/>
              <a:pathLst>
                <a:path w="17942" h="70060">
                  <a:moveTo>
                    <a:pt x="233" y="55"/>
                  </a:moveTo>
                  <a:lnTo>
                    <a:pt x="233" y="7011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Freeform: Shape 220">
              <a:extLst>
                <a:ext uri="{FF2B5EF4-FFF2-40B4-BE49-F238E27FC236}">
                  <a16:creationId xmlns:a16="http://schemas.microsoft.com/office/drawing/2014/main" id="{A4B344E2-3BA9-4C4D-5ECE-B5D3337E02FF}"/>
                </a:ext>
              </a:extLst>
            </p:cNvPr>
            <p:cNvSpPr/>
            <p:nvPr/>
          </p:nvSpPr>
          <p:spPr>
            <a:xfrm>
              <a:off x="5947366" y="2020229"/>
              <a:ext cx="50776" cy="24756"/>
            </a:xfrm>
            <a:custGeom>
              <a:avLst/>
              <a:gdLst>
                <a:gd name="connsiteX0" fmla="*/ 51010 w 50776"/>
                <a:gd name="connsiteY0" fmla="*/ 55 h 24756"/>
                <a:gd name="connsiteX1" fmla="*/ 233 w 50776"/>
                <a:gd name="connsiteY1" fmla="*/ 55 h 24756"/>
              </a:gdLst>
              <a:ahLst/>
              <a:cxnLst>
                <a:cxn ang="0">
                  <a:pos x="connsiteX0" y="connsiteY0"/>
                </a:cxn>
                <a:cxn ang="0">
                  <a:pos x="connsiteX1" y="connsiteY1"/>
                </a:cxn>
              </a:cxnLst>
              <a:rect l="l" t="t" r="r" b="b"/>
              <a:pathLst>
                <a:path w="50776" h="24756">
                  <a:moveTo>
                    <a:pt x="51010" y="55"/>
                  </a:moveTo>
                  <a:lnTo>
                    <a:pt x="233" y="5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9" name="Graphic 2">
            <a:extLst>
              <a:ext uri="{FF2B5EF4-FFF2-40B4-BE49-F238E27FC236}">
                <a16:creationId xmlns:a16="http://schemas.microsoft.com/office/drawing/2014/main" id="{6903663F-47DE-9C79-4C4B-D905724A62C7}"/>
              </a:ext>
            </a:extLst>
          </p:cNvPr>
          <p:cNvGrpSpPr/>
          <p:nvPr/>
        </p:nvGrpSpPr>
        <p:grpSpPr>
          <a:xfrm>
            <a:off x="3675329" y="2371724"/>
            <a:ext cx="43643" cy="61395"/>
            <a:chOff x="5931218" y="1985075"/>
            <a:chExt cx="50776" cy="70060"/>
          </a:xfrm>
        </p:grpSpPr>
        <p:sp>
          <p:nvSpPr>
            <p:cNvPr id="218" name="Freeform: Shape 217">
              <a:extLst>
                <a:ext uri="{FF2B5EF4-FFF2-40B4-BE49-F238E27FC236}">
                  <a16:creationId xmlns:a16="http://schemas.microsoft.com/office/drawing/2014/main" id="{120E473D-0F2D-B3C8-D68D-5F637A82CE9F}"/>
                </a:ext>
              </a:extLst>
            </p:cNvPr>
            <p:cNvSpPr/>
            <p:nvPr/>
          </p:nvSpPr>
          <p:spPr>
            <a:xfrm>
              <a:off x="5956696" y="1985075"/>
              <a:ext cx="17942" cy="70060"/>
            </a:xfrm>
            <a:custGeom>
              <a:avLst/>
              <a:gdLst>
                <a:gd name="connsiteX0" fmla="*/ 232 w 17942"/>
                <a:gd name="connsiteY0" fmla="*/ 55 h 70060"/>
                <a:gd name="connsiteX1" fmla="*/ 232 w 17942"/>
                <a:gd name="connsiteY1" fmla="*/ 70116 h 70060"/>
              </a:gdLst>
              <a:ahLst/>
              <a:cxnLst>
                <a:cxn ang="0">
                  <a:pos x="connsiteX0" y="connsiteY0"/>
                </a:cxn>
                <a:cxn ang="0">
                  <a:pos x="connsiteX1" y="connsiteY1"/>
                </a:cxn>
              </a:cxnLst>
              <a:rect l="l" t="t" r="r" b="b"/>
              <a:pathLst>
                <a:path w="17942" h="70060">
                  <a:moveTo>
                    <a:pt x="232" y="55"/>
                  </a:moveTo>
                  <a:lnTo>
                    <a:pt x="232" y="7011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Freeform: Shape 218">
              <a:extLst>
                <a:ext uri="{FF2B5EF4-FFF2-40B4-BE49-F238E27FC236}">
                  <a16:creationId xmlns:a16="http://schemas.microsoft.com/office/drawing/2014/main" id="{F04F2CC1-0C81-DD1A-68E0-AC96AD069F42}"/>
                </a:ext>
              </a:extLst>
            </p:cNvPr>
            <p:cNvSpPr/>
            <p:nvPr/>
          </p:nvSpPr>
          <p:spPr>
            <a:xfrm>
              <a:off x="5931218" y="2020229"/>
              <a:ext cx="50776" cy="24756"/>
            </a:xfrm>
            <a:custGeom>
              <a:avLst/>
              <a:gdLst>
                <a:gd name="connsiteX0" fmla="*/ 51009 w 50776"/>
                <a:gd name="connsiteY0" fmla="*/ 55 h 24756"/>
                <a:gd name="connsiteX1" fmla="*/ 232 w 50776"/>
                <a:gd name="connsiteY1" fmla="*/ 55 h 24756"/>
              </a:gdLst>
              <a:ahLst/>
              <a:cxnLst>
                <a:cxn ang="0">
                  <a:pos x="connsiteX0" y="connsiteY0"/>
                </a:cxn>
                <a:cxn ang="0">
                  <a:pos x="connsiteX1" y="connsiteY1"/>
                </a:cxn>
              </a:cxnLst>
              <a:rect l="l" t="t" r="r" b="b"/>
              <a:pathLst>
                <a:path w="50776" h="24756">
                  <a:moveTo>
                    <a:pt x="51009" y="55"/>
                  </a:moveTo>
                  <a:lnTo>
                    <a:pt x="232" y="5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raphic 2">
            <a:extLst>
              <a:ext uri="{FF2B5EF4-FFF2-40B4-BE49-F238E27FC236}">
                <a16:creationId xmlns:a16="http://schemas.microsoft.com/office/drawing/2014/main" id="{D09A6E93-781D-A327-7A38-1C565F174853}"/>
              </a:ext>
            </a:extLst>
          </p:cNvPr>
          <p:cNvGrpSpPr/>
          <p:nvPr/>
        </p:nvGrpSpPr>
        <p:grpSpPr>
          <a:xfrm>
            <a:off x="3669931" y="2371724"/>
            <a:ext cx="43643" cy="61395"/>
            <a:chOff x="5924938" y="1985075"/>
            <a:chExt cx="50776" cy="70060"/>
          </a:xfrm>
        </p:grpSpPr>
        <p:sp>
          <p:nvSpPr>
            <p:cNvPr id="216" name="Freeform: Shape 215">
              <a:extLst>
                <a:ext uri="{FF2B5EF4-FFF2-40B4-BE49-F238E27FC236}">
                  <a16:creationId xmlns:a16="http://schemas.microsoft.com/office/drawing/2014/main" id="{A3496013-B041-A0B6-F5D1-78EC48F7DE18}"/>
                </a:ext>
              </a:extLst>
            </p:cNvPr>
            <p:cNvSpPr/>
            <p:nvPr/>
          </p:nvSpPr>
          <p:spPr>
            <a:xfrm>
              <a:off x="5950416" y="1985075"/>
              <a:ext cx="17942" cy="70060"/>
            </a:xfrm>
            <a:custGeom>
              <a:avLst/>
              <a:gdLst>
                <a:gd name="connsiteX0" fmla="*/ 232 w 17942"/>
                <a:gd name="connsiteY0" fmla="*/ 55 h 70060"/>
                <a:gd name="connsiteX1" fmla="*/ 232 w 17942"/>
                <a:gd name="connsiteY1" fmla="*/ 70116 h 70060"/>
              </a:gdLst>
              <a:ahLst/>
              <a:cxnLst>
                <a:cxn ang="0">
                  <a:pos x="connsiteX0" y="connsiteY0"/>
                </a:cxn>
                <a:cxn ang="0">
                  <a:pos x="connsiteX1" y="connsiteY1"/>
                </a:cxn>
              </a:cxnLst>
              <a:rect l="l" t="t" r="r" b="b"/>
              <a:pathLst>
                <a:path w="17942" h="70060">
                  <a:moveTo>
                    <a:pt x="232" y="55"/>
                  </a:moveTo>
                  <a:lnTo>
                    <a:pt x="232" y="7011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Freeform: Shape 216">
              <a:extLst>
                <a:ext uri="{FF2B5EF4-FFF2-40B4-BE49-F238E27FC236}">
                  <a16:creationId xmlns:a16="http://schemas.microsoft.com/office/drawing/2014/main" id="{63FEFE3F-1681-4A4D-A155-5C579E3C77F2}"/>
                </a:ext>
              </a:extLst>
            </p:cNvPr>
            <p:cNvSpPr/>
            <p:nvPr/>
          </p:nvSpPr>
          <p:spPr>
            <a:xfrm>
              <a:off x="5924938" y="2020229"/>
              <a:ext cx="50776" cy="24756"/>
            </a:xfrm>
            <a:custGeom>
              <a:avLst/>
              <a:gdLst>
                <a:gd name="connsiteX0" fmla="*/ 51009 w 50776"/>
                <a:gd name="connsiteY0" fmla="*/ 55 h 24756"/>
                <a:gd name="connsiteX1" fmla="*/ 232 w 50776"/>
                <a:gd name="connsiteY1" fmla="*/ 55 h 24756"/>
              </a:gdLst>
              <a:ahLst/>
              <a:cxnLst>
                <a:cxn ang="0">
                  <a:pos x="connsiteX0" y="connsiteY0"/>
                </a:cxn>
                <a:cxn ang="0">
                  <a:pos x="connsiteX1" y="connsiteY1"/>
                </a:cxn>
              </a:cxnLst>
              <a:rect l="l" t="t" r="r" b="b"/>
              <a:pathLst>
                <a:path w="50776" h="24756">
                  <a:moveTo>
                    <a:pt x="51009" y="55"/>
                  </a:moveTo>
                  <a:lnTo>
                    <a:pt x="232" y="5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1" name="Graphic 2">
            <a:extLst>
              <a:ext uri="{FF2B5EF4-FFF2-40B4-BE49-F238E27FC236}">
                <a16:creationId xmlns:a16="http://schemas.microsoft.com/office/drawing/2014/main" id="{ED6221E6-5910-C26B-EACE-EAC37C8914C9}"/>
              </a:ext>
            </a:extLst>
          </p:cNvPr>
          <p:cNvGrpSpPr/>
          <p:nvPr/>
        </p:nvGrpSpPr>
        <p:grpSpPr>
          <a:xfrm>
            <a:off x="3494895" y="2371724"/>
            <a:ext cx="43643" cy="61395"/>
            <a:chOff x="5721292" y="1985075"/>
            <a:chExt cx="50776" cy="70060"/>
          </a:xfrm>
        </p:grpSpPr>
        <p:sp>
          <p:nvSpPr>
            <p:cNvPr id="214" name="Freeform: Shape 213">
              <a:extLst>
                <a:ext uri="{FF2B5EF4-FFF2-40B4-BE49-F238E27FC236}">
                  <a16:creationId xmlns:a16="http://schemas.microsoft.com/office/drawing/2014/main" id="{2A460DCD-2954-0229-B16F-06E8ED1C8CDC}"/>
                </a:ext>
              </a:extLst>
            </p:cNvPr>
            <p:cNvSpPr/>
            <p:nvPr/>
          </p:nvSpPr>
          <p:spPr>
            <a:xfrm>
              <a:off x="5746770" y="1985075"/>
              <a:ext cx="17942" cy="70060"/>
            </a:xfrm>
            <a:custGeom>
              <a:avLst/>
              <a:gdLst>
                <a:gd name="connsiteX0" fmla="*/ 221 w 17942"/>
                <a:gd name="connsiteY0" fmla="*/ 55 h 70060"/>
                <a:gd name="connsiteX1" fmla="*/ 221 w 17942"/>
                <a:gd name="connsiteY1" fmla="*/ 70116 h 70060"/>
              </a:gdLst>
              <a:ahLst/>
              <a:cxnLst>
                <a:cxn ang="0">
                  <a:pos x="connsiteX0" y="connsiteY0"/>
                </a:cxn>
                <a:cxn ang="0">
                  <a:pos x="connsiteX1" y="connsiteY1"/>
                </a:cxn>
              </a:cxnLst>
              <a:rect l="l" t="t" r="r" b="b"/>
              <a:pathLst>
                <a:path w="17942" h="70060">
                  <a:moveTo>
                    <a:pt x="221" y="55"/>
                  </a:moveTo>
                  <a:lnTo>
                    <a:pt x="221" y="7011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Freeform: Shape 214">
              <a:extLst>
                <a:ext uri="{FF2B5EF4-FFF2-40B4-BE49-F238E27FC236}">
                  <a16:creationId xmlns:a16="http://schemas.microsoft.com/office/drawing/2014/main" id="{61E99EDD-110E-D888-B046-B77DC2859979}"/>
                </a:ext>
              </a:extLst>
            </p:cNvPr>
            <p:cNvSpPr/>
            <p:nvPr/>
          </p:nvSpPr>
          <p:spPr>
            <a:xfrm>
              <a:off x="5721292" y="2020229"/>
              <a:ext cx="50776" cy="24756"/>
            </a:xfrm>
            <a:custGeom>
              <a:avLst/>
              <a:gdLst>
                <a:gd name="connsiteX0" fmla="*/ 50998 w 50776"/>
                <a:gd name="connsiteY0" fmla="*/ 55 h 24756"/>
                <a:gd name="connsiteX1" fmla="*/ 221 w 50776"/>
                <a:gd name="connsiteY1" fmla="*/ 55 h 24756"/>
              </a:gdLst>
              <a:ahLst/>
              <a:cxnLst>
                <a:cxn ang="0">
                  <a:pos x="connsiteX0" y="connsiteY0"/>
                </a:cxn>
                <a:cxn ang="0">
                  <a:pos x="connsiteX1" y="connsiteY1"/>
                </a:cxn>
              </a:cxnLst>
              <a:rect l="l" t="t" r="r" b="b"/>
              <a:pathLst>
                <a:path w="50776" h="24756">
                  <a:moveTo>
                    <a:pt x="50998" y="55"/>
                  </a:moveTo>
                  <a:lnTo>
                    <a:pt x="221" y="55"/>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2" name="Graphic 2">
            <a:extLst>
              <a:ext uri="{FF2B5EF4-FFF2-40B4-BE49-F238E27FC236}">
                <a16:creationId xmlns:a16="http://schemas.microsoft.com/office/drawing/2014/main" id="{B7D20218-FCE0-D496-B18E-31682B30242D}"/>
              </a:ext>
            </a:extLst>
          </p:cNvPr>
          <p:cNvGrpSpPr/>
          <p:nvPr/>
        </p:nvGrpSpPr>
        <p:grpSpPr>
          <a:xfrm>
            <a:off x="3434132" y="2288417"/>
            <a:ext cx="43643" cy="61395"/>
            <a:chOff x="5650599" y="1890010"/>
            <a:chExt cx="50776" cy="70060"/>
          </a:xfrm>
        </p:grpSpPr>
        <p:sp>
          <p:nvSpPr>
            <p:cNvPr id="212" name="Freeform: Shape 211">
              <a:extLst>
                <a:ext uri="{FF2B5EF4-FFF2-40B4-BE49-F238E27FC236}">
                  <a16:creationId xmlns:a16="http://schemas.microsoft.com/office/drawing/2014/main" id="{6D6F9E6C-351D-88DA-B087-8E951818C03F}"/>
                </a:ext>
              </a:extLst>
            </p:cNvPr>
            <p:cNvSpPr/>
            <p:nvPr/>
          </p:nvSpPr>
          <p:spPr>
            <a:xfrm>
              <a:off x="5676077" y="1890010"/>
              <a:ext cx="17942" cy="70060"/>
            </a:xfrm>
            <a:custGeom>
              <a:avLst/>
              <a:gdLst>
                <a:gd name="connsiteX0" fmla="*/ 217 w 17942"/>
                <a:gd name="connsiteY0" fmla="*/ 51 h 70060"/>
                <a:gd name="connsiteX1" fmla="*/ 217 w 17942"/>
                <a:gd name="connsiteY1" fmla="*/ 70112 h 70060"/>
              </a:gdLst>
              <a:ahLst/>
              <a:cxnLst>
                <a:cxn ang="0">
                  <a:pos x="connsiteX0" y="connsiteY0"/>
                </a:cxn>
                <a:cxn ang="0">
                  <a:pos x="connsiteX1" y="connsiteY1"/>
                </a:cxn>
              </a:cxnLst>
              <a:rect l="l" t="t" r="r" b="b"/>
              <a:pathLst>
                <a:path w="17942" h="70060">
                  <a:moveTo>
                    <a:pt x="217" y="51"/>
                  </a:moveTo>
                  <a:lnTo>
                    <a:pt x="217" y="7011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Freeform: Shape 212">
              <a:extLst>
                <a:ext uri="{FF2B5EF4-FFF2-40B4-BE49-F238E27FC236}">
                  <a16:creationId xmlns:a16="http://schemas.microsoft.com/office/drawing/2014/main" id="{159DE72E-0BBB-3DAF-8C1F-0365DBDC2BCB}"/>
                </a:ext>
              </a:extLst>
            </p:cNvPr>
            <p:cNvSpPr/>
            <p:nvPr/>
          </p:nvSpPr>
          <p:spPr>
            <a:xfrm>
              <a:off x="5650599" y="1925164"/>
              <a:ext cx="50776" cy="24756"/>
            </a:xfrm>
            <a:custGeom>
              <a:avLst/>
              <a:gdLst>
                <a:gd name="connsiteX0" fmla="*/ 50994 w 50776"/>
                <a:gd name="connsiteY0" fmla="*/ 51 h 24756"/>
                <a:gd name="connsiteX1" fmla="*/ 217 w 50776"/>
                <a:gd name="connsiteY1" fmla="*/ 51 h 24756"/>
              </a:gdLst>
              <a:ahLst/>
              <a:cxnLst>
                <a:cxn ang="0">
                  <a:pos x="connsiteX0" y="connsiteY0"/>
                </a:cxn>
                <a:cxn ang="0">
                  <a:pos x="connsiteX1" y="connsiteY1"/>
                </a:cxn>
              </a:cxnLst>
              <a:rect l="l" t="t" r="r" b="b"/>
              <a:pathLst>
                <a:path w="50776" h="24756">
                  <a:moveTo>
                    <a:pt x="50994" y="51"/>
                  </a:moveTo>
                  <a:lnTo>
                    <a:pt x="217" y="5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3" name="Graphic 2">
            <a:extLst>
              <a:ext uri="{FF2B5EF4-FFF2-40B4-BE49-F238E27FC236}">
                <a16:creationId xmlns:a16="http://schemas.microsoft.com/office/drawing/2014/main" id="{5DC908DF-3842-DB3B-78EC-61E710389916}"/>
              </a:ext>
            </a:extLst>
          </p:cNvPr>
          <p:cNvGrpSpPr/>
          <p:nvPr/>
        </p:nvGrpSpPr>
        <p:grpSpPr>
          <a:xfrm>
            <a:off x="3374604" y="2260649"/>
            <a:ext cx="43643" cy="61395"/>
            <a:chOff x="5581341" y="1858322"/>
            <a:chExt cx="50776" cy="70060"/>
          </a:xfrm>
        </p:grpSpPr>
        <p:sp>
          <p:nvSpPr>
            <p:cNvPr id="210" name="Freeform: Shape 209">
              <a:extLst>
                <a:ext uri="{FF2B5EF4-FFF2-40B4-BE49-F238E27FC236}">
                  <a16:creationId xmlns:a16="http://schemas.microsoft.com/office/drawing/2014/main" id="{72B9D6C9-EF4A-0107-2BCA-CF63E64DE179}"/>
                </a:ext>
              </a:extLst>
            </p:cNvPr>
            <p:cNvSpPr/>
            <p:nvPr/>
          </p:nvSpPr>
          <p:spPr>
            <a:xfrm>
              <a:off x="5606819" y="1858322"/>
              <a:ext cx="17942" cy="70060"/>
            </a:xfrm>
            <a:custGeom>
              <a:avLst/>
              <a:gdLst>
                <a:gd name="connsiteX0" fmla="*/ 213 w 17942"/>
                <a:gd name="connsiteY0" fmla="*/ 50 h 70060"/>
                <a:gd name="connsiteX1" fmla="*/ 213 w 17942"/>
                <a:gd name="connsiteY1" fmla="*/ 70111 h 70060"/>
              </a:gdLst>
              <a:ahLst/>
              <a:cxnLst>
                <a:cxn ang="0">
                  <a:pos x="connsiteX0" y="connsiteY0"/>
                </a:cxn>
                <a:cxn ang="0">
                  <a:pos x="connsiteX1" y="connsiteY1"/>
                </a:cxn>
              </a:cxnLst>
              <a:rect l="l" t="t" r="r" b="b"/>
              <a:pathLst>
                <a:path w="17942" h="70060">
                  <a:moveTo>
                    <a:pt x="213" y="50"/>
                  </a:moveTo>
                  <a:lnTo>
                    <a:pt x="213" y="7011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Freeform: Shape 210">
              <a:extLst>
                <a:ext uri="{FF2B5EF4-FFF2-40B4-BE49-F238E27FC236}">
                  <a16:creationId xmlns:a16="http://schemas.microsoft.com/office/drawing/2014/main" id="{0F773066-ED0D-2965-736C-34658478B369}"/>
                </a:ext>
              </a:extLst>
            </p:cNvPr>
            <p:cNvSpPr/>
            <p:nvPr/>
          </p:nvSpPr>
          <p:spPr>
            <a:xfrm>
              <a:off x="5581341" y="1893476"/>
              <a:ext cx="50776" cy="24756"/>
            </a:xfrm>
            <a:custGeom>
              <a:avLst/>
              <a:gdLst>
                <a:gd name="connsiteX0" fmla="*/ 50990 w 50776"/>
                <a:gd name="connsiteY0" fmla="*/ 50 h 24756"/>
                <a:gd name="connsiteX1" fmla="*/ 213 w 50776"/>
                <a:gd name="connsiteY1" fmla="*/ 50 h 24756"/>
              </a:gdLst>
              <a:ahLst/>
              <a:cxnLst>
                <a:cxn ang="0">
                  <a:pos x="connsiteX0" y="connsiteY0"/>
                </a:cxn>
                <a:cxn ang="0">
                  <a:pos x="connsiteX1" y="connsiteY1"/>
                </a:cxn>
              </a:cxnLst>
              <a:rect l="l" t="t" r="r" b="b"/>
              <a:pathLst>
                <a:path w="50776" h="24756">
                  <a:moveTo>
                    <a:pt x="50990" y="50"/>
                  </a:moveTo>
                  <a:lnTo>
                    <a:pt x="213" y="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4" name="Graphic 2">
            <a:extLst>
              <a:ext uri="{FF2B5EF4-FFF2-40B4-BE49-F238E27FC236}">
                <a16:creationId xmlns:a16="http://schemas.microsoft.com/office/drawing/2014/main" id="{E3D68A00-6AFF-5B3F-2679-9674B81F09A6}"/>
              </a:ext>
            </a:extLst>
          </p:cNvPr>
          <p:cNvGrpSpPr/>
          <p:nvPr/>
        </p:nvGrpSpPr>
        <p:grpSpPr>
          <a:xfrm>
            <a:off x="3361340" y="2260649"/>
            <a:ext cx="43643" cy="61395"/>
            <a:chOff x="5565911" y="1858322"/>
            <a:chExt cx="50776" cy="70060"/>
          </a:xfrm>
        </p:grpSpPr>
        <p:sp>
          <p:nvSpPr>
            <p:cNvPr id="208" name="Freeform: Shape 207">
              <a:extLst>
                <a:ext uri="{FF2B5EF4-FFF2-40B4-BE49-F238E27FC236}">
                  <a16:creationId xmlns:a16="http://schemas.microsoft.com/office/drawing/2014/main" id="{EEFE3E3A-A6A9-399C-439E-0CA7F26D3D21}"/>
                </a:ext>
              </a:extLst>
            </p:cNvPr>
            <p:cNvSpPr/>
            <p:nvPr/>
          </p:nvSpPr>
          <p:spPr>
            <a:xfrm>
              <a:off x="5591389" y="1858322"/>
              <a:ext cx="17942" cy="70060"/>
            </a:xfrm>
            <a:custGeom>
              <a:avLst/>
              <a:gdLst>
                <a:gd name="connsiteX0" fmla="*/ 212 w 17942"/>
                <a:gd name="connsiteY0" fmla="*/ 50 h 70060"/>
                <a:gd name="connsiteX1" fmla="*/ 212 w 17942"/>
                <a:gd name="connsiteY1" fmla="*/ 70111 h 70060"/>
              </a:gdLst>
              <a:ahLst/>
              <a:cxnLst>
                <a:cxn ang="0">
                  <a:pos x="connsiteX0" y="connsiteY0"/>
                </a:cxn>
                <a:cxn ang="0">
                  <a:pos x="connsiteX1" y="connsiteY1"/>
                </a:cxn>
              </a:cxnLst>
              <a:rect l="l" t="t" r="r" b="b"/>
              <a:pathLst>
                <a:path w="17942" h="70060">
                  <a:moveTo>
                    <a:pt x="212" y="50"/>
                  </a:moveTo>
                  <a:lnTo>
                    <a:pt x="212" y="7011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Freeform: Shape 208">
              <a:extLst>
                <a:ext uri="{FF2B5EF4-FFF2-40B4-BE49-F238E27FC236}">
                  <a16:creationId xmlns:a16="http://schemas.microsoft.com/office/drawing/2014/main" id="{393FFED7-D472-4C4E-DB0A-7C46A6DA802A}"/>
                </a:ext>
              </a:extLst>
            </p:cNvPr>
            <p:cNvSpPr/>
            <p:nvPr/>
          </p:nvSpPr>
          <p:spPr>
            <a:xfrm>
              <a:off x="5565911" y="1893476"/>
              <a:ext cx="50776" cy="24756"/>
            </a:xfrm>
            <a:custGeom>
              <a:avLst/>
              <a:gdLst>
                <a:gd name="connsiteX0" fmla="*/ 50989 w 50776"/>
                <a:gd name="connsiteY0" fmla="*/ 50 h 24756"/>
                <a:gd name="connsiteX1" fmla="*/ 212 w 50776"/>
                <a:gd name="connsiteY1" fmla="*/ 50 h 24756"/>
              </a:gdLst>
              <a:ahLst/>
              <a:cxnLst>
                <a:cxn ang="0">
                  <a:pos x="connsiteX0" y="connsiteY0"/>
                </a:cxn>
                <a:cxn ang="0">
                  <a:pos x="connsiteX1" y="connsiteY1"/>
                </a:cxn>
              </a:cxnLst>
              <a:rect l="l" t="t" r="r" b="b"/>
              <a:pathLst>
                <a:path w="50776" h="24756">
                  <a:moveTo>
                    <a:pt x="50989" y="50"/>
                  </a:moveTo>
                  <a:lnTo>
                    <a:pt x="212" y="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5" name="Graphic 2">
            <a:extLst>
              <a:ext uri="{FF2B5EF4-FFF2-40B4-BE49-F238E27FC236}">
                <a16:creationId xmlns:a16="http://schemas.microsoft.com/office/drawing/2014/main" id="{2ED5CDBE-207C-8BCB-4295-878603A5343D}"/>
              </a:ext>
            </a:extLst>
          </p:cNvPr>
          <p:cNvGrpSpPr/>
          <p:nvPr/>
        </p:nvGrpSpPr>
        <p:grpSpPr>
          <a:xfrm>
            <a:off x="3356560" y="2260649"/>
            <a:ext cx="43643" cy="61395"/>
            <a:chOff x="5560348" y="1858322"/>
            <a:chExt cx="50776" cy="70060"/>
          </a:xfrm>
        </p:grpSpPr>
        <p:sp>
          <p:nvSpPr>
            <p:cNvPr id="206" name="Freeform: Shape 205">
              <a:extLst>
                <a:ext uri="{FF2B5EF4-FFF2-40B4-BE49-F238E27FC236}">
                  <a16:creationId xmlns:a16="http://schemas.microsoft.com/office/drawing/2014/main" id="{FC90ABE1-D529-9276-2258-586E07109F06}"/>
                </a:ext>
              </a:extLst>
            </p:cNvPr>
            <p:cNvSpPr/>
            <p:nvPr/>
          </p:nvSpPr>
          <p:spPr>
            <a:xfrm>
              <a:off x="5585827" y="1858322"/>
              <a:ext cx="17942" cy="70060"/>
            </a:xfrm>
            <a:custGeom>
              <a:avLst/>
              <a:gdLst>
                <a:gd name="connsiteX0" fmla="*/ 212 w 17942"/>
                <a:gd name="connsiteY0" fmla="*/ 50 h 70060"/>
                <a:gd name="connsiteX1" fmla="*/ 212 w 17942"/>
                <a:gd name="connsiteY1" fmla="*/ 70111 h 70060"/>
              </a:gdLst>
              <a:ahLst/>
              <a:cxnLst>
                <a:cxn ang="0">
                  <a:pos x="connsiteX0" y="connsiteY0"/>
                </a:cxn>
                <a:cxn ang="0">
                  <a:pos x="connsiteX1" y="connsiteY1"/>
                </a:cxn>
              </a:cxnLst>
              <a:rect l="l" t="t" r="r" b="b"/>
              <a:pathLst>
                <a:path w="17942" h="70060">
                  <a:moveTo>
                    <a:pt x="212" y="50"/>
                  </a:moveTo>
                  <a:lnTo>
                    <a:pt x="212" y="7011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Freeform: Shape 206">
              <a:extLst>
                <a:ext uri="{FF2B5EF4-FFF2-40B4-BE49-F238E27FC236}">
                  <a16:creationId xmlns:a16="http://schemas.microsoft.com/office/drawing/2014/main" id="{C4C0FA99-50A9-0CD5-8D8D-BF00FF57A47A}"/>
                </a:ext>
              </a:extLst>
            </p:cNvPr>
            <p:cNvSpPr/>
            <p:nvPr/>
          </p:nvSpPr>
          <p:spPr>
            <a:xfrm>
              <a:off x="5560348" y="1893476"/>
              <a:ext cx="50776" cy="24756"/>
            </a:xfrm>
            <a:custGeom>
              <a:avLst/>
              <a:gdLst>
                <a:gd name="connsiteX0" fmla="*/ 50989 w 50776"/>
                <a:gd name="connsiteY0" fmla="*/ 50 h 24756"/>
                <a:gd name="connsiteX1" fmla="*/ 212 w 50776"/>
                <a:gd name="connsiteY1" fmla="*/ 50 h 24756"/>
              </a:gdLst>
              <a:ahLst/>
              <a:cxnLst>
                <a:cxn ang="0">
                  <a:pos x="connsiteX0" y="connsiteY0"/>
                </a:cxn>
                <a:cxn ang="0">
                  <a:pos x="connsiteX1" y="connsiteY1"/>
                </a:cxn>
              </a:cxnLst>
              <a:rect l="l" t="t" r="r" b="b"/>
              <a:pathLst>
                <a:path w="50776" h="24756">
                  <a:moveTo>
                    <a:pt x="50989" y="50"/>
                  </a:moveTo>
                  <a:lnTo>
                    <a:pt x="212" y="5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6" name="Graphic 2">
            <a:extLst>
              <a:ext uri="{FF2B5EF4-FFF2-40B4-BE49-F238E27FC236}">
                <a16:creationId xmlns:a16="http://schemas.microsoft.com/office/drawing/2014/main" id="{95CE2CBD-4462-0BE0-DE54-910A55FD7DA8}"/>
              </a:ext>
            </a:extLst>
          </p:cNvPr>
          <p:cNvGrpSpPr/>
          <p:nvPr/>
        </p:nvGrpSpPr>
        <p:grpSpPr>
          <a:xfrm>
            <a:off x="3342835" y="2237003"/>
            <a:ext cx="43643" cy="61395"/>
            <a:chOff x="5544380" y="1831338"/>
            <a:chExt cx="50776" cy="70060"/>
          </a:xfrm>
        </p:grpSpPr>
        <p:sp>
          <p:nvSpPr>
            <p:cNvPr id="204" name="Freeform: Shape 203">
              <a:extLst>
                <a:ext uri="{FF2B5EF4-FFF2-40B4-BE49-F238E27FC236}">
                  <a16:creationId xmlns:a16="http://schemas.microsoft.com/office/drawing/2014/main" id="{22FC8FDE-8D8B-8133-6F7E-7D274E2237F4}"/>
                </a:ext>
              </a:extLst>
            </p:cNvPr>
            <p:cNvSpPr/>
            <p:nvPr/>
          </p:nvSpPr>
          <p:spPr>
            <a:xfrm>
              <a:off x="5569858" y="1831338"/>
              <a:ext cx="17942" cy="70060"/>
            </a:xfrm>
            <a:custGeom>
              <a:avLst/>
              <a:gdLst>
                <a:gd name="connsiteX0" fmla="*/ 211 w 17942"/>
                <a:gd name="connsiteY0" fmla="*/ 49 h 70060"/>
                <a:gd name="connsiteX1" fmla="*/ 211 w 17942"/>
                <a:gd name="connsiteY1" fmla="*/ 70110 h 70060"/>
              </a:gdLst>
              <a:ahLst/>
              <a:cxnLst>
                <a:cxn ang="0">
                  <a:pos x="connsiteX0" y="connsiteY0"/>
                </a:cxn>
                <a:cxn ang="0">
                  <a:pos x="connsiteX1" y="connsiteY1"/>
                </a:cxn>
              </a:cxnLst>
              <a:rect l="l" t="t" r="r" b="b"/>
              <a:pathLst>
                <a:path w="17942" h="70060">
                  <a:moveTo>
                    <a:pt x="211" y="49"/>
                  </a:moveTo>
                  <a:lnTo>
                    <a:pt x="211" y="70110"/>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Freeform: Shape 204">
              <a:extLst>
                <a:ext uri="{FF2B5EF4-FFF2-40B4-BE49-F238E27FC236}">
                  <a16:creationId xmlns:a16="http://schemas.microsoft.com/office/drawing/2014/main" id="{01493098-7824-6879-1764-51A02B53BAD9}"/>
                </a:ext>
              </a:extLst>
            </p:cNvPr>
            <p:cNvSpPr/>
            <p:nvPr/>
          </p:nvSpPr>
          <p:spPr>
            <a:xfrm>
              <a:off x="5544380" y="1866492"/>
              <a:ext cx="50776" cy="24756"/>
            </a:xfrm>
            <a:custGeom>
              <a:avLst/>
              <a:gdLst>
                <a:gd name="connsiteX0" fmla="*/ 50988 w 50776"/>
                <a:gd name="connsiteY0" fmla="*/ 49 h 24756"/>
                <a:gd name="connsiteX1" fmla="*/ 211 w 50776"/>
                <a:gd name="connsiteY1" fmla="*/ 49 h 24756"/>
              </a:gdLst>
              <a:ahLst/>
              <a:cxnLst>
                <a:cxn ang="0">
                  <a:pos x="connsiteX0" y="connsiteY0"/>
                </a:cxn>
                <a:cxn ang="0">
                  <a:pos x="connsiteX1" y="connsiteY1"/>
                </a:cxn>
              </a:cxnLst>
              <a:rect l="l" t="t" r="r" b="b"/>
              <a:pathLst>
                <a:path w="50776" h="24756">
                  <a:moveTo>
                    <a:pt x="50988" y="49"/>
                  </a:moveTo>
                  <a:lnTo>
                    <a:pt x="211" y="49"/>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raphic 2">
            <a:extLst>
              <a:ext uri="{FF2B5EF4-FFF2-40B4-BE49-F238E27FC236}">
                <a16:creationId xmlns:a16="http://schemas.microsoft.com/office/drawing/2014/main" id="{77BD6046-CF14-8DC2-BA80-5BF6DAB56FC3}"/>
              </a:ext>
            </a:extLst>
          </p:cNvPr>
          <p:cNvGrpSpPr/>
          <p:nvPr/>
        </p:nvGrpSpPr>
        <p:grpSpPr>
          <a:xfrm>
            <a:off x="2914416" y="2082323"/>
            <a:ext cx="43643" cy="61395"/>
            <a:chOff x="5045940" y="1654825"/>
            <a:chExt cx="50776" cy="70060"/>
          </a:xfrm>
        </p:grpSpPr>
        <p:sp>
          <p:nvSpPr>
            <p:cNvPr id="202" name="Freeform: Shape 201">
              <a:extLst>
                <a:ext uri="{FF2B5EF4-FFF2-40B4-BE49-F238E27FC236}">
                  <a16:creationId xmlns:a16="http://schemas.microsoft.com/office/drawing/2014/main" id="{75209F55-B525-80B3-CCAA-1CF215C747B5}"/>
                </a:ext>
              </a:extLst>
            </p:cNvPr>
            <p:cNvSpPr/>
            <p:nvPr/>
          </p:nvSpPr>
          <p:spPr>
            <a:xfrm>
              <a:off x="5071418" y="1654825"/>
              <a:ext cx="17942" cy="70060"/>
            </a:xfrm>
            <a:custGeom>
              <a:avLst/>
              <a:gdLst>
                <a:gd name="connsiteX0" fmla="*/ 183 w 17942"/>
                <a:gd name="connsiteY0" fmla="*/ 42 h 70060"/>
                <a:gd name="connsiteX1" fmla="*/ 183 w 17942"/>
                <a:gd name="connsiteY1" fmla="*/ 70102 h 70060"/>
              </a:gdLst>
              <a:ahLst/>
              <a:cxnLst>
                <a:cxn ang="0">
                  <a:pos x="connsiteX0" y="connsiteY0"/>
                </a:cxn>
                <a:cxn ang="0">
                  <a:pos x="connsiteX1" y="connsiteY1"/>
                </a:cxn>
              </a:cxnLst>
              <a:rect l="l" t="t" r="r" b="b"/>
              <a:pathLst>
                <a:path w="17942" h="70060">
                  <a:moveTo>
                    <a:pt x="183" y="42"/>
                  </a:moveTo>
                  <a:lnTo>
                    <a:pt x="183" y="7010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Freeform: Shape 202">
              <a:extLst>
                <a:ext uri="{FF2B5EF4-FFF2-40B4-BE49-F238E27FC236}">
                  <a16:creationId xmlns:a16="http://schemas.microsoft.com/office/drawing/2014/main" id="{B6C71B39-818B-CC91-59C6-B0AAFC2D9C1B}"/>
                </a:ext>
              </a:extLst>
            </p:cNvPr>
            <p:cNvSpPr/>
            <p:nvPr/>
          </p:nvSpPr>
          <p:spPr>
            <a:xfrm>
              <a:off x="5045940" y="1689979"/>
              <a:ext cx="50776" cy="24756"/>
            </a:xfrm>
            <a:custGeom>
              <a:avLst/>
              <a:gdLst>
                <a:gd name="connsiteX0" fmla="*/ 50960 w 50776"/>
                <a:gd name="connsiteY0" fmla="*/ 42 h 24756"/>
                <a:gd name="connsiteX1" fmla="*/ 183 w 50776"/>
                <a:gd name="connsiteY1" fmla="*/ 42 h 24756"/>
              </a:gdLst>
              <a:ahLst/>
              <a:cxnLst>
                <a:cxn ang="0">
                  <a:pos x="connsiteX0" y="connsiteY0"/>
                </a:cxn>
                <a:cxn ang="0">
                  <a:pos x="connsiteX1" y="connsiteY1"/>
                </a:cxn>
              </a:cxnLst>
              <a:rect l="l" t="t" r="r" b="b"/>
              <a:pathLst>
                <a:path w="50776" h="24756">
                  <a:moveTo>
                    <a:pt x="50960" y="42"/>
                  </a:moveTo>
                  <a:lnTo>
                    <a:pt x="183" y="42"/>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 name="Graphic 2">
            <a:extLst>
              <a:ext uri="{FF2B5EF4-FFF2-40B4-BE49-F238E27FC236}">
                <a16:creationId xmlns:a16="http://schemas.microsoft.com/office/drawing/2014/main" id="{A7E3E57C-47E8-44C4-CF72-32049894FE18}"/>
              </a:ext>
            </a:extLst>
          </p:cNvPr>
          <p:cNvGrpSpPr/>
          <p:nvPr/>
        </p:nvGrpSpPr>
        <p:grpSpPr>
          <a:xfrm>
            <a:off x="2059431" y="1749968"/>
            <a:ext cx="43643" cy="61395"/>
            <a:chOff x="4051213" y="1275556"/>
            <a:chExt cx="50776" cy="70060"/>
          </a:xfrm>
        </p:grpSpPr>
        <p:sp>
          <p:nvSpPr>
            <p:cNvPr id="200" name="Freeform: Shape 199">
              <a:extLst>
                <a:ext uri="{FF2B5EF4-FFF2-40B4-BE49-F238E27FC236}">
                  <a16:creationId xmlns:a16="http://schemas.microsoft.com/office/drawing/2014/main" id="{6B2651C4-E2EB-1A3A-5AC0-F9C201E67D78}"/>
                </a:ext>
              </a:extLst>
            </p:cNvPr>
            <p:cNvSpPr/>
            <p:nvPr/>
          </p:nvSpPr>
          <p:spPr>
            <a:xfrm>
              <a:off x="4076691" y="1275556"/>
              <a:ext cx="17942" cy="70060"/>
            </a:xfrm>
            <a:custGeom>
              <a:avLst/>
              <a:gdLst>
                <a:gd name="connsiteX0" fmla="*/ 128 w 17942"/>
                <a:gd name="connsiteY0" fmla="*/ 26 h 70060"/>
                <a:gd name="connsiteX1" fmla="*/ 128 w 17942"/>
                <a:gd name="connsiteY1" fmla="*/ 70087 h 70060"/>
              </a:gdLst>
              <a:ahLst/>
              <a:cxnLst>
                <a:cxn ang="0">
                  <a:pos x="connsiteX0" y="connsiteY0"/>
                </a:cxn>
                <a:cxn ang="0">
                  <a:pos x="connsiteX1" y="connsiteY1"/>
                </a:cxn>
              </a:cxnLst>
              <a:rect l="l" t="t" r="r" b="b"/>
              <a:pathLst>
                <a:path w="17942" h="70060">
                  <a:moveTo>
                    <a:pt x="128" y="26"/>
                  </a:moveTo>
                  <a:lnTo>
                    <a:pt x="128" y="7008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Freeform: Shape 200">
              <a:extLst>
                <a:ext uri="{FF2B5EF4-FFF2-40B4-BE49-F238E27FC236}">
                  <a16:creationId xmlns:a16="http://schemas.microsoft.com/office/drawing/2014/main" id="{8194B7EE-CD11-FC42-12F2-2185C9C6B11D}"/>
                </a:ext>
              </a:extLst>
            </p:cNvPr>
            <p:cNvSpPr/>
            <p:nvPr/>
          </p:nvSpPr>
          <p:spPr>
            <a:xfrm>
              <a:off x="4051213" y="1310711"/>
              <a:ext cx="50776" cy="24756"/>
            </a:xfrm>
            <a:custGeom>
              <a:avLst/>
              <a:gdLst>
                <a:gd name="connsiteX0" fmla="*/ 50905 w 50776"/>
                <a:gd name="connsiteY0" fmla="*/ 26 h 24756"/>
                <a:gd name="connsiteX1" fmla="*/ 128 w 50776"/>
                <a:gd name="connsiteY1" fmla="*/ 26 h 24756"/>
              </a:gdLst>
              <a:ahLst/>
              <a:cxnLst>
                <a:cxn ang="0">
                  <a:pos x="connsiteX0" y="connsiteY0"/>
                </a:cxn>
                <a:cxn ang="0">
                  <a:pos x="connsiteX1" y="connsiteY1"/>
                </a:cxn>
              </a:cxnLst>
              <a:rect l="l" t="t" r="r" b="b"/>
              <a:pathLst>
                <a:path w="50776" h="24756">
                  <a:moveTo>
                    <a:pt x="50905" y="26"/>
                  </a:moveTo>
                  <a:lnTo>
                    <a:pt x="128" y="2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9" name="Graphic 2">
            <a:extLst>
              <a:ext uri="{FF2B5EF4-FFF2-40B4-BE49-F238E27FC236}">
                <a16:creationId xmlns:a16="http://schemas.microsoft.com/office/drawing/2014/main" id="{FB10DE98-CC0C-31A1-7489-18CD7C708D9B}"/>
              </a:ext>
            </a:extLst>
          </p:cNvPr>
          <p:cNvGrpSpPr/>
          <p:nvPr/>
        </p:nvGrpSpPr>
        <p:grpSpPr>
          <a:xfrm>
            <a:off x="1424052" y="1620455"/>
            <a:ext cx="43643" cy="61395"/>
            <a:chOff x="3311986" y="1127761"/>
            <a:chExt cx="50776" cy="70060"/>
          </a:xfrm>
        </p:grpSpPr>
        <p:sp>
          <p:nvSpPr>
            <p:cNvPr id="198" name="Freeform: Shape 197">
              <a:extLst>
                <a:ext uri="{FF2B5EF4-FFF2-40B4-BE49-F238E27FC236}">
                  <a16:creationId xmlns:a16="http://schemas.microsoft.com/office/drawing/2014/main" id="{F12B52F2-9560-1950-FE1B-15D92CA14821}"/>
                </a:ext>
              </a:extLst>
            </p:cNvPr>
            <p:cNvSpPr/>
            <p:nvPr/>
          </p:nvSpPr>
          <p:spPr>
            <a:xfrm>
              <a:off x="3337465" y="1127761"/>
              <a:ext cx="17942" cy="70060"/>
            </a:xfrm>
            <a:custGeom>
              <a:avLst/>
              <a:gdLst>
                <a:gd name="connsiteX0" fmla="*/ 86 w 17942"/>
                <a:gd name="connsiteY0" fmla="*/ 21 h 70060"/>
                <a:gd name="connsiteX1" fmla="*/ 86 w 17942"/>
                <a:gd name="connsiteY1" fmla="*/ 70081 h 70060"/>
              </a:gdLst>
              <a:ahLst/>
              <a:cxnLst>
                <a:cxn ang="0">
                  <a:pos x="connsiteX0" y="connsiteY0"/>
                </a:cxn>
                <a:cxn ang="0">
                  <a:pos x="connsiteX1" y="connsiteY1"/>
                </a:cxn>
              </a:cxnLst>
              <a:rect l="l" t="t" r="r" b="b"/>
              <a:pathLst>
                <a:path w="17942" h="70060">
                  <a:moveTo>
                    <a:pt x="86" y="21"/>
                  </a:moveTo>
                  <a:lnTo>
                    <a:pt x="86" y="7008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Freeform: Shape 198">
              <a:extLst>
                <a:ext uri="{FF2B5EF4-FFF2-40B4-BE49-F238E27FC236}">
                  <a16:creationId xmlns:a16="http://schemas.microsoft.com/office/drawing/2014/main" id="{349B219B-1761-A82C-546E-E47D10D03CDF}"/>
                </a:ext>
              </a:extLst>
            </p:cNvPr>
            <p:cNvSpPr/>
            <p:nvPr/>
          </p:nvSpPr>
          <p:spPr>
            <a:xfrm>
              <a:off x="3311986" y="1162915"/>
              <a:ext cx="50776" cy="24756"/>
            </a:xfrm>
            <a:custGeom>
              <a:avLst/>
              <a:gdLst>
                <a:gd name="connsiteX0" fmla="*/ 50863 w 50776"/>
                <a:gd name="connsiteY0" fmla="*/ 21 h 24756"/>
                <a:gd name="connsiteX1" fmla="*/ 86 w 50776"/>
                <a:gd name="connsiteY1" fmla="*/ 21 h 24756"/>
              </a:gdLst>
              <a:ahLst/>
              <a:cxnLst>
                <a:cxn ang="0">
                  <a:pos x="connsiteX0" y="connsiteY0"/>
                </a:cxn>
                <a:cxn ang="0">
                  <a:pos x="connsiteX1" y="connsiteY1"/>
                </a:cxn>
              </a:cxnLst>
              <a:rect l="l" t="t" r="r" b="b"/>
              <a:pathLst>
                <a:path w="50776" h="24756">
                  <a:moveTo>
                    <a:pt x="50863" y="21"/>
                  </a:moveTo>
                  <a:lnTo>
                    <a:pt x="86" y="21"/>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0" name="Graphic 2">
            <a:extLst>
              <a:ext uri="{FF2B5EF4-FFF2-40B4-BE49-F238E27FC236}">
                <a16:creationId xmlns:a16="http://schemas.microsoft.com/office/drawing/2014/main" id="{4A25051A-1A6C-C791-4C2A-4C3E696969F6}"/>
              </a:ext>
            </a:extLst>
          </p:cNvPr>
          <p:cNvGrpSpPr/>
          <p:nvPr/>
        </p:nvGrpSpPr>
        <p:grpSpPr>
          <a:xfrm>
            <a:off x="1055625" y="1496147"/>
            <a:ext cx="43643" cy="61395"/>
            <a:chOff x="2883342" y="985907"/>
            <a:chExt cx="50776" cy="70060"/>
          </a:xfrm>
        </p:grpSpPr>
        <p:sp>
          <p:nvSpPr>
            <p:cNvPr id="196" name="Freeform: Shape 195">
              <a:extLst>
                <a:ext uri="{FF2B5EF4-FFF2-40B4-BE49-F238E27FC236}">
                  <a16:creationId xmlns:a16="http://schemas.microsoft.com/office/drawing/2014/main" id="{25AEB7F2-CF37-B30E-5731-75F96D3EA74E}"/>
                </a:ext>
              </a:extLst>
            </p:cNvPr>
            <p:cNvSpPr/>
            <p:nvPr/>
          </p:nvSpPr>
          <p:spPr>
            <a:xfrm>
              <a:off x="2908821" y="985907"/>
              <a:ext cx="17942" cy="70060"/>
            </a:xfrm>
            <a:custGeom>
              <a:avLst/>
              <a:gdLst>
                <a:gd name="connsiteX0" fmla="*/ 62 w 17942"/>
                <a:gd name="connsiteY0" fmla="*/ 15 h 70060"/>
                <a:gd name="connsiteX1" fmla="*/ 62 w 17942"/>
                <a:gd name="connsiteY1" fmla="*/ 70075 h 70060"/>
              </a:gdLst>
              <a:ahLst/>
              <a:cxnLst>
                <a:cxn ang="0">
                  <a:pos x="connsiteX0" y="connsiteY0"/>
                </a:cxn>
                <a:cxn ang="0">
                  <a:pos x="connsiteX1" y="connsiteY1"/>
                </a:cxn>
              </a:cxnLst>
              <a:rect l="l" t="t" r="r" b="b"/>
              <a:pathLst>
                <a:path w="17942" h="70060">
                  <a:moveTo>
                    <a:pt x="62" y="15"/>
                  </a:moveTo>
                  <a:lnTo>
                    <a:pt x="62" y="70075"/>
                  </a:lnTo>
                </a:path>
              </a:pathLst>
            </a:custGeom>
            <a:ln w="19050" cap="flat">
              <a:solidFill>
                <a:srgbClr val="90909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Freeform: Shape 196">
              <a:extLst>
                <a:ext uri="{FF2B5EF4-FFF2-40B4-BE49-F238E27FC236}">
                  <a16:creationId xmlns:a16="http://schemas.microsoft.com/office/drawing/2014/main" id="{D80E893F-0657-4C28-9DBA-744C5905DE15}"/>
                </a:ext>
              </a:extLst>
            </p:cNvPr>
            <p:cNvSpPr/>
            <p:nvPr/>
          </p:nvSpPr>
          <p:spPr>
            <a:xfrm>
              <a:off x="2883342" y="1021061"/>
              <a:ext cx="50776" cy="24756"/>
            </a:xfrm>
            <a:custGeom>
              <a:avLst/>
              <a:gdLst>
                <a:gd name="connsiteX0" fmla="*/ 50839 w 50776"/>
                <a:gd name="connsiteY0" fmla="*/ 15 h 24756"/>
                <a:gd name="connsiteX1" fmla="*/ 62 w 50776"/>
                <a:gd name="connsiteY1" fmla="*/ 15 h 24756"/>
              </a:gdLst>
              <a:ahLst/>
              <a:cxnLst>
                <a:cxn ang="0">
                  <a:pos x="connsiteX0" y="connsiteY0"/>
                </a:cxn>
                <a:cxn ang="0">
                  <a:pos x="connsiteX1" y="connsiteY1"/>
                </a:cxn>
              </a:cxnLst>
              <a:rect l="l" t="t" r="r" b="b"/>
              <a:pathLst>
                <a:path w="50776" h="24756">
                  <a:moveTo>
                    <a:pt x="50839" y="15"/>
                  </a:moveTo>
                  <a:lnTo>
                    <a:pt x="62" y="15"/>
                  </a:lnTo>
                </a:path>
              </a:pathLst>
            </a:custGeom>
            <a:ln w="19050" cap="flat">
              <a:solidFill>
                <a:srgbClr val="90909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1" name="Graphic 2">
            <a:extLst>
              <a:ext uri="{FF2B5EF4-FFF2-40B4-BE49-F238E27FC236}">
                <a16:creationId xmlns:a16="http://schemas.microsoft.com/office/drawing/2014/main" id="{7CEF0D9A-D2F5-FD77-61E4-4DBCBCF00C4C}"/>
              </a:ext>
            </a:extLst>
          </p:cNvPr>
          <p:cNvGrpSpPr/>
          <p:nvPr/>
        </p:nvGrpSpPr>
        <p:grpSpPr>
          <a:xfrm>
            <a:off x="4306080" y="2613613"/>
            <a:ext cx="43643" cy="61395"/>
            <a:chOff x="6665062" y="2261109"/>
            <a:chExt cx="50776" cy="70060"/>
          </a:xfrm>
        </p:grpSpPr>
        <p:sp>
          <p:nvSpPr>
            <p:cNvPr id="194" name="Freeform: Shape 193">
              <a:extLst>
                <a:ext uri="{FF2B5EF4-FFF2-40B4-BE49-F238E27FC236}">
                  <a16:creationId xmlns:a16="http://schemas.microsoft.com/office/drawing/2014/main" id="{F8A4FA30-E6B6-7F12-0412-01592D633B9E}"/>
                </a:ext>
              </a:extLst>
            </p:cNvPr>
            <p:cNvSpPr/>
            <p:nvPr/>
          </p:nvSpPr>
          <p:spPr>
            <a:xfrm>
              <a:off x="6690540" y="2261109"/>
              <a:ext cx="17942" cy="70060"/>
            </a:xfrm>
            <a:custGeom>
              <a:avLst/>
              <a:gdLst>
                <a:gd name="connsiteX0" fmla="*/ 273 w 17942"/>
                <a:gd name="connsiteY0" fmla="*/ 66 h 70060"/>
                <a:gd name="connsiteX1" fmla="*/ 273 w 17942"/>
                <a:gd name="connsiteY1" fmla="*/ 70127 h 70060"/>
              </a:gdLst>
              <a:ahLst/>
              <a:cxnLst>
                <a:cxn ang="0">
                  <a:pos x="connsiteX0" y="connsiteY0"/>
                </a:cxn>
                <a:cxn ang="0">
                  <a:pos x="connsiteX1" y="connsiteY1"/>
                </a:cxn>
              </a:cxnLst>
              <a:rect l="l" t="t" r="r" b="b"/>
              <a:pathLst>
                <a:path w="17942" h="70060">
                  <a:moveTo>
                    <a:pt x="273" y="66"/>
                  </a:moveTo>
                  <a:lnTo>
                    <a:pt x="273" y="70127"/>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Freeform: Shape 194">
              <a:extLst>
                <a:ext uri="{FF2B5EF4-FFF2-40B4-BE49-F238E27FC236}">
                  <a16:creationId xmlns:a16="http://schemas.microsoft.com/office/drawing/2014/main" id="{15DD3071-F75F-CADC-31CE-EF7F785A490D}"/>
                </a:ext>
              </a:extLst>
            </p:cNvPr>
            <p:cNvSpPr/>
            <p:nvPr/>
          </p:nvSpPr>
          <p:spPr>
            <a:xfrm>
              <a:off x="6665062" y="2296263"/>
              <a:ext cx="50776" cy="24756"/>
            </a:xfrm>
            <a:custGeom>
              <a:avLst/>
              <a:gdLst>
                <a:gd name="connsiteX0" fmla="*/ 51050 w 50776"/>
                <a:gd name="connsiteY0" fmla="*/ 66 h 24756"/>
                <a:gd name="connsiteX1" fmla="*/ 273 w 50776"/>
                <a:gd name="connsiteY1" fmla="*/ 66 h 24756"/>
              </a:gdLst>
              <a:ahLst/>
              <a:cxnLst>
                <a:cxn ang="0">
                  <a:pos x="connsiteX0" y="connsiteY0"/>
                </a:cxn>
                <a:cxn ang="0">
                  <a:pos x="connsiteX1" y="connsiteY1"/>
                </a:cxn>
              </a:cxnLst>
              <a:rect l="l" t="t" r="r" b="b"/>
              <a:pathLst>
                <a:path w="50776" h="24756">
                  <a:moveTo>
                    <a:pt x="51050" y="66"/>
                  </a:moveTo>
                  <a:lnTo>
                    <a:pt x="273" y="66"/>
                  </a:lnTo>
                </a:path>
              </a:pathLst>
            </a:custGeom>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3" name="Freeform: Shape 192">
            <a:extLst>
              <a:ext uri="{FF2B5EF4-FFF2-40B4-BE49-F238E27FC236}">
                <a16:creationId xmlns:a16="http://schemas.microsoft.com/office/drawing/2014/main" id="{B163771B-0C90-B235-7B61-FE48F465FC0D}"/>
              </a:ext>
            </a:extLst>
          </p:cNvPr>
          <p:cNvSpPr/>
          <p:nvPr/>
        </p:nvSpPr>
        <p:spPr>
          <a:xfrm>
            <a:off x="1067193" y="1526954"/>
            <a:ext cx="6582953" cy="1608623"/>
          </a:xfrm>
          <a:custGeom>
            <a:avLst/>
            <a:gdLst>
              <a:gd name="connsiteX0" fmla="*/ 7658893 w 7658892"/>
              <a:gd name="connsiteY0" fmla="*/ 1835687 h 1835686"/>
              <a:gd name="connsiteX1" fmla="*/ 6122844 w 7658892"/>
              <a:gd name="connsiteY1" fmla="*/ 1835687 h 1835686"/>
              <a:gd name="connsiteX2" fmla="*/ 6122844 w 7658892"/>
              <a:gd name="connsiteY2" fmla="*/ 1731958 h 1835686"/>
              <a:gd name="connsiteX3" fmla="*/ 5700839 w 7658892"/>
              <a:gd name="connsiteY3" fmla="*/ 1731958 h 1835686"/>
              <a:gd name="connsiteX4" fmla="*/ 5700839 w 7658892"/>
              <a:gd name="connsiteY4" fmla="*/ 1642092 h 1835686"/>
              <a:gd name="connsiteX5" fmla="*/ 5166156 w 7658892"/>
              <a:gd name="connsiteY5" fmla="*/ 1642092 h 1835686"/>
              <a:gd name="connsiteX6" fmla="*/ 5166156 w 7658892"/>
              <a:gd name="connsiteY6" fmla="*/ 1571784 h 1835686"/>
              <a:gd name="connsiteX7" fmla="*/ 4581592 w 7658892"/>
              <a:gd name="connsiteY7" fmla="*/ 1571784 h 1835686"/>
              <a:gd name="connsiteX8" fmla="*/ 4581592 w 7658892"/>
              <a:gd name="connsiteY8" fmla="*/ 1519300 h 1835686"/>
              <a:gd name="connsiteX9" fmla="*/ 4229921 w 7658892"/>
              <a:gd name="connsiteY9" fmla="*/ 1519300 h 1835686"/>
              <a:gd name="connsiteX10" fmla="*/ 4229921 w 7658892"/>
              <a:gd name="connsiteY10" fmla="*/ 1424236 h 1835686"/>
              <a:gd name="connsiteX11" fmla="*/ 3959170 w 7658892"/>
              <a:gd name="connsiteY11" fmla="*/ 1424236 h 1835686"/>
              <a:gd name="connsiteX12" fmla="*/ 3959170 w 7658892"/>
              <a:gd name="connsiteY12" fmla="*/ 1372247 h 1835686"/>
              <a:gd name="connsiteX13" fmla="*/ 3884530 w 7658892"/>
              <a:gd name="connsiteY13" fmla="*/ 1372247 h 1835686"/>
              <a:gd name="connsiteX14" fmla="*/ 3884530 w 7658892"/>
              <a:gd name="connsiteY14" fmla="*/ 1274955 h 1835686"/>
              <a:gd name="connsiteX15" fmla="*/ 3433996 w 7658892"/>
              <a:gd name="connsiteY15" fmla="*/ 1274955 h 1835686"/>
              <a:gd name="connsiteX16" fmla="*/ 3433996 w 7658892"/>
              <a:gd name="connsiteY16" fmla="*/ 1237572 h 1835686"/>
              <a:gd name="connsiteX17" fmla="*/ 3276641 w 7658892"/>
              <a:gd name="connsiteY17" fmla="*/ 1237572 h 1835686"/>
              <a:gd name="connsiteX18" fmla="*/ 3276641 w 7658892"/>
              <a:gd name="connsiteY18" fmla="*/ 1197962 h 1835686"/>
              <a:gd name="connsiteX19" fmla="*/ 3196618 w 7658892"/>
              <a:gd name="connsiteY19" fmla="*/ 1197962 h 1835686"/>
              <a:gd name="connsiteX20" fmla="*/ 3196618 w 7658892"/>
              <a:gd name="connsiteY20" fmla="*/ 1160580 h 1835686"/>
              <a:gd name="connsiteX21" fmla="*/ 3162348 w 7658892"/>
              <a:gd name="connsiteY21" fmla="*/ 1160580 h 1835686"/>
              <a:gd name="connsiteX22" fmla="*/ 3162348 w 7658892"/>
              <a:gd name="connsiteY22" fmla="*/ 1101165 h 1835686"/>
              <a:gd name="connsiteX23" fmla="*/ 3103318 w 7658892"/>
              <a:gd name="connsiteY23" fmla="*/ 1101165 h 1835686"/>
              <a:gd name="connsiteX24" fmla="*/ 3103318 w 7658892"/>
              <a:gd name="connsiteY24" fmla="*/ 1039274 h 1835686"/>
              <a:gd name="connsiteX25" fmla="*/ 3096141 w 7658892"/>
              <a:gd name="connsiteY25" fmla="*/ 1039274 h 1835686"/>
              <a:gd name="connsiteX26" fmla="*/ 3096141 w 7658892"/>
              <a:gd name="connsiteY26" fmla="*/ 999168 h 1835686"/>
              <a:gd name="connsiteX27" fmla="*/ 2813010 w 7658892"/>
              <a:gd name="connsiteY27" fmla="*/ 999168 h 1835686"/>
              <a:gd name="connsiteX28" fmla="*/ 2813010 w 7658892"/>
              <a:gd name="connsiteY28" fmla="*/ 904104 h 1835686"/>
              <a:gd name="connsiteX29" fmla="*/ 2753800 w 7658892"/>
              <a:gd name="connsiteY29" fmla="*/ 904104 h 1835686"/>
              <a:gd name="connsiteX30" fmla="*/ 2753800 w 7658892"/>
              <a:gd name="connsiteY30" fmla="*/ 872416 h 1835686"/>
              <a:gd name="connsiteX31" fmla="*/ 2681133 w 7658892"/>
              <a:gd name="connsiteY31" fmla="*/ 872416 h 1835686"/>
              <a:gd name="connsiteX32" fmla="*/ 2681133 w 7658892"/>
              <a:gd name="connsiteY32" fmla="*/ 845183 h 1835686"/>
              <a:gd name="connsiteX33" fmla="*/ 2663549 w 7658892"/>
              <a:gd name="connsiteY33" fmla="*/ 845183 h 1835686"/>
              <a:gd name="connsiteX34" fmla="*/ 2663549 w 7658892"/>
              <a:gd name="connsiteY34" fmla="*/ 789729 h 1835686"/>
              <a:gd name="connsiteX35" fmla="*/ 2427428 w 7658892"/>
              <a:gd name="connsiteY35" fmla="*/ 789729 h 1835686"/>
              <a:gd name="connsiteX36" fmla="*/ 2427428 w 7658892"/>
              <a:gd name="connsiteY36" fmla="*/ 758289 h 1835686"/>
              <a:gd name="connsiteX37" fmla="*/ 2301651 w 7658892"/>
              <a:gd name="connsiteY37" fmla="*/ 758289 h 1835686"/>
              <a:gd name="connsiteX38" fmla="*/ 2301651 w 7658892"/>
              <a:gd name="connsiteY38" fmla="*/ 698626 h 1835686"/>
              <a:gd name="connsiteX39" fmla="*/ 2230958 w 7658892"/>
              <a:gd name="connsiteY39" fmla="*/ 698626 h 1835686"/>
              <a:gd name="connsiteX40" fmla="*/ 2230958 w 7658892"/>
              <a:gd name="connsiteY40" fmla="*/ 668918 h 1835686"/>
              <a:gd name="connsiteX41" fmla="*/ 2149141 w 7658892"/>
              <a:gd name="connsiteY41" fmla="*/ 668918 h 1835686"/>
              <a:gd name="connsiteX42" fmla="*/ 2149141 w 7658892"/>
              <a:gd name="connsiteY42" fmla="*/ 640201 h 1835686"/>
              <a:gd name="connsiteX43" fmla="*/ 1941188 w 7658892"/>
              <a:gd name="connsiteY43" fmla="*/ 640201 h 1835686"/>
              <a:gd name="connsiteX44" fmla="*/ 1941188 w 7658892"/>
              <a:gd name="connsiteY44" fmla="*/ 579052 h 1835686"/>
              <a:gd name="connsiteX45" fmla="*/ 1911942 w 7658892"/>
              <a:gd name="connsiteY45" fmla="*/ 579052 h 1835686"/>
              <a:gd name="connsiteX46" fmla="*/ 1911942 w 7658892"/>
              <a:gd name="connsiteY46" fmla="*/ 551078 h 1835686"/>
              <a:gd name="connsiteX47" fmla="*/ 1663619 w 7658892"/>
              <a:gd name="connsiteY47" fmla="*/ 551078 h 1835686"/>
              <a:gd name="connsiteX48" fmla="*/ 1663619 w 7658892"/>
              <a:gd name="connsiteY48" fmla="*/ 519142 h 1835686"/>
              <a:gd name="connsiteX49" fmla="*/ 1561168 w 7658892"/>
              <a:gd name="connsiteY49" fmla="*/ 519142 h 1835686"/>
              <a:gd name="connsiteX50" fmla="*/ 1561168 w 7658892"/>
              <a:gd name="connsiteY50" fmla="*/ 495376 h 1835686"/>
              <a:gd name="connsiteX51" fmla="*/ 1553453 w 7658892"/>
              <a:gd name="connsiteY51" fmla="*/ 495376 h 1835686"/>
              <a:gd name="connsiteX52" fmla="*/ 1553453 w 7658892"/>
              <a:gd name="connsiteY52" fmla="*/ 436208 h 1835686"/>
              <a:gd name="connsiteX53" fmla="*/ 1495140 w 7658892"/>
              <a:gd name="connsiteY53" fmla="*/ 436208 h 1835686"/>
              <a:gd name="connsiteX54" fmla="*/ 1495140 w 7658892"/>
              <a:gd name="connsiteY54" fmla="*/ 404272 h 1835686"/>
              <a:gd name="connsiteX55" fmla="*/ 1372235 w 7658892"/>
              <a:gd name="connsiteY55" fmla="*/ 404272 h 1835686"/>
              <a:gd name="connsiteX56" fmla="*/ 1372235 w 7658892"/>
              <a:gd name="connsiteY56" fmla="*/ 378525 h 1835686"/>
              <a:gd name="connsiteX57" fmla="*/ 1236949 w 7658892"/>
              <a:gd name="connsiteY57" fmla="*/ 378525 h 1835686"/>
              <a:gd name="connsiteX58" fmla="*/ 1236949 w 7658892"/>
              <a:gd name="connsiteY58" fmla="*/ 320843 h 1835686"/>
              <a:gd name="connsiteX59" fmla="*/ 1220442 w 7658892"/>
              <a:gd name="connsiteY59" fmla="*/ 320843 h 1835686"/>
              <a:gd name="connsiteX60" fmla="*/ 1220442 w 7658892"/>
              <a:gd name="connsiteY60" fmla="*/ 289650 h 1835686"/>
              <a:gd name="connsiteX61" fmla="*/ 1131268 w 7658892"/>
              <a:gd name="connsiteY61" fmla="*/ 289650 h 1835686"/>
              <a:gd name="connsiteX62" fmla="*/ 1131268 w 7658892"/>
              <a:gd name="connsiteY62" fmla="*/ 231967 h 1835686"/>
              <a:gd name="connsiteX63" fmla="*/ 1005672 w 7658892"/>
              <a:gd name="connsiteY63" fmla="*/ 231967 h 1835686"/>
              <a:gd name="connsiteX64" fmla="*/ 1005672 w 7658892"/>
              <a:gd name="connsiteY64" fmla="*/ 199537 h 1835686"/>
              <a:gd name="connsiteX65" fmla="*/ 858544 w 7658892"/>
              <a:gd name="connsiteY65" fmla="*/ 199537 h 1835686"/>
              <a:gd name="connsiteX66" fmla="*/ 858544 w 7658892"/>
              <a:gd name="connsiteY66" fmla="*/ 172305 h 1835686"/>
              <a:gd name="connsiteX67" fmla="*/ 786415 w 7658892"/>
              <a:gd name="connsiteY67" fmla="*/ 172305 h 1835686"/>
              <a:gd name="connsiteX68" fmla="*/ 786415 w 7658892"/>
              <a:gd name="connsiteY68" fmla="*/ 141854 h 1835686"/>
              <a:gd name="connsiteX69" fmla="*/ 421108 w 7658892"/>
              <a:gd name="connsiteY69" fmla="*/ 141854 h 1835686"/>
              <a:gd name="connsiteX70" fmla="*/ 421108 w 7658892"/>
              <a:gd name="connsiteY70" fmla="*/ 83182 h 1835686"/>
              <a:gd name="connsiteX71" fmla="*/ 392221 w 7658892"/>
              <a:gd name="connsiteY71" fmla="*/ 83182 h 1835686"/>
              <a:gd name="connsiteX72" fmla="*/ 392221 w 7658892"/>
              <a:gd name="connsiteY72" fmla="*/ 0 h 1835686"/>
              <a:gd name="connsiteX73" fmla="*/ 0 w 7658892"/>
              <a:gd name="connsiteY73" fmla="*/ 0 h 18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58892" h="1835686">
                <a:moveTo>
                  <a:pt x="7658893" y="1835687"/>
                </a:moveTo>
                <a:lnTo>
                  <a:pt x="6122844" y="1835687"/>
                </a:lnTo>
                <a:lnTo>
                  <a:pt x="6122844" y="1731958"/>
                </a:lnTo>
                <a:lnTo>
                  <a:pt x="5700839" y="1731958"/>
                </a:lnTo>
                <a:lnTo>
                  <a:pt x="5700839" y="1642092"/>
                </a:lnTo>
                <a:lnTo>
                  <a:pt x="5166156" y="1642092"/>
                </a:lnTo>
                <a:lnTo>
                  <a:pt x="5166156" y="1571784"/>
                </a:lnTo>
                <a:lnTo>
                  <a:pt x="4581592" y="1571784"/>
                </a:lnTo>
                <a:lnTo>
                  <a:pt x="4581592" y="1519300"/>
                </a:lnTo>
                <a:lnTo>
                  <a:pt x="4229921" y="1519300"/>
                </a:lnTo>
                <a:lnTo>
                  <a:pt x="4229921" y="1424236"/>
                </a:lnTo>
                <a:lnTo>
                  <a:pt x="3959170" y="1424236"/>
                </a:lnTo>
                <a:lnTo>
                  <a:pt x="3959170" y="1372247"/>
                </a:lnTo>
                <a:lnTo>
                  <a:pt x="3884530" y="1372247"/>
                </a:lnTo>
                <a:lnTo>
                  <a:pt x="3884530" y="1274955"/>
                </a:lnTo>
                <a:lnTo>
                  <a:pt x="3433996" y="1274955"/>
                </a:lnTo>
                <a:lnTo>
                  <a:pt x="3433996" y="1237572"/>
                </a:lnTo>
                <a:lnTo>
                  <a:pt x="3276641" y="1237572"/>
                </a:lnTo>
                <a:lnTo>
                  <a:pt x="3276641" y="1197962"/>
                </a:lnTo>
                <a:lnTo>
                  <a:pt x="3196618" y="1197962"/>
                </a:lnTo>
                <a:lnTo>
                  <a:pt x="3196618" y="1160580"/>
                </a:lnTo>
                <a:lnTo>
                  <a:pt x="3162348" y="1160580"/>
                </a:lnTo>
                <a:lnTo>
                  <a:pt x="3162348" y="1101165"/>
                </a:lnTo>
                <a:lnTo>
                  <a:pt x="3103318" y="1101165"/>
                </a:lnTo>
                <a:lnTo>
                  <a:pt x="3103318" y="1039274"/>
                </a:lnTo>
                <a:lnTo>
                  <a:pt x="3096141" y="1039274"/>
                </a:lnTo>
                <a:lnTo>
                  <a:pt x="3096141" y="999168"/>
                </a:lnTo>
                <a:lnTo>
                  <a:pt x="2813010" y="999168"/>
                </a:lnTo>
                <a:lnTo>
                  <a:pt x="2813010" y="904104"/>
                </a:lnTo>
                <a:lnTo>
                  <a:pt x="2753800" y="904104"/>
                </a:lnTo>
                <a:lnTo>
                  <a:pt x="2753800" y="872416"/>
                </a:lnTo>
                <a:lnTo>
                  <a:pt x="2681133" y="872416"/>
                </a:lnTo>
                <a:lnTo>
                  <a:pt x="2681133" y="845183"/>
                </a:lnTo>
                <a:lnTo>
                  <a:pt x="2663549" y="845183"/>
                </a:lnTo>
                <a:lnTo>
                  <a:pt x="2663549" y="789729"/>
                </a:lnTo>
                <a:lnTo>
                  <a:pt x="2427428" y="789729"/>
                </a:lnTo>
                <a:lnTo>
                  <a:pt x="2427428" y="758289"/>
                </a:lnTo>
                <a:lnTo>
                  <a:pt x="2301651" y="758289"/>
                </a:lnTo>
                <a:lnTo>
                  <a:pt x="2301651" y="698626"/>
                </a:lnTo>
                <a:lnTo>
                  <a:pt x="2230958" y="698626"/>
                </a:lnTo>
                <a:lnTo>
                  <a:pt x="2230958" y="668918"/>
                </a:lnTo>
                <a:lnTo>
                  <a:pt x="2149141" y="668918"/>
                </a:lnTo>
                <a:lnTo>
                  <a:pt x="2149141" y="640201"/>
                </a:lnTo>
                <a:lnTo>
                  <a:pt x="1941188" y="640201"/>
                </a:lnTo>
                <a:lnTo>
                  <a:pt x="1941188" y="579052"/>
                </a:lnTo>
                <a:lnTo>
                  <a:pt x="1911942" y="579052"/>
                </a:lnTo>
                <a:lnTo>
                  <a:pt x="1911942" y="551078"/>
                </a:lnTo>
                <a:lnTo>
                  <a:pt x="1663619" y="551078"/>
                </a:lnTo>
                <a:lnTo>
                  <a:pt x="1663619" y="519142"/>
                </a:lnTo>
                <a:lnTo>
                  <a:pt x="1561168" y="519142"/>
                </a:lnTo>
                <a:lnTo>
                  <a:pt x="1561168" y="495376"/>
                </a:lnTo>
                <a:lnTo>
                  <a:pt x="1553453" y="495376"/>
                </a:lnTo>
                <a:lnTo>
                  <a:pt x="1553453" y="436208"/>
                </a:lnTo>
                <a:lnTo>
                  <a:pt x="1495140" y="436208"/>
                </a:lnTo>
                <a:lnTo>
                  <a:pt x="1495140" y="404272"/>
                </a:lnTo>
                <a:lnTo>
                  <a:pt x="1372235" y="404272"/>
                </a:lnTo>
                <a:lnTo>
                  <a:pt x="1372235" y="378525"/>
                </a:lnTo>
                <a:lnTo>
                  <a:pt x="1236949" y="378525"/>
                </a:lnTo>
                <a:lnTo>
                  <a:pt x="1236949" y="320843"/>
                </a:lnTo>
                <a:lnTo>
                  <a:pt x="1220442" y="320843"/>
                </a:lnTo>
                <a:lnTo>
                  <a:pt x="1220442" y="289650"/>
                </a:lnTo>
                <a:lnTo>
                  <a:pt x="1131268" y="289650"/>
                </a:lnTo>
                <a:lnTo>
                  <a:pt x="1131268" y="231967"/>
                </a:lnTo>
                <a:lnTo>
                  <a:pt x="1005672" y="231967"/>
                </a:lnTo>
                <a:lnTo>
                  <a:pt x="1005672" y="199537"/>
                </a:lnTo>
                <a:lnTo>
                  <a:pt x="858544" y="199537"/>
                </a:lnTo>
                <a:lnTo>
                  <a:pt x="858544" y="172305"/>
                </a:lnTo>
                <a:lnTo>
                  <a:pt x="786415" y="172305"/>
                </a:lnTo>
                <a:lnTo>
                  <a:pt x="786415" y="141854"/>
                </a:lnTo>
                <a:lnTo>
                  <a:pt x="421108" y="141854"/>
                </a:lnTo>
                <a:lnTo>
                  <a:pt x="421108" y="83182"/>
                </a:lnTo>
                <a:lnTo>
                  <a:pt x="392221" y="83182"/>
                </a:lnTo>
                <a:lnTo>
                  <a:pt x="392221" y="0"/>
                </a:lnTo>
                <a:lnTo>
                  <a:pt x="0" y="0"/>
                </a:lnTo>
              </a:path>
            </a:pathLst>
          </a:custGeom>
          <a:noFill/>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8" name="TextBox 437">
            <a:extLst>
              <a:ext uri="{FF2B5EF4-FFF2-40B4-BE49-F238E27FC236}">
                <a16:creationId xmlns:a16="http://schemas.microsoft.com/office/drawing/2014/main" id="{74F4862B-812C-146F-5151-93D1D526608D}"/>
              </a:ext>
            </a:extLst>
          </p:cNvPr>
          <p:cNvSpPr txBox="1"/>
          <p:nvPr/>
        </p:nvSpPr>
        <p:spPr>
          <a:xfrm>
            <a:off x="3843194" y="1404220"/>
            <a:ext cx="668773" cy="297454"/>
          </a:xfrm>
          <a:prstGeom prst="rect">
            <a:avLst/>
          </a:prstGeom>
          <a:noFill/>
        </p:spPr>
        <p:txBody>
          <a:bodyPr wrap="non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0070C0"/>
                </a:solidFill>
                <a:effectLst/>
                <a:uLnTx/>
                <a:uFillTx/>
                <a:latin typeface="Arial"/>
                <a:ea typeface="+mn-ea"/>
                <a:cs typeface="Arial"/>
                <a:sym typeface="Arial"/>
              </a:rPr>
              <a:t>93.6%</a:t>
            </a:r>
          </a:p>
        </p:txBody>
      </p:sp>
      <p:sp>
        <p:nvSpPr>
          <p:cNvPr id="440" name="TextBox 439">
            <a:extLst>
              <a:ext uri="{FF2B5EF4-FFF2-40B4-BE49-F238E27FC236}">
                <a16:creationId xmlns:a16="http://schemas.microsoft.com/office/drawing/2014/main" id="{92A4C67E-F3E8-DEB8-1C40-ABFC1BB58077}"/>
              </a:ext>
            </a:extLst>
          </p:cNvPr>
          <p:cNvSpPr txBox="1"/>
          <p:nvPr/>
        </p:nvSpPr>
        <p:spPr>
          <a:xfrm>
            <a:off x="3860573" y="2290628"/>
            <a:ext cx="668773" cy="297454"/>
          </a:xfrm>
          <a:prstGeom prst="rect">
            <a:avLst/>
          </a:prstGeom>
          <a:noFill/>
        </p:spPr>
        <p:txBody>
          <a:bodyPr wrap="non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AE2C2C"/>
                </a:solidFill>
                <a:effectLst/>
                <a:uLnTx/>
                <a:uFillTx/>
                <a:latin typeface="Arial"/>
                <a:ea typeface="+mn-ea"/>
                <a:cs typeface="Arial"/>
                <a:sym typeface="Arial"/>
              </a:rPr>
              <a:t>63.7%</a:t>
            </a:r>
          </a:p>
        </p:txBody>
      </p:sp>
      <p:cxnSp>
        <p:nvCxnSpPr>
          <p:cNvPr id="444" name="Straight Connector 443">
            <a:extLst>
              <a:ext uri="{FF2B5EF4-FFF2-40B4-BE49-F238E27FC236}">
                <a16:creationId xmlns:a16="http://schemas.microsoft.com/office/drawing/2014/main" id="{3DDC7DAD-F83A-0BA2-5EFF-248FF321E0DC}"/>
              </a:ext>
            </a:extLst>
          </p:cNvPr>
          <p:cNvCxnSpPr>
            <a:cxnSpLocks/>
          </p:cNvCxnSpPr>
          <p:nvPr/>
        </p:nvCxnSpPr>
        <p:spPr>
          <a:xfrm flipV="1">
            <a:off x="5343693" y="1874377"/>
            <a:ext cx="0" cy="2643692"/>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5" name="TextBox 444">
            <a:extLst>
              <a:ext uri="{FF2B5EF4-FFF2-40B4-BE49-F238E27FC236}">
                <a16:creationId xmlns:a16="http://schemas.microsoft.com/office/drawing/2014/main" id="{42A29CE3-371A-393C-57AB-387EB24935F3}"/>
              </a:ext>
            </a:extLst>
          </p:cNvPr>
          <p:cNvSpPr txBox="1"/>
          <p:nvPr/>
        </p:nvSpPr>
        <p:spPr>
          <a:xfrm>
            <a:off x="5278369" y="1584767"/>
            <a:ext cx="944631" cy="29745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0070C0"/>
                </a:solidFill>
                <a:effectLst/>
                <a:uLnTx/>
                <a:uFillTx/>
                <a:latin typeface="Arial"/>
                <a:ea typeface="+mn-ea"/>
                <a:cs typeface="Arial"/>
                <a:sym typeface="Arial"/>
              </a:rPr>
              <a:t>88.7%</a:t>
            </a:r>
          </a:p>
        </p:txBody>
      </p:sp>
      <p:sp>
        <p:nvSpPr>
          <p:cNvPr id="446" name="TextBox 445">
            <a:extLst>
              <a:ext uri="{FF2B5EF4-FFF2-40B4-BE49-F238E27FC236}">
                <a16:creationId xmlns:a16="http://schemas.microsoft.com/office/drawing/2014/main" id="{465CD03B-F965-6FFA-2144-B253AC6A5B60}"/>
              </a:ext>
            </a:extLst>
          </p:cNvPr>
          <p:cNvSpPr txBox="1"/>
          <p:nvPr/>
        </p:nvSpPr>
        <p:spPr>
          <a:xfrm>
            <a:off x="5295743" y="2591320"/>
            <a:ext cx="1016157" cy="297454"/>
          </a:xfrm>
          <a:prstGeom prst="rect">
            <a:avLst/>
          </a:prstGeom>
          <a:noFill/>
          <a:ln>
            <a:noFill/>
          </a:ln>
        </p:spPr>
        <p:txBody>
          <a:bodyPr wrap="squar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AE2C2C"/>
                </a:solidFill>
                <a:effectLst/>
                <a:uLnTx/>
                <a:uFillTx/>
                <a:latin typeface="Arial"/>
                <a:ea typeface="+mn-ea"/>
                <a:cs typeface="Arial"/>
                <a:sym typeface="Arial"/>
              </a:rPr>
              <a:t>54.0%</a:t>
            </a:r>
          </a:p>
        </p:txBody>
      </p:sp>
      <p:sp>
        <p:nvSpPr>
          <p:cNvPr id="2" name="TextBox 1">
            <a:extLst>
              <a:ext uri="{FF2B5EF4-FFF2-40B4-BE49-F238E27FC236}">
                <a16:creationId xmlns:a16="http://schemas.microsoft.com/office/drawing/2014/main" id="{A4B32007-5AC9-1E11-8410-DFC37CBFC533}"/>
              </a:ext>
            </a:extLst>
          </p:cNvPr>
          <p:cNvSpPr txBox="1"/>
          <p:nvPr/>
        </p:nvSpPr>
        <p:spPr>
          <a:xfrm>
            <a:off x="7097139" y="1978816"/>
            <a:ext cx="673112" cy="169277"/>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0070C0"/>
                </a:solidFill>
                <a:effectLst/>
                <a:uLnTx/>
                <a:uFillTx/>
                <a:latin typeface="Arial"/>
                <a:ea typeface="+mn-ea"/>
                <a:cs typeface="Arial"/>
                <a:sym typeface="Arial"/>
                <a:rtl val="0"/>
              </a:rPr>
              <a:t>Alectinib</a:t>
            </a:r>
          </a:p>
        </p:txBody>
      </p:sp>
      <p:sp>
        <p:nvSpPr>
          <p:cNvPr id="49" name="TextBox 48">
            <a:extLst>
              <a:ext uri="{FF2B5EF4-FFF2-40B4-BE49-F238E27FC236}">
                <a16:creationId xmlns:a16="http://schemas.microsoft.com/office/drawing/2014/main" id="{8FF5C471-3273-95E1-00B8-E5053B69C1D6}"/>
              </a:ext>
            </a:extLst>
          </p:cNvPr>
          <p:cNvSpPr txBox="1"/>
          <p:nvPr/>
        </p:nvSpPr>
        <p:spPr>
          <a:xfrm>
            <a:off x="6758262" y="2837719"/>
            <a:ext cx="1121047" cy="169277"/>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AE2C2C"/>
                </a:solidFill>
                <a:effectLst/>
                <a:uLnTx/>
                <a:uFillTx/>
                <a:latin typeface="Arial"/>
                <a:ea typeface="+mn-ea"/>
                <a:cs typeface="Arial"/>
                <a:sym typeface="Arial"/>
                <a:rtl val="0"/>
              </a:rPr>
              <a:t>Chemotherapy</a:t>
            </a:r>
          </a:p>
        </p:txBody>
      </p:sp>
      <p:sp>
        <p:nvSpPr>
          <p:cNvPr id="192" name="Freeform: Shape 191">
            <a:extLst>
              <a:ext uri="{FF2B5EF4-FFF2-40B4-BE49-F238E27FC236}">
                <a16:creationId xmlns:a16="http://schemas.microsoft.com/office/drawing/2014/main" id="{9CB3A12C-72A5-DE31-0CA5-36389CE433DA}"/>
              </a:ext>
            </a:extLst>
          </p:cNvPr>
          <p:cNvSpPr/>
          <p:nvPr/>
        </p:nvSpPr>
        <p:spPr>
          <a:xfrm>
            <a:off x="1067193" y="1526953"/>
            <a:ext cx="6561055" cy="678811"/>
          </a:xfrm>
          <a:custGeom>
            <a:avLst/>
            <a:gdLst>
              <a:gd name="connsiteX0" fmla="*/ 0 w 7633414"/>
              <a:gd name="connsiteY0" fmla="*/ 0 h 774627"/>
              <a:gd name="connsiteX1" fmla="*/ 139592 w 7633414"/>
              <a:gd name="connsiteY1" fmla="*/ 0 h 774627"/>
              <a:gd name="connsiteX2" fmla="*/ 139592 w 7633414"/>
              <a:gd name="connsiteY2" fmla="*/ 25747 h 774627"/>
              <a:gd name="connsiteX3" fmla="*/ 597482 w 7633414"/>
              <a:gd name="connsiteY3" fmla="*/ 25747 h 774627"/>
              <a:gd name="connsiteX4" fmla="*/ 597482 w 7633414"/>
              <a:gd name="connsiteY4" fmla="*/ 54712 h 774627"/>
              <a:gd name="connsiteX5" fmla="*/ 673558 w 7633414"/>
              <a:gd name="connsiteY5" fmla="*/ 54712 h 774627"/>
              <a:gd name="connsiteX6" fmla="*/ 673558 w 7633414"/>
              <a:gd name="connsiteY6" fmla="*/ 82439 h 774627"/>
              <a:gd name="connsiteX7" fmla="*/ 1934550 w 7633414"/>
              <a:gd name="connsiteY7" fmla="*/ 82439 h 774627"/>
              <a:gd name="connsiteX8" fmla="*/ 1934550 w 7633414"/>
              <a:gd name="connsiteY8" fmla="*/ 109176 h 774627"/>
              <a:gd name="connsiteX9" fmla="*/ 1947648 w 7633414"/>
              <a:gd name="connsiteY9" fmla="*/ 109176 h 774627"/>
              <a:gd name="connsiteX10" fmla="*/ 1947648 w 7633414"/>
              <a:gd name="connsiteY10" fmla="*/ 134675 h 774627"/>
              <a:gd name="connsiteX11" fmla="*/ 1969537 w 7633414"/>
              <a:gd name="connsiteY11" fmla="*/ 134675 h 774627"/>
              <a:gd name="connsiteX12" fmla="*/ 1969537 w 7633414"/>
              <a:gd name="connsiteY12" fmla="*/ 159926 h 774627"/>
              <a:gd name="connsiteX13" fmla="*/ 2329462 w 7633414"/>
              <a:gd name="connsiteY13" fmla="*/ 159926 h 774627"/>
              <a:gd name="connsiteX14" fmla="*/ 2329462 w 7633414"/>
              <a:gd name="connsiteY14" fmla="*/ 192605 h 774627"/>
              <a:gd name="connsiteX15" fmla="*/ 2641301 w 7633414"/>
              <a:gd name="connsiteY15" fmla="*/ 192605 h 774627"/>
              <a:gd name="connsiteX16" fmla="*/ 2641301 w 7633414"/>
              <a:gd name="connsiteY16" fmla="*/ 217856 h 774627"/>
              <a:gd name="connsiteX17" fmla="*/ 3667068 w 7633414"/>
              <a:gd name="connsiteY17" fmla="*/ 217856 h 774627"/>
              <a:gd name="connsiteX18" fmla="*/ 3667068 w 7633414"/>
              <a:gd name="connsiteY18" fmla="*/ 263408 h 774627"/>
              <a:gd name="connsiteX19" fmla="*/ 3826396 w 7633414"/>
              <a:gd name="connsiteY19" fmla="*/ 263408 h 774627"/>
              <a:gd name="connsiteX20" fmla="*/ 3826396 w 7633414"/>
              <a:gd name="connsiteY20" fmla="*/ 308960 h 774627"/>
              <a:gd name="connsiteX21" fmla="*/ 4659283 w 7633414"/>
              <a:gd name="connsiteY21" fmla="*/ 308960 h 774627"/>
              <a:gd name="connsiteX22" fmla="*/ 4659283 w 7633414"/>
              <a:gd name="connsiteY22" fmla="*/ 385457 h 774627"/>
              <a:gd name="connsiteX23" fmla="*/ 5313642 w 7633414"/>
              <a:gd name="connsiteY23" fmla="*/ 385457 h 774627"/>
              <a:gd name="connsiteX24" fmla="*/ 5313642 w 7633414"/>
              <a:gd name="connsiteY24" fmla="*/ 467648 h 774627"/>
              <a:gd name="connsiteX25" fmla="*/ 5349527 w 7633414"/>
              <a:gd name="connsiteY25" fmla="*/ 467648 h 774627"/>
              <a:gd name="connsiteX26" fmla="*/ 5349527 w 7633414"/>
              <a:gd name="connsiteY26" fmla="*/ 552315 h 774627"/>
              <a:gd name="connsiteX27" fmla="*/ 5364419 w 7633414"/>
              <a:gd name="connsiteY27" fmla="*/ 552315 h 774627"/>
              <a:gd name="connsiteX28" fmla="*/ 5364419 w 7633414"/>
              <a:gd name="connsiteY28" fmla="*/ 654064 h 774627"/>
              <a:gd name="connsiteX29" fmla="*/ 5835586 w 7633414"/>
              <a:gd name="connsiteY29" fmla="*/ 654064 h 774627"/>
              <a:gd name="connsiteX30" fmla="*/ 5835586 w 7633414"/>
              <a:gd name="connsiteY30" fmla="*/ 774628 h 774627"/>
              <a:gd name="connsiteX31" fmla="*/ 7633415 w 7633414"/>
              <a:gd name="connsiteY31" fmla="*/ 774628 h 77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33414" h="774627">
                <a:moveTo>
                  <a:pt x="0" y="0"/>
                </a:moveTo>
                <a:lnTo>
                  <a:pt x="139592" y="0"/>
                </a:lnTo>
                <a:lnTo>
                  <a:pt x="139592" y="25747"/>
                </a:lnTo>
                <a:lnTo>
                  <a:pt x="597482" y="25747"/>
                </a:lnTo>
                <a:lnTo>
                  <a:pt x="597482" y="54712"/>
                </a:lnTo>
                <a:lnTo>
                  <a:pt x="673558" y="54712"/>
                </a:lnTo>
                <a:lnTo>
                  <a:pt x="673558" y="82439"/>
                </a:lnTo>
                <a:lnTo>
                  <a:pt x="1934550" y="82439"/>
                </a:lnTo>
                <a:lnTo>
                  <a:pt x="1934550" y="109176"/>
                </a:lnTo>
                <a:lnTo>
                  <a:pt x="1947648" y="109176"/>
                </a:lnTo>
                <a:lnTo>
                  <a:pt x="1947648" y="134675"/>
                </a:lnTo>
                <a:lnTo>
                  <a:pt x="1969537" y="134675"/>
                </a:lnTo>
                <a:lnTo>
                  <a:pt x="1969537" y="159926"/>
                </a:lnTo>
                <a:lnTo>
                  <a:pt x="2329462" y="159926"/>
                </a:lnTo>
                <a:lnTo>
                  <a:pt x="2329462" y="192605"/>
                </a:lnTo>
                <a:lnTo>
                  <a:pt x="2641301" y="192605"/>
                </a:lnTo>
                <a:lnTo>
                  <a:pt x="2641301" y="217856"/>
                </a:lnTo>
                <a:lnTo>
                  <a:pt x="3667068" y="217856"/>
                </a:lnTo>
                <a:lnTo>
                  <a:pt x="3667068" y="263408"/>
                </a:lnTo>
                <a:lnTo>
                  <a:pt x="3826396" y="263408"/>
                </a:lnTo>
                <a:lnTo>
                  <a:pt x="3826396" y="308960"/>
                </a:lnTo>
                <a:lnTo>
                  <a:pt x="4659283" y="308960"/>
                </a:lnTo>
                <a:lnTo>
                  <a:pt x="4659283" y="385457"/>
                </a:lnTo>
                <a:lnTo>
                  <a:pt x="5313642" y="385457"/>
                </a:lnTo>
                <a:lnTo>
                  <a:pt x="5313642" y="467648"/>
                </a:lnTo>
                <a:lnTo>
                  <a:pt x="5349527" y="467648"/>
                </a:lnTo>
                <a:lnTo>
                  <a:pt x="5349527" y="552315"/>
                </a:lnTo>
                <a:lnTo>
                  <a:pt x="5364419" y="552315"/>
                </a:lnTo>
                <a:lnTo>
                  <a:pt x="5364419" y="654064"/>
                </a:lnTo>
                <a:lnTo>
                  <a:pt x="5835586" y="654064"/>
                </a:lnTo>
                <a:lnTo>
                  <a:pt x="5835586" y="774628"/>
                </a:lnTo>
                <a:lnTo>
                  <a:pt x="7633415" y="774628"/>
                </a:lnTo>
              </a:path>
            </a:pathLst>
          </a:custGeom>
          <a:noFill/>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69" name="Google Shape;1845;p14">
            <a:extLst>
              <a:ext uri="{FF2B5EF4-FFF2-40B4-BE49-F238E27FC236}">
                <a16:creationId xmlns:a16="http://schemas.microsoft.com/office/drawing/2014/main" id="{DE7F49C5-5CED-1C45-7004-E99919FBCBF3}"/>
              </a:ext>
            </a:extLst>
          </p:cNvPr>
          <p:cNvGraphicFramePr/>
          <p:nvPr/>
        </p:nvGraphicFramePr>
        <p:xfrm>
          <a:off x="7975600" y="1390396"/>
          <a:ext cx="3992578" cy="2376387"/>
        </p:xfrm>
        <a:graphic>
          <a:graphicData uri="http://schemas.openxmlformats.org/drawingml/2006/table">
            <a:tbl>
              <a:tblPr>
                <a:noFill/>
              </a:tblPr>
              <a:tblGrid>
                <a:gridCol w="1280665">
                  <a:extLst>
                    <a:ext uri="{9D8B030D-6E8A-4147-A177-3AD203B41FA5}">
                      <a16:colId xmlns:a16="http://schemas.microsoft.com/office/drawing/2014/main" val="20000"/>
                    </a:ext>
                  </a:extLst>
                </a:gridCol>
                <a:gridCol w="1337557">
                  <a:extLst>
                    <a:ext uri="{9D8B030D-6E8A-4147-A177-3AD203B41FA5}">
                      <a16:colId xmlns:a16="http://schemas.microsoft.com/office/drawing/2014/main" val="20001"/>
                    </a:ext>
                  </a:extLst>
                </a:gridCol>
                <a:gridCol w="1374356">
                  <a:extLst>
                    <a:ext uri="{9D8B030D-6E8A-4147-A177-3AD203B41FA5}">
                      <a16:colId xmlns:a16="http://schemas.microsoft.com/office/drawing/2014/main" val="20002"/>
                    </a:ext>
                  </a:extLst>
                </a:gridCol>
              </a:tblGrid>
              <a:tr h="600500">
                <a:tc>
                  <a:txBody>
                    <a:bodyPr/>
                    <a:lstStyle/>
                    <a:p>
                      <a:pPr marL="0" lvl="0" indent="0" algn="l" rtl="0">
                        <a:spcBef>
                          <a:spcPts val="0"/>
                        </a:spcBef>
                        <a:spcAft>
                          <a:spcPts val="0"/>
                        </a:spcAft>
                        <a:buNone/>
                      </a:pPr>
                      <a:endParaRPr sz="120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1200" b="1" dirty="0">
                          <a:solidFill>
                            <a:schemeClr val="bg1"/>
                          </a:solidFill>
                        </a:rPr>
                        <a:t>Alectinib (N=130)</a:t>
                      </a:r>
                      <a:endParaRPr sz="1200" b="1" dirty="0">
                        <a:solidFill>
                          <a:schemeClr val="bg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70C0"/>
                    </a:solidFill>
                  </a:tcPr>
                </a:tc>
                <a:tc>
                  <a:txBody>
                    <a:bodyPr/>
                    <a:lstStyle/>
                    <a:p>
                      <a:pPr marL="63500" marR="63500" lvl="0" indent="0" algn="ctr" rtl="0">
                        <a:lnSpc>
                          <a:spcPct val="115000"/>
                        </a:lnSpc>
                        <a:spcBef>
                          <a:spcPts val="0"/>
                        </a:spcBef>
                        <a:spcAft>
                          <a:spcPts val="0"/>
                        </a:spcAft>
                        <a:buNone/>
                      </a:pPr>
                      <a:r>
                        <a:rPr lang="en-US" sz="1200" b="1" dirty="0">
                          <a:solidFill>
                            <a:schemeClr val="bg1"/>
                          </a:solidFill>
                        </a:rPr>
                        <a:t>Chemotherapy (N=127)</a:t>
                      </a:r>
                      <a:endParaRPr sz="1200" b="1" dirty="0">
                        <a:solidFill>
                          <a:schemeClr val="bg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AE2C2C"/>
                    </a:solidFill>
                  </a:tcPr>
                </a:tc>
                <a:extLst>
                  <a:ext uri="{0D108BD9-81ED-4DB2-BD59-A6C34878D82A}">
                    <a16:rowId xmlns:a16="http://schemas.microsoft.com/office/drawing/2014/main" val="10000"/>
                  </a:ext>
                </a:extLst>
              </a:tr>
              <a:tr h="758783">
                <a:tc>
                  <a:txBody>
                    <a:bodyPr/>
                    <a:lstStyle/>
                    <a:p>
                      <a:pPr marL="0" marR="63500" lvl="0" indent="0" algn="l" rtl="0">
                        <a:lnSpc>
                          <a:spcPct val="115000"/>
                        </a:lnSpc>
                        <a:spcBef>
                          <a:spcPts val="0"/>
                        </a:spcBef>
                        <a:spcAft>
                          <a:spcPts val="0"/>
                        </a:spcAft>
                        <a:buNone/>
                      </a:pPr>
                      <a:r>
                        <a:rPr lang="en-US" sz="1100" dirty="0"/>
                        <a:t>Patients with event</a:t>
                      </a:r>
                    </a:p>
                    <a:p>
                      <a:pPr marL="85725" marR="63500" lvl="0" indent="0" algn="l" rtl="0">
                        <a:lnSpc>
                          <a:spcPct val="115000"/>
                        </a:lnSpc>
                        <a:spcBef>
                          <a:spcPts val="0"/>
                        </a:spcBef>
                        <a:spcAft>
                          <a:spcPts val="0"/>
                        </a:spcAft>
                        <a:buNone/>
                      </a:pPr>
                      <a:r>
                        <a:rPr lang="en-US" sz="1100" dirty="0"/>
                        <a:t>Death</a:t>
                      </a:r>
                    </a:p>
                    <a:p>
                      <a:pPr marL="85725" marR="63500" lvl="0" indent="0" algn="l" rtl="0">
                        <a:lnSpc>
                          <a:spcPct val="115000"/>
                        </a:lnSpc>
                        <a:spcBef>
                          <a:spcPts val="0"/>
                        </a:spcBef>
                        <a:spcAft>
                          <a:spcPts val="0"/>
                        </a:spcAft>
                        <a:buNone/>
                      </a:pPr>
                      <a:r>
                        <a:rPr lang="en-US" sz="1100" dirty="0"/>
                        <a:t>Recurrence</a:t>
                      </a:r>
                      <a:endParaRPr sz="1100" dirty="0"/>
                    </a:p>
                  </a:txBody>
                  <a:tcPr marL="48000" marR="0" marT="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GB" sz="1100" dirty="0"/>
                        <a:t>15 (12%)</a:t>
                      </a:r>
                    </a:p>
                    <a:p>
                      <a:pPr marL="63500" marR="63500" lvl="0" indent="0" algn="ctr" rtl="0">
                        <a:lnSpc>
                          <a:spcPct val="115000"/>
                        </a:lnSpc>
                        <a:spcBef>
                          <a:spcPts val="0"/>
                        </a:spcBef>
                        <a:spcAft>
                          <a:spcPts val="0"/>
                        </a:spcAft>
                        <a:buNone/>
                      </a:pPr>
                      <a:r>
                        <a:rPr lang="en-GB" sz="1100" dirty="0"/>
                        <a:t>0</a:t>
                      </a:r>
                    </a:p>
                    <a:p>
                      <a:pPr marL="63500" marR="63500" lvl="0" indent="0" algn="ctr" rtl="0">
                        <a:lnSpc>
                          <a:spcPct val="115000"/>
                        </a:lnSpc>
                        <a:spcBef>
                          <a:spcPts val="0"/>
                        </a:spcBef>
                        <a:spcAft>
                          <a:spcPts val="0"/>
                        </a:spcAft>
                        <a:buNone/>
                      </a:pPr>
                      <a:r>
                        <a:rPr lang="en-GB" sz="1100" dirty="0"/>
                        <a:t>15</a:t>
                      </a:r>
                    </a:p>
                  </a:txBody>
                  <a:tcPr marL="0" marR="0" marT="0"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1100" dirty="0"/>
                        <a:t>50 (39%)</a:t>
                      </a:r>
                      <a:br>
                        <a:rPr lang="en-GB" sz="1100" dirty="0"/>
                      </a:br>
                      <a:r>
                        <a:rPr lang="en-GB" sz="1100" dirty="0"/>
                        <a:t>1</a:t>
                      </a:r>
                      <a:br>
                        <a:rPr lang="en-GB" sz="1100" dirty="0"/>
                      </a:br>
                      <a:r>
                        <a:rPr lang="en-GB" sz="1100" dirty="0"/>
                        <a:t>49</a:t>
                      </a:r>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3104202841"/>
                  </a:ext>
                </a:extLst>
              </a:tr>
              <a:tr h="485145">
                <a:tc>
                  <a:txBody>
                    <a:bodyPr/>
                    <a:lstStyle/>
                    <a:p>
                      <a:pPr algn="l"/>
                      <a:r>
                        <a:rPr lang="en-GB" sz="1100" dirty="0">
                          <a:solidFill>
                            <a:schemeClr val="tx1"/>
                          </a:solidFill>
                          <a:latin typeface="Arial" panose="020B0604020202020204" pitchFamily="34" charset="0"/>
                          <a:cs typeface="Arial" panose="020B0604020202020204" pitchFamily="34" charset="0"/>
                        </a:rPr>
                        <a:t>Median DFS, months (95% CI)</a:t>
                      </a:r>
                    </a:p>
                  </a:txBody>
                  <a:tcPr marL="48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Not reached</a:t>
                      </a:r>
                      <a:br>
                        <a:rPr lang="en-GB" sz="1100" b="0" dirty="0">
                          <a:latin typeface="Arial" panose="020B0604020202020204" pitchFamily="34" charset="0"/>
                          <a:cs typeface="Arial" panose="020B0604020202020204" pitchFamily="34" charset="0"/>
                        </a:rPr>
                      </a:br>
                      <a:endParaRPr lang="en-GB" sz="1100" b="0" dirty="0">
                        <a:latin typeface="Arial" panose="020B0604020202020204" pitchFamily="34" charset="0"/>
                        <a:cs typeface="Arial" panose="020B0604020202020204" pitchFamily="34"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cap="none" dirty="0">
                          <a:solidFill>
                            <a:sysClr val="windowText" lastClr="000000"/>
                          </a:solidFill>
                          <a:latin typeface="Arial" panose="020B0604020202020204" pitchFamily="34" charset="0"/>
                          <a:cs typeface="Arial" panose="020B0604020202020204" pitchFamily="34" charset="0"/>
                          <a:sym typeface="arial"/>
                        </a:rPr>
                        <a:t>41.3 </a:t>
                      </a:r>
                      <a:br>
                        <a:rPr lang="en-GB" sz="1100" b="0" i="0" u="none" strike="noStrike" cap="none" dirty="0">
                          <a:solidFill>
                            <a:sysClr val="windowText" lastClr="000000"/>
                          </a:solidFill>
                          <a:latin typeface="Arial" panose="020B0604020202020204" pitchFamily="34" charset="0"/>
                          <a:cs typeface="Arial" panose="020B0604020202020204" pitchFamily="34" charset="0"/>
                          <a:sym typeface="arial"/>
                        </a:rPr>
                      </a:br>
                      <a:r>
                        <a:rPr lang="en-GB" sz="1100" b="0" i="0" u="none" strike="noStrike" cap="none" dirty="0">
                          <a:solidFill>
                            <a:sysClr val="windowText" lastClr="000000"/>
                          </a:solidFill>
                          <a:latin typeface="Arial" panose="020B0604020202020204" pitchFamily="34" charset="0"/>
                          <a:cs typeface="Arial" panose="020B0604020202020204" pitchFamily="34" charset="0"/>
                          <a:sym typeface="arial"/>
                        </a:rPr>
                        <a:t>(28.5, </a:t>
                      </a:r>
                      <a:r>
                        <a:rPr lang="en-GB" sz="1100" b="0" i="0" u="none" strike="noStrike" cap="none" dirty="0">
                          <a:solidFill>
                            <a:srgbClr val="000000"/>
                          </a:solidFill>
                          <a:latin typeface="Arial" panose="020B0604020202020204" pitchFamily="34" charset="0"/>
                          <a:cs typeface="Arial" panose="020B0604020202020204" pitchFamily="34" charset="0"/>
                          <a:sym typeface="arial"/>
                        </a:rPr>
                        <a:t>NE</a:t>
                      </a:r>
                      <a:r>
                        <a:rPr lang="en-GB" sz="1100" b="0" i="0" u="none" strike="noStrike" cap="none" dirty="0">
                          <a:solidFill>
                            <a:sysClr val="windowText" lastClr="000000"/>
                          </a:solidFill>
                          <a:latin typeface="Arial" panose="020B0604020202020204" pitchFamily="34" charset="0"/>
                          <a:cs typeface="Arial" panose="020B0604020202020204" pitchFamily="34" charset="0"/>
                          <a:sym typeface="arial"/>
                        </a:rPr>
                        <a:t>)</a:t>
                      </a: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1959">
                <a:tc>
                  <a:txBody>
                    <a:bodyPr/>
                    <a:lstStyle/>
                    <a:p>
                      <a:pPr marL="0" marR="63500" lvl="0" indent="0" algn="l" rtl="0">
                        <a:lnSpc>
                          <a:spcPct val="115000"/>
                        </a:lnSpc>
                        <a:spcBef>
                          <a:spcPts val="0"/>
                        </a:spcBef>
                        <a:spcAft>
                          <a:spcPts val="0"/>
                        </a:spcAft>
                        <a:buNone/>
                      </a:pPr>
                      <a:r>
                        <a:rPr lang="en-US" sz="1100" b="1" dirty="0"/>
                        <a:t>DFS HR </a:t>
                      </a:r>
                      <a:br>
                        <a:rPr lang="en-US" sz="1100" b="1" dirty="0"/>
                      </a:br>
                      <a:r>
                        <a:rPr lang="en-US" sz="1100" b="0" dirty="0"/>
                        <a:t>(95% CI)</a:t>
                      </a:r>
                    </a:p>
                  </a:txBody>
                  <a:tcPr marL="48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2">
                  <a:txBody>
                    <a:bodyPr/>
                    <a:lstStyle/>
                    <a:p>
                      <a:pPr marL="63500" marR="63500" lvl="0" indent="0" algn="ctr" rtl="0">
                        <a:lnSpc>
                          <a:spcPct val="115000"/>
                        </a:lnSpc>
                        <a:spcBef>
                          <a:spcPts val="300"/>
                        </a:spcBef>
                        <a:spcAft>
                          <a:spcPts val="300"/>
                        </a:spcAft>
                        <a:buNone/>
                      </a:pPr>
                      <a:r>
                        <a:rPr lang="en-US" sz="1600" b="1" dirty="0"/>
                        <a:t>0.24</a:t>
                      </a:r>
                      <a:r>
                        <a:rPr lang="en-US" sz="1300" b="1" dirty="0"/>
                        <a:t> </a:t>
                      </a:r>
                      <a:r>
                        <a:rPr lang="en-US" sz="1200" b="0" dirty="0"/>
                        <a:t>(0.13, 0.43)</a:t>
                      </a:r>
                      <a:br>
                        <a:rPr lang="en-US" sz="1200" b="0" dirty="0"/>
                      </a:br>
                      <a:r>
                        <a:rPr lang="en-US" sz="1200" b="0" dirty="0"/>
                        <a:t>p</a:t>
                      </a:r>
                      <a:r>
                        <a:rPr lang="en-GB" sz="1200" b="0" i="0" u="none" strike="noStrike" cap="none" baseline="30000" dirty="0">
                          <a:solidFill>
                            <a:schemeClr val="tx1"/>
                          </a:solidFill>
                          <a:latin typeface="+mn-lt"/>
                          <a:ea typeface="+mn-ea"/>
                          <a:cs typeface="+mn-cs"/>
                          <a:sym typeface="Arial"/>
                        </a:rPr>
                        <a:t>†</a:t>
                      </a:r>
                      <a:r>
                        <a:rPr lang="en-US" sz="1200" b="0" dirty="0"/>
                        <a:t>&lt;0.0001</a:t>
                      </a: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447" name="Rectangle 446">
            <a:extLst>
              <a:ext uri="{FF2B5EF4-FFF2-40B4-BE49-F238E27FC236}">
                <a16:creationId xmlns:a16="http://schemas.microsoft.com/office/drawing/2014/main" id="{7C8C336B-F7D9-1030-2060-A4F781BA7208}"/>
              </a:ext>
            </a:extLst>
          </p:cNvPr>
          <p:cNvSpPr/>
          <p:nvPr/>
        </p:nvSpPr>
        <p:spPr>
          <a:xfrm>
            <a:off x="8612779" y="4328161"/>
            <a:ext cx="3000404" cy="1087423"/>
          </a:xfrm>
          <a:prstGeom prst="rect">
            <a:avLst/>
          </a:prstGeom>
          <a:noFill/>
          <a:ln>
            <a:solidFill>
              <a:srgbClr val="026C72"/>
            </a:solidFill>
          </a:ln>
        </p:spPr>
        <p:style>
          <a:lnRef idx="2">
            <a:schemeClr val="accent1">
              <a:shade val="15000"/>
            </a:schemeClr>
          </a:lnRef>
          <a:fillRef idx="1">
            <a:schemeClr val="accent1"/>
          </a:fillRef>
          <a:effectRef idx="0">
            <a:schemeClr val="accent1"/>
          </a:effectRef>
          <a:fontRef idx="minor">
            <a:schemeClr val="lt1"/>
          </a:fontRef>
        </p:style>
        <p:txBody>
          <a:bodyPr lIns="192000"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4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mn-cs"/>
                <a:sym typeface="Arial"/>
              </a:rPr>
              <a:t>At the data cutoff date, </a:t>
            </a:r>
            <a:r>
              <a:rPr kumimoji="0" lang="en-GB" sz="14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mn-cs"/>
                <a:sym typeface="Arial"/>
              </a:rPr>
              <a:t>OS data were immature </a:t>
            </a:r>
            <a:r>
              <a:rPr kumimoji="0" lang="en-GB" sz="14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mn-cs"/>
                <a:sym typeface="Arial"/>
              </a:rPr>
              <a:t>with only 6 (2.3%) OS events reported</a:t>
            </a:r>
            <a:r>
              <a:rPr kumimoji="0" lang="en-GB" sz="1400" b="0" i="0" u="none" strike="noStrike" kern="0" cap="none" spc="0" normalizeH="0" baseline="30000" noProof="0" dirty="0">
                <a:ln>
                  <a:noFill/>
                </a:ln>
                <a:solidFill>
                  <a:srgbClr val="000000"/>
                </a:solidFill>
                <a:effectLst/>
                <a:uLnTx/>
                <a:uFillTx/>
                <a:latin typeface="Arial" panose="020B0604020202020204"/>
                <a:ea typeface="MS PGothic" panose="020B0600070205080204" pitchFamily="34" charset="-128"/>
                <a:cs typeface="+mn-cs"/>
                <a:sym typeface="Arial"/>
              </a:rPr>
              <a:t>‡</a:t>
            </a:r>
            <a:endParaRPr kumimoji="0" lang="en-GB" sz="1467" b="0" i="0" u="none" strike="noStrike" kern="0" cap="none" spc="0" normalizeH="0" baseline="30000" noProof="0" dirty="0">
              <a:ln>
                <a:noFill/>
              </a:ln>
              <a:solidFill>
                <a:srgbClr val="000000"/>
              </a:solidFill>
              <a:effectLst/>
              <a:uLnTx/>
              <a:uFillTx/>
              <a:latin typeface="Arial" panose="020B0604020202020204"/>
              <a:ea typeface="MS PGothic" panose="020B0600070205080204" pitchFamily="34" charset="-128"/>
              <a:cs typeface="+mn-cs"/>
              <a:sym typeface="Arial"/>
            </a:endParaRPr>
          </a:p>
        </p:txBody>
      </p:sp>
      <p:sp>
        <p:nvSpPr>
          <p:cNvPr id="60" name="TextBox 59">
            <a:extLst>
              <a:ext uri="{FF2B5EF4-FFF2-40B4-BE49-F238E27FC236}">
                <a16:creationId xmlns:a16="http://schemas.microsoft.com/office/drawing/2014/main" id="{0922183B-A77E-29AD-D57C-A87E1307B2D9}"/>
              </a:ext>
            </a:extLst>
          </p:cNvPr>
          <p:cNvSpPr txBox="1"/>
          <p:nvPr/>
        </p:nvSpPr>
        <p:spPr>
          <a:xfrm rot="16200000">
            <a:off x="-376863" y="2903159"/>
            <a:ext cx="1937984" cy="169277"/>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000000"/>
                </a:solidFill>
                <a:effectLst/>
                <a:uLnTx/>
                <a:uFillTx/>
                <a:latin typeface="Arial"/>
                <a:ea typeface="+mn-ea"/>
                <a:cs typeface="Arial"/>
                <a:sym typeface="Arial"/>
                <a:rtl val="0"/>
              </a:rPr>
              <a:t>Disease-free survival (%)</a:t>
            </a:r>
          </a:p>
        </p:txBody>
      </p:sp>
      <p:sp>
        <p:nvSpPr>
          <p:cNvPr id="443" name="TextBox 442">
            <a:extLst>
              <a:ext uri="{FF2B5EF4-FFF2-40B4-BE49-F238E27FC236}">
                <a16:creationId xmlns:a16="http://schemas.microsoft.com/office/drawing/2014/main" id="{0C3A48BD-D869-D0C7-B010-E175FA92E36E}"/>
              </a:ext>
            </a:extLst>
          </p:cNvPr>
          <p:cNvSpPr txBox="1"/>
          <p:nvPr/>
        </p:nvSpPr>
        <p:spPr>
          <a:xfrm>
            <a:off x="728154" y="1424415"/>
            <a:ext cx="235642"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100</a:t>
            </a:r>
          </a:p>
        </p:txBody>
      </p:sp>
      <p:sp>
        <p:nvSpPr>
          <p:cNvPr id="448" name="TextBox 447">
            <a:extLst>
              <a:ext uri="{FF2B5EF4-FFF2-40B4-BE49-F238E27FC236}">
                <a16:creationId xmlns:a16="http://schemas.microsoft.com/office/drawing/2014/main" id="{67069A67-DD27-DCA1-C6E2-13AEA0E6A73D}"/>
              </a:ext>
            </a:extLst>
          </p:cNvPr>
          <p:cNvSpPr txBox="1"/>
          <p:nvPr/>
        </p:nvSpPr>
        <p:spPr>
          <a:xfrm>
            <a:off x="806701" y="2025310"/>
            <a:ext cx="157094"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80</a:t>
            </a:r>
          </a:p>
        </p:txBody>
      </p:sp>
      <p:sp>
        <p:nvSpPr>
          <p:cNvPr id="449" name="TextBox 448">
            <a:extLst>
              <a:ext uri="{FF2B5EF4-FFF2-40B4-BE49-F238E27FC236}">
                <a16:creationId xmlns:a16="http://schemas.microsoft.com/office/drawing/2014/main" id="{F19DCE2C-E456-366F-E2A7-1BD8E719495D}"/>
              </a:ext>
            </a:extLst>
          </p:cNvPr>
          <p:cNvSpPr txBox="1"/>
          <p:nvPr/>
        </p:nvSpPr>
        <p:spPr>
          <a:xfrm>
            <a:off x="806701" y="2626204"/>
            <a:ext cx="157094"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60</a:t>
            </a:r>
          </a:p>
        </p:txBody>
      </p:sp>
      <p:sp>
        <p:nvSpPr>
          <p:cNvPr id="450" name="TextBox 449">
            <a:extLst>
              <a:ext uri="{FF2B5EF4-FFF2-40B4-BE49-F238E27FC236}">
                <a16:creationId xmlns:a16="http://schemas.microsoft.com/office/drawing/2014/main" id="{ECDD7F93-F1E5-6C46-001E-D438F0A34630}"/>
              </a:ext>
            </a:extLst>
          </p:cNvPr>
          <p:cNvSpPr txBox="1"/>
          <p:nvPr/>
        </p:nvSpPr>
        <p:spPr>
          <a:xfrm>
            <a:off x="806701" y="3227096"/>
            <a:ext cx="157094"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40</a:t>
            </a:r>
          </a:p>
        </p:txBody>
      </p:sp>
      <p:sp>
        <p:nvSpPr>
          <p:cNvPr id="451" name="TextBox 450">
            <a:extLst>
              <a:ext uri="{FF2B5EF4-FFF2-40B4-BE49-F238E27FC236}">
                <a16:creationId xmlns:a16="http://schemas.microsoft.com/office/drawing/2014/main" id="{35FFFE9A-CAE1-B105-1837-90E7802CE8E0}"/>
              </a:ext>
            </a:extLst>
          </p:cNvPr>
          <p:cNvSpPr txBox="1"/>
          <p:nvPr/>
        </p:nvSpPr>
        <p:spPr>
          <a:xfrm>
            <a:off x="806701" y="3827991"/>
            <a:ext cx="157094"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20</a:t>
            </a:r>
          </a:p>
        </p:txBody>
      </p:sp>
      <p:grpSp>
        <p:nvGrpSpPr>
          <p:cNvPr id="453" name="Group 452">
            <a:extLst>
              <a:ext uri="{FF2B5EF4-FFF2-40B4-BE49-F238E27FC236}">
                <a16:creationId xmlns:a16="http://schemas.microsoft.com/office/drawing/2014/main" id="{B0F653D7-DBED-D43B-B317-F203963214BE}"/>
              </a:ext>
            </a:extLst>
          </p:cNvPr>
          <p:cNvGrpSpPr/>
          <p:nvPr/>
        </p:nvGrpSpPr>
        <p:grpSpPr>
          <a:xfrm>
            <a:off x="1065234" y="4517035"/>
            <a:ext cx="6427780" cy="61492"/>
            <a:chOff x="2896799" y="4519882"/>
            <a:chExt cx="7504191" cy="72000"/>
          </a:xfrm>
        </p:grpSpPr>
        <p:sp>
          <p:nvSpPr>
            <p:cNvPr id="454" name="Freeform: Shape 453">
              <a:extLst>
                <a:ext uri="{FF2B5EF4-FFF2-40B4-BE49-F238E27FC236}">
                  <a16:creationId xmlns:a16="http://schemas.microsoft.com/office/drawing/2014/main" id="{A6354835-561D-3E0C-E8D9-51281859298B}"/>
                </a:ext>
              </a:extLst>
            </p:cNvPr>
            <p:cNvSpPr/>
            <p:nvPr/>
          </p:nvSpPr>
          <p:spPr>
            <a:xfrm>
              <a:off x="3730598"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Freeform: Shape 454">
              <a:extLst>
                <a:ext uri="{FF2B5EF4-FFF2-40B4-BE49-F238E27FC236}">
                  <a16:creationId xmlns:a16="http://schemas.microsoft.com/office/drawing/2014/main" id="{9E7A6963-DCFF-8908-4F59-FD8B07B49144}"/>
                </a:ext>
              </a:extLst>
            </p:cNvPr>
            <p:cNvSpPr/>
            <p:nvPr/>
          </p:nvSpPr>
          <p:spPr>
            <a:xfrm>
              <a:off x="2896799"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Freeform: Shape 455">
              <a:extLst>
                <a:ext uri="{FF2B5EF4-FFF2-40B4-BE49-F238E27FC236}">
                  <a16:creationId xmlns:a16="http://schemas.microsoft.com/office/drawing/2014/main" id="{199930C0-9DC9-9FB7-9177-BEF61C269FA5}"/>
                </a:ext>
              </a:extLst>
            </p:cNvPr>
            <p:cNvSpPr/>
            <p:nvPr/>
          </p:nvSpPr>
          <p:spPr>
            <a:xfrm>
              <a:off x="4564397"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Freeform: Shape 456">
              <a:extLst>
                <a:ext uri="{FF2B5EF4-FFF2-40B4-BE49-F238E27FC236}">
                  <a16:creationId xmlns:a16="http://schemas.microsoft.com/office/drawing/2014/main" id="{63E87438-E4DB-DDEE-D3C7-0DDC6E74324A}"/>
                </a:ext>
              </a:extLst>
            </p:cNvPr>
            <p:cNvSpPr/>
            <p:nvPr/>
          </p:nvSpPr>
          <p:spPr>
            <a:xfrm>
              <a:off x="5398196"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Freeform: Shape 457">
              <a:extLst>
                <a:ext uri="{FF2B5EF4-FFF2-40B4-BE49-F238E27FC236}">
                  <a16:creationId xmlns:a16="http://schemas.microsoft.com/office/drawing/2014/main" id="{2204BCCF-40F0-0714-1F8B-E006A7E9843A}"/>
                </a:ext>
              </a:extLst>
            </p:cNvPr>
            <p:cNvSpPr/>
            <p:nvPr/>
          </p:nvSpPr>
          <p:spPr>
            <a:xfrm>
              <a:off x="6231995"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Freeform: Shape 458">
              <a:extLst>
                <a:ext uri="{FF2B5EF4-FFF2-40B4-BE49-F238E27FC236}">
                  <a16:creationId xmlns:a16="http://schemas.microsoft.com/office/drawing/2014/main" id="{A9294E0E-A786-5584-7870-EDC18D69AD15}"/>
                </a:ext>
              </a:extLst>
            </p:cNvPr>
            <p:cNvSpPr/>
            <p:nvPr/>
          </p:nvSpPr>
          <p:spPr>
            <a:xfrm>
              <a:off x="7065794"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Freeform: Shape 459">
              <a:extLst>
                <a:ext uri="{FF2B5EF4-FFF2-40B4-BE49-F238E27FC236}">
                  <a16:creationId xmlns:a16="http://schemas.microsoft.com/office/drawing/2014/main" id="{E37A4153-9A47-C059-2CE1-9CAEB9111686}"/>
                </a:ext>
              </a:extLst>
            </p:cNvPr>
            <p:cNvSpPr/>
            <p:nvPr/>
          </p:nvSpPr>
          <p:spPr>
            <a:xfrm>
              <a:off x="7899593"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Freeform: Shape 460">
              <a:extLst>
                <a:ext uri="{FF2B5EF4-FFF2-40B4-BE49-F238E27FC236}">
                  <a16:creationId xmlns:a16="http://schemas.microsoft.com/office/drawing/2014/main" id="{3E1F8DBC-B930-C81F-8BB5-6DD5FAE85341}"/>
                </a:ext>
              </a:extLst>
            </p:cNvPr>
            <p:cNvSpPr/>
            <p:nvPr/>
          </p:nvSpPr>
          <p:spPr>
            <a:xfrm>
              <a:off x="8733392"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Freeform: Shape 461">
              <a:extLst>
                <a:ext uri="{FF2B5EF4-FFF2-40B4-BE49-F238E27FC236}">
                  <a16:creationId xmlns:a16="http://schemas.microsoft.com/office/drawing/2014/main" id="{BD045FFF-A845-0646-8235-9D28EEB48287}"/>
                </a:ext>
              </a:extLst>
            </p:cNvPr>
            <p:cNvSpPr/>
            <p:nvPr/>
          </p:nvSpPr>
          <p:spPr>
            <a:xfrm>
              <a:off x="9567191"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Freeform: Shape 462">
              <a:extLst>
                <a:ext uri="{FF2B5EF4-FFF2-40B4-BE49-F238E27FC236}">
                  <a16:creationId xmlns:a16="http://schemas.microsoft.com/office/drawing/2014/main" id="{363AF7DC-7E35-8001-91E4-6136ED26576A}"/>
                </a:ext>
              </a:extLst>
            </p:cNvPr>
            <p:cNvSpPr/>
            <p:nvPr/>
          </p:nvSpPr>
          <p:spPr>
            <a:xfrm>
              <a:off x="10400990"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4" name="TextBox 463">
            <a:extLst>
              <a:ext uri="{FF2B5EF4-FFF2-40B4-BE49-F238E27FC236}">
                <a16:creationId xmlns:a16="http://schemas.microsoft.com/office/drawing/2014/main" id="{8B4A85A9-B029-1C6E-3782-7093D6CBE08A}"/>
              </a:ext>
            </a:extLst>
          </p:cNvPr>
          <p:cNvSpPr txBox="1"/>
          <p:nvPr/>
        </p:nvSpPr>
        <p:spPr>
          <a:xfrm>
            <a:off x="1739727" y="4573927"/>
            <a:ext cx="78548"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6</a:t>
            </a:r>
          </a:p>
        </p:txBody>
      </p:sp>
      <p:sp>
        <p:nvSpPr>
          <p:cNvPr id="465" name="TextBox 464">
            <a:extLst>
              <a:ext uri="{FF2B5EF4-FFF2-40B4-BE49-F238E27FC236}">
                <a16:creationId xmlns:a16="http://schemas.microsoft.com/office/drawing/2014/main" id="{0212F193-7D3F-5B65-7B65-707FD5564C09}"/>
              </a:ext>
            </a:extLst>
          </p:cNvPr>
          <p:cNvSpPr txBox="1"/>
          <p:nvPr/>
        </p:nvSpPr>
        <p:spPr>
          <a:xfrm>
            <a:off x="1025487" y="4573927"/>
            <a:ext cx="78548"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0</a:t>
            </a:r>
          </a:p>
        </p:txBody>
      </p:sp>
      <p:sp>
        <p:nvSpPr>
          <p:cNvPr id="466" name="TextBox 465">
            <a:extLst>
              <a:ext uri="{FF2B5EF4-FFF2-40B4-BE49-F238E27FC236}">
                <a16:creationId xmlns:a16="http://schemas.microsoft.com/office/drawing/2014/main" id="{5924DB4B-423B-4C93-1A68-6D41C344294D}"/>
              </a:ext>
            </a:extLst>
          </p:cNvPr>
          <p:cNvSpPr txBox="1"/>
          <p:nvPr/>
        </p:nvSpPr>
        <p:spPr>
          <a:xfrm>
            <a:off x="2414696" y="45739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12</a:t>
            </a:r>
          </a:p>
        </p:txBody>
      </p:sp>
      <p:sp>
        <p:nvSpPr>
          <p:cNvPr id="467" name="TextBox 466">
            <a:extLst>
              <a:ext uri="{FF2B5EF4-FFF2-40B4-BE49-F238E27FC236}">
                <a16:creationId xmlns:a16="http://schemas.microsoft.com/office/drawing/2014/main" id="{1844D62D-4B1F-1514-F7E0-A399F65993AC}"/>
              </a:ext>
            </a:extLst>
          </p:cNvPr>
          <p:cNvSpPr txBox="1"/>
          <p:nvPr/>
        </p:nvSpPr>
        <p:spPr>
          <a:xfrm>
            <a:off x="3128936" y="45739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18</a:t>
            </a:r>
          </a:p>
        </p:txBody>
      </p:sp>
      <p:sp>
        <p:nvSpPr>
          <p:cNvPr id="468" name="TextBox 467">
            <a:extLst>
              <a:ext uri="{FF2B5EF4-FFF2-40B4-BE49-F238E27FC236}">
                <a16:creationId xmlns:a16="http://schemas.microsoft.com/office/drawing/2014/main" id="{E6BD3E88-EE3D-3C22-DE83-9FB8872CA89C}"/>
              </a:ext>
            </a:extLst>
          </p:cNvPr>
          <p:cNvSpPr txBox="1"/>
          <p:nvPr/>
        </p:nvSpPr>
        <p:spPr>
          <a:xfrm>
            <a:off x="3843177" y="45739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24</a:t>
            </a:r>
          </a:p>
        </p:txBody>
      </p:sp>
      <p:sp>
        <p:nvSpPr>
          <p:cNvPr id="469" name="TextBox 468">
            <a:extLst>
              <a:ext uri="{FF2B5EF4-FFF2-40B4-BE49-F238E27FC236}">
                <a16:creationId xmlns:a16="http://schemas.microsoft.com/office/drawing/2014/main" id="{90B16294-B4C6-5CB9-D1EE-6CF8B75BEBB3}"/>
              </a:ext>
            </a:extLst>
          </p:cNvPr>
          <p:cNvSpPr txBox="1"/>
          <p:nvPr/>
        </p:nvSpPr>
        <p:spPr>
          <a:xfrm>
            <a:off x="4557420" y="45739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30</a:t>
            </a:r>
          </a:p>
        </p:txBody>
      </p:sp>
      <p:sp>
        <p:nvSpPr>
          <p:cNvPr id="470" name="TextBox 469">
            <a:extLst>
              <a:ext uri="{FF2B5EF4-FFF2-40B4-BE49-F238E27FC236}">
                <a16:creationId xmlns:a16="http://schemas.microsoft.com/office/drawing/2014/main" id="{DD70A6B2-F9B1-3915-A871-91AC4049817C}"/>
              </a:ext>
            </a:extLst>
          </p:cNvPr>
          <p:cNvSpPr txBox="1"/>
          <p:nvPr/>
        </p:nvSpPr>
        <p:spPr>
          <a:xfrm>
            <a:off x="5271660" y="45739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36</a:t>
            </a:r>
          </a:p>
        </p:txBody>
      </p:sp>
      <p:sp>
        <p:nvSpPr>
          <p:cNvPr id="471" name="TextBox 470">
            <a:extLst>
              <a:ext uri="{FF2B5EF4-FFF2-40B4-BE49-F238E27FC236}">
                <a16:creationId xmlns:a16="http://schemas.microsoft.com/office/drawing/2014/main" id="{3359E7B6-CEF4-E426-EF45-3BDA362E8DCF}"/>
              </a:ext>
            </a:extLst>
          </p:cNvPr>
          <p:cNvSpPr txBox="1"/>
          <p:nvPr/>
        </p:nvSpPr>
        <p:spPr>
          <a:xfrm>
            <a:off x="5985901" y="45739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42</a:t>
            </a:r>
          </a:p>
        </p:txBody>
      </p:sp>
      <p:sp>
        <p:nvSpPr>
          <p:cNvPr id="472" name="TextBox 471">
            <a:extLst>
              <a:ext uri="{FF2B5EF4-FFF2-40B4-BE49-F238E27FC236}">
                <a16:creationId xmlns:a16="http://schemas.microsoft.com/office/drawing/2014/main" id="{4A277D4E-7FBA-D1AD-38DF-71A5B164DEB6}"/>
              </a:ext>
            </a:extLst>
          </p:cNvPr>
          <p:cNvSpPr txBox="1"/>
          <p:nvPr/>
        </p:nvSpPr>
        <p:spPr>
          <a:xfrm>
            <a:off x="6700141" y="45739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48</a:t>
            </a:r>
          </a:p>
        </p:txBody>
      </p:sp>
      <p:sp>
        <p:nvSpPr>
          <p:cNvPr id="473" name="TextBox 472">
            <a:extLst>
              <a:ext uri="{FF2B5EF4-FFF2-40B4-BE49-F238E27FC236}">
                <a16:creationId xmlns:a16="http://schemas.microsoft.com/office/drawing/2014/main" id="{339F59FE-24E2-E3CD-FAE1-B7B184064E6B}"/>
              </a:ext>
            </a:extLst>
          </p:cNvPr>
          <p:cNvSpPr txBox="1"/>
          <p:nvPr/>
        </p:nvSpPr>
        <p:spPr>
          <a:xfrm>
            <a:off x="7414385" y="4573927"/>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54</a:t>
            </a:r>
          </a:p>
        </p:txBody>
      </p:sp>
      <p:sp>
        <p:nvSpPr>
          <p:cNvPr id="474" name="TextBox 473">
            <a:extLst>
              <a:ext uri="{FF2B5EF4-FFF2-40B4-BE49-F238E27FC236}">
                <a16:creationId xmlns:a16="http://schemas.microsoft.com/office/drawing/2014/main" id="{46879DA2-4009-7D5C-A27F-82F09AEAAE9E}"/>
              </a:ext>
            </a:extLst>
          </p:cNvPr>
          <p:cNvSpPr txBox="1"/>
          <p:nvPr/>
        </p:nvSpPr>
        <p:spPr>
          <a:xfrm>
            <a:off x="885248" y="4428674"/>
            <a:ext cx="78548"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0</a:t>
            </a:r>
          </a:p>
        </p:txBody>
      </p:sp>
      <p:sp>
        <p:nvSpPr>
          <p:cNvPr id="475" name="TextBox 474">
            <a:extLst>
              <a:ext uri="{FF2B5EF4-FFF2-40B4-BE49-F238E27FC236}">
                <a16:creationId xmlns:a16="http://schemas.microsoft.com/office/drawing/2014/main" id="{988899EC-CDC7-559C-4FE6-DDE4BC5504A0}"/>
              </a:ext>
            </a:extLst>
          </p:cNvPr>
          <p:cNvSpPr txBox="1"/>
          <p:nvPr/>
        </p:nvSpPr>
        <p:spPr>
          <a:xfrm>
            <a:off x="298095" y="5217054"/>
            <a:ext cx="535403" cy="169277"/>
          </a:xfrm>
          <a:prstGeom prst="rect">
            <a:avLst/>
          </a:prstGeom>
          <a:noFill/>
        </p:spPr>
        <p:txBody>
          <a:bodyPr wrap="non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Alectinib</a:t>
            </a:r>
          </a:p>
        </p:txBody>
      </p:sp>
      <p:sp>
        <p:nvSpPr>
          <p:cNvPr id="476" name="TextBox 475">
            <a:extLst>
              <a:ext uri="{FF2B5EF4-FFF2-40B4-BE49-F238E27FC236}">
                <a16:creationId xmlns:a16="http://schemas.microsoft.com/office/drawing/2014/main" id="{769E6CBB-BD4E-6D2C-5BC0-05FF81C3C48F}"/>
              </a:ext>
            </a:extLst>
          </p:cNvPr>
          <p:cNvSpPr txBox="1"/>
          <p:nvPr/>
        </p:nvSpPr>
        <p:spPr>
          <a:xfrm>
            <a:off x="284481" y="5036966"/>
            <a:ext cx="679673" cy="169277"/>
          </a:xfrm>
          <a:prstGeom prst="rect">
            <a:avLst/>
          </a:prstGeom>
          <a:noFill/>
        </p:spPr>
        <p:txBody>
          <a:bodyPr wrap="non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000000"/>
                </a:solidFill>
                <a:effectLst/>
                <a:uLnTx/>
                <a:uFillTx/>
                <a:latin typeface="Arial"/>
                <a:ea typeface="+mn-ea"/>
                <a:cs typeface="Arial"/>
                <a:sym typeface="Arial"/>
                <a:rtl val="0"/>
              </a:rPr>
              <a:t>No. at risk</a:t>
            </a:r>
          </a:p>
        </p:txBody>
      </p:sp>
      <p:sp>
        <p:nvSpPr>
          <p:cNvPr id="477" name="TextBox 476">
            <a:extLst>
              <a:ext uri="{FF2B5EF4-FFF2-40B4-BE49-F238E27FC236}">
                <a16:creationId xmlns:a16="http://schemas.microsoft.com/office/drawing/2014/main" id="{3A3557EF-006B-4F8E-E905-086B0838360C}"/>
              </a:ext>
            </a:extLst>
          </p:cNvPr>
          <p:cNvSpPr txBox="1"/>
          <p:nvPr/>
        </p:nvSpPr>
        <p:spPr>
          <a:xfrm>
            <a:off x="292431" y="5394924"/>
            <a:ext cx="455253" cy="169277"/>
          </a:xfrm>
          <a:prstGeom prst="rect">
            <a:avLst/>
          </a:prstGeom>
          <a:noFill/>
        </p:spPr>
        <p:txBody>
          <a:bodyPr wrap="non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Chemo</a:t>
            </a:r>
          </a:p>
        </p:txBody>
      </p:sp>
      <p:sp>
        <p:nvSpPr>
          <p:cNvPr id="6" name="TextBox 5">
            <a:extLst>
              <a:ext uri="{FF2B5EF4-FFF2-40B4-BE49-F238E27FC236}">
                <a16:creationId xmlns:a16="http://schemas.microsoft.com/office/drawing/2014/main" id="{47DEFA99-D7A7-64D2-BB8D-EF68109ACC05}"/>
              </a:ext>
            </a:extLst>
          </p:cNvPr>
          <p:cNvSpPr txBox="1"/>
          <p:nvPr/>
        </p:nvSpPr>
        <p:spPr bwMode="auto">
          <a:xfrm>
            <a:off x="80549" y="6659508"/>
            <a:ext cx="806691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Wu YL et al. N Engl J Med. 2024;390(14):1265-1276. </a:t>
            </a:r>
          </a:p>
        </p:txBody>
      </p:sp>
    </p:spTree>
    <p:extLst>
      <p:ext uri="{BB962C8B-B14F-4D97-AF65-F5344CB8AC3E}">
        <p14:creationId xmlns:p14="http://schemas.microsoft.com/office/powerpoint/2010/main" val="96053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11E5E8E-4DEC-80A6-C2BC-7BE2B4958DE1}"/>
              </a:ext>
            </a:extLst>
          </p:cNvPr>
          <p:cNvSpPr/>
          <p:nvPr/>
        </p:nvSpPr>
        <p:spPr>
          <a:xfrm>
            <a:off x="1581150" y="1290924"/>
            <a:ext cx="8801100" cy="4572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7" name="Rectangle 136">
            <a:extLst>
              <a:ext uri="{FF2B5EF4-FFF2-40B4-BE49-F238E27FC236}">
                <a16:creationId xmlns:a16="http://schemas.microsoft.com/office/drawing/2014/main" id="{18DB2AA2-4073-F6FB-2F9D-A631D2E7494C}"/>
              </a:ext>
            </a:extLst>
          </p:cNvPr>
          <p:cNvSpPr/>
          <p:nvPr/>
        </p:nvSpPr>
        <p:spPr>
          <a:xfrm>
            <a:off x="1581150" y="2313273"/>
            <a:ext cx="8801100" cy="4572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8" name="Rectangle 137">
            <a:extLst>
              <a:ext uri="{FF2B5EF4-FFF2-40B4-BE49-F238E27FC236}">
                <a16:creationId xmlns:a16="http://schemas.microsoft.com/office/drawing/2014/main" id="{A93D44FE-C474-0124-8435-5CEB48719E52}"/>
              </a:ext>
            </a:extLst>
          </p:cNvPr>
          <p:cNvSpPr/>
          <p:nvPr/>
        </p:nvSpPr>
        <p:spPr>
          <a:xfrm>
            <a:off x="1581150" y="3291172"/>
            <a:ext cx="8801100" cy="638175"/>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9" name="Rectangle 138">
            <a:extLst>
              <a:ext uri="{FF2B5EF4-FFF2-40B4-BE49-F238E27FC236}">
                <a16:creationId xmlns:a16="http://schemas.microsoft.com/office/drawing/2014/main" id="{92898706-82F2-F679-0B86-6F494B08503A}"/>
              </a:ext>
            </a:extLst>
          </p:cNvPr>
          <p:cNvSpPr/>
          <p:nvPr/>
        </p:nvSpPr>
        <p:spPr>
          <a:xfrm>
            <a:off x="1581150" y="4580223"/>
            <a:ext cx="8801100" cy="663575"/>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aphicFrame>
        <p:nvGraphicFramePr>
          <p:cNvPr id="135" name="Chart 134">
            <a:extLst>
              <a:ext uri="{FF2B5EF4-FFF2-40B4-BE49-F238E27FC236}">
                <a16:creationId xmlns:a16="http://schemas.microsoft.com/office/drawing/2014/main" id="{A7256B06-A650-4B5A-54A2-A0C64D79DC19}"/>
              </a:ext>
            </a:extLst>
          </p:cNvPr>
          <p:cNvGraphicFramePr>
            <a:graphicFrameLocks/>
          </p:cNvGraphicFramePr>
          <p:nvPr/>
        </p:nvGraphicFramePr>
        <p:xfrm>
          <a:off x="5365748" y="4859621"/>
          <a:ext cx="3200403" cy="78104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a:xfrm>
            <a:off x="479999" y="78084"/>
            <a:ext cx="11213020" cy="576000"/>
          </a:xfrm>
          <a:solidFill>
            <a:srgbClr val="002060"/>
          </a:solidFill>
        </p:spPr>
        <p:txBody>
          <a:bodyPr anchor="ctr"/>
          <a:lstStyle/>
          <a:p>
            <a:pPr algn="ctr"/>
            <a:r>
              <a:rPr lang="en-GB">
                <a:solidFill>
                  <a:srgbClr val="FFFF00"/>
                </a:solidFill>
              </a:rPr>
              <a:t>Disease-free survival </a:t>
            </a:r>
            <a:r>
              <a:rPr lang="en-GB" dirty="0">
                <a:solidFill>
                  <a:srgbClr val="FFFF00"/>
                </a:solidFill>
              </a:rPr>
              <a:t>subgroup analysis (ITT)</a:t>
            </a:r>
            <a:endParaRPr lang="en-CH" dirty="0">
              <a:solidFill>
                <a:srgbClr val="FFFF00"/>
              </a:solidFill>
            </a:endParaRPr>
          </a:p>
        </p:txBody>
      </p:sp>
      <p:sp>
        <p:nvSpPr>
          <p:cNvPr id="5" name="TextBox 4">
            <a:extLst>
              <a:ext uri="{FF2B5EF4-FFF2-40B4-BE49-F238E27FC236}">
                <a16:creationId xmlns:a16="http://schemas.microsoft.com/office/drawing/2014/main" id="{5B4EDA1F-46DA-68E7-5EE5-F41ED736648F}"/>
              </a:ext>
            </a:extLst>
          </p:cNvPr>
          <p:cNvSpPr txBox="1"/>
          <p:nvPr/>
        </p:nvSpPr>
        <p:spPr>
          <a:xfrm>
            <a:off x="6039539" y="5787586"/>
            <a:ext cx="1247136" cy="205121"/>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Alectinib better</a:t>
            </a:r>
          </a:p>
        </p:txBody>
      </p:sp>
      <p:sp>
        <p:nvSpPr>
          <p:cNvPr id="6" name="TextBox 5">
            <a:extLst>
              <a:ext uri="{FF2B5EF4-FFF2-40B4-BE49-F238E27FC236}">
                <a16:creationId xmlns:a16="http://schemas.microsoft.com/office/drawing/2014/main" id="{CD9CA91C-81E9-BB26-0763-5CDC21253AA0}"/>
              </a:ext>
            </a:extLst>
          </p:cNvPr>
          <p:cNvSpPr txBox="1"/>
          <p:nvPr/>
        </p:nvSpPr>
        <p:spPr>
          <a:xfrm>
            <a:off x="7659554" y="5800286"/>
            <a:ext cx="1720023" cy="205121"/>
          </a:xfrm>
          <a:prstGeom prst="rect">
            <a:avLst/>
          </a:prstGeom>
          <a:noFill/>
          <a:ln>
            <a:noFill/>
          </a:ln>
        </p:spPr>
        <p:txBody>
          <a:bodyPr wrap="non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AE2C2C"/>
                </a:solidFill>
                <a:effectLst/>
                <a:uLnTx/>
                <a:uFillTx/>
                <a:latin typeface="Arial" panose="020B0604020202020204" pitchFamily="34" charset="0"/>
                <a:ea typeface="+mn-ea"/>
                <a:cs typeface="Arial" panose="020B0604020202020204" pitchFamily="34" charset="0"/>
                <a:sym typeface="Arial"/>
              </a:rPr>
              <a:t>Chemotherapy better</a:t>
            </a:r>
          </a:p>
        </p:txBody>
      </p:sp>
      <p:sp>
        <p:nvSpPr>
          <p:cNvPr id="7" name="TextBox 6">
            <a:extLst>
              <a:ext uri="{FF2B5EF4-FFF2-40B4-BE49-F238E27FC236}">
                <a16:creationId xmlns:a16="http://schemas.microsoft.com/office/drawing/2014/main" id="{DD96C0AC-C63A-FAB1-8713-2B36F9369B8D}"/>
              </a:ext>
            </a:extLst>
          </p:cNvPr>
          <p:cNvSpPr txBox="1"/>
          <p:nvPr/>
        </p:nvSpPr>
        <p:spPr>
          <a:xfrm>
            <a:off x="1603151" y="715816"/>
            <a:ext cx="1280435" cy="184666"/>
          </a:xfrm>
          <a:prstGeom prst="rect">
            <a:avLst/>
          </a:prstGeom>
          <a:solidFill>
            <a:schemeClr val="bg1"/>
          </a:solid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Subgroup</a:t>
            </a:r>
          </a:p>
        </p:txBody>
      </p:sp>
      <p:sp>
        <p:nvSpPr>
          <p:cNvPr id="8" name="TextBox 7">
            <a:extLst>
              <a:ext uri="{FF2B5EF4-FFF2-40B4-BE49-F238E27FC236}">
                <a16:creationId xmlns:a16="http://schemas.microsoft.com/office/drawing/2014/main" id="{9BCC8110-1124-82C3-EE22-64B3CAC8BC01}"/>
              </a:ext>
            </a:extLst>
          </p:cNvPr>
          <p:cNvSpPr txBox="1"/>
          <p:nvPr/>
        </p:nvSpPr>
        <p:spPr>
          <a:xfrm>
            <a:off x="3606936" y="715816"/>
            <a:ext cx="1968123" cy="184666"/>
          </a:xfrm>
          <a:prstGeom prst="rect">
            <a:avLst/>
          </a:prstGeom>
          <a:solidFill>
            <a:schemeClr val="bg1"/>
          </a:solid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No. of events / patients</a:t>
            </a:r>
          </a:p>
        </p:txBody>
      </p:sp>
      <p:sp>
        <p:nvSpPr>
          <p:cNvPr id="9" name="TextBox 8">
            <a:extLst>
              <a:ext uri="{FF2B5EF4-FFF2-40B4-BE49-F238E27FC236}">
                <a16:creationId xmlns:a16="http://schemas.microsoft.com/office/drawing/2014/main" id="{5D353A2D-A54C-CFD3-D1E3-7CF3F9B2B0BB}"/>
              </a:ext>
            </a:extLst>
          </p:cNvPr>
          <p:cNvSpPr txBox="1"/>
          <p:nvPr/>
        </p:nvSpPr>
        <p:spPr>
          <a:xfrm>
            <a:off x="7497099" y="715816"/>
            <a:ext cx="4155276" cy="184666"/>
          </a:xfrm>
          <a:prstGeom prst="rect">
            <a:avLst/>
          </a:prstGeom>
          <a:solidFill>
            <a:schemeClr val="bg1"/>
          </a:solid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DFS HR (95% CI)</a:t>
            </a:r>
          </a:p>
        </p:txBody>
      </p:sp>
      <p:sp>
        <p:nvSpPr>
          <p:cNvPr id="14" name="Freeform: Shape 13">
            <a:extLst>
              <a:ext uri="{FF2B5EF4-FFF2-40B4-BE49-F238E27FC236}">
                <a16:creationId xmlns:a16="http://schemas.microsoft.com/office/drawing/2014/main" id="{31784463-D075-4188-B7FB-86C9601DF8B0}"/>
              </a:ext>
            </a:extLst>
          </p:cNvPr>
          <p:cNvSpPr/>
          <p:nvPr/>
        </p:nvSpPr>
        <p:spPr>
          <a:xfrm flipH="1">
            <a:off x="7460714" y="1006758"/>
            <a:ext cx="45719" cy="435328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Freeform: Shape 14">
            <a:extLst>
              <a:ext uri="{FF2B5EF4-FFF2-40B4-BE49-F238E27FC236}">
                <a16:creationId xmlns:a16="http://schemas.microsoft.com/office/drawing/2014/main" id="{1BD94CEC-A8D6-BC0B-891B-74FE162B311C}"/>
              </a:ext>
            </a:extLst>
          </p:cNvPr>
          <p:cNvSpPr/>
          <p:nvPr/>
        </p:nvSpPr>
        <p:spPr>
          <a:xfrm>
            <a:off x="6271179" y="1137168"/>
            <a:ext cx="0" cy="422287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2700" cap="flat">
            <a:solidFill>
              <a:srgbClr val="68AB6A"/>
            </a:solidFill>
            <a:prstDash val="dash"/>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roup 15">
            <a:extLst>
              <a:ext uri="{FF2B5EF4-FFF2-40B4-BE49-F238E27FC236}">
                <a16:creationId xmlns:a16="http://schemas.microsoft.com/office/drawing/2014/main" id="{7CC3AFFD-CFBF-08B7-DFFF-F5D0918A1923}"/>
              </a:ext>
            </a:extLst>
          </p:cNvPr>
          <p:cNvGrpSpPr/>
          <p:nvPr/>
        </p:nvGrpSpPr>
        <p:grpSpPr>
          <a:xfrm>
            <a:off x="5576770" y="5355886"/>
            <a:ext cx="2845972" cy="76233"/>
            <a:chOff x="5433063" y="5771890"/>
            <a:chExt cx="2845971" cy="39838"/>
          </a:xfrm>
        </p:grpSpPr>
        <p:sp>
          <p:nvSpPr>
            <p:cNvPr id="17" name="Freeform: Shape 16">
              <a:extLst>
                <a:ext uri="{FF2B5EF4-FFF2-40B4-BE49-F238E27FC236}">
                  <a16:creationId xmlns:a16="http://schemas.microsoft.com/office/drawing/2014/main" id="{F3100BA7-8973-4F5C-DBA3-BECC600B8902}"/>
                </a:ext>
              </a:extLst>
            </p:cNvPr>
            <p:cNvSpPr/>
            <p:nvPr/>
          </p:nvSpPr>
          <p:spPr>
            <a:xfrm>
              <a:off x="5433063"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Freeform: Shape 17">
              <a:extLst>
                <a:ext uri="{FF2B5EF4-FFF2-40B4-BE49-F238E27FC236}">
                  <a16:creationId xmlns:a16="http://schemas.microsoft.com/office/drawing/2014/main" id="{841127B7-D832-7F7A-CE62-4A3A6B2E2AC8}"/>
                </a:ext>
              </a:extLst>
            </p:cNvPr>
            <p:cNvSpPr/>
            <p:nvPr/>
          </p:nvSpPr>
          <p:spPr>
            <a:xfrm>
              <a:off x="6350986"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Freeform: Shape 18">
              <a:extLst>
                <a:ext uri="{FF2B5EF4-FFF2-40B4-BE49-F238E27FC236}">
                  <a16:creationId xmlns:a16="http://schemas.microsoft.com/office/drawing/2014/main" id="{FEBC10DA-08A3-80D0-7001-87E0885C8525}"/>
                </a:ext>
              </a:extLst>
            </p:cNvPr>
            <p:cNvSpPr/>
            <p:nvPr/>
          </p:nvSpPr>
          <p:spPr>
            <a:xfrm>
              <a:off x="7361458"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Shape 19">
              <a:extLst>
                <a:ext uri="{FF2B5EF4-FFF2-40B4-BE49-F238E27FC236}">
                  <a16:creationId xmlns:a16="http://schemas.microsoft.com/office/drawing/2014/main" id="{02CD8B49-3686-6445-51AC-202E271CA6D4}"/>
                </a:ext>
              </a:extLst>
            </p:cNvPr>
            <p:cNvSpPr/>
            <p:nvPr/>
          </p:nvSpPr>
          <p:spPr>
            <a:xfrm>
              <a:off x="8279034" y="5771890"/>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TextBox 20">
            <a:extLst>
              <a:ext uri="{FF2B5EF4-FFF2-40B4-BE49-F238E27FC236}">
                <a16:creationId xmlns:a16="http://schemas.microsoft.com/office/drawing/2014/main" id="{8EB6E451-8EC5-2BC3-74EF-BF62CA027E1B}"/>
              </a:ext>
            </a:extLst>
          </p:cNvPr>
          <p:cNvSpPr txBox="1"/>
          <p:nvPr/>
        </p:nvSpPr>
        <p:spPr>
          <a:xfrm>
            <a:off x="5480564" y="5447046"/>
            <a:ext cx="195566" cy="169277"/>
          </a:xfrm>
          <a:prstGeom prst="rect">
            <a:avLst/>
          </a:prstGeom>
          <a:noFill/>
        </p:spPr>
        <p:txBody>
          <a:bodyPr wrap="none" lIns="0" tIns="0" rIns="0" bIns="0" rtlCol="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0.1</a:t>
            </a:r>
          </a:p>
        </p:txBody>
      </p:sp>
      <p:sp>
        <p:nvSpPr>
          <p:cNvPr id="22" name="TextBox 21">
            <a:extLst>
              <a:ext uri="{FF2B5EF4-FFF2-40B4-BE49-F238E27FC236}">
                <a16:creationId xmlns:a16="http://schemas.microsoft.com/office/drawing/2014/main" id="{465940AE-132B-7102-D3FB-5D2CF22962CC}"/>
              </a:ext>
            </a:extLst>
          </p:cNvPr>
          <p:cNvSpPr txBox="1"/>
          <p:nvPr/>
        </p:nvSpPr>
        <p:spPr>
          <a:xfrm>
            <a:off x="6398486" y="5447046"/>
            <a:ext cx="195566" cy="169277"/>
          </a:xfrm>
          <a:prstGeom prst="rect">
            <a:avLst/>
          </a:prstGeom>
          <a:noFill/>
        </p:spPr>
        <p:txBody>
          <a:bodyPr wrap="none" lIns="0" tIns="0" rIns="0" bIns="0" rtlCol="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0.3</a:t>
            </a:r>
          </a:p>
        </p:txBody>
      </p:sp>
      <p:sp>
        <p:nvSpPr>
          <p:cNvPr id="23" name="TextBox 22">
            <a:extLst>
              <a:ext uri="{FF2B5EF4-FFF2-40B4-BE49-F238E27FC236}">
                <a16:creationId xmlns:a16="http://schemas.microsoft.com/office/drawing/2014/main" id="{8AB5D4F1-2942-F187-BAAC-2B063725308C}"/>
              </a:ext>
            </a:extLst>
          </p:cNvPr>
          <p:cNvSpPr txBox="1"/>
          <p:nvPr/>
        </p:nvSpPr>
        <p:spPr>
          <a:xfrm>
            <a:off x="7408958" y="5447046"/>
            <a:ext cx="195566" cy="169277"/>
          </a:xfrm>
          <a:prstGeom prst="rect">
            <a:avLst/>
          </a:prstGeom>
          <a:noFill/>
        </p:spPr>
        <p:txBody>
          <a:bodyPr wrap="none" lIns="0" tIns="0" rIns="0" bIns="0" rtlCol="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1.0</a:t>
            </a:r>
          </a:p>
        </p:txBody>
      </p:sp>
      <p:sp>
        <p:nvSpPr>
          <p:cNvPr id="24" name="TextBox 23">
            <a:extLst>
              <a:ext uri="{FF2B5EF4-FFF2-40B4-BE49-F238E27FC236}">
                <a16:creationId xmlns:a16="http://schemas.microsoft.com/office/drawing/2014/main" id="{9617C459-464E-0324-898F-C2510EFE7406}"/>
              </a:ext>
            </a:extLst>
          </p:cNvPr>
          <p:cNvSpPr txBox="1"/>
          <p:nvPr/>
        </p:nvSpPr>
        <p:spPr>
          <a:xfrm>
            <a:off x="8330770" y="5447046"/>
            <a:ext cx="195566" cy="169277"/>
          </a:xfrm>
          <a:prstGeom prst="rect">
            <a:avLst/>
          </a:prstGeom>
          <a:noFill/>
        </p:spPr>
        <p:txBody>
          <a:bodyPr wrap="none" lIns="0" tIns="0" rIns="0" bIns="0" rtlCol="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3.0</a:t>
            </a:r>
          </a:p>
        </p:txBody>
      </p:sp>
      <p:sp>
        <p:nvSpPr>
          <p:cNvPr id="25" name="TextBox 24">
            <a:extLst>
              <a:ext uri="{FF2B5EF4-FFF2-40B4-BE49-F238E27FC236}">
                <a16:creationId xmlns:a16="http://schemas.microsoft.com/office/drawing/2014/main" id="{463A8628-08BF-6C74-0050-D310575C86E5}"/>
              </a:ext>
            </a:extLst>
          </p:cNvPr>
          <p:cNvSpPr txBox="1"/>
          <p:nvPr/>
        </p:nvSpPr>
        <p:spPr>
          <a:xfrm>
            <a:off x="3127152" y="4671754"/>
            <a:ext cx="1129264" cy="507831"/>
          </a:xfrm>
          <a:prstGeom prst="rect">
            <a:avLst/>
          </a:prstGeom>
          <a:noFill/>
        </p:spPr>
        <p:txBody>
          <a:bodyPr wrap="square" lIns="0" tIns="0" rIns="0" bIns="0" rtlCol="0" anchor="ctr" anchorCtr="0">
            <a:spAutoFit/>
          </a:bodyPr>
          <a:lstStyle/>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N0</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N1</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N2</a:t>
            </a:r>
          </a:p>
        </p:txBody>
      </p:sp>
      <p:sp>
        <p:nvSpPr>
          <p:cNvPr id="26" name="TextBox 25">
            <a:extLst>
              <a:ext uri="{FF2B5EF4-FFF2-40B4-BE49-F238E27FC236}">
                <a16:creationId xmlns:a16="http://schemas.microsoft.com/office/drawing/2014/main" id="{2E8E7C6C-FD46-5D11-D40E-DE49C2B960A2}"/>
              </a:ext>
            </a:extLst>
          </p:cNvPr>
          <p:cNvSpPr txBox="1"/>
          <p:nvPr/>
        </p:nvSpPr>
        <p:spPr>
          <a:xfrm>
            <a:off x="4410075" y="4659800"/>
            <a:ext cx="639240" cy="507831"/>
          </a:xfrm>
          <a:prstGeom prst="rect">
            <a:avLst/>
          </a:prstGeom>
          <a:noFill/>
        </p:spPr>
        <p:txBody>
          <a:bodyPr wrap="squar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11  /   39</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20  /   88</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34  / 130</a:t>
            </a:r>
          </a:p>
        </p:txBody>
      </p:sp>
      <p:sp>
        <p:nvSpPr>
          <p:cNvPr id="27" name="TextBox 26">
            <a:extLst>
              <a:ext uri="{FF2B5EF4-FFF2-40B4-BE49-F238E27FC236}">
                <a16:creationId xmlns:a16="http://schemas.microsoft.com/office/drawing/2014/main" id="{E74E7001-B545-7F3C-00D3-B94833C3EE3C}"/>
              </a:ext>
            </a:extLst>
          </p:cNvPr>
          <p:cNvSpPr txBox="1"/>
          <p:nvPr/>
        </p:nvSpPr>
        <p:spPr>
          <a:xfrm>
            <a:off x="9089362" y="4659800"/>
            <a:ext cx="1056012" cy="507831"/>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0.19 (0.04–0.88)</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0.34 (0.13–0.89)</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0.21 (0.09–0.47)</a:t>
            </a:r>
          </a:p>
        </p:txBody>
      </p:sp>
      <p:sp>
        <p:nvSpPr>
          <p:cNvPr id="29" name="Freeform: Shape 28">
            <a:extLst>
              <a:ext uri="{FF2B5EF4-FFF2-40B4-BE49-F238E27FC236}">
                <a16:creationId xmlns:a16="http://schemas.microsoft.com/office/drawing/2014/main" id="{E7A546AB-F5CD-8ECE-AAB9-5FC3AF849D06}"/>
              </a:ext>
            </a:extLst>
          </p:cNvPr>
          <p:cNvSpPr/>
          <p:nvPr/>
        </p:nvSpPr>
        <p:spPr>
          <a:xfrm>
            <a:off x="5578475" y="5082150"/>
            <a:ext cx="1246171" cy="0"/>
          </a:xfrm>
          <a:custGeom>
            <a:avLst/>
            <a:gdLst>
              <a:gd name="connsiteX0" fmla="*/ 1206073 w 1206073"/>
              <a:gd name="connsiteY0" fmla="*/ 0 h 13248"/>
              <a:gd name="connsiteX1" fmla="*/ 0 w 1206073"/>
              <a:gd name="connsiteY1" fmla="*/ 0 h 13248"/>
            </a:gdLst>
            <a:ahLst/>
            <a:cxnLst>
              <a:cxn ang="0">
                <a:pos x="connsiteX0" y="connsiteY0"/>
              </a:cxn>
              <a:cxn ang="0">
                <a:pos x="connsiteX1" y="connsiteY1"/>
              </a:cxn>
            </a:cxnLst>
            <a:rect l="l" t="t" r="r" b="b"/>
            <a:pathLst>
              <a:path w="1206073" h="13248">
                <a:moveTo>
                  <a:pt x="1206073"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Shape 29">
            <a:extLst>
              <a:ext uri="{FF2B5EF4-FFF2-40B4-BE49-F238E27FC236}">
                <a16:creationId xmlns:a16="http://schemas.microsoft.com/office/drawing/2014/main" id="{CD30CE22-87B8-CBE9-E9B9-AB5D6D48928F}"/>
              </a:ext>
            </a:extLst>
          </p:cNvPr>
          <p:cNvSpPr/>
          <p:nvPr/>
        </p:nvSpPr>
        <p:spPr>
          <a:xfrm>
            <a:off x="6824645" y="5044789"/>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Freeform: Shape 30">
            <a:extLst>
              <a:ext uri="{FF2B5EF4-FFF2-40B4-BE49-F238E27FC236}">
                <a16:creationId xmlns:a16="http://schemas.microsoft.com/office/drawing/2014/main" id="{8298E9DC-A4EC-8800-EAA5-3FEDC670DBF4}"/>
              </a:ext>
            </a:extLst>
          </p:cNvPr>
          <p:cNvSpPr/>
          <p:nvPr/>
        </p:nvSpPr>
        <p:spPr>
          <a:xfrm>
            <a:off x="6080921" y="5035350"/>
            <a:ext cx="97435" cy="93600"/>
          </a:xfrm>
          <a:custGeom>
            <a:avLst/>
            <a:gdLst>
              <a:gd name="connsiteX0" fmla="*/ 0 w 94300"/>
              <a:gd name="connsiteY0" fmla="*/ 0 h 64918"/>
              <a:gd name="connsiteX1" fmla="*/ 94300 w 94300"/>
              <a:gd name="connsiteY1" fmla="*/ 0 h 64918"/>
              <a:gd name="connsiteX2" fmla="*/ 94300 w 94300"/>
              <a:gd name="connsiteY2" fmla="*/ 64918 h 64918"/>
              <a:gd name="connsiteX3" fmla="*/ 0 w 94300"/>
              <a:gd name="connsiteY3" fmla="*/ 64918 h 64918"/>
            </a:gdLst>
            <a:ahLst/>
            <a:cxnLst>
              <a:cxn ang="0">
                <a:pos x="connsiteX0" y="connsiteY0"/>
              </a:cxn>
              <a:cxn ang="0">
                <a:pos x="connsiteX1" y="connsiteY1"/>
              </a:cxn>
              <a:cxn ang="0">
                <a:pos x="connsiteX2" y="connsiteY2"/>
              </a:cxn>
              <a:cxn ang="0">
                <a:pos x="connsiteX3" y="connsiteY3"/>
              </a:cxn>
            </a:cxnLst>
            <a:rect l="l" t="t" r="r" b="b"/>
            <a:pathLst>
              <a:path w="94300" h="64918">
                <a:moveTo>
                  <a:pt x="0" y="0"/>
                </a:moveTo>
                <a:lnTo>
                  <a:pt x="94300" y="0"/>
                </a:lnTo>
                <a:lnTo>
                  <a:pt x="94300" y="64918"/>
                </a:lnTo>
                <a:lnTo>
                  <a:pt x="0" y="64918"/>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 name="Group 31">
            <a:extLst>
              <a:ext uri="{FF2B5EF4-FFF2-40B4-BE49-F238E27FC236}">
                <a16:creationId xmlns:a16="http://schemas.microsoft.com/office/drawing/2014/main" id="{A4FE98C2-523B-5FD0-68A0-20F3087FE9F0}"/>
              </a:ext>
            </a:extLst>
          </p:cNvPr>
          <p:cNvGrpSpPr/>
          <p:nvPr/>
        </p:nvGrpSpPr>
        <p:grpSpPr>
          <a:xfrm>
            <a:off x="5756815" y="4875536"/>
            <a:ext cx="1641348" cy="88919"/>
            <a:chOff x="5613109" y="5306422"/>
            <a:chExt cx="1641348" cy="88919"/>
          </a:xfrm>
          <a:solidFill>
            <a:schemeClr val="tx1"/>
          </a:solidFill>
        </p:grpSpPr>
        <p:sp>
          <p:nvSpPr>
            <p:cNvPr id="33" name="Freeform: Shape 32">
              <a:extLst>
                <a:ext uri="{FF2B5EF4-FFF2-40B4-BE49-F238E27FC236}">
                  <a16:creationId xmlns:a16="http://schemas.microsoft.com/office/drawing/2014/main" id="{F943588C-CCAB-96B6-36D8-9E303C7E0C41}"/>
                </a:ext>
              </a:extLst>
            </p:cNvPr>
            <p:cNvSpPr/>
            <p:nvPr/>
          </p:nvSpPr>
          <p:spPr>
            <a:xfrm flipV="1">
              <a:off x="5613109" y="5306422"/>
              <a:ext cx="1641347" cy="45719"/>
            </a:xfrm>
            <a:custGeom>
              <a:avLst/>
              <a:gdLst>
                <a:gd name="connsiteX0" fmla="*/ 1615940 w 1615939"/>
                <a:gd name="connsiteY0" fmla="*/ 0 h 13248"/>
                <a:gd name="connsiteX1" fmla="*/ 0 w 1615939"/>
                <a:gd name="connsiteY1" fmla="*/ 0 h 13248"/>
              </a:gdLst>
              <a:ahLst/>
              <a:cxnLst>
                <a:cxn ang="0">
                  <a:pos x="connsiteX0" y="connsiteY0"/>
                </a:cxn>
                <a:cxn ang="0">
                  <a:pos x="connsiteX1" y="connsiteY1"/>
                </a:cxn>
              </a:cxnLst>
              <a:rect l="l" t="t" r="r" b="b"/>
              <a:pathLst>
                <a:path w="1615939" h="13248">
                  <a:moveTo>
                    <a:pt x="1615940" y="0"/>
                  </a:moveTo>
                  <a:lnTo>
                    <a:pt x="0" y="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Freeform: Shape 33">
              <a:extLst>
                <a:ext uri="{FF2B5EF4-FFF2-40B4-BE49-F238E27FC236}">
                  <a16:creationId xmlns:a16="http://schemas.microsoft.com/office/drawing/2014/main" id="{9A51AFDF-067B-A67F-A825-465AECF2B973}"/>
                </a:ext>
              </a:extLst>
            </p:cNvPr>
            <p:cNvSpPr/>
            <p:nvPr/>
          </p:nvSpPr>
          <p:spPr>
            <a:xfrm>
              <a:off x="7254457"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Shape 34">
              <a:extLst>
                <a:ext uri="{FF2B5EF4-FFF2-40B4-BE49-F238E27FC236}">
                  <a16:creationId xmlns:a16="http://schemas.microsoft.com/office/drawing/2014/main" id="{FD4416F7-7EE5-EF4B-60D7-1A3018540F87}"/>
                </a:ext>
              </a:extLst>
            </p:cNvPr>
            <p:cNvSpPr/>
            <p:nvPr/>
          </p:nvSpPr>
          <p:spPr>
            <a:xfrm>
              <a:off x="5613109"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Freeform: Shape 35">
              <a:extLst>
                <a:ext uri="{FF2B5EF4-FFF2-40B4-BE49-F238E27FC236}">
                  <a16:creationId xmlns:a16="http://schemas.microsoft.com/office/drawing/2014/main" id="{5E469D49-69E3-7081-C280-3480D9FC7574}"/>
                </a:ext>
              </a:extLst>
            </p:cNvPr>
            <p:cNvSpPr/>
            <p:nvPr/>
          </p:nvSpPr>
          <p:spPr>
            <a:xfrm>
              <a:off x="6369457" y="5308941"/>
              <a:ext cx="85162" cy="86400"/>
            </a:xfrm>
            <a:custGeom>
              <a:avLst/>
              <a:gdLst>
                <a:gd name="connsiteX0" fmla="*/ 0 w 85162"/>
                <a:gd name="connsiteY0" fmla="*/ 0 h 58691"/>
                <a:gd name="connsiteX1" fmla="*/ 85162 w 85162"/>
                <a:gd name="connsiteY1" fmla="*/ 0 h 58691"/>
                <a:gd name="connsiteX2" fmla="*/ 85162 w 85162"/>
                <a:gd name="connsiteY2" fmla="*/ 58691 h 58691"/>
                <a:gd name="connsiteX3" fmla="*/ 0 w 85162"/>
                <a:gd name="connsiteY3" fmla="*/ 58691 h 58691"/>
              </a:gdLst>
              <a:ahLst/>
              <a:cxnLst>
                <a:cxn ang="0">
                  <a:pos x="connsiteX0" y="connsiteY0"/>
                </a:cxn>
                <a:cxn ang="0">
                  <a:pos x="connsiteX1" y="connsiteY1"/>
                </a:cxn>
                <a:cxn ang="0">
                  <a:pos x="connsiteX2" y="connsiteY2"/>
                </a:cxn>
                <a:cxn ang="0">
                  <a:pos x="connsiteX3" y="connsiteY3"/>
                </a:cxn>
              </a:cxnLst>
              <a:rect l="l" t="t" r="r" b="b"/>
              <a:pathLst>
                <a:path w="85162" h="58691">
                  <a:moveTo>
                    <a:pt x="0" y="0"/>
                  </a:moveTo>
                  <a:lnTo>
                    <a:pt x="85162" y="0"/>
                  </a:lnTo>
                  <a:lnTo>
                    <a:pt x="85162" y="58691"/>
                  </a:lnTo>
                  <a:lnTo>
                    <a:pt x="0" y="58691"/>
                  </a:lnTo>
                  <a:close/>
                </a:path>
              </a:pathLst>
            </a:custGeom>
            <a:grp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38" name="Freeform: Shape 37">
            <a:extLst>
              <a:ext uri="{FF2B5EF4-FFF2-40B4-BE49-F238E27FC236}">
                <a16:creationId xmlns:a16="http://schemas.microsoft.com/office/drawing/2014/main" id="{966A6849-82E1-64E2-E4B4-015EC60C6B5F}"/>
              </a:ext>
            </a:extLst>
          </p:cNvPr>
          <p:cNvSpPr/>
          <p:nvPr/>
        </p:nvSpPr>
        <p:spPr>
          <a:xfrm>
            <a:off x="5578475" y="4746043"/>
            <a:ext cx="1810667" cy="45719"/>
          </a:xfrm>
          <a:custGeom>
            <a:avLst/>
            <a:gdLst>
              <a:gd name="connsiteX0" fmla="*/ 1788208 w 1788208"/>
              <a:gd name="connsiteY0" fmla="*/ 0 h 13248"/>
              <a:gd name="connsiteX1" fmla="*/ 0 w 1788208"/>
              <a:gd name="connsiteY1" fmla="*/ 0 h 13248"/>
            </a:gdLst>
            <a:ahLst/>
            <a:cxnLst>
              <a:cxn ang="0">
                <a:pos x="connsiteX0" y="connsiteY0"/>
              </a:cxn>
              <a:cxn ang="0">
                <a:pos x="connsiteX1" y="connsiteY1"/>
              </a:cxn>
            </a:cxnLst>
            <a:rect l="l" t="t" r="r" b="b"/>
            <a:pathLst>
              <a:path w="1788208" h="13248">
                <a:moveTo>
                  <a:pt x="1788208"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Freeform: Shape 38">
            <a:extLst>
              <a:ext uri="{FF2B5EF4-FFF2-40B4-BE49-F238E27FC236}">
                <a16:creationId xmlns:a16="http://schemas.microsoft.com/office/drawing/2014/main" id="{C6581379-7A28-D67B-324B-8589E02E0C9B}"/>
              </a:ext>
            </a:extLst>
          </p:cNvPr>
          <p:cNvSpPr/>
          <p:nvPr/>
        </p:nvSpPr>
        <p:spPr>
          <a:xfrm>
            <a:off x="7389144" y="4708749"/>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Freeform: Shape 39">
            <a:extLst>
              <a:ext uri="{FF2B5EF4-FFF2-40B4-BE49-F238E27FC236}">
                <a16:creationId xmlns:a16="http://schemas.microsoft.com/office/drawing/2014/main" id="{8D7BF179-C8A4-6938-378C-799F55BC26C9}"/>
              </a:ext>
            </a:extLst>
          </p:cNvPr>
          <p:cNvSpPr/>
          <p:nvPr/>
        </p:nvSpPr>
        <p:spPr>
          <a:xfrm>
            <a:off x="6046411" y="4711844"/>
            <a:ext cx="67316" cy="68400"/>
          </a:xfrm>
          <a:custGeom>
            <a:avLst/>
            <a:gdLst>
              <a:gd name="connsiteX0" fmla="*/ 0 w 67662"/>
              <a:gd name="connsiteY0" fmla="*/ 0 h 46635"/>
              <a:gd name="connsiteX1" fmla="*/ 67663 w 67662"/>
              <a:gd name="connsiteY1" fmla="*/ 0 h 46635"/>
              <a:gd name="connsiteX2" fmla="*/ 67663 w 67662"/>
              <a:gd name="connsiteY2" fmla="*/ 46635 h 46635"/>
              <a:gd name="connsiteX3" fmla="*/ 0 w 67662"/>
              <a:gd name="connsiteY3" fmla="*/ 46635 h 46635"/>
            </a:gdLst>
            <a:ahLst/>
            <a:cxnLst>
              <a:cxn ang="0">
                <a:pos x="connsiteX0" y="connsiteY0"/>
              </a:cxn>
              <a:cxn ang="0">
                <a:pos x="connsiteX1" y="connsiteY1"/>
              </a:cxn>
              <a:cxn ang="0">
                <a:pos x="connsiteX2" y="connsiteY2"/>
              </a:cxn>
              <a:cxn ang="0">
                <a:pos x="connsiteX3" y="connsiteY3"/>
              </a:cxn>
            </a:cxnLst>
            <a:rect l="l" t="t" r="r" b="b"/>
            <a:pathLst>
              <a:path w="67662" h="46635">
                <a:moveTo>
                  <a:pt x="0" y="0"/>
                </a:moveTo>
                <a:lnTo>
                  <a:pt x="67663" y="0"/>
                </a:lnTo>
                <a:lnTo>
                  <a:pt x="67663" y="46635"/>
                </a:lnTo>
                <a:lnTo>
                  <a:pt x="0" y="46635"/>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06850DA0-3E41-E091-96DF-786C691294D0}"/>
              </a:ext>
            </a:extLst>
          </p:cNvPr>
          <p:cNvSpPr txBox="1"/>
          <p:nvPr/>
        </p:nvSpPr>
        <p:spPr>
          <a:xfrm>
            <a:off x="3127153" y="4006282"/>
            <a:ext cx="1214465" cy="507831"/>
          </a:xfrm>
          <a:prstGeom prst="rect">
            <a:avLst/>
          </a:prstGeom>
          <a:noFill/>
        </p:spPr>
        <p:txBody>
          <a:bodyPr wrap="square" lIns="0" tIns="0" rIns="0" bIns="0" rtlCol="0" anchor="ctr" anchorCtr="0">
            <a:spAutoFit/>
          </a:bodyPr>
          <a:lstStyle/>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Stage IB</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Stage II</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Stage IIIA</a:t>
            </a:r>
          </a:p>
        </p:txBody>
      </p:sp>
      <p:sp>
        <p:nvSpPr>
          <p:cNvPr id="42" name="TextBox 41">
            <a:extLst>
              <a:ext uri="{FF2B5EF4-FFF2-40B4-BE49-F238E27FC236}">
                <a16:creationId xmlns:a16="http://schemas.microsoft.com/office/drawing/2014/main" id="{FD594861-E3FB-42C0-CE53-7978814EF3CD}"/>
              </a:ext>
            </a:extLst>
          </p:cNvPr>
          <p:cNvSpPr txBox="1"/>
          <p:nvPr/>
        </p:nvSpPr>
        <p:spPr>
          <a:xfrm>
            <a:off x="4410075" y="3994328"/>
            <a:ext cx="639240" cy="507831"/>
          </a:xfrm>
          <a:prstGeom prst="rect">
            <a:avLst/>
          </a:prstGeom>
          <a:noFill/>
        </p:spPr>
        <p:txBody>
          <a:bodyPr wrap="squar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6    /   26</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22  /   92</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37  / 139</a:t>
            </a:r>
          </a:p>
        </p:txBody>
      </p:sp>
      <p:sp>
        <p:nvSpPr>
          <p:cNvPr id="43" name="TextBox 42">
            <a:extLst>
              <a:ext uri="{FF2B5EF4-FFF2-40B4-BE49-F238E27FC236}">
                <a16:creationId xmlns:a16="http://schemas.microsoft.com/office/drawing/2014/main" id="{8A405E6C-8186-C5D8-91FE-036ACF1865D2}"/>
              </a:ext>
            </a:extLst>
          </p:cNvPr>
          <p:cNvSpPr txBox="1"/>
          <p:nvPr/>
        </p:nvSpPr>
        <p:spPr>
          <a:xfrm>
            <a:off x="9089362" y="3994328"/>
            <a:ext cx="1056012" cy="507831"/>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0.21 (0.02–1.84)</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0.24 (0.09–0.65)</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0.25 (0.12–0.53)</a:t>
            </a:r>
          </a:p>
        </p:txBody>
      </p:sp>
      <p:grpSp>
        <p:nvGrpSpPr>
          <p:cNvPr id="44" name="Group 43">
            <a:extLst>
              <a:ext uri="{FF2B5EF4-FFF2-40B4-BE49-F238E27FC236}">
                <a16:creationId xmlns:a16="http://schemas.microsoft.com/office/drawing/2014/main" id="{BA5854AA-CA40-2A0D-C1F0-DDF8DCA429F9}"/>
              </a:ext>
            </a:extLst>
          </p:cNvPr>
          <p:cNvGrpSpPr/>
          <p:nvPr/>
        </p:nvGrpSpPr>
        <p:grpSpPr>
          <a:xfrm>
            <a:off x="5655903" y="4369429"/>
            <a:ext cx="1312296" cy="104400"/>
            <a:chOff x="5512198" y="4831989"/>
            <a:chExt cx="1312296" cy="104400"/>
          </a:xfrm>
          <a:solidFill>
            <a:schemeClr val="tx1"/>
          </a:solidFill>
        </p:grpSpPr>
        <p:sp>
          <p:nvSpPr>
            <p:cNvPr id="45" name="Freeform: Shape 44">
              <a:extLst>
                <a:ext uri="{FF2B5EF4-FFF2-40B4-BE49-F238E27FC236}">
                  <a16:creationId xmlns:a16="http://schemas.microsoft.com/office/drawing/2014/main" id="{9A9FD9E5-8E62-B8C3-96E8-94F50C2BC6A0}"/>
                </a:ext>
              </a:extLst>
            </p:cNvPr>
            <p:cNvSpPr/>
            <p:nvPr/>
          </p:nvSpPr>
          <p:spPr>
            <a:xfrm flipV="1">
              <a:off x="5512198" y="4838470"/>
              <a:ext cx="1312296" cy="45719"/>
            </a:xfrm>
            <a:custGeom>
              <a:avLst/>
              <a:gdLst>
                <a:gd name="connsiteX0" fmla="*/ 1280541 w 1280541"/>
                <a:gd name="connsiteY0" fmla="*/ 0 h 13248"/>
                <a:gd name="connsiteX1" fmla="*/ 0 w 1280541"/>
                <a:gd name="connsiteY1" fmla="*/ 0 h 13248"/>
              </a:gdLst>
              <a:ahLst/>
              <a:cxnLst>
                <a:cxn ang="0">
                  <a:pos x="connsiteX0" y="connsiteY0"/>
                </a:cxn>
                <a:cxn ang="0">
                  <a:pos x="connsiteX1" y="connsiteY1"/>
                </a:cxn>
              </a:cxnLst>
              <a:rect l="l" t="t" r="r" b="b"/>
              <a:pathLst>
                <a:path w="1280541" h="13248">
                  <a:moveTo>
                    <a:pt x="1280541" y="0"/>
                  </a:moveTo>
                  <a:lnTo>
                    <a:pt x="0" y="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a:extLst>
                <a:ext uri="{FF2B5EF4-FFF2-40B4-BE49-F238E27FC236}">
                  <a16:creationId xmlns:a16="http://schemas.microsoft.com/office/drawing/2014/main" id="{5CBB2DB4-2059-C796-A6B8-0338D1081025}"/>
                </a:ext>
              </a:extLst>
            </p:cNvPr>
            <p:cNvSpPr/>
            <p:nvPr/>
          </p:nvSpPr>
          <p:spPr>
            <a:xfrm>
              <a:off x="6824494"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a:extLst>
                <a:ext uri="{FF2B5EF4-FFF2-40B4-BE49-F238E27FC236}">
                  <a16:creationId xmlns:a16="http://schemas.microsoft.com/office/drawing/2014/main" id="{F6DED516-4E79-0961-E9CF-2693190001E6}"/>
                </a:ext>
              </a:extLst>
            </p:cNvPr>
            <p:cNvSpPr/>
            <p:nvPr/>
          </p:nvSpPr>
          <p:spPr>
            <a:xfrm>
              <a:off x="5512198"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a:extLst>
                <a:ext uri="{FF2B5EF4-FFF2-40B4-BE49-F238E27FC236}">
                  <a16:creationId xmlns:a16="http://schemas.microsoft.com/office/drawing/2014/main" id="{CE69A137-C5A6-E757-9DC2-5D5D687863BD}"/>
                </a:ext>
              </a:extLst>
            </p:cNvPr>
            <p:cNvSpPr/>
            <p:nvPr/>
          </p:nvSpPr>
          <p:spPr>
            <a:xfrm>
              <a:off x="6095888" y="4831989"/>
              <a:ext cx="105772" cy="104400"/>
            </a:xfrm>
            <a:custGeom>
              <a:avLst/>
              <a:gdLst>
                <a:gd name="connsiteX0" fmla="*/ 0 w 105772"/>
                <a:gd name="connsiteY0" fmla="*/ 0 h 72867"/>
                <a:gd name="connsiteX1" fmla="*/ 105772 w 105772"/>
                <a:gd name="connsiteY1" fmla="*/ 0 h 72867"/>
                <a:gd name="connsiteX2" fmla="*/ 105772 w 105772"/>
                <a:gd name="connsiteY2" fmla="*/ 72868 h 72867"/>
                <a:gd name="connsiteX3" fmla="*/ 0 w 105772"/>
                <a:gd name="connsiteY3" fmla="*/ 72868 h 72867"/>
              </a:gdLst>
              <a:ahLst/>
              <a:cxnLst>
                <a:cxn ang="0">
                  <a:pos x="connsiteX0" y="connsiteY0"/>
                </a:cxn>
                <a:cxn ang="0">
                  <a:pos x="connsiteX1" y="connsiteY1"/>
                </a:cxn>
                <a:cxn ang="0">
                  <a:pos x="connsiteX2" y="connsiteY2"/>
                </a:cxn>
                <a:cxn ang="0">
                  <a:pos x="connsiteX3" y="connsiteY3"/>
                </a:cxn>
              </a:cxnLst>
              <a:rect l="l" t="t" r="r" b="b"/>
              <a:pathLst>
                <a:path w="105772" h="72867">
                  <a:moveTo>
                    <a:pt x="0" y="0"/>
                  </a:moveTo>
                  <a:lnTo>
                    <a:pt x="105772" y="0"/>
                  </a:lnTo>
                  <a:lnTo>
                    <a:pt x="105772" y="72868"/>
                  </a:lnTo>
                  <a:lnTo>
                    <a:pt x="0" y="72868"/>
                  </a:lnTo>
                  <a:close/>
                </a:path>
              </a:pathLst>
            </a:custGeom>
            <a:grp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 name="Freeform: Shape 49">
            <a:extLst>
              <a:ext uri="{FF2B5EF4-FFF2-40B4-BE49-F238E27FC236}">
                <a16:creationId xmlns:a16="http://schemas.microsoft.com/office/drawing/2014/main" id="{C1F665AE-1F6C-18BA-AD01-057D481B5B3E}"/>
              </a:ext>
            </a:extLst>
          </p:cNvPr>
          <p:cNvSpPr/>
          <p:nvPr/>
        </p:nvSpPr>
        <p:spPr>
          <a:xfrm>
            <a:off x="5578475" y="4249318"/>
            <a:ext cx="1560285" cy="45720"/>
          </a:xfrm>
          <a:custGeom>
            <a:avLst/>
            <a:gdLst>
              <a:gd name="connsiteX0" fmla="*/ 1502585 w 1502584"/>
              <a:gd name="connsiteY0" fmla="*/ 0 h 13248"/>
              <a:gd name="connsiteX1" fmla="*/ 0 w 1502584"/>
              <a:gd name="connsiteY1" fmla="*/ 0 h 13248"/>
            </a:gdLst>
            <a:ahLst/>
            <a:cxnLst>
              <a:cxn ang="0">
                <a:pos x="connsiteX0" y="connsiteY0"/>
              </a:cxn>
              <a:cxn ang="0">
                <a:pos x="connsiteX1" y="connsiteY1"/>
              </a:cxn>
            </a:cxnLst>
            <a:rect l="l" t="t" r="r" b="b"/>
            <a:pathLst>
              <a:path w="1502584" h="13248">
                <a:moveTo>
                  <a:pt x="1502585"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Freeform: Shape 50">
            <a:extLst>
              <a:ext uri="{FF2B5EF4-FFF2-40B4-BE49-F238E27FC236}">
                <a16:creationId xmlns:a16="http://schemas.microsoft.com/office/drawing/2014/main" id="{A044C582-1AFE-3FE7-615C-9E5F37FD8B02}"/>
              </a:ext>
            </a:extLst>
          </p:cNvPr>
          <p:cNvSpPr/>
          <p:nvPr/>
        </p:nvSpPr>
        <p:spPr>
          <a:xfrm>
            <a:off x="7138761" y="4211958"/>
            <a:ext cx="0" cy="74723"/>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Shape 51">
            <a:extLst>
              <a:ext uri="{FF2B5EF4-FFF2-40B4-BE49-F238E27FC236}">
                <a16:creationId xmlns:a16="http://schemas.microsoft.com/office/drawing/2014/main" id="{2752AFF6-A9A3-BC07-1E08-34BA6FC8A43E}"/>
              </a:ext>
            </a:extLst>
          </p:cNvPr>
          <p:cNvSpPr/>
          <p:nvPr/>
        </p:nvSpPr>
        <p:spPr>
          <a:xfrm>
            <a:off x="6221077" y="4207920"/>
            <a:ext cx="84739"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Freeform: Shape 53">
            <a:extLst>
              <a:ext uri="{FF2B5EF4-FFF2-40B4-BE49-F238E27FC236}">
                <a16:creationId xmlns:a16="http://schemas.microsoft.com/office/drawing/2014/main" id="{D3915B03-B427-1A50-1439-1B90B0CC9A1A}"/>
              </a:ext>
            </a:extLst>
          </p:cNvPr>
          <p:cNvSpPr/>
          <p:nvPr/>
        </p:nvSpPr>
        <p:spPr>
          <a:xfrm>
            <a:off x="5576754" y="4084916"/>
            <a:ext cx="2406719" cy="0"/>
          </a:xfrm>
          <a:custGeom>
            <a:avLst/>
            <a:gdLst>
              <a:gd name="connsiteX0" fmla="*/ 2391731 w 2391731"/>
              <a:gd name="connsiteY0" fmla="*/ 0 h 13248"/>
              <a:gd name="connsiteX1" fmla="*/ 0 w 2391731"/>
              <a:gd name="connsiteY1" fmla="*/ 0 h 13248"/>
            </a:gdLst>
            <a:ahLst/>
            <a:cxnLst>
              <a:cxn ang="0">
                <a:pos x="connsiteX0" y="connsiteY0"/>
              </a:cxn>
              <a:cxn ang="0">
                <a:pos x="connsiteX1" y="connsiteY1"/>
              </a:cxn>
            </a:cxnLst>
            <a:rect l="l" t="t" r="r" b="b"/>
            <a:pathLst>
              <a:path w="2391731" h="13248">
                <a:moveTo>
                  <a:pt x="2391731"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Freeform: Shape 54">
            <a:extLst>
              <a:ext uri="{FF2B5EF4-FFF2-40B4-BE49-F238E27FC236}">
                <a16:creationId xmlns:a16="http://schemas.microsoft.com/office/drawing/2014/main" id="{04E30AFB-AEB2-EAB6-29C0-7DD207D7ACB3}"/>
              </a:ext>
            </a:extLst>
          </p:cNvPr>
          <p:cNvSpPr/>
          <p:nvPr/>
        </p:nvSpPr>
        <p:spPr>
          <a:xfrm>
            <a:off x="7983472" y="4047554"/>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Freeform: Shape 55">
            <a:extLst>
              <a:ext uri="{FF2B5EF4-FFF2-40B4-BE49-F238E27FC236}">
                <a16:creationId xmlns:a16="http://schemas.microsoft.com/office/drawing/2014/main" id="{0DF3120C-4F32-A668-CD10-414924F17B87}"/>
              </a:ext>
            </a:extLst>
          </p:cNvPr>
          <p:cNvSpPr/>
          <p:nvPr/>
        </p:nvSpPr>
        <p:spPr>
          <a:xfrm>
            <a:off x="6133189" y="4043516"/>
            <a:ext cx="84521"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TextBox 56">
            <a:extLst>
              <a:ext uri="{FF2B5EF4-FFF2-40B4-BE49-F238E27FC236}">
                <a16:creationId xmlns:a16="http://schemas.microsoft.com/office/drawing/2014/main" id="{D7643BDF-4737-341F-C9BA-E67B39B6A95E}"/>
              </a:ext>
            </a:extLst>
          </p:cNvPr>
          <p:cNvSpPr txBox="1"/>
          <p:nvPr/>
        </p:nvSpPr>
        <p:spPr>
          <a:xfrm>
            <a:off x="3127153" y="3340812"/>
            <a:ext cx="1214465" cy="507831"/>
          </a:xfrm>
          <a:prstGeom prst="rect">
            <a:avLst/>
          </a:prstGeom>
          <a:noFill/>
        </p:spPr>
        <p:txBody>
          <a:bodyPr wrap="square" lIns="0" tIns="0" rIns="0" bIns="0" rtlCol="0" anchor="ctr" anchorCtr="0">
            <a:spAutoFit/>
          </a:bodyPr>
          <a:lstStyle/>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Never</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Current</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Previous</a:t>
            </a:r>
          </a:p>
        </p:txBody>
      </p:sp>
      <p:sp>
        <p:nvSpPr>
          <p:cNvPr id="58" name="TextBox 57">
            <a:extLst>
              <a:ext uri="{FF2B5EF4-FFF2-40B4-BE49-F238E27FC236}">
                <a16:creationId xmlns:a16="http://schemas.microsoft.com/office/drawing/2014/main" id="{6F125441-6022-E31C-A693-5AE1D7EBB500}"/>
              </a:ext>
            </a:extLst>
          </p:cNvPr>
          <p:cNvSpPr txBox="1"/>
          <p:nvPr/>
        </p:nvSpPr>
        <p:spPr>
          <a:xfrm>
            <a:off x="4410075" y="3328858"/>
            <a:ext cx="639240" cy="507831"/>
          </a:xfrm>
          <a:prstGeom prst="rect">
            <a:avLst/>
          </a:prstGeom>
          <a:noFill/>
        </p:spPr>
        <p:txBody>
          <a:bodyPr wrap="squar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37  / 154</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    /     8</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28  /   95</a:t>
            </a:r>
          </a:p>
        </p:txBody>
      </p:sp>
      <p:sp>
        <p:nvSpPr>
          <p:cNvPr id="59" name="TextBox 58">
            <a:extLst>
              <a:ext uri="{FF2B5EF4-FFF2-40B4-BE49-F238E27FC236}">
                <a16:creationId xmlns:a16="http://schemas.microsoft.com/office/drawing/2014/main" id="{881D9366-95F9-3FB8-5D2E-A385C4B56A67}"/>
              </a:ext>
            </a:extLst>
          </p:cNvPr>
          <p:cNvSpPr txBox="1"/>
          <p:nvPr/>
        </p:nvSpPr>
        <p:spPr>
          <a:xfrm>
            <a:off x="9089362" y="3328858"/>
            <a:ext cx="1056012" cy="507831"/>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0.27 (0.13–0.55)</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NE</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0.22 (0.08–0.57)</a:t>
            </a:r>
          </a:p>
        </p:txBody>
      </p:sp>
      <p:sp>
        <p:nvSpPr>
          <p:cNvPr id="61" name="Freeform: Shape 60">
            <a:extLst>
              <a:ext uri="{FF2B5EF4-FFF2-40B4-BE49-F238E27FC236}">
                <a16:creationId xmlns:a16="http://schemas.microsoft.com/office/drawing/2014/main" id="{BB61175C-C8A1-366C-EDB9-C0274F855114}"/>
              </a:ext>
            </a:extLst>
          </p:cNvPr>
          <p:cNvSpPr/>
          <p:nvPr/>
        </p:nvSpPr>
        <p:spPr>
          <a:xfrm>
            <a:off x="5576754" y="3749398"/>
            <a:ext cx="1437853" cy="0"/>
          </a:xfrm>
          <a:custGeom>
            <a:avLst/>
            <a:gdLst>
              <a:gd name="connsiteX0" fmla="*/ 1345482 w 1345482"/>
              <a:gd name="connsiteY0" fmla="*/ 0 h 13248"/>
              <a:gd name="connsiteX1" fmla="*/ 0 w 1345482"/>
              <a:gd name="connsiteY1" fmla="*/ 0 h 13248"/>
            </a:gdLst>
            <a:ahLst/>
            <a:cxnLst>
              <a:cxn ang="0">
                <a:pos x="connsiteX0" y="connsiteY0"/>
              </a:cxn>
              <a:cxn ang="0">
                <a:pos x="connsiteX1" y="connsiteY1"/>
              </a:cxn>
            </a:cxnLst>
            <a:rect l="l" t="t" r="r" b="b"/>
            <a:pathLst>
              <a:path w="1345482" h="13248">
                <a:moveTo>
                  <a:pt x="1345482"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Freeform: Shape 61">
            <a:extLst>
              <a:ext uri="{FF2B5EF4-FFF2-40B4-BE49-F238E27FC236}">
                <a16:creationId xmlns:a16="http://schemas.microsoft.com/office/drawing/2014/main" id="{D772BDFF-0EF9-48DA-8D1B-29BEA5F85D40}"/>
              </a:ext>
            </a:extLst>
          </p:cNvPr>
          <p:cNvSpPr/>
          <p:nvPr/>
        </p:nvSpPr>
        <p:spPr>
          <a:xfrm>
            <a:off x="7014608" y="3712037"/>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Freeform: Shape 62">
            <a:extLst>
              <a:ext uri="{FF2B5EF4-FFF2-40B4-BE49-F238E27FC236}">
                <a16:creationId xmlns:a16="http://schemas.microsoft.com/office/drawing/2014/main" id="{5CB1EA79-FE02-C4DA-AF06-5896CEA3A41A}"/>
              </a:ext>
            </a:extLst>
          </p:cNvPr>
          <p:cNvSpPr/>
          <p:nvPr/>
        </p:nvSpPr>
        <p:spPr>
          <a:xfrm>
            <a:off x="6116573" y="3707998"/>
            <a:ext cx="89761"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 name="Group 63">
            <a:extLst>
              <a:ext uri="{FF2B5EF4-FFF2-40B4-BE49-F238E27FC236}">
                <a16:creationId xmlns:a16="http://schemas.microsoft.com/office/drawing/2014/main" id="{C9BCF985-CE00-249C-3C1C-D33040EF89A8}"/>
              </a:ext>
            </a:extLst>
          </p:cNvPr>
          <p:cNvGrpSpPr/>
          <p:nvPr/>
        </p:nvGrpSpPr>
        <p:grpSpPr>
          <a:xfrm>
            <a:off x="5777425" y="3356232"/>
            <a:ext cx="1222211" cy="108000"/>
            <a:chOff x="5633719" y="3971223"/>
            <a:chExt cx="1222211" cy="108000"/>
          </a:xfrm>
          <a:solidFill>
            <a:schemeClr val="tx1"/>
          </a:solidFill>
        </p:grpSpPr>
        <p:sp>
          <p:nvSpPr>
            <p:cNvPr id="65" name="Freeform: Shape 64">
              <a:extLst>
                <a:ext uri="{FF2B5EF4-FFF2-40B4-BE49-F238E27FC236}">
                  <a16:creationId xmlns:a16="http://schemas.microsoft.com/office/drawing/2014/main" id="{CBC79AD1-A82A-AD16-13C0-C69819D8C8F7}"/>
                </a:ext>
              </a:extLst>
            </p:cNvPr>
            <p:cNvSpPr/>
            <p:nvPr/>
          </p:nvSpPr>
          <p:spPr>
            <a:xfrm>
              <a:off x="5633719" y="4025223"/>
              <a:ext cx="1222211" cy="0"/>
            </a:xfrm>
            <a:custGeom>
              <a:avLst/>
              <a:gdLst>
                <a:gd name="connsiteX0" fmla="*/ 1222211 w 1222211"/>
                <a:gd name="connsiteY0" fmla="*/ 0 h 13248"/>
                <a:gd name="connsiteX1" fmla="*/ 0 w 1222211"/>
                <a:gd name="connsiteY1" fmla="*/ 0 h 13248"/>
              </a:gdLst>
              <a:ahLst/>
              <a:cxnLst>
                <a:cxn ang="0">
                  <a:pos x="connsiteX0" y="connsiteY0"/>
                </a:cxn>
                <a:cxn ang="0">
                  <a:pos x="connsiteX1" y="connsiteY1"/>
                </a:cxn>
              </a:cxnLst>
              <a:rect l="l" t="t" r="r" b="b"/>
              <a:pathLst>
                <a:path w="1222211" h="13248">
                  <a:moveTo>
                    <a:pt x="1222211" y="0"/>
                  </a:moveTo>
                  <a:lnTo>
                    <a:pt x="0" y="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Freeform: Shape 65">
              <a:extLst>
                <a:ext uri="{FF2B5EF4-FFF2-40B4-BE49-F238E27FC236}">
                  <a16:creationId xmlns:a16="http://schemas.microsoft.com/office/drawing/2014/main" id="{29D77414-8A41-E6C3-A09E-C55814CAEF56}"/>
                </a:ext>
              </a:extLst>
            </p:cNvPr>
            <p:cNvSpPr/>
            <p:nvPr/>
          </p:nvSpPr>
          <p:spPr>
            <a:xfrm>
              <a:off x="6855930"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Freeform: Shape 66">
              <a:extLst>
                <a:ext uri="{FF2B5EF4-FFF2-40B4-BE49-F238E27FC236}">
                  <a16:creationId xmlns:a16="http://schemas.microsoft.com/office/drawing/2014/main" id="{D60F5579-18FD-C8E0-6893-C5F21D23B9B3}"/>
                </a:ext>
              </a:extLst>
            </p:cNvPr>
            <p:cNvSpPr/>
            <p:nvPr/>
          </p:nvSpPr>
          <p:spPr>
            <a:xfrm>
              <a:off x="5633719"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Freeform: Shape 67">
              <a:extLst>
                <a:ext uri="{FF2B5EF4-FFF2-40B4-BE49-F238E27FC236}">
                  <a16:creationId xmlns:a16="http://schemas.microsoft.com/office/drawing/2014/main" id="{7A85398C-91B7-E2F7-4367-69E3EC7667E9}"/>
                </a:ext>
              </a:extLst>
            </p:cNvPr>
            <p:cNvSpPr/>
            <p:nvPr/>
          </p:nvSpPr>
          <p:spPr>
            <a:xfrm>
              <a:off x="6195244" y="3971223"/>
              <a:ext cx="108882" cy="108000"/>
            </a:xfrm>
            <a:custGeom>
              <a:avLst/>
              <a:gdLst>
                <a:gd name="connsiteX0" fmla="*/ 0 w 108882"/>
                <a:gd name="connsiteY0" fmla="*/ 0 h 74987"/>
                <a:gd name="connsiteX1" fmla="*/ 108883 w 108882"/>
                <a:gd name="connsiteY1" fmla="*/ 0 h 74987"/>
                <a:gd name="connsiteX2" fmla="*/ 108883 w 108882"/>
                <a:gd name="connsiteY2" fmla="*/ 74988 h 74987"/>
                <a:gd name="connsiteX3" fmla="*/ 0 w 108882"/>
                <a:gd name="connsiteY3" fmla="*/ 74988 h 74987"/>
              </a:gdLst>
              <a:ahLst/>
              <a:cxnLst>
                <a:cxn ang="0">
                  <a:pos x="connsiteX0" y="connsiteY0"/>
                </a:cxn>
                <a:cxn ang="0">
                  <a:pos x="connsiteX1" y="connsiteY1"/>
                </a:cxn>
                <a:cxn ang="0">
                  <a:pos x="connsiteX2" y="connsiteY2"/>
                </a:cxn>
                <a:cxn ang="0">
                  <a:pos x="connsiteX3" y="connsiteY3"/>
                </a:cxn>
              </a:cxnLst>
              <a:rect l="l" t="t" r="r" b="b"/>
              <a:pathLst>
                <a:path w="108882" h="74987">
                  <a:moveTo>
                    <a:pt x="0" y="0"/>
                  </a:moveTo>
                  <a:lnTo>
                    <a:pt x="108883" y="0"/>
                  </a:lnTo>
                  <a:lnTo>
                    <a:pt x="108883" y="74988"/>
                  </a:lnTo>
                  <a:lnTo>
                    <a:pt x="0" y="74988"/>
                  </a:lnTo>
                  <a:close/>
                </a:path>
              </a:pathLst>
            </a:custGeom>
            <a:grp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TextBox 68">
            <a:extLst>
              <a:ext uri="{FF2B5EF4-FFF2-40B4-BE49-F238E27FC236}">
                <a16:creationId xmlns:a16="http://schemas.microsoft.com/office/drawing/2014/main" id="{F0950B89-A372-520E-F16D-9861021E10B1}"/>
              </a:ext>
            </a:extLst>
          </p:cNvPr>
          <p:cNvSpPr txBox="1"/>
          <p:nvPr/>
        </p:nvSpPr>
        <p:spPr>
          <a:xfrm>
            <a:off x="3127152" y="2844617"/>
            <a:ext cx="1343248" cy="338554"/>
          </a:xfrm>
          <a:prstGeom prst="rect">
            <a:avLst/>
          </a:prstGeom>
          <a:noFill/>
        </p:spPr>
        <p:txBody>
          <a:bodyPr wrap="square" lIns="0" tIns="0" rIns="0" bIns="0" rtlCol="0" anchor="ctr" anchorCtr="0">
            <a:spAutoFit/>
          </a:bodyPr>
          <a:lstStyle/>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a:t>
            </a:r>
          </a:p>
        </p:txBody>
      </p:sp>
      <p:sp>
        <p:nvSpPr>
          <p:cNvPr id="70" name="TextBox 69">
            <a:extLst>
              <a:ext uri="{FF2B5EF4-FFF2-40B4-BE49-F238E27FC236}">
                <a16:creationId xmlns:a16="http://schemas.microsoft.com/office/drawing/2014/main" id="{5FB97DF5-1F2A-A3F6-0D78-E3793B1DFC11}"/>
              </a:ext>
            </a:extLst>
          </p:cNvPr>
          <p:cNvSpPr txBox="1"/>
          <p:nvPr/>
        </p:nvSpPr>
        <p:spPr>
          <a:xfrm>
            <a:off x="4410075" y="2832662"/>
            <a:ext cx="639240" cy="338554"/>
          </a:xfrm>
          <a:prstGeom prst="rect">
            <a:avLst/>
          </a:prstGeom>
          <a:noFill/>
        </p:spPr>
        <p:txBody>
          <a:bodyPr wrap="squar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32  / 137</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33  / 120</a:t>
            </a:r>
          </a:p>
        </p:txBody>
      </p:sp>
      <p:sp>
        <p:nvSpPr>
          <p:cNvPr id="71" name="TextBox 70">
            <a:extLst>
              <a:ext uri="{FF2B5EF4-FFF2-40B4-BE49-F238E27FC236}">
                <a16:creationId xmlns:a16="http://schemas.microsoft.com/office/drawing/2014/main" id="{51623F45-AD87-61E5-A6EB-699B4C9E349A}"/>
              </a:ext>
            </a:extLst>
          </p:cNvPr>
          <p:cNvSpPr txBox="1"/>
          <p:nvPr/>
        </p:nvSpPr>
        <p:spPr>
          <a:xfrm>
            <a:off x="9089362" y="2832662"/>
            <a:ext cx="1056012" cy="338554"/>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0.20 (0.09–0.46)</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0.31 (0.14–0.69)</a:t>
            </a:r>
          </a:p>
        </p:txBody>
      </p:sp>
      <p:grpSp>
        <p:nvGrpSpPr>
          <p:cNvPr id="72" name="Group 71">
            <a:extLst>
              <a:ext uri="{FF2B5EF4-FFF2-40B4-BE49-F238E27FC236}">
                <a16:creationId xmlns:a16="http://schemas.microsoft.com/office/drawing/2014/main" id="{F88A4A2B-C131-510B-FDCB-7C16D98E2DE4}"/>
              </a:ext>
            </a:extLst>
          </p:cNvPr>
          <p:cNvGrpSpPr/>
          <p:nvPr/>
        </p:nvGrpSpPr>
        <p:grpSpPr>
          <a:xfrm>
            <a:off x="5834978" y="3036828"/>
            <a:ext cx="1334983" cy="97200"/>
            <a:chOff x="5691272" y="3620266"/>
            <a:chExt cx="1334982" cy="97200"/>
          </a:xfrm>
          <a:solidFill>
            <a:schemeClr val="tx1"/>
          </a:solidFill>
        </p:grpSpPr>
        <p:sp>
          <p:nvSpPr>
            <p:cNvPr id="73" name="Freeform: Shape 72">
              <a:extLst>
                <a:ext uri="{FF2B5EF4-FFF2-40B4-BE49-F238E27FC236}">
                  <a16:creationId xmlns:a16="http://schemas.microsoft.com/office/drawing/2014/main" id="{682253CA-20BB-7FB7-BC3C-5CD6AAF4161E}"/>
                </a:ext>
              </a:extLst>
            </p:cNvPr>
            <p:cNvSpPr/>
            <p:nvPr/>
          </p:nvSpPr>
          <p:spPr>
            <a:xfrm>
              <a:off x="5691272" y="3668866"/>
              <a:ext cx="1334982" cy="0"/>
            </a:xfrm>
            <a:custGeom>
              <a:avLst/>
              <a:gdLst>
                <a:gd name="connsiteX0" fmla="*/ 1334983 w 1334982"/>
                <a:gd name="connsiteY0" fmla="*/ 0 h 13248"/>
                <a:gd name="connsiteX1" fmla="*/ 0 w 1334982"/>
                <a:gd name="connsiteY1" fmla="*/ 0 h 13248"/>
              </a:gdLst>
              <a:ahLst/>
              <a:cxnLst>
                <a:cxn ang="0">
                  <a:pos x="connsiteX0" y="connsiteY0"/>
                </a:cxn>
                <a:cxn ang="0">
                  <a:pos x="connsiteX1" y="connsiteY1"/>
                </a:cxn>
              </a:cxnLst>
              <a:rect l="l" t="t" r="r" b="b"/>
              <a:pathLst>
                <a:path w="1334982" h="13248">
                  <a:moveTo>
                    <a:pt x="1334983" y="0"/>
                  </a:moveTo>
                  <a:lnTo>
                    <a:pt x="0" y="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Freeform: Shape 73">
              <a:extLst>
                <a:ext uri="{FF2B5EF4-FFF2-40B4-BE49-F238E27FC236}">
                  <a16:creationId xmlns:a16="http://schemas.microsoft.com/office/drawing/2014/main" id="{F3F69F99-CD7F-4820-F439-BC5CDBA7ADFF}"/>
                </a:ext>
              </a:extLst>
            </p:cNvPr>
            <p:cNvSpPr/>
            <p:nvPr/>
          </p:nvSpPr>
          <p:spPr>
            <a:xfrm>
              <a:off x="7026254"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Freeform: Shape 74">
              <a:extLst>
                <a:ext uri="{FF2B5EF4-FFF2-40B4-BE49-F238E27FC236}">
                  <a16:creationId xmlns:a16="http://schemas.microsoft.com/office/drawing/2014/main" id="{42D519D2-BE76-8B62-8734-B5BC3786A1DC}"/>
                </a:ext>
              </a:extLst>
            </p:cNvPr>
            <p:cNvSpPr/>
            <p:nvPr/>
          </p:nvSpPr>
          <p:spPr>
            <a:xfrm>
              <a:off x="5691272"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Freeform: Shape 75">
              <a:extLst>
                <a:ext uri="{FF2B5EF4-FFF2-40B4-BE49-F238E27FC236}">
                  <a16:creationId xmlns:a16="http://schemas.microsoft.com/office/drawing/2014/main" id="{3896CF14-0380-15AE-61EF-DE7239C49BBA}"/>
                </a:ext>
              </a:extLst>
            </p:cNvPr>
            <p:cNvSpPr/>
            <p:nvPr/>
          </p:nvSpPr>
          <p:spPr>
            <a:xfrm>
              <a:off x="6317349" y="3620266"/>
              <a:ext cx="98772"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grp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Freeform: Shape 77">
            <a:extLst>
              <a:ext uri="{FF2B5EF4-FFF2-40B4-BE49-F238E27FC236}">
                <a16:creationId xmlns:a16="http://schemas.microsoft.com/office/drawing/2014/main" id="{395CAEAA-BC37-A7A2-9BA8-57FC57987A42}"/>
              </a:ext>
            </a:extLst>
          </p:cNvPr>
          <p:cNvSpPr/>
          <p:nvPr/>
        </p:nvSpPr>
        <p:spPr>
          <a:xfrm>
            <a:off x="5576769" y="2913346"/>
            <a:ext cx="1261681" cy="0"/>
          </a:xfrm>
          <a:custGeom>
            <a:avLst/>
            <a:gdLst>
              <a:gd name="connsiteX0" fmla="*/ 1164076 w 1164075"/>
              <a:gd name="connsiteY0" fmla="*/ 0 h 13248"/>
              <a:gd name="connsiteX1" fmla="*/ 0 w 1164075"/>
              <a:gd name="connsiteY1" fmla="*/ 0 h 13248"/>
            </a:gdLst>
            <a:ahLst/>
            <a:cxnLst>
              <a:cxn ang="0">
                <a:pos x="connsiteX0" y="connsiteY0"/>
              </a:cxn>
              <a:cxn ang="0">
                <a:pos x="connsiteX1" y="connsiteY1"/>
              </a:cxn>
            </a:cxnLst>
            <a:rect l="l" t="t" r="r" b="b"/>
            <a:pathLst>
              <a:path w="1164075" h="13248">
                <a:moveTo>
                  <a:pt x="1164076"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Freeform: Shape 78">
            <a:extLst>
              <a:ext uri="{FF2B5EF4-FFF2-40B4-BE49-F238E27FC236}">
                <a16:creationId xmlns:a16="http://schemas.microsoft.com/office/drawing/2014/main" id="{85AF9B3C-3988-6DB3-1C32-327D79514337}"/>
              </a:ext>
            </a:extLst>
          </p:cNvPr>
          <p:cNvSpPr/>
          <p:nvPr/>
        </p:nvSpPr>
        <p:spPr>
          <a:xfrm>
            <a:off x="6838451" y="2875985"/>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Freeform: Shape 79">
            <a:extLst>
              <a:ext uri="{FF2B5EF4-FFF2-40B4-BE49-F238E27FC236}">
                <a16:creationId xmlns:a16="http://schemas.microsoft.com/office/drawing/2014/main" id="{D613FBAA-1AC9-DBE4-3B92-3CCD585D1880}"/>
              </a:ext>
            </a:extLst>
          </p:cNvPr>
          <p:cNvSpPr/>
          <p:nvPr/>
        </p:nvSpPr>
        <p:spPr>
          <a:xfrm>
            <a:off x="6037228" y="2864746"/>
            <a:ext cx="107053"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TextBox 80">
            <a:extLst>
              <a:ext uri="{FF2B5EF4-FFF2-40B4-BE49-F238E27FC236}">
                <a16:creationId xmlns:a16="http://schemas.microsoft.com/office/drawing/2014/main" id="{90D97859-C6BD-B95E-F7A4-1D9E1D220F29}"/>
              </a:ext>
            </a:extLst>
          </p:cNvPr>
          <p:cNvSpPr txBox="1"/>
          <p:nvPr/>
        </p:nvSpPr>
        <p:spPr>
          <a:xfrm>
            <a:off x="3127150" y="1852229"/>
            <a:ext cx="924481" cy="338554"/>
          </a:xfrm>
          <a:prstGeom prst="rect">
            <a:avLst/>
          </a:prstGeom>
          <a:noFill/>
        </p:spPr>
        <p:txBody>
          <a:bodyPr wrap="square" lIns="0" tIns="0" rIns="0" bIns="0" rtlCol="0" anchor="ctr" anchorCtr="0">
            <a:spAutoFit/>
          </a:bodyPr>
          <a:lstStyle/>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Male</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Female</a:t>
            </a:r>
          </a:p>
        </p:txBody>
      </p:sp>
      <p:sp>
        <p:nvSpPr>
          <p:cNvPr id="82" name="TextBox 81">
            <a:extLst>
              <a:ext uri="{FF2B5EF4-FFF2-40B4-BE49-F238E27FC236}">
                <a16:creationId xmlns:a16="http://schemas.microsoft.com/office/drawing/2014/main" id="{5A15F1BE-B277-CC93-C325-D0672D4A2FF1}"/>
              </a:ext>
            </a:extLst>
          </p:cNvPr>
          <p:cNvSpPr txBox="1"/>
          <p:nvPr/>
        </p:nvSpPr>
        <p:spPr>
          <a:xfrm>
            <a:off x="4410075" y="1840273"/>
            <a:ext cx="639240" cy="338554"/>
          </a:xfrm>
          <a:prstGeom prst="rect">
            <a:avLst/>
          </a:prstGeom>
          <a:noFill/>
        </p:spPr>
        <p:txBody>
          <a:bodyPr wrap="squar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35  / 123</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30  / 134</a:t>
            </a:r>
          </a:p>
        </p:txBody>
      </p:sp>
      <p:sp>
        <p:nvSpPr>
          <p:cNvPr id="83" name="TextBox 82">
            <a:extLst>
              <a:ext uri="{FF2B5EF4-FFF2-40B4-BE49-F238E27FC236}">
                <a16:creationId xmlns:a16="http://schemas.microsoft.com/office/drawing/2014/main" id="{58847AF4-D9A2-245C-3B89-F800CB00230E}"/>
              </a:ext>
            </a:extLst>
          </p:cNvPr>
          <p:cNvSpPr txBox="1"/>
          <p:nvPr/>
        </p:nvSpPr>
        <p:spPr>
          <a:xfrm>
            <a:off x="9089362" y="1840273"/>
            <a:ext cx="1056012" cy="338554"/>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0.26 (0.11–0.60)</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0.22 (0.10–0.50)</a:t>
            </a:r>
          </a:p>
        </p:txBody>
      </p:sp>
      <p:sp>
        <p:nvSpPr>
          <p:cNvPr id="85" name="Freeform: Shape 84">
            <a:extLst>
              <a:ext uri="{FF2B5EF4-FFF2-40B4-BE49-F238E27FC236}">
                <a16:creationId xmlns:a16="http://schemas.microsoft.com/office/drawing/2014/main" id="{1D56EE78-048A-0285-AB3F-77CD6361330E}"/>
              </a:ext>
            </a:extLst>
          </p:cNvPr>
          <p:cNvSpPr/>
          <p:nvPr/>
        </p:nvSpPr>
        <p:spPr>
          <a:xfrm>
            <a:off x="5576770" y="2097272"/>
            <a:ext cx="1333037" cy="0"/>
          </a:xfrm>
          <a:custGeom>
            <a:avLst/>
            <a:gdLst>
              <a:gd name="connsiteX0" fmla="*/ 1299013 w 1299012"/>
              <a:gd name="connsiteY0" fmla="*/ 0 h 13248"/>
              <a:gd name="connsiteX1" fmla="*/ 0 w 1299012"/>
              <a:gd name="connsiteY1" fmla="*/ 0 h 13248"/>
            </a:gdLst>
            <a:ahLst/>
            <a:cxnLst>
              <a:cxn ang="0">
                <a:pos x="connsiteX0" y="connsiteY0"/>
              </a:cxn>
              <a:cxn ang="0">
                <a:pos x="connsiteX1" y="connsiteY1"/>
              </a:cxn>
            </a:cxnLst>
            <a:rect l="l" t="t" r="r" b="b"/>
            <a:pathLst>
              <a:path w="1299012" h="13248">
                <a:moveTo>
                  <a:pt x="1299013"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Freeform: Shape 85">
            <a:extLst>
              <a:ext uri="{FF2B5EF4-FFF2-40B4-BE49-F238E27FC236}">
                <a16:creationId xmlns:a16="http://schemas.microsoft.com/office/drawing/2014/main" id="{C4533D30-6BAA-8D3A-BDCC-8F7689375A4D}"/>
              </a:ext>
            </a:extLst>
          </p:cNvPr>
          <p:cNvSpPr/>
          <p:nvPr/>
        </p:nvSpPr>
        <p:spPr>
          <a:xfrm>
            <a:off x="6909808" y="2059979"/>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Freeform: Shape 86">
            <a:extLst>
              <a:ext uri="{FF2B5EF4-FFF2-40B4-BE49-F238E27FC236}">
                <a16:creationId xmlns:a16="http://schemas.microsoft.com/office/drawing/2014/main" id="{77C105FB-3B42-CAFD-1732-8275A4BDA970}"/>
              </a:ext>
            </a:extLst>
          </p:cNvPr>
          <p:cNvSpPr/>
          <p:nvPr/>
        </p:nvSpPr>
        <p:spPr>
          <a:xfrm>
            <a:off x="6125468" y="2043272"/>
            <a:ext cx="111336" cy="108000"/>
          </a:xfrm>
          <a:custGeom>
            <a:avLst/>
            <a:gdLst>
              <a:gd name="connsiteX0" fmla="*/ 0 w 108494"/>
              <a:gd name="connsiteY0" fmla="*/ 0 h 74722"/>
              <a:gd name="connsiteX1" fmla="*/ 108494 w 108494"/>
              <a:gd name="connsiteY1" fmla="*/ 0 h 74722"/>
              <a:gd name="connsiteX2" fmla="*/ 108494 w 108494"/>
              <a:gd name="connsiteY2" fmla="*/ 74722 h 74722"/>
              <a:gd name="connsiteX3" fmla="*/ 0 w 108494"/>
              <a:gd name="connsiteY3" fmla="*/ 74722 h 74722"/>
            </a:gdLst>
            <a:ahLst/>
            <a:cxnLst>
              <a:cxn ang="0">
                <a:pos x="connsiteX0" y="connsiteY0"/>
              </a:cxn>
              <a:cxn ang="0">
                <a:pos x="connsiteX1" y="connsiteY1"/>
              </a:cxn>
              <a:cxn ang="0">
                <a:pos x="connsiteX2" y="connsiteY2"/>
              </a:cxn>
              <a:cxn ang="0">
                <a:pos x="connsiteX3" y="connsiteY3"/>
              </a:cxn>
            </a:cxnLst>
            <a:rect l="l" t="t" r="r" b="b"/>
            <a:pathLst>
              <a:path w="108494" h="74722">
                <a:moveTo>
                  <a:pt x="0" y="0"/>
                </a:moveTo>
                <a:lnTo>
                  <a:pt x="108494" y="0"/>
                </a:lnTo>
                <a:lnTo>
                  <a:pt x="108494" y="74722"/>
                </a:lnTo>
                <a:lnTo>
                  <a:pt x="0" y="74722"/>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8" name="Group 87">
            <a:extLst>
              <a:ext uri="{FF2B5EF4-FFF2-40B4-BE49-F238E27FC236}">
                <a16:creationId xmlns:a16="http://schemas.microsoft.com/office/drawing/2014/main" id="{60E1D8D9-C870-856F-728F-D7509B56CDCF}"/>
              </a:ext>
            </a:extLst>
          </p:cNvPr>
          <p:cNvGrpSpPr/>
          <p:nvPr/>
        </p:nvGrpSpPr>
        <p:grpSpPr>
          <a:xfrm>
            <a:off x="5671459" y="1883612"/>
            <a:ext cx="1406208" cy="97200"/>
            <a:chOff x="5527753" y="2539043"/>
            <a:chExt cx="1406208" cy="97200"/>
          </a:xfrm>
          <a:solidFill>
            <a:schemeClr val="tx1"/>
          </a:solidFill>
        </p:grpSpPr>
        <p:sp>
          <p:nvSpPr>
            <p:cNvPr id="89" name="Freeform: Shape 88">
              <a:extLst>
                <a:ext uri="{FF2B5EF4-FFF2-40B4-BE49-F238E27FC236}">
                  <a16:creationId xmlns:a16="http://schemas.microsoft.com/office/drawing/2014/main" id="{B1C8188F-A265-322D-0B49-508F76ACE98A}"/>
                </a:ext>
              </a:extLst>
            </p:cNvPr>
            <p:cNvSpPr/>
            <p:nvPr/>
          </p:nvSpPr>
          <p:spPr>
            <a:xfrm flipV="1">
              <a:off x="5527753" y="2541924"/>
              <a:ext cx="1406207" cy="45719"/>
            </a:xfrm>
            <a:custGeom>
              <a:avLst/>
              <a:gdLst>
                <a:gd name="connsiteX0" fmla="*/ 1364926 w 1364925"/>
                <a:gd name="connsiteY0" fmla="*/ 0 h 13248"/>
                <a:gd name="connsiteX1" fmla="*/ 0 w 1364925"/>
                <a:gd name="connsiteY1" fmla="*/ 0 h 13248"/>
              </a:gdLst>
              <a:ahLst/>
              <a:cxnLst>
                <a:cxn ang="0">
                  <a:pos x="connsiteX0" y="connsiteY0"/>
                </a:cxn>
                <a:cxn ang="0">
                  <a:pos x="connsiteX1" y="connsiteY1"/>
                </a:cxn>
              </a:cxnLst>
              <a:rect l="l" t="t" r="r" b="b"/>
              <a:pathLst>
                <a:path w="1364925" h="13248">
                  <a:moveTo>
                    <a:pt x="1364926" y="0"/>
                  </a:moveTo>
                  <a:lnTo>
                    <a:pt x="0" y="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Freeform: Shape 89">
              <a:extLst>
                <a:ext uri="{FF2B5EF4-FFF2-40B4-BE49-F238E27FC236}">
                  <a16:creationId xmlns:a16="http://schemas.microsoft.com/office/drawing/2014/main" id="{26834A33-91BC-9099-7A2C-BB52E39BC2ED}"/>
                </a:ext>
              </a:extLst>
            </p:cNvPr>
            <p:cNvSpPr/>
            <p:nvPr/>
          </p:nvSpPr>
          <p:spPr>
            <a:xfrm>
              <a:off x="6933961"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Freeform: Shape 90">
              <a:extLst>
                <a:ext uri="{FF2B5EF4-FFF2-40B4-BE49-F238E27FC236}">
                  <a16:creationId xmlns:a16="http://schemas.microsoft.com/office/drawing/2014/main" id="{E28F50DF-22A3-79C4-4D3C-350D738130C0}"/>
                </a:ext>
              </a:extLst>
            </p:cNvPr>
            <p:cNvSpPr/>
            <p:nvPr/>
          </p:nvSpPr>
          <p:spPr>
            <a:xfrm>
              <a:off x="5527753"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Freeform: Shape 91">
              <a:extLst>
                <a:ext uri="{FF2B5EF4-FFF2-40B4-BE49-F238E27FC236}">
                  <a16:creationId xmlns:a16="http://schemas.microsoft.com/office/drawing/2014/main" id="{E480EB86-3B25-00C2-266B-C234B6128CE2}"/>
                </a:ext>
              </a:extLst>
            </p:cNvPr>
            <p:cNvSpPr/>
            <p:nvPr/>
          </p:nvSpPr>
          <p:spPr>
            <a:xfrm>
              <a:off x="6149358" y="2539043"/>
              <a:ext cx="95272" cy="97200"/>
            </a:xfrm>
            <a:custGeom>
              <a:avLst/>
              <a:gdLst>
                <a:gd name="connsiteX0" fmla="*/ 0 w 95272"/>
                <a:gd name="connsiteY0" fmla="*/ 0 h 65580"/>
                <a:gd name="connsiteX1" fmla="*/ 95273 w 95272"/>
                <a:gd name="connsiteY1" fmla="*/ 0 h 65580"/>
                <a:gd name="connsiteX2" fmla="*/ 95273 w 95272"/>
                <a:gd name="connsiteY2" fmla="*/ 65581 h 65580"/>
                <a:gd name="connsiteX3" fmla="*/ 0 w 95272"/>
                <a:gd name="connsiteY3" fmla="*/ 65581 h 65580"/>
              </a:gdLst>
              <a:ahLst/>
              <a:cxnLst>
                <a:cxn ang="0">
                  <a:pos x="connsiteX0" y="connsiteY0"/>
                </a:cxn>
                <a:cxn ang="0">
                  <a:pos x="connsiteX1" y="connsiteY1"/>
                </a:cxn>
                <a:cxn ang="0">
                  <a:pos x="connsiteX2" y="connsiteY2"/>
                </a:cxn>
                <a:cxn ang="0">
                  <a:pos x="connsiteX3" y="connsiteY3"/>
                </a:cxn>
              </a:cxnLst>
              <a:rect l="l" t="t" r="r" b="b"/>
              <a:pathLst>
                <a:path w="95272" h="65580">
                  <a:moveTo>
                    <a:pt x="0" y="0"/>
                  </a:moveTo>
                  <a:lnTo>
                    <a:pt x="95273" y="0"/>
                  </a:lnTo>
                  <a:lnTo>
                    <a:pt x="95273" y="65581"/>
                  </a:lnTo>
                  <a:lnTo>
                    <a:pt x="0" y="65581"/>
                  </a:lnTo>
                  <a:close/>
                </a:path>
              </a:pathLst>
            </a:custGeom>
            <a:grp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TextBox 92">
            <a:extLst>
              <a:ext uri="{FF2B5EF4-FFF2-40B4-BE49-F238E27FC236}">
                <a16:creationId xmlns:a16="http://schemas.microsoft.com/office/drawing/2014/main" id="{95EB143C-272C-BE14-A70B-EBEF7196017D}"/>
              </a:ext>
            </a:extLst>
          </p:cNvPr>
          <p:cNvSpPr txBox="1"/>
          <p:nvPr/>
        </p:nvSpPr>
        <p:spPr>
          <a:xfrm>
            <a:off x="3127151" y="1356034"/>
            <a:ext cx="503855" cy="338554"/>
          </a:xfrm>
          <a:prstGeom prst="rect">
            <a:avLst/>
          </a:prstGeom>
          <a:noFill/>
        </p:spPr>
        <p:txBody>
          <a:bodyPr wrap="square" lIns="0" tIns="0" rIns="0" bIns="0" rtlCol="0" anchor="ctr" anchorCtr="0">
            <a:spAutoFit/>
          </a:bodyPr>
          <a:lstStyle/>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&lt;65</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≥65</a:t>
            </a:r>
          </a:p>
        </p:txBody>
      </p:sp>
      <p:sp>
        <p:nvSpPr>
          <p:cNvPr id="94" name="TextBox 93">
            <a:extLst>
              <a:ext uri="{FF2B5EF4-FFF2-40B4-BE49-F238E27FC236}">
                <a16:creationId xmlns:a16="http://schemas.microsoft.com/office/drawing/2014/main" id="{361A26BF-8FB3-D534-7833-DF28232C60C5}"/>
              </a:ext>
            </a:extLst>
          </p:cNvPr>
          <p:cNvSpPr txBox="1"/>
          <p:nvPr/>
        </p:nvSpPr>
        <p:spPr>
          <a:xfrm>
            <a:off x="4410075" y="1344080"/>
            <a:ext cx="639240" cy="338554"/>
          </a:xfrm>
          <a:prstGeom prst="rect">
            <a:avLst/>
          </a:prstGeom>
          <a:noFill/>
        </p:spPr>
        <p:txBody>
          <a:bodyPr wrap="squar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43  / 196</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22  /   61</a:t>
            </a:r>
          </a:p>
        </p:txBody>
      </p:sp>
      <p:sp>
        <p:nvSpPr>
          <p:cNvPr id="95" name="TextBox 94">
            <a:extLst>
              <a:ext uri="{FF2B5EF4-FFF2-40B4-BE49-F238E27FC236}">
                <a16:creationId xmlns:a16="http://schemas.microsoft.com/office/drawing/2014/main" id="{0A3DD490-884C-0E5D-A72D-777FBAFDEECC}"/>
              </a:ext>
            </a:extLst>
          </p:cNvPr>
          <p:cNvSpPr txBox="1"/>
          <p:nvPr/>
        </p:nvSpPr>
        <p:spPr>
          <a:xfrm>
            <a:off x="9089362" y="1344080"/>
            <a:ext cx="1056012" cy="338554"/>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0.26 (0.13–0.52)</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0.24 (0.08–0.71)</a:t>
            </a:r>
          </a:p>
        </p:txBody>
      </p:sp>
      <p:sp>
        <p:nvSpPr>
          <p:cNvPr id="97" name="Freeform: Shape 96">
            <a:extLst>
              <a:ext uri="{FF2B5EF4-FFF2-40B4-BE49-F238E27FC236}">
                <a16:creationId xmlns:a16="http://schemas.microsoft.com/office/drawing/2014/main" id="{CE40750A-B253-FBFD-B07A-053BB105D73C}"/>
              </a:ext>
            </a:extLst>
          </p:cNvPr>
          <p:cNvSpPr/>
          <p:nvPr/>
        </p:nvSpPr>
        <p:spPr>
          <a:xfrm flipV="1">
            <a:off x="5576813" y="1538163"/>
            <a:ext cx="1637051" cy="45719"/>
          </a:xfrm>
          <a:custGeom>
            <a:avLst/>
            <a:gdLst>
              <a:gd name="connsiteX0" fmla="*/ 1565970 w 1565970"/>
              <a:gd name="connsiteY0" fmla="*/ 0 h 13248"/>
              <a:gd name="connsiteX1" fmla="*/ 0 w 1565970"/>
              <a:gd name="connsiteY1" fmla="*/ 0 h 13248"/>
            </a:gdLst>
            <a:ahLst/>
            <a:cxnLst>
              <a:cxn ang="0">
                <a:pos x="connsiteX0" y="connsiteY0"/>
              </a:cxn>
              <a:cxn ang="0">
                <a:pos x="connsiteX1" y="connsiteY1"/>
              </a:cxn>
            </a:cxnLst>
            <a:rect l="l" t="t" r="r" b="b"/>
            <a:pathLst>
              <a:path w="1565970" h="13248">
                <a:moveTo>
                  <a:pt x="1565970"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Freeform: Shape 97">
            <a:extLst>
              <a:ext uri="{FF2B5EF4-FFF2-40B4-BE49-F238E27FC236}">
                <a16:creationId xmlns:a16="http://schemas.microsoft.com/office/drawing/2014/main" id="{1BB5FD53-69FC-A6F2-0A46-F093F9FCFBF3}"/>
              </a:ext>
            </a:extLst>
          </p:cNvPr>
          <p:cNvSpPr/>
          <p:nvPr/>
        </p:nvSpPr>
        <p:spPr>
          <a:xfrm>
            <a:off x="7213865" y="1546521"/>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Freeform: Shape 98">
            <a:extLst>
              <a:ext uri="{FF2B5EF4-FFF2-40B4-BE49-F238E27FC236}">
                <a16:creationId xmlns:a16="http://schemas.microsoft.com/office/drawing/2014/main" id="{129D4EEC-C6BE-68F6-2FC1-80345D61D807}"/>
              </a:ext>
            </a:extLst>
          </p:cNvPr>
          <p:cNvSpPr/>
          <p:nvPr/>
        </p:nvSpPr>
        <p:spPr>
          <a:xfrm>
            <a:off x="6192419" y="1553281"/>
            <a:ext cx="59375" cy="61200"/>
          </a:xfrm>
          <a:custGeom>
            <a:avLst/>
            <a:gdLst>
              <a:gd name="connsiteX0" fmla="*/ 0 w 59691"/>
              <a:gd name="connsiteY0" fmla="*/ 0 h 41070"/>
              <a:gd name="connsiteX1" fmla="*/ 59691 w 59691"/>
              <a:gd name="connsiteY1" fmla="*/ 0 h 41070"/>
              <a:gd name="connsiteX2" fmla="*/ 59691 w 59691"/>
              <a:gd name="connsiteY2" fmla="*/ 41071 h 41070"/>
              <a:gd name="connsiteX3" fmla="*/ 0 w 59691"/>
              <a:gd name="connsiteY3" fmla="*/ 41071 h 41070"/>
            </a:gdLst>
            <a:ahLst/>
            <a:cxnLst>
              <a:cxn ang="0">
                <a:pos x="connsiteX0" y="connsiteY0"/>
              </a:cxn>
              <a:cxn ang="0">
                <a:pos x="connsiteX1" y="connsiteY1"/>
              </a:cxn>
              <a:cxn ang="0">
                <a:pos x="connsiteX2" y="connsiteY2"/>
              </a:cxn>
              <a:cxn ang="0">
                <a:pos x="connsiteX3" y="connsiteY3"/>
              </a:cxn>
            </a:cxnLst>
            <a:rect l="l" t="t" r="r" b="b"/>
            <a:pathLst>
              <a:path w="59691" h="41070">
                <a:moveTo>
                  <a:pt x="0" y="0"/>
                </a:moveTo>
                <a:lnTo>
                  <a:pt x="59691" y="0"/>
                </a:lnTo>
                <a:lnTo>
                  <a:pt x="59691" y="41071"/>
                </a:lnTo>
                <a:lnTo>
                  <a:pt x="0" y="41071"/>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0" name="Group 99">
            <a:extLst>
              <a:ext uri="{FF2B5EF4-FFF2-40B4-BE49-F238E27FC236}">
                <a16:creationId xmlns:a16="http://schemas.microsoft.com/office/drawing/2014/main" id="{540A9EEF-0595-F5E2-5939-ED86F8332299}"/>
              </a:ext>
            </a:extLst>
          </p:cNvPr>
          <p:cNvGrpSpPr/>
          <p:nvPr/>
        </p:nvGrpSpPr>
        <p:grpSpPr>
          <a:xfrm>
            <a:off x="5786561" y="1365165"/>
            <a:ext cx="1167696" cy="122400"/>
            <a:chOff x="5642856" y="2063018"/>
            <a:chExt cx="1167696" cy="122400"/>
          </a:xfrm>
          <a:solidFill>
            <a:schemeClr val="tx1"/>
          </a:solidFill>
        </p:grpSpPr>
        <p:sp>
          <p:nvSpPr>
            <p:cNvPr id="101" name="Freeform: Shape 100">
              <a:extLst>
                <a:ext uri="{FF2B5EF4-FFF2-40B4-BE49-F238E27FC236}">
                  <a16:creationId xmlns:a16="http://schemas.microsoft.com/office/drawing/2014/main" id="{99F5CD2F-66CA-6806-CBF4-9E2DCCEC6050}"/>
                </a:ext>
              </a:extLst>
            </p:cNvPr>
            <p:cNvSpPr/>
            <p:nvPr/>
          </p:nvSpPr>
          <p:spPr>
            <a:xfrm flipV="1">
              <a:off x="5642856" y="2078499"/>
              <a:ext cx="1167691" cy="45719"/>
            </a:xfrm>
            <a:custGeom>
              <a:avLst/>
              <a:gdLst>
                <a:gd name="connsiteX0" fmla="*/ 1123245 w 1123244"/>
                <a:gd name="connsiteY0" fmla="*/ 0 h 13248"/>
                <a:gd name="connsiteX1" fmla="*/ 0 w 1123244"/>
                <a:gd name="connsiteY1" fmla="*/ 0 h 13248"/>
              </a:gdLst>
              <a:ahLst/>
              <a:cxnLst>
                <a:cxn ang="0">
                  <a:pos x="connsiteX0" y="connsiteY0"/>
                </a:cxn>
                <a:cxn ang="0">
                  <a:pos x="connsiteX1" y="connsiteY1"/>
                </a:cxn>
              </a:cxnLst>
              <a:rect l="l" t="t" r="r" b="b"/>
              <a:pathLst>
                <a:path w="1123244" h="13248">
                  <a:moveTo>
                    <a:pt x="1123245" y="0"/>
                  </a:moveTo>
                  <a:lnTo>
                    <a:pt x="0" y="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Freeform: Shape 101">
              <a:extLst>
                <a:ext uri="{FF2B5EF4-FFF2-40B4-BE49-F238E27FC236}">
                  <a16:creationId xmlns:a16="http://schemas.microsoft.com/office/drawing/2014/main" id="{BB5FAC52-3C2C-89BF-D6C1-895D17CA7102}"/>
                </a:ext>
              </a:extLst>
            </p:cNvPr>
            <p:cNvSpPr/>
            <p:nvPr/>
          </p:nvSpPr>
          <p:spPr>
            <a:xfrm>
              <a:off x="6810552"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Freeform: Shape 102">
              <a:extLst>
                <a:ext uri="{FF2B5EF4-FFF2-40B4-BE49-F238E27FC236}">
                  <a16:creationId xmlns:a16="http://schemas.microsoft.com/office/drawing/2014/main" id="{3035CAE6-5EB2-8DEF-E4D9-BD1CF61585A9}"/>
                </a:ext>
              </a:extLst>
            </p:cNvPr>
            <p:cNvSpPr/>
            <p:nvPr/>
          </p:nvSpPr>
          <p:spPr>
            <a:xfrm>
              <a:off x="5642857"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Freeform: Shape 103">
              <a:extLst>
                <a:ext uri="{FF2B5EF4-FFF2-40B4-BE49-F238E27FC236}">
                  <a16:creationId xmlns:a16="http://schemas.microsoft.com/office/drawing/2014/main" id="{8AEC7B22-2545-4CA7-350A-20FE3390D298}"/>
                </a:ext>
              </a:extLst>
            </p:cNvPr>
            <p:cNvSpPr/>
            <p:nvPr/>
          </p:nvSpPr>
          <p:spPr>
            <a:xfrm>
              <a:off x="6130498" y="2063018"/>
              <a:ext cx="121910" cy="122400"/>
            </a:xfrm>
            <a:custGeom>
              <a:avLst/>
              <a:gdLst>
                <a:gd name="connsiteX0" fmla="*/ 0 w 121910"/>
                <a:gd name="connsiteY0" fmla="*/ 0 h 83996"/>
                <a:gd name="connsiteX1" fmla="*/ 121910 w 121910"/>
                <a:gd name="connsiteY1" fmla="*/ 0 h 83996"/>
                <a:gd name="connsiteX2" fmla="*/ 121910 w 121910"/>
                <a:gd name="connsiteY2" fmla="*/ 83997 h 83996"/>
                <a:gd name="connsiteX3" fmla="*/ 0 w 121910"/>
                <a:gd name="connsiteY3" fmla="*/ 83997 h 83996"/>
              </a:gdLst>
              <a:ahLst/>
              <a:cxnLst>
                <a:cxn ang="0">
                  <a:pos x="connsiteX0" y="connsiteY0"/>
                </a:cxn>
                <a:cxn ang="0">
                  <a:pos x="connsiteX1" y="connsiteY1"/>
                </a:cxn>
                <a:cxn ang="0">
                  <a:pos x="connsiteX2" y="connsiteY2"/>
                </a:cxn>
                <a:cxn ang="0">
                  <a:pos x="connsiteX3" y="connsiteY3"/>
                </a:cxn>
              </a:cxnLst>
              <a:rect l="l" t="t" r="r" b="b"/>
              <a:pathLst>
                <a:path w="121910" h="83996">
                  <a:moveTo>
                    <a:pt x="0" y="0"/>
                  </a:moveTo>
                  <a:lnTo>
                    <a:pt x="121910" y="0"/>
                  </a:lnTo>
                  <a:lnTo>
                    <a:pt x="121910" y="83997"/>
                  </a:lnTo>
                  <a:lnTo>
                    <a:pt x="0" y="83997"/>
                  </a:lnTo>
                  <a:close/>
                </a:path>
              </a:pathLst>
            </a:custGeom>
            <a:grp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 name="TextBox 105">
            <a:extLst>
              <a:ext uri="{FF2B5EF4-FFF2-40B4-BE49-F238E27FC236}">
                <a16:creationId xmlns:a16="http://schemas.microsoft.com/office/drawing/2014/main" id="{B26DF586-938A-168F-4102-4DC50B7D90EA}"/>
              </a:ext>
            </a:extLst>
          </p:cNvPr>
          <p:cNvSpPr txBox="1"/>
          <p:nvPr/>
        </p:nvSpPr>
        <p:spPr>
          <a:xfrm>
            <a:off x="4410075" y="1024857"/>
            <a:ext cx="639240" cy="169277"/>
          </a:xfrm>
          <a:prstGeom prst="rect">
            <a:avLst/>
          </a:prstGeom>
          <a:noFill/>
        </p:spPr>
        <p:txBody>
          <a:bodyPr wrap="squar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65  / 257</a:t>
            </a:r>
          </a:p>
        </p:txBody>
      </p:sp>
      <p:sp>
        <p:nvSpPr>
          <p:cNvPr id="107" name="TextBox 106">
            <a:extLst>
              <a:ext uri="{FF2B5EF4-FFF2-40B4-BE49-F238E27FC236}">
                <a16:creationId xmlns:a16="http://schemas.microsoft.com/office/drawing/2014/main" id="{F034028D-1517-4BAC-6FE5-6B7756F57D1E}"/>
              </a:ext>
            </a:extLst>
          </p:cNvPr>
          <p:cNvSpPr txBox="1"/>
          <p:nvPr/>
        </p:nvSpPr>
        <p:spPr>
          <a:xfrm>
            <a:off x="9089362" y="1024857"/>
            <a:ext cx="1056013" cy="169277"/>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0.24 (0.14–0.43)</a:t>
            </a:r>
          </a:p>
        </p:txBody>
      </p:sp>
      <p:grpSp>
        <p:nvGrpSpPr>
          <p:cNvPr id="108" name="Group 107">
            <a:extLst>
              <a:ext uri="{FF2B5EF4-FFF2-40B4-BE49-F238E27FC236}">
                <a16:creationId xmlns:a16="http://schemas.microsoft.com/office/drawing/2014/main" id="{B069F4CE-9D43-1362-CB63-26D20C573F88}"/>
              </a:ext>
            </a:extLst>
          </p:cNvPr>
          <p:cNvGrpSpPr/>
          <p:nvPr/>
        </p:nvGrpSpPr>
        <p:grpSpPr>
          <a:xfrm>
            <a:off x="5805035" y="1041094"/>
            <a:ext cx="1011856" cy="136800"/>
            <a:chOff x="5661329" y="1690441"/>
            <a:chExt cx="1011856" cy="136800"/>
          </a:xfrm>
          <a:solidFill>
            <a:schemeClr val="tx1"/>
          </a:solidFill>
        </p:grpSpPr>
        <p:sp>
          <p:nvSpPr>
            <p:cNvPr id="109" name="Freeform: Shape 108">
              <a:extLst>
                <a:ext uri="{FF2B5EF4-FFF2-40B4-BE49-F238E27FC236}">
                  <a16:creationId xmlns:a16="http://schemas.microsoft.com/office/drawing/2014/main" id="{C3FD7CCE-A71B-E5F9-2760-C39FF4D03042}"/>
                </a:ext>
              </a:extLst>
            </p:cNvPr>
            <p:cNvSpPr/>
            <p:nvPr/>
          </p:nvSpPr>
          <p:spPr>
            <a:xfrm flipV="1">
              <a:off x="5661329" y="1713122"/>
              <a:ext cx="1011855" cy="45719"/>
            </a:xfrm>
            <a:custGeom>
              <a:avLst/>
              <a:gdLst>
                <a:gd name="connsiteX0" fmla="*/ 943588 w 943587"/>
                <a:gd name="connsiteY0" fmla="*/ 0 h 13248"/>
                <a:gd name="connsiteX1" fmla="*/ 0 w 943587"/>
                <a:gd name="connsiteY1" fmla="*/ 0 h 13248"/>
              </a:gdLst>
              <a:ahLst/>
              <a:cxnLst>
                <a:cxn ang="0">
                  <a:pos x="connsiteX0" y="connsiteY0"/>
                </a:cxn>
                <a:cxn ang="0">
                  <a:pos x="connsiteX1" y="connsiteY1"/>
                </a:cxn>
              </a:cxnLst>
              <a:rect l="l" t="t" r="r" b="b"/>
              <a:pathLst>
                <a:path w="943587" h="13248">
                  <a:moveTo>
                    <a:pt x="943588" y="0"/>
                  </a:moveTo>
                  <a:lnTo>
                    <a:pt x="0" y="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Freeform: Shape 109">
              <a:extLst>
                <a:ext uri="{FF2B5EF4-FFF2-40B4-BE49-F238E27FC236}">
                  <a16:creationId xmlns:a16="http://schemas.microsoft.com/office/drawing/2014/main" id="{4ED89B4E-49A2-727B-E0E7-07B0FBAB61E0}"/>
                </a:ext>
              </a:extLst>
            </p:cNvPr>
            <p:cNvSpPr/>
            <p:nvPr/>
          </p:nvSpPr>
          <p:spPr>
            <a:xfrm>
              <a:off x="6673185"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Freeform: Shape 110">
              <a:extLst>
                <a:ext uri="{FF2B5EF4-FFF2-40B4-BE49-F238E27FC236}">
                  <a16:creationId xmlns:a16="http://schemas.microsoft.com/office/drawing/2014/main" id="{02EFCDEA-44CE-36BC-2B20-598192AA5679}"/>
                </a:ext>
              </a:extLst>
            </p:cNvPr>
            <p:cNvSpPr/>
            <p:nvPr/>
          </p:nvSpPr>
          <p:spPr>
            <a:xfrm>
              <a:off x="5661329"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Freeform: Shape 111">
              <a:extLst>
                <a:ext uri="{FF2B5EF4-FFF2-40B4-BE49-F238E27FC236}">
                  <a16:creationId xmlns:a16="http://schemas.microsoft.com/office/drawing/2014/main" id="{2D88B5A1-EABC-B9D6-DC9C-D9D3A55EB18A}"/>
                </a:ext>
              </a:extLst>
            </p:cNvPr>
            <p:cNvSpPr/>
            <p:nvPr/>
          </p:nvSpPr>
          <p:spPr>
            <a:xfrm>
              <a:off x="6061862" y="1690441"/>
              <a:ext cx="135909" cy="136800"/>
            </a:xfrm>
            <a:custGeom>
              <a:avLst/>
              <a:gdLst>
                <a:gd name="connsiteX0" fmla="*/ 0 w 135909"/>
                <a:gd name="connsiteY0" fmla="*/ 0 h 93535"/>
                <a:gd name="connsiteX1" fmla="*/ 135909 w 135909"/>
                <a:gd name="connsiteY1" fmla="*/ 0 h 93535"/>
                <a:gd name="connsiteX2" fmla="*/ 135909 w 135909"/>
                <a:gd name="connsiteY2" fmla="*/ 93536 h 93535"/>
                <a:gd name="connsiteX3" fmla="*/ 0 w 135909"/>
                <a:gd name="connsiteY3" fmla="*/ 93536 h 93535"/>
              </a:gdLst>
              <a:ahLst/>
              <a:cxnLst>
                <a:cxn ang="0">
                  <a:pos x="connsiteX0" y="connsiteY0"/>
                </a:cxn>
                <a:cxn ang="0">
                  <a:pos x="connsiteX1" y="connsiteY1"/>
                </a:cxn>
                <a:cxn ang="0">
                  <a:pos x="connsiteX2" y="connsiteY2"/>
                </a:cxn>
                <a:cxn ang="0">
                  <a:pos x="connsiteX3" y="connsiteY3"/>
                </a:cxn>
              </a:cxnLst>
              <a:rect l="l" t="t" r="r" b="b"/>
              <a:pathLst>
                <a:path w="135909" h="93535">
                  <a:moveTo>
                    <a:pt x="0" y="0"/>
                  </a:moveTo>
                  <a:lnTo>
                    <a:pt x="135909" y="0"/>
                  </a:lnTo>
                  <a:lnTo>
                    <a:pt x="135909" y="93536"/>
                  </a:lnTo>
                  <a:lnTo>
                    <a:pt x="0" y="93536"/>
                  </a:lnTo>
                  <a:close/>
                </a:path>
              </a:pathLst>
            </a:custGeom>
            <a:grp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3" name="TextBox 112">
            <a:extLst>
              <a:ext uri="{FF2B5EF4-FFF2-40B4-BE49-F238E27FC236}">
                <a16:creationId xmlns:a16="http://schemas.microsoft.com/office/drawing/2014/main" id="{5AA8D5BA-A17E-7648-E4D9-798D2DB7B787}"/>
              </a:ext>
            </a:extLst>
          </p:cNvPr>
          <p:cNvSpPr txBox="1"/>
          <p:nvPr/>
        </p:nvSpPr>
        <p:spPr>
          <a:xfrm>
            <a:off x="3127150" y="2348424"/>
            <a:ext cx="924481" cy="338554"/>
          </a:xfrm>
          <a:prstGeom prst="rect">
            <a:avLst/>
          </a:prstGeom>
          <a:noFill/>
        </p:spPr>
        <p:txBody>
          <a:bodyPr wrap="square" lIns="0" tIns="0" rIns="0" bIns="0" rtlCol="0" anchor="ctr" anchorCtr="0">
            <a:spAutoFit/>
          </a:bodyPr>
          <a:lstStyle/>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Asian</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Non-Asian</a:t>
            </a:r>
          </a:p>
        </p:txBody>
      </p:sp>
      <p:sp>
        <p:nvSpPr>
          <p:cNvPr id="114" name="TextBox 113">
            <a:extLst>
              <a:ext uri="{FF2B5EF4-FFF2-40B4-BE49-F238E27FC236}">
                <a16:creationId xmlns:a16="http://schemas.microsoft.com/office/drawing/2014/main" id="{6A11215F-8B14-3B7A-FD1D-D1DC41ECCB32}"/>
              </a:ext>
            </a:extLst>
          </p:cNvPr>
          <p:cNvSpPr txBox="1"/>
          <p:nvPr/>
        </p:nvSpPr>
        <p:spPr>
          <a:xfrm>
            <a:off x="4400549" y="2365042"/>
            <a:ext cx="639240" cy="338554"/>
          </a:xfrm>
          <a:prstGeom prst="rect">
            <a:avLst/>
          </a:prstGeom>
          <a:noFill/>
        </p:spPr>
        <p:txBody>
          <a:bodyPr wrap="squar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31  / 143</a:t>
            </a: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34  / 114</a:t>
            </a:r>
          </a:p>
        </p:txBody>
      </p:sp>
      <p:sp>
        <p:nvSpPr>
          <p:cNvPr id="115" name="TextBox 114">
            <a:extLst>
              <a:ext uri="{FF2B5EF4-FFF2-40B4-BE49-F238E27FC236}">
                <a16:creationId xmlns:a16="http://schemas.microsoft.com/office/drawing/2014/main" id="{0974B346-B276-8509-B540-D5FA9217CE43}"/>
              </a:ext>
            </a:extLst>
          </p:cNvPr>
          <p:cNvSpPr txBox="1"/>
          <p:nvPr/>
        </p:nvSpPr>
        <p:spPr>
          <a:xfrm>
            <a:off x="9089362" y="2336468"/>
            <a:ext cx="1056012" cy="338554"/>
          </a:xfrm>
          <a:prstGeom prst="rect">
            <a:avLst/>
          </a:prstGeom>
          <a:noFill/>
        </p:spPr>
        <p:txBody>
          <a:bodyPr wrap="squar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0.36 (0.17–0.79)</a:t>
            </a:r>
          </a:p>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0.16 (0.06–0.38)</a:t>
            </a:r>
          </a:p>
        </p:txBody>
      </p:sp>
      <p:sp>
        <p:nvSpPr>
          <p:cNvPr id="117" name="Freeform: Shape 116">
            <a:extLst>
              <a:ext uri="{FF2B5EF4-FFF2-40B4-BE49-F238E27FC236}">
                <a16:creationId xmlns:a16="http://schemas.microsoft.com/office/drawing/2014/main" id="{E16F05C3-295B-C7D9-E906-8CFF7FF16DE2}"/>
              </a:ext>
            </a:extLst>
          </p:cNvPr>
          <p:cNvSpPr/>
          <p:nvPr/>
        </p:nvSpPr>
        <p:spPr>
          <a:xfrm>
            <a:off x="5576770" y="2593878"/>
            <a:ext cx="1081644" cy="0"/>
          </a:xfrm>
          <a:custGeom>
            <a:avLst/>
            <a:gdLst>
              <a:gd name="connsiteX0" fmla="*/ 1000168 w 1000167"/>
              <a:gd name="connsiteY0" fmla="*/ 0 h 13248"/>
              <a:gd name="connsiteX1" fmla="*/ 0 w 1000167"/>
              <a:gd name="connsiteY1" fmla="*/ 0 h 13248"/>
            </a:gdLst>
            <a:ahLst/>
            <a:cxnLst>
              <a:cxn ang="0">
                <a:pos x="connsiteX0" y="connsiteY0"/>
              </a:cxn>
              <a:cxn ang="0">
                <a:pos x="connsiteX1" y="connsiteY1"/>
              </a:cxn>
            </a:cxnLst>
            <a:rect l="l" t="t" r="r" b="b"/>
            <a:pathLst>
              <a:path w="1000167" h="13248">
                <a:moveTo>
                  <a:pt x="1000168" y="0"/>
                </a:moveTo>
                <a:lnTo>
                  <a:pt x="0" y="0"/>
                </a:lnTo>
              </a:path>
            </a:pathLst>
          </a:custGeom>
          <a:ln w="19424" cap="flat">
            <a:solidFill>
              <a:schemeClr val="tx1"/>
            </a:solidFill>
            <a:prstDash val="solid"/>
            <a:miter/>
            <a:tailEnd type="triangle" w="sm" len="sm"/>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Freeform: Shape 117">
            <a:extLst>
              <a:ext uri="{FF2B5EF4-FFF2-40B4-BE49-F238E27FC236}">
                <a16:creationId xmlns:a16="http://schemas.microsoft.com/office/drawing/2014/main" id="{EAF93AE1-F8FB-040F-1B65-666BBB8F4FD5}"/>
              </a:ext>
            </a:extLst>
          </p:cNvPr>
          <p:cNvSpPr/>
          <p:nvPr/>
        </p:nvSpPr>
        <p:spPr>
          <a:xfrm>
            <a:off x="6663460" y="2556585"/>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Freeform: Shape 118">
            <a:extLst>
              <a:ext uri="{FF2B5EF4-FFF2-40B4-BE49-F238E27FC236}">
                <a16:creationId xmlns:a16="http://schemas.microsoft.com/office/drawing/2014/main" id="{0DB55880-D243-4A7D-CEEB-7FF1469EF157}"/>
              </a:ext>
            </a:extLst>
          </p:cNvPr>
          <p:cNvSpPr/>
          <p:nvPr/>
        </p:nvSpPr>
        <p:spPr>
          <a:xfrm>
            <a:off x="5839611" y="2545278"/>
            <a:ext cx="106819"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0" name="Group 119">
            <a:extLst>
              <a:ext uri="{FF2B5EF4-FFF2-40B4-BE49-F238E27FC236}">
                <a16:creationId xmlns:a16="http://schemas.microsoft.com/office/drawing/2014/main" id="{7EFA55B0-5CBE-173A-A418-C986779137AE}"/>
              </a:ext>
            </a:extLst>
          </p:cNvPr>
          <p:cNvGrpSpPr/>
          <p:nvPr/>
        </p:nvGrpSpPr>
        <p:grpSpPr>
          <a:xfrm>
            <a:off x="5995968" y="2377138"/>
            <a:ext cx="1289096" cy="111600"/>
            <a:chOff x="5852263" y="3016789"/>
            <a:chExt cx="1289096" cy="111600"/>
          </a:xfrm>
          <a:solidFill>
            <a:schemeClr val="tx1"/>
          </a:solidFill>
        </p:grpSpPr>
        <p:sp>
          <p:nvSpPr>
            <p:cNvPr id="121" name="Freeform: Shape 120">
              <a:extLst>
                <a:ext uri="{FF2B5EF4-FFF2-40B4-BE49-F238E27FC236}">
                  <a16:creationId xmlns:a16="http://schemas.microsoft.com/office/drawing/2014/main" id="{9893FA0D-E585-BB48-E3B7-54D05004CA9F}"/>
                </a:ext>
              </a:extLst>
            </p:cNvPr>
            <p:cNvSpPr/>
            <p:nvPr/>
          </p:nvSpPr>
          <p:spPr>
            <a:xfrm>
              <a:off x="5852263" y="3072589"/>
              <a:ext cx="1289096" cy="0"/>
            </a:xfrm>
            <a:custGeom>
              <a:avLst/>
              <a:gdLst>
                <a:gd name="connsiteX0" fmla="*/ 1289097 w 1289096"/>
                <a:gd name="connsiteY0" fmla="*/ 0 h 13248"/>
                <a:gd name="connsiteX1" fmla="*/ 0 w 1289096"/>
                <a:gd name="connsiteY1" fmla="*/ 0 h 13248"/>
              </a:gdLst>
              <a:ahLst/>
              <a:cxnLst>
                <a:cxn ang="0">
                  <a:pos x="connsiteX0" y="connsiteY0"/>
                </a:cxn>
                <a:cxn ang="0">
                  <a:pos x="connsiteX1" y="connsiteY1"/>
                </a:cxn>
              </a:cxnLst>
              <a:rect l="l" t="t" r="r" b="b"/>
              <a:pathLst>
                <a:path w="1289096" h="13248">
                  <a:moveTo>
                    <a:pt x="1289097" y="0"/>
                  </a:moveTo>
                  <a:lnTo>
                    <a:pt x="0" y="0"/>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Freeform: Shape 121">
              <a:extLst>
                <a:ext uri="{FF2B5EF4-FFF2-40B4-BE49-F238E27FC236}">
                  <a16:creationId xmlns:a16="http://schemas.microsoft.com/office/drawing/2014/main" id="{EF995D83-2945-C4D7-8A9A-2B4FE3B2D29E}"/>
                </a:ext>
              </a:extLst>
            </p:cNvPr>
            <p:cNvSpPr/>
            <p:nvPr/>
          </p:nvSpPr>
          <p:spPr>
            <a:xfrm>
              <a:off x="7141359"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Freeform: Shape 122">
              <a:extLst>
                <a:ext uri="{FF2B5EF4-FFF2-40B4-BE49-F238E27FC236}">
                  <a16:creationId xmlns:a16="http://schemas.microsoft.com/office/drawing/2014/main" id="{7A9298E0-C4B8-A44B-53FC-21948E3C53F5}"/>
                </a:ext>
              </a:extLst>
            </p:cNvPr>
            <p:cNvSpPr/>
            <p:nvPr/>
          </p:nvSpPr>
          <p:spPr>
            <a:xfrm>
              <a:off x="5852263"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Freeform: Shape 123">
              <a:extLst>
                <a:ext uri="{FF2B5EF4-FFF2-40B4-BE49-F238E27FC236}">
                  <a16:creationId xmlns:a16="http://schemas.microsoft.com/office/drawing/2014/main" id="{036528C2-E3CD-1466-E75F-AE96C2238BD9}"/>
                </a:ext>
              </a:extLst>
            </p:cNvPr>
            <p:cNvSpPr/>
            <p:nvPr/>
          </p:nvSpPr>
          <p:spPr>
            <a:xfrm>
              <a:off x="6414760" y="3016789"/>
              <a:ext cx="112188" cy="111600"/>
            </a:xfrm>
            <a:custGeom>
              <a:avLst/>
              <a:gdLst>
                <a:gd name="connsiteX0" fmla="*/ 0 w 112188"/>
                <a:gd name="connsiteY0" fmla="*/ 0 h 77239"/>
                <a:gd name="connsiteX1" fmla="*/ 112188 w 112188"/>
                <a:gd name="connsiteY1" fmla="*/ 0 h 77239"/>
                <a:gd name="connsiteX2" fmla="*/ 112188 w 112188"/>
                <a:gd name="connsiteY2" fmla="*/ 77240 h 77239"/>
                <a:gd name="connsiteX3" fmla="*/ 0 w 112188"/>
                <a:gd name="connsiteY3" fmla="*/ 77240 h 77239"/>
              </a:gdLst>
              <a:ahLst/>
              <a:cxnLst>
                <a:cxn ang="0">
                  <a:pos x="connsiteX0" y="connsiteY0"/>
                </a:cxn>
                <a:cxn ang="0">
                  <a:pos x="connsiteX1" y="connsiteY1"/>
                </a:cxn>
                <a:cxn ang="0">
                  <a:pos x="connsiteX2" y="connsiteY2"/>
                </a:cxn>
                <a:cxn ang="0">
                  <a:pos x="connsiteX3" y="connsiteY3"/>
                </a:cxn>
              </a:cxnLst>
              <a:rect l="l" t="t" r="r" b="b"/>
              <a:pathLst>
                <a:path w="112188" h="77239">
                  <a:moveTo>
                    <a:pt x="0" y="0"/>
                  </a:moveTo>
                  <a:lnTo>
                    <a:pt x="112188" y="0"/>
                  </a:lnTo>
                  <a:lnTo>
                    <a:pt x="112188" y="77240"/>
                  </a:lnTo>
                  <a:lnTo>
                    <a:pt x="0" y="77240"/>
                  </a:lnTo>
                  <a:close/>
                </a:path>
              </a:pathLst>
            </a:custGeom>
            <a:grpFill/>
            <a:ln w="0" cap="flat">
              <a:no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 name="Freeform: Shape 124">
            <a:extLst>
              <a:ext uri="{FF2B5EF4-FFF2-40B4-BE49-F238E27FC236}">
                <a16:creationId xmlns:a16="http://schemas.microsoft.com/office/drawing/2014/main" id="{DB85434B-CA73-5A32-7D8F-25785CCA7DBF}"/>
              </a:ext>
            </a:extLst>
          </p:cNvPr>
          <p:cNvSpPr/>
          <p:nvPr/>
        </p:nvSpPr>
        <p:spPr>
          <a:xfrm>
            <a:off x="5428657" y="5699686"/>
            <a:ext cx="1896119" cy="0"/>
          </a:xfrm>
          <a:custGeom>
            <a:avLst/>
            <a:gdLst>
              <a:gd name="connsiteX0" fmla="*/ 1896119 w 1896119"/>
              <a:gd name="connsiteY0" fmla="*/ 0 h 13248"/>
              <a:gd name="connsiteX1" fmla="*/ 0 w 1896119"/>
              <a:gd name="connsiteY1" fmla="*/ 0 h 13248"/>
            </a:gdLst>
            <a:ahLst/>
            <a:cxnLst>
              <a:cxn ang="0">
                <a:pos x="connsiteX0" y="connsiteY0"/>
              </a:cxn>
              <a:cxn ang="0">
                <a:pos x="connsiteX1" y="connsiteY1"/>
              </a:cxn>
            </a:cxnLst>
            <a:rect l="l" t="t" r="r" b="b"/>
            <a:pathLst>
              <a:path w="1896119" h="13248">
                <a:moveTo>
                  <a:pt x="1896119" y="0"/>
                </a:moveTo>
                <a:lnTo>
                  <a:pt x="0" y="0"/>
                </a:lnTo>
              </a:path>
            </a:pathLst>
          </a:custGeom>
          <a:ln w="19050" cap="flat">
            <a:solidFill>
              <a:srgbClr val="0070C0"/>
            </a:solidFill>
            <a:prstDash val="solid"/>
            <a:miter/>
            <a:headEnd type="none"/>
            <a:tailEnd type="triangle"/>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Freeform: Shape 125">
            <a:extLst>
              <a:ext uri="{FF2B5EF4-FFF2-40B4-BE49-F238E27FC236}">
                <a16:creationId xmlns:a16="http://schemas.microsoft.com/office/drawing/2014/main" id="{5735A5A7-A59F-7A0F-79ED-51C700343E3E}"/>
              </a:ext>
            </a:extLst>
          </p:cNvPr>
          <p:cNvSpPr/>
          <p:nvPr/>
        </p:nvSpPr>
        <p:spPr>
          <a:xfrm>
            <a:off x="7697653" y="5699686"/>
            <a:ext cx="916755" cy="0"/>
          </a:xfrm>
          <a:custGeom>
            <a:avLst/>
            <a:gdLst>
              <a:gd name="connsiteX0" fmla="*/ 0 w 916755"/>
              <a:gd name="connsiteY0" fmla="*/ 0 h 13248"/>
              <a:gd name="connsiteX1" fmla="*/ 916756 w 916755"/>
              <a:gd name="connsiteY1" fmla="*/ 0 h 13248"/>
            </a:gdLst>
            <a:ahLst/>
            <a:cxnLst>
              <a:cxn ang="0">
                <a:pos x="connsiteX0" y="connsiteY0"/>
              </a:cxn>
              <a:cxn ang="0">
                <a:pos x="connsiteX1" y="connsiteY1"/>
              </a:cxn>
            </a:cxnLst>
            <a:rect l="l" t="t" r="r" b="b"/>
            <a:pathLst>
              <a:path w="916755" h="13248">
                <a:moveTo>
                  <a:pt x="0" y="0"/>
                </a:moveTo>
                <a:lnTo>
                  <a:pt x="916756" y="0"/>
                </a:lnTo>
              </a:path>
            </a:pathLst>
          </a:custGeom>
          <a:ln w="19050" cap="flat">
            <a:solidFill>
              <a:srgbClr val="AE2C2C"/>
            </a:solidFill>
            <a:prstDash val="solid"/>
            <a:miter/>
            <a:tailEnd type="triangle"/>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7F7F7F"/>
              </a:solidFill>
              <a:effectLst/>
              <a:uLnTx/>
              <a:uFillTx/>
              <a:latin typeface="Arial"/>
              <a:ea typeface="+mn-ea"/>
              <a:cs typeface="Arial"/>
              <a:sym typeface="Arial"/>
            </a:endParaRPr>
          </a:p>
        </p:txBody>
      </p:sp>
      <p:sp>
        <p:nvSpPr>
          <p:cNvPr id="127" name="Freeform: Shape 126">
            <a:extLst>
              <a:ext uri="{FF2B5EF4-FFF2-40B4-BE49-F238E27FC236}">
                <a16:creationId xmlns:a16="http://schemas.microsoft.com/office/drawing/2014/main" id="{46FF70B2-5FFC-14E5-6BA8-D9D0F5C3C115}"/>
              </a:ext>
            </a:extLst>
          </p:cNvPr>
          <p:cNvSpPr/>
          <p:nvPr/>
        </p:nvSpPr>
        <p:spPr>
          <a:xfrm>
            <a:off x="5566834" y="5357189"/>
            <a:ext cx="2867556" cy="54880"/>
          </a:xfrm>
          <a:custGeom>
            <a:avLst/>
            <a:gdLst>
              <a:gd name="connsiteX0" fmla="*/ 0 w 3553862"/>
              <a:gd name="connsiteY0" fmla="*/ 0 h 13248"/>
              <a:gd name="connsiteX1" fmla="*/ 1924507 w 3553862"/>
              <a:gd name="connsiteY1" fmla="*/ 0 h 13248"/>
              <a:gd name="connsiteX2" fmla="*/ 3553862 w 3553862"/>
              <a:gd name="connsiteY2" fmla="*/ 0 h 13248"/>
            </a:gdLst>
            <a:ahLst/>
            <a:cxnLst>
              <a:cxn ang="0">
                <a:pos x="connsiteX0" y="connsiteY0"/>
              </a:cxn>
              <a:cxn ang="0">
                <a:pos x="connsiteX1" y="connsiteY1"/>
              </a:cxn>
              <a:cxn ang="0">
                <a:pos x="connsiteX2" y="connsiteY2"/>
              </a:cxn>
            </a:cxnLst>
            <a:rect l="l" t="t" r="r" b="b"/>
            <a:pathLst>
              <a:path w="3553862" h="13248">
                <a:moveTo>
                  <a:pt x="0" y="0"/>
                </a:moveTo>
                <a:lnTo>
                  <a:pt x="1924507" y="0"/>
                </a:lnTo>
                <a:lnTo>
                  <a:pt x="3553862" y="0"/>
                </a:lnTo>
              </a:path>
            </a:pathLst>
          </a:custGeom>
          <a:noFill/>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TextBox 127">
            <a:extLst>
              <a:ext uri="{FF2B5EF4-FFF2-40B4-BE49-F238E27FC236}">
                <a16:creationId xmlns:a16="http://schemas.microsoft.com/office/drawing/2014/main" id="{BDD63421-F3C1-D152-F8AE-C609F88A8B5A}"/>
              </a:ext>
            </a:extLst>
          </p:cNvPr>
          <p:cNvSpPr txBox="1"/>
          <p:nvPr/>
        </p:nvSpPr>
        <p:spPr>
          <a:xfrm>
            <a:off x="4510293" y="6443367"/>
            <a:ext cx="4799028" cy="336549"/>
          </a:xfrm>
          <a:prstGeom prst="rect">
            <a:avLst/>
          </a:prstGeom>
          <a:noFill/>
        </p:spPr>
        <p:txBody>
          <a:bodyPr wrap="square" lIns="0" tIns="0" rIns="0" bIns="0" rtlCol="0" anchor="b">
            <a:no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endPar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endParaRPr>
          </a:p>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Data cut-off: 26 June 2023 </a:t>
            </a:r>
            <a:b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br>
            <a: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Arrows indicate lower bound of the CI&lt;0.1; *Per UICC/AJCC 7</a:t>
            </a:r>
            <a:r>
              <a:rPr kumimoji="0" lang="en-GB" sz="933" b="0" i="0" u="none" strike="noStrike" kern="0" cap="none" spc="0" normalizeH="0" baseline="30000" noProof="0" dirty="0">
                <a:ln>
                  <a:noFill/>
                </a:ln>
                <a:solidFill>
                  <a:srgbClr val="000000">
                    <a:lumMod val="75000"/>
                    <a:lumOff val="25000"/>
                  </a:srgbClr>
                </a:solidFill>
                <a:effectLst/>
                <a:uLnTx/>
                <a:uFillTx/>
                <a:latin typeface="Arial"/>
                <a:ea typeface="+mn-ea"/>
                <a:cs typeface="Arial"/>
                <a:sym typeface="Arial"/>
              </a:rPr>
              <a:t>th</a:t>
            </a:r>
            <a: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 edition</a:t>
            </a:r>
          </a:p>
        </p:txBody>
      </p:sp>
      <p:sp>
        <p:nvSpPr>
          <p:cNvPr id="2" name="TextBox 1">
            <a:extLst>
              <a:ext uri="{FF2B5EF4-FFF2-40B4-BE49-F238E27FC236}">
                <a16:creationId xmlns:a16="http://schemas.microsoft.com/office/drawing/2014/main" id="{4B56CCC9-26E4-30DE-78B1-3B324B3CE2C5}"/>
              </a:ext>
            </a:extLst>
          </p:cNvPr>
          <p:cNvSpPr txBox="1"/>
          <p:nvPr/>
        </p:nvSpPr>
        <p:spPr>
          <a:xfrm>
            <a:off x="1728741" y="4631115"/>
            <a:ext cx="1141460" cy="507831"/>
          </a:xfrm>
          <a:prstGeom prst="rect">
            <a:avLst/>
          </a:prstGeom>
          <a:no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Regional lymph node status</a:t>
            </a: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A72984A1-C030-12D6-54FB-5CAD04948192}"/>
              </a:ext>
            </a:extLst>
          </p:cNvPr>
          <p:cNvSpPr txBox="1"/>
          <p:nvPr/>
        </p:nvSpPr>
        <p:spPr>
          <a:xfrm>
            <a:off x="1728741" y="4050280"/>
            <a:ext cx="582660" cy="338554"/>
          </a:xfrm>
          <a:prstGeom prst="rect">
            <a:avLst/>
          </a:prstGeom>
          <a:no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Stage*</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D478033D-DD92-F4D4-F564-5F074DC7959B}"/>
              </a:ext>
            </a:extLst>
          </p:cNvPr>
          <p:cNvSpPr txBox="1"/>
          <p:nvPr/>
        </p:nvSpPr>
        <p:spPr>
          <a:xfrm>
            <a:off x="1728741" y="3363672"/>
            <a:ext cx="1128760" cy="507831"/>
          </a:xfrm>
          <a:prstGeom prst="rect">
            <a:avLst/>
          </a:prstGeom>
          <a:no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Tobacco use history</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TextBox 10">
            <a:extLst>
              <a:ext uri="{FF2B5EF4-FFF2-40B4-BE49-F238E27FC236}">
                <a16:creationId xmlns:a16="http://schemas.microsoft.com/office/drawing/2014/main" id="{BEAF449C-0F31-AE58-739A-861C57DDD580}"/>
              </a:ext>
            </a:extLst>
          </p:cNvPr>
          <p:cNvSpPr txBox="1"/>
          <p:nvPr/>
        </p:nvSpPr>
        <p:spPr>
          <a:xfrm>
            <a:off x="1728741" y="2820940"/>
            <a:ext cx="1090660" cy="507831"/>
          </a:xfrm>
          <a:prstGeom prst="rect">
            <a:avLst/>
          </a:prstGeom>
          <a:no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ECOG PS at baseline</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TextBox 11">
            <a:extLst>
              <a:ext uri="{FF2B5EF4-FFF2-40B4-BE49-F238E27FC236}">
                <a16:creationId xmlns:a16="http://schemas.microsoft.com/office/drawing/2014/main" id="{9BBF3AEE-7999-5D8E-20AC-F3786B16C9FB}"/>
              </a:ext>
            </a:extLst>
          </p:cNvPr>
          <p:cNvSpPr txBox="1"/>
          <p:nvPr/>
        </p:nvSpPr>
        <p:spPr>
          <a:xfrm>
            <a:off x="1728739" y="1875089"/>
            <a:ext cx="858320" cy="338554"/>
          </a:xfrm>
          <a:prstGeom prst="rect">
            <a:avLst/>
          </a:prstGeom>
          <a:no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Sex</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 name="TextBox 12">
            <a:extLst>
              <a:ext uri="{FF2B5EF4-FFF2-40B4-BE49-F238E27FC236}">
                <a16:creationId xmlns:a16="http://schemas.microsoft.com/office/drawing/2014/main" id="{B4693C06-1A41-A3D6-45BD-CF313A401D07}"/>
              </a:ext>
            </a:extLst>
          </p:cNvPr>
          <p:cNvSpPr txBox="1"/>
          <p:nvPr/>
        </p:nvSpPr>
        <p:spPr>
          <a:xfrm>
            <a:off x="1728739" y="1378894"/>
            <a:ext cx="467796" cy="338554"/>
          </a:xfrm>
          <a:prstGeom prst="rect">
            <a:avLst/>
          </a:prstGeom>
          <a:no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Age</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9" name="TextBox 128">
            <a:extLst>
              <a:ext uri="{FF2B5EF4-FFF2-40B4-BE49-F238E27FC236}">
                <a16:creationId xmlns:a16="http://schemas.microsoft.com/office/drawing/2014/main" id="{F52D2E24-AC93-A3EA-3667-CBB7FDB37C42}"/>
              </a:ext>
            </a:extLst>
          </p:cNvPr>
          <p:cNvSpPr txBox="1"/>
          <p:nvPr/>
        </p:nvSpPr>
        <p:spPr>
          <a:xfrm>
            <a:off x="1728739" y="1047719"/>
            <a:ext cx="1170520" cy="169277"/>
          </a:xfrm>
          <a:prstGeom prst="rect">
            <a:avLst/>
          </a:prstGeom>
          <a:solidFill>
            <a:schemeClr val="bg1"/>
          </a:solid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All patients</a:t>
            </a:r>
          </a:p>
        </p:txBody>
      </p:sp>
      <p:sp>
        <p:nvSpPr>
          <p:cNvPr id="130" name="TextBox 129">
            <a:extLst>
              <a:ext uri="{FF2B5EF4-FFF2-40B4-BE49-F238E27FC236}">
                <a16:creationId xmlns:a16="http://schemas.microsoft.com/office/drawing/2014/main" id="{F38E36B5-2363-B78D-CF35-CD17E9B06D36}"/>
              </a:ext>
            </a:extLst>
          </p:cNvPr>
          <p:cNvSpPr txBox="1"/>
          <p:nvPr/>
        </p:nvSpPr>
        <p:spPr>
          <a:xfrm>
            <a:off x="1728739" y="2371282"/>
            <a:ext cx="858320" cy="338554"/>
          </a:xfrm>
          <a:prstGeom prst="rect">
            <a:avLst/>
          </a:prstGeom>
          <a:noFill/>
        </p:spPr>
        <p:txBody>
          <a:bodyPr wrap="squar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Race</a:t>
            </a:r>
          </a:p>
          <a:p>
            <a:pPr marL="179996"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7" name="Rectangle 36">
            <a:extLst>
              <a:ext uri="{FF2B5EF4-FFF2-40B4-BE49-F238E27FC236}">
                <a16:creationId xmlns:a16="http://schemas.microsoft.com/office/drawing/2014/main" id="{556E7E96-17E8-4D8D-69A5-9F527A73D3FA}"/>
              </a:ext>
            </a:extLst>
          </p:cNvPr>
          <p:cNvSpPr/>
          <p:nvPr/>
        </p:nvSpPr>
        <p:spPr>
          <a:xfrm>
            <a:off x="1593668" y="3907306"/>
            <a:ext cx="8778240" cy="653143"/>
          </a:xfrm>
          <a:prstGeom prst="rect">
            <a:avLst/>
          </a:prstGeom>
          <a:noFill/>
          <a:ln w="38100">
            <a:solidFill>
              <a:srgbClr val="D34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endParaRPr kumimoji="0" lang="en-GB" sz="1867"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8" name="TextBox 27">
            <a:extLst>
              <a:ext uri="{FF2B5EF4-FFF2-40B4-BE49-F238E27FC236}">
                <a16:creationId xmlns:a16="http://schemas.microsoft.com/office/drawing/2014/main" id="{35B7348A-BC51-D5CE-814C-51502494C0A1}"/>
              </a:ext>
            </a:extLst>
          </p:cNvPr>
          <p:cNvSpPr txBox="1"/>
          <p:nvPr/>
        </p:nvSpPr>
        <p:spPr bwMode="auto">
          <a:xfrm>
            <a:off x="69398" y="6670659"/>
            <a:ext cx="806691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Wu YL et al. N Engl J Med. 2024;390(14):1265-1276. </a:t>
            </a:r>
          </a:p>
        </p:txBody>
      </p:sp>
    </p:spTree>
    <p:extLst>
      <p:ext uri="{BB962C8B-B14F-4D97-AF65-F5344CB8AC3E}">
        <p14:creationId xmlns:p14="http://schemas.microsoft.com/office/powerpoint/2010/main" val="1832839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CNS disease-free survival in the ITT population</a:t>
            </a:r>
            <a:endParaRPr lang="en-CH" dirty="0"/>
          </a:p>
        </p:txBody>
      </p:sp>
      <p:sp>
        <p:nvSpPr>
          <p:cNvPr id="540" name="TextBox 539">
            <a:extLst>
              <a:ext uri="{FF2B5EF4-FFF2-40B4-BE49-F238E27FC236}">
                <a16:creationId xmlns:a16="http://schemas.microsoft.com/office/drawing/2014/main" id="{1491CADA-8A55-9C88-7EC1-798BCE0927F9}"/>
              </a:ext>
            </a:extLst>
          </p:cNvPr>
          <p:cNvSpPr txBox="1"/>
          <p:nvPr/>
        </p:nvSpPr>
        <p:spPr>
          <a:xfrm>
            <a:off x="527813" y="6373536"/>
            <a:ext cx="9025467" cy="336549"/>
          </a:xfrm>
          <a:prstGeom prst="rect">
            <a:avLst/>
          </a:prstGeom>
          <a:noFill/>
        </p:spPr>
        <p:txBody>
          <a:bodyPr wrap="square" lIns="0" tIns="0" rIns="0" bIns="0" rtlCol="0" anchor="b">
            <a:no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Data cut-off: 26 June 2023</a:t>
            </a:r>
            <a:b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br>
            <a: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*Stratified analysis with race and stage as stratification factors</a:t>
            </a:r>
            <a:b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br>
            <a:r>
              <a:rPr kumimoji="0" lang="en-GB" sz="933" b="0" i="0" u="none" strike="noStrike" kern="0" cap="none" spc="0" normalizeH="0" baseline="0" noProof="0" dirty="0">
                <a:ln>
                  <a:noFill/>
                </a:ln>
                <a:solidFill>
                  <a:srgbClr val="000000">
                    <a:lumMod val="75000"/>
                    <a:lumOff val="25000"/>
                  </a:srgbClr>
                </a:solidFill>
                <a:effectLst/>
                <a:uLnTx/>
                <a:uFillTx/>
                <a:latin typeface="Arial"/>
                <a:ea typeface="+mn-ea"/>
                <a:cs typeface="Arial"/>
                <a:sym typeface="Arial"/>
              </a:rPr>
              <a:t>CNS-DFS defined as time from randomisation to the first documented recurrence of disease in the CNS or death from any cause</a:t>
            </a:r>
          </a:p>
        </p:txBody>
      </p:sp>
      <p:cxnSp>
        <p:nvCxnSpPr>
          <p:cNvPr id="2" name="Straight Connector 1">
            <a:extLst>
              <a:ext uri="{FF2B5EF4-FFF2-40B4-BE49-F238E27FC236}">
                <a16:creationId xmlns:a16="http://schemas.microsoft.com/office/drawing/2014/main" id="{871C7CB9-FCF1-E90C-E084-DB4B82ED2D58}"/>
              </a:ext>
            </a:extLst>
          </p:cNvPr>
          <p:cNvCxnSpPr>
            <a:cxnSpLocks/>
          </p:cNvCxnSpPr>
          <p:nvPr/>
        </p:nvCxnSpPr>
        <p:spPr>
          <a:xfrm flipV="1">
            <a:off x="3918292" y="1559521"/>
            <a:ext cx="0" cy="2963339"/>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05940798-CD3E-F58D-CFDB-EEA069BAA779}"/>
              </a:ext>
            </a:extLst>
          </p:cNvPr>
          <p:cNvCxnSpPr>
            <a:cxnSpLocks/>
          </p:cNvCxnSpPr>
          <p:nvPr/>
        </p:nvCxnSpPr>
        <p:spPr>
          <a:xfrm flipV="1">
            <a:off x="5345169" y="1696350"/>
            <a:ext cx="0" cy="2821733"/>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BCFA2958-E9F8-6D49-711B-16DE9C5A0B4D}"/>
              </a:ext>
            </a:extLst>
          </p:cNvPr>
          <p:cNvSpPr/>
          <p:nvPr/>
        </p:nvSpPr>
        <p:spPr>
          <a:xfrm>
            <a:off x="1069147" y="1519575"/>
            <a:ext cx="6703252" cy="3003285"/>
          </a:xfrm>
          <a:custGeom>
            <a:avLst/>
            <a:gdLst>
              <a:gd name="connsiteX0" fmla="*/ 7833293 w 7833292"/>
              <a:gd name="connsiteY0" fmla="*/ 3498822 h 3498821"/>
              <a:gd name="connsiteX1" fmla="*/ 4241942 w 7833292"/>
              <a:gd name="connsiteY1" fmla="*/ 3498822 h 3498821"/>
              <a:gd name="connsiteX2" fmla="*/ 0 w 7833292"/>
              <a:gd name="connsiteY2" fmla="*/ 3498822 h 3498821"/>
              <a:gd name="connsiteX3" fmla="*/ 0 w 7833292"/>
              <a:gd name="connsiteY3" fmla="*/ 0 h 3498821"/>
            </a:gdLst>
            <a:ahLst/>
            <a:cxnLst>
              <a:cxn ang="0">
                <a:pos x="connsiteX0" y="connsiteY0"/>
              </a:cxn>
              <a:cxn ang="0">
                <a:pos x="connsiteX1" y="connsiteY1"/>
              </a:cxn>
              <a:cxn ang="0">
                <a:pos x="connsiteX2" y="connsiteY2"/>
              </a:cxn>
              <a:cxn ang="0">
                <a:pos x="connsiteX3" y="connsiteY3"/>
              </a:cxn>
            </a:cxnLst>
            <a:rect l="l" t="t" r="r" b="b"/>
            <a:pathLst>
              <a:path w="7833292" h="3498821">
                <a:moveTo>
                  <a:pt x="7833293" y="3498822"/>
                </a:moveTo>
                <a:lnTo>
                  <a:pt x="4241942" y="3498822"/>
                </a:lnTo>
                <a:lnTo>
                  <a:pt x="0" y="3498822"/>
                </a:lnTo>
                <a:lnTo>
                  <a:pt x="0" y="0"/>
                </a:lnTo>
              </a:path>
            </a:pathLst>
          </a:custGeom>
          <a:noFill/>
          <a:ln w="19050" cap="sq">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 name="Group 18">
            <a:extLst>
              <a:ext uri="{FF2B5EF4-FFF2-40B4-BE49-F238E27FC236}">
                <a16:creationId xmlns:a16="http://schemas.microsoft.com/office/drawing/2014/main" id="{8AA14860-D331-D4A1-2402-BBBD12EB1D3E}"/>
              </a:ext>
            </a:extLst>
          </p:cNvPr>
          <p:cNvGrpSpPr/>
          <p:nvPr/>
        </p:nvGrpSpPr>
        <p:grpSpPr>
          <a:xfrm>
            <a:off x="1012323" y="1519575"/>
            <a:ext cx="61613" cy="3003285"/>
            <a:chOff x="2830395" y="1021061"/>
            <a:chExt cx="72000" cy="3498821"/>
          </a:xfrm>
        </p:grpSpPr>
        <p:sp>
          <p:nvSpPr>
            <p:cNvPr id="20" name="Freeform: Shape 19">
              <a:extLst>
                <a:ext uri="{FF2B5EF4-FFF2-40B4-BE49-F238E27FC236}">
                  <a16:creationId xmlns:a16="http://schemas.microsoft.com/office/drawing/2014/main" id="{1F128544-7786-CBFF-2520-A65104BF3553}"/>
                </a:ext>
              </a:extLst>
            </p:cNvPr>
            <p:cNvSpPr/>
            <p:nvPr/>
          </p:nvSpPr>
          <p:spPr>
            <a:xfrm>
              <a:off x="2830395" y="1021061"/>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Shape 20">
              <a:extLst>
                <a:ext uri="{FF2B5EF4-FFF2-40B4-BE49-F238E27FC236}">
                  <a16:creationId xmlns:a16="http://schemas.microsoft.com/office/drawing/2014/main" id="{F0A9C789-AF90-1039-B839-04EB6F6AC84D}"/>
                </a:ext>
              </a:extLst>
            </p:cNvPr>
            <p:cNvSpPr/>
            <p:nvPr/>
          </p:nvSpPr>
          <p:spPr>
            <a:xfrm>
              <a:off x="2830395" y="1720677"/>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Freeform: Shape 21">
              <a:extLst>
                <a:ext uri="{FF2B5EF4-FFF2-40B4-BE49-F238E27FC236}">
                  <a16:creationId xmlns:a16="http://schemas.microsoft.com/office/drawing/2014/main" id="{2157B1EF-BD24-4971-F025-BF05CE11DD9D}"/>
                </a:ext>
              </a:extLst>
            </p:cNvPr>
            <p:cNvSpPr/>
            <p:nvPr/>
          </p:nvSpPr>
          <p:spPr>
            <a:xfrm>
              <a:off x="2830395" y="2420540"/>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Shape 22">
              <a:extLst>
                <a:ext uri="{FF2B5EF4-FFF2-40B4-BE49-F238E27FC236}">
                  <a16:creationId xmlns:a16="http://schemas.microsoft.com/office/drawing/2014/main" id="{42B480CE-75CD-BF8A-21C3-BBB698E5F65F}"/>
                </a:ext>
              </a:extLst>
            </p:cNvPr>
            <p:cNvSpPr/>
            <p:nvPr/>
          </p:nvSpPr>
          <p:spPr>
            <a:xfrm>
              <a:off x="2830395" y="3120156"/>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Freeform: Shape 23">
              <a:extLst>
                <a:ext uri="{FF2B5EF4-FFF2-40B4-BE49-F238E27FC236}">
                  <a16:creationId xmlns:a16="http://schemas.microsoft.com/office/drawing/2014/main" id="{C5B456AD-07FF-A2CD-E8D6-A6420B293D66}"/>
                </a:ext>
              </a:extLst>
            </p:cNvPr>
            <p:cNvSpPr/>
            <p:nvPr/>
          </p:nvSpPr>
          <p:spPr>
            <a:xfrm>
              <a:off x="2830395" y="3820019"/>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Freeform: Shape 24">
              <a:extLst>
                <a:ext uri="{FF2B5EF4-FFF2-40B4-BE49-F238E27FC236}">
                  <a16:creationId xmlns:a16="http://schemas.microsoft.com/office/drawing/2014/main" id="{B1E84B41-A4D0-E160-18C0-CFC301307FC8}"/>
                </a:ext>
              </a:extLst>
            </p:cNvPr>
            <p:cNvSpPr/>
            <p:nvPr/>
          </p:nvSpPr>
          <p:spPr>
            <a:xfrm>
              <a:off x="2830395" y="4519882"/>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 name="TextBox 25">
            <a:extLst>
              <a:ext uri="{FF2B5EF4-FFF2-40B4-BE49-F238E27FC236}">
                <a16:creationId xmlns:a16="http://schemas.microsoft.com/office/drawing/2014/main" id="{2B378190-325A-FB6F-78F5-5BE70C2AAE5C}"/>
              </a:ext>
            </a:extLst>
          </p:cNvPr>
          <p:cNvSpPr txBox="1"/>
          <p:nvPr/>
        </p:nvSpPr>
        <p:spPr>
          <a:xfrm rot="16200000">
            <a:off x="-367431" y="2936579"/>
            <a:ext cx="198772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CNS disease-free survival (%)</a:t>
            </a:r>
            <a:endParaRPr kumimoji="0" lang="en-GB" sz="1100" b="1" i="0" u="none" strike="noStrike" kern="0" cap="none" spc="0" normalizeH="0" baseline="0" noProof="0" dirty="0">
              <a:ln/>
              <a:solidFill>
                <a:srgbClr val="000000"/>
              </a:solidFill>
              <a:effectLst/>
              <a:uLnTx/>
              <a:uFillTx/>
              <a:latin typeface="Arial"/>
              <a:ea typeface="+mn-ea"/>
              <a:cs typeface="Arial"/>
              <a:sym typeface="Arial"/>
              <a:rtl val="0"/>
            </a:endParaRPr>
          </a:p>
        </p:txBody>
      </p:sp>
      <p:sp>
        <p:nvSpPr>
          <p:cNvPr id="27" name="TextBox 26">
            <a:extLst>
              <a:ext uri="{FF2B5EF4-FFF2-40B4-BE49-F238E27FC236}">
                <a16:creationId xmlns:a16="http://schemas.microsoft.com/office/drawing/2014/main" id="{708154FA-0230-DC5E-3168-CD2C11F52C0F}"/>
              </a:ext>
            </a:extLst>
          </p:cNvPr>
          <p:cNvSpPr txBox="1"/>
          <p:nvPr/>
        </p:nvSpPr>
        <p:spPr>
          <a:xfrm>
            <a:off x="731053" y="1427911"/>
            <a:ext cx="235642"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100</a:t>
            </a:r>
          </a:p>
        </p:txBody>
      </p:sp>
      <p:sp>
        <p:nvSpPr>
          <p:cNvPr id="28" name="TextBox 27">
            <a:extLst>
              <a:ext uri="{FF2B5EF4-FFF2-40B4-BE49-F238E27FC236}">
                <a16:creationId xmlns:a16="http://schemas.microsoft.com/office/drawing/2014/main" id="{5C3FABF5-845E-AA2A-D06F-0E1C73F6BDA4}"/>
              </a:ext>
            </a:extLst>
          </p:cNvPr>
          <p:cNvSpPr txBox="1"/>
          <p:nvPr/>
        </p:nvSpPr>
        <p:spPr>
          <a:xfrm>
            <a:off x="809603" y="2030990"/>
            <a:ext cx="157094"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80</a:t>
            </a:r>
          </a:p>
        </p:txBody>
      </p:sp>
      <p:sp>
        <p:nvSpPr>
          <p:cNvPr id="29" name="TextBox 28">
            <a:extLst>
              <a:ext uri="{FF2B5EF4-FFF2-40B4-BE49-F238E27FC236}">
                <a16:creationId xmlns:a16="http://schemas.microsoft.com/office/drawing/2014/main" id="{891528EA-DC4B-6BF0-45A6-9365869A7652}"/>
              </a:ext>
            </a:extLst>
          </p:cNvPr>
          <p:cNvSpPr txBox="1"/>
          <p:nvPr/>
        </p:nvSpPr>
        <p:spPr>
          <a:xfrm>
            <a:off x="809603" y="2634068"/>
            <a:ext cx="157094"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60</a:t>
            </a:r>
          </a:p>
        </p:txBody>
      </p:sp>
      <p:sp>
        <p:nvSpPr>
          <p:cNvPr id="30" name="TextBox 29">
            <a:extLst>
              <a:ext uri="{FF2B5EF4-FFF2-40B4-BE49-F238E27FC236}">
                <a16:creationId xmlns:a16="http://schemas.microsoft.com/office/drawing/2014/main" id="{4716D891-CCBB-52A5-D607-B52DC9C3C6D8}"/>
              </a:ext>
            </a:extLst>
          </p:cNvPr>
          <p:cNvSpPr txBox="1"/>
          <p:nvPr/>
        </p:nvSpPr>
        <p:spPr>
          <a:xfrm>
            <a:off x="809603" y="3237148"/>
            <a:ext cx="157094"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40</a:t>
            </a:r>
          </a:p>
        </p:txBody>
      </p:sp>
      <p:sp>
        <p:nvSpPr>
          <p:cNvPr id="31" name="TextBox 30">
            <a:extLst>
              <a:ext uri="{FF2B5EF4-FFF2-40B4-BE49-F238E27FC236}">
                <a16:creationId xmlns:a16="http://schemas.microsoft.com/office/drawing/2014/main" id="{E6C1CDDA-6530-B6DC-8D58-FE5F59AB9741}"/>
              </a:ext>
            </a:extLst>
          </p:cNvPr>
          <p:cNvSpPr txBox="1"/>
          <p:nvPr/>
        </p:nvSpPr>
        <p:spPr>
          <a:xfrm>
            <a:off x="809603" y="3840228"/>
            <a:ext cx="157094"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20</a:t>
            </a:r>
          </a:p>
        </p:txBody>
      </p:sp>
      <p:sp>
        <p:nvSpPr>
          <p:cNvPr id="36" name="TextBox 35">
            <a:extLst>
              <a:ext uri="{FF2B5EF4-FFF2-40B4-BE49-F238E27FC236}">
                <a16:creationId xmlns:a16="http://schemas.microsoft.com/office/drawing/2014/main" id="{4B0349FA-8638-C99B-1040-E4B5B6F86300}"/>
              </a:ext>
            </a:extLst>
          </p:cNvPr>
          <p:cNvSpPr txBox="1"/>
          <p:nvPr/>
        </p:nvSpPr>
        <p:spPr>
          <a:xfrm>
            <a:off x="7055592" y="1524848"/>
            <a:ext cx="594715" cy="169277"/>
          </a:xfrm>
          <a:prstGeom prst="rect">
            <a:avLst/>
          </a:prstGeom>
          <a:noFill/>
          <a:ln>
            <a:noFill/>
          </a:ln>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0070C0"/>
                </a:solidFill>
                <a:effectLst/>
                <a:uLnTx/>
                <a:uFillTx/>
                <a:latin typeface="Arial"/>
                <a:ea typeface="+mn-ea"/>
                <a:cs typeface="Arial"/>
                <a:sym typeface="Arial"/>
                <a:rtl val="0"/>
              </a:rPr>
              <a:t>Alectinib</a:t>
            </a:r>
          </a:p>
        </p:txBody>
      </p:sp>
      <p:sp>
        <p:nvSpPr>
          <p:cNvPr id="37" name="TextBox 36">
            <a:extLst>
              <a:ext uri="{FF2B5EF4-FFF2-40B4-BE49-F238E27FC236}">
                <a16:creationId xmlns:a16="http://schemas.microsoft.com/office/drawing/2014/main" id="{4ED0B515-6793-CE22-D29D-A2C90A6C2ACC}"/>
              </a:ext>
            </a:extLst>
          </p:cNvPr>
          <p:cNvSpPr txBox="1"/>
          <p:nvPr/>
        </p:nvSpPr>
        <p:spPr>
          <a:xfrm>
            <a:off x="6688439" y="2007115"/>
            <a:ext cx="989053" cy="169277"/>
          </a:xfrm>
          <a:prstGeom prst="rect">
            <a:avLst/>
          </a:prstGeom>
          <a:noFill/>
          <a:ln>
            <a:noFill/>
          </a:ln>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AE2C2C"/>
                </a:solidFill>
                <a:effectLst/>
                <a:uLnTx/>
                <a:uFillTx/>
                <a:latin typeface="Arial"/>
                <a:ea typeface="+mn-ea"/>
                <a:cs typeface="Arial"/>
                <a:sym typeface="Arial"/>
                <a:rtl val="0"/>
              </a:rPr>
              <a:t>Chemotherapy</a:t>
            </a:r>
          </a:p>
        </p:txBody>
      </p:sp>
      <p:grpSp>
        <p:nvGrpSpPr>
          <p:cNvPr id="70" name="Graphic 3">
            <a:extLst>
              <a:ext uri="{FF2B5EF4-FFF2-40B4-BE49-F238E27FC236}">
                <a16:creationId xmlns:a16="http://schemas.microsoft.com/office/drawing/2014/main" id="{128F22A7-1AEE-7DCB-1370-711EBA7E5FB8}"/>
              </a:ext>
            </a:extLst>
          </p:cNvPr>
          <p:cNvGrpSpPr/>
          <p:nvPr/>
        </p:nvGrpSpPr>
        <p:grpSpPr>
          <a:xfrm>
            <a:off x="7603949" y="1713805"/>
            <a:ext cx="43680" cy="60407"/>
            <a:chOff x="10497200" y="1233268"/>
            <a:chExt cx="50776" cy="70003"/>
          </a:xfrm>
        </p:grpSpPr>
        <p:sp>
          <p:nvSpPr>
            <p:cNvPr id="538" name="Freeform: Shape 537">
              <a:extLst>
                <a:ext uri="{FF2B5EF4-FFF2-40B4-BE49-F238E27FC236}">
                  <a16:creationId xmlns:a16="http://schemas.microsoft.com/office/drawing/2014/main" id="{A7C5D800-6F80-B7FC-0B84-905FB8D0866C}"/>
                </a:ext>
              </a:extLst>
            </p:cNvPr>
            <p:cNvSpPr/>
            <p:nvPr/>
          </p:nvSpPr>
          <p:spPr>
            <a:xfrm>
              <a:off x="10522678" y="1233268"/>
              <a:ext cx="17942" cy="70003"/>
            </a:xfrm>
            <a:custGeom>
              <a:avLst/>
              <a:gdLst>
                <a:gd name="connsiteX0" fmla="*/ 487 w 17942"/>
                <a:gd name="connsiteY0" fmla="*/ 12 h 70003"/>
                <a:gd name="connsiteX1" fmla="*/ 487 w 17942"/>
                <a:gd name="connsiteY1" fmla="*/ 70016 h 70003"/>
              </a:gdLst>
              <a:ahLst/>
              <a:cxnLst>
                <a:cxn ang="0">
                  <a:pos x="connsiteX0" y="connsiteY0"/>
                </a:cxn>
                <a:cxn ang="0">
                  <a:pos x="connsiteX1" y="connsiteY1"/>
                </a:cxn>
              </a:cxnLst>
              <a:rect l="l" t="t" r="r" b="b"/>
              <a:pathLst>
                <a:path w="17942" h="70003">
                  <a:moveTo>
                    <a:pt x="487" y="12"/>
                  </a:moveTo>
                  <a:lnTo>
                    <a:pt x="487"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Freeform: Shape 538">
              <a:extLst>
                <a:ext uri="{FF2B5EF4-FFF2-40B4-BE49-F238E27FC236}">
                  <a16:creationId xmlns:a16="http://schemas.microsoft.com/office/drawing/2014/main" id="{314D19E2-0B0F-2912-FD99-4564E71A9210}"/>
                </a:ext>
              </a:extLst>
            </p:cNvPr>
            <p:cNvSpPr/>
            <p:nvPr/>
          </p:nvSpPr>
          <p:spPr>
            <a:xfrm>
              <a:off x="10497200" y="1268394"/>
              <a:ext cx="50776" cy="24736"/>
            </a:xfrm>
            <a:custGeom>
              <a:avLst/>
              <a:gdLst>
                <a:gd name="connsiteX0" fmla="*/ 51264 w 50776"/>
                <a:gd name="connsiteY0" fmla="*/ 12 h 24736"/>
                <a:gd name="connsiteX1" fmla="*/ 487 w 50776"/>
                <a:gd name="connsiteY1" fmla="*/ 12 h 24736"/>
              </a:gdLst>
              <a:ahLst/>
              <a:cxnLst>
                <a:cxn ang="0">
                  <a:pos x="connsiteX0" y="connsiteY0"/>
                </a:cxn>
                <a:cxn ang="0">
                  <a:pos x="connsiteX1" y="connsiteY1"/>
                </a:cxn>
              </a:cxnLst>
              <a:rect l="l" t="t" r="r" b="b"/>
              <a:pathLst>
                <a:path w="50776" h="24736">
                  <a:moveTo>
                    <a:pt x="51264" y="12"/>
                  </a:moveTo>
                  <a:lnTo>
                    <a:pt x="487"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 name="Graphic 3">
            <a:extLst>
              <a:ext uri="{FF2B5EF4-FFF2-40B4-BE49-F238E27FC236}">
                <a16:creationId xmlns:a16="http://schemas.microsoft.com/office/drawing/2014/main" id="{FBEEF876-063F-94C9-611C-F3E001D0D8A0}"/>
              </a:ext>
            </a:extLst>
          </p:cNvPr>
          <p:cNvGrpSpPr/>
          <p:nvPr/>
        </p:nvGrpSpPr>
        <p:grpSpPr>
          <a:xfrm>
            <a:off x="7241995" y="1713805"/>
            <a:ext cx="43680" cy="60407"/>
            <a:chOff x="10076451" y="1233268"/>
            <a:chExt cx="50776" cy="70003"/>
          </a:xfrm>
        </p:grpSpPr>
        <p:sp>
          <p:nvSpPr>
            <p:cNvPr id="536" name="Freeform: Shape 535">
              <a:extLst>
                <a:ext uri="{FF2B5EF4-FFF2-40B4-BE49-F238E27FC236}">
                  <a16:creationId xmlns:a16="http://schemas.microsoft.com/office/drawing/2014/main" id="{0AA15919-1791-5B5F-9971-87E4D93F43C6}"/>
                </a:ext>
              </a:extLst>
            </p:cNvPr>
            <p:cNvSpPr/>
            <p:nvPr/>
          </p:nvSpPr>
          <p:spPr>
            <a:xfrm>
              <a:off x="10101929" y="1233268"/>
              <a:ext cx="17942" cy="70003"/>
            </a:xfrm>
            <a:custGeom>
              <a:avLst/>
              <a:gdLst>
                <a:gd name="connsiteX0" fmla="*/ 463 w 17942"/>
                <a:gd name="connsiteY0" fmla="*/ 12 h 70003"/>
                <a:gd name="connsiteX1" fmla="*/ 463 w 17942"/>
                <a:gd name="connsiteY1" fmla="*/ 70016 h 70003"/>
              </a:gdLst>
              <a:ahLst/>
              <a:cxnLst>
                <a:cxn ang="0">
                  <a:pos x="connsiteX0" y="connsiteY0"/>
                </a:cxn>
                <a:cxn ang="0">
                  <a:pos x="connsiteX1" y="connsiteY1"/>
                </a:cxn>
              </a:cxnLst>
              <a:rect l="l" t="t" r="r" b="b"/>
              <a:pathLst>
                <a:path w="17942" h="70003">
                  <a:moveTo>
                    <a:pt x="463" y="12"/>
                  </a:moveTo>
                  <a:lnTo>
                    <a:pt x="463"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Freeform: Shape 536">
              <a:extLst>
                <a:ext uri="{FF2B5EF4-FFF2-40B4-BE49-F238E27FC236}">
                  <a16:creationId xmlns:a16="http://schemas.microsoft.com/office/drawing/2014/main" id="{F81BAE41-AF7F-2BE2-421F-B574E974FEEA}"/>
                </a:ext>
              </a:extLst>
            </p:cNvPr>
            <p:cNvSpPr/>
            <p:nvPr/>
          </p:nvSpPr>
          <p:spPr>
            <a:xfrm>
              <a:off x="10076451" y="1268394"/>
              <a:ext cx="50776" cy="24736"/>
            </a:xfrm>
            <a:custGeom>
              <a:avLst/>
              <a:gdLst>
                <a:gd name="connsiteX0" fmla="*/ 51240 w 50776"/>
                <a:gd name="connsiteY0" fmla="*/ 12 h 24736"/>
                <a:gd name="connsiteX1" fmla="*/ 463 w 50776"/>
                <a:gd name="connsiteY1" fmla="*/ 12 h 24736"/>
              </a:gdLst>
              <a:ahLst/>
              <a:cxnLst>
                <a:cxn ang="0">
                  <a:pos x="connsiteX0" y="connsiteY0"/>
                </a:cxn>
                <a:cxn ang="0">
                  <a:pos x="connsiteX1" y="connsiteY1"/>
                </a:cxn>
              </a:cxnLst>
              <a:rect l="l" t="t" r="r" b="b"/>
              <a:pathLst>
                <a:path w="50776" h="24736">
                  <a:moveTo>
                    <a:pt x="51240" y="12"/>
                  </a:moveTo>
                  <a:lnTo>
                    <a:pt x="463"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2" name="Graphic 3">
            <a:extLst>
              <a:ext uri="{FF2B5EF4-FFF2-40B4-BE49-F238E27FC236}">
                <a16:creationId xmlns:a16="http://schemas.microsoft.com/office/drawing/2014/main" id="{9270209A-E38E-4C2F-07B7-2DD583BA02B8}"/>
              </a:ext>
            </a:extLst>
          </p:cNvPr>
          <p:cNvGrpSpPr/>
          <p:nvPr/>
        </p:nvGrpSpPr>
        <p:grpSpPr>
          <a:xfrm>
            <a:off x="7174696" y="1713805"/>
            <a:ext cx="43680" cy="60407"/>
            <a:chOff x="9998222" y="1233268"/>
            <a:chExt cx="50776" cy="70003"/>
          </a:xfrm>
        </p:grpSpPr>
        <p:sp>
          <p:nvSpPr>
            <p:cNvPr id="534" name="Freeform: Shape 533">
              <a:extLst>
                <a:ext uri="{FF2B5EF4-FFF2-40B4-BE49-F238E27FC236}">
                  <a16:creationId xmlns:a16="http://schemas.microsoft.com/office/drawing/2014/main" id="{6823D404-CE0F-33CA-D054-C6180773D0D7}"/>
                </a:ext>
              </a:extLst>
            </p:cNvPr>
            <p:cNvSpPr/>
            <p:nvPr/>
          </p:nvSpPr>
          <p:spPr>
            <a:xfrm>
              <a:off x="10023700" y="1233268"/>
              <a:ext cx="17942" cy="70003"/>
            </a:xfrm>
            <a:custGeom>
              <a:avLst/>
              <a:gdLst>
                <a:gd name="connsiteX0" fmla="*/ 459 w 17942"/>
                <a:gd name="connsiteY0" fmla="*/ 12 h 70003"/>
                <a:gd name="connsiteX1" fmla="*/ 459 w 17942"/>
                <a:gd name="connsiteY1" fmla="*/ 70016 h 70003"/>
              </a:gdLst>
              <a:ahLst/>
              <a:cxnLst>
                <a:cxn ang="0">
                  <a:pos x="connsiteX0" y="connsiteY0"/>
                </a:cxn>
                <a:cxn ang="0">
                  <a:pos x="connsiteX1" y="connsiteY1"/>
                </a:cxn>
              </a:cxnLst>
              <a:rect l="l" t="t" r="r" b="b"/>
              <a:pathLst>
                <a:path w="17942" h="70003">
                  <a:moveTo>
                    <a:pt x="459" y="12"/>
                  </a:moveTo>
                  <a:lnTo>
                    <a:pt x="459"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Freeform: Shape 534">
              <a:extLst>
                <a:ext uri="{FF2B5EF4-FFF2-40B4-BE49-F238E27FC236}">
                  <a16:creationId xmlns:a16="http://schemas.microsoft.com/office/drawing/2014/main" id="{7DFF0348-71D0-F34A-324C-FD129A8680A5}"/>
                </a:ext>
              </a:extLst>
            </p:cNvPr>
            <p:cNvSpPr/>
            <p:nvPr/>
          </p:nvSpPr>
          <p:spPr>
            <a:xfrm>
              <a:off x="9998222" y="1268394"/>
              <a:ext cx="50776" cy="24736"/>
            </a:xfrm>
            <a:custGeom>
              <a:avLst/>
              <a:gdLst>
                <a:gd name="connsiteX0" fmla="*/ 51236 w 50776"/>
                <a:gd name="connsiteY0" fmla="*/ 12 h 24736"/>
                <a:gd name="connsiteX1" fmla="*/ 459 w 50776"/>
                <a:gd name="connsiteY1" fmla="*/ 12 h 24736"/>
              </a:gdLst>
              <a:ahLst/>
              <a:cxnLst>
                <a:cxn ang="0">
                  <a:pos x="connsiteX0" y="connsiteY0"/>
                </a:cxn>
                <a:cxn ang="0">
                  <a:pos x="connsiteX1" y="connsiteY1"/>
                </a:cxn>
              </a:cxnLst>
              <a:rect l="l" t="t" r="r" b="b"/>
              <a:pathLst>
                <a:path w="50776" h="24736">
                  <a:moveTo>
                    <a:pt x="51236" y="12"/>
                  </a:moveTo>
                  <a:lnTo>
                    <a:pt x="459"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3" name="Graphic 3">
            <a:extLst>
              <a:ext uri="{FF2B5EF4-FFF2-40B4-BE49-F238E27FC236}">
                <a16:creationId xmlns:a16="http://schemas.microsoft.com/office/drawing/2014/main" id="{9A159C78-7DE1-DEC6-4709-18533AAF7FE5}"/>
              </a:ext>
            </a:extLst>
          </p:cNvPr>
          <p:cNvGrpSpPr/>
          <p:nvPr/>
        </p:nvGrpSpPr>
        <p:grpSpPr>
          <a:xfrm>
            <a:off x="7114036" y="1713805"/>
            <a:ext cx="43680" cy="60407"/>
            <a:chOff x="9927708" y="1233268"/>
            <a:chExt cx="50776" cy="70003"/>
          </a:xfrm>
        </p:grpSpPr>
        <p:sp>
          <p:nvSpPr>
            <p:cNvPr id="532" name="Freeform: Shape 531">
              <a:extLst>
                <a:ext uri="{FF2B5EF4-FFF2-40B4-BE49-F238E27FC236}">
                  <a16:creationId xmlns:a16="http://schemas.microsoft.com/office/drawing/2014/main" id="{DA6CD1D9-EADD-C587-9D07-9383261AFA09}"/>
                </a:ext>
              </a:extLst>
            </p:cNvPr>
            <p:cNvSpPr/>
            <p:nvPr/>
          </p:nvSpPr>
          <p:spPr>
            <a:xfrm>
              <a:off x="9953186" y="1233268"/>
              <a:ext cx="17942" cy="70003"/>
            </a:xfrm>
            <a:custGeom>
              <a:avLst/>
              <a:gdLst>
                <a:gd name="connsiteX0" fmla="*/ 455 w 17942"/>
                <a:gd name="connsiteY0" fmla="*/ 12 h 70003"/>
                <a:gd name="connsiteX1" fmla="*/ 455 w 17942"/>
                <a:gd name="connsiteY1" fmla="*/ 70016 h 70003"/>
              </a:gdLst>
              <a:ahLst/>
              <a:cxnLst>
                <a:cxn ang="0">
                  <a:pos x="connsiteX0" y="connsiteY0"/>
                </a:cxn>
                <a:cxn ang="0">
                  <a:pos x="connsiteX1" y="connsiteY1"/>
                </a:cxn>
              </a:cxnLst>
              <a:rect l="l" t="t" r="r" b="b"/>
              <a:pathLst>
                <a:path w="17942" h="70003">
                  <a:moveTo>
                    <a:pt x="455" y="12"/>
                  </a:moveTo>
                  <a:lnTo>
                    <a:pt x="455"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Freeform: Shape 532">
              <a:extLst>
                <a:ext uri="{FF2B5EF4-FFF2-40B4-BE49-F238E27FC236}">
                  <a16:creationId xmlns:a16="http://schemas.microsoft.com/office/drawing/2014/main" id="{64FA4AED-3BCA-22FD-FFBA-8D183426128B}"/>
                </a:ext>
              </a:extLst>
            </p:cNvPr>
            <p:cNvSpPr/>
            <p:nvPr/>
          </p:nvSpPr>
          <p:spPr>
            <a:xfrm>
              <a:off x="9927708" y="1268394"/>
              <a:ext cx="50776" cy="24736"/>
            </a:xfrm>
            <a:custGeom>
              <a:avLst/>
              <a:gdLst>
                <a:gd name="connsiteX0" fmla="*/ 51232 w 50776"/>
                <a:gd name="connsiteY0" fmla="*/ 12 h 24736"/>
                <a:gd name="connsiteX1" fmla="*/ 455 w 50776"/>
                <a:gd name="connsiteY1" fmla="*/ 12 h 24736"/>
              </a:gdLst>
              <a:ahLst/>
              <a:cxnLst>
                <a:cxn ang="0">
                  <a:pos x="connsiteX0" y="connsiteY0"/>
                </a:cxn>
                <a:cxn ang="0">
                  <a:pos x="connsiteX1" y="connsiteY1"/>
                </a:cxn>
              </a:cxnLst>
              <a:rect l="l" t="t" r="r" b="b"/>
              <a:pathLst>
                <a:path w="50776" h="24736">
                  <a:moveTo>
                    <a:pt x="51232" y="12"/>
                  </a:moveTo>
                  <a:lnTo>
                    <a:pt x="455"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 name="Graphic 3">
            <a:extLst>
              <a:ext uri="{FF2B5EF4-FFF2-40B4-BE49-F238E27FC236}">
                <a16:creationId xmlns:a16="http://schemas.microsoft.com/office/drawing/2014/main" id="{EF408610-2622-B127-27DE-88967402A555}"/>
              </a:ext>
            </a:extLst>
          </p:cNvPr>
          <p:cNvGrpSpPr/>
          <p:nvPr/>
        </p:nvGrpSpPr>
        <p:grpSpPr>
          <a:xfrm>
            <a:off x="6943169" y="1713805"/>
            <a:ext cx="43680" cy="60407"/>
            <a:chOff x="9729086" y="1233268"/>
            <a:chExt cx="50776" cy="70003"/>
          </a:xfrm>
        </p:grpSpPr>
        <p:sp>
          <p:nvSpPr>
            <p:cNvPr id="530" name="Freeform: Shape 529">
              <a:extLst>
                <a:ext uri="{FF2B5EF4-FFF2-40B4-BE49-F238E27FC236}">
                  <a16:creationId xmlns:a16="http://schemas.microsoft.com/office/drawing/2014/main" id="{1EDA77FB-564D-2620-BC40-E31A97212B6C}"/>
                </a:ext>
              </a:extLst>
            </p:cNvPr>
            <p:cNvSpPr/>
            <p:nvPr/>
          </p:nvSpPr>
          <p:spPr>
            <a:xfrm>
              <a:off x="9754564" y="1233268"/>
              <a:ext cx="17942" cy="70003"/>
            </a:xfrm>
            <a:custGeom>
              <a:avLst/>
              <a:gdLst>
                <a:gd name="connsiteX0" fmla="*/ 444 w 17942"/>
                <a:gd name="connsiteY0" fmla="*/ 12 h 70003"/>
                <a:gd name="connsiteX1" fmla="*/ 444 w 17942"/>
                <a:gd name="connsiteY1" fmla="*/ 70016 h 70003"/>
              </a:gdLst>
              <a:ahLst/>
              <a:cxnLst>
                <a:cxn ang="0">
                  <a:pos x="connsiteX0" y="connsiteY0"/>
                </a:cxn>
                <a:cxn ang="0">
                  <a:pos x="connsiteX1" y="connsiteY1"/>
                </a:cxn>
              </a:cxnLst>
              <a:rect l="l" t="t" r="r" b="b"/>
              <a:pathLst>
                <a:path w="17942" h="70003">
                  <a:moveTo>
                    <a:pt x="444" y="12"/>
                  </a:moveTo>
                  <a:lnTo>
                    <a:pt x="444"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Freeform: Shape 530">
              <a:extLst>
                <a:ext uri="{FF2B5EF4-FFF2-40B4-BE49-F238E27FC236}">
                  <a16:creationId xmlns:a16="http://schemas.microsoft.com/office/drawing/2014/main" id="{F43DCEF8-3035-6879-3155-04CCA45E79FE}"/>
                </a:ext>
              </a:extLst>
            </p:cNvPr>
            <p:cNvSpPr/>
            <p:nvPr/>
          </p:nvSpPr>
          <p:spPr>
            <a:xfrm>
              <a:off x="9729086" y="1268394"/>
              <a:ext cx="50776" cy="24736"/>
            </a:xfrm>
            <a:custGeom>
              <a:avLst/>
              <a:gdLst>
                <a:gd name="connsiteX0" fmla="*/ 51221 w 50776"/>
                <a:gd name="connsiteY0" fmla="*/ 12 h 24736"/>
                <a:gd name="connsiteX1" fmla="*/ 444 w 50776"/>
                <a:gd name="connsiteY1" fmla="*/ 12 h 24736"/>
              </a:gdLst>
              <a:ahLst/>
              <a:cxnLst>
                <a:cxn ang="0">
                  <a:pos x="connsiteX0" y="connsiteY0"/>
                </a:cxn>
                <a:cxn ang="0">
                  <a:pos x="connsiteX1" y="connsiteY1"/>
                </a:cxn>
              </a:cxnLst>
              <a:rect l="l" t="t" r="r" b="b"/>
              <a:pathLst>
                <a:path w="50776" h="24736">
                  <a:moveTo>
                    <a:pt x="51221" y="12"/>
                  </a:moveTo>
                  <a:lnTo>
                    <a:pt x="444"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 name="Graphic 3">
            <a:extLst>
              <a:ext uri="{FF2B5EF4-FFF2-40B4-BE49-F238E27FC236}">
                <a16:creationId xmlns:a16="http://schemas.microsoft.com/office/drawing/2014/main" id="{AEDA47C0-7CBB-E152-F400-6554B61F1311}"/>
              </a:ext>
            </a:extLst>
          </p:cNvPr>
          <p:cNvGrpSpPr/>
          <p:nvPr/>
        </p:nvGrpSpPr>
        <p:grpSpPr>
          <a:xfrm>
            <a:off x="6939619" y="1713805"/>
            <a:ext cx="43680" cy="60407"/>
            <a:chOff x="9724959" y="1233268"/>
            <a:chExt cx="50776" cy="70003"/>
          </a:xfrm>
        </p:grpSpPr>
        <p:sp>
          <p:nvSpPr>
            <p:cNvPr id="528" name="Freeform: Shape 527">
              <a:extLst>
                <a:ext uri="{FF2B5EF4-FFF2-40B4-BE49-F238E27FC236}">
                  <a16:creationId xmlns:a16="http://schemas.microsoft.com/office/drawing/2014/main" id="{A3937490-5258-9D2C-0109-E5F180000127}"/>
                </a:ext>
              </a:extLst>
            </p:cNvPr>
            <p:cNvSpPr/>
            <p:nvPr/>
          </p:nvSpPr>
          <p:spPr>
            <a:xfrm>
              <a:off x="9750437" y="1233268"/>
              <a:ext cx="17942" cy="70003"/>
            </a:xfrm>
            <a:custGeom>
              <a:avLst/>
              <a:gdLst>
                <a:gd name="connsiteX0" fmla="*/ 444 w 17942"/>
                <a:gd name="connsiteY0" fmla="*/ 12 h 70003"/>
                <a:gd name="connsiteX1" fmla="*/ 444 w 17942"/>
                <a:gd name="connsiteY1" fmla="*/ 70016 h 70003"/>
              </a:gdLst>
              <a:ahLst/>
              <a:cxnLst>
                <a:cxn ang="0">
                  <a:pos x="connsiteX0" y="connsiteY0"/>
                </a:cxn>
                <a:cxn ang="0">
                  <a:pos x="connsiteX1" y="connsiteY1"/>
                </a:cxn>
              </a:cxnLst>
              <a:rect l="l" t="t" r="r" b="b"/>
              <a:pathLst>
                <a:path w="17942" h="70003">
                  <a:moveTo>
                    <a:pt x="444" y="12"/>
                  </a:moveTo>
                  <a:lnTo>
                    <a:pt x="444"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Freeform: Shape 528">
              <a:extLst>
                <a:ext uri="{FF2B5EF4-FFF2-40B4-BE49-F238E27FC236}">
                  <a16:creationId xmlns:a16="http://schemas.microsoft.com/office/drawing/2014/main" id="{B970AC10-A7C2-051A-DF52-27933766D16A}"/>
                </a:ext>
              </a:extLst>
            </p:cNvPr>
            <p:cNvSpPr/>
            <p:nvPr/>
          </p:nvSpPr>
          <p:spPr>
            <a:xfrm>
              <a:off x="9724959" y="1268394"/>
              <a:ext cx="50776" cy="24736"/>
            </a:xfrm>
            <a:custGeom>
              <a:avLst/>
              <a:gdLst>
                <a:gd name="connsiteX0" fmla="*/ 51221 w 50776"/>
                <a:gd name="connsiteY0" fmla="*/ 12 h 24736"/>
                <a:gd name="connsiteX1" fmla="*/ 444 w 50776"/>
                <a:gd name="connsiteY1" fmla="*/ 12 h 24736"/>
              </a:gdLst>
              <a:ahLst/>
              <a:cxnLst>
                <a:cxn ang="0">
                  <a:pos x="connsiteX0" y="connsiteY0"/>
                </a:cxn>
                <a:cxn ang="0">
                  <a:pos x="connsiteX1" y="connsiteY1"/>
                </a:cxn>
              </a:cxnLst>
              <a:rect l="l" t="t" r="r" b="b"/>
              <a:pathLst>
                <a:path w="50776" h="24736">
                  <a:moveTo>
                    <a:pt x="51221" y="12"/>
                  </a:moveTo>
                  <a:lnTo>
                    <a:pt x="444"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 name="Graphic 3">
            <a:extLst>
              <a:ext uri="{FF2B5EF4-FFF2-40B4-BE49-F238E27FC236}">
                <a16:creationId xmlns:a16="http://schemas.microsoft.com/office/drawing/2014/main" id="{5120C101-94C0-6C42-C937-C9E79C865708}"/>
              </a:ext>
            </a:extLst>
          </p:cNvPr>
          <p:cNvGrpSpPr/>
          <p:nvPr/>
        </p:nvGrpSpPr>
        <p:grpSpPr>
          <a:xfrm>
            <a:off x="6629524" y="1713805"/>
            <a:ext cx="43680" cy="60407"/>
            <a:chOff x="9364496" y="1233268"/>
            <a:chExt cx="50776" cy="70003"/>
          </a:xfrm>
        </p:grpSpPr>
        <p:sp>
          <p:nvSpPr>
            <p:cNvPr id="526" name="Freeform: Shape 525">
              <a:extLst>
                <a:ext uri="{FF2B5EF4-FFF2-40B4-BE49-F238E27FC236}">
                  <a16:creationId xmlns:a16="http://schemas.microsoft.com/office/drawing/2014/main" id="{CA5233A4-A6E5-F110-FCA5-EBF34616D333}"/>
                </a:ext>
              </a:extLst>
            </p:cNvPr>
            <p:cNvSpPr/>
            <p:nvPr/>
          </p:nvSpPr>
          <p:spPr>
            <a:xfrm>
              <a:off x="9389974" y="1233268"/>
              <a:ext cx="17942" cy="70003"/>
            </a:xfrm>
            <a:custGeom>
              <a:avLst/>
              <a:gdLst>
                <a:gd name="connsiteX0" fmla="*/ 424 w 17942"/>
                <a:gd name="connsiteY0" fmla="*/ 12 h 70003"/>
                <a:gd name="connsiteX1" fmla="*/ 424 w 17942"/>
                <a:gd name="connsiteY1" fmla="*/ 70016 h 70003"/>
              </a:gdLst>
              <a:ahLst/>
              <a:cxnLst>
                <a:cxn ang="0">
                  <a:pos x="connsiteX0" y="connsiteY0"/>
                </a:cxn>
                <a:cxn ang="0">
                  <a:pos x="connsiteX1" y="connsiteY1"/>
                </a:cxn>
              </a:cxnLst>
              <a:rect l="l" t="t" r="r" b="b"/>
              <a:pathLst>
                <a:path w="17942" h="70003">
                  <a:moveTo>
                    <a:pt x="424" y="12"/>
                  </a:moveTo>
                  <a:lnTo>
                    <a:pt x="424"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Freeform: Shape 526">
              <a:extLst>
                <a:ext uri="{FF2B5EF4-FFF2-40B4-BE49-F238E27FC236}">
                  <a16:creationId xmlns:a16="http://schemas.microsoft.com/office/drawing/2014/main" id="{2B133EAB-2158-C3E4-549A-9C43A378AFC2}"/>
                </a:ext>
              </a:extLst>
            </p:cNvPr>
            <p:cNvSpPr/>
            <p:nvPr/>
          </p:nvSpPr>
          <p:spPr>
            <a:xfrm>
              <a:off x="9364496" y="1268394"/>
              <a:ext cx="50776" cy="24736"/>
            </a:xfrm>
            <a:custGeom>
              <a:avLst/>
              <a:gdLst>
                <a:gd name="connsiteX0" fmla="*/ 51201 w 50776"/>
                <a:gd name="connsiteY0" fmla="*/ 12 h 24736"/>
                <a:gd name="connsiteX1" fmla="*/ 424 w 50776"/>
                <a:gd name="connsiteY1" fmla="*/ 12 h 24736"/>
              </a:gdLst>
              <a:ahLst/>
              <a:cxnLst>
                <a:cxn ang="0">
                  <a:pos x="connsiteX0" y="connsiteY0"/>
                </a:cxn>
                <a:cxn ang="0">
                  <a:pos x="connsiteX1" y="connsiteY1"/>
                </a:cxn>
              </a:cxnLst>
              <a:rect l="l" t="t" r="r" b="b"/>
              <a:pathLst>
                <a:path w="50776" h="24736">
                  <a:moveTo>
                    <a:pt x="51201" y="12"/>
                  </a:moveTo>
                  <a:lnTo>
                    <a:pt x="424"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 name="Graphic 3">
            <a:extLst>
              <a:ext uri="{FF2B5EF4-FFF2-40B4-BE49-F238E27FC236}">
                <a16:creationId xmlns:a16="http://schemas.microsoft.com/office/drawing/2014/main" id="{6D7BC592-14B0-63E5-DDB0-A179F6233C8F}"/>
              </a:ext>
            </a:extLst>
          </p:cNvPr>
          <p:cNvGrpSpPr/>
          <p:nvPr/>
        </p:nvGrpSpPr>
        <p:grpSpPr>
          <a:xfrm>
            <a:off x="6616713" y="1713805"/>
            <a:ext cx="43680" cy="60407"/>
            <a:chOff x="9349604" y="1233268"/>
            <a:chExt cx="50776" cy="70003"/>
          </a:xfrm>
        </p:grpSpPr>
        <p:sp>
          <p:nvSpPr>
            <p:cNvPr id="524" name="Freeform: Shape 523">
              <a:extLst>
                <a:ext uri="{FF2B5EF4-FFF2-40B4-BE49-F238E27FC236}">
                  <a16:creationId xmlns:a16="http://schemas.microsoft.com/office/drawing/2014/main" id="{FECA07EF-4A75-4C27-E22E-E2B95A3C1DA4}"/>
                </a:ext>
              </a:extLst>
            </p:cNvPr>
            <p:cNvSpPr/>
            <p:nvPr/>
          </p:nvSpPr>
          <p:spPr>
            <a:xfrm>
              <a:off x="9375082" y="1233268"/>
              <a:ext cx="17942" cy="70003"/>
            </a:xfrm>
            <a:custGeom>
              <a:avLst/>
              <a:gdLst>
                <a:gd name="connsiteX0" fmla="*/ 423 w 17942"/>
                <a:gd name="connsiteY0" fmla="*/ 12 h 70003"/>
                <a:gd name="connsiteX1" fmla="*/ 423 w 17942"/>
                <a:gd name="connsiteY1" fmla="*/ 70016 h 70003"/>
              </a:gdLst>
              <a:ahLst/>
              <a:cxnLst>
                <a:cxn ang="0">
                  <a:pos x="connsiteX0" y="connsiteY0"/>
                </a:cxn>
                <a:cxn ang="0">
                  <a:pos x="connsiteX1" y="connsiteY1"/>
                </a:cxn>
              </a:cxnLst>
              <a:rect l="l" t="t" r="r" b="b"/>
              <a:pathLst>
                <a:path w="17942" h="70003">
                  <a:moveTo>
                    <a:pt x="423" y="12"/>
                  </a:moveTo>
                  <a:lnTo>
                    <a:pt x="423"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Freeform: Shape 524">
              <a:extLst>
                <a:ext uri="{FF2B5EF4-FFF2-40B4-BE49-F238E27FC236}">
                  <a16:creationId xmlns:a16="http://schemas.microsoft.com/office/drawing/2014/main" id="{3818D4E9-938D-2D84-0226-CA04E90C52A5}"/>
                </a:ext>
              </a:extLst>
            </p:cNvPr>
            <p:cNvSpPr/>
            <p:nvPr/>
          </p:nvSpPr>
          <p:spPr>
            <a:xfrm>
              <a:off x="9349604" y="1268394"/>
              <a:ext cx="50776" cy="24736"/>
            </a:xfrm>
            <a:custGeom>
              <a:avLst/>
              <a:gdLst>
                <a:gd name="connsiteX0" fmla="*/ 51200 w 50776"/>
                <a:gd name="connsiteY0" fmla="*/ 12 h 24736"/>
                <a:gd name="connsiteX1" fmla="*/ 423 w 50776"/>
                <a:gd name="connsiteY1" fmla="*/ 12 h 24736"/>
              </a:gdLst>
              <a:ahLst/>
              <a:cxnLst>
                <a:cxn ang="0">
                  <a:pos x="connsiteX0" y="connsiteY0"/>
                </a:cxn>
                <a:cxn ang="0">
                  <a:pos x="connsiteX1" y="connsiteY1"/>
                </a:cxn>
              </a:cxnLst>
              <a:rect l="l" t="t" r="r" b="b"/>
              <a:pathLst>
                <a:path w="50776" h="24736">
                  <a:moveTo>
                    <a:pt x="51200" y="12"/>
                  </a:moveTo>
                  <a:lnTo>
                    <a:pt x="423"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 name="Graphic 3">
            <a:extLst>
              <a:ext uri="{FF2B5EF4-FFF2-40B4-BE49-F238E27FC236}">
                <a16:creationId xmlns:a16="http://schemas.microsoft.com/office/drawing/2014/main" id="{C6F011F2-706E-A1EA-0121-B821067FDE38}"/>
              </a:ext>
            </a:extLst>
          </p:cNvPr>
          <p:cNvGrpSpPr/>
          <p:nvPr/>
        </p:nvGrpSpPr>
        <p:grpSpPr>
          <a:xfrm>
            <a:off x="6313259" y="1713805"/>
            <a:ext cx="43680" cy="60407"/>
            <a:chOff x="8996856" y="1233268"/>
            <a:chExt cx="50776" cy="70003"/>
          </a:xfrm>
        </p:grpSpPr>
        <p:sp>
          <p:nvSpPr>
            <p:cNvPr id="522" name="Freeform: Shape 521">
              <a:extLst>
                <a:ext uri="{FF2B5EF4-FFF2-40B4-BE49-F238E27FC236}">
                  <a16:creationId xmlns:a16="http://schemas.microsoft.com/office/drawing/2014/main" id="{A3AB779D-B7CB-FEAE-2381-A4A44EDF68A5}"/>
                </a:ext>
              </a:extLst>
            </p:cNvPr>
            <p:cNvSpPr/>
            <p:nvPr/>
          </p:nvSpPr>
          <p:spPr>
            <a:xfrm>
              <a:off x="9022335"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Freeform: Shape 522">
              <a:extLst>
                <a:ext uri="{FF2B5EF4-FFF2-40B4-BE49-F238E27FC236}">
                  <a16:creationId xmlns:a16="http://schemas.microsoft.com/office/drawing/2014/main" id="{0F919D2C-A260-F7F3-125B-4F431230FF64}"/>
                </a:ext>
              </a:extLst>
            </p:cNvPr>
            <p:cNvSpPr/>
            <p:nvPr/>
          </p:nvSpPr>
          <p:spPr>
            <a:xfrm>
              <a:off x="8996856"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raphic 3">
            <a:extLst>
              <a:ext uri="{FF2B5EF4-FFF2-40B4-BE49-F238E27FC236}">
                <a16:creationId xmlns:a16="http://schemas.microsoft.com/office/drawing/2014/main" id="{79E9C8FD-E55B-1565-821E-378FC8FC26CD}"/>
              </a:ext>
            </a:extLst>
          </p:cNvPr>
          <p:cNvGrpSpPr/>
          <p:nvPr/>
        </p:nvGrpSpPr>
        <p:grpSpPr>
          <a:xfrm>
            <a:off x="6307392" y="1713805"/>
            <a:ext cx="43680" cy="60407"/>
            <a:chOff x="8990038" y="1233268"/>
            <a:chExt cx="50776" cy="70003"/>
          </a:xfrm>
        </p:grpSpPr>
        <p:sp>
          <p:nvSpPr>
            <p:cNvPr id="520" name="Freeform: Shape 519">
              <a:extLst>
                <a:ext uri="{FF2B5EF4-FFF2-40B4-BE49-F238E27FC236}">
                  <a16:creationId xmlns:a16="http://schemas.microsoft.com/office/drawing/2014/main" id="{AFC620D4-6D21-B5F0-67FD-E8E2168FB302}"/>
                </a:ext>
              </a:extLst>
            </p:cNvPr>
            <p:cNvSpPr/>
            <p:nvPr/>
          </p:nvSpPr>
          <p:spPr>
            <a:xfrm>
              <a:off x="9015516"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Freeform: Shape 520">
              <a:extLst>
                <a:ext uri="{FF2B5EF4-FFF2-40B4-BE49-F238E27FC236}">
                  <a16:creationId xmlns:a16="http://schemas.microsoft.com/office/drawing/2014/main" id="{AD0C2B47-8639-244A-B445-AAB0BEB6BEF8}"/>
                </a:ext>
              </a:extLst>
            </p:cNvPr>
            <p:cNvSpPr/>
            <p:nvPr/>
          </p:nvSpPr>
          <p:spPr>
            <a:xfrm>
              <a:off x="8990038"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 name="Graphic 3">
            <a:extLst>
              <a:ext uri="{FF2B5EF4-FFF2-40B4-BE49-F238E27FC236}">
                <a16:creationId xmlns:a16="http://schemas.microsoft.com/office/drawing/2014/main" id="{3D7DB66F-2127-3024-4FE4-233EC9D5124A}"/>
              </a:ext>
            </a:extLst>
          </p:cNvPr>
          <p:cNvGrpSpPr/>
          <p:nvPr/>
        </p:nvGrpSpPr>
        <p:grpSpPr>
          <a:xfrm>
            <a:off x="6302916" y="1713805"/>
            <a:ext cx="43680" cy="60407"/>
            <a:chOff x="8984835" y="1233268"/>
            <a:chExt cx="50776" cy="70003"/>
          </a:xfrm>
        </p:grpSpPr>
        <p:sp>
          <p:nvSpPr>
            <p:cNvPr id="518" name="Freeform: Shape 517">
              <a:extLst>
                <a:ext uri="{FF2B5EF4-FFF2-40B4-BE49-F238E27FC236}">
                  <a16:creationId xmlns:a16="http://schemas.microsoft.com/office/drawing/2014/main" id="{8E113BFC-95F7-611E-5850-3D47021AA6FA}"/>
                </a:ext>
              </a:extLst>
            </p:cNvPr>
            <p:cNvSpPr/>
            <p:nvPr/>
          </p:nvSpPr>
          <p:spPr>
            <a:xfrm>
              <a:off x="9010313"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Freeform: Shape 518">
              <a:extLst>
                <a:ext uri="{FF2B5EF4-FFF2-40B4-BE49-F238E27FC236}">
                  <a16:creationId xmlns:a16="http://schemas.microsoft.com/office/drawing/2014/main" id="{C5739B5E-B318-599F-71B2-0E4902E3D4F3}"/>
                </a:ext>
              </a:extLst>
            </p:cNvPr>
            <p:cNvSpPr/>
            <p:nvPr/>
          </p:nvSpPr>
          <p:spPr>
            <a:xfrm>
              <a:off x="8984835"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 name="Graphic 3">
            <a:extLst>
              <a:ext uri="{FF2B5EF4-FFF2-40B4-BE49-F238E27FC236}">
                <a16:creationId xmlns:a16="http://schemas.microsoft.com/office/drawing/2014/main" id="{B84CCBD1-8AFA-FA66-C5E1-A992C268EEDD}"/>
              </a:ext>
            </a:extLst>
          </p:cNvPr>
          <p:cNvGrpSpPr/>
          <p:nvPr/>
        </p:nvGrpSpPr>
        <p:grpSpPr>
          <a:xfrm>
            <a:off x="6278065" y="1713805"/>
            <a:ext cx="43680" cy="60407"/>
            <a:chOff x="8955948" y="1233268"/>
            <a:chExt cx="50776" cy="70003"/>
          </a:xfrm>
        </p:grpSpPr>
        <p:sp>
          <p:nvSpPr>
            <p:cNvPr id="516" name="Freeform: Shape 515">
              <a:extLst>
                <a:ext uri="{FF2B5EF4-FFF2-40B4-BE49-F238E27FC236}">
                  <a16:creationId xmlns:a16="http://schemas.microsoft.com/office/drawing/2014/main" id="{3CBE1C78-24E8-2E29-9951-A3E86C40E8B6}"/>
                </a:ext>
              </a:extLst>
            </p:cNvPr>
            <p:cNvSpPr/>
            <p:nvPr/>
          </p:nvSpPr>
          <p:spPr>
            <a:xfrm>
              <a:off x="8981426" y="1233268"/>
              <a:ext cx="17942" cy="70003"/>
            </a:xfrm>
            <a:custGeom>
              <a:avLst/>
              <a:gdLst>
                <a:gd name="connsiteX0" fmla="*/ 401 w 17942"/>
                <a:gd name="connsiteY0" fmla="*/ 12 h 70003"/>
                <a:gd name="connsiteX1" fmla="*/ 401 w 17942"/>
                <a:gd name="connsiteY1" fmla="*/ 70016 h 70003"/>
              </a:gdLst>
              <a:ahLst/>
              <a:cxnLst>
                <a:cxn ang="0">
                  <a:pos x="connsiteX0" y="connsiteY0"/>
                </a:cxn>
                <a:cxn ang="0">
                  <a:pos x="connsiteX1" y="connsiteY1"/>
                </a:cxn>
              </a:cxnLst>
              <a:rect l="l" t="t" r="r" b="b"/>
              <a:pathLst>
                <a:path w="17942" h="70003">
                  <a:moveTo>
                    <a:pt x="401" y="12"/>
                  </a:moveTo>
                  <a:lnTo>
                    <a:pt x="401"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Freeform: Shape 516">
              <a:extLst>
                <a:ext uri="{FF2B5EF4-FFF2-40B4-BE49-F238E27FC236}">
                  <a16:creationId xmlns:a16="http://schemas.microsoft.com/office/drawing/2014/main" id="{AB3C89A4-A0EC-C236-FB23-0E30D7968E4F}"/>
                </a:ext>
              </a:extLst>
            </p:cNvPr>
            <p:cNvSpPr/>
            <p:nvPr/>
          </p:nvSpPr>
          <p:spPr>
            <a:xfrm>
              <a:off x="8955948" y="1268394"/>
              <a:ext cx="50776" cy="24736"/>
            </a:xfrm>
            <a:custGeom>
              <a:avLst/>
              <a:gdLst>
                <a:gd name="connsiteX0" fmla="*/ 51178 w 50776"/>
                <a:gd name="connsiteY0" fmla="*/ 12 h 24736"/>
                <a:gd name="connsiteX1" fmla="*/ 401 w 50776"/>
                <a:gd name="connsiteY1" fmla="*/ 12 h 24736"/>
              </a:gdLst>
              <a:ahLst/>
              <a:cxnLst>
                <a:cxn ang="0">
                  <a:pos x="connsiteX0" y="connsiteY0"/>
                </a:cxn>
                <a:cxn ang="0">
                  <a:pos x="connsiteX1" y="connsiteY1"/>
                </a:cxn>
              </a:cxnLst>
              <a:rect l="l" t="t" r="r" b="b"/>
              <a:pathLst>
                <a:path w="50776" h="24736">
                  <a:moveTo>
                    <a:pt x="51178" y="12"/>
                  </a:moveTo>
                  <a:lnTo>
                    <a:pt x="401"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raphic 3">
            <a:extLst>
              <a:ext uri="{FF2B5EF4-FFF2-40B4-BE49-F238E27FC236}">
                <a16:creationId xmlns:a16="http://schemas.microsoft.com/office/drawing/2014/main" id="{BC908935-1F44-421F-A6FA-E179A05FF222}"/>
              </a:ext>
            </a:extLst>
          </p:cNvPr>
          <p:cNvGrpSpPr/>
          <p:nvPr/>
        </p:nvGrpSpPr>
        <p:grpSpPr>
          <a:xfrm>
            <a:off x="6266027" y="1713805"/>
            <a:ext cx="43680" cy="60407"/>
            <a:chOff x="8941953" y="1233268"/>
            <a:chExt cx="50776" cy="70003"/>
          </a:xfrm>
        </p:grpSpPr>
        <p:sp>
          <p:nvSpPr>
            <p:cNvPr id="514" name="Freeform: Shape 513">
              <a:extLst>
                <a:ext uri="{FF2B5EF4-FFF2-40B4-BE49-F238E27FC236}">
                  <a16:creationId xmlns:a16="http://schemas.microsoft.com/office/drawing/2014/main" id="{EA402EC0-9A0B-BAB7-1C44-174A7F30F005}"/>
                </a:ext>
              </a:extLst>
            </p:cNvPr>
            <p:cNvSpPr/>
            <p:nvPr/>
          </p:nvSpPr>
          <p:spPr>
            <a:xfrm>
              <a:off x="8967431" y="1233268"/>
              <a:ext cx="17942" cy="70003"/>
            </a:xfrm>
            <a:custGeom>
              <a:avLst/>
              <a:gdLst>
                <a:gd name="connsiteX0" fmla="*/ 400 w 17942"/>
                <a:gd name="connsiteY0" fmla="*/ 12 h 70003"/>
                <a:gd name="connsiteX1" fmla="*/ 400 w 17942"/>
                <a:gd name="connsiteY1" fmla="*/ 70016 h 70003"/>
              </a:gdLst>
              <a:ahLst/>
              <a:cxnLst>
                <a:cxn ang="0">
                  <a:pos x="connsiteX0" y="connsiteY0"/>
                </a:cxn>
                <a:cxn ang="0">
                  <a:pos x="connsiteX1" y="connsiteY1"/>
                </a:cxn>
              </a:cxnLst>
              <a:rect l="l" t="t" r="r" b="b"/>
              <a:pathLst>
                <a:path w="17942" h="70003">
                  <a:moveTo>
                    <a:pt x="400" y="12"/>
                  </a:moveTo>
                  <a:lnTo>
                    <a:pt x="400"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Freeform: Shape 514">
              <a:extLst>
                <a:ext uri="{FF2B5EF4-FFF2-40B4-BE49-F238E27FC236}">
                  <a16:creationId xmlns:a16="http://schemas.microsoft.com/office/drawing/2014/main" id="{1A9F4AB8-0F21-8F7C-83AA-F62156E0B882}"/>
                </a:ext>
              </a:extLst>
            </p:cNvPr>
            <p:cNvSpPr/>
            <p:nvPr/>
          </p:nvSpPr>
          <p:spPr>
            <a:xfrm>
              <a:off x="8941953" y="1268394"/>
              <a:ext cx="50776" cy="24736"/>
            </a:xfrm>
            <a:custGeom>
              <a:avLst/>
              <a:gdLst>
                <a:gd name="connsiteX0" fmla="*/ 51177 w 50776"/>
                <a:gd name="connsiteY0" fmla="*/ 12 h 24736"/>
                <a:gd name="connsiteX1" fmla="*/ 400 w 50776"/>
                <a:gd name="connsiteY1" fmla="*/ 12 h 24736"/>
              </a:gdLst>
              <a:ahLst/>
              <a:cxnLst>
                <a:cxn ang="0">
                  <a:pos x="connsiteX0" y="connsiteY0"/>
                </a:cxn>
                <a:cxn ang="0">
                  <a:pos x="connsiteX1" y="connsiteY1"/>
                </a:cxn>
              </a:cxnLst>
              <a:rect l="l" t="t" r="r" b="b"/>
              <a:pathLst>
                <a:path w="50776" h="24736">
                  <a:moveTo>
                    <a:pt x="51177" y="12"/>
                  </a:moveTo>
                  <a:lnTo>
                    <a:pt x="400"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 name="Graphic 3">
            <a:extLst>
              <a:ext uri="{FF2B5EF4-FFF2-40B4-BE49-F238E27FC236}">
                <a16:creationId xmlns:a16="http://schemas.microsoft.com/office/drawing/2014/main" id="{934D7826-28D6-F95E-920F-11349E31264A}"/>
              </a:ext>
            </a:extLst>
          </p:cNvPr>
          <p:cNvGrpSpPr/>
          <p:nvPr/>
        </p:nvGrpSpPr>
        <p:grpSpPr>
          <a:xfrm>
            <a:off x="6236389" y="1713805"/>
            <a:ext cx="43680" cy="60407"/>
            <a:chOff x="8907503" y="1233268"/>
            <a:chExt cx="50776" cy="70003"/>
          </a:xfrm>
        </p:grpSpPr>
        <p:sp>
          <p:nvSpPr>
            <p:cNvPr id="512" name="Freeform: Shape 511">
              <a:extLst>
                <a:ext uri="{FF2B5EF4-FFF2-40B4-BE49-F238E27FC236}">
                  <a16:creationId xmlns:a16="http://schemas.microsoft.com/office/drawing/2014/main" id="{19555B11-8A4B-F32B-16A3-426D0C1ED393}"/>
                </a:ext>
              </a:extLst>
            </p:cNvPr>
            <p:cNvSpPr/>
            <p:nvPr/>
          </p:nvSpPr>
          <p:spPr>
            <a:xfrm>
              <a:off x="8932981" y="1233268"/>
              <a:ext cx="17942" cy="70003"/>
            </a:xfrm>
            <a:custGeom>
              <a:avLst/>
              <a:gdLst>
                <a:gd name="connsiteX0" fmla="*/ 398 w 17942"/>
                <a:gd name="connsiteY0" fmla="*/ 12 h 70003"/>
                <a:gd name="connsiteX1" fmla="*/ 398 w 17942"/>
                <a:gd name="connsiteY1" fmla="*/ 70016 h 70003"/>
              </a:gdLst>
              <a:ahLst/>
              <a:cxnLst>
                <a:cxn ang="0">
                  <a:pos x="connsiteX0" y="connsiteY0"/>
                </a:cxn>
                <a:cxn ang="0">
                  <a:pos x="connsiteX1" y="connsiteY1"/>
                </a:cxn>
              </a:cxnLst>
              <a:rect l="l" t="t" r="r" b="b"/>
              <a:pathLst>
                <a:path w="17942" h="70003">
                  <a:moveTo>
                    <a:pt x="398" y="12"/>
                  </a:moveTo>
                  <a:lnTo>
                    <a:pt x="398"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Freeform: Shape 512">
              <a:extLst>
                <a:ext uri="{FF2B5EF4-FFF2-40B4-BE49-F238E27FC236}">
                  <a16:creationId xmlns:a16="http://schemas.microsoft.com/office/drawing/2014/main" id="{571587C1-CA06-694A-67E8-56BE7BA93632}"/>
                </a:ext>
              </a:extLst>
            </p:cNvPr>
            <p:cNvSpPr/>
            <p:nvPr/>
          </p:nvSpPr>
          <p:spPr>
            <a:xfrm>
              <a:off x="8907503" y="1268394"/>
              <a:ext cx="50776" cy="24736"/>
            </a:xfrm>
            <a:custGeom>
              <a:avLst/>
              <a:gdLst>
                <a:gd name="connsiteX0" fmla="*/ 51175 w 50776"/>
                <a:gd name="connsiteY0" fmla="*/ 12 h 24736"/>
                <a:gd name="connsiteX1" fmla="*/ 398 w 50776"/>
                <a:gd name="connsiteY1" fmla="*/ 12 h 24736"/>
              </a:gdLst>
              <a:ahLst/>
              <a:cxnLst>
                <a:cxn ang="0">
                  <a:pos x="connsiteX0" y="connsiteY0"/>
                </a:cxn>
                <a:cxn ang="0">
                  <a:pos x="connsiteX1" y="connsiteY1"/>
                </a:cxn>
              </a:cxnLst>
              <a:rect l="l" t="t" r="r" b="b"/>
              <a:pathLst>
                <a:path w="50776" h="24736">
                  <a:moveTo>
                    <a:pt x="51175" y="12"/>
                  </a:moveTo>
                  <a:lnTo>
                    <a:pt x="398"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 name="Graphic 3">
            <a:extLst>
              <a:ext uri="{FF2B5EF4-FFF2-40B4-BE49-F238E27FC236}">
                <a16:creationId xmlns:a16="http://schemas.microsoft.com/office/drawing/2014/main" id="{C49E6765-9EF5-1019-F368-7E51A713C31B}"/>
              </a:ext>
            </a:extLst>
          </p:cNvPr>
          <p:cNvGrpSpPr/>
          <p:nvPr/>
        </p:nvGrpSpPr>
        <p:grpSpPr>
          <a:xfrm>
            <a:off x="6059812" y="1713805"/>
            <a:ext cx="43680" cy="60407"/>
            <a:chOff x="8702242" y="1233268"/>
            <a:chExt cx="50776" cy="70003"/>
          </a:xfrm>
        </p:grpSpPr>
        <p:sp>
          <p:nvSpPr>
            <p:cNvPr id="510" name="Freeform: Shape 509">
              <a:extLst>
                <a:ext uri="{FF2B5EF4-FFF2-40B4-BE49-F238E27FC236}">
                  <a16:creationId xmlns:a16="http://schemas.microsoft.com/office/drawing/2014/main" id="{A9CE6863-6D2E-C5CF-018C-34F85E2BD8D1}"/>
                </a:ext>
              </a:extLst>
            </p:cNvPr>
            <p:cNvSpPr/>
            <p:nvPr/>
          </p:nvSpPr>
          <p:spPr>
            <a:xfrm>
              <a:off x="8727720" y="1233268"/>
              <a:ext cx="17942" cy="70003"/>
            </a:xfrm>
            <a:custGeom>
              <a:avLst/>
              <a:gdLst>
                <a:gd name="connsiteX0" fmla="*/ 387 w 17942"/>
                <a:gd name="connsiteY0" fmla="*/ 12 h 70003"/>
                <a:gd name="connsiteX1" fmla="*/ 387 w 17942"/>
                <a:gd name="connsiteY1" fmla="*/ 70016 h 70003"/>
              </a:gdLst>
              <a:ahLst/>
              <a:cxnLst>
                <a:cxn ang="0">
                  <a:pos x="connsiteX0" y="connsiteY0"/>
                </a:cxn>
                <a:cxn ang="0">
                  <a:pos x="connsiteX1" y="connsiteY1"/>
                </a:cxn>
              </a:cxnLst>
              <a:rect l="l" t="t" r="r" b="b"/>
              <a:pathLst>
                <a:path w="17942" h="70003">
                  <a:moveTo>
                    <a:pt x="387" y="12"/>
                  </a:moveTo>
                  <a:lnTo>
                    <a:pt x="387"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Freeform: Shape 510">
              <a:extLst>
                <a:ext uri="{FF2B5EF4-FFF2-40B4-BE49-F238E27FC236}">
                  <a16:creationId xmlns:a16="http://schemas.microsoft.com/office/drawing/2014/main" id="{B155640F-1D93-E8DB-9BEE-7FF10271B2A8}"/>
                </a:ext>
              </a:extLst>
            </p:cNvPr>
            <p:cNvSpPr/>
            <p:nvPr/>
          </p:nvSpPr>
          <p:spPr>
            <a:xfrm>
              <a:off x="8702242" y="1268394"/>
              <a:ext cx="50776" cy="24736"/>
            </a:xfrm>
            <a:custGeom>
              <a:avLst/>
              <a:gdLst>
                <a:gd name="connsiteX0" fmla="*/ 51164 w 50776"/>
                <a:gd name="connsiteY0" fmla="*/ 12 h 24736"/>
                <a:gd name="connsiteX1" fmla="*/ 387 w 50776"/>
                <a:gd name="connsiteY1" fmla="*/ 12 h 24736"/>
              </a:gdLst>
              <a:ahLst/>
              <a:cxnLst>
                <a:cxn ang="0">
                  <a:pos x="connsiteX0" y="connsiteY0"/>
                </a:cxn>
                <a:cxn ang="0">
                  <a:pos x="connsiteX1" y="connsiteY1"/>
                </a:cxn>
              </a:cxnLst>
              <a:rect l="l" t="t" r="r" b="b"/>
              <a:pathLst>
                <a:path w="50776" h="24736">
                  <a:moveTo>
                    <a:pt x="51164" y="12"/>
                  </a:moveTo>
                  <a:lnTo>
                    <a:pt x="387"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5" name="Graphic 3">
            <a:extLst>
              <a:ext uri="{FF2B5EF4-FFF2-40B4-BE49-F238E27FC236}">
                <a16:creationId xmlns:a16="http://schemas.microsoft.com/office/drawing/2014/main" id="{F15EF200-3F3E-7431-5BAB-AD20D089EB2B}"/>
              </a:ext>
            </a:extLst>
          </p:cNvPr>
          <p:cNvGrpSpPr/>
          <p:nvPr/>
        </p:nvGrpSpPr>
        <p:grpSpPr>
          <a:xfrm>
            <a:off x="5732895" y="1713805"/>
            <a:ext cx="43680" cy="60407"/>
            <a:chOff x="8322222" y="1233268"/>
            <a:chExt cx="50776" cy="70003"/>
          </a:xfrm>
        </p:grpSpPr>
        <p:sp>
          <p:nvSpPr>
            <p:cNvPr id="508" name="Freeform: Shape 507">
              <a:extLst>
                <a:ext uri="{FF2B5EF4-FFF2-40B4-BE49-F238E27FC236}">
                  <a16:creationId xmlns:a16="http://schemas.microsoft.com/office/drawing/2014/main" id="{A6B580C8-DA11-094B-8B15-B67E5E348617}"/>
                </a:ext>
              </a:extLst>
            </p:cNvPr>
            <p:cNvSpPr/>
            <p:nvPr/>
          </p:nvSpPr>
          <p:spPr>
            <a:xfrm>
              <a:off x="8347700" y="1233268"/>
              <a:ext cx="17942" cy="70003"/>
            </a:xfrm>
            <a:custGeom>
              <a:avLst/>
              <a:gdLst>
                <a:gd name="connsiteX0" fmla="*/ 366 w 17942"/>
                <a:gd name="connsiteY0" fmla="*/ 12 h 70003"/>
                <a:gd name="connsiteX1" fmla="*/ 366 w 17942"/>
                <a:gd name="connsiteY1" fmla="*/ 70016 h 70003"/>
              </a:gdLst>
              <a:ahLst/>
              <a:cxnLst>
                <a:cxn ang="0">
                  <a:pos x="connsiteX0" y="connsiteY0"/>
                </a:cxn>
                <a:cxn ang="0">
                  <a:pos x="connsiteX1" y="connsiteY1"/>
                </a:cxn>
              </a:cxnLst>
              <a:rect l="l" t="t" r="r" b="b"/>
              <a:pathLst>
                <a:path w="17942" h="70003">
                  <a:moveTo>
                    <a:pt x="366" y="12"/>
                  </a:moveTo>
                  <a:lnTo>
                    <a:pt x="366"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Freeform: Shape 508">
              <a:extLst>
                <a:ext uri="{FF2B5EF4-FFF2-40B4-BE49-F238E27FC236}">
                  <a16:creationId xmlns:a16="http://schemas.microsoft.com/office/drawing/2014/main" id="{2D4E5837-8D1C-F20A-7758-4203A95DEC7B}"/>
                </a:ext>
              </a:extLst>
            </p:cNvPr>
            <p:cNvSpPr/>
            <p:nvPr/>
          </p:nvSpPr>
          <p:spPr>
            <a:xfrm>
              <a:off x="8322222" y="1268394"/>
              <a:ext cx="50776" cy="24736"/>
            </a:xfrm>
            <a:custGeom>
              <a:avLst/>
              <a:gdLst>
                <a:gd name="connsiteX0" fmla="*/ 51143 w 50776"/>
                <a:gd name="connsiteY0" fmla="*/ 12 h 24736"/>
                <a:gd name="connsiteX1" fmla="*/ 366 w 50776"/>
                <a:gd name="connsiteY1" fmla="*/ 12 h 24736"/>
              </a:gdLst>
              <a:ahLst/>
              <a:cxnLst>
                <a:cxn ang="0">
                  <a:pos x="connsiteX0" y="connsiteY0"/>
                </a:cxn>
                <a:cxn ang="0">
                  <a:pos x="connsiteX1" y="connsiteY1"/>
                </a:cxn>
              </a:cxnLst>
              <a:rect l="l" t="t" r="r" b="b"/>
              <a:pathLst>
                <a:path w="50776" h="24736">
                  <a:moveTo>
                    <a:pt x="51143" y="12"/>
                  </a:moveTo>
                  <a:lnTo>
                    <a:pt x="366"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6" name="Graphic 3">
            <a:extLst>
              <a:ext uri="{FF2B5EF4-FFF2-40B4-BE49-F238E27FC236}">
                <a16:creationId xmlns:a16="http://schemas.microsoft.com/office/drawing/2014/main" id="{09E03D62-8404-2C84-243A-8A67459ABB70}"/>
              </a:ext>
            </a:extLst>
          </p:cNvPr>
          <p:cNvGrpSpPr/>
          <p:nvPr/>
        </p:nvGrpSpPr>
        <p:grpSpPr>
          <a:xfrm>
            <a:off x="5703723" y="1713805"/>
            <a:ext cx="43680" cy="60407"/>
            <a:chOff x="8288311" y="1233268"/>
            <a:chExt cx="50776" cy="70003"/>
          </a:xfrm>
        </p:grpSpPr>
        <p:sp>
          <p:nvSpPr>
            <p:cNvPr id="506" name="Freeform: Shape 505">
              <a:extLst>
                <a:ext uri="{FF2B5EF4-FFF2-40B4-BE49-F238E27FC236}">
                  <a16:creationId xmlns:a16="http://schemas.microsoft.com/office/drawing/2014/main" id="{5164793F-2452-F418-903D-2B3F12BAF68A}"/>
                </a:ext>
              </a:extLst>
            </p:cNvPr>
            <p:cNvSpPr/>
            <p:nvPr/>
          </p:nvSpPr>
          <p:spPr>
            <a:xfrm>
              <a:off x="8313789" y="1233268"/>
              <a:ext cx="17942" cy="70003"/>
            </a:xfrm>
            <a:custGeom>
              <a:avLst/>
              <a:gdLst>
                <a:gd name="connsiteX0" fmla="*/ 364 w 17942"/>
                <a:gd name="connsiteY0" fmla="*/ 12 h 70003"/>
                <a:gd name="connsiteX1" fmla="*/ 364 w 17942"/>
                <a:gd name="connsiteY1" fmla="*/ 70016 h 70003"/>
              </a:gdLst>
              <a:ahLst/>
              <a:cxnLst>
                <a:cxn ang="0">
                  <a:pos x="connsiteX0" y="connsiteY0"/>
                </a:cxn>
                <a:cxn ang="0">
                  <a:pos x="connsiteX1" y="connsiteY1"/>
                </a:cxn>
              </a:cxnLst>
              <a:rect l="l" t="t" r="r" b="b"/>
              <a:pathLst>
                <a:path w="17942" h="70003">
                  <a:moveTo>
                    <a:pt x="364" y="12"/>
                  </a:moveTo>
                  <a:lnTo>
                    <a:pt x="364"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Freeform: Shape 506">
              <a:extLst>
                <a:ext uri="{FF2B5EF4-FFF2-40B4-BE49-F238E27FC236}">
                  <a16:creationId xmlns:a16="http://schemas.microsoft.com/office/drawing/2014/main" id="{1963EAB3-4152-0C60-60E9-0A6C72437BF9}"/>
                </a:ext>
              </a:extLst>
            </p:cNvPr>
            <p:cNvSpPr/>
            <p:nvPr/>
          </p:nvSpPr>
          <p:spPr>
            <a:xfrm>
              <a:off x="8288311" y="1268394"/>
              <a:ext cx="50776" cy="24736"/>
            </a:xfrm>
            <a:custGeom>
              <a:avLst/>
              <a:gdLst>
                <a:gd name="connsiteX0" fmla="*/ 51141 w 50776"/>
                <a:gd name="connsiteY0" fmla="*/ 12 h 24736"/>
                <a:gd name="connsiteX1" fmla="*/ 364 w 50776"/>
                <a:gd name="connsiteY1" fmla="*/ 12 h 24736"/>
              </a:gdLst>
              <a:ahLst/>
              <a:cxnLst>
                <a:cxn ang="0">
                  <a:pos x="connsiteX0" y="connsiteY0"/>
                </a:cxn>
                <a:cxn ang="0">
                  <a:pos x="connsiteX1" y="connsiteY1"/>
                </a:cxn>
              </a:cxnLst>
              <a:rect l="l" t="t" r="r" b="b"/>
              <a:pathLst>
                <a:path w="50776" h="24736">
                  <a:moveTo>
                    <a:pt x="51141" y="12"/>
                  </a:moveTo>
                  <a:lnTo>
                    <a:pt x="364"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 name="Graphic 3">
            <a:extLst>
              <a:ext uri="{FF2B5EF4-FFF2-40B4-BE49-F238E27FC236}">
                <a16:creationId xmlns:a16="http://schemas.microsoft.com/office/drawing/2014/main" id="{BCA8FF9F-CA36-001C-1932-922ACAD6769C}"/>
              </a:ext>
            </a:extLst>
          </p:cNvPr>
          <p:cNvGrpSpPr/>
          <p:nvPr/>
        </p:nvGrpSpPr>
        <p:grpSpPr>
          <a:xfrm>
            <a:off x="5664980" y="1713805"/>
            <a:ext cx="43680" cy="60407"/>
            <a:chOff x="8243276" y="1233268"/>
            <a:chExt cx="50776" cy="70003"/>
          </a:xfrm>
        </p:grpSpPr>
        <p:sp>
          <p:nvSpPr>
            <p:cNvPr id="504" name="Freeform: Shape 503">
              <a:extLst>
                <a:ext uri="{FF2B5EF4-FFF2-40B4-BE49-F238E27FC236}">
                  <a16:creationId xmlns:a16="http://schemas.microsoft.com/office/drawing/2014/main" id="{C024B9E5-E67F-C437-83A1-7C694DAFFD1D}"/>
                </a:ext>
              </a:extLst>
            </p:cNvPr>
            <p:cNvSpPr/>
            <p:nvPr/>
          </p:nvSpPr>
          <p:spPr>
            <a:xfrm>
              <a:off x="8268754" y="1233268"/>
              <a:ext cx="17942" cy="70003"/>
            </a:xfrm>
            <a:custGeom>
              <a:avLst/>
              <a:gdLst>
                <a:gd name="connsiteX0" fmla="*/ 361 w 17942"/>
                <a:gd name="connsiteY0" fmla="*/ 12 h 70003"/>
                <a:gd name="connsiteX1" fmla="*/ 361 w 17942"/>
                <a:gd name="connsiteY1" fmla="*/ 70016 h 70003"/>
              </a:gdLst>
              <a:ahLst/>
              <a:cxnLst>
                <a:cxn ang="0">
                  <a:pos x="connsiteX0" y="connsiteY0"/>
                </a:cxn>
                <a:cxn ang="0">
                  <a:pos x="connsiteX1" y="connsiteY1"/>
                </a:cxn>
              </a:cxnLst>
              <a:rect l="l" t="t" r="r" b="b"/>
              <a:pathLst>
                <a:path w="17942" h="70003">
                  <a:moveTo>
                    <a:pt x="361" y="12"/>
                  </a:moveTo>
                  <a:lnTo>
                    <a:pt x="361"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Freeform: Shape 504">
              <a:extLst>
                <a:ext uri="{FF2B5EF4-FFF2-40B4-BE49-F238E27FC236}">
                  <a16:creationId xmlns:a16="http://schemas.microsoft.com/office/drawing/2014/main" id="{C10C12D2-44C4-EDAA-0567-9F4FE50C0C5D}"/>
                </a:ext>
              </a:extLst>
            </p:cNvPr>
            <p:cNvSpPr/>
            <p:nvPr/>
          </p:nvSpPr>
          <p:spPr>
            <a:xfrm>
              <a:off x="8243276" y="1268394"/>
              <a:ext cx="50776" cy="24736"/>
            </a:xfrm>
            <a:custGeom>
              <a:avLst/>
              <a:gdLst>
                <a:gd name="connsiteX0" fmla="*/ 51138 w 50776"/>
                <a:gd name="connsiteY0" fmla="*/ 12 h 24736"/>
                <a:gd name="connsiteX1" fmla="*/ 361 w 50776"/>
                <a:gd name="connsiteY1" fmla="*/ 12 h 24736"/>
              </a:gdLst>
              <a:ahLst/>
              <a:cxnLst>
                <a:cxn ang="0">
                  <a:pos x="connsiteX0" y="connsiteY0"/>
                </a:cxn>
                <a:cxn ang="0">
                  <a:pos x="connsiteX1" y="connsiteY1"/>
                </a:cxn>
              </a:cxnLst>
              <a:rect l="l" t="t" r="r" b="b"/>
              <a:pathLst>
                <a:path w="50776" h="24736">
                  <a:moveTo>
                    <a:pt x="51138" y="12"/>
                  </a:moveTo>
                  <a:lnTo>
                    <a:pt x="361"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8" name="Graphic 3">
            <a:extLst>
              <a:ext uri="{FF2B5EF4-FFF2-40B4-BE49-F238E27FC236}">
                <a16:creationId xmlns:a16="http://schemas.microsoft.com/office/drawing/2014/main" id="{154469E3-32DA-9286-AE87-C673ADD95BA0}"/>
              </a:ext>
            </a:extLst>
          </p:cNvPr>
          <p:cNvGrpSpPr/>
          <p:nvPr/>
        </p:nvGrpSpPr>
        <p:grpSpPr>
          <a:xfrm>
            <a:off x="5659577" y="1713805"/>
            <a:ext cx="43680" cy="60407"/>
            <a:chOff x="8236996" y="1233268"/>
            <a:chExt cx="50776" cy="70003"/>
          </a:xfrm>
        </p:grpSpPr>
        <p:sp>
          <p:nvSpPr>
            <p:cNvPr id="502" name="Freeform: Shape 501">
              <a:extLst>
                <a:ext uri="{FF2B5EF4-FFF2-40B4-BE49-F238E27FC236}">
                  <a16:creationId xmlns:a16="http://schemas.microsoft.com/office/drawing/2014/main" id="{9997A84F-FBAA-864E-E4EA-FD4977E6F85F}"/>
                </a:ext>
              </a:extLst>
            </p:cNvPr>
            <p:cNvSpPr/>
            <p:nvPr/>
          </p:nvSpPr>
          <p:spPr>
            <a:xfrm>
              <a:off x="8262474" y="1233268"/>
              <a:ext cx="17942" cy="70003"/>
            </a:xfrm>
            <a:custGeom>
              <a:avLst/>
              <a:gdLst>
                <a:gd name="connsiteX0" fmla="*/ 361 w 17942"/>
                <a:gd name="connsiteY0" fmla="*/ 12 h 70003"/>
                <a:gd name="connsiteX1" fmla="*/ 361 w 17942"/>
                <a:gd name="connsiteY1" fmla="*/ 70016 h 70003"/>
              </a:gdLst>
              <a:ahLst/>
              <a:cxnLst>
                <a:cxn ang="0">
                  <a:pos x="connsiteX0" y="connsiteY0"/>
                </a:cxn>
                <a:cxn ang="0">
                  <a:pos x="connsiteX1" y="connsiteY1"/>
                </a:cxn>
              </a:cxnLst>
              <a:rect l="l" t="t" r="r" b="b"/>
              <a:pathLst>
                <a:path w="17942" h="70003">
                  <a:moveTo>
                    <a:pt x="361" y="12"/>
                  </a:moveTo>
                  <a:lnTo>
                    <a:pt x="361"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Freeform: Shape 502">
              <a:extLst>
                <a:ext uri="{FF2B5EF4-FFF2-40B4-BE49-F238E27FC236}">
                  <a16:creationId xmlns:a16="http://schemas.microsoft.com/office/drawing/2014/main" id="{E8EA3282-C1A6-BB31-B519-CB08B60BCA2E}"/>
                </a:ext>
              </a:extLst>
            </p:cNvPr>
            <p:cNvSpPr/>
            <p:nvPr/>
          </p:nvSpPr>
          <p:spPr>
            <a:xfrm>
              <a:off x="8236996" y="1268394"/>
              <a:ext cx="50776" cy="24736"/>
            </a:xfrm>
            <a:custGeom>
              <a:avLst/>
              <a:gdLst>
                <a:gd name="connsiteX0" fmla="*/ 51138 w 50776"/>
                <a:gd name="connsiteY0" fmla="*/ 12 h 24736"/>
                <a:gd name="connsiteX1" fmla="*/ 361 w 50776"/>
                <a:gd name="connsiteY1" fmla="*/ 12 h 24736"/>
              </a:gdLst>
              <a:ahLst/>
              <a:cxnLst>
                <a:cxn ang="0">
                  <a:pos x="connsiteX0" y="connsiteY0"/>
                </a:cxn>
                <a:cxn ang="0">
                  <a:pos x="connsiteX1" y="connsiteY1"/>
                </a:cxn>
              </a:cxnLst>
              <a:rect l="l" t="t" r="r" b="b"/>
              <a:pathLst>
                <a:path w="50776" h="24736">
                  <a:moveTo>
                    <a:pt x="51138" y="12"/>
                  </a:moveTo>
                  <a:lnTo>
                    <a:pt x="361"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 name="Graphic 3">
            <a:extLst>
              <a:ext uri="{FF2B5EF4-FFF2-40B4-BE49-F238E27FC236}">
                <a16:creationId xmlns:a16="http://schemas.microsoft.com/office/drawing/2014/main" id="{8A146CBC-412A-4AC9-5EC5-11431A2E9820}"/>
              </a:ext>
            </a:extLst>
          </p:cNvPr>
          <p:cNvGrpSpPr/>
          <p:nvPr/>
        </p:nvGrpSpPr>
        <p:grpSpPr>
          <a:xfrm>
            <a:off x="5654176" y="1713805"/>
            <a:ext cx="43680" cy="60407"/>
            <a:chOff x="8230716" y="1233268"/>
            <a:chExt cx="50776" cy="70003"/>
          </a:xfrm>
        </p:grpSpPr>
        <p:sp>
          <p:nvSpPr>
            <p:cNvPr id="500" name="Freeform: Shape 499">
              <a:extLst>
                <a:ext uri="{FF2B5EF4-FFF2-40B4-BE49-F238E27FC236}">
                  <a16:creationId xmlns:a16="http://schemas.microsoft.com/office/drawing/2014/main" id="{FA83C05F-8BB3-D8E3-C45C-3565B3C329FB}"/>
                </a:ext>
              </a:extLst>
            </p:cNvPr>
            <p:cNvSpPr/>
            <p:nvPr/>
          </p:nvSpPr>
          <p:spPr>
            <a:xfrm>
              <a:off x="825619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Freeform: Shape 500">
              <a:extLst>
                <a:ext uri="{FF2B5EF4-FFF2-40B4-BE49-F238E27FC236}">
                  <a16:creationId xmlns:a16="http://schemas.microsoft.com/office/drawing/2014/main" id="{D98BA3DA-0C6E-88F1-A66D-B511A3CEE763}"/>
                </a:ext>
              </a:extLst>
            </p:cNvPr>
            <p:cNvSpPr/>
            <p:nvPr/>
          </p:nvSpPr>
          <p:spPr>
            <a:xfrm>
              <a:off x="823071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 name="Graphic 3">
            <a:extLst>
              <a:ext uri="{FF2B5EF4-FFF2-40B4-BE49-F238E27FC236}">
                <a16:creationId xmlns:a16="http://schemas.microsoft.com/office/drawing/2014/main" id="{2A5A020D-0C19-499D-6F17-FCD16779FBD1}"/>
              </a:ext>
            </a:extLst>
          </p:cNvPr>
          <p:cNvGrpSpPr/>
          <p:nvPr/>
        </p:nvGrpSpPr>
        <p:grpSpPr>
          <a:xfrm>
            <a:off x="5648772" y="1713805"/>
            <a:ext cx="43680" cy="60407"/>
            <a:chOff x="8224436" y="1233268"/>
            <a:chExt cx="50776" cy="70003"/>
          </a:xfrm>
        </p:grpSpPr>
        <p:sp>
          <p:nvSpPr>
            <p:cNvPr id="498" name="Freeform: Shape 497">
              <a:extLst>
                <a:ext uri="{FF2B5EF4-FFF2-40B4-BE49-F238E27FC236}">
                  <a16:creationId xmlns:a16="http://schemas.microsoft.com/office/drawing/2014/main" id="{23B13C4B-28CD-848A-371E-B779292D6556}"/>
                </a:ext>
              </a:extLst>
            </p:cNvPr>
            <p:cNvSpPr/>
            <p:nvPr/>
          </p:nvSpPr>
          <p:spPr>
            <a:xfrm>
              <a:off x="824991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Freeform: Shape 498">
              <a:extLst>
                <a:ext uri="{FF2B5EF4-FFF2-40B4-BE49-F238E27FC236}">
                  <a16:creationId xmlns:a16="http://schemas.microsoft.com/office/drawing/2014/main" id="{5F3ED2F8-4313-4DE6-C25A-21539120BE5B}"/>
                </a:ext>
              </a:extLst>
            </p:cNvPr>
            <p:cNvSpPr/>
            <p:nvPr/>
          </p:nvSpPr>
          <p:spPr>
            <a:xfrm>
              <a:off x="822443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 name="Graphic 3">
            <a:extLst>
              <a:ext uri="{FF2B5EF4-FFF2-40B4-BE49-F238E27FC236}">
                <a16:creationId xmlns:a16="http://schemas.microsoft.com/office/drawing/2014/main" id="{7A38FF53-0BD6-B06D-2331-EBB1A65267F8}"/>
              </a:ext>
            </a:extLst>
          </p:cNvPr>
          <p:cNvGrpSpPr/>
          <p:nvPr/>
        </p:nvGrpSpPr>
        <p:grpSpPr>
          <a:xfrm>
            <a:off x="5643369" y="1713805"/>
            <a:ext cx="43680" cy="60407"/>
            <a:chOff x="8218156" y="1233268"/>
            <a:chExt cx="50776" cy="70003"/>
          </a:xfrm>
        </p:grpSpPr>
        <p:sp>
          <p:nvSpPr>
            <p:cNvPr id="496" name="Freeform: Shape 495">
              <a:extLst>
                <a:ext uri="{FF2B5EF4-FFF2-40B4-BE49-F238E27FC236}">
                  <a16:creationId xmlns:a16="http://schemas.microsoft.com/office/drawing/2014/main" id="{67CACC41-D7F3-C795-E1F7-394178105205}"/>
                </a:ext>
              </a:extLst>
            </p:cNvPr>
            <p:cNvSpPr/>
            <p:nvPr/>
          </p:nvSpPr>
          <p:spPr>
            <a:xfrm>
              <a:off x="824363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Freeform: Shape 496">
              <a:extLst>
                <a:ext uri="{FF2B5EF4-FFF2-40B4-BE49-F238E27FC236}">
                  <a16:creationId xmlns:a16="http://schemas.microsoft.com/office/drawing/2014/main" id="{32444BAB-0300-E242-27DE-E0AF63676215}"/>
                </a:ext>
              </a:extLst>
            </p:cNvPr>
            <p:cNvSpPr/>
            <p:nvPr/>
          </p:nvSpPr>
          <p:spPr>
            <a:xfrm>
              <a:off x="821815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 name="Graphic 3">
            <a:extLst>
              <a:ext uri="{FF2B5EF4-FFF2-40B4-BE49-F238E27FC236}">
                <a16:creationId xmlns:a16="http://schemas.microsoft.com/office/drawing/2014/main" id="{E604603E-1F76-18B9-5551-89B9BAA96DA9}"/>
              </a:ext>
            </a:extLst>
          </p:cNvPr>
          <p:cNvGrpSpPr/>
          <p:nvPr/>
        </p:nvGrpSpPr>
        <p:grpSpPr>
          <a:xfrm>
            <a:off x="5636115" y="1626930"/>
            <a:ext cx="43680" cy="60407"/>
            <a:chOff x="8209723" y="1132592"/>
            <a:chExt cx="50776" cy="70003"/>
          </a:xfrm>
        </p:grpSpPr>
        <p:sp>
          <p:nvSpPr>
            <p:cNvPr id="494" name="Freeform: Shape 493">
              <a:extLst>
                <a:ext uri="{FF2B5EF4-FFF2-40B4-BE49-F238E27FC236}">
                  <a16:creationId xmlns:a16="http://schemas.microsoft.com/office/drawing/2014/main" id="{8866BE83-0694-BC41-2882-9287F547649E}"/>
                </a:ext>
              </a:extLst>
            </p:cNvPr>
            <p:cNvSpPr/>
            <p:nvPr/>
          </p:nvSpPr>
          <p:spPr>
            <a:xfrm>
              <a:off x="8235201" y="1132592"/>
              <a:ext cx="17942" cy="70003"/>
            </a:xfrm>
            <a:custGeom>
              <a:avLst/>
              <a:gdLst>
                <a:gd name="connsiteX0" fmla="*/ 359 w 17942"/>
                <a:gd name="connsiteY0" fmla="*/ 8 h 70003"/>
                <a:gd name="connsiteX1" fmla="*/ 359 w 17942"/>
                <a:gd name="connsiteY1" fmla="*/ 70012 h 70003"/>
              </a:gdLst>
              <a:ahLst/>
              <a:cxnLst>
                <a:cxn ang="0">
                  <a:pos x="connsiteX0" y="connsiteY0"/>
                </a:cxn>
                <a:cxn ang="0">
                  <a:pos x="connsiteX1" y="connsiteY1"/>
                </a:cxn>
              </a:cxnLst>
              <a:rect l="l" t="t" r="r" b="b"/>
              <a:pathLst>
                <a:path w="17942" h="70003">
                  <a:moveTo>
                    <a:pt x="359" y="8"/>
                  </a:moveTo>
                  <a:lnTo>
                    <a:pt x="359"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Freeform: Shape 494">
              <a:extLst>
                <a:ext uri="{FF2B5EF4-FFF2-40B4-BE49-F238E27FC236}">
                  <a16:creationId xmlns:a16="http://schemas.microsoft.com/office/drawing/2014/main" id="{59FE3BA8-58D7-C053-E4EC-5C3D8CF10B1E}"/>
                </a:ext>
              </a:extLst>
            </p:cNvPr>
            <p:cNvSpPr/>
            <p:nvPr/>
          </p:nvSpPr>
          <p:spPr>
            <a:xfrm>
              <a:off x="8209723" y="1167717"/>
              <a:ext cx="50776" cy="24736"/>
            </a:xfrm>
            <a:custGeom>
              <a:avLst/>
              <a:gdLst>
                <a:gd name="connsiteX0" fmla="*/ 51136 w 50776"/>
                <a:gd name="connsiteY0" fmla="*/ 8 h 24736"/>
                <a:gd name="connsiteX1" fmla="*/ 359 w 50776"/>
                <a:gd name="connsiteY1" fmla="*/ 8 h 24736"/>
              </a:gdLst>
              <a:ahLst/>
              <a:cxnLst>
                <a:cxn ang="0">
                  <a:pos x="connsiteX0" y="connsiteY0"/>
                </a:cxn>
                <a:cxn ang="0">
                  <a:pos x="connsiteX1" y="connsiteY1"/>
                </a:cxn>
              </a:cxnLst>
              <a:rect l="l" t="t" r="r" b="b"/>
              <a:pathLst>
                <a:path w="50776" h="24736">
                  <a:moveTo>
                    <a:pt x="51136" y="8"/>
                  </a:moveTo>
                  <a:lnTo>
                    <a:pt x="359"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raphic 3">
            <a:extLst>
              <a:ext uri="{FF2B5EF4-FFF2-40B4-BE49-F238E27FC236}">
                <a16:creationId xmlns:a16="http://schemas.microsoft.com/office/drawing/2014/main" id="{57F258F9-7D81-3F7F-132A-03A3FD60E2C6}"/>
              </a:ext>
            </a:extLst>
          </p:cNvPr>
          <p:cNvGrpSpPr/>
          <p:nvPr/>
        </p:nvGrpSpPr>
        <p:grpSpPr>
          <a:xfrm>
            <a:off x="5612963" y="1626930"/>
            <a:ext cx="43680" cy="60407"/>
            <a:chOff x="8182810" y="1132592"/>
            <a:chExt cx="50776" cy="70003"/>
          </a:xfrm>
        </p:grpSpPr>
        <p:sp>
          <p:nvSpPr>
            <p:cNvPr id="492" name="Freeform: Shape 491">
              <a:extLst>
                <a:ext uri="{FF2B5EF4-FFF2-40B4-BE49-F238E27FC236}">
                  <a16:creationId xmlns:a16="http://schemas.microsoft.com/office/drawing/2014/main" id="{377D5DD9-AFA9-1425-BC0D-682A93A1A2E7}"/>
                </a:ext>
              </a:extLst>
            </p:cNvPr>
            <p:cNvSpPr/>
            <p:nvPr/>
          </p:nvSpPr>
          <p:spPr>
            <a:xfrm>
              <a:off x="8208288" y="1132592"/>
              <a:ext cx="17942" cy="70003"/>
            </a:xfrm>
            <a:custGeom>
              <a:avLst/>
              <a:gdLst>
                <a:gd name="connsiteX0" fmla="*/ 358 w 17942"/>
                <a:gd name="connsiteY0" fmla="*/ 8 h 70003"/>
                <a:gd name="connsiteX1" fmla="*/ 358 w 17942"/>
                <a:gd name="connsiteY1" fmla="*/ 70012 h 70003"/>
              </a:gdLst>
              <a:ahLst/>
              <a:cxnLst>
                <a:cxn ang="0">
                  <a:pos x="connsiteX0" y="connsiteY0"/>
                </a:cxn>
                <a:cxn ang="0">
                  <a:pos x="connsiteX1" y="connsiteY1"/>
                </a:cxn>
              </a:cxnLst>
              <a:rect l="l" t="t" r="r" b="b"/>
              <a:pathLst>
                <a:path w="17942" h="70003">
                  <a:moveTo>
                    <a:pt x="358" y="8"/>
                  </a:moveTo>
                  <a:lnTo>
                    <a:pt x="358"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Freeform: Shape 492">
              <a:extLst>
                <a:ext uri="{FF2B5EF4-FFF2-40B4-BE49-F238E27FC236}">
                  <a16:creationId xmlns:a16="http://schemas.microsoft.com/office/drawing/2014/main" id="{48EFED11-846E-3E05-7857-D9295711E516}"/>
                </a:ext>
              </a:extLst>
            </p:cNvPr>
            <p:cNvSpPr/>
            <p:nvPr/>
          </p:nvSpPr>
          <p:spPr>
            <a:xfrm>
              <a:off x="8182810" y="1167717"/>
              <a:ext cx="50776" cy="24736"/>
            </a:xfrm>
            <a:custGeom>
              <a:avLst/>
              <a:gdLst>
                <a:gd name="connsiteX0" fmla="*/ 51135 w 50776"/>
                <a:gd name="connsiteY0" fmla="*/ 8 h 24736"/>
                <a:gd name="connsiteX1" fmla="*/ 358 w 50776"/>
                <a:gd name="connsiteY1" fmla="*/ 8 h 24736"/>
              </a:gdLst>
              <a:ahLst/>
              <a:cxnLst>
                <a:cxn ang="0">
                  <a:pos x="connsiteX0" y="connsiteY0"/>
                </a:cxn>
                <a:cxn ang="0">
                  <a:pos x="connsiteX1" y="connsiteY1"/>
                </a:cxn>
              </a:cxnLst>
              <a:rect l="l" t="t" r="r" b="b"/>
              <a:pathLst>
                <a:path w="50776" h="24736">
                  <a:moveTo>
                    <a:pt x="51135" y="8"/>
                  </a:moveTo>
                  <a:lnTo>
                    <a:pt x="358"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 name="Graphic 3">
            <a:extLst>
              <a:ext uri="{FF2B5EF4-FFF2-40B4-BE49-F238E27FC236}">
                <a16:creationId xmlns:a16="http://schemas.microsoft.com/office/drawing/2014/main" id="{7BC22521-2DFE-C548-9111-D08266EE36C9}"/>
              </a:ext>
            </a:extLst>
          </p:cNvPr>
          <p:cNvGrpSpPr/>
          <p:nvPr/>
        </p:nvGrpSpPr>
        <p:grpSpPr>
          <a:xfrm>
            <a:off x="5346088" y="1626930"/>
            <a:ext cx="43680" cy="60407"/>
            <a:chOff x="7872586" y="1132592"/>
            <a:chExt cx="50776" cy="70003"/>
          </a:xfrm>
        </p:grpSpPr>
        <p:sp>
          <p:nvSpPr>
            <p:cNvPr id="490" name="Freeform: Shape 489">
              <a:extLst>
                <a:ext uri="{FF2B5EF4-FFF2-40B4-BE49-F238E27FC236}">
                  <a16:creationId xmlns:a16="http://schemas.microsoft.com/office/drawing/2014/main" id="{96788ADC-1EA7-A197-84F8-86B13F477570}"/>
                </a:ext>
              </a:extLst>
            </p:cNvPr>
            <p:cNvSpPr/>
            <p:nvPr/>
          </p:nvSpPr>
          <p:spPr>
            <a:xfrm>
              <a:off x="7898064" y="1132592"/>
              <a:ext cx="17942" cy="70003"/>
            </a:xfrm>
            <a:custGeom>
              <a:avLst/>
              <a:gdLst>
                <a:gd name="connsiteX0" fmla="*/ 341 w 17942"/>
                <a:gd name="connsiteY0" fmla="*/ 8 h 70003"/>
                <a:gd name="connsiteX1" fmla="*/ 341 w 17942"/>
                <a:gd name="connsiteY1" fmla="*/ 70012 h 70003"/>
              </a:gdLst>
              <a:ahLst/>
              <a:cxnLst>
                <a:cxn ang="0">
                  <a:pos x="connsiteX0" y="connsiteY0"/>
                </a:cxn>
                <a:cxn ang="0">
                  <a:pos x="connsiteX1" y="connsiteY1"/>
                </a:cxn>
              </a:cxnLst>
              <a:rect l="l" t="t" r="r" b="b"/>
              <a:pathLst>
                <a:path w="17942" h="70003">
                  <a:moveTo>
                    <a:pt x="341" y="8"/>
                  </a:moveTo>
                  <a:lnTo>
                    <a:pt x="341"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Freeform: Shape 490">
              <a:extLst>
                <a:ext uri="{FF2B5EF4-FFF2-40B4-BE49-F238E27FC236}">
                  <a16:creationId xmlns:a16="http://schemas.microsoft.com/office/drawing/2014/main" id="{A7561154-11C4-0762-4B63-3DC133B70087}"/>
                </a:ext>
              </a:extLst>
            </p:cNvPr>
            <p:cNvSpPr/>
            <p:nvPr/>
          </p:nvSpPr>
          <p:spPr>
            <a:xfrm>
              <a:off x="7872586" y="1167717"/>
              <a:ext cx="50776" cy="24736"/>
            </a:xfrm>
            <a:custGeom>
              <a:avLst/>
              <a:gdLst>
                <a:gd name="connsiteX0" fmla="*/ 51118 w 50776"/>
                <a:gd name="connsiteY0" fmla="*/ 8 h 24736"/>
                <a:gd name="connsiteX1" fmla="*/ 341 w 50776"/>
                <a:gd name="connsiteY1" fmla="*/ 8 h 24736"/>
              </a:gdLst>
              <a:ahLst/>
              <a:cxnLst>
                <a:cxn ang="0">
                  <a:pos x="connsiteX0" y="connsiteY0"/>
                </a:cxn>
                <a:cxn ang="0">
                  <a:pos x="connsiteX1" y="connsiteY1"/>
                </a:cxn>
              </a:cxnLst>
              <a:rect l="l" t="t" r="r" b="b"/>
              <a:pathLst>
                <a:path w="50776" h="24736">
                  <a:moveTo>
                    <a:pt x="51118" y="8"/>
                  </a:moveTo>
                  <a:lnTo>
                    <a:pt x="341"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 name="Graphic 3">
            <a:extLst>
              <a:ext uri="{FF2B5EF4-FFF2-40B4-BE49-F238E27FC236}">
                <a16:creationId xmlns:a16="http://schemas.microsoft.com/office/drawing/2014/main" id="{A87A7FA1-A133-D5E8-B86E-2EB3C61EB1A3}"/>
              </a:ext>
            </a:extLst>
          </p:cNvPr>
          <p:cNvGrpSpPr/>
          <p:nvPr/>
        </p:nvGrpSpPr>
        <p:grpSpPr>
          <a:xfrm>
            <a:off x="5048188" y="1626930"/>
            <a:ext cx="43680" cy="60407"/>
            <a:chOff x="7526297" y="1132592"/>
            <a:chExt cx="50776" cy="70003"/>
          </a:xfrm>
        </p:grpSpPr>
        <p:sp>
          <p:nvSpPr>
            <p:cNvPr id="488" name="Freeform: Shape 487">
              <a:extLst>
                <a:ext uri="{FF2B5EF4-FFF2-40B4-BE49-F238E27FC236}">
                  <a16:creationId xmlns:a16="http://schemas.microsoft.com/office/drawing/2014/main" id="{9CEFDE97-6684-0EE2-AA2D-9FD9983D44C9}"/>
                </a:ext>
              </a:extLst>
            </p:cNvPr>
            <p:cNvSpPr/>
            <p:nvPr/>
          </p:nvSpPr>
          <p:spPr>
            <a:xfrm>
              <a:off x="7551775" y="1132592"/>
              <a:ext cx="17942" cy="70003"/>
            </a:xfrm>
            <a:custGeom>
              <a:avLst/>
              <a:gdLst>
                <a:gd name="connsiteX0" fmla="*/ 321 w 17942"/>
                <a:gd name="connsiteY0" fmla="*/ 8 h 70003"/>
                <a:gd name="connsiteX1" fmla="*/ 321 w 17942"/>
                <a:gd name="connsiteY1" fmla="*/ 70012 h 70003"/>
              </a:gdLst>
              <a:ahLst/>
              <a:cxnLst>
                <a:cxn ang="0">
                  <a:pos x="connsiteX0" y="connsiteY0"/>
                </a:cxn>
                <a:cxn ang="0">
                  <a:pos x="connsiteX1" y="connsiteY1"/>
                </a:cxn>
              </a:cxnLst>
              <a:rect l="l" t="t" r="r" b="b"/>
              <a:pathLst>
                <a:path w="17942" h="70003">
                  <a:moveTo>
                    <a:pt x="321" y="8"/>
                  </a:moveTo>
                  <a:lnTo>
                    <a:pt x="321"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Freeform: Shape 488">
              <a:extLst>
                <a:ext uri="{FF2B5EF4-FFF2-40B4-BE49-F238E27FC236}">
                  <a16:creationId xmlns:a16="http://schemas.microsoft.com/office/drawing/2014/main" id="{C8A50B89-8D04-7CC0-91E4-407234D46E4B}"/>
                </a:ext>
              </a:extLst>
            </p:cNvPr>
            <p:cNvSpPr/>
            <p:nvPr/>
          </p:nvSpPr>
          <p:spPr>
            <a:xfrm>
              <a:off x="7526297" y="1167717"/>
              <a:ext cx="50776" cy="24736"/>
            </a:xfrm>
            <a:custGeom>
              <a:avLst/>
              <a:gdLst>
                <a:gd name="connsiteX0" fmla="*/ 51098 w 50776"/>
                <a:gd name="connsiteY0" fmla="*/ 8 h 24736"/>
                <a:gd name="connsiteX1" fmla="*/ 321 w 50776"/>
                <a:gd name="connsiteY1" fmla="*/ 8 h 24736"/>
              </a:gdLst>
              <a:ahLst/>
              <a:cxnLst>
                <a:cxn ang="0">
                  <a:pos x="connsiteX0" y="connsiteY0"/>
                </a:cxn>
                <a:cxn ang="0">
                  <a:pos x="connsiteX1" y="connsiteY1"/>
                </a:cxn>
              </a:cxnLst>
              <a:rect l="l" t="t" r="r" b="b"/>
              <a:pathLst>
                <a:path w="50776" h="24736">
                  <a:moveTo>
                    <a:pt x="51098" y="8"/>
                  </a:moveTo>
                  <a:lnTo>
                    <a:pt x="321"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raphic 3">
            <a:extLst>
              <a:ext uri="{FF2B5EF4-FFF2-40B4-BE49-F238E27FC236}">
                <a16:creationId xmlns:a16="http://schemas.microsoft.com/office/drawing/2014/main" id="{A5F9C7B7-280A-4F1F-4A41-E2729082159C}"/>
              </a:ext>
            </a:extLst>
          </p:cNvPr>
          <p:cNvGrpSpPr/>
          <p:nvPr/>
        </p:nvGrpSpPr>
        <p:grpSpPr>
          <a:xfrm>
            <a:off x="5036612" y="1626930"/>
            <a:ext cx="43680" cy="60407"/>
            <a:chOff x="7512840" y="1132592"/>
            <a:chExt cx="50776" cy="70003"/>
          </a:xfrm>
        </p:grpSpPr>
        <p:sp>
          <p:nvSpPr>
            <p:cNvPr id="486" name="Freeform: Shape 485">
              <a:extLst>
                <a:ext uri="{FF2B5EF4-FFF2-40B4-BE49-F238E27FC236}">
                  <a16:creationId xmlns:a16="http://schemas.microsoft.com/office/drawing/2014/main" id="{69E82C78-66E4-9F31-061C-EC621F925614}"/>
                </a:ext>
              </a:extLst>
            </p:cNvPr>
            <p:cNvSpPr/>
            <p:nvPr/>
          </p:nvSpPr>
          <p:spPr>
            <a:xfrm>
              <a:off x="7538319" y="1132592"/>
              <a:ext cx="17942" cy="70003"/>
            </a:xfrm>
            <a:custGeom>
              <a:avLst/>
              <a:gdLst>
                <a:gd name="connsiteX0" fmla="*/ 320 w 17942"/>
                <a:gd name="connsiteY0" fmla="*/ 8 h 70003"/>
                <a:gd name="connsiteX1" fmla="*/ 320 w 17942"/>
                <a:gd name="connsiteY1" fmla="*/ 70012 h 70003"/>
              </a:gdLst>
              <a:ahLst/>
              <a:cxnLst>
                <a:cxn ang="0">
                  <a:pos x="connsiteX0" y="connsiteY0"/>
                </a:cxn>
                <a:cxn ang="0">
                  <a:pos x="connsiteX1" y="connsiteY1"/>
                </a:cxn>
              </a:cxnLst>
              <a:rect l="l" t="t" r="r" b="b"/>
              <a:pathLst>
                <a:path w="17942" h="70003">
                  <a:moveTo>
                    <a:pt x="320" y="8"/>
                  </a:moveTo>
                  <a:lnTo>
                    <a:pt x="320"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Freeform: Shape 486">
              <a:extLst>
                <a:ext uri="{FF2B5EF4-FFF2-40B4-BE49-F238E27FC236}">
                  <a16:creationId xmlns:a16="http://schemas.microsoft.com/office/drawing/2014/main" id="{42A2E5E0-510B-0ECE-8B36-102BC1E89CBF}"/>
                </a:ext>
              </a:extLst>
            </p:cNvPr>
            <p:cNvSpPr/>
            <p:nvPr/>
          </p:nvSpPr>
          <p:spPr>
            <a:xfrm>
              <a:off x="7512840" y="1167717"/>
              <a:ext cx="50776" cy="24736"/>
            </a:xfrm>
            <a:custGeom>
              <a:avLst/>
              <a:gdLst>
                <a:gd name="connsiteX0" fmla="*/ 51097 w 50776"/>
                <a:gd name="connsiteY0" fmla="*/ 8 h 24736"/>
                <a:gd name="connsiteX1" fmla="*/ 320 w 50776"/>
                <a:gd name="connsiteY1" fmla="*/ 8 h 24736"/>
              </a:gdLst>
              <a:ahLst/>
              <a:cxnLst>
                <a:cxn ang="0">
                  <a:pos x="connsiteX0" y="connsiteY0"/>
                </a:cxn>
                <a:cxn ang="0">
                  <a:pos x="connsiteX1" y="connsiteY1"/>
                </a:cxn>
              </a:cxnLst>
              <a:rect l="l" t="t" r="r" b="b"/>
              <a:pathLst>
                <a:path w="50776" h="24736">
                  <a:moveTo>
                    <a:pt x="51097" y="8"/>
                  </a:moveTo>
                  <a:lnTo>
                    <a:pt x="320"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 name="Graphic 3">
            <a:extLst>
              <a:ext uri="{FF2B5EF4-FFF2-40B4-BE49-F238E27FC236}">
                <a16:creationId xmlns:a16="http://schemas.microsoft.com/office/drawing/2014/main" id="{05FF8E35-02F9-BED3-3182-A7EA16D4E466}"/>
              </a:ext>
            </a:extLst>
          </p:cNvPr>
          <p:cNvGrpSpPr/>
          <p:nvPr/>
        </p:nvGrpSpPr>
        <p:grpSpPr>
          <a:xfrm>
            <a:off x="5018707" y="1626930"/>
            <a:ext cx="43680" cy="60407"/>
            <a:chOff x="7492027" y="1132592"/>
            <a:chExt cx="50776" cy="70003"/>
          </a:xfrm>
        </p:grpSpPr>
        <p:sp>
          <p:nvSpPr>
            <p:cNvPr id="484" name="Freeform: Shape 483">
              <a:extLst>
                <a:ext uri="{FF2B5EF4-FFF2-40B4-BE49-F238E27FC236}">
                  <a16:creationId xmlns:a16="http://schemas.microsoft.com/office/drawing/2014/main" id="{A72C9638-38AC-A291-2863-A93EDF04A343}"/>
                </a:ext>
              </a:extLst>
            </p:cNvPr>
            <p:cNvSpPr/>
            <p:nvPr/>
          </p:nvSpPr>
          <p:spPr>
            <a:xfrm>
              <a:off x="7517505" y="1132592"/>
              <a:ext cx="17942" cy="70003"/>
            </a:xfrm>
            <a:custGeom>
              <a:avLst/>
              <a:gdLst>
                <a:gd name="connsiteX0" fmla="*/ 319 w 17942"/>
                <a:gd name="connsiteY0" fmla="*/ 8 h 70003"/>
                <a:gd name="connsiteX1" fmla="*/ 319 w 17942"/>
                <a:gd name="connsiteY1" fmla="*/ 70012 h 70003"/>
              </a:gdLst>
              <a:ahLst/>
              <a:cxnLst>
                <a:cxn ang="0">
                  <a:pos x="connsiteX0" y="connsiteY0"/>
                </a:cxn>
                <a:cxn ang="0">
                  <a:pos x="connsiteX1" y="connsiteY1"/>
                </a:cxn>
              </a:cxnLst>
              <a:rect l="l" t="t" r="r" b="b"/>
              <a:pathLst>
                <a:path w="17942" h="70003">
                  <a:moveTo>
                    <a:pt x="319" y="8"/>
                  </a:moveTo>
                  <a:lnTo>
                    <a:pt x="319"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Freeform: Shape 484">
              <a:extLst>
                <a:ext uri="{FF2B5EF4-FFF2-40B4-BE49-F238E27FC236}">
                  <a16:creationId xmlns:a16="http://schemas.microsoft.com/office/drawing/2014/main" id="{65479B73-655F-A852-B5B2-04AA4E65CD9C}"/>
                </a:ext>
              </a:extLst>
            </p:cNvPr>
            <p:cNvSpPr/>
            <p:nvPr/>
          </p:nvSpPr>
          <p:spPr>
            <a:xfrm>
              <a:off x="7492027" y="1167717"/>
              <a:ext cx="50776" cy="24736"/>
            </a:xfrm>
            <a:custGeom>
              <a:avLst/>
              <a:gdLst>
                <a:gd name="connsiteX0" fmla="*/ 51096 w 50776"/>
                <a:gd name="connsiteY0" fmla="*/ 8 h 24736"/>
                <a:gd name="connsiteX1" fmla="*/ 319 w 50776"/>
                <a:gd name="connsiteY1" fmla="*/ 8 h 24736"/>
              </a:gdLst>
              <a:ahLst/>
              <a:cxnLst>
                <a:cxn ang="0">
                  <a:pos x="connsiteX0" y="connsiteY0"/>
                </a:cxn>
                <a:cxn ang="0">
                  <a:pos x="connsiteX1" y="connsiteY1"/>
                </a:cxn>
              </a:cxnLst>
              <a:rect l="l" t="t" r="r" b="b"/>
              <a:pathLst>
                <a:path w="50776" h="24736">
                  <a:moveTo>
                    <a:pt x="51096" y="8"/>
                  </a:moveTo>
                  <a:lnTo>
                    <a:pt x="319"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 name="Graphic 3">
            <a:extLst>
              <a:ext uri="{FF2B5EF4-FFF2-40B4-BE49-F238E27FC236}">
                <a16:creationId xmlns:a16="http://schemas.microsoft.com/office/drawing/2014/main" id="{4364FD95-DB1F-64DA-CA5F-ADDE1DC0E18F}"/>
              </a:ext>
            </a:extLst>
          </p:cNvPr>
          <p:cNvGrpSpPr/>
          <p:nvPr/>
        </p:nvGrpSpPr>
        <p:grpSpPr>
          <a:xfrm>
            <a:off x="5012224" y="1626930"/>
            <a:ext cx="43680" cy="60407"/>
            <a:chOff x="7484491" y="1132592"/>
            <a:chExt cx="50776" cy="70003"/>
          </a:xfrm>
        </p:grpSpPr>
        <p:sp>
          <p:nvSpPr>
            <p:cNvPr id="482" name="Freeform: Shape 481">
              <a:extLst>
                <a:ext uri="{FF2B5EF4-FFF2-40B4-BE49-F238E27FC236}">
                  <a16:creationId xmlns:a16="http://schemas.microsoft.com/office/drawing/2014/main" id="{ED4765CE-F4ED-5673-10B9-3BEE90D40595}"/>
                </a:ext>
              </a:extLst>
            </p:cNvPr>
            <p:cNvSpPr/>
            <p:nvPr/>
          </p:nvSpPr>
          <p:spPr>
            <a:xfrm>
              <a:off x="7509970" y="1132592"/>
              <a:ext cx="17942" cy="70003"/>
            </a:xfrm>
            <a:custGeom>
              <a:avLst/>
              <a:gdLst>
                <a:gd name="connsiteX0" fmla="*/ 319 w 17942"/>
                <a:gd name="connsiteY0" fmla="*/ 8 h 70003"/>
                <a:gd name="connsiteX1" fmla="*/ 319 w 17942"/>
                <a:gd name="connsiteY1" fmla="*/ 70012 h 70003"/>
              </a:gdLst>
              <a:ahLst/>
              <a:cxnLst>
                <a:cxn ang="0">
                  <a:pos x="connsiteX0" y="connsiteY0"/>
                </a:cxn>
                <a:cxn ang="0">
                  <a:pos x="connsiteX1" y="connsiteY1"/>
                </a:cxn>
              </a:cxnLst>
              <a:rect l="l" t="t" r="r" b="b"/>
              <a:pathLst>
                <a:path w="17942" h="70003">
                  <a:moveTo>
                    <a:pt x="319" y="8"/>
                  </a:moveTo>
                  <a:lnTo>
                    <a:pt x="319"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Freeform: Shape 482">
              <a:extLst>
                <a:ext uri="{FF2B5EF4-FFF2-40B4-BE49-F238E27FC236}">
                  <a16:creationId xmlns:a16="http://schemas.microsoft.com/office/drawing/2014/main" id="{2EA34370-A0EA-A1AB-D806-691FC1BE5333}"/>
                </a:ext>
              </a:extLst>
            </p:cNvPr>
            <p:cNvSpPr/>
            <p:nvPr/>
          </p:nvSpPr>
          <p:spPr>
            <a:xfrm>
              <a:off x="7484491" y="1167717"/>
              <a:ext cx="50776" cy="24736"/>
            </a:xfrm>
            <a:custGeom>
              <a:avLst/>
              <a:gdLst>
                <a:gd name="connsiteX0" fmla="*/ 51096 w 50776"/>
                <a:gd name="connsiteY0" fmla="*/ 8 h 24736"/>
                <a:gd name="connsiteX1" fmla="*/ 319 w 50776"/>
                <a:gd name="connsiteY1" fmla="*/ 8 h 24736"/>
              </a:gdLst>
              <a:ahLst/>
              <a:cxnLst>
                <a:cxn ang="0">
                  <a:pos x="connsiteX0" y="connsiteY0"/>
                </a:cxn>
                <a:cxn ang="0">
                  <a:pos x="connsiteX1" y="connsiteY1"/>
                </a:cxn>
              </a:cxnLst>
              <a:rect l="l" t="t" r="r" b="b"/>
              <a:pathLst>
                <a:path w="50776" h="24736">
                  <a:moveTo>
                    <a:pt x="51096" y="8"/>
                  </a:moveTo>
                  <a:lnTo>
                    <a:pt x="319"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raphic 3">
            <a:extLst>
              <a:ext uri="{FF2B5EF4-FFF2-40B4-BE49-F238E27FC236}">
                <a16:creationId xmlns:a16="http://schemas.microsoft.com/office/drawing/2014/main" id="{0670FF8F-B68B-8639-4791-68F869A029EF}"/>
              </a:ext>
            </a:extLst>
          </p:cNvPr>
          <p:cNvGrpSpPr/>
          <p:nvPr/>
        </p:nvGrpSpPr>
        <p:grpSpPr>
          <a:xfrm>
            <a:off x="5000185" y="1626930"/>
            <a:ext cx="43680" cy="60407"/>
            <a:chOff x="7470496" y="1132592"/>
            <a:chExt cx="50776" cy="70003"/>
          </a:xfrm>
        </p:grpSpPr>
        <p:sp>
          <p:nvSpPr>
            <p:cNvPr id="480" name="Freeform: Shape 479">
              <a:extLst>
                <a:ext uri="{FF2B5EF4-FFF2-40B4-BE49-F238E27FC236}">
                  <a16:creationId xmlns:a16="http://schemas.microsoft.com/office/drawing/2014/main" id="{BDB8AA57-71EC-52C8-B25B-4B9949A0A0A9}"/>
                </a:ext>
              </a:extLst>
            </p:cNvPr>
            <p:cNvSpPr/>
            <p:nvPr/>
          </p:nvSpPr>
          <p:spPr>
            <a:xfrm>
              <a:off x="7495975" y="1132592"/>
              <a:ext cx="17942" cy="70003"/>
            </a:xfrm>
            <a:custGeom>
              <a:avLst/>
              <a:gdLst>
                <a:gd name="connsiteX0" fmla="*/ 318 w 17942"/>
                <a:gd name="connsiteY0" fmla="*/ 8 h 70003"/>
                <a:gd name="connsiteX1" fmla="*/ 318 w 17942"/>
                <a:gd name="connsiteY1" fmla="*/ 70012 h 70003"/>
              </a:gdLst>
              <a:ahLst/>
              <a:cxnLst>
                <a:cxn ang="0">
                  <a:pos x="connsiteX0" y="connsiteY0"/>
                </a:cxn>
                <a:cxn ang="0">
                  <a:pos x="connsiteX1" y="connsiteY1"/>
                </a:cxn>
              </a:cxnLst>
              <a:rect l="l" t="t" r="r" b="b"/>
              <a:pathLst>
                <a:path w="17942" h="70003">
                  <a:moveTo>
                    <a:pt x="318" y="8"/>
                  </a:moveTo>
                  <a:lnTo>
                    <a:pt x="318"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Freeform: Shape 480">
              <a:extLst>
                <a:ext uri="{FF2B5EF4-FFF2-40B4-BE49-F238E27FC236}">
                  <a16:creationId xmlns:a16="http://schemas.microsoft.com/office/drawing/2014/main" id="{76D3D6B8-C820-DB34-8159-4D43740ED36F}"/>
                </a:ext>
              </a:extLst>
            </p:cNvPr>
            <p:cNvSpPr/>
            <p:nvPr/>
          </p:nvSpPr>
          <p:spPr>
            <a:xfrm>
              <a:off x="7470496" y="1167717"/>
              <a:ext cx="50776" cy="24736"/>
            </a:xfrm>
            <a:custGeom>
              <a:avLst/>
              <a:gdLst>
                <a:gd name="connsiteX0" fmla="*/ 51095 w 50776"/>
                <a:gd name="connsiteY0" fmla="*/ 8 h 24736"/>
                <a:gd name="connsiteX1" fmla="*/ 318 w 50776"/>
                <a:gd name="connsiteY1" fmla="*/ 8 h 24736"/>
              </a:gdLst>
              <a:ahLst/>
              <a:cxnLst>
                <a:cxn ang="0">
                  <a:pos x="connsiteX0" y="connsiteY0"/>
                </a:cxn>
                <a:cxn ang="0">
                  <a:pos x="connsiteX1" y="connsiteY1"/>
                </a:cxn>
              </a:cxnLst>
              <a:rect l="l" t="t" r="r" b="b"/>
              <a:pathLst>
                <a:path w="50776" h="24736">
                  <a:moveTo>
                    <a:pt x="51095" y="8"/>
                  </a:moveTo>
                  <a:lnTo>
                    <a:pt x="318"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 name="Graphic 3">
            <a:extLst>
              <a:ext uri="{FF2B5EF4-FFF2-40B4-BE49-F238E27FC236}">
                <a16:creationId xmlns:a16="http://schemas.microsoft.com/office/drawing/2014/main" id="{502D34BC-7094-8535-CCB5-54C095D026BD}"/>
              </a:ext>
            </a:extLst>
          </p:cNvPr>
          <p:cNvGrpSpPr/>
          <p:nvPr/>
        </p:nvGrpSpPr>
        <p:grpSpPr>
          <a:xfrm>
            <a:off x="4993548" y="1626930"/>
            <a:ext cx="43680" cy="60407"/>
            <a:chOff x="7462781" y="1132592"/>
            <a:chExt cx="50776" cy="70003"/>
          </a:xfrm>
        </p:grpSpPr>
        <p:sp>
          <p:nvSpPr>
            <p:cNvPr id="478" name="Freeform: Shape 477">
              <a:extLst>
                <a:ext uri="{FF2B5EF4-FFF2-40B4-BE49-F238E27FC236}">
                  <a16:creationId xmlns:a16="http://schemas.microsoft.com/office/drawing/2014/main" id="{DEF70818-7786-974B-B248-C0D4684EC1FE}"/>
                </a:ext>
              </a:extLst>
            </p:cNvPr>
            <p:cNvSpPr/>
            <p:nvPr/>
          </p:nvSpPr>
          <p:spPr>
            <a:xfrm>
              <a:off x="7488259" y="1132592"/>
              <a:ext cx="17942" cy="70003"/>
            </a:xfrm>
            <a:custGeom>
              <a:avLst/>
              <a:gdLst>
                <a:gd name="connsiteX0" fmla="*/ 318 w 17942"/>
                <a:gd name="connsiteY0" fmla="*/ 8 h 70003"/>
                <a:gd name="connsiteX1" fmla="*/ 318 w 17942"/>
                <a:gd name="connsiteY1" fmla="*/ 70012 h 70003"/>
              </a:gdLst>
              <a:ahLst/>
              <a:cxnLst>
                <a:cxn ang="0">
                  <a:pos x="connsiteX0" y="connsiteY0"/>
                </a:cxn>
                <a:cxn ang="0">
                  <a:pos x="connsiteX1" y="connsiteY1"/>
                </a:cxn>
              </a:cxnLst>
              <a:rect l="l" t="t" r="r" b="b"/>
              <a:pathLst>
                <a:path w="17942" h="70003">
                  <a:moveTo>
                    <a:pt x="318" y="8"/>
                  </a:moveTo>
                  <a:lnTo>
                    <a:pt x="318"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Freeform: Shape 478">
              <a:extLst>
                <a:ext uri="{FF2B5EF4-FFF2-40B4-BE49-F238E27FC236}">
                  <a16:creationId xmlns:a16="http://schemas.microsoft.com/office/drawing/2014/main" id="{8F2867DF-2594-5C9C-7652-CB735ED426B1}"/>
                </a:ext>
              </a:extLst>
            </p:cNvPr>
            <p:cNvSpPr/>
            <p:nvPr/>
          </p:nvSpPr>
          <p:spPr>
            <a:xfrm>
              <a:off x="7462781" y="1167717"/>
              <a:ext cx="50776" cy="24736"/>
            </a:xfrm>
            <a:custGeom>
              <a:avLst/>
              <a:gdLst>
                <a:gd name="connsiteX0" fmla="*/ 51095 w 50776"/>
                <a:gd name="connsiteY0" fmla="*/ 8 h 24736"/>
                <a:gd name="connsiteX1" fmla="*/ 318 w 50776"/>
                <a:gd name="connsiteY1" fmla="*/ 8 h 24736"/>
              </a:gdLst>
              <a:ahLst/>
              <a:cxnLst>
                <a:cxn ang="0">
                  <a:pos x="connsiteX0" y="connsiteY0"/>
                </a:cxn>
                <a:cxn ang="0">
                  <a:pos x="connsiteX1" y="connsiteY1"/>
                </a:cxn>
              </a:cxnLst>
              <a:rect l="l" t="t" r="r" b="b"/>
              <a:pathLst>
                <a:path w="50776" h="24736">
                  <a:moveTo>
                    <a:pt x="51095" y="8"/>
                  </a:moveTo>
                  <a:lnTo>
                    <a:pt x="318"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1" name="Graphic 3">
            <a:extLst>
              <a:ext uri="{FF2B5EF4-FFF2-40B4-BE49-F238E27FC236}">
                <a16:creationId xmlns:a16="http://schemas.microsoft.com/office/drawing/2014/main" id="{8190781F-1C40-3366-5592-5BA859342C00}"/>
              </a:ext>
            </a:extLst>
          </p:cNvPr>
          <p:cNvGrpSpPr/>
          <p:nvPr/>
        </p:nvGrpSpPr>
        <p:grpSpPr>
          <a:xfrm>
            <a:off x="4981509" y="1626930"/>
            <a:ext cx="43680" cy="60407"/>
            <a:chOff x="7448786" y="1132592"/>
            <a:chExt cx="50776" cy="70003"/>
          </a:xfrm>
        </p:grpSpPr>
        <p:sp>
          <p:nvSpPr>
            <p:cNvPr id="476" name="Freeform: Shape 475">
              <a:extLst>
                <a:ext uri="{FF2B5EF4-FFF2-40B4-BE49-F238E27FC236}">
                  <a16:creationId xmlns:a16="http://schemas.microsoft.com/office/drawing/2014/main" id="{B49DB0EA-69A1-D4C4-374A-1FB58991E2CC}"/>
                </a:ext>
              </a:extLst>
            </p:cNvPr>
            <p:cNvSpPr/>
            <p:nvPr/>
          </p:nvSpPr>
          <p:spPr>
            <a:xfrm>
              <a:off x="7474264" y="1132592"/>
              <a:ext cx="17942" cy="70003"/>
            </a:xfrm>
            <a:custGeom>
              <a:avLst/>
              <a:gdLst>
                <a:gd name="connsiteX0" fmla="*/ 317 w 17942"/>
                <a:gd name="connsiteY0" fmla="*/ 8 h 70003"/>
                <a:gd name="connsiteX1" fmla="*/ 317 w 17942"/>
                <a:gd name="connsiteY1" fmla="*/ 70012 h 70003"/>
              </a:gdLst>
              <a:ahLst/>
              <a:cxnLst>
                <a:cxn ang="0">
                  <a:pos x="connsiteX0" y="connsiteY0"/>
                </a:cxn>
                <a:cxn ang="0">
                  <a:pos x="connsiteX1" y="connsiteY1"/>
                </a:cxn>
              </a:cxnLst>
              <a:rect l="l" t="t" r="r" b="b"/>
              <a:pathLst>
                <a:path w="17942" h="70003">
                  <a:moveTo>
                    <a:pt x="317" y="8"/>
                  </a:moveTo>
                  <a:lnTo>
                    <a:pt x="317"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Freeform: Shape 476">
              <a:extLst>
                <a:ext uri="{FF2B5EF4-FFF2-40B4-BE49-F238E27FC236}">
                  <a16:creationId xmlns:a16="http://schemas.microsoft.com/office/drawing/2014/main" id="{AF486AA5-8E67-3254-D6BC-BD078EFAF564}"/>
                </a:ext>
              </a:extLst>
            </p:cNvPr>
            <p:cNvSpPr/>
            <p:nvPr/>
          </p:nvSpPr>
          <p:spPr>
            <a:xfrm>
              <a:off x="7448786" y="1167717"/>
              <a:ext cx="50776" cy="24736"/>
            </a:xfrm>
            <a:custGeom>
              <a:avLst/>
              <a:gdLst>
                <a:gd name="connsiteX0" fmla="*/ 51094 w 50776"/>
                <a:gd name="connsiteY0" fmla="*/ 8 h 24736"/>
                <a:gd name="connsiteX1" fmla="*/ 317 w 50776"/>
                <a:gd name="connsiteY1" fmla="*/ 8 h 24736"/>
              </a:gdLst>
              <a:ahLst/>
              <a:cxnLst>
                <a:cxn ang="0">
                  <a:pos x="connsiteX0" y="connsiteY0"/>
                </a:cxn>
                <a:cxn ang="0">
                  <a:pos x="connsiteX1" y="connsiteY1"/>
                </a:cxn>
              </a:cxnLst>
              <a:rect l="l" t="t" r="r" b="b"/>
              <a:pathLst>
                <a:path w="50776" h="24736">
                  <a:moveTo>
                    <a:pt x="51094" y="8"/>
                  </a:moveTo>
                  <a:lnTo>
                    <a:pt x="317"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raphic 3">
            <a:extLst>
              <a:ext uri="{FF2B5EF4-FFF2-40B4-BE49-F238E27FC236}">
                <a16:creationId xmlns:a16="http://schemas.microsoft.com/office/drawing/2014/main" id="{7BFB291D-F7B2-BBF5-B806-15899735928B}"/>
              </a:ext>
            </a:extLst>
          </p:cNvPr>
          <p:cNvGrpSpPr/>
          <p:nvPr/>
        </p:nvGrpSpPr>
        <p:grpSpPr>
          <a:xfrm>
            <a:off x="4975025" y="1626930"/>
            <a:ext cx="43680" cy="60407"/>
            <a:chOff x="7441250" y="1132592"/>
            <a:chExt cx="50776" cy="70003"/>
          </a:xfrm>
        </p:grpSpPr>
        <p:sp>
          <p:nvSpPr>
            <p:cNvPr id="474" name="Freeform: Shape 473">
              <a:extLst>
                <a:ext uri="{FF2B5EF4-FFF2-40B4-BE49-F238E27FC236}">
                  <a16:creationId xmlns:a16="http://schemas.microsoft.com/office/drawing/2014/main" id="{10C86DA0-FD4D-4275-9E41-7D84634D842D}"/>
                </a:ext>
              </a:extLst>
            </p:cNvPr>
            <p:cNvSpPr/>
            <p:nvPr/>
          </p:nvSpPr>
          <p:spPr>
            <a:xfrm>
              <a:off x="7466728" y="1132592"/>
              <a:ext cx="17942" cy="70003"/>
            </a:xfrm>
            <a:custGeom>
              <a:avLst/>
              <a:gdLst>
                <a:gd name="connsiteX0" fmla="*/ 316 w 17942"/>
                <a:gd name="connsiteY0" fmla="*/ 8 h 70003"/>
                <a:gd name="connsiteX1" fmla="*/ 316 w 17942"/>
                <a:gd name="connsiteY1" fmla="*/ 70012 h 70003"/>
              </a:gdLst>
              <a:ahLst/>
              <a:cxnLst>
                <a:cxn ang="0">
                  <a:pos x="connsiteX0" y="connsiteY0"/>
                </a:cxn>
                <a:cxn ang="0">
                  <a:pos x="connsiteX1" y="connsiteY1"/>
                </a:cxn>
              </a:cxnLst>
              <a:rect l="l" t="t" r="r" b="b"/>
              <a:pathLst>
                <a:path w="17942" h="70003">
                  <a:moveTo>
                    <a:pt x="316" y="8"/>
                  </a:moveTo>
                  <a:lnTo>
                    <a:pt x="316"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Freeform: Shape 474">
              <a:extLst>
                <a:ext uri="{FF2B5EF4-FFF2-40B4-BE49-F238E27FC236}">
                  <a16:creationId xmlns:a16="http://schemas.microsoft.com/office/drawing/2014/main" id="{BFD49E29-F895-1CF7-4041-8C6936F0987B}"/>
                </a:ext>
              </a:extLst>
            </p:cNvPr>
            <p:cNvSpPr/>
            <p:nvPr/>
          </p:nvSpPr>
          <p:spPr>
            <a:xfrm>
              <a:off x="7441250" y="1167717"/>
              <a:ext cx="50776" cy="24736"/>
            </a:xfrm>
            <a:custGeom>
              <a:avLst/>
              <a:gdLst>
                <a:gd name="connsiteX0" fmla="*/ 51093 w 50776"/>
                <a:gd name="connsiteY0" fmla="*/ 8 h 24736"/>
                <a:gd name="connsiteX1" fmla="*/ 316 w 50776"/>
                <a:gd name="connsiteY1" fmla="*/ 8 h 24736"/>
              </a:gdLst>
              <a:ahLst/>
              <a:cxnLst>
                <a:cxn ang="0">
                  <a:pos x="connsiteX0" y="connsiteY0"/>
                </a:cxn>
                <a:cxn ang="0">
                  <a:pos x="connsiteX1" y="connsiteY1"/>
                </a:cxn>
              </a:cxnLst>
              <a:rect l="l" t="t" r="r" b="b"/>
              <a:pathLst>
                <a:path w="50776" h="24736">
                  <a:moveTo>
                    <a:pt x="51093" y="8"/>
                  </a:moveTo>
                  <a:lnTo>
                    <a:pt x="316"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raphic 3">
            <a:extLst>
              <a:ext uri="{FF2B5EF4-FFF2-40B4-BE49-F238E27FC236}">
                <a16:creationId xmlns:a16="http://schemas.microsoft.com/office/drawing/2014/main" id="{560DD5B5-5CAC-E79F-CE28-E0A25F0FB8DD}"/>
              </a:ext>
            </a:extLst>
          </p:cNvPr>
          <p:cNvGrpSpPr/>
          <p:nvPr/>
        </p:nvGrpSpPr>
        <p:grpSpPr>
          <a:xfrm>
            <a:off x="4963141" y="1626930"/>
            <a:ext cx="43680" cy="60407"/>
            <a:chOff x="7427435" y="1132592"/>
            <a:chExt cx="50776" cy="70003"/>
          </a:xfrm>
        </p:grpSpPr>
        <p:sp>
          <p:nvSpPr>
            <p:cNvPr id="472" name="Freeform: Shape 471">
              <a:extLst>
                <a:ext uri="{FF2B5EF4-FFF2-40B4-BE49-F238E27FC236}">
                  <a16:creationId xmlns:a16="http://schemas.microsoft.com/office/drawing/2014/main" id="{47BE99D6-C8B0-C171-1DDB-C0E6BCB0A0D9}"/>
                </a:ext>
              </a:extLst>
            </p:cNvPr>
            <p:cNvSpPr/>
            <p:nvPr/>
          </p:nvSpPr>
          <p:spPr>
            <a:xfrm>
              <a:off x="7452913" y="1132592"/>
              <a:ext cx="17942" cy="70003"/>
            </a:xfrm>
            <a:custGeom>
              <a:avLst/>
              <a:gdLst>
                <a:gd name="connsiteX0" fmla="*/ 316 w 17942"/>
                <a:gd name="connsiteY0" fmla="*/ 8 h 70003"/>
                <a:gd name="connsiteX1" fmla="*/ 316 w 17942"/>
                <a:gd name="connsiteY1" fmla="*/ 70012 h 70003"/>
              </a:gdLst>
              <a:ahLst/>
              <a:cxnLst>
                <a:cxn ang="0">
                  <a:pos x="connsiteX0" y="connsiteY0"/>
                </a:cxn>
                <a:cxn ang="0">
                  <a:pos x="connsiteX1" y="connsiteY1"/>
                </a:cxn>
              </a:cxnLst>
              <a:rect l="l" t="t" r="r" b="b"/>
              <a:pathLst>
                <a:path w="17942" h="70003">
                  <a:moveTo>
                    <a:pt x="316" y="8"/>
                  </a:moveTo>
                  <a:lnTo>
                    <a:pt x="316"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Freeform: Shape 472">
              <a:extLst>
                <a:ext uri="{FF2B5EF4-FFF2-40B4-BE49-F238E27FC236}">
                  <a16:creationId xmlns:a16="http://schemas.microsoft.com/office/drawing/2014/main" id="{59016291-4790-42BC-8113-E65F18CC7C09}"/>
                </a:ext>
              </a:extLst>
            </p:cNvPr>
            <p:cNvSpPr/>
            <p:nvPr/>
          </p:nvSpPr>
          <p:spPr>
            <a:xfrm>
              <a:off x="7427435" y="1167717"/>
              <a:ext cx="50776" cy="24736"/>
            </a:xfrm>
            <a:custGeom>
              <a:avLst/>
              <a:gdLst>
                <a:gd name="connsiteX0" fmla="*/ 51093 w 50776"/>
                <a:gd name="connsiteY0" fmla="*/ 8 h 24736"/>
                <a:gd name="connsiteX1" fmla="*/ 316 w 50776"/>
                <a:gd name="connsiteY1" fmla="*/ 8 h 24736"/>
              </a:gdLst>
              <a:ahLst/>
              <a:cxnLst>
                <a:cxn ang="0">
                  <a:pos x="connsiteX0" y="connsiteY0"/>
                </a:cxn>
                <a:cxn ang="0">
                  <a:pos x="connsiteX1" y="connsiteY1"/>
                </a:cxn>
              </a:cxnLst>
              <a:rect l="l" t="t" r="r" b="b"/>
              <a:pathLst>
                <a:path w="50776" h="24736">
                  <a:moveTo>
                    <a:pt x="51093" y="8"/>
                  </a:moveTo>
                  <a:lnTo>
                    <a:pt x="316"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4" name="Graphic 3">
            <a:extLst>
              <a:ext uri="{FF2B5EF4-FFF2-40B4-BE49-F238E27FC236}">
                <a16:creationId xmlns:a16="http://schemas.microsoft.com/office/drawing/2014/main" id="{5D36DCFC-D496-D194-3E3C-0760968D1C1F}"/>
              </a:ext>
            </a:extLst>
          </p:cNvPr>
          <p:cNvGrpSpPr/>
          <p:nvPr/>
        </p:nvGrpSpPr>
        <p:grpSpPr>
          <a:xfrm>
            <a:off x="4950639" y="1626930"/>
            <a:ext cx="43680" cy="60407"/>
            <a:chOff x="7412901" y="1132592"/>
            <a:chExt cx="50776" cy="70003"/>
          </a:xfrm>
        </p:grpSpPr>
        <p:sp>
          <p:nvSpPr>
            <p:cNvPr id="470" name="Freeform: Shape 469">
              <a:extLst>
                <a:ext uri="{FF2B5EF4-FFF2-40B4-BE49-F238E27FC236}">
                  <a16:creationId xmlns:a16="http://schemas.microsoft.com/office/drawing/2014/main" id="{268E70E0-8705-AECF-49E0-2FAB43367ED0}"/>
                </a:ext>
              </a:extLst>
            </p:cNvPr>
            <p:cNvSpPr/>
            <p:nvPr/>
          </p:nvSpPr>
          <p:spPr>
            <a:xfrm>
              <a:off x="7438379" y="1132592"/>
              <a:ext cx="17942" cy="70003"/>
            </a:xfrm>
            <a:custGeom>
              <a:avLst/>
              <a:gdLst>
                <a:gd name="connsiteX0" fmla="*/ 315 w 17942"/>
                <a:gd name="connsiteY0" fmla="*/ 8 h 70003"/>
                <a:gd name="connsiteX1" fmla="*/ 315 w 17942"/>
                <a:gd name="connsiteY1" fmla="*/ 70012 h 70003"/>
              </a:gdLst>
              <a:ahLst/>
              <a:cxnLst>
                <a:cxn ang="0">
                  <a:pos x="connsiteX0" y="connsiteY0"/>
                </a:cxn>
                <a:cxn ang="0">
                  <a:pos x="connsiteX1" y="connsiteY1"/>
                </a:cxn>
              </a:cxnLst>
              <a:rect l="l" t="t" r="r" b="b"/>
              <a:pathLst>
                <a:path w="17942" h="70003">
                  <a:moveTo>
                    <a:pt x="315" y="8"/>
                  </a:moveTo>
                  <a:lnTo>
                    <a:pt x="315"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Freeform: Shape 470">
              <a:extLst>
                <a:ext uri="{FF2B5EF4-FFF2-40B4-BE49-F238E27FC236}">
                  <a16:creationId xmlns:a16="http://schemas.microsoft.com/office/drawing/2014/main" id="{B7310876-BAFD-7070-988D-6815E7C96F76}"/>
                </a:ext>
              </a:extLst>
            </p:cNvPr>
            <p:cNvSpPr/>
            <p:nvPr/>
          </p:nvSpPr>
          <p:spPr>
            <a:xfrm>
              <a:off x="7412901" y="1167717"/>
              <a:ext cx="50776" cy="24736"/>
            </a:xfrm>
            <a:custGeom>
              <a:avLst/>
              <a:gdLst>
                <a:gd name="connsiteX0" fmla="*/ 51092 w 50776"/>
                <a:gd name="connsiteY0" fmla="*/ 8 h 24736"/>
                <a:gd name="connsiteX1" fmla="*/ 315 w 50776"/>
                <a:gd name="connsiteY1" fmla="*/ 8 h 24736"/>
              </a:gdLst>
              <a:ahLst/>
              <a:cxnLst>
                <a:cxn ang="0">
                  <a:pos x="connsiteX0" y="connsiteY0"/>
                </a:cxn>
                <a:cxn ang="0">
                  <a:pos x="connsiteX1" y="connsiteY1"/>
                </a:cxn>
              </a:cxnLst>
              <a:rect l="l" t="t" r="r" b="b"/>
              <a:pathLst>
                <a:path w="50776" h="24736">
                  <a:moveTo>
                    <a:pt x="51092" y="8"/>
                  </a:moveTo>
                  <a:lnTo>
                    <a:pt x="315"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raphic 3">
            <a:extLst>
              <a:ext uri="{FF2B5EF4-FFF2-40B4-BE49-F238E27FC236}">
                <a16:creationId xmlns:a16="http://schemas.microsoft.com/office/drawing/2014/main" id="{73F2722D-CF20-86E3-2F44-F241359FB26A}"/>
              </a:ext>
            </a:extLst>
          </p:cNvPr>
          <p:cNvGrpSpPr/>
          <p:nvPr/>
        </p:nvGrpSpPr>
        <p:grpSpPr>
          <a:xfrm>
            <a:off x="4927331" y="1626930"/>
            <a:ext cx="43680" cy="60407"/>
            <a:chOff x="7385808" y="1132592"/>
            <a:chExt cx="50776" cy="70003"/>
          </a:xfrm>
        </p:grpSpPr>
        <p:sp>
          <p:nvSpPr>
            <p:cNvPr id="468" name="Freeform: Shape 467">
              <a:extLst>
                <a:ext uri="{FF2B5EF4-FFF2-40B4-BE49-F238E27FC236}">
                  <a16:creationId xmlns:a16="http://schemas.microsoft.com/office/drawing/2014/main" id="{8B31D9DE-9E15-1374-29DD-5288929D6B77}"/>
                </a:ext>
              </a:extLst>
            </p:cNvPr>
            <p:cNvSpPr/>
            <p:nvPr/>
          </p:nvSpPr>
          <p:spPr>
            <a:xfrm>
              <a:off x="7411286" y="1132592"/>
              <a:ext cx="17942" cy="70003"/>
            </a:xfrm>
            <a:custGeom>
              <a:avLst/>
              <a:gdLst>
                <a:gd name="connsiteX0" fmla="*/ 313 w 17942"/>
                <a:gd name="connsiteY0" fmla="*/ 8 h 70003"/>
                <a:gd name="connsiteX1" fmla="*/ 313 w 17942"/>
                <a:gd name="connsiteY1" fmla="*/ 70012 h 70003"/>
              </a:gdLst>
              <a:ahLst/>
              <a:cxnLst>
                <a:cxn ang="0">
                  <a:pos x="connsiteX0" y="connsiteY0"/>
                </a:cxn>
                <a:cxn ang="0">
                  <a:pos x="connsiteX1" y="connsiteY1"/>
                </a:cxn>
              </a:cxnLst>
              <a:rect l="l" t="t" r="r" b="b"/>
              <a:pathLst>
                <a:path w="17942" h="70003">
                  <a:moveTo>
                    <a:pt x="313" y="8"/>
                  </a:moveTo>
                  <a:lnTo>
                    <a:pt x="313"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Freeform: Shape 468">
              <a:extLst>
                <a:ext uri="{FF2B5EF4-FFF2-40B4-BE49-F238E27FC236}">
                  <a16:creationId xmlns:a16="http://schemas.microsoft.com/office/drawing/2014/main" id="{821C565D-CA87-E19A-8017-BE1D34114079}"/>
                </a:ext>
              </a:extLst>
            </p:cNvPr>
            <p:cNvSpPr/>
            <p:nvPr/>
          </p:nvSpPr>
          <p:spPr>
            <a:xfrm>
              <a:off x="7385808" y="1167717"/>
              <a:ext cx="50776" cy="24736"/>
            </a:xfrm>
            <a:custGeom>
              <a:avLst/>
              <a:gdLst>
                <a:gd name="connsiteX0" fmla="*/ 51090 w 50776"/>
                <a:gd name="connsiteY0" fmla="*/ 8 h 24736"/>
                <a:gd name="connsiteX1" fmla="*/ 313 w 50776"/>
                <a:gd name="connsiteY1" fmla="*/ 8 h 24736"/>
              </a:gdLst>
              <a:ahLst/>
              <a:cxnLst>
                <a:cxn ang="0">
                  <a:pos x="connsiteX0" y="connsiteY0"/>
                </a:cxn>
                <a:cxn ang="0">
                  <a:pos x="connsiteX1" y="connsiteY1"/>
                </a:cxn>
              </a:cxnLst>
              <a:rect l="l" t="t" r="r" b="b"/>
              <a:pathLst>
                <a:path w="50776" h="24736">
                  <a:moveTo>
                    <a:pt x="51090" y="8"/>
                  </a:moveTo>
                  <a:lnTo>
                    <a:pt x="313"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raphic 3">
            <a:extLst>
              <a:ext uri="{FF2B5EF4-FFF2-40B4-BE49-F238E27FC236}">
                <a16:creationId xmlns:a16="http://schemas.microsoft.com/office/drawing/2014/main" id="{F573F291-75A7-577D-0B6B-5A0ACA2105E2}"/>
              </a:ext>
            </a:extLst>
          </p:cNvPr>
          <p:cNvGrpSpPr/>
          <p:nvPr/>
        </p:nvGrpSpPr>
        <p:grpSpPr>
          <a:xfrm>
            <a:off x="4750599" y="1626930"/>
            <a:ext cx="43680" cy="60407"/>
            <a:chOff x="7180368" y="1132592"/>
            <a:chExt cx="50776" cy="70003"/>
          </a:xfrm>
        </p:grpSpPr>
        <p:sp>
          <p:nvSpPr>
            <p:cNvPr id="466" name="Freeform: Shape 465">
              <a:extLst>
                <a:ext uri="{FF2B5EF4-FFF2-40B4-BE49-F238E27FC236}">
                  <a16:creationId xmlns:a16="http://schemas.microsoft.com/office/drawing/2014/main" id="{5ABE2443-1A6F-0180-58BF-314F202A8A42}"/>
                </a:ext>
              </a:extLst>
            </p:cNvPr>
            <p:cNvSpPr/>
            <p:nvPr/>
          </p:nvSpPr>
          <p:spPr>
            <a:xfrm>
              <a:off x="7205846" y="1132592"/>
              <a:ext cx="17942" cy="70003"/>
            </a:xfrm>
            <a:custGeom>
              <a:avLst/>
              <a:gdLst>
                <a:gd name="connsiteX0" fmla="*/ 302 w 17942"/>
                <a:gd name="connsiteY0" fmla="*/ 8 h 70003"/>
                <a:gd name="connsiteX1" fmla="*/ 302 w 17942"/>
                <a:gd name="connsiteY1" fmla="*/ 70012 h 70003"/>
              </a:gdLst>
              <a:ahLst/>
              <a:cxnLst>
                <a:cxn ang="0">
                  <a:pos x="connsiteX0" y="connsiteY0"/>
                </a:cxn>
                <a:cxn ang="0">
                  <a:pos x="connsiteX1" y="connsiteY1"/>
                </a:cxn>
              </a:cxnLst>
              <a:rect l="l" t="t" r="r" b="b"/>
              <a:pathLst>
                <a:path w="17942" h="70003">
                  <a:moveTo>
                    <a:pt x="302" y="8"/>
                  </a:moveTo>
                  <a:lnTo>
                    <a:pt x="302"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Freeform: Shape 466">
              <a:extLst>
                <a:ext uri="{FF2B5EF4-FFF2-40B4-BE49-F238E27FC236}">
                  <a16:creationId xmlns:a16="http://schemas.microsoft.com/office/drawing/2014/main" id="{9857EB6E-50F4-1DA2-4E80-002D1102C332}"/>
                </a:ext>
              </a:extLst>
            </p:cNvPr>
            <p:cNvSpPr/>
            <p:nvPr/>
          </p:nvSpPr>
          <p:spPr>
            <a:xfrm>
              <a:off x="7180368" y="1167717"/>
              <a:ext cx="50776" cy="24736"/>
            </a:xfrm>
            <a:custGeom>
              <a:avLst/>
              <a:gdLst>
                <a:gd name="connsiteX0" fmla="*/ 51079 w 50776"/>
                <a:gd name="connsiteY0" fmla="*/ 8 h 24736"/>
                <a:gd name="connsiteX1" fmla="*/ 302 w 50776"/>
                <a:gd name="connsiteY1" fmla="*/ 8 h 24736"/>
              </a:gdLst>
              <a:ahLst/>
              <a:cxnLst>
                <a:cxn ang="0">
                  <a:pos x="connsiteX0" y="connsiteY0"/>
                </a:cxn>
                <a:cxn ang="0">
                  <a:pos x="connsiteX1" y="connsiteY1"/>
                </a:cxn>
              </a:cxnLst>
              <a:rect l="l" t="t" r="r" b="b"/>
              <a:pathLst>
                <a:path w="50776" h="24736">
                  <a:moveTo>
                    <a:pt x="51079" y="8"/>
                  </a:moveTo>
                  <a:lnTo>
                    <a:pt x="302"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7" name="Graphic 3">
            <a:extLst>
              <a:ext uri="{FF2B5EF4-FFF2-40B4-BE49-F238E27FC236}">
                <a16:creationId xmlns:a16="http://schemas.microsoft.com/office/drawing/2014/main" id="{9D73DB3D-A051-C816-8FF5-8CC27698085D}"/>
              </a:ext>
            </a:extLst>
          </p:cNvPr>
          <p:cNvGrpSpPr/>
          <p:nvPr/>
        </p:nvGrpSpPr>
        <p:grpSpPr>
          <a:xfrm>
            <a:off x="4545464" y="1626930"/>
            <a:ext cx="43680" cy="60407"/>
            <a:chOff x="6941913" y="1132592"/>
            <a:chExt cx="50776" cy="70003"/>
          </a:xfrm>
        </p:grpSpPr>
        <p:sp>
          <p:nvSpPr>
            <p:cNvPr id="464" name="Freeform: Shape 463">
              <a:extLst>
                <a:ext uri="{FF2B5EF4-FFF2-40B4-BE49-F238E27FC236}">
                  <a16:creationId xmlns:a16="http://schemas.microsoft.com/office/drawing/2014/main" id="{0C778DEB-DBD4-4B48-418D-902754C2D5FE}"/>
                </a:ext>
              </a:extLst>
            </p:cNvPr>
            <p:cNvSpPr/>
            <p:nvPr/>
          </p:nvSpPr>
          <p:spPr>
            <a:xfrm>
              <a:off x="6967391" y="1132592"/>
              <a:ext cx="17942" cy="70003"/>
            </a:xfrm>
            <a:custGeom>
              <a:avLst/>
              <a:gdLst>
                <a:gd name="connsiteX0" fmla="*/ 289 w 17942"/>
                <a:gd name="connsiteY0" fmla="*/ 8 h 70003"/>
                <a:gd name="connsiteX1" fmla="*/ 289 w 17942"/>
                <a:gd name="connsiteY1" fmla="*/ 70012 h 70003"/>
              </a:gdLst>
              <a:ahLst/>
              <a:cxnLst>
                <a:cxn ang="0">
                  <a:pos x="connsiteX0" y="connsiteY0"/>
                </a:cxn>
                <a:cxn ang="0">
                  <a:pos x="connsiteX1" y="connsiteY1"/>
                </a:cxn>
              </a:cxnLst>
              <a:rect l="l" t="t" r="r" b="b"/>
              <a:pathLst>
                <a:path w="17942" h="70003">
                  <a:moveTo>
                    <a:pt x="289" y="8"/>
                  </a:moveTo>
                  <a:lnTo>
                    <a:pt x="289"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Freeform: Shape 464">
              <a:extLst>
                <a:ext uri="{FF2B5EF4-FFF2-40B4-BE49-F238E27FC236}">
                  <a16:creationId xmlns:a16="http://schemas.microsoft.com/office/drawing/2014/main" id="{8F4F3639-2124-A174-2066-C3F975DB9146}"/>
                </a:ext>
              </a:extLst>
            </p:cNvPr>
            <p:cNvSpPr/>
            <p:nvPr/>
          </p:nvSpPr>
          <p:spPr>
            <a:xfrm>
              <a:off x="6941913" y="1167717"/>
              <a:ext cx="50776" cy="24736"/>
            </a:xfrm>
            <a:custGeom>
              <a:avLst/>
              <a:gdLst>
                <a:gd name="connsiteX0" fmla="*/ 51066 w 50776"/>
                <a:gd name="connsiteY0" fmla="*/ 8 h 24736"/>
                <a:gd name="connsiteX1" fmla="*/ 289 w 50776"/>
                <a:gd name="connsiteY1" fmla="*/ 8 h 24736"/>
              </a:gdLst>
              <a:ahLst/>
              <a:cxnLst>
                <a:cxn ang="0">
                  <a:pos x="connsiteX0" y="connsiteY0"/>
                </a:cxn>
                <a:cxn ang="0">
                  <a:pos x="connsiteX1" y="connsiteY1"/>
                </a:cxn>
              </a:cxnLst>
              <a:rect l="l" t="t" r="r" b="b"/>
              <a:pathLst>
                <a:path w="50776" h="24736">
                  <a:moveTo>
                    <a:pt x="51066" y="8"/>
                  </a:moveTo>
                  <a:lnTo>
                    <a:pt x="289"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raphic 3">
            <a:extLst>
              <a:ext uri="{FF2B5EF4-FFF2-40B4-BE49-F238E27FC236}">
                <a16:creationId xmlns:a16="http://schemas.microsoft.com/office/drawing/2014/main" id="{D3200DFE-E8AF-98E1-D322-AC129D8505DE}"/>
              </a:ext>
            </a:extLst>
          </p:cNvPr>
          <p:cNvGrpSpPr/>
          <p:nvPr/>
        </p:nvGrpSpPr>
        <p:grpSpPr>
          <a:xfrm>
            <a:off x="4413031" y="1626930"/>
            <a:ext cx="43680" cy="60407"/>
            <a:chOff x="6787967" y="1132592"/>
            <a:chExt cx="50776" cy="70003"/>
          </a:xfrm>
        </p:grpSpPr>
        <p:sp>
          <p:nvSpPr>
            <p:cNvPr id="462" name="Freeform: Shape 461">
              <a:extLst>
                <a:ext uri="{FF2B5EF4-FFF2-40B4-BE49-F238E27FC236}">
                  <a16:creationId xmlns:a16="http://schemas.microsoft.com/office/drawing/2014/main" id="{6221806B-7C4C-EBB7-EB29-9891AEE948D5}"/>
                </a:ext>
              </a:extLst>
            </p:cNvPr>
            <p:cNvSpPr/>
            <p:nvPr/>
          </p:nvSpPr>
          <p:spPr>
            <a:xfrm>
              <a:off x="6813446" y="1132592"/>
              <a:ext cx="17942" cy="70003"/>
            </a:xfrm>
            <a:custGeom>
              <a:avLst/>
              <a:gdLst>
                <a:gd name="connsiteX0" fmla="*/ 280 w 17942"/>
                <a:gd name="connsiteY0" fmla="*/ 8 h 70003"/>
                <a:gd name="connsiteX1" fmla="*/ 280 w 17942"/>
                <a:gd name="connsiteY1" fmla="*/ 70012 h 70003"/>
              </a:gdLst>
              <a:ahLst/>
              <a:cxnLst>
                <a:cxn ang="0">
                  <a:pos x="connsiteX0" y="connsiteY0"/>
                </a:cxn>
                <a:cxn ang="0">
                  <a:pos x="connsiteX1" y="connsiteY1"/>
                </a:cxn>
              </a:cxnLst>
              <a:rect l="l" t="t" r="r" b="b"/>
              <a:pathLst>
                <a:path w="17942" h="70003">
                  <a:moveTo>
                    <a:pt x="280" y="8"/>
                  </a:moveTo>
                  <a:lnTo>
                    <a:pt x="280"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Freeform: Shape 462">
              <a:extLst>
                <a:ext uri="{FF2B5EF4-FFF2-40B4-BE49-F238E27FC236}">
                  <a16:creationId xmlns:a16="http://schemas.microsoft.com/office/drawing/2014/main" id="{BCC1CB16-A89E-3FD1-E64A-07447B6A69D3}"/>
                </a:ext>
              </a:extLst>
            </p:cNvPr>
            <p:cNvSpPr/>
            <p:nvPr/>
          </p:nvSpPr>
          <p:spPr>
            <a:xfrm>
              <a:off x="6787967" y="1167717"/>
              <a:ext cx="50776" cy="24736"/>
            </a:xfrm>
            <a:custGeom>
              <a:avLst/>
              <a:gdLst>
                <a:gd name="connsiteX0" fmla="*/ 51057 w 50776"/>
                <a:gd name="connsiteY0" fmla="*/ 8 h 24736"/>
                <a:gd name="connsiteX1" fmla="*/ 280 w 50776"/>
                <a:gd name="connsiteY1" fmla="*/ 8 h 24736"/>
              </a:gdLst>
              <a:ahLst/>
              <a:cxnLst>
                <a:cxn ang="0">
                  <a:pos x="connsiteX0" y="connsiteY0"/>
                </a:cxn>
                <a:cxn ang="0">
                  <a:pos x="connsiteX1" y="connsiteY1"/>
                </a:cxn>
              </a:cxnLst>
              <a:rect l="l" t="t" r="r" b="b"/>
              <a:pathLst>
                <a:path w="50776" h="24736">
                  <a:moveTo>
                    <a:pt x="51057" y="8"/>
                  </a:moveTo>
                  <a:lnTo>
                    <a:pt x="280"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raphic 3">
            <a:extLst>
              <a:ext uri="{FF2B5EF4-FFF2-40B4-BE49-F238E27FC236}">
                <a16:creationId xmlns:a16="http://schemas.microsoft.com/office/drawing/2014/main" id="{405F164B-963F-773E-135A-72A28EAA4AF6}"/>
              </a:ext>
            </a:extLst>
          </p:cNvPr>
          <p:cNvGrpSpPr/>
          <p:nvPr/>
        </p:nvGrpSpPr>
        <p:grpSpPr>
          <a:xfrm>
            <a:off x="4389260" y="1626930"/>
            <a:ext cx="43680" cy="60407"/>
            <a:chOff x="6760336" y="1132592"/>
            <a:chExt cx="50776" cy="70003"/>
          </a:xfrm>
        </p:grpSpPr>
        <p:sp>
          <p:nvSpPr>
            <p:cNvPr id="460" name="Freeform: Shape 459">
              <a:extLst>
                <a:ext uri="{FF2B5EF4-FFF2-40B4-BE49-F238E27FC236}">
                  <a16:creationId xmlns:a16="http://schemas.microsoft.com/office/drawing/2014/main" id="{1B681148-AA03-BED7-FBFC-23FFFE45405C}"/>
                </a:ext>
              </a:extLst>
            </p:cNvPr>
            <p:cNvSpPr/>
            <p:nvPr/>
          </p:nvSpPr>
          <p:spPr>
            <a:xfrm>
              <a:off x="6785814" y="1132592"/>
              <a:ext cx="17942" cy="70003"/>
            </a:xfrm>
            <a:custGeom>
              <a:avLst/>
              <a:gdLst>
                <a:gd name="connsiteX0" fmla="*/ 279 w 17942"/>
                <a:gd name="connsiteY0" fmla="*/ 8 h 70003"/>
                <a:gd name="connsiteX1" fmla="*/ 279 w 17942"/>
                <a:gd name="connsiteY1" fmla="*/ 70012 h 70003"/>
              </a:gdLst>
              <a:ahLst/>
              <a:cxnLst>
                <a:cxn ang="0">
                  <a:pos x="connsiteX0" y="connsiteY0"/>
                </a:cxn>
                <a:cxn ang="0">
                  <a:pos x="connsiteX1" y="connsiteY1"/>
                </a:cxn>
              </a:cxnLst>
              <a:rect l="l" t="t" r="r" b="b"/>
              <a:pathLst>
                <a:path w="17942" h="70003">
                  <a:moveTo>
                    <a:pt x="279" y="8"/>
                  </a:moveTo>
                  <a:lnTo>
                    <a:pt x="279"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Freeform: Shape 460">
              <a:extLst>
                <a:ext uri="{FF2B5EF4-FFF2-40B4-BE49-F238E27FC236}">
                  <a16:creationId xmlns:a16="http://schemas.microsoft.com/office/drawing/2014/main" id="{00F290E8-AD47-A7FA-CC6B-0360A53E5E53}"/>
                </a:ext>
              </a:extLst>
            </p:cNvPr>
            <p:cNvSpPr/>
            <p:nvPr/>
          </p:nvSpPr>
          <p:spPr>
            <a:xfrm>
              <a:off x="6760336" y="1167717"/>
              <a:ext cx="50776" cy="24736"/>
            </a:xfrm>
            <a:custGeom>
              <a:avLst/>
              <a:gdLst>
                <a:gd name="connsiteX0" fmla="*/ 51056 w 50776"/>
                <a:gd name="connsiteY0" fmla="*/ 8 h 24736"/>
                <a:gd name="connsiteX1" fmla="*/ 279 w 50776"/>
                <a:gd name="connsiteY1" fmla="*/ 8 h 24736"/>
              </a:gdLst>
              <a:ahLst/>
              <a:cxnLst>
                <a:cxn ang="0">
                  <a:pos x="connsiteX0" y="connsiteY0"/>
                </a:cxn>
                <a:cxn ang="0">
                  <a:pos x="connsiteX1" y="connsiteY1"/>
                </a:cxn>
              </a:cxnLst>
              <a:rect l="l" t="t" r="r" b="b"/>
              <a:pathLst>
                <a:path w="50776" h="24736">
                  <a:moveTo>
                    <a:pt x="51056" y="8"/>
                  </a:moveTo>
                  <a:lnTo>
                    <a:pt x="279"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0" name="Graphic 3">
            <a:extLst>
              <a:ext uri="{FF2B5EF4-FFF2-40B4-BE49-F238E27FC236}">
                <a16:creationId xmlns:a16="http://schemas.microsoft.com/office/drawing/2014/main" id="{9800DA43-601E-CE6B-B431-5948A3845C4A}"/>
              </a:ext>
            </a:extLst>
          </p:cNvPr>
          <p:cNvGrpSpPr/>
          <p:nvPr/>
        </p:nvGrpSpPr>
        <p:grpSpPr>
          <a:xfrm>
            <a:off x="4358235" y="1626930"/>
            <a:ext cx="43680" cy="60407"/>
            <a:chOff x="6724272" y="1132592"/>
            <a:chExt cx="50776" cy="70003"/>
          </a:xfrm>
        </p:grpSpPr>
        <p:sp>
          <p:nvSpPr>
            <p:cNvPr id="458" name="Freeform: Shape 457">
              <a:extLst>
                <a:ext uri="{FF2B5EF4-FFF2-40B4-BE49-F238E27FC236}">
                  <a16:creationId xmlns:a16="http://schemas.microsoft.com/office/drawing/2014/main" id="{5A9544FE-7767-ECBB-F043-3AE4F884735D}"/>
                </a:ext>
              </a:extLst>
            </p:cNvPr>
            <p:cNvSpPr/>
            <p:nvPr/>
          </p:nvSpPr>
          <p:spPr>
            <a:xfrm>
              <a:off x="6749750" y="1132592"/>
              <a:ext cx="17942" cy="70003"/>
            </a:xfrm>
            <a:custGeom>
              <a:avLst/>
              <a:gdLst>
                <a:gd name="connsiteX0" fmla="*/ 277 w 17942"/>
                <a:gd name="connsiteY0" fmla="*/ 8 h 70003"/>
                <a:gd name="connsiteX1" fmla="*/ 277 w 17942"/>
                <a:gd name="connsiteY1" fmla="*/ 70012 h 70003"/>
              </a:gdLst>
              <a:ahLst/>
              <a:cxnLst>
                <a:cxn ang="0">
                  <a:pos x="connsiteX0" y="connsiteY0"/>
                </a:cxn>
                <a:cxn ang="0">
                  <a:pos x="connsiteX1" y="connsiteY1"/>
                </a:cxn>
              </a:cxnLst>
              <a:rect l="l" t="t" r="r" b="b"/>
              <a:pathLst>
                <a:path w="17942" h="70003">
                  <a:moveTo>
                    <a:pt x="277" y="8"/>
                  </a:moveTo>
                  <a:lnTo>
                    <a:pt x="277"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Freeform: Shape 458">
              <a:extLst>
                <a:ext uri="{FF2B5EF4-FFF2-40B4-BE49-F238E27FC236}">
                  <a16:creationId xmlns:a16="http://schemas.microsoft.com/office/drawing/2014/main" id="{F4235EF8-ABAB-D0F1-8A5E-6DE9411E179B}"/>
                </a:ext>
              </a:extLst>
            </p:cNvPr>
            <p:cNvSpPr/>
            <p:nvPr/>
          </p:nvSpPr>
          <p:spPr>
            <a:xfrm>
              <a:off x="6724272" y="1167717"/>
              <a:ext cx="50776" cy="24736"/>
            </a:xfrm>
            <a:custGeom>
              <a:avLst/>
              <a:gdLst>
                <a:gd name="connsiteX0" fmla="*/ 51054 w 50776"/>
                <a:gd name="connsiteY0" fmla="*/ 8 h 24736"/>
                <a:gd name="connsiteX1" fmla="*/ 277 w 50776"/>
                <a:gd name="connsiteY1" fmla="*/ 8 h 24736"/>
              </a:gdLst>
              <a:ahLst/>
              <a:cxnLst>
                <a:cxn ang="0">
                  <a:pos x="connsiteX0" y="connsiteY0"/>
                </a:cxn>
                <a:cxn ang="0">
                  <a:pos x="connsiteX1" y="connsiteY1"/>
                </a:cxn>
              </a:cxnLst>
              <a:rect l="l" t="t" r="r" b="b"/>
              <a:pathLst>
                <a:path w="50776" h="24736">
                  <a:moveTo>
                    <a:pt x="51054" y="8"/>
                  </a:moveTo>
                  <a:lnTo>
                    <a:pt x="277"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 name="Graphic 3">
            <a:extLst>
              <a:ext uri="{FF2B5EF4-FFF2-40B4-BE49-F238E27FC236}">
                <a16:creationId xmlns:a16="http://schemas.microsoft.com/office/drawing/2014/main" id="{915EB4E6-DAA9-1BF8-8599-365FA72A8259}"/>
              </a:ext>
            </a:extLst>
          </p:cNvPr>
          <p:cNvGrpSpPr/>
          <p:nvPr/>
        </p:nvGrpSpPr>
        <p:grpSpPr>
          <a:xfrm>
            <a:off x="4345579" y="1626930"/>
            <a:ext cx="43680" cy="60407"/>
            <a:chOff x="6709559" y="1132592"/>
            <a:chExt cx="50776" cy="70003"/>
          </a:xfrm>
        </p:grpSpPr>
        <p:sp>
          <p:nvSpPr>
            <p:cNvPr id="456" name="Freeform: Shape 455">
              <a:extLst>
                <a:ext uri="{FF2B5EF4-FFF2-40B4-BE49-F238E27FC236}">
                  <a16:creationId xmlns:a16="http://schemas.microsoft.com/office/drawing/2014/main" id="{63CD37A2-ADE8-AD91-BB3C-E343609CC9E2}"/>
                </a:ext>
              </a:extLst>
            </p:cNvPr>
            <p:cNvSpPr/>
            <p:nvPr/>
          </p:nvSpPr>
          <p:spPr>
            <a:xfrm>
              <a:off x="6735037" y="1132592"/>
              <a:ext cx="17942" cy="70003"/>
            </a:xfrm>
            <a:custGeom>
              <a:avLst/>
              <a:gdLst>
                <a:gd name="connsiteX0" fmla="*/ 276 w 17942"/>
                <a:gd name="connsiteY0" fmla="*/ 8 h 70003"/>
                <a:gd name="connsiteX1" fmla="*/ 276 w 17942"/>
                <a:gd name="connsiteY1" fmla="*/ 70012 h 70003"/>
              </a:gdLst>
              <a:ahLst/>
              <a:cxnLst>
                <a:cxn ang="0">
                  <a:pos x="connsiteX0" y="connsiteY0"/>
                </a:cxn>
                <a:cxn ang="0">
                  <a:pos x="connsiteX1" y="connsiteY1"/>
                </a:cxn>
              </a:cxnLst>
              <a:rect l="l" t="t" r="r" b="b"/>
              <a:pathLst>
                <a:path w="17942" h="70003">
                  <a:moveTo>
                    <a:pt x="276" y="8"/>
                  </a:moveTo>
                  <a:lnTo>
                    <a:pt x="276"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Freeform: Shape 456">
              <a:extLst>
                <a:ext uri="{FF2B5EF4-FFF2-40B4-BE49-F238E27FC236}">
                  <a16:creationId xmlns:a16="http://schemas.microsoft.com/office/drawing/2014/main" id="{F53AE3C4-5148-8AE9-496C-BBEF30C333D0}"/>
                </a:ext>
              </a:extLst>
            </p:cNvPr>
            <p:cNvSpPr/>
            <p:nvPr/>
          </p:nvSpPr>
          <p:spPr>
            <a:xfrm>
              <a:off x="6709559" y="1167717"/>
              <a:ext cx="50776" cy="24736"/>
            </a:xfrm>
            <a:custGeom>
              <a:avLst/>
              <a:gdLst>
                <a:gd name="connsiteX0" fmla="*/ 51053 w 50776"/>
                <a:gd name="connsiteY0" fmla="*/ 8 h 24736"/>
                <a:gd name="connsiteX1" fmla="*/ 276 w 50776"/>
                <a:gd name="connsiteY1" fmla="*/ 8 h 24736"/>
              </a:gdLst>
              <a:ahLst/>
              <a:cxnLst>
                <a:cxn ang="0">
                  <a:pos x="connsiteX0" y="connsiteY0"/>
                </a:cxn>
                <a:cxn ang="0">
                  <a:pos x="connsiteX1" y="connsiteY1"/>
                </a:cxn>
              </a:cxnLst>
              <a:rect l="l" t="t" r="r" b="b"/>
              <a:pathLst>
                <a:path w="50776" h="24736">
                  <a:moveTo>
                    <a:pt x="51053" y="8"/>
                  </a:moveTo>
                  <a:lnTo>
                    <a:pt x="276"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 name="Graphic 3">
            <a:extLst>
              <a:ext uri="{FF2B5EF4-FFF2-40B4-BE49-F238E27FC236}">
                <a16:creationId xmlns:a16="http://schemas.microsoft.com/office/drawing/2014/main" id="{DAE71FB6-85DF-E58B-77A0-8F94D70CEE79}"/>
              </a:ext>
            </a:extLst>
          </p:cNvPr>
          <p:cNvGrpSpPr/>
          <p:nvPr/>
        </p:nvGrpSpPr>
        <p:grpSpPr>
          <a:xfrm>
            <a:off x="4341256" y="1626930"/>
            <a:ext cx="43680" cy="60407"/>
            <a:chOff x="6704535" y="1132592"/>
            <a:chExt cx="50776" cy="70003"/>
          </a:xfrm>
        </p:grpSpPr>
        <p:sp>
          <p:nvSpPr>
            <p:cNvPr id="454" name="Freeform: Shape 453">
              <a:extLst>
                <a:ext uri="{FF2B5EF4-FFF2-40B4-BE49-F238E27FC236}">
                  <a16:creationId xmlns:a16="http://schemas.microsoft.com/office/drawing/2014/main" id="{B7787497-7D17-8887-3506-53D261B272D0}"/>
                </a:ext>
              </a:extLst>
            </p:cNvPr>
            <p:cNvSpPr/>
            <p:nvPr/>
          </p:nvSpPr>
          <p:spPr>
            <a:xfrm>
              <a:off x="6730014" y="1132592"/>
              <a:ext cx="17942" cy="70003"/>
            </a:xfrm>
            <a:custGeom>
              <a:avLst/>
              <a:gdLst>
                <a:gd name="connsiteX0" fmla="*/ 275 w 17942"/>
                <a:gd name="connsiteY0" fmla="*/ 8 h 70003"/>
                <a:gd name="connsiteX1" fmla="*/ 275 w 17942"/>
                <a:gd name="connsiteY1" fmla="*/ 70012 h 70003"/>
              </a:gdLst>
              <a:ahLst/>
              <a:cxnLst>
                <a:cxn ang="0">
                  <a:pos x="connsiteX0" y="connsiteY0"/>
                </a:cxn>
                <a:cxn ang="0">
                  <a:pos x="connsiteX1" y="connsiteY1"/>
                </a:cxn>
              </a:cxnLst>
              <a:rect l="l" t="t" r="r" b="b"/>
              <a:pathLst>
                <a:path w="17942" h="70003">
                  <a:moveTo>
                    <a:pt x="275" y="8"/>
                  </a:moveTo>
                  <a:lnTo>
                    <a:pt x="275" y="7001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Freeform: Shape 454">
              <a:extLst>
                <a:ext uri="{FF2B5EF4-FFF2-40B4-BE49-F238E27FC236}">
                  <a16:creationId xmlns:a16="http://schemas.microsoft.com/office/drawing/2014/main" id="{BE98DD1F-5686-0F86-A9FF-7674E92EE616}"/>
                </a:ext>
              </a:extLst>
            </p:cNvPr>
            <p:cNvSpPr/>
            <p:nvPr/>
          </p:nvSpPr>
          <p:spPr>
            <a:xfrm>
              <a:off x="6704535" y="1167717"/>
              <a:ext cx="50776" cy="24736"/>
            </a:xfrm>
            <a:custGeom>
              <a:avLst/>
              <a:gdLst>
                <a:gd name="connsiteX0" fmla="*/ 51052 w 50776"/>
                <a:gd name="connsiteY0" fmla="*/ 8 h 24736"/>
                <a:gd name="connsiteX1" fmla="*/ 275 w 50776"/>
                <a:gd name="connsiteY1" fmla="*/ 8 h 24736"/>
              </a:gdLst>
              <a:ahLst/>
              <a:cxnLst>
                <a:cxn ang="0">
                  <a:pos x="connsiteX0" y="connsiteY0"/>
                </a:cxn>
                <a:cxn ang="0">
                  <a:pos x="connsiteX1" y="connsiteY1"/>
                </a:cxn>
              </a:cxnLst>
              <a:rect l="l" t="t" r="r" b="b"/>
              <a:pathLst>
                <a:path w="50776" h="24736">
                  <a:moveTo>
                    <a:pt x="51052" y="8"/>
                  </a:moveTo>
                  <a:lnTo>
                    <a:pt x="275" y="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 name="Graphic 3">
            <a:extLst>
              <a:ext uri="{FF2B5EF4-FFF2-40B4-BE49-F238E27FC236}">
                <a16:creationId xmlns:a16="http://schemas.microsoft.com/office/drawing/2014/main" id="{181FA95D-5C39-53D9-109A-530EBAB5E4BB}"/>
              </a:ext>
            </a:extLst>
          </p:cNvPr>
          <p:cNvGrpSpPr/>
          <p:nvPr/>
        </p:nvGrpSpPr>
        <p:grpSpPr>
          <a:xfrm>
            <a:off x="4327675" y="1582958"/>
            <a:ext cx="43680" cy="60407"/>
            <a:chOff x="6688746" y="1081635"/>
            <a:chExt cx="50776" cy="70003"/>
          </a:xfrm>
        </p:grpSpPr>
        <p:sp>
          <p:nvSpPr>
            <p:cNvPr id="452" name="Freeform: Shape 451">
              <a:extLst>
                <a:ext uri="{FF2B5EF4-FFF2-40B4-BE49-F238E27FC236}">
                  <a16:creationId xmlns:a16="http://schemas.microsoft.com/office/drawing/2014/main" id="{779CB8F6-6AC9-1015-0994-0B4C98D3F9D5}"/>
                </a:ext>
              </a:extLst>
            </p:cNvPr>
            <p:cNvSpPr/>
            <p:nvPr/>
          </p:nvSpPr>
          <p:spPr>
            <a:xfrm>
              <a:off x="6714224" y="1081635"/>
              <a:ext cx="17942" cy="70003"/>
            </a:xfrm>
            <a:custGeom>
              <a:avLst/>
              <a:gdLst>
                <a:gd name="connsiteX0" fmla="*/ 275 w 17942"/>
                <a:gd name="connsiteY0" fmla="*/ 6 h 70003"/>
                <a:gd name="connsiteX1" fmla="*/ 275 w 17942"/>
                <a:gd name="connsiteY1" fmla="*/ 70010 h 70003"/>
              </a:gdLst>
              <a:ahLst/>
              <a:cxnLst>
                <a:cxn ang="0">
                  <a:pos x="connsiteX0" y="connsiteY0"/>
                </a:cxn>
                <a:cxn ang="0">
                  <a:pos x="connsiteX1" y="connsiteY1"/>
                </a:cxn>
              </a:cxnLst>
              <a:rect l="l" t="t" r="r" b="b"/>
              <a:pathLst>
                <a:path w="17942" h="70003">
                  <a:moveTo>
                    <a:pt x="275" y="6"/>
                  </a:moveTo>
                  <a:lnTo>
                    <a:pt x="275" y="70010"/>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Freeform: Shape 452">
              <a:extLst>
                <a:ext uri="{FF2B5EF4-FFF2-40B4-BE49-F238E27FC236}">
                  <a16:creationId xmlns:a16="http://schemas.microsoft.com/office/drawing/2014/main" id="{E527BA42-792C-DC81-4CDA-347179E6C020}"/>
                </a:ext>
              </a:extLst>
            </p:cNvPr>
            <p:cNvSpPr/>
            <p:nvPr/>
          </p:nvSpPr>
          <p:spPr>
            <a:xfrm>
              <a:off x="6688746" y="1116760"/>
              <a:ext cx="50776" cy="24736"/>
            </a:xfrm>
            <a:custGeom>
              <a:avLst/>
              <a:gdLst>
                <a:gd name="connsiteX0" fmla="*/ 51052 w 50776"/>
                <a:gd name="connsiteY0" fmla="*/ 6 h 24736"/>
                <a:gd name="connsiteX1" fmla="*/ 275 w 50776"/>
                <a:gd name="connsiteY1" fmla="*/ 6 h 24736"/>
              </a:gdLst>
              <a:ahLst/>
              <a:cxnLst>
                <a:cxn ang="0">
                  <a:pos x="connsiteX0" y="connsiteY0"/>
                </a:cxn>
                <a:cxn ang="0">
                  <a:pos x="connsiteX1" y="connsiteY1"/>
                </a:cxn>
              </a:cxnLst>
              <a:rect l="l" t="t" r="r" b="b"/>
              <a:pathLst>
                <a:path w="50776" h="24736">
                  <a:moveTo>
                    <a:pt x="51052" y="6"/>
                  </a:moveTo>
                  <a:lnTo>
                    <a:pt x="275" y="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4" name="Graphic 3">
            <a:extLst>
              <a:ext uri="{FF2B5EF4-FFF2-40B4-BE49-F238E27FC236}">
                <a16:creationId xmlns:a16="http://schemas.microsoft.com/office/drawing/2014/main" id="{B3C8F2E3-D193-A56F-2149-14E0CD915FB5}"/>
              </a:ext>
            </a:extLst>
          </p:cNvPr>
          <p:cNvGrpSpPr/>
          <p:nvPr/>
        </p:nvGrpSpPr>
        <p:grpSpPr>
          <a:xfrm>
            <a:off x="4322580" y="1582958"/>
            <a:ext cx="43680" cy="60407"/>
            <a:chOff x="6682825" y="1081635"/>
            <a:chExt cx="50776" cy="70003"/>
          </a:xfrm>
        </p:grpSpPr>
        <p:sp>
          <p:nvSpPr>
            <p:cNvPr id="450" name="Freeform: Shape 449">
              <a:extLst>
                <a:ext uri="{FF2B5EF4-FFF2-40B4-BE49-F238E27FC236}">
                  <a16:creationId xmlns:a16="http://schemas.microsoft.com/office/drawing/2014/main" id="{436728D1-E35C-50EE-3196-1055CC5C073B}"/>
                </a:ext>
              </a:extLst>
            </p:cNvPr>
            <p:cNvSpPr/>
            <p:nvPr/>
          </p:nvSpPr>
          <p:spPr>
            <a:xfrm>
              <a:off x="6708303" y="1081635"/>
              <a:ext cx="17942" cy="70003"/>
            </a:xfrm>
            <a:custGeom>
              <a:avLst/>
              <a:gdLst>
                <a:gd name="connsiteX0" fmla="*/ 274 w 17942"/>
                <a:gd name="connsiteY0" fmla="*/ 6 h 70003"/>
                <a:gd name="connsiteX1" fmla="*/ 274 w 17942"/>
                <a:gd name="connsiteY1" fmla="*/ 70010 h 70003"/>
              </a:gdLst>
              <a:ahLst/>
              <a:cxnLst>
                <a:cxn ang="0">
                  <a:pos x="connsiteX0" y="connsiteY0"/>
                </a:cxn>
                <a:cxn ang="0">
                  <a:pos x="connsiteX1" y="connsiteY1"/>
                </a:cxn>
              </a:cxnLst>
              <a:rect l="l" t="t" r="r" b="b"/>
              <a:pathLst>
                <a:path w="17942" h="70003">
                  <a:moveTo>
                    <a:pt x="274" y="6"/>
                  </a:moveTo>
                  <a:lnTo>
                    <a:pt x="274" y="70010"/>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Freeform: Shape 450">
              <a:extLst>
                <a:ext uri="{FF2B5EF4-FFF2-40B4-BE49-F238E27FC236}">
                  <a16:creationId xmlns:a16="http://schemas.microsoft.com/office/drawing/2014/main" id="{516F1D55-0DC5-CBE3-00A2-5866CAF2A23A}"/>
                </a:ext>
              </a:extLst>
            </p:cNvPr>
            <p:cNvSpPr/>
            <p:nvPr/>
          </p:nvSpPr>
          <p:spPr>
            <a:xfrm>
              <a:off x="6682825" y="1116760"/>
              <a:ext cx="50776" cy="24736"/>
            </a:xfrm>
            <a:custGeom>
              <a:avLst/>
              <a:gdLst>
                <a:gd name="connsiteX0" fmla="*/ 51051 w 50776"/>
                <a:gd name="connsiteY0" fmla="*/ 6 h 24736"/>
                <a:gd name="connsiteX1" fmla="*/ 274 w 50776"/>
                <a:gd name="connsiteY1" fmla="*/ 6 h 24736"/>
              </a:gdLst>
              <a:ahLst/>
              <a:cxnLst>
                <a:cxn ang="0">
                  <a:pos x="connsiteX0" y="connsiteY0"/>
                </a:cxn>
                <a:cxn ang="0">
                  <a:pos x="connsiteX1" y="connsiteY1"/>
                </a:cxn>
              </a:cxnLst>
              <a:rect l="l" t="t" r="r" b="b"/>
              <a:pathLst>
                <a:path w="50776" h="24736">
                  <a:moveTo>
                    <a:pt x="51051" y="6"/>
                  </a:moveTo>
                  <a:lnTo>
                    <a:pt x="274" y="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raphic 3">
            <a:extLst>
              <a:ext uri="{FF2B5EF4-FFF2-40B4-BE49-F238E27FC236}">
                <a16:creationId xmlns:a16="http://schemas.microsoft.com/office/drawing/2014/main" id="{01D759AA-655A-96F6-8AFE-4896AD201AEF}"/>
              </a:ext>
            </a:extLst>
          </p:cNvPr>
          <p:cNvGrpSpPr/>
          <p:nvPr/>
        </p:nvGrpSpPr>
        <p:grpSpPr>
          <a:xfrm>
            <a:off x="4316097" y="1582958"/>
            <a:ext cx="43680" cy="60407"/>
            <a:chOff x="6675289" y="1081635"/>
            <a:chExt cx="50776" cy="70003"/>
          </a:xfrm>
        </p:grpSpPr>
        <p:sp>
          <p:nvSpPr>
            <p:cNvPr id="448" name="Freeform: Shape 447">
              <a:extLst>
                <a:ext uri="{FF2B5EF4-FFF2-40B4-BE49-F238E27FC236}">
                  <a16:creationId xmlns:a16="http://schemas.microsoft.com/office/drawing/2014/main" id="{80EA07B8-7B50-61DF-17E4-D071C3ACB223}"/>
                </a:ext>
              </a:extLst>
            </p:cNvPr>
            <p:cNvSpPr/>
            <p:nvPr/>
          </p:nvSpPr>
          <p:spPr>
            <a:xfrm>
              <a:off x="6700767" y="1081635"/>
              <a:ext cx="17942" cy="70003"/>
            </a:xfrm>
            <a:custGeom>
              <a:avLst/>
              <a:gdLst>
                <a:gd name="connsiteX0" fmla="*/ 274 w 17942"/>
                <a:gd name="connsiteY0" fmla="*/ 6 h 70003"/>
                <a:gd name="connsiteX1" fmla="*/ 274 w 17942"/>
                <a:gd name="connsiteY1" fmla="*/ 70010 h 70003"/>
              </a:gdLst>
              <a:ahLst/>
              <a:cxnLst>
                <a:cxn ang="0">
                  <a:pos x="connsiteX0" y="connsiteY0"/>
                </a:cxn>
                <a:cxn ang="0">
                  <a:pos x="connsiteX1" y="connsiteY1"/>
                </a:cxn>
              </a:cxnLst>
              <a:rect l="l" t="t" r="r" b="b"/>
              <a:pathLst>
                <a:path w="17942" h="70003">
                  <a:moveTo>
                    <a:pt x="274" y="6"/>
                  </a:moveTo>
                  <a:lnTo>
                    <a:pt x="274" y="70010"/>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Freeform: Shape 448">
              <a:extLst>
                <a:ext uri="{FF2B5EF4-FFF2-40B4-BE49-F238E27FC236}">
                  <a16:creationId xmlns:a16="http://schemas.microsoft.com/office/drawing/2014/main" id="{96EE4A94-3876-D58F-B62E-68DEDA515264}"/>
                </a:ext>
              </a:extLst>
            </p:cNvPr>
            <p:cNvSpPr/>
            <p:nvPr/>
          </p:nvSpPr>
          <p:spPr>
            <a:xfrm>
              <a:off x="6675289" y="1116760"/>
              <a:ext cx="50776" cy="24736"/>
            </a:xfrm>
            <a:custGeom>
              <a:avLst/>
              <a:gdLst>
                <a:gd name="connsiteX0" fmla="*/ 51051 w 50776"/>
                <a:gd name="connsiteY0" fmla="*/ 6 h 24736"/>
                <a:gd name="connsiteX1" fmla="*/ 274 w 50776"/>
                <a:gd name="connsiteY1" fmla="*/ 6 h 24736"/>
              </a:gdLst>
              <a:ahLst/>
              <a:cxnLst>
                <a:cxn ang="0">
                  <a:pos x="connsiteX0" y="connsiteY0"/>
                </a:cxn>
                <a:cxn ang="0">
                  <a:pos x="connsiteX1" y="connsiteY1"/>
                </a:cxn>
              </a:cxnLst>
              <a:rect l="l" t="t" r="r" b="b"/>
              <a:pathLst>
                <a:path w="50776" h="24736">
                  <a:moveTo>
                    <a:pt x="51051" y="6"/>
                  </a:moveTo>
                  <a:lnTo>
                    <a:pt x="274" y="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raphic 3">
            <a:extLst>
              <a:ext uri="{FF2B5EF4-FFF2-40B4-BE49-F238E27FC236}">
                <a16:creationId xmlns:a16="http://schemas.microsoft.com/office/drawing/2014/main" id="{8835B8C7-980E-F1BA-3D6C-CE618721E0A8}"/>
              </a:ext>
            </a:extLst>
          </p:cNvPr>
          <p:cNvGrpSpPr/>
          <p:nvPr/>
        </p:nvGrpSpPr>
        <p:grpSpPr>
          <a:xfrm>
            <a:off x="4303904" y="1582958"/>
            <a:ext cx="43680" cy="60407"/>
            <a:chOff x="6661115" y="1081635"/>
            <a:chExt cx="50776" cy="70003"/>
          </a:xfrm>
        </p:grpSpPr>
        <p:sp>
          <p:nvSpPr>
            <p:cNvPr id="446" name="Freeform: Shape 445">
              <a:extLst>
                <a:ext uri="{FF2B5EF4-FFF2-40B4-BE49-F238E27FC236}">
                  <a16:creationId xmlns:a16="http://schemas.microsoft.com/office/drawing/2014/main" id="{D5E91A36-1C8C-141B-17E8-EEF8DD8D08BE}"/>
                </a:ext>
              </a:extLst>
            </p:cNvPr>
            <p:cNvSpPr/>
            <p:nvPr/>
          </p:nvSpPr>
          <p:spPr>
            <a:xfrm>
              <a:off x="6686593" y="1081635"/>
              <a:ext cx="17942" cy="70003"/>
            </a:xfrm>
            <a:custGeom>
              <a:avLst/>
              <a:gdLst>
                <a:gd name="connsiteX0" fmla="*/ 273 w 17942"/>
                <a:gd name="connsiteY0" fmla="*/ 6 h 70003"/>
                <a:gd name="connsiteX1" fmla="*/ 273 w 17942"/>
                <a:gd name="connsiteY1" fmla="*/ 70010 h 70003"/>
              </a:gdLst>
              <a:ahLst/>
              <a:cxnLst>
                <a:cxn ang="0">
                  <a:pos x="connsiteX0" y="connsiteY0"/>
                </a:cxn>
                <a:cxn ang="0">
                  <a:pos x="connsiteX1" y="connsiteY1"/>
                </a:cxn>
              </a:cxnLst>
              <a:rect l="l" t="t" r="r" b="b"/>
              <a:pathLst>
                <a:path w="17942" h="70003">
                  <a:moveTo>
                    <a:pt x="273" y="6"/>
                  </a:moveTo>
                  <a:lnTo>
                    <a:pt x="273" y="70010"/>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Freeform: Shape 446">
              <a:extLst>
                <a:ext uri="{FF2B5EF4-FFF2-40B4-BE49-F238E27FC236}">
                  <a16:creationId xmlns:a16="http://schemas.microsoft.com/office/drawing/2014/main" id="{C68C71DB-1BF1-4129-E88C-441F62461E96}"/>
                </a:ext>
              </a:extLst>
            </p:cNvPr>
            <p:cNvSpPr/>
            <p:nvPr/>
          </p:nvSpPr>
          <p:spPr>
            <a:xfrm>
              <a:off x="6661115" y="1116760"/>
              <a:ext cx="50776" cy="24736"/>
            </a:xfrm>
            <a:custGeom>
              <a:avLst/>
              <a:gdLst>
                <a:gd name="connsiteX0" fmla="*/ 51050 w 50776"/>
                <a:gd name="connsiteY0" fmla="*/ 6 h 24736"/>
                <a:gd name="connsiteX1" fmla="*/ 273 w 50776"/>
                <a:gd name="connsiteY1" fmla="*/ 6 h 24736"/>
              </a:gdLst>
              <a:ahLst/>
              <a:cxnLst>
                <a:cxn ang="0">
                  <a:pos x="connsiteX0" y="connsiteY0"/>
                </a:cxn>
                <a:cxn ang="0">
                  <a:pos x="connsiteX1" y="connsiteY1"/>
                </a:cxn>
              </a:cxnLst>
              <a:rect l="l" t="t" r="r" b="b"/>
              <a:pathLst>
                <a:path w="50776" h="24736">
                  <a:moveTo>
                    <a:pt x="51050" y="6"/>
                  </a:moveTo>
                  <a:lnTo>
                    <a:pt x="273" y="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 name="Graphic 3">
            <a:extLst>
              <a:ext uri="{FF2B5EF4-FFF2-40B4-BE49-F238E27FC236}">
                <a16:creationId xmlns:a16="http://schemas.microsoft.com/office/drawing/2014/main" id="{448CAA45-2349-253A-2FDF-A6CF18221F9D}"/>
              </a:ext>
            </a:extLst>
          </p:cNvPr>
          <p:cNvGrpSpPr/>
          <p:nvPr/>
        </p:nvGrpSpPr>
        <p:grpSpPr>
          <a:xfrm>
            <a:off x="3740211" y="1541975"/>
            <a:ext cx="43680" cy="60407"/>
            <a:chOff x="6005858" y="1034141"/>
            <a:chExt cx="50776" cy="70003"/>
          </a:xfrm>
        </p:grpSpPr>
        <p:sp>
          <p:nvSpPr>
            <p:cNvPr id="444" name="Freeform: Shape 443">
              <a:extLst>
                <a:ext uri="{FF2B5EF4-FFF2-40B4-BE49-F238E27FC236}">
                  <a16:creationId xmlns:a16="http://schemas.microsoft.com/office/drawing/2014/main" id="{3EC6E97D-7D01-6E76-DEF8-A4E170B3F107}"/>
                </a:ext>
              </a:extLst>
            </p:cNvPr>
            <p:cNvSpPr/>
            <p:nvPr/>
          </p:nvSpPr>
          <p:spPr>
            <a:xfrm>
              <a:off x="6031336" y="1034141"/>
              <a:ext cx="17942" cy="70003"/>
            </a:xfrm>
            <a:custGeom>
              <a:avLst/>
              <a:gdLst>
                <a:gd name="connsiteX0" fmla="*/ 236 w 17942"/>
                <a:gd name="connsiteY0" fmla="*/ 4 h 70003"/>
                <a:gd name="connsiteX1" fmla="*/ 236 w 17942"/>
                <a:gd name="connsiteY1" fmla="*/ 70008 h 70003"/>
              </a:gdLst>
              <a:ahLst/>
              <a:cxnLst>
                <a:cxn ang="0">
                  <a:pos x="connsiteX0" y="connsiteY0"/>
                </a:cxn>
                <a:cxn ang="0">
                  <a:pos x="connsiteX1" y="connsiteY1"/>
                </a:cxn>
              </a:cxnLst>
              <a:rect l="l" t="t" r="r" b="b"/>
              <a:pathLst>
                <a:path w="17942" h="70003">
                  <a:moveTo>
                    <a:pt x="236" y="4"/>
                  </a:moveTo>
                  <a:lnTo>
                    <a:pt x="236"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Freeform: Shape 444">
              <a:extLst>
                <a:ext uri="{FF2B5EF4-FFF2-40B4-BE49-F238E27FC236}">
                  <a16:creationId xmlns:a16="http://schemas.microsoft.com/office/drawing/2014/main" id="{26349973-CE6F-1E5E-EC40-8197AE09E718}"/>
                </a:ext>
              </a:extLst>
            </p:cNvPr>
            <p:cNvSpPr/>
            <p:nvPr/>
          </p:nvSpPr>
          <p:spPr>
            <a:xfrm>
              <a:off x="6005858" y="1069267"/>
              <a:ext cx="50776" cy="24736"/>
            </a:xfrm>
            <a:custGeom>
              <a:avLst/>
              <a:gdLst>
                <a:gd name="connsiteX0" fmla="*/ 51013 w 50776"/>
                <a:gd name="connsiteY0" fmla="*/ 4 h 24736"/>
                <a:gd name="connsiteX1" fmla="*/ 236 w 50776"/>
                <a:gd name="connsiteY1" fmla="*/ 4 h 24736"/>
              </a:gdLst>
              <a:ahLst/>
              <a:cxnLst>
                <a:cxn ang="0">
                  <a:pos x="connsiteX0" y="connsiteY0"/>
                </a:cxn>
                <a:cxn ang="0">
                  <a:pos x="connsiteX1" y="connsiteY1"/>
                </a:cxn>
              </a:cxnLst>
              <a:rect l="l" t="t" r="r" b="b"/>
              <a:pathLst>
                <a:path w="50776" h="24736">
                  <a:moveTo>
                    <a:pt x="51013" y="4"/>
                  </a:moveTo>
                  <a:lnTo>
                    <a:pt x="236"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 name="Graphic 3">
            <a:extLst>
              <a:ext uri="{FF2B5EF4-FFF2-40B4-BE49-F238E27FC236}">
                <a16:creationId xmlns:a16="http://schemas.microsoft.com/office/drawing/2014/main" id="{F6CA4333-BB53-8BBF-3BCB-081DFEA63DAD}"/>
              </a:ext>
            </a:extLst>
          </p:cNvPr>
          <p:cNvGrpSpPr/>
          <p:nvPr/>
        </p:nvGrpSpPr>
        <p:grpSpPr>
          <a:xfrm>
            <a:off x="3708723" y="1541975"/>
            <a:ext cx="43680" cy="60407"/>
            <a:chOff x="5969256" y="1034141"/>
            <a:chExt cx="50776" cy="70003"/>
          </a:xfrm>
        </p:grpSpPr>
        <p:sp>
          <p:nvSpPr>
            <p:cNvPr id="442" name="Freeform: Shape 441">
              <a:extLst>
                <a:ext uri="{FF2B5EF4-FFF2-40B4-BE49-F238E27FC236}">
                  <a16:creationId xmlns:a16="http://schemas.microsoft.com/office/drawing/2014/main" id="{C8460D56-B0C3-3CD5-6257-8EC68AE00C53}"/>
                </a:ext>
              </a:extLst>
            </p:cNvPr>
            <p:cNvSpPr/>
            <p:nvPr/>
          </p:nvSpPr>
          <p:spPr>
            <a:xfrm>
              <a:off x="5994734"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Freeform: Shape 442">
              <a:extLst>
                <a:ext uri="{FF2B5EF4-FFF2-40B4-BE49-F238E27FC236}">
                  <a16:creationId xmlns:a16="http://schemas.microsoft.com/office/drawing/2014/main" id="{AD5CA6FF-8F5B-45BA-70B1-CC48D38AD487}"/>
                </a:ext>
              </a:extLst>
            </p:cNvPr>
            <p:cNvSpPr/>
            <p:nvPr/>
          </p:nvSpPr>
          <p:spPr>
            <a:xfrm>
              <a:off x="5969256"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 name="Graphic 3">
            <a:extLst>
              <a:ext uri="{FF2B5EF4-FFF2-40B4-BE49-F238E27FC236}">
                <a16:creationId xmlns:a16="http://schemas.microsoft.com/office/drawing/2014/main" id="{21B745DF-5324-928D-8E89-CD8386BF5DA5}"/>
              </a:ext>
            </a:extLst>
          </p:cNvPr>
          <p:cNvGrpSpPr/>
          <p:nvPr/>
        </p:nvGrpSpPr>
        <p:grpSpPr>
          <a:xfrm>
            <a:off x="3703011" y="1541975"/>
            <a:ext cx="43680" cy="60407"/>
            <a:chOff x="5962617" y="1034141"/>
            <a:chExt cx="50776" cy="70003"/>
          </a:xfrm>
        </p:grpSpPr>
        <p:sp>
          <p:nvSpPr>
            <p:cNvPr id="440" name="Freeform: Shape 439">
              <a:extLst>
                <a:ext uri="{FF2B5EF4-FFF2-40B4-BE49-F238E27FC236}">
                  <a16:creationId xmlns:a16="http://schemas.microsoft.com/office/drawing/2014/main" id="{6A62C89B-5D66-1438-D334-63C30063864B}"/>
                </a:ext>
              </a:extLst>
            </p:cNvPr>
            <p:cNvSpPr/>
            <p:nvPr/>
          </p:nvSpPr>
          <p:spPr>
            <a:xfrm>
              <a:off x="5988095"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Freeform: Shape 440">
              <a:extLst>
                <a:ext uri="{FF2B5EF4-FFF2-40B4-BE49-F238E27FC236}">
                  <a16:creationId xmlns:a16="http://schemas.microsoft.com/office/drawing/2014/main" id="{A59F940A-9420-AFFF-217B-0F2804EF8BD4}"/>
                </a:ext>
              </a:extLst>
            </p:cNvPr>
            <p:cNvSpPr/>
            <p:nvPr/>
          </p:nvSpPr>
          <p:spPr>
            <a:xfrm>
              <a:off x="5962617"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raphic 3">
            <a:extLst>
              <a:ext uri="{FF2B5EF4-FFF2-40B4-BE49-F238E27FC236}">
                <a16:creationId xmlns:a16="http://schemas.microsoft.com/office/drawing/2014/main" id="{E5438CD6-48F4-008E-75AE-2480BD6FC06C}"/>
              </a:ext>
            </a:extLst>
          </p:cNvPr>
          <p:cNvGrpSpPr/>
          <p:nvPr/>
        </p:nvGrpSpPr>
        <p:grpSpPr>
          <a:xfrm>
            <a:off x="3697147" y="1541975"/>
            <a:ext cx="43680" cy="60407"/>
            <a:chOff x="5955799" y="1034141"/>
            <a:chExt cx="50776" cy="70003"/>
          </a:xfrm>
        </p:grpSpPr>
        <p:sp>
          <p:nvSpPr>
            <p:cNvPr id="438" name="Freeform: Shape 437">
              <a:extLst>
                <a:ext uri="{FF2B5EF4-FFF2-40B4-BE49-F238E27FC236}">
                  <a16:creationId xmlns:a16="http://schemas.microsoft.com/office/drawing/2014/main" id="{94FA7226-4AEA-D49F-E3E5-667593F68B7A}"/>
                </a:ext>
              </a:extLst>
            </p:cNvPr>
            <p:cNvSpPr/>
            <p:nvPr/>
          </p:nvSpPr>
          <p:spPr>
            <a:xfrm>
              <a:off x="5981277"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Freeform: Shape 438">
              <a:extLst>
                <a:ext uri="{FF2B5EF4-FFF2-40B4-BE49-F238E27FC236}">
                  <a16:creationId xmlns:a16="http://schemas.microsoft.com/office/drawing/2014/main" id="{4F4FBEE7-1F91-BD58-EA46-80A3C5F46279}"/>
                </a:ext>
              </a:extLst>
            </p:cNvPr>
            <p:cNvSpPr/>
            <p:nvPr/>
          </p:nvSpPr>
          <p:spPr>
            <a:xfrm>
              <a:off x="5955799"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1" name="Graphic 3">
            <a:extLst>
              <a:ext uri="{FF2B5EF4-FFF2-40B4-BE49-F238E27FC236}">
                <a16:creationId xmlns:a16="http://schemas.microsoft.com/office/drawing/2014/main" id="{7DB3F0CD-0329-68ED-03A6-45B2A38A32CA}"/>
              </a:ext>
            </a:extLst>
          </p:cNvPr>
          <p:cNvGrpSpPr/>
          <p:nvPr/>
        </p:nvGrpSpPr>
        <p:grpSpPr>
          <a:xfrm>
            <a:off x="3691435" y="1541975"/>
            <a:ext cx="43680" cy="60407"/>
            <a:chOff x="5949160" y="1034141"/>
            <a:chExt cx="50776" cy="70003"/>
          </a:xfrm>
        </p:grpSpPr>
        <p:sp>
          <p:nvSpPr>
            <p:cNvPr id="436" name="Freeform: Shape 435">
              <a:extLst>
                <a:ext uri="{FF2B5EF4-FFF2-40B4-BE49-F238E27FC236}">
                  <a16:creationId xmlns:a16="http://schemas.microsoft.com/office/drawing/2014/main" id="{4839D65C-F653-A742-24D9-B550C4B80CF9}"/>
                </a:ext>
              </a:extLst>
            </p:cNvPr>
            <p:cNvSpPr/>
            <p:nvPr/>
          </p:nvSpPr>
          <p:spPr>
            <a:xfrm>
              <a:off x="5974638"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Freeform: Shape 436">
              <a:extLst>
                <a:ext uri="{FF2B5EF4-FFF2-40B4-BE49-F238E27FC236}">
                  <a16:creationId xmlns:a16="http://schemas.microsoft.com/office/drawing/2014/main" id="{F7D2E44C-952E-3B5F-5EF8-80158A3FDC4C}"/>
                </a:ext>
              </a:extLst>
            </p:cNvPr>
            <p:cNvSpPr/>
            <p:nvPr/>
          </p:nvSpPr>
          <p:spPr>
            <a:xfrm>
              <a:off x="5949160"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 name="Graphic 3">
            <a:extLst>
              <a:ext uri="{FF2B5EF4-FFF2-40B4-BE49-F238E27FC236}">
                <a16:creationId xmlns:a16="http://schemas.microsoft.com/office/drawing/2014/main" id="{799C9693-C33A-6D7D-AC99-48C85A1924B4}"/>
              </a:ext>
            </a:extLst>
          </p:cNvPr>
          <p:cNvGrpSpPr/>
          <p:nvPr/>
        </p:nvGrpSpPr>
        <p:grpSpPr>
          <a:xfrm>
            <a:off x="3685569" y="1541975"/>
            <a:ext cx="43680" cy="60407"/>
            <a:chOff x="5942342" y="1034141"/>
            <a:chExt cx="50776" cy="70003"/>
          </a:xfrm>
        </p:grpSpPr>
        <p:sp>
          <p:nvSpPr>
            <p:cNvPr id="434" name="Freeform: Shape 433">
              <a:extLst>
                <a:ext uri="{FF2B5EF4-FFF2-40B4-BE49-F238E27FC236}">
                  <a16:creationId xmlns:a16="http://schemas.microsoft.com/office/drawing/2014/main" id="{E074BE6D-DB6C-287E-531A-4324BDD70574}"/>
                </a:ext>
              </a:extLst>
            </p:cNvPr>
            <p:cNvSpPr/>
            <p:nvPr/>
          </p:nvSpPr>
          <p:spPr>
            <a:xfrm>
              <a:off x="5967820"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Freeform: Shape 434">
              <a:extLst>
                <a:ext uri="{FF2B5EF4-FFF2-40B4-BE49-F238E27FC236}">
                  <a16:creationId xmlns:a16="http://schemas.microsoft.com/office/drawing/2014/main" id="{45AA6B58-A84E-5E51-2076-7B992FD302DE}"/>
                </a:ext>
              </a:extLst>
            </p:cNvPr>
            <p:cNvSpPr/>
            <p:nvPr/>
          </p:nvSpPr>
          <p:spPr>
            <a:xfrm>
              <a:off x="5942342"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 name="Graphic 3">
            <a:extLst>
              <a:ext uri="{FF2B5EF4-FFF2-40B4-BE49-F238E27FC236}">
                <a16:creationId xmlns:a16="http://schemas.microsoft.com/office/drawing/2014/main" id="{FA6A9288-39D9-1CB0-E77A-9C766FBD35E3}"/>
              </a:ext>
            </a:extLst>
          </p:cNvPr>
          <p:cNvGrpSpPr/>
          <p:nvPr/>
        </p:nvGrpSpPr>
        <p:grpSpPr>
          <a:xfrm>
            <a:off x="3679857" y="1541975"/>
            <a:ext cx="43680" cy="60407"/>
            <a:chOff x="5935703" y="1034141"/>
            <a:chExt cx="50776" cy="70003"/>
          </a:xfrm>
        </p:grpSpPr>
        <p:sp>
          <p:nvSpPr>
            <p:cNvPr id="432" name="Freeform: Shape 431">
              <a:extLst>
                <a:ext uri="{FF2B5EF4-FFF2-40B4-BE49-F238E27FC236}">
                  <a16:creationId xmlns:a16="http://schemas.microsoft.com/office/drawing/2014/main" id="{1DE06592-E426-796D-AFDC-356E14A044DA}"/>
                </a:ext>
              </a:extLst>
            </p:cNvPr>
            <p:cNvSpPr/>
            <p:nvPr/>
          </p:nvSpPr>
          <p:spPr>
            <a:xfrm>
              <a:off x="5961182"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Freeform: Shape 432">
              <a:extLst>
                <a:ext uri="{FF2B5EF4-FFF2-40B4-BE49-F238E27FC236}">
                  <a16:creationId xmlns:a16="http://schemas.microsoft.com/office/drawing/2014/main" id="{876D94E6-C7D2-DDDD-D7B1-C8E655113F10}"/>
                </a:ext>
              </a:extLst>
            </p:cNvPr>
            <p:cNvSpPr/>
            <p:nvPr/>
          </p:nvSpPr>
          <p:spPr>
            <a:xfrm>
              <a:off x="5935703"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raphic 3">
            <a:extLst>
              <a:ext uri="{FF2B5EF4-FFF2-40B4-BE49-F238E27FC236}">
                <a16:creationId xmlns:a16="http://schemas.microsoft.com/office/drawing/2014/main" id="{151C27E5-65EE-0DFA-7616-CE2DB5F0AD64}"/>
              </a:ext>
            </a:extLst>
          </p:cNvPr>
          <p:cNvGrpSpPr/>
          <p:nvPr/>
        </p:nvGrpSpPr>
        <p:grpSpPr>
          <a:xfrm>
            <a:off x="3673993" y="1541975"/>
            <a:ext cx="43680" cy="60407"/>
            <a:chOff x="5928885" y="1034141"/>
            <a:chExt cx="50776" cy="70003"/>
          </a:xfrm>
        </p:grpSpPr>
        <p:sp>
          <p:nvSpPr>
            <p:cNvPr id="430" name="Freeform: Shape 429">
              <a:extLst>
                <a:ext uri="{FF2B5EF4-FFF2-40B4-BE49-F238E27FC236}">
                  <a16:creationId xmlns:a16="http://schemas.microsoft.com/office/drawing/2014/main" id="{2990C058-5DB6-6103-1268-06FEBBA0A14D}"/>
                </a:ext>
              </a:extLst>
            </p:cNvPr>
            <p:cNvSpPr/>
            <p:nvPr/>
          </p:nvSpPr>
          <p:spPr>
            <a:xfrm>
              <a:off x="5954364" y="1034141"/>
              <a:ext cx="17942" cy="70003"/>
            </a:xfrm>
            <a:custGeom>
              <a:avLst/>
              <a:gdLst>
                <a:gd name="connsiteX0" fmla="*/ 232 w 17942"/>
                <a:gd name="connsiteY0" fmla="*/ 4 h 70003"/>
                <a:gd name="connsiteX1" fmla="*/ 232 w 17942"/>
                <a:gd name="connsiteY1" fmla="*/ 70008 h 70003"/>
              </a:gdLst>
              <a:ahLst/>
              <a:cxnLst>
                <a:cxn ang="0">
                  <a:pos x="connsiteX0" y="connsiteY0"/>
                </a:cxn>
                <a:cxn ang="0">
                  <a:pos x="connsiteX1" y="connsiteY1"/>
                </a:cxn>
              </a:cxnLst>
              <a:rect l="l" t="t" r="r" b="b"/>
              <a:pathLst>
                <a:path w="17942" h="70003">
                  <a:moveTo>
                    <a:pt x="232" y="4"/>
                  </a:moveTo>
                  <a:lnTo>
                    <a:pt x="232"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Freeform: Shape 430">
              <a:extLst>
                <a:ext uri="{FF2B5EF4-FFF2-40B4-BE49-F238E27FC236}">
                  <a16:creationId xmlns:a16="http://schemas.microsoft.com/office/drawing/2014/main" id="{5775C755-CB64-6B95-552A-05C0FD2A3619}"/>
                </a:ext>
              </a:extLst>
            </p:cNvPr>
            <p:cNvSpPr/>
            <p:nvPr/>
          </p:nvSpPr>
          <p:spPr>
            <a:xfrm>
              <a:off x="5928885" y="1069267"/>
              <a:ext cx="50776" cy="24736"/>
            </a:xfrm>
            <a:custGeom>
              <a:avLst/>
              <a:gdLst>
                <a:gd name="connsiteX0" fmla="*/ 51009 w 50776"/>
                <a:gd name="connsiteY0" fmla="*/ 4 h 24736"/>
                <a:gd name="connsiteX1" fmla="*/ 232 w 50776"/>
                <a:gd name="connsiteY1" fmla="*/ 4 h 24736"/>
              </a:gdLst>
              <a:ahLst/>
              <a:cxnLst>
                <a:cxn ang="0">
                  <a:pos x="connsiteX0" y="connsiteY0"/>
                </a:cxn>
                <a:cxn ang="0">
                  <a:pos x="connsiteX1" y="connsiteY1"/>
                </a:cxn>
              </a:cxnLst>
              <a:rect l="l" t="t" r="r" b="b"/>
              <a:pathLst>
                <a:path w="50776" h="24736">
                  <a:moveTo>
                    <a:pt x="51009" y="4"/>
                  </a:moveTo>
                  <a:lnTo>
                    <a:pt x="232"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 name="Graphic 3">
            <a:extLst>
              <a:ext uri="{FF2B5EF4-FFF2-40B4-BE49-F238E27FC236}">
                <a16:creationId xmlns:a16="http://schemas.microsoft.com/office/drawing/2014/main" id="{6DE68060-ECE9-466E-A818-BFA60C5047E6}"/>
              </a:ext>
            </a:extLst>
          </p:cNvPr>
          <p:cNvGrpSpPr/>
          <p:nvPr/>
        </p:nvGrpSpPr>
        <p:grpSpPr>
          <a:xfrm>
            <a:off x="3668283" y="1541975"/>
            <a:ext cx="43680" cy="60407"/>
            <a:chOff x="5922247" y="1034141"/>
            <a:chExt cx="50776" cy="70003"/>
          </a:xfrm>
        </p:grpSpPr>
        <p:sp>
          <p:nvSpPr>
            <p:cNvPr id="428" name="Freeform: Shape 427">
              <a:extLst>
                <a:ext uri="{FF2B5EF4-FFF2-40B4-BE49-F238E27FC236}">
                  <a16:creationId xmlns:a16="http://schemas.microsoft.com/office/drawing/2014/main" id="{8D902213-77F6-7336-DC53-C4A1DF33784C}"/>
                </a:ext>
              </a:extLst>
            </p:cNvPr>
            <p:cNvSpPr/>
            <p:nvPr/>
          </p:nvSpPr>
          <p:spPr>
            <a:xfrm>
              <a:off x="5947725" y="1034141"/>
              <a:ext cx="17942" cy="70003"/>
            </a:xfrm>
            <a:custGeom>
              <a:avLst/>
              <a:gdLst>
                <a:gd name="connsiteX0" fmla="*/ 232 w 17942"/>
                <a:gd name="connsiteY0" fmla="*/ 4 h 70003"/>
                <a:gd name="connsiteX1" fmla="*/ 232 w 17942"/>
                <a:gd name="connsiteY1" fmla="*/ 70008 h 70003"/>
              </a:gdLst>
              <a:ahLst/>
              <a:cxnLst>
                <a:cxn ang="0">
                  <a:pos x="connsiteX0" y="connsiteY0"/>
                </a:cxn>
                <a:cxn ang="0">
                  <a:pos x="connsiteX1" y="connsiteY1"/>
                </a:cxn>
              </a:cxnLst>
              <a:rect l="l" t="t" r="r" b="b"/>
              <a:pathLst>
                <a:path w="17942" h="70003">
                  <a:moveTo>
                    <a:pt x="232" y="4"/>
                  </a:moveTo>
                  <a:lnTo>
                    <a:pt x="232"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Freeform: Shape 428">
              <a:extLst>
                <a:ext uri="{FF2B5EF4-FFF2-40B4-BE49-F238E27FC236}">
                  <a16:creationId xmlns:a16="http://schemas.microsoft.com/office/drawing/2014/main" id="{9BCB9BA9-CF03-5AC3-45D4-A9F2030EFBFE}"/>
                </a:ext>
              </a:extLst>
            </p:cNvPr>
            <p:cNvSpPr/>
            <p:nvPr/>
          </p:nvSpPr>
          <p:spPr>
            <a:xfrm>
              <a:off x="5922247" y="1069267"/>
              <a:ext cx="50776" cy="24736"/>
            </a:xfrm>
            <a:custGeom>
              <a:avLst/>
              <a:gdLst>
                <a:gd name="connsiteX0" fmla="*/ 51009 w 50776"/>
                <a:gd name="connsiteY0" fmla="*/ 4 h 24736"/>
                <a:gd name="connsiteX1" fmla="*/ 232 w 50776"/>
                <a:gd name="connsiteY1" fmla="*/ 4 h 24736"/>
              </a:gdLst>
              <a:ahLst/>
              <a:cxnLst>
                <a:cxn ang="0">
                  <a:pos x="connsiteX0" y="connsiteY0"/>
                </a:cxn>
                <a:cxn ang="0">
                  <a:pos x="connsiteX1" y="connsiteY1"/>
                </a:cxn>
              </a:cxnLst>
              <a:rect l="l" t="t" r="r" b="b"/>
              <a:pathLst>
                <a:path w="50776" h="24736">
                  <a:moveTo>
                    <a:pt x="51009" y="4"/>
                  </a:moveTo>
                  <a:lnTo>
                    <a:pt x="232"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 name="Graphic 3">
            <a:extLst>
              <a:ext uri="{FF2B5EF4-FFF2-40B4-BE49-F238E27FC236}">
                <a16:creationId xmlns:a16="http://schemas.microsoft.com/office/drawing/2014/main" id="{559A5DB3-DA25-2280-1401-C7350403838C}"/>
              </a:ext>
            </a:extLst>
          </p:cNvPr>
          <p:cNvGrpSpPr/>
          <p:nvPr/>
        </p:nvGrpSpPr>
        <p:grpSpPr>
          <a:xfrm>
            <a:off x="3662416" y="1541975"/>
            <a:ext cx="43680" cy="60407"/>
            <a:chOff x="5915429" y="1034141"/>
            <a:chExt cx="50776" cy="70003"/>
          </a:xfrm>
        </p:grpSpPr>
        <p:sp>
          <p:nvSpPr>
            <p:cNvPr id="426" name="Freeform: Shape 425">
              <a:extLst>
                <a:ext uri="{FF2B5EF4-FFF2-40B4-BE49-F238E27FC236}">
                  <a16:creationId xmlns:a16="http://schemas.microsoft.com/office/drawing/2014/main" id="{733E99EE-8569-4711-4097-17031904FC5A}"/>
                </a:ext>
              </a:extLst>
            </p:cNvPr>
            <p:cNvSpPr/>
            <p:nvPr/>
          </p:nvSpPr>
          <p:spPr>
            <a:xfrm>
              <a:off x="5940907"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Freeform: Shape 426">
              <a:extLst>
                <a:ext uri="{FF2B5EF4-FFF2-40B4-BE49-F238E27FC236}">
                  <a16:creationId xmlns:a16="http://schemas.microsoft.com/office/drawing/2014/main" id="{44961B25-00D1-62B3-6BD5-72818573A9C9}"/>
                </a:ext>
              </a:extLst>
            </p:cNvPr>
            <p:cNvSpPr/>
            <p:nvPr/>
          </p:nvSpPr>
          <p:spPr>
            <a:xfrm>
              <a:off x="5915429"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 name="Graphic 3">
            <a:extLst>
              <a:ext uri="{FF2B5EF4-FFF2-40B4-BE49-F238E27FC236}">
                <a16:creationId xmlns:a16="http://schemas.microsoft.com/office/drawing/2014/main" id="{500C720D-9F72-1EBB-5FD7-10BA55DE57D6}"/>
              </a:ext>
            </a:extLst>
          </p:cNvPr>
          <p:cNvGrpSpPr/>
          <p:nvPr/>
        </p:nvGrpSpPr>
        <p:grpSpPr>
          <a:xfrm>
            <a:off x="3656705" y="1541975"/>
            <a:ext cx="43680" cy="60407"/>
            <a:chOff x="5908790" y="1034141"/>
            <a:chExt cx="50776" cy="70003"/>
          </a:xfrm>
        </p:grpSpPr>
        <p:sp>
          <p:nvSpPr>
            <p:cNvPr id="424" name="Freeform: Shape 423">
              <a:extLst>
                <a:ext uri="{FF2B5EF4-FFF2-40B4-BE49-F238E27FC236}">
                  <a16:creationId xmlns:a16="http://schemas.microsoft.com/office/drawing/2014/main" id="{F56FA6A9-BEED-5500-FEB7-7E7A21DCC18B}"/>
                </a:ext>
              </a:extLst>
            </p:cNvPr>
            <p:cNvSpPr/>
            <p:nvPr/>
          </p:nvSpPr>
          <p:spPr>
            <a:xfrm>
              <a:off x="5934268"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Freeform: Shape 424">
              <a:extLst>
                <a:ext uri="{FF2B5EF4-FFF2-40B4-BE49-F238E27FC236}">
                  <a16:creationId xmlns:a16="http://schemas.microsoft.com/office/drawing/2014/main" id="{484AA244-3BD5-86E2-EE30-8B5BD16F531D}"/>
                </a:ext>
              </a:extLst>
            </p:cNvPr>
            <p:cNvSpPr/>
            <p:nvPr/>
          </p:nvSpPr>
          <p:spPr>
            <a:xfrm>
              <a:off x="5908790"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 name="Graphic 3">
            <a:extLst>
              <a:ext uri="{FF2B5EF4-FFF2-40B4-BE49-F238E27FC236}">
                <a16:creationId xmlns:a16="http://schemas.microsoft.com/office/drawing/2014/main" id="{18EEE456-D769-448F-E26C-9909FBA163D0}"/>
              </a:ext>
            </a:extLst>
          </p:cNvPr>
          <p:cNvGrpSpPr/>
          <p:nvPr/>
        </p:nvGrpSpPr>
        <p:grpSpPr>
          <a:xfrm>
            <a:off x="3650840" y="1541975"/>
            <a:ext cx="43680" cy="60407"/>
            <a:chOff x="5901972" y="1034141"/>
            <a:chExt cx="50776" cy="70003"/>
          </a:xfrm>
        </p:grpSpPr>
        <p:sp>
          <p:nvSpPr>
            <p:cNvPr id="422" name="Freeform: Shape 421">
              <a:extLst>
                <a:ext uri="{FF2B5EF4-FFF2-40B4-BE49-F238E27FC236}">
                  <a16:creationId xmlns:a16="http://schemas.microsoft.com/office/drawing/2014/main" id="{278DB58A-C541-6147-C60B-9CE89624437D}"/>
                </a:ext>
              </a:extLst>
            </p:cNvPr>
            <p:cNvSpPr/>
            <p:nvPr/>
          </p:nvSpPr>
          <p:spPr>
            <a:xfrm>
              <a:off x="5927450"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Freeform: Shape 422">
              <a:extLst>
                <a:ext uri="{FF2B5EF4-FFF2-40B4-BE49-F238E27FC236}">
                  <a16:creationId xmlns:a16="http://schemas.microsoft.com/office/drawing/2014/main" id="{DBC6C28F-D2A7-6435-4C50-09B6DCF64260}"/>
                </a:ext>
              </a:extLst>
            </p:cNvPr>
            <p:cNvSpPr/>
            <p:nvPr/>
          </p:nvSpPr>
          <p:spPr>
            <a:xfrm>
              <a:off x="5901972"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raphic 3">
            <a:extLst>
              <a:ext uri="{FF2B5EF4-FFF2-40B4-BE49-F238E27FC236}">
                <a16:creationId xmlns:a16="http://schemas.microsoft.com/office/drawing/2014/main" id="{A8C98829-FAF4-ADE2-E77E-13BFCD2B7B53}"/>
              </a:ext>
            </a:extLst>
          </p:cNvPr>
          <p:cNvGrpSpPr/>
          <p:nvPr/>
        </p:nvGrpSpPr>
        <p:grpSpPr>
          <a:xfrm>
            <a:off x="3480899" y="1541975"/>
            <a:ext cx="43680" cy="60407"/>
            <a:chOff x="5704426" y="1034141"/>
            <a:chExt cx="50776" cy="70003"/>
          </a:xfrm>
        </p:grpSpPr>
        <p:sp>
          <p:nvSpPr>
            <p:cNvPr id="420" name="Freeform: Shape 419">
              <a:extLst>
                <a:ext uri="{FF2B5EF4-FFF2-40B4-BE49-F238E27FC236}">
                  <a16:creationId xmlns:a16="http://schemas.microsoft.com/office/drawing/2014/main" id="{ACA3731C-66DE-1246-F404-5FFA61961CAB}"/>
                </a:ext>
              </a:extLst>
            </p:cNvPr>
            <p:cNvSpPr/>
            <p:nvPr/>
          </p:nvSpPr>
          <p:spPr>
            <a:xfrm>
              <a:off x="5729904" y="1034141"/>
              <a:ext cx="17942" cy="70003"/>
            </a:xfrm>
            <a:custGeom>
              <a:avLst/>
              <a:gdLst>
                <a:gd name="connsiteX0" fmla="*/ 220 w 17942"/>
                <a:gd name="connsiteY0" fmla="*/ 4 h 70003"/>
                <a:gd name="connsiteX1" fmla="*/ 220 w 17942"/>
                <a:gd name="connsiteY1" fmla="*/ 70008 h 70003"/>
              </a:gdLst>
              <a:ahLst/>
              <a:cxnLst>
                <a:cxn ang="0">
                  <a:pos x="connsiteX0" y="connsiteY0"/>
                </a:cxn>
                <a:cxn ang="0">
                  <a:pos x="connsiteX1" y="connsiteY1"/>
                </a:cxn>
              </a:cxnLst>
              <a:rect l="l" t="t" r="r" b="b"/>
              <a:pathLst>
                <a:path w="17942" h="70003">
                  <a:moveTo>
                    <a:pt x="220" y="4"/>
                  </a:moveTo>
                  <a:lnTo>
                    <a:pt x="220"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Freeform: Shape 420">
              <a:extLst>
                <a:ext uri="{FF2B5EF4-FFF2-40B4-BE49-F238E27FC236}">
                  <a16:creationId xmlns:a16="http://schemas.microsoft.com/office/drawing/2014/main" id="{B6215A5D-F908-A146-3CB5-423AF2473D4F}"/>
                </a:ext>
              </a:extLst>
            </p:cNvPr>
            <p:cNvSpPr/>
            <p:nvPr/>
          </p:nvSpPr>
          <p:spPr>
            <a:xfrm>
              <a:off x="5704426" y="1069267"/>
              <a:ext cx="50776" cy="24736"/>
            </a:xfrm>
            <a:custGeom>
              <a:avLst/>
              <a:gdLst>
                <a:gd name="connsiteX0" fmla="*/ 50997 w 50776"/>
                <a:gd name="connsiteY0" fmla="*/ 4 h 24736"/>
                <a:gd name="connsiteX1" fmla="*/ 220 w 50776"/>
                <a:gd name="connsiteY1" fmla="*/ 4 h 24736"/>
              </a:gdLst>
              <a:ahLst/>
              <a:cxnLst>
                <a:cxn ang="0">
                  <a:pos x="connsiteX0" y="connsiteY0"/>
                </a:cxn>
                <a:cxn ang="0">
                  <a:pos x="connsiteX1" y="connsiteY1"/>
                </a:cxn>
              </a:cxnLst>
              <a:rect l="l" t="t" r="r" b="b"/>
              <a:pathLst>
                <a:path w="50776" h="24736">
                  <a:moveTo>
                    <a:pt x="50997" y="4"/>
                  </a:moveTo>
                  <a:lnTo>
                    <a:pt x="220"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 name="Graphic 3">
            <a:extLst>
              <a:ext uri="{FF2B5EF4-FFF2-40B4-BE49-F238E27FC236}">
                <a16:creationId xmlns:a16="http://schemas.microsoft.com/office/drawing/2014/main" id="{EB72E745-0240-E5F9-CF26-51615A30B6A2}"/>
              </a:ext>
            </a:extLst>
          </p:cNvPr>
          <p:cNvGrpSpPr/>
          <p:nvPr/>
        </p:nvGrpSpPr>
        <p:grpSpPr>
          <a:xfrm>
            <a:off x="3395851" y="1541975"/>
            <a:ext cx="43680" cy="60407"/>
            <a:chOff x="5605563" y="1034141"/>
            <a:chExt cx="50776" cy="70003"/>
          </a:xfrm>
        </p:grpSpPr>
        <p:sp>
          <p:nvSpPr>
            <p:cNvPr id="418" name="Freeform: Shape 417">
              <a:extLst>
                <a:ext uri="{FF2B5EF4-FFF2-40B4-BE49-F238E27FC236}">
                  <a16:creationId xmlns:a16="http://schemas.microsoft.com/office/drawing/2014/main" id="{2D91C520-31D9-8067-4D2A-B5CDEBCF59A7}"/>
                </a:ext>
              </a:extLst>
            </p:cNvPr>
            <p:cNvSpPr/>
            <p:nvPr/>
          </p:nvSpPr>
          <p:spPr>
            <a:xfrm>
              <a:off x="5631042" y="1034141"/>
              <a:ext cx="17942" cy="70003"/>
            </a:xfrm>
            <a:custGeom>
              <a:avLst/>
              <a:gdLst>
                <a:gd name="connsiteX0" fmla="*/ 214 w 17942"/>
                <a:gd name="connsiteY0" fmla="*/ 4 h 70003"/>
                <a:gd name="connsiteX1" fmla="*/ 214 w 17942"/>
                <a:gd name="connsiteY1" fmla="*/ 70008 h 70003"/>
              </a:gdLst>
              <a:ahLst/>
              <a:cxnLst>
                <a:cxn ang="0">
                  <a:pos x="connsiteX0" y="connsiteY0"/>
                </a:cxn>
                <a:cxn ang="0">
                  <a:pos x="connsiteX1" y="connsiteY1"/>
                </a:cxn>
              </a:cxnLst>
              <a:rect l="l" t="t" r="r" b="b"/>
              <a:pathLst>
                <a:path w="17942" h="70003">
                  <a:moveTo>
                    <a:pt x="214" y="4"/>
                  </a:moveTo>
                  <a:lnTo>
                    <a:pt x="214"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Freeform: Shape 418">
              <a:extLst>
                <a:ext uri="{FF2B5EF4-FFF2-40B4-BE49-F238E27FC236}">
                  <a16:creationId xmlns:a16="http://schemas.microsoft.com/office/drawing/2014/main" id="{D6FC0684-E990-8BCF-EF4A-DD678E3053AC}"/>
                </a:ext>
              </a:extLst>
            </p:cNvPr>
            <p:cNvSpPr/>
            <p:nvPr/>
          </p:nvSpPr>
          <p:spPr>
            <a:xfrm>
              <a:off x="5605563" y="1069267"/>
              <a:ext cx="50776" cy="24736"/>
            </a:xfrm>
            <a:custGeom>
              <a:avLst/>
              <a:gdLst>
                <a:gd name="connsiteX0" fmla="*/ 50991 w 50776"/>
                <a:gd name="connsiteY0" fmla="*/ 4 h 24736"/>
                <a:gd name="connsiteX1" fmla="*/ 214 w 50776"/>
                <a:gd name="connsiteY1" fmla="*/ 4 h 24736"/>
              </a:gdLst>
              <a:ahLst/>
              <a:cxnLst>
                <a:cxn ang="0">
                  <a:pos x="connsiteX0" y="connsiteY0"/>
                </a:cxn>
                <a:cxn ang="0">
                  <a:pos x="connsiteX1" y="connsiteY1"/>
                </a:cxn>
              </a:cxnLst>
              <a:rect l="l" t="t" r="r" b="b"/>
              <a:pathLst>
                <a:path w="50776" h="24736">
                  <a:moveTo>
                    <a:pt x="50991" y="4"/>
                  </a:moveTo>
                  <a:lnTo>
                    <a:pt x="214"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 name="Graphic 3">
            <a:extLst>
              <a:ext uri="{FF2B5EF4-FFF2-40B4-BE49-F238E27FC236}">
                <a16:creationId xmlns:a16="http://schemas.microsoft.com/office/drawing/2014/main" id="{532640FD-27C7-06A0-4D15-3FA574F29021}"/>
              </a:ext>
            </a:extLst>
          </p:cNvPr>
          <p:cNvGrpSpPr/>
          <p:nvPr/>
        </p:nvGrpSpPr>
        <p:grpSpPr>
          <a:xfrm>
            <a:off x="3364825" y="1541975"/>
            <a:ext cx="43680" cy="60407"/>
            <a:chOff x="5569499" y="1034141"/>
            <a:chExt cx="50776" cy="70003"/>
          </a:xfrm>
        </p:grpSpPr>
        <p:sp>
          <p:nvSpPr>
            <p:cNvPr id="416" name="Freeform: Shape 415">
              <a:extLst>
                <a:ext uri="{FF2B5EF4-FFF2-40B4-BE49-F238E27FC236}">
                  <a16:creationId xmlns:a16="http://schemas.microsoft.com/office/drawing/2014/main" id="{11F9E30B-C4BC-B98D-5B0F-E07E4605EBAB}"/>
                </a:ext>
              </a:extLst>
            </p:cNvPr>
            <p:cNvSpPr/>
            <p:nvPr/>
          </p:nvSpPr>
          <p:spPr>
            <a:xfrm>
              <a:off x="5594977" y="1034141"/>
              <a:ext cx="17942" cy="70003"/>
            </a:xfrm>
            <a:custGeom>
              <a:avLst/>
              <a:gdLst>
                <a:gd name="connsiteX0" fmla="*/ 212 w 17942"/>
                <a:gd name="connsiteY0" fmla="*/ 4 h 70003"/>
                <a:gd name="connsiteX1" fmla="*/ 212 w 17942"/>
                <a:gd name="connsiteY1" fmla="*/ 70008 h 70003"/>
              </a:gdLst>
              <a:ahLst/>
              <a:cxnLst>
                <a:cxn ang="0">
                  <a:pos x="connsiteX0" y="connsiteY0"/>
                </a:cxn>
                <a:cxn ang="0">
                  <a:pos x="connsiteX1" y="connsiteY1"/>
                </a:cxn>
              </a:cxnLst>
              <a:rect l="l" t="t" r="r" b="b"/>
              <a:pathLst>
                <a:path w="17942" h="70003">
                  <a:moveTo>
                    <a:pt x="212" y="4"/>
                  </a:moveTo>
                  <a:lnTo>
                    <a:pt x="212"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Freeform: Shape 416">
              <a:extLst>
                <a:ext uri="{FF2B5EF4-FFF2-40B4-BE49-F238E27FC236}">
                  <a16:creationId xmlns:a16="http://schemas.microsoft.com/office/drawing/2014/main" id="{05565C43-39B9-72BF-98B3-920A909946CC}"/>
                </a:ext>
              </a:extLst>
            </p:cNvPr>
            <p:cNvSpPr/>
            <p:nvPr/>
          </p:nvSpPr>
          <p:spPr>
            <a:xfrm>
              <a:off x="5569499" y="1069267"/>
              <a:ext cx="50776" cy="24736"/>
            </a:xfrm>
            <a:custGeom>
              <a:avLst/>
              <a:gdLst>
                <a:gd name="connsiteX0" fmla="*/ 50989 w 50776"/>
                <a:gd name="connsiteY0" fmla="*/ 4 h 24736"/>
                <a:gd name="connsiteX1" fmla="*/ 212 w 50776"/>
                <a:gd name="connsiteY1" fmla="*/ 4 h 24736"/>
              </a:gdLst>
              <a:ahLst/>
              <a:cxnLst>
                <a:cxn ang="0">
                  <a:pos x="connsiteX0" y="connsiteY0"/>
                </a:cxn>
                <a:cxn ang="0">
                  <a:pos x="connsiteX1" y="connsiteY1"/>
                </a:cxn>
              </a:cxnLst>
              <a:rect l="l" t="t" r="r" b="b"/>
              <a:pathLst>
                <a:path w="50776" h="24736">
                  <a:moveTo>
                    <a:pt x="50989" y="4"/>
                  </a:moveTo>
                  <a:lnTo>
                    <a:pt x="212"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 name="Graphic 3">
            <a:extLst>
              <a:ext uri="{FF2B5EF4-FFF2-40B4-BE49-F238E27FC236}">
                <a16:creationId xmlns:a16="http://schemas.microsoft.com/office/drawing/2014/main" id="{6A79A92E-629E-E6CF-31E2-E9767846DDD5}"/>
              </a:ext>
            </a:extLst>
          </p:cNvPr>
          <p:cNvGrpSpPr/>
          <p:nvPr/>
        </p:nvGrpSpPr>
        <p:grpSpPr>
          <a:xfrm>
            <a:off x="3352169" y="1541975"/>
            <a:ext cx="43680" cy="60407"/>
            <a:chOff x="5554786" y="1034141"/>
            <a:chExt cx="50776" cy="70003"/>
          </a:xfrm>
        </p:grpSpPr>
        <p:sp>
          <p:nvSpPr>
            <p:cNvPr id="414" name="Freeform: Shape 413">
              <a:extLst>
                <a:ext uri="{FF2B5EF4-FFF2-40B4-BE49-F238E27FC236}">
                  <a16:creationId xmlns:a16="http://schemas.microsoft.com/office/drawing/2014/main" id="{93571BCE-8F7A-8D44-5812-0AFC76BAA331}"/>
                </a:ext>
              </a:extLst>
            </p:cNvPr>
            <p:cNvSpPr/>
            <p:nvPr/>
          </p:nvSpPr>
          <p:spPr>
            <a:xfrm>
              <a:off x="5580265" y="1034141"/>
              <a:ext cx="17942" cy="70003"/>
            </a:xfrm>
            <a:custGeom>
              <a:avLst/>
              <a:gdLst>
                <a:gd name="connsiteX0" fmla="*/ 211 w 17942"/>
                <a:gd name="connsiteY0" fmla="*/ 4 h 70003"/>
                <a:gd name="connsiteX1" fmla="*/ 211 w 17942"/>
                <a:gd name="connsiteY1" fmla="*/ 70008 h 70003"/>
              </a:gdLst>
              <a:ahLst/>
              <a:cxnLst>
                <a:cxn ang="0">
                  <a:pos x="connsiteX0" y="connsiteY0"/>
                </a:cxn>
                <a:cxn ang="0">
                  <a:pos x="connsiteX1" y="connsiteY1"/>
                </a:cxn>
              </a:cxnLst>
              <a:rect l="l" t="t" r="r" b="b"/>
              <a:pathLst>
                <a:path w="17942" h="70003">
                  <a:moveTo>
                    <a:pt x="211" y="4"/>
                  </a:moveTo>
                  <a:lnTo>
                    <a:pt x="211"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Freeform: Shape 414">
              <a:extLst>
                <a:ext uri="{FF2B5EF4-FFF2-40B4-BE49-F238E27FC236}">
                  <a16:creationId xmlns:a16="http://schemas.microsoft.com/office/drawing/2014/main" id="{B27479E8-35F3-6DBF-98C8-401BAE89F4B5}"/>
                </a:ext>
              </a:extLst>
            </p:cNvPr>
            <p:cNvSpPr/>
            <p:nvPr/>
          </p:nvSpPr>
          <p:spPr>
            <a:xfrm>
              <a:off x="5554786" y="1069267"/>
              <a:ext cx="50776" cy="24736"/>
            </a:xfrm>
            <a:custGeom>
              <a:avLst/>
              <a:gdLst>
                <a:gd name="connsiteX0" fmla="*/ 50988 w 50776"/>
                <a:gd name="connsiteY0" fmla="*/ 4 h 24736"/>
                <a:gd name="connsiteX1" fmla="*/ 211 w 50776"/>
                <a:gd name="connsiteY1" fmla="*/ 4 h 24736"/>
              </a:gdLst>
              <a:ahLst/>
              <a:cxnLst>
                <a:cxn ang="0">
                  <a:pos x="connsiteX0" y="connsiteY0"/>
                </a:cxn>
                <a:cxn ang="0">
                  <a:pos x="connsiteX1" y="connsiteY1"/>
                </a:cxn>
              </a:cxnLst>
              <a:rect l="l" t="t" r="r" b="b"/>
              <a:pathLst>
                <a:path w="50776" h="24736">
                  <a:moveTo>
                    <a:pt x="50988" y="4"/>
                  </a:moveTo>
                  <a:lnTo>
                    <a:pt x="211"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 name="Graphic 3">
            <a:extLst>
              <a:ext uri="{FF2B5EF4-FFF2-40B4-BE49-F238E27FC236}">
                <a16:creationId xmlns:a16="http://schemas.microsoft.com/office/drawing/2014/main" id="{6AD8E9B1-3C62-C547-89C6-505D66989050}"/>
              </a:ext>
            </a:extLst>
          </p:cNvPr>
          <p:cNvGrpSpPr/>
          <p:nvPr/>
        </p:nvGrpSpPr>
        <p:grpSpPr>
          <a:xfrm>
            <a:off x="3345069" y="1541975"/>
            <a:ext cx="43680" cy="60407"/>
            <a:chOff x="5546533" y="1034141"/>
            <a:chExt cx="50776" cy="70003"/>
          </a:xfrm>
        </p:grpSpPr>
        <p:sp>
          <p:nvSpPr>
            <p:cNvPr id="412" name="Freeform: Shape 411">
              <a:extLst>
                <a:ext uri="{FF2B5EF4-FFF2-40B4-BE49-F238E27FC236}">
                  <a16:creationId xmlns:a16="http://schemas.microsoft.com/office/drawing/2014/main" id="{43F899DB-429D-4492-455A-F47E00E9434B}"/>
                </a:ext>
              </a:extLst>
            </p:cNvPr>
            <p:cNvSpPr/>
            <p:nvPr/>
          </p:nvSpPr>
          <p:spPr>
            <a:xfrm>
              <a:off x="5572011" y="1034141"/>
              <a:ext cx="17942" cy="70003"/>
            </a:xfrm>
            <a:custGeom>
              <a:avLst/>
              <a:gdLst>
                <a:gd name="connsiteX0" fmla="*/ 211 w 17942"/>
                <a:gd name="connsiteY0" fmla="*/ 4 h 70003"/>
                <a:gd name="connsiteX1" fmla="*/ 211 w 17942"/>
                <a:gd name="connsiteY1" fmla="*/ 70008 h 70003"/>
              </a:gdLst>
              <a:ahLst/>
              <a:cxnLst>
                <a:cxn ang="0">
                  <a:pos x="connsiteX0" y="connsiteY0"/>
                </a:cxn>
                <a:cxn ang="0">
                  <a:pos x="connsiteX1" y="connsiteY1"/>
                </a:cxn>
              </a:cxnLst>
              <a:rect l="l" t="t" r="r" b="b"/>
              <a:pathLst>
                <a:path w="17942" h="70003">
                  <a:moveTo>
                    <a:pt x="211" y="4"/>
                  </a:moveTo>
                  <a:lnTo>
                    <a:pt x="211"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Freeform: Shape 412">
              <a:extLst>
                <a:ext uri="{FF2B5EF4-FFF2-40B4-BE49-F238E27FC236}">
                  <a16:creationId xmlns:a16="http://schemas.microsoft.com/office/drawing/2014/main" id="{75DECF31-68C3-B15E-4220-D19662C55280}"/>
                </a:ext>
              </a:extLst>
            </p:cNvPr>
            <p:cNvSpPr/>
            <p:nvPr/>
          </p:nvSpPr>
          <p:spPr>
            <a:xfrm>
              <a:off x="5546533" y="1069267"/>
              <a:ext cx="50776" cy="24736"/>
            </a:xfrm>
            <a:custGeom>
              <a:avLst/>
              <a:gdLst>
                <a:gd name="connsiteX0" fmla="*/ 50988 w 50776"/>
                <a:gd name="connsiteY0" fmla="*/ 4 h 24736"/>
                <a:gd name="connsiteX1" fmla="*/ 211 w 50776"/>
                <a:gd name="connsiteY1" fmla="*/ 4 h 24736"/>
              </a:gdLst>
              <a:ahLst/>
              <a:cxnLst>
                <a:cxn ang="0">
                  <a:pos x="connsiteX0" y="connsiteY0"/>
                </a:cxn>
                <a:cxn ang="0">
                  <a:pos x="connsiteX1" y="connsiteY1"/>
                </a:cxn>
              </a:cxnLst>
              <a:rect l="l" t="t" r="r" b="b"/>
              <a:pathLst>
                <a:path w="50776" h="24736">
                  <a:moveTo>
                    <a:pt x="50988" y="4"/>
                  </a:moveTo>
                  <a:lnTo>
                    <a:pt x="211"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 name="Graphic 3">
            <a:extLst>
              <a:ext uri="{FF2B5EF4-FFF2-40B4-BE49-F238E27FC236}">
                <a16:creationId xmlns:a16="http://schemas.microsoft.com/office/drawing/2014/main" id="{A8DA71C0-3C57-A49A-04F8-9F7012A3ED55}"/>
              </a:ext>
            </a:extLst>
          </p:cNvPr>
          <p:cNvGrpSpPr/>
          <p:nvPr/>
        </p:nvGrpSpPr>
        <p:grpSpPr>
          <a:xfrm>
            <a:off x="3338124" y="1541975"/>
            <a:ext cx="43680" cy="60407"/>
            <a:chOff x="5538459" y="1034141"/>
            <a:chExt cx="50776" cy="70003"/>
          </a:xfrm>
        </p:grpSpPr>
        <p:sp>
          <p:nvSpPr>
            <p:cNvPr id="410" name="Freeform: Shape 409">
              <a:extLst>
                <a:ext uri="{FF2B5EF4-FFF2-40B4-BE49-F238E27FC236}">
                  <a16:creationId xmlns:a16="http://schemas.microsoft.com/office/drawing/2014/main" id="{29E1B573-FA3A-59B6-1EFF-FB23820C744E}"/>
                </a:ext>
              </a:extLst>
            </p:cNvPr>
            <p:cNvSpPr/>
            <p:nvPr/>
          </p:nvSpPr>
          <p:spPr>
            <a:xfrm>
              <a:off x="5563937"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Freeform: Shape 410">
              <a:extLst>
                <a:ext uri="{FF2B5EF4-FFF2-40B4-BE49-F238E27FC236}">
                  <a16:creationId xmlns:a16="http://schemas.microsoft.com/office/drawing/2014/main" id="{2FEF399F-10A5-96B3-FA33-4C613A2CE078}"/>
                </a:ext>
              </a:extLst>
            </p:cNvPr>
            <p:cNvSpPr/>
            <p:nvPr/>
          </p:nvSpPr>
          <p:spPr>
            <a:xfrm>
              <a:off x="5538459"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 name="Graphic 3">
            <a:extLst>
              <a:ext uri="{FF2B5EF4-FFF2-40B4-BE49-F238E27FC236}">
                <a16:creationId xmlns:a16="http://schemas.microsoft.com/office/drawing/2014/main" id="{5960F435-1ECF-C0B6-4100-492BB5BB3822}"/>
              </a:ext>
            </a:extLst>
          </p:cNvPr>
          <p:cNvGrpSpPr/>
          <p:nvPr/>
        </p:nvGrpSpPr>
        <p:grpSpPr>
          <a:xfrm>
            <a:off x="3331023" y="1541975"/>
            <a:ext cx="43680" cy="60407"/>
            <a:chOff x="5530205" y="1034141"/>
            <a:chExt cx="50776" cy="70003"/>
          </a:xfrm>
        </p:grpSpPr>
        <p:sp>
          <p:nvSpPr>
            <p:cNvPr id="408" name="Freeform: Shape 407">
              <a:extLst>
                <a:ext uri="{FF2B5EF4-FFF2-40B4-BE49-F238E27FC236}">
                  <a16:creationId xmlns:a16="http://schemas.microsoft.com/office/drawing/2014/main" id="{27D53BDF-DAF3-BD29-7B1F-B04C3A6FCEE1}"/>
                </a:ext>
              </a:extLst>
            </p:cNvPr>
            <p:cNvSpPr/>
            <p:nvPr/>
          </p:nvSpPr>
          <p:spPr>
            <a:xfrm>
              <a:off x="5555683"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Freeform: Shape 408">
              <a:extLst>
                <a:ext uri="{FF2B5EF4-FFF2-40B4-BE49-F238E27FC236}">
                  <a16:creationId xmlns:a16="http://schemas.microsoft.com/office/drawing/2014/main" id="{962E5211-AA73-D137-7E3A-C5FBF6EA7623}"/>
                </a:ext>
              </a:extLst>
            </p:cNvPr>
            <p:cNvSpPr/>
            <p:nvPr/>
          </p:nvSpPr>
          <p:spPr>
            <a:xfrm>
              <a:off x="5530205"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 name="Graphic 3">
            <a:extLst>
              <a:ext uri="{FF2B5EF4-FFF2-40B4-BE49-F238E27FC236}">
                <a16:creationId xmlns:a16="http://schemas.microsoft.com/office/drawing/2014/main" id="{831F5D7F-C722-E1C3-E76D-6AE9987029F3}"/>
              </a:ext>
            </a:extLst>
          </p:cNvPr>
          <p:cNvGrpSpPr/>
          <p:nvPr/>
        </p:nvGrpSpPr>
        <p:grpSpPr>
          <a:xfrm>
            <a:off x="3324077" y="1541975"/>
            <a:ext cx="43680" cy="60407"/>
            <a:chOff x="5522131" y="1034141"/>
            <a:chExt cx="50776" cy="70003"/>
          </a:xfrm>
        </p:grpSpPr>
        <p:sp>
          <p:nvSpPr>
            <p:cNvPr id="406" name="Freeform: Shape 405">
              <a:extLst>
                <a:ext uri="{FF2B5EF4-FFF2-40B4-BE49-F238E27FC236}">
                  <a16:creationId xmlns:a16="http://schemas.microsoft.com/office/drawing/2014/main" id="{89172782-BD30-C140-AF80-871A8F515045}"/>
                </a:ext>
              </a:extLst>
            </p:cNvPr>
            <p:cNvSpPr/>
            <p:nvPr/>
          </p:nvSpPr>
          <p:spPr>
            <a:xfrm>
              <a:off x="5547609"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Freeform: Shape 406">
              <a:extLst>
                <a:ext uri="{FF2B5EF4-FFF2-40B4-BE49-F238E27FC236}">
                  <a16:creationId xmlns:a16="http://schemas.microsoft.com/office/drawing/2014/main" id="{9B1061B5-F4CF-A61E-45B2-B717CF79029D}"/>
                </a:ext>
              </a:extLst>
            </p:cNvPr>
            <p:cNvSpPr/>
            <p:nvPr/>
          </p:nvSpPr>
          <p:spPr>
            <a:xfrm>
              <a:off x="5522131"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 name="Graphic 3">
            <a:extLst>
              <a:ext uri="{FF2B5EF4-FFF2-40B4-BE49-F238E27FC236}">
                <a16:creationId xmlns:a16="http://schemas.microsoft.com/office/drawing/2014/main" id="{35D76A52-C996-2377-005D-74B36E01DB17}"/>
              </a:ext>
            </a:extLst>
          </p:cNvPr>
          <p:cNvGrpSpPr/>
          <p:nvPr/>
        </p:nvGrpSpPr>
        <p:grpSpPr>
          <a:xfrm>
            <a:off x="3317132" y="1541975"/>
            <a:ext cx="43680" cy="60407"/>
            <a:chOff x="5514057" y="1034141"/>
            <a:chExt cx="50776" cy="70003"/>
          </a:xfrm>
        </p:grpSpPr>
        <p:sp>
          <p:nvSpPr>
            <p:cNvPr id="404" name="Freeform: Shape 403">
              <a:extLst>
                <a:ext uri="{FF2B5EF4-FFF2-40B4-BE49-F238E27FC236}">
                  <a16:creationId xmlns:a16="http://schemas.microsoft.com/office/drawing/2014/main" id="{66868E9E-3B38-1A52-1F5A-152BDA807B97}"/>
                </a:ext>
              </a:extLst>
            </p:cNvPr>
            <p:cNvSpPr/>
            <p:nvPr/>
          </p:nvSpPr>
          <p:spPr>
            <a:xfrm>
              <a:off x="5539535" y="1034141"/>
              <a:ext cx="17942" cy="70003"/>
            </a:xfrm>
            <a:custGeom>
              <a:avLst/>
              <a:gdLst>
                <a:gd name="connsiteX0" fmla="*/ 209 w 17942"/>
                <a:gd name="connsiteY0" fmla="*/ 4 h 70003"/>
                <a:gd name="connsiteX1" fmla="*/ 209 w 17942"/>
                <a:gd name="connsiteY1" fmla="*/ 70008 h 70003"/>
              </a:gdLst>
              <a:ahLst/>
              <a:cxnLst>
                <a:cxn ang="0">
                  <a:pos x="connsiteX0" y="connsiteY0"/>
                </a:cxn>
                <a:cxn ang="0">
                  <a:pos x="connsiteX1" y="connsiteY1"/>
                </a:cxn>
              </a:cxnLst>
              <a:rect l="l" t="t" r="r" b="b"/>
              <a:pathLst>
                <a:path w="17942" h="70003">
                  <a:moveTo>
                    <a:pt x="209" y="4"/>
                  </a:moveTo>
                  <a:lnTo>
                    <a:pt x="209"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Freeform: Shape 404">
              <a:extLst>
                <a:ext uri="{FF2B5EF4-FFF2-40B4-BE49-F238E27FC236}">
                  <a16:creationId xmlns:a16="http://schemas.microsoft.com/office/drawing/2014/main" id="{680A3FED-DF1D-9989-BC05-B36C5D7E89FA}"/>
                </a:ext>
              </a:extLst>
            </p:cNvPr>
            <p:cNvSpPr/>
            <p:nvPr/>
          </p:nvSpPr>
          <p:spPr>
            <a:xfrm>
              <a:off x="5514057" y="1069267"/>
              <a:ext cx="50776" cy="24736"/>
            </a:xfrm>
            <a:custGeom>
              <a:avLst/>
              <a:gdLst>
                <a:gd name="connsiteX0" fmla="*/ 50986 w 50776"/>
                <a:gd name="connsiteY0" fmla="*/ 4 h 24736"/>
                <a:gd name="connsiteX1" fmla="*/ 209 w 50776"/>
                <a:gd name="connsiteY1" fmla="*/ 4 h 24736"/>
              </a:gdLst>
              <a:ahLst/>
              <a:cxnLst>
                <a:cxn ang="0">
                  <a:pos x="connsiteX0" y="connsiteY0"/>
                </a:cxn>
                <a:cxn ang="0">
                  <a:pos x="connsiteX1" y="connsiteY1"/>
                </a:cxn>
              </a:cxnLst>
              <a:rect l="l" t="t" r="r" b="b"/>
              <a:pathLst>
                <a:path w="50776" h="24736">
                  <a:moveTo>
                    <a:pt x="50986" y="4"/>
                  </a:moveTo>
                  <a:lnTo>
                    <a:pt x="209"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 name="Graphic 3">
            <a:extLst>
              <a:ext uri="{FF2B5EF4-FFF2-40B4-BE49-F238E27FC236}">
                <a16:creationId xmlns:a16="http://schemas.microsoft.com/office/drawing/2014/main" id="{6B408209-4F8F-67B1-74F0-0949FFCA0576}"/>
              </a:ext>
            </a:extLst>
          </p:cNvPr>
          <p:cNvGrpSpPr/>
          <p:nvPr/>
        </p:nvGrpSpPr>
        <p:grpSpPr>
          <a:xfrm>
            <a:off x="3044700" y="1541975"/>
            <a:ext cx="43680" cy="60407"/>
            <a:chOff x="5197374" y="1034141"/>
            <a:chExt cx="50776" cy="70003"/>
          </a:xfrm>
        </p:grpSpPr>
        <p:sp>
          <p:nvSpPr>
            <p:cNvPr id="402" name="Freeform: Shape 401">
              <a:extLst>
                <a:ext uri="{FF2B5EF4-FFF2-40B4-BE49-F238E27FC236}">
                  <a16:creationId xmlns:a16="http://schemas.microsoft.com/office/drawing/2014/main" id="{1A9515D3-1D8A-5051-7CD4-3E7A5E1C76C9}"/>
                </a:ext>
              </a:extLst>
            </p:cNvPr>
            <p:cNvSpPr/>
            <p:nvPr/>
          </p:nvSpPr>
          <p:spPr>
            <a:xfrm>
              <a:off x="5222852" y="1034141"/>
              <a:ext cx="17942" cy="70003"/>
            </a:xfrm>
            <a:custGeom>
              <a:avLst/>
              <a:gdLst>
                <a:gd name="connsiteX0" fmla="*/ 191 w 17942"/>
                <a:gd name="connsiteY0" fmla="*/ 4 h 70003"/>
                <a:gd name="connsiteX1" fmla="*/ 191 w 17942"/>
                <a:gd name="connsiteY1" fmla="*/ 70008 h 70003"/>
              </a:gdLst>
              <a:ahLst/>
              <a:cxnLst>
                <a:cxn ang="0">
                  <a:pos x="connsiteX0" y="connsiteY0"/>
                </a:cxn>
                <a:cxn ang="0">
                  <a:pos x="connsiteX1" y="connsiteY1"/>
                </a:cxn>
              </a:cxnLst>
              <a:rect l="l" t="t" r="r" b="b"/>
              <a:pathLst>
                <a:path w="17942" h="70003">
                  <a:moveTo>
                    <a:pt x="191" y="4"/>
                  </a:moveTo>
                  <a:lnTo>
                    <a:pt x="191"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Freeform: Shape 402">
              <a:extLst>
                <a:ext uri="{FF2B5EF4-FFF2-40B4-BE49-F238E27FC236}">
                  <a16:creationId xmlns:a16="http://schemas.microsoft.com/office/drawing/2014/main" id="{986AE92F-123F-FCAB-44B4-7EBEC5671521}"/>
                </a:ext>
              </a:extLst>
            </p:cNvPr>
            <p:cNvSpPr/>
            <p:nvPr/>
          </p:nvSpPr>
          <p:spPr>
            <a:xfrm>
              <a:off x="5197374" y="1069267"/>
              <a:ext cx="50776" cy="24736"/>
            </a:xfrm>
            <a:custGeom>
              <a:avLst/>
              <a:gdLst>
                <a:gd name="connsiteX0" fmla="*/ 50968 w 50776"/>
                <a:gd name="connsiteY0" fmla="*/ 4 h 24736"/>
                <a:gd name="connsiteX1" fmla="*/ 191 w 50776"/>
                <a:gd name="connsiteY1" fmla="*/ 4 h 24736"/>
              </a:gdLst>
              <a:ahLst/>
              <a:cxnLst>
                <a:cxn ang="0">
                  <a:pos x="connsiteX0" y="connsiteY0"/>
                </a:cxn>
                <a:cxn ang="0">
                  <a:pos x="connsiteX1" y="connsiteY1"/>
                </a:cxn>
              </a:cxnLst>
              <a:rect l="l" t="t" r="r" b="b"/>
              <a:pathLst>
                <a:path w="50776" h="24736">
                  <a:moveTo>
                    <a:pt x="50968" y="4"/>
                  </a:moveTo>
                  <a:lnTo>
                    <a:pt x="191"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raphic 3">
            <a:extLst>
              <a:ext uri="{FF2B5EF4-FFF2-40B4-BE49-F238E27FC236}">
                <a16:creationId xmlns:a16="http://schemas.microsoft.com/office/drawing/2014/main" id="{83BD57F8-6237-570C-EA4E-1DEB261887D4}"/>
              </a:ext>
            </a:extLst>
          </p:cNvPr>
          <p:cNvGrpSpPr/>
          <p:nvPr/>
        </p:nvGrpSpPr>
        <p:grpSpPr>
          <a:xfrm>
            <a:off x="2989443" y="1541975"/>
            <a:ext cx="43680" cy="60407"/>
            <a:chOff x="5133140" y="1034141"/>
            <a:chExt cx="50776" cy="70003"/>
          </a:xfrm>
        </p:grpSpPr>
        <p:sp>
          <p:nvSpPr>
            <p:cNvPr id="400" name="Freeform: Shape 399">
              <a:extLst>
                <a:ext uri="{FF2B5EF4-FFF2-40B4-BE49-F238E27FC236}">
                  <a16:creationId xmlns:a16="http://schemas.microsoft.com/office/drawing/2014/main" id="{5A05C462-2CD4-972B-4A4C-9FA6B8664135}"/>
                </a:ext>
              </a:extLst>
            </p:cNvPr>
            <p:cNvSpPr/>
            <p:nvPr/>
          </p:nvSpPr>
          <p:spPr>
            <a:xfrm>
              <a:off x="5158618" y="1034141"/>
              <a:ext cx="17942" cy="70003"/>
            </a:xfrm>
            <a:custGeom>
              <a:avLst/>
              <a:gdLst>
                <a:gd name="connsiteX0" fmla="*/ 188 w 17942"/>
                <a:gd name="connsiteY0" fmla="*/ 4 h 70003"/>
                <a:gd name="connsiteX1" fmla="*/ 188 w 17942"/>
                <a:gd name="connsiteY1" fmla="*/ 70008 h 70003"/>
              </a:gdLst>
              <a:ahLst/>
              <a:cxnLst>
                <a:cxn ang="0">
                  <a:pos x="connsiteX0" y="connsiteY0"/>
                </a:cxn>
                <a:cxn ang="0">
                  <a:pos x="connsiteX1" y="connsiteY1"/>
                </a:cxn>
              </a:cxnLst>
              <a:rect l="l" t="t" r="r" b="b"/>
              <a:pathLst>
                <a:path w="17942" h="70003">
                  <a:moveTo>
                    <a:pt x="188" y="4"/>
                  </a:moveTo>
                  <a:lnTo>
                    <a:pt x="188" y="70008"/>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Freeform: Shape 400">
              <a:extLst>
                <a:ext uri="{FF2B5EF4-FFF2-40B4-BE49-F238E27FC236}">
                  <a16:creationId xmlns:a16="http://schemas.microsoft.com/office/drawing/2014/main" id="{551C108B-7E48-682F-9DEA-8E0357BD048B}"/>
                </a:ext>
              </a:extLst>
            </p:cNvPr>
            <p:cNvSpPr/>
            <p:nvPr/>
          </p:nvSpPr>
          <p:spPr>
            <a:xfrm>
              <a:off x="5133140" y="1069267"/>
              <a:ext cx="50776" cy="24736"/>
            </a:xfrm>
            <a:custGeom>
              <a:avLst/>
              <a:gdLst>
                <a:gd name="connsiteX0" fmla="*/ 50965 w 50776"/>
                <a:gd name="connsiteY0" fmla="*/ 4 h 24736"/>
                <a:gd name="connsiteX1" fmla="*/ 188 w 50776"/>
                <a:gd name="connsiteY1" fmla="*/ 4 h 24736"/>
              </a:gdLst>
              <a:ahLst/>
              <a:cxnLst>
                <a:cxn ang="0">
                  <a:pos x="connsiteX0" y="connsiteY0"/>
                </a:cxn>
                <a:cxn ang="0">
                  <a:pos x="connsiteX1" y="connsiteY1"/>
                </a:cxn>
              </a:cxnLst>
              <a:rect l="l" t="t" r="r" b="b"/>
              <a:pathLst>
                <a:path w="50776" h="24736">
                  <a:moveTo>
                    <a:pt x="50965" y="4"/>
                  </a:moveTo>
                  <a:lnTo>
                    <a:pt x="188" y="4"/>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 name="Graphic 3">
            <a:extLst>
              <a:ext uri="{FF2B5EF4-FFF2-40B4-BE49-F238E27FC236}">
                <a16:creationId xmlns:a16="http://schemas.microsoft.com/office/drawing/2014/main" id="{FC5C786F-3135-8842-270F-81D2750A4262}"/>
              </a:ext>
            </a:extLst>
          </p:cNvPr>
          <p:cNvGrpSpPr/>
          <p:nvPr/>
        </p:nvGrpSpPr>
        <p:grpSpPr>
          <a:xfrm>
            <a:off x="2715623" y="1490107"/>
            <a:ext cx="43680" cy="60407"/>
            <a:chOff x="4814842" y="974032"/>
            <a:chExt cx="50776" cy="70003"/>
          </a:xfrm>
        </p:grpSpPr>
        <p:sp>
          <p:nvSpPr>
            <p:cNvPr id="398" name="Freeform: Shape 397">
              <a:extLst>
                <a:ext uri="{FF2B5EF4-FFF2-40B4-BE49-F238E27FC236}">
                  <a16:creationId xmlns:a16="http://schemas.microsoft.com/office/drawing/2014/main" id="{85CA7665-BA12-9547-C8DB-E989CFCD4DC3}"/>
                </a:ext>
              </a:extLst>
            </p:cNvPr>
            <p:cNvSpPr/>
            <p:nvPr/>
          </p:nvSpPr>
          <p:spPr>
            <a:xfrm>
              <a:off x="4840320" y="974032"/>
              <a:ext cx="17942" cy="70003"/>
            </a:xfrm>
            <a:custGeom>
              <a:avLst/>
              <a:gdLst>
                <a:gd name="connsiteX0" fmla="*/ 170 w 17942"/>
                <a:gd name="connsiteY0" fmla="*/ 2 h 70003"/>
                <a:gd name="connsiteX1" fmla="*/ 170 w 17942"/>
                <a:gd name="connsiteY1" fmla="*/ 70006 h 70003"/>
              </a:gdLst>
              <a:ahLst/>
              <a:cxnLst>
                <a:cxn ang="0">
                  <a:pos x="connsiteX0" y="connsiteY0"/>
                </a:cxn>
                <a:cxn ang="0">
                  <a:pos x="connsiteX1" y="connsiteY1"/>
                </a:cxn>
              </a:cxnLst>
              <a:rect l="l" t="t" r="r" b="b"/>
              <a:pathLst>
                <a:path w="17942" h="70003">
                  <a:moveTo>
                    <a:pt x="170" y="2"/>
                  </a:moveTo>
                  <a:lnTo>
                    <a:pt x="170" y="7000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Freeform: Shape 398">
              <a:extLst>
                <a:ext uri="{FF2B5EF4-FFF2-40B4-BE49-F238E27FC236}">
                  <a16:creationId xmlns:a16="http://schemas.microsoft.com/office/drawing/2014/main" id="{D9089615-88F8-5C15-C75F-D7517834BC35}"/>
                </a:ext>
              </a:extLst>
            </p:cNvPr>
            <p:cNvSpPr/>
            <p:nvPr/>
          </p:nvSpPr>
          <p:spPr>
            <a:xfrm>
              <a:off x="4814842" y="1009158"/>
              <a:ext cx="50776" cy="24736"/>
            </a:xfrm>
            <a:custGeom>
              <a:avLst/>
              <a:gdLst>
                <a:gd name="connsiteX0" fmla="*/ 50947 w 50776"/>
                <a:gd name="connsiteY0" fmla="*/ 2 h 24736"/>
                <a:gd name="connsiteX1" fmla="*/ 170 w 50776"/>
                <a:gd name="connsiteY1" fmla="*/ 2 h 24736"/>
              </a:gdLst>
              <a:ahLst/>
              <a:cxnLst>
                <a:cxn ang="0">
                  <a:pos x="connsiteX0" y="connsiteY0"/>
                </a:cxn>
                <a:cxn ang="0">
                  <a:pos x="connsiteX1" y="connsiteY1"/>
                </a:cxn>
              </a:cxnLst>
              <a:rect l="l" t="t" r="r" b="b"/>
              <a:pathLst>
                <a:path w="50776" h="24736">
                  <a:moveTo>
                    <a:pt x="50947" y="2"/>
                  </a:moveTo>
                  <a:lnTo>
                    <a:pt x="170" y="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raphic 3">
            <a:extLst>
              <a:ext uri="{FF2B5EF4-FFF2-40B4-BE49-F238E27FC236}">
                <a16:creationId xmlns:a16="http://schemas.microsoft.com/office/drawing/2014/main" id="{AE186735-C69C-59F0-1002-B56D89BE470C}"/>
              </a:ext>
            </a:extLst>
          </p:cNvPr>
          <p:cNvGrpSpPr/>
          <p:nvPr/>
        </p:nvGrpSpPr>
        <p:grpSpPr>
          <a:xfrm>
            <a:off x="2711917" y="1490107"/>
            <a:ext cx="43680" cy="60407"/>
            <a:chOff x="4810536" y="974032"/>
            <a:chExt cx="50776" cy="70003"/>
          </a:xfrm>
        </p:grpSpPr>
        <p:sp>
          <p:nvSpPr>
            <p:cNvPr id="396" name="Freeform: Shape 395">
              <a:extLst>
                <a:ext uri="{FF2B5EF4-FFF2-40B4-BE49-F238E27FC236}">
                  <a16:creationId xmlns:a16="http://schemas.microsoft.com/office/drawing/2014/main" id="{C09FFDB4-65FC-1240-ACA0-412BDF4E000F}"/>
                </a:ext>
              </a:extLst>
            </p:cNvPr>
            <p:cNvSpPr/>
            <p:nvPr/>
          </p:nvSpPr>
          <p:spPr>
            <a:xfrm>
              <a:off x="4836014" y="974032"/>
              <a:ext cx="17942" cy="70003"/>
            </a:xfrm>
            <a:custGeom>
              <a:avLst/>
              <a:gdLst>
                <a:gd name="connsiteX0" fmla="*/ 170 w 17942"/>
                <a:gd name="connsiteY0" fmla="*/ 2 h 70003"/>
                <a:gd name="connsiteX1" fmla="*/ 170 w 17942"/>
                <a:gd name="connsiteY1" fmla="*/ 70006 h 70003"/>
              </a:gdLst>
              <a:ahLst/>
              <a:cxnLst>
                <a:cxn ang="0">
                  <a:pos x="connsiteX0" y="connsiteY0"/>
                </a:cxn>
                <a:cxn ang="0">
                  <a:pos x="connsiteX1" y="connsiteY1"/>
                </a:cxn>
              </a:cxnLst>
              <a:rect l="l" t="t" r="r" b="b"/>
              <a:pathLst>
                <a:path w="17942" h="70003">
                  <a:moveTo>
                    <a:pt x="170" y="2"/>
                  </a:moveTo>
                  <a:lnTo>
                    <a:pt x="170" y="7000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Freeform: Shape 396">
              <a:extLst>
                <a:ext uri="{FF2B5EF4-FFF2-40B4-BE49-F238E27FC236}">
                  <a16:creationId xmlns:a16="http://schemas.microsoft.com/office/drawing/2014/main" id="{2F89E544-2416-6441-511B-998750C2ED3F}"/>
                </a:ext>
              </a:extLst>
            </p:cNvPr>
            <p:cNvSpPr/>
            <p:nvPr/>
          </p:nvSpPr>
          <p:spPr>
            <a:xfrm>
              <a:off x="4810536" y="1009158"/>
              <a:ext cx="50776" cy="24736"/>
            </a:xfrm>
            <a:custGeom>
              <a:avLst/>
              <a:gdLst>
                <a:gd name="connsiteX0" fmla="*/ 50947 w 50776"/>
                <a:gd name="connsiteY0" fmla="*/ 2 h 24736"/>
                <a:gd name="connsiteX1" fmla="*/ 170 w 50776"/>
                <a:gd name="connsiteY1" fmla="*/ 2 h 24736"/>
              </a:gdLst>
              <a:ahLst/>
              <a:cxnLst>
                <a:cxn ang="0">
                  <a:pos x="connsiteX0" y="connsiteY0"/>
                </a:cxn>
                <a:cxn ang="0">
                  <a:pos x="connsiteX1" y="connsiteY1"/>
                </a:cxn>
              </a:cxnLst>
              <a:rect l="l" t="t" r="r" b="b"/>
              <a:pathLst>
                <a:path w="50776" h="24736">
                  <a:moveTo>
                    <a:pt x="50947" y="2"/>
                  </a:moveTo>
                  <a:lnTo>
                    <a:pt x="170" y="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 name="Graphic 3">
            <a:extLst>
              <a:ext uri="{FF2B5EF4-FFF2-40B4-BE49-F238E27FC236}">
                <a16:creationId xmlns:a16="http://schemas.microsoft.com/office/drawing/2014/main" id="{D87D0D9A-BCD3-AB39-B00A-C676161A5792}"/>
              </a:ext>
            </a:extLst>
          </p:cNvPr>
          <p:cNvGrpSpPr/>
          <p:nvPr/>
        </p:nvGrpSpPr>
        <p:grpSpPr>
          <a:xfrm>
            <a:off x="1621112" y="1490107"/>
            <a:ext cx="43680" cy="60407"/>
            <a:chOff x="3542546" y="974032"/>
            <a:chExt cx="50776" cy="70003"/>
          </a:xfrm>
        </p:grpSpPr>
        <p:sp>
          <p:nvSpPr>
            <p:cNvPr id="394" name="Freeform: Shape 393">
              <a:extLst>
                <a:ext uri="{FF2B5EF4-FFF2-40B4-BE49-F238E27FC236}">
                  <a16:creationId xmlns:a16="http://schemas.microsoft.com/office/drawing/2014/main" id="{8FABF1E2-559E-55E9-21C2-5EE2E11589A1}"/>
                </a:ext>
              </a:extLst>
            </p:cNvPr>
            <p:cNvSpPr/>
            <p:nvPr/>
          </p:nvSpPr>
          <p:spPr>
            <a:xfrm>
              <a:off x="3568024" y="974032"/>
              <a:ext cx="17942" cy="70003"/>
            </a:xfrm>
            <a:custGeom>
              <a:avLst/>
              <a:gdLst>
                <a:gd name="connsiteX0" fmla="*/ 99 w 17942"/>
                <a:gd name="connsiteY0" fmla="*/ 2 h 70003"/>
                <a:gd name="connsiteX1" fmla="*/ 99 w 17942"/>
                <a:gd name="connsiteY1" fmla="*/ 70006 h 70003"/>
              </a:gdLst>
              <a:ahLst/>
              <a:cxnLst>
                <a:cxn ang="0">
                  <a:pos x="connsiteX0" y="connsiteY0"/>
                </a:cxn>
                <a:cxn ang="0">
                  <a:pos x="connsiteX1" y="connsiteY1"/>
                </a:cxn>
              </a:cxnLst>
              <a:rect l="l" t="t" r="r" b="b"/>
              <a:pathLst>
                <a:path w="17942" h="70003">
                  <a:moveTo>
                    <a:pt x="99" y="2"/>
                  </a:moveTo>
                  <a:lnTo>
                    <a:pt x="99" y="7000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Freeform: Shape 394">
              <a:extLst>
                <a:ext uri="{FF2B5EF4-FFF2-40B4-BE49-F238E27FC236}">
                  <a16:creationId xmlns:a16="http://schemas.microsoft.com/office/drawing/2014/main" id="{B66DB79A-C23C-38AD-58A8-2D5F05F29766}"/>
                </a:ext>
              </a:extLst>
            </p:cNvPr>
            <p:cNvSpPr/>
            <p:nvPr/>
          </p:nvSpPr>
          <p:spPr>
            <a:xfrm>
              <a:off x="3542546" y="1009158"/>
              <a:ext cx="50776" cy="24736"/>
            </a:xfrm>
            <a:custGeom>
              <a:avLst/>
              <a:gdLst>
                <a:gd name="connsiteX0" fmla="*/ 50876 w 50776"/>
                <a:gd name="connsiteY0" fmla="*/ 2 h 24736"/>
                <a:gd name="connsiteX1" fmla="*/ 99 w 50776"/>
                <a:gd name="connsiteY1" fmla="*/ 2 h 24736"/>
              </a:gdLst>
              <a:ahLst/>
              <a:cxnLst>
                <a:cxn ang="0">
                  <a:pos x="connsiteX0" y="connsiteY0"/>
                </a:cxn>
                <a:cxn ang="0">
                  <a:pos x="connsiteX1" y="connsiteY1"/>
                </a:cxn>
              </a:cxnLst>
              <a:rect l="l" t="t" r="r" b="b"/>
              <a:pathLst>
                <a:path w="50776" h="24736">
                  <a:moveTo>
                    <a:pt x="50876" y="2"/>
                  </a:moveTo>
                  <a:lnTo>
                    <a:pt x="99" y="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raphic 3">
            <a:extLst>
              <a:ext uri="{FF2B5EF4-FFF2-40B4-BE49-F238E27FC236}">
                <a16:creationId xmlns:a16="http://schemas.microsoft.com/office/drawing/2014/main" id="{C1925281-DD94-DD29-2FA0-49185802B8E1}"/>
              </a:ext>
            </a:extLst>
          </p:cNvPr>
          <p:cNvGrpSpPr/>
          <p:nvPr/>
        </p:nvGrpSpPr>
        <p:grpSpPr>
          <a:xfrm>
            <a:off x="1366123" y="1490107"/>
            <a:ext cx="43680" cy="60407"/>
            <a:chOff x="3246138" y="974032"/>
            <a:chExt cx="50776" cy="70003"/>
          </a:xfrm>
        </p:grpSpPr>
        <p:sp>
          <p:nvSpPr>
            <p:cNvPr id="392" name="Freeform: Shape 391">
              <a:extLst>
                <a:ext uri="{FF2B5EF4-FFF2-40B4-BE49-F238E27FC236}">
                  <a16:creationId xmlns:a16="http://schemas.microsoft.com/office/drawing/2014/main" id="{A711EF96-22B5-03DE-D8E9-5D04199B8C86}"/>
                </a:ext>
              </a:extLst>
            </p:cNvPr>
            <p:cNvSpPr/>
            <p:nvPr/>
          </p:nvSpPr>
          <p:spPr>
            <a:xfrm>
              <a:off x="3271616" y="974032"/>
              <a:ext cx="17942" cy="70003"/>
            </a:xfrm>
            <a:custGeom>
              <a:avLst/>
              <a:gdLst>
                <a:gd name="connsiteX0" fmla="*/ 83 w 17942"/>
                <a:gd name="connsiteY0" fmla="*/ 2 h 70003"/>
                <a:gd name="connsiteX1" fmla="*/ 83 w 17942"/>
                <a:gd name="connsiteY1" fmla="*/ 70006 h 70003"/>
              </a:gdLst>
              <a:ahLst/>
              <a:cxnLst>
                <a:cxn ang="0">
                  <a:pos x="connsiteX0" y="connsiteY0"/>
                </a:cxn>
                <a:cxn ang="0">
                  <a:pos x="connsiteX1" y="connsiteY1"/>
                </a:cxn>
              </a:cxnLst>
              <a:rect l="l" t="t" r="r" b="b"/>
              <a:pathLst>
                <a:path w="17942" h="70003">
                  <a:moveTo>
                    <a:pt x="83" y="2"/>
                  </a:moveTo>
                  <a:lnTo>
                    <a:pt x="83" y="7000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Freeform: Shape 392">
              <a:extLst>
                <a:ext uri="{FF2B5EF4-FFF2-40B4-BE49-F238E27FC236}">
                  <a16:creationId xmlns:a16="http://schemas.microsoft.com/office/drawing/2014/main" id="{C3612801-CF2E-1D05-11FC-813418FD6419}"/>
                </a:ext>
              </a:extLst>
            </p:cNvPr>
            <p:cNvSpPr/>
            <p:nvPr/>
          </p:nvSpPr>
          <p:spPr>
            <a:xfrm>
              <a:off x="3246138" y="1009158"/>
              <a:ext cx="50776" cy="24736"/>
            </a:xfrm>
            <a:custGeom>
              <a:avLst/>
              <a:gdLst>
                <a:gd name="connsiteX0" fmla="*/ 50860 w 50776"/>
                <a:gd name="connsiteY0" fmla="*/ 2 h 24736"/>
                <a:gd name="connsiteX1" fmla="*/ 83 w 50776"/>
                <a:gd name="connsiteY1" fmla="*/ 2 h 24736"/>
              </a:gdLst>
              <a:ahLst/>
              <a:cxnLst>
                <a:cxn ang="0">
                  <a:pos x="connsiteX0" y="connsiteY0"/>
                </a:cxn>
                <a:cxn ang="0">
                  <a:pos x="connsiteX1" y="connsiteY1"/>
                </a:cxn>
              </a:cxnLst>
              <a:rect l="l" t="t" r="r" b="b"/>
              <a:pathLst>
                <a:path w="50776" h="24736">
                  <a:moveTo>
                    <a:pt x="50860" y="2"/>
                  </a:moveTo>
                  <a:lnTo>
                    <a:pt x="83" y="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 name="Graphic 3">
            <a:extLst>
              <a:ext uri="{FF2B5EF4-FFF2-40B4-BE49-F238E27FC236}">
                <a16:creationId xmlns:a16="http://schemas.microsoft.com/office/drawing/2014/main" id="{F0DB2091-1F88-D37A-ACB4-ABD1ED06ED43}"/>
              </a:ext>
            </a:extLst>
          </p:cNvPr>
          <p:cNvGrpSpPr/>
          <p:nvPr/>
        </p:nvGrpSpPr>
        <p:grpSpPr>
          <a:xfrm>
            <a:off x="1161144" y="1490107"/>
            <a:ext cx="43680" cy="60407"/>
            <a:chOff x="3007863" y="974032"/>
            <a:chExt cx="50776" cy="70003"/>
          </a:xfrm>
        </p:grpSpPr>
        <p:sp>
          <p:nvSpPr>
            <p:cNvPr id="390" name="Freeform: Shape 389">
              <a:extLst>
                <a:ext uri="{FF2B5EF4-FFF2-40B4-BE49-F238E27FC236}">
                  <a16:creationId xmlns:a16="http://schemas.microsoft.com/office/drawing/2014/main" id="{1B2DE5DD-75F3-28FA-546E-CF9CCD9BD5F9}"/>
                </a:ext>
              </a:extLst>
            </p:cNvPr>
            <p:cNvSpPr/>
            <p:nvPr/>
          </p:nvSpPr>
          <p:spPr>
            <a:xfrm>
              <a:off x="3033341" y="974032"/>
              <a:ext cx="17942" cy="70003"/>
            </a:xfrm>
            <a:custGeom>
              <a:avLst/>
              <a:gdLst>
                <a:gd name="connsiteX0" fmla="*/ 69 w 17942"/>
                <a:gd name="connsiteY0" fmla="*/ 2 h 70003"/>
                <a:gd name="connsiteX1" fmla="*/ 69 w 17942"/>
                <a:gd name="connsiteY1" fmla="*/ 70006 h 70003"/>
              </a:gdLst>
              <a:ahLst/>
              <a:cxnLst>
                <a:cxn ang="0">
                  <a:pos x="connsiteX0" y="connsiteY0"/>
                </a:cxn>
                <a:cxn ang="0">
                  <a:pos x="connsiteX1" y="connsiteY1"/>
                </a:cxn>
              </a:cxnLst>
              <a:rect l="l" t="t" r="r" b="b"/>
              <a:pathLst>
                <a:path w="17942" h="70003">
                  <a:moveTo>
                    <a:pt x="69" y="2"/>
                  </a:moveTo>
                  <a:lnTo>
                    <a:pt x="69" y="70006"/>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Freeform: Shape 390">
              <a:extLst>
                <a:ext uri="{FF2B5EF4-FFF2-40B4-BE49-F238E27FC236}">
                  <a16:creationId xmlns:a16="http://schemas.microsoft.com/office/drawing/2014/main" id="{918F37BA-4B5B-04D8-2E5D-ECE5DDEAD406}"/>
                </a:ext>
              </a:extLst>
            </p:cNvPr>
            <p:cNvSpPr/>
            <p:nvPr/>
          </p:nvSpPr>
          <p:spPr>
            <a:xfrm>
              <a:off x="3007863" y="1009158"/>
              <a:ext cx="50776" cy="24736"/>
            </a:xfrm>
            <a:custGeom>
              <a:avLst/>
              <a:gdLst>
                <a:gd name="connsiteX0" fmla="*/ 50846 w 50776"/>
                <a:gd name="connsiteY0" fmla="*/ 2 h 24736"/>
                <a:gd name="connsiteX1" fmla="*/ 69 w 50776"/>
                <a:gd name="connsiteY1" fmla="*/ 2 h 24736"/>
              </a:gdLst>
              <a:ahLst/>
              <a:cxnLst>
                <a:cxn ang="0">
                  <a:pos x="connsiteX0" y="connsiteY0"/>
                </a:cxn>
                <a:cxn ang="0">
                  <a:pos x="connsiteX1" y="connsiteY1"/>
                </a:cxn>
              </a:cxnLst>
              <a:rect l="l" t="t" r="r" b="b"/>
              <a:pathLst>
                <a:path w="50776" h="24736">
                  <a:moveTo>
                    <a:pt x="50846" y="2"/>
                  </a:moveTo>
                  <a:lnTo>
                    <a:pt x="69" y="2"/>
                  </a:lnTo>
                </a:path>
              </a:pathLst>
            </a:custGeom>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 name="Graphic 3">
            <a:extLst>
              <a:ext uri="{FF2B5EF4-FFF2-40B4-BE49-F238E27FC236}">
                <a16:creationId xmlns:a16="http://schemas.microsoft.com/office/drawing/2014/main" id="{8FEDEC45-4D92-45F2-AFA4-5CBB6F629164}"/>
              </a:ext>
            </a:extLst>
          </p:cNvPr>
          <p:cNvGrpSpPr/>
          <p:nvPr/>
        </p:nvGrpSpPr>
        <p:grpSpPr>
          <a:xfrm>
            <a:off x="1051707" y="1490107"/>
            <a:ext cx="43680" cy="60407"/>
            <a:chOff x="2880651" y="974032"/>
            <a:chExt cx="50776" cy="70003"/>
          </a:xfrm>
        </p:grpSpPr>
        <p:sp>
          <p:nvSpPr>
            <p:cNvPr id="388" name="Freeform: Shape 387">
              <a:extLst>
                <a:ext uri="{FF2B5EF4-FFF2-40B4-BE49-F238E27FC236}">
                  <a16:creationId xmlns:a16="http://schemas.microsoft.com/office/drawing/2014/main" id="{D8DF8006-F794-0707-9F35-10866D372A13}"/>
                </a:ext>
              </a:extLst>
            </p:cNvPr>
            <p:cNvSpPr/>
            <p:nvPr/>
          </p:nvSpPr>
          <p:spPr>
            <a:xfrm>
              <a:off x="2906129" y="974032"/>
              <a:ext cx="17942" cy="70003"/>
            </a:xfrm>
            <a:custGeom>
              <a:avLst/>
              <a:gdLst>
                <a:gd name="connsiteX0" fmla="*/ 62 w 17942"/>
                <a:gd name="connsiteY0" fmla="*/ 2 h 70003"/>
                <a:gd name="connsiteX1" fmla="*/ 62 w 17942"/>
                <a:gd name="connsiteY1" fmla="*/ 70006 h 70003"/>
              </a:gdLst>
              <a:ahLst/>
              <a:cxnLst>
                <a:cxn ang="0">
                  <a:pos x="connsiteX0" y="connsiteY0"/>
                </a:cxn>
                <a:cxn ang="0">
                  <a:pos x="connsiteX1" y="connsiteY1"/>
                </a:cxn>
              </a:cxnLst>
              <a:rect l="l" t="t" r="r" b="b"/>
              <a:pathLst>
                <a:path w="17942" h="70003">
                  <a:moveTo>
                    <a:pt x="62" y="2"/>
                  </a:moveTo>
                  <a:lnTo>
                    <a:pt x="62" y="7000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Freeform: Shape 388">
              <a:extLst>
                <a:ext uri="{FF2B5EF4-FFF2-40B4-BE49-F238E27FC236}">
                  <a16:creationId xmlns:a16="http://schemas.microsoft.com/office/drawing/2014/main" id="{F8EDE719-5F1B-62D7-AA13-AF2DCF8C5C70}"/>
                </a:ext>
              </a:extLst>
            </p:cNvPr>
            <p:cNvSpPr/>
            <p:nvPr/>
          </p:nvSpPr>
          <p:spPr>
            <a:xfrm>
              <a:off x="2880651" y="1009158"/>
              <a:ext cx="50776" cy="24736"/>
            </a:xfrm>
            <a:custGeom>
              <a:avLst/>
              <a:gdLst>
                <a:gd name="connsiteX0" fmla="*/ 50839 w 50776"/>
                <a:gd name="connsiteY0" fmla="*/ 2 h 24736"/>
                <a:gd name="connsiteX1" fmla="*/ 62 w 50776"/>
                <a:gd name="connsiteY1" fmla="*/ 2 h 24736"/>
              </a:gdLst>
              <a:ahLst/>
              <a:cxnLst>
                <a:cxn ang="0">
                  <a:pos x="connsiteX0" y="connsiteY0"/>
                </a:cxn>
                <a:cxn ang="0">
                  <a:pos x="connsiteX1" y="connsiteY1"/>
                </a:cxn>
              </a:cxnLst>
              <a:rect l="l" t="t" r="r" b="b"/>
              <a:pathLst>
                <a:path w="50776" h="24736">
                  <a:moveTo>
                    <a:pt x="50839" y="2"/>
                  </a:moveTo>
                  <a:lnTo>
                    <a:pt x="62" y="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 name="Graphic 3">
            <a:extLst>
              <a:ext uri="{FF2B5EF4-FFF2-40B4-BE49-F238E27FC236}">
                <a16:creationId xmlns:a16="http://schemas.microsoft.com/office/drawing/2014/main" id="{CD58A2A0-0839-7CF4-A49A-BF551DB0F0AC}"/>
              </a:ext>
            </a:extLst>
          </p:cNvPr>
          <p:cNvGrpSpPr/>
          <p:nvPr/>
        </p:nvGrpSpPr>
        <p:grpSpPr>
          <a:xfrm>
            <a:off x="1407333" y="1542615"/>
            <a:ext cx="43680" cy="60407"/>
            <a:chOff x="3294044" y="1034883"/>
            <a:chExt cx="50776" cy="70003"/>
          </a:xfrm>
        </p:grpSpPr>
        <p:sp>
          <p:nvSpPr>
            <p:cNvPr id="386" name="Freeform: Shape 385">
              <a:extLst>
                <a:ext uri="{FF2B5EF4-FFF2-40B4-BE49-F238E27FC236}">
                  <a16:creationId xmlns:a16="http://schemas.microsoft.com/office/drawing/2014/main" id="{9AD3FF68-7AFC-EAC4-3A61-A804D5FFA330}"/>
                </a:ext>
              </a:extLst>
            </p:cNvPr>
            <p:cNvSpPr/>
            <p:nvPr/>
          </p:nvSpPr>
          <p:spPr>
            <a:xfrm>
              <a:off x="3319522" y="1034883"/>
              <a:ext cx="17942" cy="70003"/>
            </a:xfrm>
            <a:custGeom>
              <a:avLst/>
              <a:gdLst>
                <a:gd name="connsiteX0" fmla="*/ 85 w 17942"/>
                <a:gd name="connsiteY0" fmla="*/ 4 h 70003"/>
                <a:gd name="connsiteX1" fmla="*/ 85 w 17942"/>
                <a:gd name="connsiteY1" fmla="*/ 70008 h 70003"/>
              </a:gdLst>
              <a:ahLst/>
              <a:cxnLst>
                <a:cxn ang="0">
                  <a:pos x="connsiteX0" y="connsiteY0"/>
                </a:cxn>
                <a:cxn ang="0">
                  <a:pos x="connsiteX1" y="connsiteY1"/>
                </a:cxn>
              </a:cxnLst>
              <a:rect l="l" t="t" r="r" b="b"/>
              <a:pathLst>
                <a:path w="17942" h="70003">
                  <a:moveTo>
                    <a:pt x="85" y="4"/>
                  </a:moveTo>
                  <a:lnTo>
                    <a:pt x="85" y="70008"/>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Freeform: Shape 386">
              <a:extLst>
                <a:ext uri="{FF2B5EF4-FFF2-40B4-BE49-F238E27FC236}">
                  <a16:creationId xmlns:a16="http://schemas.microsoft.com/office/drawing/2014/main" id="{90E30BFC-38BD-A4B3-6A45-2AE4F27DC58B}"/>
                </a:ext>
              </a:extLst>
            </p:cNvPr>
            <p:cNvSpPr/>
            <p:nvPr/>
          </p:nvSpPr>
          <p:spPr>
            <a:xfrm>
              <a:off x="3294044" y="1070009"/>
              <a:ext cx="50776" cy="24736"/>
            </a:xfrm>
            <a:custGeom>
              <a:avLst/>
              <a:gdLst>
                <a:gd name="connsiteX0" fmla="*/ 50862 w 50776"/>
                <a:gd name="connsiteY0" fmla="*/ 4 h 24736"/>
                <a:gd name="connsiteX1" fmla="*/ 85 w 50776"/>
                <a:gd name="connsiteY1" fmla="*/ 4 h 24736"/>
              </a:gdLst>
              <a:ahLst/>
              <a:cxnLst>
                <a:cxn ang="0">
                  <a:pos x="connsiteX0" y="connsiteY0"/>
                </a:cxn>
                <a:cxn ang="0">
                  <a:pos x="connsiteX1" y="connsiteY1"/>
                </a:cxn>
              </a:cxnLst>
              <a:rect l="l" t="t" r="r" b="b"/>
              <a:pathLst>
                <a:path w="50776" h="24736">
                  <a:moveTo>
                    <a:pt x="50862" y="4"/>
                  </a:moveTo>
                  <a:lnTo>
                    <a:pt x="85" y="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 name="Graphic 3">
            <a:extLst>
              <a:ext uri="{FF2B5EF4-FFF2-40B4-BE49-F238E27FC236}">
                <a16:creationId xmlns:a16="http://schemas.microsoft.com/office/drawing/2014/main" id="{78B86F13-D2A9-375A-C087-450A9C5C1822}"/>
              </a:ext>
            </a:extLst>
          </p:cNvPr>
          <p:cNvGrpSpPr/>
          <p:nvPr/>
        </p:nvGrpSpPr>
        <p:grpSpPr>
          <a:xfrm>
            <a:off x="1420608" y="1542615"/>
            <a:ext cx="43680" cy="60407"/>
            <a:chOff x="3309474" y="1034883"/>
            <a:chExt cx="50776" cy="70003"/>
          </a:xfrm>
        </p:grpSpPr>
        <p:sp>
          <p:nvSpPr>
            <p:cNvPr id="384" name="Freeform: Shape 383">
              <a:extLst>
                <a:ext uri="{FF2B5EF4-FFF2-40B4-BE49-F238E27FC236}">
                  <a16:creationId xmlns:a16="http://schemas.microsoft.com/office/drawing/2014/main" id="{3007BF98-A875-0670-41A3-705154E3A7D6}"/>
                </a:ext>
              </a:extLst>
            </p:cNvPr>
            <p:cNvSpPr/>
            <p:nvPr/>
          </p:nvSpPr>
          <p:spPr>
            <a:xfrm>
              <a:off x="3334953" y="1034883"/>
              <a:ext cx="17942" cy="70003"/>
            </a:xfrm>
            <a:custGeom>
              <a:avLst/>
              <a:gdLst>
                <a:gd name="connsiteX0" fmla="*/ 86 w 17942"/>
                <a:gd name="connsiteY0" fmla="*/ 4 h 70003"/>
                <a:gd name="connsiteX1" fmla="*/ 86 w 17942"/>
                <a:gd name="connsiteY1" fmla="*/ 70008 h 70003"/>
              </a:gdLst>
              <a:ahLst/>
              <a:cxnLst>
                <a:cxn ang="0">
                  <a:pos x="connsiteX0" y="connsiteY0"/>
                </a:cxn>
                <a:cxn ang="0">
                  <a:pos x="connsiteX1" y="connsiteY1"/>
                </a:cxn>
              </a:cxnLst>
              <a:rect l="l" t="t" r="r" b="b"/>
              <a:pathLst>
                <a:path w="17942" h="70003">
                  <a:moveTo>
                    <a:pt x="86" y="4"/>
                  </a:moveTo>
                  <a:lnTo>
                    <a:pt x="86" y="70008"/>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Freeform: Shape 384">
              <a:extLst>
                <a:ext uri="{FF2B5EF4-FFF2-40B4-BE49-F238E27FC236}">
                  <a16:creationId xmlns:a16="http://schemas.microsoft.com/office/drawing/2014/main" id="{19C8C8B9-6BE6-1CF5-2225-0085D71683E0}"/>
                </a:ext>
              </a:extLst>
            </p:cNvPr>
            <p:cNvSpPr/>
            <p:nvPr/>
          </p:nvSpPr>
          <p:spPr>
            <a:xfrm>
              <a:off x="3309474" y="1070009"/>
              <a:ext cx="50776" cy="24736"/>
            </a:xfrm>
            <a:custGeom>
              <a:avLst/>
              <a:gdLst>
                <a:gd name="connsiteX0" fmla="*/ 50863 w 50776"/>
                <a:gd name="connsiteY0" fmla="*/ 4 h 24736"/>
                <a:gd name="connsiteX1" fmla="*/ 86 w 50776"/>
                <a:gd name="connsiteY1" fmla="*/ 4 h 24736"/>
              </a:gdLst>
              <a:ahLst/>
              <a:cxnLst>
                <a:cxn ang="0">
                  <a:pos x="connsiteX0" y="connsiteY0"/>
                </a:cxn>
                <a:cxn ang="0">
                  <a:pos x="connsiteX1" y="connsiteY1"/>
                </a:cxn>
              </a:cxnLst>
              <a:rect l="l" t="t" r="r" b="b"/>
              <a:pathLst>
                <a:path w="50776" h="24736">
                  <a:moveTo>
                    <a:pt x="50863" y="4"/>
                  </a:moveTo>
                  <a:lnTo>
                    <a:pt x="86" y="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8" name="Graphic 3">
            <a:extLst>
              <a:ext uri="{FF2B5EF4-FFF2-40B4-BE49-F238E27FC236}">
                <a16:creationId xmlns:a16="http://schemas.microsoft.com/office/drawing/2014/main" id="{1A819992-E79C-DFF9-3891-841E5FDEF808}"/>
              </a:ext>
            </a:extLst>
          </p:cNvPr>
          <p:cNvGrpSpPr/>
          <p:nvPr/>
        </p:nvGrpSpPr>
        <p:grpSpPr>
          <a:xfrm>
            <a:off x="1717428" y="1569938"/>
            <a:ext cx="43680" cy="60407"/>
            <a:chOff x="3654507" y="1066546"/>
            <a:chExt cx="50776" cy="70003"/>
          </a:xfrm>
        </p:grpSpPr>
        <p:sp>
          <p:nvSpPr>
            <p:cNvPr id="382" name="Freeform: Shape 381">
              <a:extLst>
                <a:ext uri="{FF2B5EF4-FFF2-40B4-BE49-F238E27FC236}">
                  <a16:creationId xmlns:a16="http://schemas.microsoft.com/office/drawing/2014/main" id="{7D9ACB86-5973-6E3A-843E-E18D10363042}"/>
                </a:ext>
              </a:extLst>
            </p:cNvPr>
            <p:cNvSpPr/>
            <p:nvPr/>
          </p:nvSpPr>
          <p:spPr>
            <a:xfrm>
              <a:off x="3679985" y="1066546"/>
              <a:ext cx="17942" cy="70003"/>
            </a:xfrm>
            <a:custGeom>
              <a:avLst/>
              <a:gdLst>
                <a:gd name="connsiteX0" fmla="*/ 105 w 17942"/>
                <a:gd name="connsiteY0" fmla="*/ 6 h 70003"/>
                <a:gd name="connsiteX1" fmla="*/ 105 w 17942"/>
                <a:gd name="connsiteY1" fmla="*/ 70009 h 70003"/>
              </a:gdLst>
              <a:ahLst/>
              <a:cxnLst>
                <a:cxn ang="0">
                  <a:pos x="connsiteX0" y="connsiteY0"/>
                </a:cxn>
                <a:cxn ang="0">
                  <a:pos x="connsiteX1" y="connsiteY1"/>
                </a:cxn>
              </a:cxnLst>
              <a:rect l="l" t="t" r="r" b="b"/>
              <a:pathLst>
                <a:path w="17942" h="70003">
                  <a:moveTo>
                    <a:pt x="105" y="6"/>
                  </a:moveTo>
                  <a:lnTo>
                    <a:pt x="105"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Freeform: Shape 382">
              <a:extLst>
                <a:ext uri="{FF2B5EF4-FFF2-40B4-BE49-F238E27FC236}">
                  <a16:creationId xmlns:a16="http://schemas.microsoft.com/office/drawing/2014/main" id="{C1C0215A-DBE9-AB92-D3F1-74494F523CE1}"/>
                </a:ext>
              </a:extLst>
            </p:cNvPr>
            <p:cNvSpPr/>
            <p:nvPr/>
          </p:nvSpPr>
          <p:spPr>
            <a:xfrm>
              <a:off x="3654507" y="1101671"/>
              <a:ext cx="50776" cy="24736"/>
            </a:xfrm>
            <a:custGeom>
              <a:avLst/>
              <a:gdLst>
                <a:gd name="connsiteX0" fmla="*/ 50882 w 50776"/>
                <a:gd name="connsiteY0" fmla="*/ 6 h 24736"/>
                <a:gd name="connsiteX1" fmla="*/ 105 w 50776"/>
                <a:gd name="connsiteY1" fmla="*/ 6 h 24736"/>
              </a:gdLst>
              <a:ahLst/>
              <a:cxnLst>
                <a:cxn ang="0">
                  <a:pos x="connsiteX0" y="connsiteY0"/>
                </a:cxn>
                <a:cxn ang="0">
                  <a:pos x="connsiteX1" y="connsiteY1"/>
                </a:cxn>
              </a:cxnLst>
              <a:rect l="l" t="t" r="r" b="b"/>
              <a:pathLst>
                <a:path w="50776" h="24736">
                  <a:moveTo>
                    <a:pt x="50882" y="6"/>
                  </a:moveTo>
                  <a:lnTo>
                    <a:pt x="105"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9" name="Graphic 3">
            <a:extLst>
              <a:ext uri="{FF2B5EF4-FFF2-40B4-BE49-F238E27FC236}">
                <a16:creationId xmlns:a16="http://schemas.microsoft.com/office/drawing/2014/main" id="{0632AC52-C12E-A50D-A416-74DD8AF9C805}"/>
              </a:ext>
            </a:extLst>
          </p:cNvPr>
          <p:cNvGrpSpPr/>
          <p:nvPr/>
        </p:nvGrpSpPr>
        <p:grpSpPr>
          <a:xfrm>
            <a:off x="1759257" y="1569938"/>
            <a:ext cx="43680" cy="60407"/>
            <a:chOff x="3703131" y="1066546"/>
            <a:chExt cx="50776" cy="70003"/>
          </a:xfrm>
        </p:grpSpPr>
        <p:sp>
          <p:nvSpPr>
            <p:cNvPr id="380" name="Freeform: Shape 379">
              <a:extLst>
                <a:ext uri="{FF2B5EF4-FFF2-40B4-BE49-F238E27FC236}">
                  <a16:creationId xmlns:a16="http://schemas.microsoft.com/office/drawing/2014/main" id="{86A16D58-0786-503E-3B10-DBA329A67626}"/>
                </a:ext>
              </a:extLst>
            </p:cNvPr>
            <p:cNvSpPr/>
            <p:nvPr/>
          </p:nvSpPr>
          <p:spPr>
            <a:xfrm>
              <a:off x="3728609" y="1066546"/>
              <a:ext cx="17942" cy="70003"/>
            </a:xfrm>
            <a:custGeom>
              <a:avLst/>
              <a:gdLst>
                <a:gd name="connsiteX0" fmla="*/ 108 w 17942"/>
                <a:gd name="connsiteY0" fmla="*/ 6 h 70003"/>
                <a:gd name="connsiteX1" fmla="*/ 108 w 17942"/>
                <a:gd name="connsiteY1" fmla="*/ 70009 h 70003"/>
              </a:gdLst>
              <a:ahLst/>
              <a:cxnLst>
                <a:cxn ang="0">
                  <a:pos x="connsiteX0" y="connsiteY0"/>
                </a:cxn>
                <a:cxn ang="0">
                  <a:pos x="connsiteX1" y="connsiteY1"/>
                </a:cxn>
              </a:cxnLst>
              <a:rect l="l" t="t" r="r" b="b"/>
              <a:pathLst>
                <a:path w="17942" h="70003">
                  <a:moveTo>
                    <a:pt x="108" y="6"/>
                  </a:moveTo>
                  <a:lnTo>
                    <a:pt x="108"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Freeform: Shape 380">
              <a:extLst>
                <a:ext uri="{FF2B5EF4-FFF2-40B4-BE49-F238E27FC236}">
                  <a16:creationId xmlns:a16="http://schemas.microsoft.com/office/drawing/2014/main" id="{BF7DD8DE-3521-D8C5-F2D7-95F5B43DA1F5}"/>
                </a:ext>
              </a:extLst>
            </p:cNvPr>
            <p:cNvSpPr/>
            <p:nvPr/>
          </p:nvSpPr>
          <p:spPr>
            <a:xfrm>
              <a:off x="3703131" y="1101671"/>
              <a:ext cx="50776" cy="24736"/>
            </a:xfrm>
            <a:custGeom>
              <a:avLst/>
              <a:gdLst>
                <a:gd name="connsiteX0" fmla="*/ 50885 w 50776"/>
                <a:gd name="connsiteY0" fmla="*/ 6 h 24736"/>
                <a:gd name="connsiteX1" fmla="*/ 108 w 50776"/>
                <a:gd name="connsiteY1" fmla="*/ 6 h 24736"/>
              </a:gdLst>
              <a:ahLst/>
              <a:cxnLst>
                <a:cxn ang="0">
                  <a:pos x="connsiteX0" y="connsiteY0"/>
                </a:cxn>
                <a:cxn ang="0">
                  <a:pos x="connsiteX1" y="connsiteY1"/>
                </a:cxn>
              </a:cxnLst>
              <a:rect l="l" t="t" r="r" b="b"/>
              <a:pathLst>
                <a:path w="50776" h="24736">
                  <a:moveTo>
                    <a:pt x="50885" y="6"/>
                  </a:moveTo>
                  <a:lnTo>
                    <a:pt x="108"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0" name="Graphic 3">
            <a:extLst>
              <a:ext uri="{FF2B5EF4-FFF2-40B4-BE49-F238E27FC236}">
                <a16:creationId xmlns:a16="http://schemas.microsoft.com/office/drawing/2014/main" id="{6372378B-F547-3705-6032-1C08226237F2}"/>
              </a:ext>
            </a:extLst>
          </p:cNvPr>
          <p:cNvGrpSpPr/>
          <p:nvPr/>
        </p:nvGrpSpPr>
        <p:grpSpPr>
          <a:xfrm>
            <a:off x="1905119" y="1569938"/>
            <a:ext cx="43680" cy="60407"/>
            <a:chOff x="3872686" y="1066546"/>
            <a:chExt cx="50776" cy="70003"/>
          </a:xfrm>
        </p:grpSpPr>
        <p:sp>
          <p:nvSpPr>
            <p:cNvPr id="378" name="Freeform: Shape 377">
              <a:extLst>
                <a:ext uri="{FF2B5EF4-FFF2-40B4-BE49-F238E27FC236}">
                  <a16:creationId xmlns:a16="http://schemas.microsoft.com/office/drawing/2014/main" id="{AF1DE389-1D19-4E9F-C306-38A85249BF37}"/>
                </a:ext>
              </a:extLst>
            </p:cNvPr>
            <p:cNvSpPr/>
            <p:nvPr/>
          </p:nvSpPr>
          <p:spPr>
            <a:xfrm>
              <a:off x="3898165" y="1066546"/>
              <a:ext cx="17942" cy="70003"/>
            </a:xfrm>
            <a:custGeom>
              <a:avLst/>
              <a:gdLst>
                <a:gd name="connsiteX0" fmla="*/ 118 w 17942"/>
                <a:gd name="connsiteY0" fmla="*/ 6 h 70003"/>
                <a:gd name="connsiteX1" fmla="*/ 118 w 17942"/>
                <a:gd name="connsiteY1" fmla="*/ 70009 h 70003"/>
              </a:gdLst>
              <a:ahLst/>
              <a:cxnLst>
                <a:cxn ang="0">
                  <a:pos x="connsiteX0" y="connsiteY0"/>
                </a:cxn>
                <a:cxn ang="0">
                  <a:pos x="connsiteX1" y="connsiteY1"/>
                </a:cxn>
              </a:cxnLst>
              <a:rect l="l" t="t" r="r" b="b"/>
              <a:pathLst>
                <a:path w="17942" h="70003">
                  <a:moveTo>
                    <a:pt x="118" y="6"/>
                  </a:moveTo>
                  <a:lnTo>
                    <a:pt x="118"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Freeform: Shape 378">
              <a:extLst>
                <a:ext uri="{FF2B5EF4-FFF2-40B4-BE49-F238E27FC236}">
                  <a16:creationId xmlns:a16="http://schemas.microsoft.com/office/drawing/2014/main" id="{1F684C0F-7191-61AF-C82A-00B3D3FF9BA6}"/>
                </a:ext>
              </a:extLst>
            </p:cNvPr>
            <p:cNvSpPr/>
            <p:nvPr/>
          </p:nvSpPr>
          <p:spPr>
            <a:xfrm>
              <a:off x="3872686" y="1101671"/>
              <a:ext cx="50776" cy="24736"/>
            </a:xfrm>
            <a:custGeom>
              <a:avLst/>
              <a:gdLst>
                <a:gd name="connsiteX0" fmla="*/ 50895 w 50776"/>
                <a:gd name="connsiteY0" fmla="*/ 6 h 24736"/>
                <a:gd name="connsiteX1" fmla="*/ 118 w 50776"/>
                <a:gd name="connsiteY1" fmla="*/ 6 h 24736"/>
              </a:gdLst>
              <a:ahLst/>
              <a:cxnLst>
                <a:cxn ang="0">
                  <a:pos x="connsiteX0" y="connsiteY0"/>
                </a:cxn>
                <a:cxn ang="0">
                  <a:pos x="connsiteX1" y="connsiteY1"/>
                </a:cxn>
              </a:cxnLst>
              <a:rect l="l" t="t" r="r" b="b"/>
              <a:pathLst>
                <a:path w="50776" h="24736">
                  <a:moveTo>
                    <a:pt x="50895" y="6"/>
                  </a:moveTo>
                  <a:lnTo>
                    <a:pt x="118"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 name="Graphic 3">
            <a:extLst>
              <a:ext uri="{FF2B5EF4-FFF2-40B4-BE49-F238E27FC236}">
                <a16:creationId xmlns:a16="http://schemas.microsoft.com/office/drawing/2014/main" id="{F5C00EB1-F538-DBDB-56D8-FA6605966355}"/>
              </a:ext>
            </a:extLst>
          </p:cNvPr>
          <p:cNvGrpSpPr/>
          <p:nvPr/>
        </p:nvGrpSpPr>
        <p:grpSpPr>
          <a:xfrm>
            <a:off x="2014556" y="1569938"/>
            <a:ext cx="43680" cy="60407"/>
            <a:chOff x="3999898" y="1066546"/>
            <a:chExt cx="50776" cy="70003"/>
          </a:xfrm>
        </p:grpSpPr>
        <p:sp>
          <p:nvSpPr>
            <p:cNvPr id="376" name="Freeform: Shape 375">
              <a:extLst>
                <a:ext uri="{FF2B5EF4-FFF2-40B4-BE49-F238E27FC236}">
                  <a16:creationId xmlns:a16="http://schemas.microsoft.com/office/drawing/2014/main" id="{AD836D1B-F08D-09A5-053E-83FA5793BCC3}"/>
                </a:ext>
              </a:extLst>
            </p:cNvPr>
            <p:cNvSpPr/>
            <p:nvPr/>
          </p:nvSpPr>
          <p:spPr>
            <a:xfrm>
              <a:off x="4025376" y="1066546"/>
              <a:ext cx="17942" cy="70003"/>
            </a:xfrm>
            <a:custGeom>
              <a:avLst/>
              <a:gdLst>
                <a:gd name="connsiteX0" fmla="*/ 125 w 17942"/>
                <a:gd name="connsiteY0" fmla="*/ 6 h 70003"/>
                <a:gd name="connsiteX1" fmla="*/ 125 w 17942"/>
                <a:gd name="connsiteY1" fmla="*/ 70009 h 70003"/>
              </a:gdLst>
              <a:ahLst/>
              <a:cxnLst>
                <a:cxn ang="0">
                  <a:pos x="connsiteX0" y="connsiteY0"/>
                </a:cxn>
                <a:cxn ang="0">
                  <a:pos x="connsiteX1" y="connsiteY1"/>
                </a:cxn>
              </a:cxnLst>
              <a:rect l="l" t="t" r="r" b="b"/>
              <a:pathLst>
                <a:path w="17942" h="70003">
                  <a:moveTo>
                    <a:pt x="125" y="6"/>
                  </a:moveTo>
                  <a:lnTo>
                    <a:pt x="125"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Freeform: Shape 376">
              <a:extLst>
                <a:ext uri="{FF2B5EF4-FFF2-40B4-BE49-F238E27FC236}">
                  <a16:creationId xmlns:a16="http://schemas.microsoft.com/office/drawing/2014/main" id="{47D1ADFF-CECC-82C3-6DC7-7C2769F5B1BB}"/>
                </a:ext>
              </a:extLst>
            </p:cNvPr>
            <p:cNvSpPr/>
            <p:nvPr/>
          </p:nvSpPr>
          <p:spPr>
            <a:xfrm>
              <a:off x="3999898" y="1101671"/>
              <a:ext cx="50776" cy="24736"/>
            </a:xfrm>
            <a:custGeom>
              <a:avLst/>
              <a:gdLst>
                <a:gd name="connsiteX0" fmla="*/ 50902 w 50776"/>
                <a:gd name="connsiteY0" fmla="*/ 6 h 24736"/>
                <a:gd name="connsiteX1" fmla="*/ 125 w 50776"/>
                <a:gd name="connsiteY1" fmla="*/ 6 h 24736"/>
              </a:gdLst>
              <a:ahLst/>
              <a:cxnLst>
                <a:cxn ang="0">
                  <a:pos x="connsiteX0" y="connsiteY0"/>
                </a:cxn>
                <a:cxn ang="0">
                  <a:pos x="connsiteX1" y="connsiteY1"/>
                </a:cxn>
              </a:cxnLst>
              <a:rect l="l" t="t" r="r" b="b"/>
              <a:pathLst>
                <a:path w="50776" h="24736">
                  <a:moveTo>
                    <a:pt x="50902" y="6"/>
                  </a:moveTo>
                  <a:lnTo>
                    <a:pt x="125"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2" name="Graphic 3">
            <a:extLst>
              <a:ext uri="{FF2B5EF4-FFF2-40B4-BE49-F238E27FC236}">
                <a16:creationId xmlns:a16="http://schemas.microsoft.com/office/drawing/2014/main" id="{DA5F177C-04A3-D18D-9955-A217A5571C48}"/>
              </a:ext>
            </a:extLst>
          </p:cNvPr>
          <p:cNvGrpSpPr/>
          <p:nvPr/>
        </p:nvGrpSpPr>
        <p:grpSpPr>
          <a:xfrm>
            <a:off x="2051445" y="1569938"/>
            <a:ext cx="43680" cy="60407"/>
            <a:chOff x="4042780" y="1066546"/>
            <a:chExt cx="50776" cy="70003"/>
          </a:xfrm>
        </p:grpSpPr>
        <p:sp>
          <p:nvSpPr>
            <p:cNvPr id="374" name="Freeform: Shape 373">
              <a:extLst>
                <a:ext uri="{FF2B5EF4-FFF2-40B4-BE49-F238E27FC236}">
                  <a16:creationId xmlns:a16="http://schemas.microsoft.com/office/drawing/2014/main" id="{C0F2DABF-37B6-3F6B-A59B-4C053DDCEDFA}"/>
                </a:ext>
              </a:extLst>
            </p:cNvPr>
            <p:cNvSpPr/>
            <p:nvPr/>
          </p:nvSpPr>
          <p:spPr>
            <a:xfrm>
              <a:off x="4068258" y="1066546"/>
              <a:ext cx="17942" cy="70003"/>
            </a:xfrm>
            <a:custGeom>
              <a:avLst/>
              <a:gdLst>
                <a:gd name="connsiteX0" fmla="*/ 127 w 17942"/>
                <a:gd name="connsiteY0" fmla="*/ 6 h 70003"/>
                <a:gd name="connsiteX1" fmla="*/ 127 w 17942"/>
                <a:gd name="connsiteY1" fmla="*/ 70009 h 70003"/>
              </a:gdLst>
              <a:ahLst/>
              <a:cxnLst>
                <a:cxn ang="0">
                  <a:pos x="connsiteX0" y="connsiteY0"/>
                </a:cxn>
                <a:cxn ang="0">
                  <a:pos x="connsiteX1" y="connsiteY1"/>
                </a:cxn>
              </a:cxnLst>
              <a:rect l="l" t="t" r="r" b="b"/>
              <a:pathLst>
                <a:path w="17942" h="70003">
                  <a:moveTo>
                    <a:pt x="127" y="6"/>
                  </a:moveTo>
                  <a:lnTo>
                    <a:pt x="127"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Freeform: Shape 374">
              <a:extLst>
                <a:ext uri="{FF2B5EF4-FFF2-40B4-BE49-F238E27FC236}">
                  <a16:creationId xmlns:a16="http://schemas.microsoft.com/office/drawing/2014/main" id="{2ED47064-1152-F439-BD4E-151A14C7F7C1}"/>
                </a:ext>
              </a:extLst>
            </p:cNvPr>
            <p:cNvSpPr/>
            <p:nvPr/>
          </p:nvSpPr>
          <p:spPr>
            <a:xfrm>
              <a:off x="4042780" y="1101671"/>
              <a:ext cx="50776" cy="24736"/>
            </a:xfrm>
            <a:custGeom>
              <a:avLst/>
              <a:gdLst>
                <a:gd name="connsiteX0" fmla="*/ 50904 w 50776"/>
                <a:gd name="connsiteY0" fmla="*/ 6 h 24736"/>
                <a:gd name="connsiteX1" fmla="*/ 127 w 50776"/>
                <a:gd name="connsiteY1" fmla="*/ 6 h 24736"/>
              </a:gdLst>
              <a:ahLst/>
              <a:cxnLst>
                <a:cxn ang="0">
                  <a:pos x="connsiteX0" y="connsiteY0"/>
                </a:cxn>
                <a:cxn ang="0">
                  <a:pos x="connsiteX1" y="connsiteY1"/>
                </a:cxn>
              </a:cxnLst>
              <a:rect l="l" t="t" r="r" b="b"/>
              <a:pathLst>
                <a:path w="50776" h="24736">
                  <a:moveTo>
                    <a:pt x="50904" y="6"/>
                  </a:moveTo>
                  <a:lnTo>
                    <a:pt x="127"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raphic 3">
            <a:extLst>
              <a:ext uri="{FF2B5EF4-FFF2-40B4-BE49-F238E27FC236}">
                <a16:creationId xmlns:a16="http://schemas.microsoft.com/office/drawing/2014/main" id="{BDF005C7-EB44-DC91-D26D-6BE5C2306534}"/>
              </a:ext>
            </a:extLst>
          </p:cNvPr>
          <p:cNvGrpSpPr/>
          <p:nvPr/>
        </p:nvGrpSpPr>
        <p:grpSpPr>
          <a:xfrm>
            <a:off x="2056384" y="1569938"/>
            <a:ext cx="43680" cy="60407"/>
            <a:chOff x="4048522" y="1066546"/>
            <a:chExt cx="50776" cy="70003"/>
          </a:xfrm>
        </p:grpSpPr>
        <p:sp>
          <p:nvSpPr>
            <p:cNvPr id="372" name="Freeform: Shape 371">
              <a:extLst>
                <a:ext uri="{FF2B5EF4-FFF2-40B4-BE49-F238E27FC236}">
                  <a16:creationId xmlns:a16="http://schemas.microsoft.com/office/drawing/2014/main" id="{1CDBE33D-574B-1E1C-91C2-06B42344275A}"/>
                </a:ext>
              </a:extLst>
            </p:cNvPr>
            <p:cNvSpPr/>
            <p:nvPr/>
          </p:nvSpPr>
          <p:spPr>
            <a:xfrm>
              <a:off x="4074000" y="1066546"/>
              <a:ext cx="17942" cy="70003"/>
            </a:xfrm>
            <a:custGeom>
              <a:avLst/>
              <a:gdLst>
                <a:gd name="connsiteX0" fmla="*/ 127 w 17942"/>
                <a:gd name="connsiteY0" fmla="*/ 6 h 70003"/>
                <a:gd name="connsiteX1" fmla="*/ 127 w 17942"/>
                <a:gd name="connsiteY1" fmla="*/ 70009 h 70003"/>
              </a:gdLst>
              <a:ahLst/>
              <a:cxnLst>
                <a:cxn ang="0">
                  <a:pos x="connsiteX0" y="connsiteY0"/>
                </a:cxn>
                <a:cxn ang="0">
                  <a:pos x="connsiteX1" y="connsiteY1"/>
                </a:cxn>
              </a:cxnLst>
              <a:rect l="l" t="t" r="r" b="b"/>
              <a:pathLst>
                <a:path w="17942" h="70003">
                  <a:moveTo>
                    <a:pt x="127" y="6"/>
                  </a:moveTo>
                  <a:lnTo>
                    <a:pt x="127"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Freeform: Shape 372">
              <a:extLst>
                <a:ext uri="{FF2B5EF4-FFF2-40B4-BE49-F238E27FC236}">
                  <a16:creationId xmlns:a16="http://schemas.microsoft.com/office/drawing/2014/main" id="{E8290651-8A0A-2D42-6187-FA3E7306C567}"/>
                </a:ext>
              </a:extLst>
            </p:cNvPr>
            <p:cNvSpPr/>
            <p:nvPr/>
          </p:nvSpPr>
          <p:spPr>
            <a:xfrm>
              <a:off x="4048522" y="1101671"/>
              <a:ext cx="50776" cy="24736"/>
            </a:xfrm>
            <a:custGeom>
              <a:avLst/>
              <a:gdLst>
                <a:gd name="connsiteX0" fmla="*/ 50904 w 50776"/>
                <a:gd name="connsiteY0" fmla="*/ 6 h 24736"/>
                <a:gd name="connsiteX1" fmla="*/ 127 w 50776"/>
                <a:gd name="connsiteY1" fmla="*/ 6 h 24736"/>
              </a:gdLst>
              <a:ahLst/>
              <a:cxnLst>
                <a:cxn ang="0">
                  <a:pos x="connsiteX0" y="connsiteY0"/>
                </a:cxn>
                <a:cxn ang="0">
                  <a:pos x="connsiteX1" y="connsiteY1"/>
                </a:cxn>
              </a:cxnLst>
              <a:rect l="l" t="t" r="r" b="b"/>
              <a:pathLst>
                <a:path w="50776" h="24736">
                  <a:moveTo>
                    <a:pt x="50904" y="6"/>
                  </a:moveTo>
                  <a:lnTo>
                    <a:pt x="127"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4" name="Graphic 3">
            <a:extLst>
              <a:ext uri="{FF2B5EF4-FFF2-40B4-BE49-F238E27FC236}">
                <a16:creationId xmlns:a16="http://schemas.microsoft.com/office/drawing/2014/main" id="{6AD86B27-E08D-E568-F3F4-EBA2436F82C5}"/>
              </a:ext>
            </a:extLst>
          </p:cNvPr>
          <p:cNvGrpSpPr/>
          <p:nvPr/>
        </p:nvGrpSpPr>
        <p:grpSpPr>
          <a:xfrm>
            <a:off x="2093584" y="1569938"/>
            <a:ext cx="43680" cy="60407"/>
            <a:chOff x="4091763" y="1066546"/>
            <a:chExt cx="50776" cy="70003"/>
          </a:xfrm>
        </p:grpSpPr>
        <p:sp>
          <p:nvSpPr>
            <p:cNvPr id="370" name="Freeform: Shape 369">
              <a:extLst>
                <a:ext uri="{FF2B5EF4-FFF2-40B4-BE49-F238E27FC236}">
                  <a16:creationId xmlns:a16="http://schemas.microsoft.com/office/drawing/2014/main" id="{B3E11F9C-3BD3-604F-8E99-020E011700E0}"/>
                </a:ext>
              </a:extLst>
            </p:cNvPr>
            <p:cNvSpPr/>
            <p:nvPr/>
          </p:nvSpPr>
          <p:spPr>
            <a:xfrm>
              <a:off x="4117241" y="1066546"/>
              <a:ext cx="17942" cy="70003"/>
            </a:xfrm>
            <a:custGeom>
              <a:avLst/>
              <a:gdLst>
                <a:gd name="connsiteX0" fmla="*/ 130 w 17942"/>
                <a:gd name="connsiteY0" fmla="*/ 6 h 70003"/>
                <a:gd name="connsiteX1" fmla="*/ 130 w 17942"/>
                <a:gd name="connsiteY1" fmla="*/ 70009 h 70003"/>
              </a:gdLst>
              <a:ahLst/>
              <a:cxnLst>
                <a:cxn ang="0">
                  <a:pos x="connsiteX0" y="connsiteY0"/>
                </a:cxn>
                <a:cxn ang="0">
                  <a:pos x="connsiteX1" y="connsiteY1"/>
                </a:cxn>
              </a:cxnLst>
              <a:rect l="l" t="t" r="r" b="b"/>
              <a:pathLst>
                <a:path w="17942" h="70003">
                  <a:moveTo>
                    <a:pt x="130" y="6"/>
                  </a:moveTo>
                  <a:lnTo>
                    <a:pt x="130"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Freeform: Shape 370">
              <a:extLst>
                <a:ext uri="{FF2B5EF4-FFF2-40B4-BE49-F238E27FC236}">
                  <a16:creationId xmlns:a16="http://schemas.microsoft.com/office/drawing/2014/main" id="{8F16FA41-EF0F-FF59-31E8-3E6251A66E09}"/>
                </a:ext>
              </a:extLst>
            </p:cNvPr>
            <p:cNvSpPr/>
            <p:nvPr/>
          </p:nvSpPr>
          <p:spPr>
            <a:xfrm>
              <a:off x="4091763" y="1101671"/>
              <a:ext cx="50776" cy="24736"/>
            </a:xfrm>
            <a:custGeom>
              <a:avLst/>
              <a:gdLst>
                <a:gd name="connsiteX0" fmla="*/ 50907 w 50776"/>
                <a:gd name="connsiteY0" fmla="*/ 6 h 24736"/>
                <a:gd name="connsiteX1" fmla="*/ 130 w 50776"/>
                <a:gd name="connsiteY1" fmla="*/ 6 h 24736"/>
              </a:gdLst>
              <a:ahLst/>
              <a:cxnLst>
                <a:cxn ang="0">
                  <a:pos x="connsiteX0" y="connsiteY0"/>
                </a:cxn>
                <a:cxn ang="0">
                  <a:pos x="connsiteX1" y="connsiteY1"/>
                </a:cxn>
              </a:cxnLst>
              <a:rect l="l" t="t" r="r" b="b"/>
              <a:pathLst>
                <a:path w="50776" h="24736">
                  <a:moveTo>
                    <a:pt x="50907" y="6"/>
                  </a:moveTo>
                  <a:lnTo>
                    <a:pt x="130"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5" name="Graphic 3">
            <a:extLst>
              <a:ext uri="{FF2B5EF4-FFF2-40B4-BE49-F238E27FC236}">
                <a16:creationId xmlns:a16="http://schemas.microsoft.com/office/drawing/2014/main" id="{A2F54157-78E8-3F71-8E05-58223C38C18C}"/>
              </a:ext>
            </a:extLst>
          </p:cNvPr>
          <p:cNvGrpSpPr/>
          <p:nvPr/>
        </p:nvGrpSpPr>
        <p:grpSpPr>
          <a:xfrm>
            <a:off x="2106549" y="1569938"/>
            <a:ext cx="43680" cy="60407"/>
            <a:chOff x="4106835" y="1066546"/>
            <a:chExt cx="50776" cy="70003"/>
          </a:xfrm>
        </p:grpSpPr>
        <p:sp>
          <p:nvSpPr>
            <p:cNvPr id="368" name="Freeform: Shape 367">
              <a:extLst>
                <a:ext uri="{FF2B5EF4-FFF2-40B4-BE49-F238E27FC236}">
                  <a16:creationId xmlns:a16="http://schemas.microsoft.com/office/drawing/2014/main" id="{2CB54BF7-FD11-AC43-DC2D-5F3BB3A00551}"/>
                </a:ext>
              </a:extLst>
            </p:cNvPr>
            <p:cNvSpPr/>
            <p:nvPr/>
          </p:nvSpPr>
          <p:spPr>
            <a:xfrm>
              <a:off x="4132313" y="1066546"/>
              <a:ext cx="17942" cy="70003"/>
            </a:xfrm>
            <a:custGeom>
              <a:avLst/>
              <a:gdLst>
                <a:gd name="connsiteX0" fmla="*/ 131 w 17942"/>
                <a:gd name="connsiteY0" fmla="*/ 6 h 70003"/>
                <a:gd name="connsiteX1" fmla="*/ 131 w 17942"/>
                <a:gd name="connsiteY1" fmla="*/ 70009 h 70003"/>
              </a:gdLst>
              <a:ahLst/>
              <a:cxnLst>
                <a:cxn ang="0">
                  <a:pos x="connsiteX0" y="connsiteY0"/>
                </a:cxn>
                <a:cxn ang="0">
                  <a:pos x="connsiteX1" y="connsiteY1"/>
                </a:cxn>
              </a:cxnLst>
              <a:rect l="l" t="t" r="r" b="b"/>
              <a:pathLst>
                <a:path w="17942" h="70003">
                  <a:moveTo>
                    <a:pt x="131" y="6"/>
                  </a:moveTo>
                  <a:lnTo>
                    <a:pt x="131"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Freeform: Shape 368">
              <a:extLst>
                <a:ext uri="{FF2B5EF4-FFF2-40B4-BE49-F238E27FC236}">
                  <a16:creationId xmlns:a16="http://schemas.microsoft.com/office/drawing/2014/main" id="{46CDC76E-2B79-7F47-0C94-C125136AFC06}"/>
                </a:ext>
              </a:extLst>
            </p:cNvPr>
            <p:cNvSpPr/>
            <p:nvPr/>
          </p:nvSpPr>
          <p:spPr>
            <a:xfrm>
              <a:off x="4106835" y="1101671"/>
              <a:ext cx="50776" cy="24736"/>
            </a:xfrm>
            <a:custGeom>
              <a:avLst/>
              <a:gdLst>
                <a:gd name="connsiteX0" fmla="*/ 50908 w 50776"/>
                <a:gd name="connsiteY0" fmla="*/ 6 h 24736"/>
                <a:gd name="connsiteX1" fmla="*/ 131 w 50776"/>
                <a:gd name="connsiteY1" fmla="*/ 6 h 24736"/>
              </a:gdLst>
              <a:ahLst/>
              <a:cxnLst>
                <a:cxn ang="0">
                  <a:pos x="connsiteX0" y="connsiteY0"/>
                </a:cxn>
                <a:cxn ang="0">
                  <a:pos x="connsiteX1" y="connsiteY1"/>
                </a:cxn>
              </a:cxnLst>
              <a:rect l="l" t="t" r="r" b="b"/>
              <a:pathLst>
                <a:path w="50776" h="24736">
                  <a:moveTo>
                    <a:pt x="50908" y="6"/>
                  </a:moveTo>
                  <a:lnTo>
                    <a:pt x="131"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6" name="Graphic 3">
            <a:extLst>
              <a:ext uri="{FF2B5EF4-FFF2-40B4-BE49-F238E27FC236}">
                <a16:creationId xmlns:a16="http://schemas.microsoft.com/office/drawing/2014/main" id="{BF7B01DA-26AD-E23E-E331-ADAEC876EDFA}"/>
              </a:ext>
            </a:extLst>
          </p:cNvPr>
          <p:cNvGrpSpPr/>
          <p:nvPr/>
        </p:nvGrpSpPr>
        <p:grpSpPr>
          <a:xfrm>
            <a:off x="2130164" y="1569938"/>
            <a:ext cx="43680" cy="60407"/>
            <a:chOff x="4134287" y="1066546"/>
            <a:chExt cx="50776" cy="70003"/>
          </a:xfrm>
        </p:grpSpPr>
        <p:sp>
          <p:nvSpPr>
            <p:cNvPr id="366" name="Freeform: Shape 365">
              <a:extLst>
                <a:ext uri="{FF2B5EF4-FFF2-40B4-BE49-F238E27FC236}">
                  <a16:creationId xmlns:a16="http://schemas.microsoft.com/office/drawing/2014/main" id="{E0C609EF-81DF-6A14-7EBB-9AE4AF5C5568}"/>
                </a:ext>
              </a:extLst>
            </p:cNvPr>
            <p:cNvSpPr/>
            <p:nvPr/>
          </p:nvSpPr>
          <p:spPr>
            <a:xfrm>
              <a:off x="4159765" y="1066546"/>
              <a:ext cx="17942" cy="70003"/>
            </a:xfrm>
            <a:custGeom>
              <a:avLst/>
              <a:gdLst>
                <a:gd name="connsiteX0" fmla="*/ 132 w 17942"/>
                <a:gd name="connsiteY0" fmla="*/ 6 h 70003"/>
                <a:gd name="connsiteX1" fmla="*/ 132 w 17942"/>
                <a:gd name="connsiteY1" fmla="*/ 70009 h 70003"/>
              </a:gdLst>
              <a:ahLst/>
              <a:cxnLst>
                <a:cxn ang="0">
                  <a:pos x="connsiteX0" y="connsiteY0"/>
                </a:cxn>
                <a:cxn ang="0">
                  <a:pos x="connsiteX1" y="connsiteY1"/>
                </a:cxn>
              </a:cxnLst>
              <a:rect l="l" t="t" r="r" b="b"/>
              <a:pathLst>
                <a:path w="17942" h="70003">
                  <a:moveTo>
                    <a:pt x="132" y="6"/>
                  </a:moveTo>
                  <a:lnTo>
                    <a:pt x="132" y="7000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Freeform: Shape 366">
              <a:extLst>
                <a:ext uri="{FF2B5EF4-FFF2-40B4-BE49-F238E27FC236}">
                  <a16:creationId xmlns:a16="http://schemas.microsoft.com/office/drawing/2014/main" id="{12CA90BB-B9BF-5C7E-C66A-D475866C9CBD}"/>
                </a:ext>
              </a:extLst>
            </p:cNvPr>
            <p:cNvSpPr/>
            <p:nvPr/>
          </p:nvSpPr>
          <p:spPr>
            <a:xfrm>
              <a:off x="4134287" y="1101671"/>
              <a:ext cx="50776" cy="24736"/>
            </a:xfrm>
            <a:custGeom>
              <a:avLst/>
              <a:gdLst>
                <a:gd name="connsiteX0" fmla="*/ 50909 w 50776"/>
                <a:gd name="connsiteY0" fmla="*/ 6 h 24736"/>
                <a:gd name="connsiteX1" fmla="*/ 132 w 50776"/>
                <a:gd name="connsiteY1" fmla="*/ 6 h 24736"/>
              </a:gdLst>
              <a:ahLst/>
              <a:cxnLst>
                <a:cxn ang="0">
                  <a:pos x="connsiteX0" y="connsiteY0"/>
                </a:cxn>
                <a:cxn ang="0">
                  <a:pos x="connsiteX1" y="connsiteY1"/>
                </a:cxn>
              </a:cxnLst>
              <a:rect l="l" t="t" r="r" b="b"/>
              <a:pathLst>
                <a:path w="50776" h="24736">
                  <a:moveTo>
                    <a:pt x="50909" y="6"/>
                  </a:moveTo>
                  <a:lnTo>
                    <a:pt x="132" y="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7" name="Graphic 3">
            <a:extLst>
              <a:ext uri="{FF2B5EF4-FFF2-40B4-BE49-F238E27FC236}">
                <a16:creationId xmlns:a16="http://schemas.microsoft.com/office/drawing/2014/main" id="{39B1B401-109C-05EB-7410-7A232432A26F}"/>
              </a:ext>
            </a:extLst>
          </p:cNvPr>
          <p:cNvGrpSpPr/>
          <p:nvPr/>
        </p:nvGrpSpPr>
        <p:grpSpPr>
          <a:xfrm>
            <a:off x="2366015" y="1625435"/>
            <a:ext cx="43680" cy="60407"/>
            <a:chOff x="4408446" y="1130860"/>
            <a:chExt cx="50776" cy="70003"/>
          </a:xfrm>
        </p:grpSpPr>
        <p:sp>
          <p:nvSpPr>
            <p:cNvPr id="364" name="Freeform: Shape 363">
              <a:extLst>
                <a:ext uri="{FF2B5EF4-FFF2-40B4-BE49-F238E27FC236}">
                  <a16:creationId xmlns:a16="http://schemas.microsoft.com/office/drawing/2014/main" id="{4AEDF9EC-1CBC-8223-3CEE-7089D51427F7}"/>
                </a:ext>
              </a:extLst>
            </p:cNvPr>
            <p:cNvSpPr/>
            <p:nvPr/>
          </p:nvSpPr>
          <p:spPr>
            <a:xfrm>
              <a:off x="4433925" y="1130860"/>
              <a:ext cx="17942" cy="70003"/>
            </a:xfrm>
            <a:custGeom>
              <a:avLst/>
              <a:gdLst>
                <a:gd name="connsiteX0" fmla="*/ 147 w 17942"/>
                <a:gd name="connsiteY0" fmla="*/ 8 h 70003"/>
                <a:gd name="connsiteX1" fmla="*/ 147 w 17942"/>
                <a:gd name="connsiteY1" fmla="*/ 70012 h 70003"/>
              </a:gdLst>
              <a:ahLst/>
              <a:cxnLst>
                <a:cxn ang="0">
                  <a:pos x="connsiteX0" y="connsiteY0"/>
                </a:cxn>
                <a:cxn ang="0">
                  <a:pos x="connsiteX1" y="connsiteY1"/>
                </a:cxn>
              </a:cxnLst>
              <a:rect l="l" t="t" r="r" b="b"/>
              <a:pathLst>
                <a:path w="17942" h="70003">
                  <a:moveTo>
                    <a:pt x="147" y="8"/>
                  </a:moveTo>
                  <a:lnTo>
                    <a:pt x="147" y="7001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Freeform: Shape 364">
              <a:extLst>
                <a:ext uri="{FF2B5EF4-FFF2-40B4-BE49-F238E27FC236}">
                  <a16:creationId xmlns:a16="http://schemas.microsoft.com/office/drawing/2014/main" id="{FF58B232-D8BD-ADFA-5861-CD7BE360F1AE}"/>
                </a:ext>
              </a:extLst>
            </p:cNvPr>
            <p:cNvSpPr/>
            <p:nvPr/>
          </p:nvSpPr>
          <p:spPr>
            <a:xfrm>
              <a:off x="4408446" y="1165986"/>
              <a:ext cx="50776" cy="24736"/>
            </a:xfrm>
            <a:custGeom>
              <a:avLst/>
              <a:gdLst>
                <a:gd name="connsiteX0" fmla="*/ 50924 w 50776"/>
                <a:gd name="connsiteY0" fmla="*/ 8 h 24736"/>
                <a:gd name="connsiteX1" fmla="*/ 147 w 50776"/>
                <a:gd name="connsiteY1" fmla="*/ 8 h 24736"/>
              </a:gdLst>
              <a:ahLst/>
              <a:cxnLst>
                <a:cxn ang="0">
                  <a:pos x="connsiteX0" y="connsiteY0"/>
                </a:cxn>
                <a:cxn ang="0">
                  <a:pos x="connsiteX1" y="connsiteY1"/>
                </a:cxn>
              </a:cxnLst>
              <a:rect l="l" t="t" r="r" b="b"/>
              <a:pathLst>
                <a:path w="50776" h="24736">
                  <a:moveTo>
                    <a:pt x="50924" y="8"/>
                  </a:moveTo>
                  <a:lnTo>
                    <a:pt x="147" y="8"/>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 name="Graphic 3">
            <a:extLst>
              <a:ext uri="{FF2B5EF4-FFF2-40B4-BE49-F238E27FC236}">
                <a16:creationId xmlns:a16="http://schemas.microsoft.com/office/drawing/2014/main" id="{C8E2545E-ED62-EF88-C6FB-ECC4DA8B1F78}"/>
              </a:ext>
            </a:extLst>
          </p:cNvPr>
          <p:cNvGrpSpPr/>
          <p:nvPr/>
        </p:nvGrpSpPr>
        <p:grpSpPr>
          <a:xfrm>
            <a:off x="2378208" y="1625435"/>
            <a:ext cx="43680" cy="60407"/>
            <a:chOff x="4422621" y="1130860"/>
            <a:chExt cx="50776" cy="70003"/>
          </a:xfrm>
        </p:grpSpPr>
        <p:sp>
          <p:nvSpPr>
            <p:cNvPr id="362" name="Freeform: Shape 361">
              <a:extLst>
                <a:ext uri="{FF2B5EF4-FFF2-40B4-BE49-F238E27FC236}">
                  <a16:creationId xmlns:a16="http://schemas.microsoft.com/office/drawing/2014/main" id="{BC81289F-1804-6643-BFA8-6D2C0BA04CD7}"/>
                </a:ext>
              </a:extLst>
            </p:cNvPr>
            <p:cNvSpPr/>
            <p:nvPr/>
          </p:nvSpPr>
          <p:spPr>
            <a:xfrm>
              <a:off x="4448099" y="1130860"/>
              <a:ext cx="17942" cy="70003"/>
            </a:xfrm>
            <a:custGeom>
              <a:avLst/>
              <a:gdLst>
                <a:gd name="connsiteX0" fmla="*/ 148 w 17942"/>
                <a:gd name="connsiteY0" fmla="*/ 8 h 70003"/>
                <a:gd name="connsiteX1" fmla="*/ 148 w 17942"/>
                <a:gd name="connsiteY1" fmla="*/ 70012 h 70003"/>
              </a:gdLst>
              <a:ahLst/>
              <a:cxnLst>
                <a:cxn ang="0">
                  <a:pos x="connsiteX0" y="connsiteY0"/>
                </a:cxn>
                <a:cxn ang="0">
                  <a:pos x="connsiteX1" y="connsiteY1"/>
                </a:cxn>
              </a:cxnLst>
              <a:rect l="l" t="t" r="r" b="b"/>
              <a:pathLst>
                <a:path w="17942" h="70003">
                  <a:moveTo>
                    <a:pt x="148" y="8"/>
                  </a:moveTo>
                  <a:lnTo>
                    <a:pt x="148" y="7001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Freeform: Shape 362">
              <a:extLst>
                <a:ext uri="{FF2B5EF4-FFF2-40B4-BE49-F238E27FC236}">
                  <a16:creationId xmlns:a16="http://schemas.microsoft.com/office/drawing/2014/main" id="{6361E672-FF7A-0615-6849-B7867C3B5439}"/>
                </a:ext>
              </a:extLst>
            </p:cNvPr>
            <p:cNvSpPr/>
            <p:nvPr/>
          </p:nvSpPr>
          <p:spPr>
            <a:xfrm>
              <a:off x="4422621" y="1165986"/>
              <a:ext cx="50776" cy="24736"/>
            </a:xfrm>
            <a:custGeom>
              <a:avLst/>
              <a:gdLst>
                <a:gd name="connsiteX0" fmla="*/ 50925 w 50776"/>
                <a:gd name="connsiteY0" fmla="*/ 8 h 24736"/>
                <a:gd name="connsiteX1" fmla="*/ 148 w 50776"/>
                <a:gd name="connsiteY1" fmla="*/ 8 h 24736"/>
              </a:gdLst>
              <a:ahLst/>
              <a:cxnLst>
                <a:cxn ang="0">
                  <a:pos x="connsiteX0" y="connsiteY0"/>
                </a:cxn>
                <a:cxn ang="0">
                  <a:pos x="connsiteX1" y="connsiteY1"/>
                </a:cxn>
              </a:cxnLst>
              <a:rect l="l" t="t" r="r" b="b"/>
              <a:pathLst>
                <a:path w="50776" h="24736">
                  <a:moveTo>
                    <a:pt x="50925" y="8"/>
                  </a:moveTo>
                  <a:lnTo>
                    <a:pt x="148" y="8"/>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9" name="Graphic 3">
            <a:extLst>
              <a:ext uri="{FF2B5EF4-FFF2-40B4-BE49-F238E27FC236}">
                <a16:creationId xmlns:a16="http://schemas.microsoft.com/office/drawing/2014/main" id="{8346A671-022F-1C8F-1DD6-D584E44E7E39}"/>
              </a:ext>
            </a:extLst>
          </p:cNvPr>
          <p:cNvGrpSpPr/>
          <p:nvPr/>
        </p:nvGrpSpPr>
        <p:grpSpPr>
          <a:xfrm>
            <a:off x="2382993" y="1625435"/>
            <a:ext cx="43680" cy="60407"/>
            <a:chOff x="4428183" y="1130860"/>
            <a:chExt cx="50776" cy="70003"/>
          </a:xfrm>
        </p:grpSpPr>
        <p:sp>
          <p:nvSpPr>
            <p:cNvPr id="360" name="Freeform: Shape 359">
              <a:extLst>
                <a:ext uri="{FF2B5EF4-FFF2-40B4-BE49-F238E27FC236}">
                  <a16:creationId xmlns:a16="http://schemas.microsoft.com/office/drawing/2014/main" id="{18861E1A-ADDE-8538-E344-9BEDF00E5AB1}"/>
                </a:ext>
              </a:extLst>
            </p:cNvPr>
            <p:cNvSpPr/>
            <p:nvPr/>
          </p:nvSpPr>
          <p:spPr>
            <a:xfrm>
              <a:off x="4453661" y="1130860"/>
              <a:ext cx="17942" cy="70003"/>
            </a:xfrm>
            <a:custGeom>
              <a:avLst/>
              <a:gdLst>
                <a:gd name="connsiteX0" fmla="*/ 149 w 17942"/>
                <a:gd name="connsiteY0" fmla="*/ 8 h 70003"/>
                <a:gd name="connsiteX1" fmla="*/ 149 w 17942"/>
                <a:gd name="connsiteY1" fmla="*/ 70012 h 70003"/>
              </a:gdLst>
              <a:ahLst/>
              <a:cxnLst>
                <a:cxn ang="0">
                  <a:pos x="connsiteX0" y="connsiteY0"/>
                </a:cxn>
                <a:cxn ang="0">
                  <a:pos x="connsiteX1" y="connsiteY1"/>
                </a:cxn>
              </a:cxnLst>
              <a:rect l="l" t="t" r="r" b="b"/>
              <a:pathLst>
                <a:path w="17942" h="70003">
                  <a:moveTo>
                    <a:pt x="149" y="8"/>
                  </a:moveTo>
                  <a:lnTo>
                    <a:pt x="149" y="7001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Freeform: Shape 360">
              <a:extLst>
                <a:ext uri="{FF2B5EF4-FFF2-40B4-BE49-F238E27FC236}">
                  <a16:creationId xmlns:a16="http://schemas.microsoft.com/office/drawing/2014/main" id="{1BBE88F5-5450-3389-E75B-6B5008534EC3}"/>
                </a:ext>
              </a:extLst>
            </p:cNvPr>
            <p:cNvSpPr/>
            <p:nvPr/>
          </p:nvSpPr>
          <p:spPr>
            <a:xfrm>
              <a:off x="4428183" y="1165986"/>
              <a:ext cx="50776" cy="24736"/>
            </a:xfrm>
            <a:custGeom>
              <a:avLst/>
              <a:gdLst>
                <a:gd name="connsiteX0" fmla="*/ 50926 w 50776"/>
                <a:gd name="connsiteY0" fmla="*/ 8 h 24736"/>
                <a:gd name="connsiteX1" fmla="*/ 149 w 50776"/>
                <a:gd name="connsiteY1" fmla="*/ 8 h 24736"/>
              </a:gdLst>
              <a:ahLst/>
              <a:cxnLst>
                <a:cxn ang="0">
                  <a:pos x="connsiteX0" y="connsiteY0"/>
                </a:cxn>
                <a:cxn ang="0">
                  <a:pos x="connsiteX1" y="connsiteY1"/>
                </a:cxn>
              </a:cxnLst>
              <a:rect l="l" t="t" r="r" b="b"/>
              <a:pathLst>
                <a:path w="50776" h="24736">
                  <a:moveTo>
                    <a:pt x="50926" y="8"/>
                  </a:moveTo>
                  <a:lnTo>
                    <a:pt x="149" y="8"/>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 name="Graphic 3">
            <a:extLst>
              <a:ext uri="{FF2B5EF4-FFF2-40B4-BE49-F238E27FC236}">
                <a16:creationId xmlns:a16="http://schemas.microsoft.com/office/drawing/2014/main" id="{412C4260-0509-A639-7A08-66F8169B91AF}"/>
              </a:ext>
            </a:extLst>
          </p:cNvPr>
          <p:cNvGrpSpPr/>
          <p:nvPr/>
        </p:nvGrpSpPr>
        <p:grpSpPr>
          <a:xfrm>
            <a:off x="2468813" y="1625435"/>
            <a:ext cx="43680" cy="60407"/>
            <a:chOff x="4527943" y="1130860"/>
            <a:chExt cx="50776" cy="70003"/>
          </a:xfrm>
        </p:grpSpPr>
        <p:sp>
          <p:nvSpPr>
            <p:cNvPr id="358" name="Freeform: Shape 357">
              <a:extLst>
                <a:ext uri="{FF2B5EF4-FFF2-40B4-BE49-F238E27FC236}">
                  <a16:creationId xmlns:a16="http://schemas.microsoft.com/office/drawing/2014/main" id="{F20B14F0-3E12-871B-5A19-2F58ACDBCB62}"/>
                </a:ext>
              </a:extLst>
            </p:cNvPr>
            <p:cNvSpPr/>
            <p:nvPr/>
          </p:nvSpPr>
          <p:spPr>
            <a:xfrm>
              <a:off x="4553421" y="1130860"/>
              <a:ext cx="17942" cy="70003"/>
            </a:xfrm>
            <a:custGeom>
              <a:avLst/>
              <a:gdLst>
                <a:gd name="connsiteX0" fmla="*/ 154 w 17942"/>
                <a:gd name="connsiteY0" fmla="*/ 8 h 70003"/>
                <a:gd name="connsiteX1" fmla="*/ 154 w 17942"/>
                <a:gd name="connsiteY1" fmla="*/ 70012 h 70003"/>
              </a:gdLst>
              <a:ahLst/>
              <a:cxnLst>
                <a:cxn ang="0">
                  <a:pos x="connsiteX0" y="connsiteY0"/>
                </a:cxn>
                <a:cxn ang="0">
                  <a:pos x="connsiteX1" y="connsiteY1"/>
                </a:cxn>
              </a:cxnLst>
              <a:rect l="l" t="t" r="r" b="b"/>
              <a:pathLst>
                <a:path w="17942" h="70003">
                  <a:moveTo>
                    <a:pt x="154" y="8"/>
                  </a:moveTo>
                  <a:lnTo>
                    <a:pt x="154" y="7001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Freeform: Shape 358">
              <a:extLst>
                <a:ext uri="{FF2B5EF4-FFF2-40B4-BE49-F238E27FC236}">
                  <a16:creationId xmlns:a16="http://schemas.microsoft.com/office/drawing/2014/main" id="{C1D40931-8FA9-9788-0B3F-64C65BDEB50F}"/>
                </a:ext>
              </a:extLst>
            </p:cNvPr>
            <p:cNvSpPr/>
            <p:nvPr/>
          </p:nvSpPr>
          <p:spPr>
            <a:xfrm>
              <a:off x="4527943" y="1165986"/>
              <a:ext cx="50776" cy="24736"/>
            </a:xfrm>
            <a:custGeom>
              <a:avLst/>
              <a:gdLst>
                <a:gd name="connsiteX0" fmla="*/ 50931 w 50776"/>
                <a:gd name="connsiteY0" fmla="*/ 8 h 24736"/>
                <a:gd name="connsiteX1" fmla="*/ 154 w 50776"/>
                <a:gd name="connsiteY1" fmla="*/ 8 h 24736"/>
              </a:gdLst>
              <a:ahLst/>
              <a:cxnLst>
                <a:cxn ang="0">
                  <a:pos x="connsiteX0" y="connsiteY0"/>
                </a:cxn>
                <a:cxn ang="0">
                  <a:pos x="connsiteX1" y="connsiteY1"/>
                </a:cxn>
              </a:cxnLst>
              <a:rect l="l" t="t" r="r" b="b"/>
              <a:pathLst>
                <a:path w="50776" h="24736">
                  <a:moveTo>
                    <a:pt x="50931" y="8"/>
                  </a:moveTo>
                  <a:lnTo>
                    <a:pt x="154" y="8"/>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 name="Graphic 3">
            <a:extLst>
              <a:ext uri="{FF2B5EF4-FFF2-40B4-BE49-F238E27FC236}">
                <a16:creationId xmlns:a16="http://schemas.microsoft.com/office/drawing/2014/main" id="{2D468B29-CE45-76D8-B3F6-8ADC033D030A}"/>
              </a:ext>
            </a:extLst>
          </p:cNvPr>
          <p:cNvGrpSpPr/>
          <p:nvPr/>
        </p:nvGrpSpPr>
        <p:grpSpPr>
          <a:xfrm>
            <a:off x="2892972" y="1712097"/>
            <a:ext cx="43680" cy="60407"/>
            <a:chOff x="5021000" y="1231289"/>
            <a:chExt cx="50776" cy="70003"/>
          </a:xfrm>
        </p:grpSpPr>
        <p:sp>
          <p:nvSpPr>
            <p:cNvPr id="356" name="Freeform: Shape 355">
              <a:extLst>
                <a:ext uri="{FF2B5EF4-FFF2-40B4-BE49-F238E27FC236}">
                  <a16:creationId xmlns:a16="http://schemas.microsoft.com/office/drawing/2014/main" id="{E810D911-9176-8700-DABC-40D5DE32FA57}"/>
                </a:ext>
              </a:extLst>
            </p:cNvPr>
            <p:cNvSpPr/>
            <p:nvPr/>
          </p:nvSpPr>
          <p:spPr>
            <a:xfrm>
              <a:off x="5046478" y="1231289"/>
              <a:ext cx="17942" cy="70003"/>
            </a:xfrm>
            <a:custGeom>
              <a:avLst/>
              <a:gdLst>
                <a:gd name="connsiteX0" fmla="*/ 182 w 17942"/>
                <a:gd name="connsiteY0" fmla="*/ 12 h 70003"/>
                <a:gd name="connsiteX1" fmla="*/ 182 w 17942"/>
                <a:gd name="connsiteY1" fmla="*/ 70016 h 70003"/>
              </a:gdLst>
              <a:ahLst/>
              <a:cxnLst>
                <a:cxn ang="0">
                  <a:pos x="connsiteX0" y="connsiteY0"/>
                </a:cxn>
                <a:cxn ang="0">
                  <a:pos x="connsiteX1" y="connsiteY1"/>
                </a:cxn>
              </a:cxnLst>
              <a:rect l="l" t="t" r="r" b="b"/>
              <a:pathLst>
                <a:path w="17942" h="70003">
                  <a:moveTo>
                    <a:pt x="182" y="12"/>
                  </a:moveTo>
                  <a:lnTo>
                    <a:pt x="182" y="7001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Freeform: Shape 356">
              <a:extLst>
                <a:ext uri="{FF2B5EF4-FFF2-40B4-BE49-F238E27FC236}">
                  <a16:creationId xmlns:a16="http://schemas.microsoft.com/office/drawing/2014/main" id="{80441D96-DE3F-B264-21E9-C3B0F4A1045E}"/>
                </a:ext>
              </a:extLst>
            </p:cNvPr>
            <p:cNvSpPr/>
            <p:nvPr/>
          </p:nvSpPr>
          <p:spPr>
            <a:xfrm>
              <a:off x="5021000" y="1266415"/>
              <a:ext cx="50776" cy="24736"/>
            </a:xfrm>
            <a:custGeom>
              <a:avLst/>
              <a:gdLst>
                <a:gd name="connsiteX0" fmla="*/ 50959 w 50776"/>
                <a:gd name="connsiteY0" fmla="*/ 12 h 24736"/>
                <a:gd name="connsiteX1" fmla="*/ 182 w 50776"/>
                <a:gd name="connsiteY1" fmla="*/ 12 h 24736"/>
              </a:gdLst>
              <a:ahLst/>
              <a:cxnLst>
                <a:cxn ang="0">
                  <a:pos x="connsiteX0" y="connsiteY0"/>
                </a:cxn>
                <a:cxn ang="0">
                  <a:pos x="connsiteX1" y="connsiteY1"/>
                </a:cxn>
              </a:cxnLst>
              <a:rect l="l" t="t" r="r" b="b"/>
              <a:pathLst>
                <a:path w="50776" h="24736">
                  <a:moveTo>
                    <a:pt x="50959" y="12"/>
                  </a:moveTo>
                  <a:lnTo>
                    <a:pt x="182" y="1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 name="Graphic 3">
            <a:extLst>
              <a:ext uri="{FF2B5EF4-FFF2-40B4-BE49-F238E27FC236}">
                <a16:creationId xmlns:a16="http://schemas.microsoft.com/office/drawing/2014/main" id="{AC0C40F0-8B03-3738-23DA-1AFCDDC92DED}"/>
              </a:ext>
            </a:extLst>
          </p:cNvPr>
          <p:cNvGrpSpPr/>
          <p:nvPr/>
        </p:nvGrpSpPr>
        <p:grpSpPr>
          <a:xfrm>
            <a:off x="2910415" y="1712097"/>
            <a:ext cx="43680" cy="60407"/>
            <a:chOff x="5041275" y="1231289"/>
            <a:chExt cx="50776" cy="70003"/>
          </a:xfrm>
        </p:grpSpPr>
        <p:sp>
          <p:nvSpPr>
            <p:cNvPr id="354" name="Freeform: Shape 353">
              <a:extLst>
                <a:ext uri="{FF2B5EF4-FFF2-40B4-BE49-F238E27FC236}">
                  <a16:creationId xmlns:a16="http://schemas.microsoft.com/office/drawing/2014/main" id="{4281E929-D3A8-AF53-8969-22ED6F7BD589}"/>
                </a:ext>
              </a:extLst>
            </p:cNvPr>
            <p:cNvSpPr/>
            <p:nvPr/>
          </p:nvSpPr>
          <p:spPr>
            <a:xfrm>
              <a:off x="5066753" y="1231289"/>
              <a:ext cx="17942" cy="70003"/>
            </a:xfrm>
            <a:custGeom>
              <a:avLst/>
              <a:gdLst>
                <a:gd name="connsiteX0" fmla="*/ 183 w 17942"/>
                <a:gd name="connsiteY0" fmla="*/ 12 h 70003"/>
                <a:gd name="connsiteX1" fmla="*/ 183 w 17942"/>
                <a:gd name="connsiteY1" fmla="*/ 70016 h 70003"/>
              </a:gdLst>
              <a:ahLst/>
              <a:cxnLst>
                <a:cxn ang="0">
                  <a:pos x="connsiteX0" y="connsiteY0"/>
                </a:cxn>
                <a:cxn ang="0">
                  <a:pos x="connsiteX1" y="connsiteY1"/>
                </a:cxn>
              </a:cxnLst>
              <a:rect l="l" t="t" r="r" b="b"/>
              <a:pathLst>
                <a:path w="17942" h="70003">
                  <a:moveTo>
                    <a:pt x="183" y="12"/>
                  </a:moveTo>
                  <a:lnTo>
                    <a:pt x="183" y="7001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Freeform: Shape 354">
              <a:extLst>
                <a:ext uri="{FF2B5EF4-FFF2-40B4-BE49-F238E27FC236}">
                  <a16:creationId xmlns:a16="http://schemas.microsoft.com/office/drawing/2014/main" id="{515CCD90-13F9-B6E0-F241-3D64FBAD0609}"/>
                </a:ext>
              </a:extLst>
            </p:cNvPr>
            <p:cNvSpPr/>
            <p:nvPr/>
          </p:nvSpPr>
          <p:spPr>
            <a:xfrm>
              <a:off x="5041275" y="1266415"/>
              <a:ext cx="50776" cy="24736"/>
            </a:xfrm>
            <a:custGeom>
              <a:avLst/>
              <a:gdLst>
                <a:gd name="connsiteX0" fmla="*/ 50960 w 50776"/>
                <a:gd name="connsiteY0" fmla="*/ 12 h 24736"/>
                <a:gd name="connsiteX1" fmla="*/ 183 w 50776"/>
                <a:gd name="connsiteY1" fmla="*/ 12 h 24736"/>
              </a:gdLst>
              <a:ahLst/>
              <a:cxnLst>
                <a:cxn ang="0">
                  <a:pos x="connsiteX0" y="connsiteY0"/>
                </a:cxn>
                <a:cxn ang="0">
                  <a:pos x="connsiteX1" y="connsiteY1"/>
                </a:cxn>
              </a:cxnLst>
              <a:rect l="l" t="t" r="r" b="b"/>
              <a:pathLst>
                <a:path w="50776" h="24736">
                  <a:moveTo>
                    <a:pt x="50960" y="12"/>
                  </a:moveTo>
                  <a:lnTo>
                    <a:pt x="183" y="1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3" name="Graphic 3">
            <a:extLst>
              <a:ext uri="{FF2B5EF4-FFF2-40B4-BE49-F238E27FC236}">
                <a16:creationId xmlns:a16="http://schemas.microsoft.com/office/drawing/2014/main" id="{2EF90DE5-CBE2-B442-279C-C9BA0C35334E}"/>
              </a:ext>
            </a:extLst>
          </p:cNvPr>
          <p:cNvGrpSpPr/>
          <p:nvPr/>
        </p:nvGrpSpPr>
        <p:grpSpPr>
          <a:xfrm>
            <a:off x="3019848" y="1712097"/>
            <a:ext cx="43680" cy="60407"/>
            <a:chOff x="5168486" y="1231289"/>
            <a:chExt cx="50776" cy="70003"/>
          </a:xfrm>
        </p:grpSpPr>
        <p:sp>
          <p:nvSpPr>
            <p:cNvPr id="352" name="Freeform: Shape 351">
              <a:extLst>
                <a:ext uri="{FF2B5EF4-FFF2-40B4-BE49-F238E27FC236}">
                  <a16:creationId xmlns:a16="http://schemas.microsoft.com/office/drawing/2014/main" id="{713072A7-9E67-7C42-38D8-80751946D461}"/>
                </a:ext>
              </a:extLst>
            </p:cNvPr>
            <p:cNvSpPr/>
            <p:nvPr/>
          </p:nvSpPr>
          <p:spPr>
            <a:xfrm>
              <a:off x="5193965" y="1231289"/>
              <a:ext cx="17942" cy="70003"/>
            </a:xfrm>
            <a:custGeom>
              <a:avLst/>
              <a:gdLst>
                <a:gd name="connsiteX0" fmla="*/ 190 w 17942"/>
                <a:gd name="connsiteY0" fmla="*/ 12 h 70003"/>
                <a:gd name="connsiteX1" fmla="*/ 190 w 17942"/>
                <a:gd name="connsiteY1" fmla="*/ 70016 h 70003"/>
              </a:gdLst>
              <a:ahLst/>
              <a:cxnLst>
                <a:cxn ang="0">
                  <a:pos x="connsiteX0" y="connsiteY0"/>
                </a:cxn>
                <a:cxn ang="0">
                  <a:pos x="connsiteX1" y="connsiteY1"/>
                </a:cxn>
              </a:cxnLst>
              <a:rect l="l" t="t" r="r" b="b"/>
              <a:pathLst>
                <a:path w="17942" h="70003">
                  <a:moveTo>
                    <a:pt x="190" y="12"/>
                  </a:moveTo>
                  <a:lnTo>
                    <a:pt x="190" y="7001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Freeform: Shape 352">
              <a:extLst>
                <a:ext uri="{FF2B5EF4-FFF2-40B4-BE49-F238E27FC236}">
                  <a16:creationId xmlns:a16="http://schemas.microsoft.com/office/drawing/2014/main" id="{D8C7AB5E-BE6F-4DEE-940B-B66EC933276F}"/>
                </a:ext>
              </a:extLst>
            </p:cNvPr>
            <p:cNvSpPr/>
            <p:nvPr/>
          </p:nvSpPr>
          <p:spPr>
            <a:xfrm>
              <a:off x="5168486" y="1266415"/>
              <a:ext cx="50776" cy="24736"/>
            </a:xfrm>
            <a:custGeom>
              <a:avLst/>
              <a:gdLst>
                <a:gd name="connsiteX0" fmla="*/ 50967 w 50776"/>
                <a:gd name="connsiteY0" fmla="*/ 12 h 24736"/>
                <a:gd name="connsiteX1" fmla="*/ 190 w 50776"/>
                <a:gd name="connsiteY1" fmla="*/ 12 h 24736"/>
              </a:gdLst>
              <a:ahLst/>
              <a:cxnLst>
                <a:cxn ang="0">
                  <a:pos x="connsiteX0" y="connsiteY0"/>
                </a:cxn>
                <a:cxn ang="0">
                  <a:pos x="connsiteX1" y="connsiteY1"/>
                </a:cxn>
              </a:cxnLst>
              <a:rect l="l" t="t" r="r" b="b"/>
              <a:pathLst>
                <a:path w="50776" h="24736">
                  <a:moveTo>
                    <a:pt x="50967" y="12"/>
                  </a:moveTo>
                  <a:lnTo>
                    <a:pt x="190" y="1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raphic 3">
            <a:extLst>
              <a:ext uri="{FF2B5EF4-FFF2-40B4-BE49-F238E27FC236}">
                <a16:creationId xmlns:a16="http://schemas.microsoft.com/office/drawing/2014/main" id="{9492F8AF-17F1-C287-B57A-24B6C23943E4}"/>
              </a:ext>
            </a:extLst>
          </p:cNvPr>
          <p:cNvGrpSpPr/>
          <p:nvPr/>
        </p:nvGrpSpPr>
        <p:grpSpPr>
          <a:xfrm>
            <a:off x="3128051" y="1740273"/>
            <a:ext cx="43680" cy="60407"/>
            <a:chOff x="5294263" y="1263941"/>
            <a:chExt cx="50776" cy="70003"/>
          </a:xfrm>
        </p:grpSpPr>
        <p:sp>
          <p:nvSpPr>
            <p:cNvPr id="350" name="Freeform: Shape 349">
              <a:extLst>
                <a:ext uri="{FF2B5EF4-FFF2-40B4-BE49-F238E27FC236}">
                  <a16:creationId xmlns:a16="http://schemas.microsoft.com/office/drawing/2014/main" id="{7F28FBA6-3FB4-6027-6D1D-C1FC8993D6F3}"/>
                </a:ext>
              </a:extLst>
            </p:cNvPr>
            <p:cNvSpPr/>
            <p:nvPr/>
          </p:nvSpPr>
          <p:spPr>
            <a:xfrm>
              <a:off x="5319741" y="1263941"/>
              <a:ext cx="17942" cy="70003"/>
            </a:xfrm>
            <a:custGeom>
              <a:avLst/>
              <a:gdLst>
                <a:gd name="connsiteX0" fmla="*/ 197 w 17942"/>
                <a:gd name="connsiteY0" fmla="*/ 14 h 70003"/>
                <a:gd name="connsiteX1" fmla="*/ 197 w 17942"/>
                <a:gd name="connsiteY1" fmla="*/ 70017 h 70003"/>
              </a:gdLst>
              <a:ahLst/>
              <a:cxnLst>
                <a:cxn ang="0">
                  <a:pos x="connsiteX0" y="connsiteY0"/>
                </a:cxn>
                <a:cxn ang="0">
                  <a:pos x="connsiteX1" y="connsiteY1"/>
                </a:cxn>
              </a:cxnLst>
              <a:rect l="l" t="t" r="r" b="b"/>
              <a:pathLst>
                <a:path w="17942" h="70003">
                  <a:moveTo>
                    <a:pt x="197" y="14"/>
                  </a:moveTo>
                  <a:lnTo>
                    <a:pt x="197" y="70017"/>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Freeform: Shape 350">
              <a:extLst>
                <a:ext uri="{FF2B5EF4-FFF2-40B4-BE49-F238E27FC236}">
                  <a16:creationId xmlns:a16="http://schemas.microsoft.com/office/drawing/2014/main" id="{D3DB8426-CCAD-5EDD-74ED-5EC7BE4055D4}"/>
                </a:ext>
              </a:extLst>
            </p:cNvPr>
            <p:cNvSpPr/>
            <p:nvPr/>
          </p:nvSpPr>
          <p:spPr>
            <a:xfrm>
              <a:off x="5294263" y="1299067"/>
              <a:ext cx="50776" cy="24736"/>
            </a:xfrm>
            <a:custGeom>
              <a:avLst/>
              <a:gdLst>
                <a:gd name="connsiteX0" fmla="*/ 50974 w 50776"/>
                <a:gd name="connsiteY0" fmla="*/ 14 h 24736"/>
                <a:gd name="connsiteX1" fmla="*/ 197 w 50776"/>
                <a:gd name="connsiteY1" fmla="*/ 14 h 24736"/>
              </a:gdLst>
              <a:ahLst/>
              <a:cxnLst>
                <a:cxn ang="0">
                  <a:pos x="connsiteX0" y="connsiteY0"/>
                </a:cxn>
                <a:cxn ang="0">
                  <a:pos x="connsiteX1" y="connsiteY1"/>
                </a:cxn>
              </a:cxnLst>
              <a:rect l="l" t="t" r="r" b="b"/>
              <a:pathLst>
                <a:path w="50776" h="24736">
                  <a:moveTo>
                    <a:pt x="50974" y="14"/>
                  </a:moveTo>
                  <a:lnTo>
                    <a:pt x="197" y="1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5" name="Graphic 3">
            <a:extLst>
              <a:ext uri="{FF2B5EF4-FFF2-40B4-BE49-F238E27FC236}">
                <a16:creationId xmlns:a16="http://schemas.microsoft.com/office/drawing/2014/main" id="{92B89BE6-20B7-71EE-2CC0-1FEAAB73FCC0}"/>
              </a:ext>
            </a:extLst>
          </p:cNvPr>
          <p:cNvGrpSpPr/>
          <p:nvPr/>
        </p:nvGrpSpPr>
        <p:grpSpPr>
          <a:xfrm>
            <a:off x="3337505" y="1740273"/>
            <a:ext cx="43680" cy="60407"/>
            <a:chOff x="5537741" y="1263941"/>
            <a:chExt cx="50776" cy="70003"/>
          </a:xfrm>
        </p:grpSpPr>
        <p:sp>
          <p:nvSpPr>
            <p:cNvPr id="348" name="Freeform: Shape 347">
              <a:extLst>
                <a:ext uri="{FF2B5EF4-FFF2-40B4-BE49-F238E27FC236}">
                  <a16:creationId xmlns:a16="http://schemas.microsoft.com/office/drawing/2014/main" id="{46CD0A33-8D6F-6F60-E1B8-0804140914E8}"/>
                </a:ext>
              </a:extLst>
            </p:cNvPr>
            <p:cNvSpPr/>
            <p:nvPr/>
          </p:nvSpPr>
          <p:spPr>
            <a:xfrm>
              <a:off x="5563219" y="1263941"/>
              <a:ext cx="17942" cy="70003"/>
            </a:xfrm>
            <a:custGeom>
              <a:avLst/>
              <a:gdLst>
                <a:gd name="connsiteX0" fmla="*/ 210 w 17942"/>
                <a:gd name="connsiteY0" fmla="*/ 14 h 70003"/>
                <a:gd name="connsiteX1" fmla="*/ 210 w 17942"/>
                <a:gd name="connsiteY1" fmla="*/ 70017 h 70003"/>
              </a:gdLst>
              <a:ahLst/>
              <a:cxnLst>
                <a:cxn ang="0">
                  <a:pos x="connsiteX0" y="connsiteY0"/>
                </a:cxn>
                <a:cxn ang="0">
                  <a:pos x="connsiteX1" y="connsiteY1"/>
                </a:cxn>
              </a:cxnLst>
              <a:rect l="l" t="t" r="r" b="b"/>
              <a:pathLst>
                <a:path w="17942" h="70003">
                  <a:moveTo>
                    <a:pt x="210" y="14"/>
                  </a:moveTo>
                  <a:lnTo>
                    <a:pt x="210" y="70017"/>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Freeform: Shape 348">
              <a:extLst>
                <a:ext uri="{FF2B5EF4-FFF2-40B4-BE49-F238E27FC236}">
                  <a16:creationId xmlns:a16="http://schemas.microsoft.com/office/drawing/2014/main" id="{9F8C0C55-55BF-8AFE-1787-706BCDBD5149}"/>
                </a:ext>
              </a:extLst>
            </p:cNvPr>
            <p:cNvSpPr/>
            <p:nvPr/>
          </p:nvSpPr>
          <p:spPr>
            <a:xfrm>
              <a:off x="5537741" y="1299067"/>
              <a:ext cx="50776" cy="24736"/>
            </a:xfrm>
            <a:custGeom>
              <a:avLst/>
              <a:gdLst>
                <a:gd name="connsiteX0" fmla="*/ 50987 w 50776"/>
                <a:gd name="connsiteY0" fmla="*/ 14 h 24736"/>
                <a:gd name="connsiteX1" fmla="*/ 210 w 50776"/>
                <a:gd name="connsiteY1" fmla="*/ 14 h 24736"/>
              </a:gdLst>
              <a:ahLst/>
              <a:cxnLst>
                <a:cxn ang="0">
                  <a:pos x="connsiteX0" y="connsiteY0"/>
                </a:cxn>
                <a:cxn ang="0">
                  <a:pos x="connsiteX1" y="connsiteY1"/>
                </a:cxn>
              </a:cxnLst>
              <a:rect l="l" t="t" r="r" b="b"/>
              <a:pathLst>
                <a:path w="50776" h="24736">
                  <a:moveTo>
                    <a:pt x="50987" y="14"/>
                  </a:moveTo>
                  <a:lnTo>
                    <a:pt x="210" y="1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6" name="Graphic 3">
            <a:extLst>
              <a:ext uri="{FF2B5EF4-FFF2-40B4-BE49-F238E27FC236}">
                <a16:creationId xmlns:a16="http://schemas.microsoft.com/office/drawing/2014/main" id="{BAF32C55-2DEE-205D-3BE1-9E4816B90692}"/>
              </a:ext>
            </a:extLst>
          </p:cNvPr>
          <p:cNvGrpSpPr/>
          <p:nvPr/>
        </p:nvGrpSpPr>
        <p:grpSpPr>
          <a:xfrm>
            <a:off x="3352169" y="1772717"/>
            <a:ext cx="43680" cy="60407"/>
            <a:chOff x="5554786" y="1301540"/>
            <a:chExt cx="50776" cy="70003"/>
          </a:xfrm>
        </p:grpSpPr>
        <p:sp>
          <p:nvSpPr>
            <p:cNvPr id="346" name="Freeform: Shape 345">
              <a:extLst>
                <a:ext uri="{FF2B5EF4-FFF2-40B4-BE49-F238E27FC236}">
                  <a16:creationId xmlns:a16="http://schemas.microsoft.com/office/drawing/2014/main" id="{4C87C976-E453-85B9-9F47-78DE8785DBEA}"/>
                </a:ext>
              </a:extLst>
            </p:cNvPr>
            <p:cNvSpPr/>
            <p:nvPr/>
          </p:nvSpPr>
          <p:spPr>
            <a:xfrm>
              <a:off x="5580265" y="1301540"/>
              <a:ext cx="17942" cy="70003"/>
            </a:xfrm>
            <a:custGeom>
              <a:avLst/>
              <a:gdLst>
                <a:gd name="connsiteX0" fmla="*/ 211 w 17942"/>
                <a:gd name="connsiteY0" fmla="*/ 15 h 70003"/>
                <a:gd name="connsiteX1" fmla="*/ 211 w 17942"/>
                <a:gd name="connsiteY1" fmla="*/ 70019 h 70003"/>
              </a:gdLst>
              <a:ahLst/>
              <a:cxnLst>
                <a:cxn ang="0">
                  <a:pos x="connsiteX0" y="connsiteY0"/>
                </a:cxn>
                <a:cxn ang="0">
                  <a:pos x="connsiteX1" y="connsiteY1"/>
                </a:cxn>
              </a:cxnLst>
              <a:rect l="l" t="t" r="r" b="b"/>
              <a:pathLst>
                <a:path w="17942" h="70003">
                  <a:moveTo>
                    <a:pt x="211" y="15"/>
                  </a:moveTo>
                  <a:lnTo>
                    <a:pt x="211" y="7001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Freeform: Shape 346">
              <a:extLst>
                <a:ext uri="{FF2B5EF4-FFF2-40B4-BE49-F238E27FC236}">
                  <a16:creationId xmlns:a16="http://schemas.microsoft.com/office/drawing/2014/main" id="{BAC4D08D-4182-8EE2-C9F7-B78F3D4BAAED}"/>
                </a:ext>
              </a:extLst>
            </p:cNvPr>
            <p:cNvSpPr/>
            <p:nvPr/>
          </p:nvSpPr>
          <p:spPr>
            <a:xfrm>
              <a:off x="5554786" y="1336666"/>
              <a:ext cx="50776" cy="24736"/>
            </a:xfrm>
            <a:custGeom>
              <a:avLst/>
              <a:gdLst>
                <a:gd name="connsiteX0" fmla="*/ 50988 w 50776"/>
                <a:gd name="connsiteY0" fmla="*/ 15 h 24736"/>
                <a:gd name="connsiteX1" fmla="*/ 211 w 50776"/>
                <a:gd name="connsiteY1" fmla="*/ 15 h 24736"/>
              </a:gdLst>
              <a:ahLst/>
              <a:cxnLst>
                <a:cxn ang="0">
                  <a:pos x="connsiteX0" y="connsiteY0"/>
                </a:cxn>
                <a:cxn ang="0">
                  <a:pos x="connsiteX1" y="connsiteY1"/>
                </a:cxn>
              </a:cxnLst>
              <a:rect l="l" t="t" r="r" b="b"/>
              <a:pathLst>
                <a:path w="50776" h="24736">
                  <a:moveTo>
                    <a:pt x="50988" y="15"/>
                  </a:moveTo>
                  <a:lnTo>
                    <a:pt x="211" y="1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7" name="Graphic 3">
            <a:extLst>
              <a:ext uri="{FF2B5EF4-FFF2-40B4-BE49-F238E27FC236}">
                <a16:creationId xmlns:a16="http://schemas.microsoft.com/office/drawing/2014/main" id="{499AB41E-131F-402A-7C80-7BB12134728D}"/>
              </a:ext>
            </a:extLst>
          </p:cNvPr>
          <p:cNvGrpSpPr/>
          <p:nvPr/>
        </p:nvGrpSpPr>
        <p:grpSpPr>
          <a:xfrm>
            <a:off x="3357727" y="1772717"/>
            <a:ext cx="43680" cy="60407"/>
            <a:chOff x="5561246" y="1301540"/>
            <a:chExt cx="50776" cy="70003"/>
          </a:xfrm>
        </p:grpSpPr>
        <p:sp>
          <p:nvSpPr>
            <p:cNvPr id="344" name="Freeform: Shape 343">
              <a:extLst>
                <a:ext uri="{FF2B5EF4-FFF2-40B4-BE49-F238E27FC236}">
                  <a16:creationId xmlns:a16="http://schemas.microsoft.com/office/drawing/2014/main" id="{BD14708F-1C16-69F4-2449-4FCD274D8F61}"/>
                </a:ext>
              </a:extLst>
            </p:cNvPr>
            <p:cNvSpPr/>
            <p:nvPr/>
          </p:nvSpPr>
          <p:spPr>
            <a:xfrm>
              <a:off x="5586724" y="1301540"/>
              <a:ext cx="17942" cy="70003"/>
            </a:xfrm>
            <a:custGeom>
              <a:avLst/>
              <a:gdLst>
                <a:gd name="connsiteX0" fmla="*/ 212 w 17942"/>
                <a:gd name="connsiteY0" fmla="*/ 15 h 70003"/>
                <a:gd name="connsiteX1" fmla="*/ 212 w 17942"/>
                <a:gd name="connsiteY1" fmla="*/ 70019 h 70003"/>
              </a:gdLst>
              <a:ahLst/>
              <a:cxnLst>
                <a:cxn ang="0">
                  <a:pos x="connsiteX0" y="connsiteY0"/>
                </a:cxn>
                <a:cxn ang="0">
                  <a:pos x="connsiteX1" y="connsiteY1"/>
                </a:cxn>
              </a:cxnLst>
              <a:rect l="l" t="t" r="r" b="b"/>
              <a:pathLst>
                <a:path w="17942" h="70003">
                  <a:moveTo>
                    <a:pt x="212" y="15"/>
                  </a:moveTo>
                  <a:lnTo>
                    <a:pt x="212" y="7001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Freeform: Shape 344">
              <a:extLst>
                <a:ext uri="{FF2B5EF4-FFF2-40B4-BE49-F238E27FC236}">
                  <a16:creationId xmlns:a16="http://schemas.microsoft.com/office/drawing/2014/main" id="{EA8DA2D1-DD6B-E1F8-FB8F-D73B661AEBCD}"/>
                </a:ext>
              </a:extLst>
            </p:cNvPr>
            <p:cNvSpPr/>
            <p:nvPr/>
          </p:nvSpPr>
          <p:spPr>
            <a:xfrm>
              <a:off x="5561246" y="1336666"/>
              <a:ext cx="50776" cy="24736"/>
            </a:xfrm>
            <a:custGeom>
              <a:avLst/>
              <a:gdLst>
                <a:gd name="connsiteX0" fmla="*/ 50989 w 50776"/>
                <a:gd name="connsiteY0" fmla="*/ 15 h 24736"/>
                <a:gd name="connsiteX1" fmla="*/ 212 w 50776"/>
                <a:gd name="connsiteY1" fmla="*/ 15 h 24736"/>
              </a:gdLst>
              <a:ahLst/>
              <a:cxnLst>
                <a:cxn ang="0">
                  <a:pos x="connsiteX0" y="connsiteY0"/>
                </a:cxn>
                <a:cxn ang="0">
                  <a:pos x="connsiteX1" y="connsiteY1"/>
                </a:cxn>
              </a:cxnLst>
              <a:rect l="l" t="t" r="r" b="b"/>
              <a:pathLst>
                <a:path w="50776" h="24736">
                  <a:moveTo>
                    <a:pt x="50989" y="15"/>
                  </a:moveTo>
                  <a:lnTo>
                    <a:pt x="212" y="1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 name="Graphic 3">
            <a:extLst>
              <a:ext uri="{FF2B5EF4-FFF2-40B4-BE49-F238E27FC236}">
                <a16:creationId xmlns:a16="http://schemas.microsoft.com/office/drawing/2014/main" id="{50CE4F16-1D90-7407-5423-5E1AF9AB719E}"/>
              </a:ext>
            </a:extLst>
          </p:cNvPr>
          <p:cNvGrpSpPr/>
          <p:nvPr/>
        </p:nvGrpSpPr>
        <p:grpSpPr>
          <a:xfrm>
            <a:off x="3371309" y="1772717"/>
            <a:ext cx="43680" cy="60407"/>
            <a:chOff x="5577035" y="1301540"/>
            <a:chExt cx="50776" cy="70003"/>
          </a:xfrm>
        </p:grpSpPr>
        <p:sp>
          <p:nvSpPr>
            <p:cNvPr id="342" name="Freeform: Shape 341">
              <a:extLst>
                <a:ext uri="{FF2B5EF4-FFF2-40B4-BE49-F238E27FC236}">
                  <a16:creationId xmlns:a16="http://schemas.microsoft.com/office/drawing/2014/main" id="{9070A567-7310-5C9C-D181-B79A63546CB5}"/>
                </a:ext>
              </a:extLst>
            </p:cNvPr>
            <p:cNvSpPr/>
            <p:nvPr/>
          </p:nvSpPr>
          <p:spPr>
            <a:xfrm>
              <a:off x="5602513" y="1301540"/>
              <a:ext cx="17942" cy="70003"/>
            </a:xfrm>
            <a:custGeom>
              <a:avLst/>
              <a:gdLst>
                <a:gd name="connsiteX0" fmla="*/ 213 w 17942"/>
                <a:gd name="connsiteY0" fmla="*/ 15 h 70003"/>
                <a:gd name="connsiteX1" fmla="*/ 213 w 17942"/>
                <a:gd name="connsiteY1" fmla="*/ 70019 h 70003"/>
              </a:gdLst>
              <a:ahLst/>
              <a:cxnLst>
                <a:cxn ang="0">
                  <a:pos x="connsiteX0" y="connsiteY0"/>
                </a:cxn>
                <a:cxn ang="0">
                  <a:pos x="connsiteX1" y="connsiteY1"/>
                </a:cxn>
              </a:cxnLst>
              <a:rect l="l" t="t" r="r" b="b"/>
              <a:pathLst>
                <a:path w="17942" h="70003">
                  <a:moveTo>
                    <a:pt x="213" y="15"/>
                  </a:moveTo>
                  <a:lnTo>
                    <a:pt x="213" y="7001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Freeform: Shape 342">
              <a:extLst>
                <a:ext uri="{FF2B5EF4-FFF2-40B4-BE49-F238E27FC236}">
                  <a16:creationId xmlns:a16="http://schemas.microsoft.com/office/drawing/2014/main" id="{9B4F15BF-1A78-7131-7633-AF3A54A67F8B}"/>
                </a:ext>
              </a:extLst>
            </p:cNvPr>
            <p:cNvSpPr/>
            <p:nvPr/>
          </p:nvSpPr>
          <p:spPr>
            <a:xfrm>
              <a:off x="5577035" y="1336666"/>
              <a:ext cx="50776" cy="24736"/>
            </a:xfrm>
            <a:custGeom>
              <a:avLst/>
              <a:gdLst>
                <a:gd name="connsiteX0" fmla="*/ 50990 w 50776"/>
                <a:gd name="connsiteY0" fmla="*/ 15 h 24736"/>
                <a:gd name="connsiteX1" fmla="*/ 213 w 50776"/>
                <a:gd name="connsiteY1" fmla="*/ 15 h 24736"/>
              </a:gdLst>
              <a:ahLst/>
              <a:cxnLst>
                <a:cxn ang="0">
                  <a:pos x="connsiteX0" y="connsiteY0"/>
                </a:cxn>
                <a:cxn ang="0">
                  <a:pos x="connsiteX1" y="connsiteY1"/>
                </a:cxn>
              </a:cxnLst>
              <a:rect l="l" t="t" r="r" b="b"/>
              <a:pathLst>
                <a:path w="50776" h="24736">
                  <a:moveTo>
                    <a:pt x="50990" y="15"/>
                  </a:moveTo>
                  <a:lnTo>
                    <a:pt x="213" y="1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raphic 3">
            <a:extLst>
              <a:ext uri="{FF2B5EF4-FFF2-40B4-BE49-F238E27FC236}">
                <a16:creationId xmlns:a16="http://schemas.microsoft.com/office/drawing/2014/main" id="{EA0633A0-14D3-BF63-984D-7C2502FCD48F}"/>
              </a:ext>
            </a:extLst>
          </p:cNvPr>
          <p:cNvGrpSpPr/>
          <p:nvPr/>
        </p:nvGrpSpPr>
        <p:grpSpPr>
          <a:xfrm>
            <a:off x="3431197" y="1807723"/>
            <a:ext cx="43680" cy="60407"/>
            <a:chOff x="5646651" y="1342108"/>
            <a:chExt cx="50776" cy="70003"/>
          </a:xfrm>
        </p:grpSpPr>
        <p:sp>
          <p:nvSpPr>
            <p:cNvPr id="340" name="Freeform: Shape 339">
              <a:extLst>
                <a:ext uri="{FF2B5EF4-FFF2-40B4-BE49-F238E27FC236}">
                  <a16:creationId xmlns:a16="http://schemas.microsoft.com/office/drawing/2014/main" id="{3EFF971D-50D7-67EF-27BE-0AA70714F241}"/>
                </a:ext>
              </a:extLst>
            </p:cNvPr>
            <p:cNvSpPr/>
            <p:nvPr/>
          </p:nvSpPr>
          <p:spPr>
            <a:xfrm>
              <a:off x="5672130" y="1342108"/>
              <a:ext cx="17942" cy="70003"/>
            </a:xfrm>
            <a:custGeom>
              <a:avLst/>
              <a:gdLst>
                <a:gd name="connsiteX0" fmla="*/ 216 w 17942"/>
                <a:gd name="connsiteY0" fmla="*/ 17 h 70003"/>
                <a:gd name="connsiteX1" fmla="*/ 216 w 17942"/>
                <a:gd name="connsiteY1" fmla="*/ 70021 h 70003"/>
              </a:gdLst>
              <a:ahLst/>
              <a:cxnLst>
                <a:cxn ang="0">
                  <a:pos x="connsiteX0" y="connsiteY0"/>
                </a:cxn>
                <a:cxn ang="0">
                  <a:pos x="connsiteX1" y="connsiteY1"/>
                </a:cxn>
              </a:cxnLst>
              <a:rect l="l" t="t" r="r" b="b"/>
              <a:pathLst>
                <a:path w="17942" h="70003">
                  <a:moveTo>
                    <a:pt x="216" y="17"/>
                  </a:moveTo>
                  <a:lnTo>
                    <a:pt x="216" y="7002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Freeform: Shape 340">
              <a:extLst>
                <a:ext uri="{FF2B5EF4-FFF2-40B4-BE49-F238E27FC236}">
                  <a16:creationId xmlns:a16="http://schemas.microsoft.com/office/drawing/2014/main" id="{6873A07D-736F-8010-F8D8-FAD3CC9D8EA0}"/>
                </a:ext>
              </a:extLst>
            </p:cNvPr>
            <p:cNvSpPr/>
            <p:nvPr/>
          </p:nvSpPr>
          <p:spPr>
            <a:xfrm>
              <a:off x="5646651" y="1377233"/>
              <a:ext cx="50776" cy="24736"/>
            </a:xfrm>
            <a:custGeom>
              <a:avLst/>
              <a:gdLst>
                <a:gd name="connsiteX0" fmla="*/ 50993 w 50776"/>
                <a:gd name="connsiteY0" fmla="*/ 17 h 24736"/>
                <a:gd name="connsiteX1" fmla="*/ 216 w 50776"/>
                <a:gd name="connsiteY1" fmla="*/ 17 h 24736"/>
              </a:gdLst>
              <a:ahLst/>
              <a:cxnLst>
                <a:cxn ang="0">
                  <a:pos x="connsiteX0" y="connsiteY0"/>
                </a:cxn>
                <a:cxn ang="0">
                  <a:pos x="connsiteX1" y="connsiteY1"/>
                </a:cxn>
              </a:cxnLst>
              <a:rect l="l" t="t" r="r" b="b"/>
              <a:pathLst>
                <a:path w="50776" h="24736">
                  <a:moveTo>
                    <a:pt x="50993" y="17"/>
                  </a:moveTo>
                  <a:lnTo>
                    <a:pt x="216" y="17"/>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 name="Graphic 3">
            <a:extLst>
              <a:ext uri="{FF2B5EF4-FFF2-40B4-BE49-F238E27FC236}">
                <a16:creationId xmlns:a16="http://schemas.microsoft.com/office/drawing/2014/main" id="{6EB957FC-F9C2-DB5C-F125-4D3C46A25A89}"/>
              </a:ext>
            </a:extLst>
          </p:cNvPr>
          <p:cNvGrpSpPr/>
          <p:nvPr/>
        </p:nvGrpSpPr>
        <p:grpSpPr>
          <a:xfrm>
            <a:off x="3437064" y="1807723"/>
            <a:ext cx="43680" cy="60407"/>
            <a:chOff x="5653470" y="1342108"/>
            <a:chExt cx="50776" cy="70003"/>
          </a:xfrm>
        </p:grpSpPr>
        <p:sp>
          <p:nvSpPr>
            <p:cNvPr id="338" name="Freeform: Shape 337">
              <a:extLst>
                <a:ext uri="{FF2B5EF4-FFF2-40B4-BE49-F238E27FC236}">
                  <a16:creationId xmlns:a16="http://schemas.microsoft.com/office/drawing/2014/main" id="{B67D16D8-47B5-76F1-D546-86B3AEF78BB5}"/>
                </a:ext>
              </a:extLst>
            </p:cNvPr>
            <p:cNvSpPr/>
            <p:nvPr/>
          </p:nvSpPr>
          <p:spPr>
            <a:xfrm>
              <a:off x="5678948" y="1342108"/>
              <a:ext cx="17942" cy="70003"/>
            </a:xfrm>
            <a:custGeom>
              <a:avLst/>
              <a:gdLst>
                <a:gd name="connsiteX0" fmla="*/ 217 w 17942"/>
                <a:gd name="connsiteY0" fmla="*/ 17 h 70003"/>
                <a:gd name="connsiteX1" fmla="*/ 217 w 17942"/>
                <a:gd name="connsiteY1" fmla="*/ 70021 h 70003"/>
              </a:gdLst>
              <a:ahLst/>
              <a:cxnLst>
                <a:cxn ang="0">
                  <a:pos x="connsiteX0" y="connsiteY0"/>
                </a:cxn>
                <a:cxn ang="0">
                  <a:pos x="connsiteX1" y="connsiteY1"/>
                </a:cxn>
              </a:cxnLst>
              <a:rect l="l" t="t" r="r" b="b"/>
              <a:pathLst>
                <a:path w="17942" h="70003">
                  <a:moveTo>
                    <a:pt x="217" y="17"/>
                  </a:moveTo>
                  <a:lnTo>
                    <a:pt x="217" y="7002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Freeform: Shape 338">
              <a:extLst>
                <a:ext uri="{FF2B5EF4-FFF2-40B4-BE49-F238E27FC236}">
                  <a16:creationId xmlns:a16="http://schemas.microsoft.com/office/drawing/2014/main" id="{056B520B-65EF-8995-CCA7-2FFCACBC3DBF}"/>
                </a:ext>
              </a:extLst>
            </p:cNvPr>
            <p:cNvSpPr/>
            <p:nvPr/>
          </p:nvSpPr>
          <p:spPr>
            <a:xfrm>
              <a:off x="5653470" y="1377233"/>
              <a:ext cx="50776" cy="24736"/>
            </a:xfrm>
            <a:custGeom>
              <a:avLst/>
              <a:gdLst>
                <a:gd name="connsiteX0" fmla="*/ 50994 w 50776"/>
                <a:gd name="connsiteY0" fmla="*/ 17 h 24736"/>
                <a:gd name="connsiteX1" fmla="*/ 217 w 50776"/>
                <a:gd name="connsiteY1" fmla="*/ 17 h 24736"/>
              </a:gdLst>
              <a:ahLst/>
              <a:cxnLst>
                <a:cxn ang="0">
                  <a:pos x="connsiteX0" y="connsiteY0"/>
                </a:cxn>
                <a:cxn ang="0">
                  <a:pos x="connsiteX1" y="connsiteY1"/>
                </a:cxn>
              </a:cxnLst>
              <a:rect l="l" t="t" r="r" b="b"/>
              <a:pathLst>
                <a:path w="50776" h="24736">
                  <a:moveTo>
                    <a:pt x="50994" y="17"/>
                  </a:moveTo>
                  <a:lnTo>
                    <a:pt x="217" y="17"/>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raphic 3">
            <a:extLst>
              <a:ext uri="{FF2B5EF4-FFF2-40B4-BE49-F238E27FC236}">
                <a16:creationId xmlns:a16="http://schemas.microsoft.com/office/drawing/2014/main" id="{EF6EE146-34B3-17AB-0468-CB6D53337201}"/>
              </a:ext>
            </a:extLst>
          </p:cNvPr>
          <p:cNvGrpSpPr/>
          <p:nvPr/>
        </p:nvGrpSpPr>
        <p:grpSpPr>
          <a:xfrm>
            <a:off x="3461451" y="1843370"/>
            <a:ext cx="43680" cy="60407"/>
            <a:chOff x="5681819" y="1383418"/>
            <a:chExt cx="50776" cy="70003"/>
          </a:xfrm>
        </p:grpSpPr>
        <p:sp>
          <p:nvSpPr>
            <p:cNvPr id="336" name="Freeform: Shape 335">
              <a:extLst>
                <a:ext uri="{FF2B5EF4-FFF2-40B4-BE49-F238E27FC236}">
                  <a16:creationId xmlns:a16="http://schemas.microsoft.com/office/drawing/2014/main" id="{DA8FB391-A6BC-8B00-0917-8B8C32A571A3}"/>
                </a:ext>
              </a:extLst>
            </p:cNvPr>
            <p:cNvSpPr/>
            <p:nvPr/>
          </p:nvSpPr>
          <p:spPr>
            <a:xfrm>
              <a:off x="5707297" y="1383418"/>
              <a:ext cx="17942" cy="70003"/>
            </a:xfrm>
            <a:custGeom>
              <a:avLst/>
              <a:gdLst>
                <a:gd name="connsiteX0" fmla="*/ 218 w 17942"/>
                <a:gd name="connsiteY0" fmla="*/ 19 h 70003"/>
                <a:gd name="connsiteX1" fmla="*/ 218 w 17942"/>
                <a:gd name="connsiteY1" fmla="*/ 70022 h 70003"/>
              </a:gdLst>
              <a:ahLst/>
              <a:cxnLst>
                <a:cxn ang="0">
                  <a:pos x="connsiteX0" y="connsiteY0"/>
                </a:cxn>
                <a:cxn ang="0">
                  <a:pos x="connsiteX1" y="connsiteY1"/>
                </a:cxn>
              </a:cxnLst>
              <a:rect l="l" t="t" r="r" b="b"/>
              <a:pathLst>
                <a:path w="17942" h="70003">
                  <a:moveTo>
                    <a:pt x="218" y="19"/>
                  </a:moveTo>
                  <a:lnTo>
                    <a:pt x="218" y="700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Freeform: Shape 336">
              <a:extLst>
                <a:ext uri="{FF2B5EF4-FFF2-40B4-BE49-F238E27FC236}">
                  <a16:creationId xmlns:a16="http://schemas.microsoft.com/office/drawing/2014/main" id="{DCD0FCFD-E078-2E0B-A57E-AA29F154C76E}"/>
                </a:ext>
              </a:extLst>
            </p:cNvPr>
            <p:cNvSpPr/>
            <p:nvPr/>
          </p:nvSpPr>
          <p:spPr>
            <a:xfrm>
              <a:off x="5681819" y="1418543"/>
              <a:ext cx="50776" cy="24736"/>
            </a:xfrm>
            <a:custGeom>
              <a:avLst/>
              <a:gdLst>
                <a:gd name="connsiteX0" fmla="*/ 50995 w 50776"/>
                <a:gd name="connsiteY0" fmla="*/ 19 h 24736"/>
                <a:gd name="connsiteX1" fmla="*/ 218 w 50776"/>
                <a:gd name="connsiteY1" fmla="*/ 19 h 24736"/>
              </a:gdLst>
              <a:ahLst/>
              <a:cxnLst>
                <a:cxn ang="0">
                  <a:pos x="connsiteX0" y="connsiteY0"/>
                </a:cxn>
                <a:cxn ang="0">
                  <a:pos x="connsiteX1" y="connsiteY1"/>
                </a:cxn>
              </a:cxnLst>
              <a:rect l="l" t="t" r="r" b="b"/>
              <a:pathLst>
                <a:path w="50776" h="24736">
                  <a:moveTo>
                    <a:pt x="50995" y="19"/>
                  </a:moveTo>
                  <a:lnTo>
                    <a:pt x="218" y="1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2" name="Graphic 3">
            <a:extLst>
              <a:ext uri="{FF2B5EF4-FFF2-40B4-BE49-F238E27FC236}">
                <a16:creationId xmlns:a16="http://schemas.microsoft.com/office/drawing/2014/main" id="{D5AA3E86-ED1A-63FC-3598-C2D3FDCF3922}"/>
              </a:ext>
            </a:extLst>
          </p:cNvPr>
          <p:cNvGrpSpPr/>
          <p:nvPr/>
        </p:nvGrpSpPr>
        <p:grpSpPr>
          <a:xfrm>
            <a:off x="3461451" y="1876669"/>
            <a:ext cx="43680" cy="60407"/>
            <a:chOff x="5681819" y="1422006"/>
            <a:chExt cx="50776" cy="70003"/>
          </a:xfrm>
        </p:grpSpPr>
        <p:sp>
          <p:nvSpPr>
            <p:cNvPr id="334" name="Freeform: Shape 333">
              <a:extLst>
                <a:ext uri="{FF2B5EF4-FFF2-40B4-BE49-F238E27FC236}">
                  <a16:creationId xmlns:a16="http://schemas.microsoft.com/office/drawing/2014/main" id="{38AE86DB-04E3-60AF-B141-D7910E96B198}"/>
                </a:ext>
              </a:extLst>
            </p:cNvPr>
            <p:cNvSpPr/>
            <p:nvPr/>
          </p:nvSpPr>
          <p:spPr>
            <a:xfrm>
              <a:off x="5707297" y="1422006"/>
              <a:ext cx="17942" cy="70003"/>
            </a:xfrm>
            <a:custGeom>
              <a:avLst/>
              <a:gdLst>
                <a:gd name="connsiteX0" fmla="*/ 218 w 17942"/>
                <a:gd name="connsiteY0" fmla="*/ 20 h 70003"/>
                <a:gd name="connsiteX1" fmla="*/ 218 w 17942"/>
                <a:gd name="connsiteY1" fmla="*/ 70024 h 70003"/>
              </a:gdLst>
              <a:ahLst/>
              <a:cxnLst>
                <a:cxn ang="0">
                  <a:pos x="connsiteX0" y="connsiteY0"/>
                </a:cxn>
                <a:cxn ang="0">
                  <a:pos x="connsiteX1" y="connsiteY1"/>
                </a:cxn>
              </a:cxnLst>
              <a:rect l="l" t="t" r="r" b="b"/>
              <a:pathLst>
                <a:path w="17942" h="70003">
                  <a:moveTo>
                    <a:pt x="218" y="20"/>
                  </a:moveTo>
                  <a:lnTo>
                    <a:pt x="218" y="7002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Freeform: Shape 334">
              <a:extLst>
                <a:ext uri="{FF2B5EF4-FFF2-40B4-BE49-F238E27FC236}">
                  <a16:creationId xmlns:a16="http://schemas.microsoft.com/office/drawing/2014/main" id="{DF1BF598-F408-EDCF-B6B1-264EB5EDD852}"/>
                </a:ext>
              </a:extLst>
            </p:cNvPr>
            <p:cNvSpPr/>
            <p:nvPr/>
          </p:nvSpPr>
          <p:spPr>
            <a:xfrm>
              <a:off x="5681819" y="1457132"/>
              <a:ext cx="50776" cy="24736"/>
            </a:xfrm>
            <a:custGeom>
              <a:avLst/>
              <a:gdLst>
                <a:gd name="connsiteX0" fmla="*/ 50995 w 50776"/>
                <a:gd name="connsiteY0" fmla="*/ 20 h 24736"/>
                <a:gd name="connsiteX1" fmla="*/ 218 w 50776"/>
                <a:gd name="connsiteY1" fmla="*/ 20 h 24736"/>
              </a:gdLst>
              <a:ahLst/>
              <a:cxnLst>
                <a:cxn ang="0">
                  <a:pos x="connsiteX0" y="connsiteY0"/>
                </a:cxn>
                <a:cxn ang="0">
                  <a:pos x="connsiteX1" y="connsiteY1"/>
                </a:cxn>
              </a:cxnLst>
              <a:rect l="l" t="t" r="r" b="b"/>
              <a:pathLst>
                <a:path w="50776" h="24736">
                  <a:moveTo>
                    <a:pt x="50995" y="20"/>
                  </a:moveTo>
                  <a:lnTo>
                    <a:pt x="218" y="20"/>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3" name="Graphic 3">
            <a:extLst>
              <a:ext uri="{FF2B5EF4-FFF2-40B4-BE49-F238E27FC236}">
                <a16:creationId xmlns:a16="http://schemas.microsoft.com/office/drawing/2014/main" id="{9C5C8346-F8C1-65F6-E073-509243C80425}"/>
              </a:ext>
            </a:extLst>
          </p:cNvPr>
          <p:cNvGrpSpPr/>
          <p:nvPr/>
        </p:nvGrpSpPr>
        <p:grpSpPr>
          <a:xfrm>
            <a:off x="3492784" y="1876669"/>
            <a:ext cx="43680" cy="60407"/>
            <a:chOff x="5718242" y="1422006"/>
            <a:chExt cx="50776" cy="70003"/>
          </a:xfrm>
        </p:grpSpPr>
        <p:sp>
          <p:nvSpPr>
            <p:cNvPr id="332" name="Freeform: Shape 331">
              <a:extLst>
                <a:ext uri="{FF2B5EF4-FFF2-40B4-BE49-F238E27FC236}">
                  <a16:creationId xmlns:a16="http://schemas.microsoft.com/office/drawing/2014/main" id="{529BADF0-173D-D6AB-9C30-BF485455E41B}"/>
                </a:ext>
              </a:extLst>
            </p:cNvPr>
            <p:cNvSpPr/>
            <p:nvPr/>
          </p:nvSpPr>
          <p:spPr>
            <a:xfrm>
              <a:off x="5743720" y="1422006"/>
              <a:ext cx="17942" cy="70003"/>
            </a:xfrm>
            <a:custGeom>
              <a:avLst/>
              <a:gdLst>
                <a:gd name="connsiteX0" fmla="*/ 220 w 17942"/>
                <a:gd name="connsiteY0" fmla="*/ 20 h 70003"/>
                <a:gd name="connsiteX1" fmla="*/ 220 w 17942"/>
                <a:gd name="connsiteY1" fmla="*/ 70024 h 70003"/>
              </a:gdLst>
              <a:ahLst/>
              <a:cxnLst>
                <a:cxn ang="0">
                  <a:pos x="connsiteX0" y="connsiteY0"/>
                </a:cxn>
                <a:cxn ang="0">
                  <a:pos x="connsiteX1" y="connsiteY1"/>
                </a:cxn>
              </a:cxnLst>
              <a:rect l="l" t="t" r="r" b="b"/>
              <a:pathLst>
                <a:path w="17942" h="70003">
                  <a:moveTo>
                    <a:pt x="220" y="20"/>
                  </a:moveTo>
                  <a:lnTo>
                    <a:pt x="220" y="7002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Freeform: Shape 332">
              <a:extLst>
                <a:ext uri="{FF2B5EF4-FFF2-40B4-BE49-F238E27FC236}">
                  <a16:creationId xmlns:a16="http://schemas.microsoft.com/office/drawing/2014/main" id="{38B38E5B-8C94-886E-9D95-FF9D4A59712F}"/>
                </a:ext>
              </a:extLst>
            </p:cNvPr>
            <p:cNvSpPr/>
            <p:nvPr/>
          </p:nvSpPr>
          <p:spPr>
            <a:xfrm>
              <a:off x="5718242" y="1457132"/>
              <a:ext cx="50776" cy="24736"/>
            </a:xfrm>
            <a:custGeom>
              <a:avLst/>
              <a:gdLst>
                <a:gd name="connsiteX0" fmla="*/ 50997 w 50776"/>
                <a:gd name="connsiteY0" fmla="*/ 20 h 24736"/>
                <a:gd name="connsiteX1" fmla="*/ 220 w 50776"/>
                <a:gd name="connsiteY1" fmla="*/ 20 h 24736"/>
              </a:gdLst>
              <a:ahLst/>
              <a:cxnLst>
                <a:cxn ang="0">
                  <a:pos x="connsiteX0" y="connsiteY0"/>
                </a:cxn>
                <a:cxn ang="0">
                  <a:pos x="connsiteX1" y="connsiteY1"/>
                </a:cxn>
              </a:cxnLst>
              <a:rect l="l" t="t" r="r" b="b"/>
              <a:pathLst>
                <a:path w="50776" h="24736">
                  <a:moveTo>
                    <a:pt x="50997" y="20"/>
                  </a:moveTo>
                  <a:lnTo>
                    <a:pt x="220" y="20"/>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4" name="Graphic 3">
            <a:extLst>
              <a:ext uri="{FF2B5EF4-FFF2-40B4-BE49-F238E27FC236}">
                <a16:creationId xmlns:a16="http://schemas.microsoft.com/office/drawing/2014/main" id="{1398B8E8-17FA-773B-7EFA-A452AD01A1DA}"/>
              </a:ext>
            </a:extLst>
          </p:cNvPr>
          <p:cNvGrpSpPr/>
          <p:nvPr/>
        </p:nvGrpSpPr>
        <p:grpSpPr>
          <a:xfrm>
            <a:off x="3668745" y="1876669"/>
            <a:ext cx="43680" cy="60407"/>
            <a:chOff x="5922785" y="1422006"/>
            <a:chExt cx="50776" cy="70003"/>
          </a:xfrm>
        </p:grpSpPr>
        <p:sp>
          <p:nvSpPr>
            <p:cNvPr id="330" name="Freeform: Shape 329">
              <a:extLst>
                <a:ext uri="{FF2B5EF4-FFF2-40B4-BE49-F238E27FC236}">
                  <a16:creationId xmlns:a16="http://schemas.microsoft.com/office/drawing/2014/main" id="{F2F65EB4-4430-BB54-12A5-1ADB5D912178}"/>
                </a:ext>
              </a:extLst>
            </p:cNvPr>
            <p:cNvSpPr/>
            <p:nvPr/>
          </p:nvSpPr>
          <p:spPr>
            <a:xfrm>
              <a:off x="5948263" y="1422006"/>
              <a:ext cx="17942" cy="70003"/>
            </a:xfrm>
            <a:custGeom>
              <a:avLst/>
              <a:gdLst>
                <a:gd name="connsiteX0" fmla="*/ 232 w 17942"/>
                <a:gd name="connsiteY0" fmla="*/ 20 h 70003"/>
                <a:gd name="connsiteX1" fmla="*/ 232 w 17942"/>
                <a:gd name="connsiteY1" fmla="*/ 70024 h 70003"/>
              </a:gdLst>
              <a:ahLst/>
              <a:cxnLst>
                <a:cxn ang="0">
                  <a:pos x="connsiteX0" y="connsiteY0"/>
                </a:cxn>
                <a:cxn ang="0">
                  <a:pos x="connsiteX1" y="connsiteY1"/>
                </a:cxn>
              </a:cxnLst>
              <a:rect l="l" t="t" r="r" b="b"/>
              <a:pathLst>
                <a:path w="17942" h="70003">
                  <a:moveTo>
                    <a:pt x="232" y="20"/>
                  </a:moveTo>
                  <a:lnTo>
                    <a:pt x="232" y="7002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Freeform: Shape 330">
              <a:extLst>
                <a:ext uri="{FF2B5EF4-FFF2-40B4-BE49-F238E27FC236}">
                  <a16:creationId xmlns:a16="http://schemas.microsoft.com/office/drawing/2014/main" id="{0516271A-1011-B8FE-9DF8-1AF8CAB7FD41}"/>
                </a:ext>
              </a:extLst>
            </p:cNvPr>
            <p:cNvSpPr/>
            <p:nvPr/>
          </p:nvSpPr>
          <p:spPr>
            <a:xfrm>
              <a:off x="5922785" y="1457132"/>
              <a:ext cx="50776" cy="24736"/>
            </a:xfrm>
            <a:custGeom>
              <a:avLst/>
              <a:gdLst>
                <a:gd name="connsiteX0" fmla="*/ 51009 w 50776"/>
                <a:gd name="connsiteY0" fmla="*/ 20 h 24736"/>
                <a:gd name="connsiteX1" fmla="*/ 232 w 50776"/>
                <a:gd name="connsiteY1" fmla="*/ 20 h 24736"/>
              </a:gdLst>
              <a:ahLst/>
              <a:cxnLst>
                <a:cxn ang="0">
                  <a:pos x="connsiteX0" y="connsiteY0"/>
                </a:cxn>
                <a:cxn ang="0">
                  <a:pos x="connsiteX1" y="connsiteY1"/>
                </a:cxn>
              </a:cxnLst>
              <a:rect l="l" t="t" r="r" b="b"/>
              <a:pathLst>
                <a:path w="50776" h="24736">
                  <a:moveTo>
                    <a:pt x="51009" y="20"/>
                  </a:moveTo>
                  <a:lnTo>
                    <a:pt x="232" y="20"/>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5" name="Graphic 3">
            <a:extLst>
              <a:ext uri="{FF2B5EF4-FFF2-40B4-BE49-F238E27FC236}">
                <a16:creationId xmlns:a16="http://schemas.microsoft.com/office/drawing/2014/main" id="{D166A6EF-EADF-C180-5470-BDEA5CB9E8CC}"/>
              </a:ext>
            </a:extLst>
          </p:cNvPr>
          <p:cNvGrpSpPr/>
          <p:nvPr/>
        </p:nvGrpSpPr>
        <p:grpSpPr>
          <a:xfrm>
            <a:off x="3672912" y="1876669"/>
            <a:ext cx="43680" cy="60407"/>
            <a:chOff x="5927629" y="1422006"/>
            <a:chExt cx="50776" cy="70003"/>
          </a:xfrm>
        </p:grpSpPr>
        <p:sp>
          <p:nvSpPr>
            <p:cNvPr id="328" name="Freeform: Shape 327">
              <a:extLst>
                <a:ext uri="{FF2B5EF4-FFF2-40B4-BE49-F238E27FC236}">
                  <a16:creationId xmlns:a16="http://schemas.microsoft.com/office/drawing/2014/main" id="{8067B1AE-9D77-24BD-83DC-63EAECF17687}"/>
                </a:ext>
              </a:extLst>
            </p:cNvPr>
            <p:cNvSpPr/>
            <p:nvPr/>
          </p:nvSpPr>
          <p:spPr>
            <a:xfrm>
              <a:off x="5953108" y="1422006"/>
              <a:ext cx="17942" cy="70003"/>
            </a:xfrm>
            <a:custGeom>
              <a:avLst/>
              <a:gdLst>
                <a:gd name="connsiteX0" fmla="*/ 232 w 17942"/>
                <a:gd name="connsiteY0" fmla="*/ 20 h 70003"/>
                <a:gd name="connsiteX1" fmla="*/ 232 w 17942"/>
                <a:gd name="connsiteY1" fmla="*/ 70024 h 70003"/>
              </a:gdLst>
              <a:ahLst/>
              <a:cxnLst>
                <a:cxn ang="0">
                  <a:pos x="connsiteX0" y="connsiteY0"/>
                </a:cxn>
                <a:cxn ang="0">
                  <a:pos x="connsiteX1" y="connsiteY1"/>
                </a:cxn>
              </a:cxnLst>
              <a:rect l="l" t="t" r="r" b="b"/>
              <a:pathLst>
                <a:path w="17942" h="70003">
                  <a:moveTo>
                    <a:pt x="232" y="20"/>
                  </a:moveTo>
                  <a:lnTo>
                    <a:pt x="232" y="7002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Freeform: Shape 328">
              <a:extLst>
                <a:ext uri="{FF2B5EF4-FFF2-40B4-BE49-F238E27FC236}">
                  <a16:creationId xmlns:a16="http://schemas.microsoft.com/office/drawing/2014/main" id="{9FD6FFCE-E4ED-DF2C-7094-C96E5F523101}"/>
                </a:ext>
              </a:extLst>
            </p:cNvPr>
            <p:cNvSpPr/>
            <p:nvPr/>
          </p:nvSpPr>
          <p:spPr>
            <a:xfrm>
              <a:off x="5927629" y="1457132"/>
              <a:ext cx="50776" cy="24736"/>
            </a:xfrm>
            <a:custGeom>
              <a:avLst/>
              <a:gdLst>
                <a:gd name="connsiteX0" fmla="*/ 51009 w 50776"/>
                <a:gd name="connsiteY0" fmla="*/ 20 h 24736"/>
                <a:gd name="connsiteX1" fmla="*/ 232 w 50776"/>
                <a:gd name="connsiteY1" fmla="*/ 20 h 24736"/>
              </a:gdLst>
              <a:ahLst/>
              <a:cxnLst>
                <a:cxn ang="0">
                  <a:pos x="connsiteX0" y="connsiteY0"/>
                </a:cxn>
                <a:cxn ang="0">
                  <a:pos x="connsiteX1" y="connsiteY1"/>
                </a:cxn>
              </a:cxnLst>
              <a:rect l="l" t="t" r="r" b="b"/>
              <a:pathLst>
                <a:path w="50776" h="24736">
                  <a:moveTo>
                    <a:pt x="51009" y="20"/>
                  </a:moveTo>
                  <a:lnTo>
                    <a:pt x="232" y="20"/>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6" name="Graphic 3">
            <a:extLst>
              <a:ext uri="{FF2B5EF4-FFF2-40B4-BE49-F238E27FC236}">
                <a16:creationId xmlns:a16="http://schemas.microsoft.com/office/drawing/2014/main" id="{85AD97F4-B158-B7C6-4B15-FE602CBB69E1}"/>
              </a:ext>
            </a:extLst>
          </p:cNvPr>
          <p:cNvGrpSpPr/>
          <p:nvPr/>
        </p:nvGrpSpPr>
        <p:grpSpPr>
          <a:xfrm>
            <a:off x="3686804" y="1876669"/>
            <a:ext cx="43680" cy="60407"/>
            <a:chOff x="5943778" y="1422006"/>
            <a:chExt cx="50776" cy="70003"/>
          </a:xfrm>
        </p:grpSpPr>
        <p:sp>
          <p:nvSpPr>
            <p:cNvPr id="326" name="Freeform: Shape 325">
              <a:extLst>
                <a:ext uri="{FF2B5EF4-FFF2-40B4-BE49-F238E27FC236}">
                  <a16:creationId xmlns:a16="http://schemas.microsoft.com/office/drawing/2014/main" id="{0C13F048-FEED-E3AB-04E9-A76076629A2C}"/>
                </a:ext>
              </a:extLst>
            </p:cNvPr>
            <p:cNvSpPr/>
            <p:nvPr/>
          </p:nvSpPr>
          <p:spPr>
            <a:xfrm>
              <a:off x="5969256" y="1422006"/>
              <a:ext cx="17942" cy="70003"/>
            </a:xfrm>
            <a:custGeom>
              <a:avLst/>
              <a:gdLst>
                <a:gd name="connsiteX0" fmla="*/ 233 w 17942"/>
                <a:gd name="connsiteY0" fmla="*/ 20 h 70003"/>
                <a:gd name="connsiteX1" fmla="*/ 233 w 17942"/>
                <a:gd name="connsiteY1" fmla="*/ 70024 h 70003"/>
              </a:gdLst>
              <a:ahLst/>
              <a:cxnLst>
                <a:cxn ang="0">
                  <a:pos x="connsiteX0" y="connsiteY0"/>
                </a:cxn>
                <a:cxn ang="0">
                  <a:pos x="connsiteX1" y="connsiteY1"/>
                </a:cxn>
              </a:cxnLst>
              <a:rect l="l" t="t" r="r" b="b"/>
              <a:pathLst>
                <a:path w="17942" h="70003">
                  <a:moveTo>
                    <a:pt x="233" y="20"/>
                  </a:moveTo>
                  <a:lnTo>
                    <a:pt x="233" y="7002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Freeform: Shape 326">
              <a:extLst>
                <a:ext uri="{FF2B5EF4-FFF2-40B4-BE49-F238E27FC236}">
                  <a16:creationId xmlns:a16="http://schemas.microsoft.com/office/drawing/2014/main" id="{6A219C31-6EBC-D923-FB33-C6F654B84C1A}"/>
                </a:ext>
              </a:extLst>
            </p:cNvPr>
            <p:cNvSpPr/>
            <p:nvPr/>
          </p:nvSpPr>
          <p:spPr>
            <a:xfrm>
              <a:off x="5943778" y="1457132"/>
              <a:ext cx="50776" cy="24736"/>
            </a:xfrm>
            <a:custGeom>
              <a:avLst/>
              <a:gdLst>
                <a:gd name="connsiteX0" fmla="*/ 51010 w 50776"/>
                <a:gd name="connsiteY0" fmla="*/ 20 h 24736"/>
                <a:gd name="connsiteX1" fmla="*/ 233 w 50776"/>
                <a:gd name="connsiteY1" fmla="*/ 20 h 24736"/>
              </a:gdLst>
              <a:ahLst/>
              <a:cxnLst>
                <a:cxn ang="0">
                  <a:pos x="connsiteX0" y="connsiteY0"/>
                </a:cxn>
                <a:cxn ang="0">
                  <a:pos x="connsiteX1" y="connsiteY1"/>
                </a:cxn>
              </a:cxnLst>
              <a:rect l="l" t="t" r="r" b="b"/>
              <a:pathLst>
                <a:path w="50776" h="24736">
                  <a:moveTo>
                    <a:pt x="51010" y="20"/>
                  </a:moveTo>
                  <a:lnTo>
                    <a:pt x="233" y="20"/>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7" name="Graphic 3">
            <a:extLst>
              <a:ext uri="{FF2B5EF4-FFF2-40B4-BE49-F238E27FC236}">
                <a16:creationId xmlns:a16="http://schemas.microsoft.com/office/drawing/2014/main" id="{38E98973-94D4-121E-226A-9C35C1077E8D}"/>
              </a:ext>
            </a:extLst>
          </p:cNvPr>
          <p:cNvGrpSpPr/>
          <p:nvPr/>
        </p:nvGrpSpPr>
        <p:grpSpPr>
          <a:xfrm>
            <a:off x="3690664" y="1876669"/>
            <a:ext cx="43680" cy="60407"/>
            <a:chOff x="5948263" y="1422006"/>
            <a:chExt cx="50776" cy="70003"/>
          </a:xfrm>
        </p:grpSpPr>
        <p:sp>
          <p:nvSpPr>
            <p:cNvPr id="324" name="Freeform: Shape 323">
              <a:extLst>
                <a:ext uri="{FF2B5EF4-FFF2-40B4-BE49-F238E27FC236}">
                  <a16:creationId xmlns:a16="http://schemas.microsoft.com/office/drawing/2014/main" id="{8567BFAB-5347-E523-E6D7-87279DA5A993}"/>
                </a:ext>
              </a:extLst>
            </p:cNvPr>
            <p:cNvSpPr/>
            <p:nvPr/>
          </p:nvSpPr>
          <p:spPr>
            <a:xfrm>
              <a:off x="5973741" y="1422006"/>
              <a:ext cx="17942" cy="70003"/>
            </a:xfrm>
            <a:custGeom>
              <a:avLst/>
              <a:gdLst>
                <a:gd name="connsiteX0" fmla="*/ 233 w 17942"/>
                <a:gd name="connsiteY0" fmla="*/ 20 h 70003"/>
                <a:gd name="connsiteX1" fmla="*/ 233 w 17942"/>
                <a:gd name="connsiteY1" fmla="*/ 70024 h 70003"/>
              </a:gdLst>
              <a:ahLst/>
              <a:cxnLst>
                <a:cxn ang="0">
                  <a:pos x="connsiteX0" y="connsiteY0"/>
                </a:cxn>
                <a:cxn ang="0">
                  <a:pos x="connsiteX1" y="connsiteY1"/>
                </a:cxn>
              </a:cxnLst>
              <a:rect l="l" t="t" r="r" b="b"/>
              <a:pathLst>
                <a:path w="17942" h="70003">
                  <a:moveTo>
                    <a:pt x="233" y="20"/>
                  </a:moveTo>
                  <a:lnTo>
                    <a:pt x="233" y="7002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Freeform: Shape 324">
              <a:extLst>
                <a:ext uri="{FF2B5EF4-FFF2-40B4-BE49-F238E27FC236}">
                  <a16:creationId xmlns:a16="http://schemas.microsoft.com/office/drawing/2014/main" id="{B2FBFDBD-8EBF-CC60-DEC5-F3A788E3581A}"/>
                </a:ext>
              </a:extLst>
            </p:cNvPr>
            <p:cNvSpPr/>
            <p:nvPr/>
          </p:nvSpPr>
          <p:spPr>
            <a:xfrm>
              <a:off x="5948263" y="1457132"/>
              <a:ext cx="50776" cy="24736"/>
            </a:xfrm>
            <a:custGeom>
              <a:avLst/>
              <a:gdLst>
                <a:gd name="connsiteX0" fmla="*/ 51010 w 50776"/>
                <a:gd name="connsiteY0" fmla="*/ 20 h 24736"/>
                <a:gd name="connsiteX1" fmla="*/ 233 w 50776"/>
                <a:gd name="connsiteY1" fmla="*/ 20 h 24736"/>
              </a:gdLst>
              <a:ahLst/>
              <a:cxnLst>
                <a:cxn ang="0">
                  <a:pos x="connsiteX0" y="connsiteY0"/>
                </a:cxn>
                <a:cxn ang="0">
                  <a:pos x="connsiteX1" y="connsiteY1"/>
                </a:cxn>
              </a:cxnLst>
              <a:rect l="l" t="t" r="r" b="b"/>
              <a:pathLst>
                <a:path w="50776" h="24736">
                  <a:moveTo>
                    <a:pt x="51010" y="20"/>
                  </a:moveTo>
                  <a:lnTo>
                    <a:pt x="233" y="20"/>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raphic 3">
            <a:extLst>
              <a:ext uri="{FF2B5EF4-FFF2-40B4-BE49-F238E27FC236}">
                <a16:creationId xmlns:a16="http://schemas.microsoft.com/office/drawing/2014/main" id="{B95A4A7F-A6D0-8985-1E00-1537C2A315E7}"/>
              </a:ext>
            </a:extLst>
          </p:cNvPr>
          <p:cNvGrpSpPr/>
          <p:nvPr/>
        </p:nvGrpSpPr>
        <p:grpSpPr>
          <a:xfrm>
            <a:off x="3708723" y="1917225"/>
            <a:ext cx="43680" cy="60407"/>
            <a:chOff x="5969256" y="1469005"/>
            <a:chExt cx="50776" cy="70003"/>
          </a:xfrm>
        </p:grpSpPr>
        <p:sp>
          <p:nvSpPr>
            <p:cNvPr id="322" name="Freeform: Shape 321">
              <a:extLst>
                <a:ext uri="{FF2B5EF4-FFF2-40B4-BE49-F238E27FC236}">
                  <a16:creationId xmlns:a16="http://schemas.microsoft.com/office/drawing/2014/main" id="{A1D7B249-09D7-DA9F-E033-8194E2B91051}"/>
                </a:ext>
              </a:extLst>
            </p:cNvPr>
            <p:cNvSpPr/>
            <p:nvPr/>
          </p:nvSpPr>
          <p:spPr>
            <a:xfrm>
              <a:off x="5994734" y="1469005"/>
              <a:ext cx="17942" cy="70003"/>
            </a:xfrm>
            <a:custGeom>
              <a:avLst/>
              <a:gdLst>
                <a:gd name="connsiteX0" fmla="*/ 234 w 17942"/>
                <a:gd name="connsiteY0" fmla="*/ 22 h 70003"/>
                <a:gd name="connsiteX1" fmla="*/ 234 w 17942"/>
                <a:gd name="connsiteY1" fmla="*/ 70026 h 70003"/>
              </a:gdLst>
              <a:ahLst/>
              <a:cxnLst>
                <a:cxn ang="0">
                  <a:pos x="connsiteX0" y="connsiteY0"/>
                </a:cxn>
                <a:cxn ang="0">
                  <a:pos x="connsiteX1" y="connsiteY1"/>
                </a:cxn>
              </a:cxnLst>
              <a:rect l="l" t="t" r="r" b="b"/>
              <a:pathLst>
                <a:path w="17942" h="70003">
                  <a:moveTo>
                    <a:pt x="234" y="22"/>
                  </a:moveTo>
                  <a:lnTo>
                    <a:pt x="234"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Freeform: Shape 322">
              <a:extLst>
                <a:ext uri="{FF2B5EF4-FFF2-40B4-BE49-F238E27FC236}">
                  <a16:creationId xmlns:a16="http://schemas.microsoft.com/office/drawing/2014/main" id="{BD9DBA8B-5B9B-71C4-08C8-5ED870C8ED7D}"/>
                </a:ext>
              </a:extLst>
            </p:cNvPr>
            <p:cNvSpPr/>
            <p:nvPr/>
          </p:nvSpPr>
          <p:spPr>
            <a:xfrm>
              <a:off x="5969256" y="1504131"/>
              <a:ext cx="50776" cy="24736"/>
            </a:xfrm>
            <a:custGeom>
              <a:avLst/>
              <a:gdLst>
                <a:gd name="connsiteX0" fmla="*/ 51011 w 50776"/>
                <a:gd name="connsiteY0" fmla="*/ 22 h 24736"/>
                <a:gd name="connsiteX1" fmla="*/ 234 w 50776"/>
                <a:gd name="connsiteY1" fmla="*/ 22 h 24736"/>
              </a:gdLst>
              <a:ahLst/>
              <a:cxnLst>
                <a:cxn ang="0">
                  <a:pos x="connsiteX0" y="connsiteY0"/>
                </a:cxn>
                <a:cxn ang="0">
                  <a:pos x="connsiteX1" y="connsiteY1"/>
                </a:cxn>
              </a:cxnLst>
              <a:rect l="l" t="t" r="r" b="b"/>
              <a:pathLst>
                <a:path w="50776" h="24736">
                  <a:moveTo>
                    <a:pt x="51011" y="22"/>
                  </a:moveTo>
                  <a:lnTo>
                    <a:pt x="234"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9" name="Graphic 3">
            <a:extLst>
              <a:ext uri="{FF2B5EF4-FFF2-40B4-BE49-F238E27FC236}">
                <a16:creationId xmlns:a16="http://schemas.microsoft.com/office/drawing/2014/main" id="{15D83FBC-B358-E1E8-525D-05BAB73DDA26}"/>
              </a:ext>
            </a:extLst>
          </p:cNvPr>
          <p:cNvGrpSpPr/>
          <p:nvPr/>
        </p:nvGrpSpPr>
        <p:grpSpPr>
          <a:xfrm>
            <a:off x="3746693" y="1917225"/>
            <a:ext cx="43680" cy="60407"/>
            <a:chOff x="6013394" y="1469005"/>
            <a:chExt cx="50776" cy="70003"/>
          </a:xfrm>
        </p:grpSpPr>
        <p:sp>
          <p:nvSpPr>
            <p:cNvPr id="320" name="Freeform: Shape 319">
              <a:extLst>
                <a:ext uri="{FF2B5EF4-FFF2-40B4-BE49-F238E27FC236}">
                  <a16:creationId xmlns:a16="http://schemas.microsoft.com/office/drawing/2014/main" id="{001ED756-D480-C14E-F92B-E61EA7C2B42C}"/>
                </a:ext>
              </a:extLst>
            </p:cNvPr>
            <p:cNvSpPr/>
            <p:nvPr/>
          </p:nvSpPr>
          <p:spPr>
            <a:xfrm>
              <a:off x="6038872" y="1469005"/>
              <a:ext cx="17942" cy="70003"/>
            </a:xfrm>
            <a:custGeom>
              <a:avLst/>
              <a:gdLst>
                <a:gd name="connsiteX0" fmla="*/ 237 w 17942"/>
                <a:gd name="connsiteY0" fmla="*/ 22 h 70003"/>
                <a:gd name="connsiteX1" fmla="*/ 237 w 17942"/>
                <a:gd name="connsiteY1" fmla="*/ 70026 h 70003"/>
              </a:gdLst>
              <a:ahLst/>
              <a:cxnLst>
                <a:cxn ang="0">
                  <a:pos x="connsiteX0" y="connsiteY0"/>
                </a:cxn>
                <a:cxn ang="0">
                  <a:pos x="connsiteX1" y="connsiteY1"/>
                </a:cxn>
              </a:cxnLst>
              <a:rect l="l" t="t" r="r" b="b"/>
              <a:pathLst>
                <a:path w="17942" h="70003">
                  <a:moveTo>
                    <a:pt x="237" y="22"/>
                  </a:moveTo>
                  <a:lnTo>
                    <a:pt x="237"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Freeform: Shape 320">
              <a:extLst>
                <a:ext uri="{FF2B5EF4-FFF2-40B4-BE49-F238E27FC236}">
                  <a16:creationId xmlns:a16="http://schemas.microsoft.com/office/drawing/2014/main" id="{CC6F293C-2F26-974E-1E57-F150AE4985E4}"/>
                </a:ext>
              </a:extLst>
            </p:cNvPr>
            <p:cNvSpPr/>
            <p:nvPr/>
          </p:nvSpPr>
          <p:spPr>
            <a:xfrm>
              <a:off x="6013394" y="1504131"/>
              <a:ext cx="50776" cy="24736"/>
            </a:xfrm>
            <a:custGeom>
              <a:avLst/>
              <a:gdLst>
                <a:gd name="connsiteX0" fmla="*/ 51014 w 50776"/>
                <a:gd name="connsiteY0" fmla="*/ 22 h 24736"/>
                <a:gd name="connsiteX1" fmla="*/ 237 w 50776"/>
                <a:gd name="connsiteY1" fmla="*/ 22 h 24736"/>
              </a:gdLst>
              <a:ahLst/>
              <a:cxnLst>
                <a:cxn ang="0">
                  <a:pos x="connsiteX0" y="connsiteY0"/>
                </a:cxn>
                <a:cxn ang="0">
                  <a:pos x="connsiteX1" y="connsiteY1"/>
                </a:cxn>
              </a:cxnLst>
              <a:rect l="l" t="t" r="r" b="b"/>
              <a:pathLst>
                <a:path w="50776" h="24736">
                  <a:moveTo>
                    <a:pt x="51014" y="22"/>
                  </a:moveTo>
                  <a:lnTo>
                    <a:pt x="237"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raphic 3">
            <a:extLst>
              <a:ext uri="{FF2B5EF4-FFF2-40B4-BE49-F238E27FC236}">
                <a16:creationId xmlns:a16="http://schemas.microsoft.com/office/drawing/2014/main" id="{1CBC2D29-3EB0-869B-4E0C-A57C00FE6C75}"/>
              </a:ext>
            </a:extLst>
          </p:cNvPr>
          <p:cNvGrpSpPr/>
          <p:nvPr/>
        </p:nvGrpSpPr>
        <p:grpSpPr>
          <a:xfrm>
            <a:off x="3783892" y="1917225"/>
            <a:ext cx="43680" cy="60407"/>
            <a:chOff x="6056635" y="1469005"/>
            <a:chExt cx="50776" cy="70003"/>
          </a:xfrm>
        </p:grpSpPr>
        <p:sp>
          <p:nvSpPr>
            <p:cNvPr id="318" name="Freeform: Shape 317">
              <a:extLst>
                <a:ext uri="{FF2B5EF4-FFF2-40B4-BE49-F238E27FC236}">
                  <a16:creationId xmlns:a16="http://schemas.microsoft.com/office/drawing/2014/main" id="{F7447A8F-BD58-30F1-CD6B-8F5AE44AF8F2}"/>
                </a:ext>
              </a:extLst>
            </p:cNvPr>
            <p:cNvSpPr/>
            <p:nvPr/>
          </p:nvSpPr>
          <p:spPr>
            <a:xfrm>
              <a:off x="6082113" y="1469005"/>
              <a:ext cx="17942" cy="70003"/>
            </a:xfrm>
            <a:custGeom>
              <a:avLst/>
              <a:gdLst>
                <a:gd name="connsiteX0" fmla="*/ 239 w 17942"/>
                <a:gd name="connsiteY0" fmla="*/ 22 h 70003"/>
                <a:gd name="connsiteX1" fmla="*/ 239 w 17942"/>
                <a:gd name="connsiteY1" fmla="*/ 70026 h 70003"/>
              </a:gdLst>
              <a:ahLst/>
              <a:cxnLst>
                <a:cxn ang="0">
                  <a:pos x="connsiteX0" y="connsiteY0"/>
                </a:cxn>
                <a:cxn ang="0">
                  <a:pos x="connsiteX1" y="connsiteY1"/>
                </a:cxn>
              </a:cxnLst>
              <a:rect l="l" t="t" r="r" b="b"/>
              <a:pathLst>
                <a:path w="17942" h="70003">
                  <a:moveTo>
                    <a:pt x="239" y="22"/>
                  </a:moveTo>
                  <a:lnTo>
                    <a:pt x="239"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Freeform: Shape 318">
              <a:extLst>
                <a:ext uri="{FF2B5EF4-FFF2-40B4-BE49-F238E27FC236}">
                  <a16:creationId xmlns:a16="http://schemas.microsoft.com/office/drawing/2014/main" id="{619081DD-D533-0E69-4ED1-27B21DA6DC05}"/>
                </a:ext>
              </a:extLst>
            </p:cNvPr>
            <p:cNvSpPr/>
            <p:nvPr/>
          </p:nvSpPr>
          <p:spPr>
            <a:xfrm>
              <a:off x="6056635" y="1504131"/>
              <a:ext cx="50776" cy="24736"/>
            </a:xfrm>
            <a:custGeom>
              <a:avLst/>
              <a:gdLst>
                <a:gd name="connsiteX0" fmla="*/ 51016 w 50776"/>
                <a:gd name="connsiteY0" fmla="*/ 22 h 24736"/>
                <a:gd name="connsiteX1" fmla="*/ 239 w 50776"/>
                <a:gd name="connsiteY1" fmla="*/ 22 h 24736"/>
              </a:gdLst>
              <a:ahLst/>
              <a:cxnLst>
                <a:cxn ang="0">
                  <a:pos x="connsiteX0" y="connsiteY0"/>
                </a:cxn>
                <a:cxn ang="0">
                  <a:pos x="connsiteX1" y="connsiteY1"/>
                </a:cxn>
              </a:cxnLst>
              <a:rect l="l" t="t" r="r" b="b"/>
              <a:pathLst>
                <a:path w="50776" h="24736">
                  <a:moveTo>
                    <a:pt x="51016" y="22"/>
                  </a:moveTo>
                  <a:lnTo>
                    <a:pt x="239"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1" name="Graphic 3">
            <a:extLst>
              <a:ext uri="{FF2B5EF4-FFF2-40B4-BE49-F238E27FC236}">
                <a16:creationId xmlns:a16="http://schemas.microsoft.com/office/drawing/2014/main" id="{CD53558E-F63A-8978-DB86-CFC99DF20909}"/>
              </a:ext>
            </a:extLst>
          </p:cNvPr>
          <p:cNvGrpSpPr/>
          <p:nvPr/>
        </p:nvGrpSpPr>
        <p:grpSpPr>
          <a:xfrm>
            <a:off x="3790375" y="1917225"/>
            <a:ext cx="43680" cy="60407"/>
            <a:chOff x="6064171" y="1469005"/>
            <a:chExt cx="50776" cy="70003"/>
          </a:xfrm>
        </p:grpSpPr>
        <p:sp>
          <p:nvSpPr>
            <p:cNvPr id="316" name="Freeform: Shape 315">
              <a:extLst>
                <a:ext uri="{FF2B5EF4-FFF2-40B4-BE49-F238E27FC236}">
                  <a16:creationId xmlns:a16="http://schemas.microsoft.com/office/drawing/2014/main" id="{468DCDC0-7E0A-E7C2-C94F-07CC3AEC1D6A}"/>
                </a:ext>
              </a:extLst>
            </p:cNvPr>
            <p:cNvSpPr/>
            <p:nvPr/>
          </p:nvSpPr>
          <p:spPr>
            <a:xfrm>
              <a:off x="6089649" y="1469005"/>
              <a:ext cx="17942" cy="70003"/>
            </a:xfrm>
            <a:custGeom>
              <a:avLst/>
              <a:gdLst>
                <a:gd name="connsiteX0" fmla="*/ 240 w 17942"/>
                <a:gd name="connsiteY0" fmla="*/ 22 h 70003"/>
                <a:gd name="connsiteX1" fmla="*/ 240 w 17942"/>
                <a:gd name="connsiteY1" fmla="*/ 70026 h 70003"/>
              </a:gdLst>
              <a:ahLst/>
              <a:cxnLst>
                <a:cxn ang="0">
                  <a:pos x="connsiteX0" y="connsiteY0"/>
                </a:cxn>
                <a:cxn ang="0">
                  <a:pos x="connsiteX1" y="connsiteY1"/>
                </a:cxn>
              </a:cxnLst>
              <a:rect l="l" t="t" r="r" b="b"/>
              <a:pathLst>
                <a:path w="17942" h="70003">
                  <a:moveTo>
                    <a:pt x="240" y="22"/>
                  </a:moveTo>
                  <a:lnTo>
                    <a:pt x="240"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Freeform: Shape 316">
              <a:extLst>
                <a:ext uri="{FF2B5EF4-FFF2-40B4-BE49-F238E27FC236}">
                  <a16:creationId xmlns:a16="http://schemas.microsoft.com/office/drawing/2014/main" id="{80409F2B-91E5-5BCC-1EA5-D70241AC2B9F}"/>
                </a:ext>
              </a:extLst>
            </p:cNvPr>
            <p:cNvSpPr/>
            <p:nvPr/>
          </p:nvSpPr>
          <p:spPr>
            <a:xfrm>
              <a:off x="6064171" y="1504131"/>
              <a:ext cx="50776" cy="24736"/>
            </a:xfrm>
            <a:custGeom>
              <a:avLst/>
              <a:gdLst>
                <a:gd name="connsiteX0" fmla="*/ 51017 w 50776"/>
                <a:gd name="connsiteY0" fmla="*/ 22 h 24736"/>
                <a:gd name="connsiteX1" fmla="*/ 240 w 50776"/>
                <a:gd name="connsiteY1" fmla="*/ 22 h 24736"/>
              </a:gdLst>
              <a:ahLst/>
              <a:cxnLst>
                <a:cxn ang="0">
                  <a:pos x="connsiteX0" y="connsiteY0"/>
                </a:cxn>
                <a:cxn ang="0">
                  <a:pos x="connsiteX1" y="connsiteY1"/>
                </a:cxn>
              </a:cxnLst>
              <a:rect l="l" t="t" r="r" b="b"/>
              <a:pathLst>
                <a:path w="50776" h="24736">
                  <a:moveTo>
                    <a:pt x="51017" y="22"/>
                  </a:moveTo>
                  <a:lnTo>
                    <a:pt x="240"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2" name="Graphic 3">
            <a:extLst>
              <a:ext uri="{FF2B5EF4-FFF2-40B4-BE49-F238E27FC236}">
                <a16:creationId xmlns:a16="http://schemas.microsoft.com/office/drawing/2014/main" id="{E92B3B8E-14AE-2A36-1EE8-B8A92A31C4D8}"/>
              </a:ext>
            </a:extLst>
          </p:cNvPr>
          <p:cNvGrpSpPr/>
          <p:nvPr/>
        </p:nvGrpSpPr>
        <p:grpSpPr>
          <a:xfrm>
            <a:off x="4001836" y="1917225"/>
            <a:ext cx="43680" cy="60407"/>
            <a:chOff x="6309982" y="1469005"/>
            <a:chExt cx="50776" cy="70003"/>
          </a:xfrm>
        </p:grpSpPr>
        <p:sp>
          <p:nvSpPr>
            <p:cNvPr id="314" name="Freeform: Shape 313">
              <a:extLst>
                <a:ext uri="{FF2B5EF4-FFF2-40B4-BE49-F238E27FC236}">
                  <a16:creationId xmlns:a16="http://schemas.microsoft.com/office/drawing/2014/main" id="{40D7FE66-7DA5-3B80-3785-D4544A79C74E}"/>
                </a:ext>
              </a:extLst>
            </p:cNvPr>
            <p:cNvSpPr/>
            <p:nvPr/>
          </p:nvSpPr>
          <p:spPr>
            <a:xfrm>
              <a:off x="6335460" y="1469005"/>
              <a:ext cx="17942" cy="70003"/>
            </a:xfrm>
            <a:custGeom>
              <a:avLst/>
              <a:gdLst>
                <a:gd name="connsiteX0" fmla="*/ 253 w 17942"/>
                <a:gd name="connsiteY0" fmla="*/ 22 h 70003"/>
                <a:gd name="connsiteX1" fmla="*/ 253 w 17942"/>
                <a:gd name="connsiteY1" fmla="*/ 70026 h 70003"/>
              </a:gdLst>
              <a:ahLst/>
              <a:cxnLst>
                <a:cxn ang="0">
                  <a:pos x="connsiteX0" y="connsiteY0"/>
                </a:cxn>
                <a:cxn ang="0">
                  <a:pos x="connsiteX1" y="connsiteY1"/>
                </a:cxn>
              </a:cxnLst>
              <a:rect l="l" t="t" r="r" b="b"/>
              <a:pathLst>
                <a:path w="17942" h="70003">
                  <a:moveTo>
                    <a:pt x="253" y="22"/>
                  </a:moveTo>
                  <a:lnTo>
                    <a:pt x="253"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Freeform: Shape 314">
              <a:extLst>
                <a:ext uri="{FF2B5EF4-FFF2-40B4-BE49-F238E27FC236}">
                  <a16:creationId xmlns:a16="http://schemas.microsoft.com/office/drawing/2014/main" id="{BFA32568-C8FC-474F-DF7F-7847AD89CB16}"/>
                </a:ext>
              </a:extLst>
            </p:cNvPr>
            <p:cNvSpPr/>
            <p:nvPr/>
          </p:nvSpPr>
          <p:spPr>
            <a:xfrm>
              <a:off x="6309982" y="1504131"/>
              <a:ext cx="50776" cy="24736"/>
            </a:xfrm>
            <a:custGeom>
              <a:avLst/>
              <a:gdLst>
                <a:gd name="connsiteX0" fmla="*/ 51030 w 50776"/>
                <a:gd name="connsiteY0" fmla="*/ 22 h 24736"/>
                <a:gd name="connsiteX1" fmla="*/ 253 w 50776"/>
                <a:gd name="connsiteY1" fmla="*/ 22 h 24736"/>
              </a:gdLst>
              <a:ahLst/>
              <a:cxnLst>
                <a:cxn ang="0">
                  <a:pos x="connsiteX0" y="connsiteY0"/>
                </a:cxn>
                <a:cxn ang="0">
                  <a:pos x="connsiteX1" y="connsiteY1"/>
                </a:cxn>
              </a:cxnLst>
              <a:rect l="l" t="t" r="r" b="b"/>
              <a:pathLst>
                <a:path w="50776" h="24736">
                  <a:moveTo>
                    <a:pt x="51030" y="22"/>
                  </a:moveTo>
                  <a:lnTo>
                    <a:pt x="253"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3" name="Graphic 3">
            <a:extLst>
              <a:ext uri="{FF2B5EF4-FFF2-40B4-BE49-F238E27FC236}">
                <a16:creationId xmlns:a16="http://schemas.microsoft.com/office/drawing/2014/main" id="{699CA95C-79D3-666C-B06E-246C806BEF60}"/>
              </a:ext>
            </a:extLst>
          </p:cNvPr>
          <p:cNvGrpSpPr/>
          <p:nvPr/>
        </p:nvGrpSpPr>
        <p:grpSpPr>
          <a:xfrm>
            <a:off x="4018661" y="1917225"/>
            <a:ext cx="43680" cy="60407"/>
            <a:chOff x="6329539" y="1469005"/>
            <a:chExt cx="50776" cy="70003"/>
          </a:xfrm>
        </p:grpSpPr>
        <p:sp>
          <p:nvSpPr>
            <p:cNvPr id="312" name="Freeform: Shape 311">
              <a:extLst>
                <a:ext uri="{FF2B5EF4-FFF2-40B4-BE49-F238E27FC236}">
                  <a16:creationId xmlns:a16="http://schemas.microsoft.com/office/drawing/2014/main" id="{ACE29C49-951A-108D-09D6-FE856A1AAB90}"/>
                </a:ext>
              </a:extLst>
            </p:cNvPr>
            <p:cNvSpPr/>
            <p:nvPr/>
          </p:nvSpPr>
          <p:spPr>
            <a:xfrm>
              <a:off x="6355017" y="1469005"/>
              <a:ext cx="17942" cy="70003"/>
            </a:xfrm>
            <a:custGeom>
              <a:avLst/>
              <a:gdLst>
                <a:gd name="connsiteX0" fmla="*/ 255 w 17942"/>
                <a:gd name="connsiteY0" fmla="*/ 22 h 70003"/>
                <a:gd name="connsiteX1" fmla="*/ 255 w 17942"/>
                <a:gd name="connsiteY1" fmla="*/ 70026 h 70003"/>
              </a:gdLst>
              <a:ahLst/>
              <a:cxnLst>
                <a:cxn ang="0">
                  <a:pos x="connsiteX0" y="connsiteY0"/>
                </a:cxn>
                <a:cxn ang="0">
                  <a:pos x="connsiteX1" y="connsiteY1"/>
                </a:cxn>
              </a:cxnLst>
              <a:rect l="l" t="t" r="r" b="b"/>
              <a:pathLst>
                <a:path w="17942" h="70003">
                  <a:moveTo>
                    <a:pt x="255" y="22"/>
                  </a:moveTo>
                  <a:lnTo>
                    <a:pt x="255"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Freeform: Shape 312">
              <a:extLst>
                <a:ext uri="{FF2B5EF4-FFF2-40B4-BE49-F238E27FC236}">
                  <a16:creationId xmlns:a16="http://schemas.microsoft.com/office/drawing/2014/main" id="{A9EB1642-CB71-90EC-D8F3-B8B7A5E1FE4B}"/>
                </a:ext>
              </a:extLst>
            </p:cNvPr>
            <p:cNvSpPr/>
            <p:nvPr/>
          </p:nvSpPr>
          <p:spPr>
            <a:xfrm>
              <a:off x="6329539" y="1504131"/>
              <a:ext cx="50776" cy="24736"/>
            </a:xfrm>
            <a:custGeom>
              <a:avLst/>
              <a:gdLst>
                <a:gd name="connsiteX0" fmla="*/ 51032 w 50776"/>
                <a:gd name="connsiteY0" fmla="*/ 22 h 24736"/>
                <a:gd name="connsiteX1" fmla="*/ 255 w 50776"/>
                <a:gd name="connsiteY1" fmla="*/ 22 h 24736"/>
              </a:gdLst>
              <a:ahLst/>
              <a:cxnLst>
                <a:cxn ang="0">
                  <a:pos x="connsiteX0" y="connsiteY0"/>
                </a:cxn>
                <a:cxn ang="0">
                  <a:pos x="connsiteX1" y="connsiteY1"/>
                </a:cxn>
              </a:cxnLst>
              <a:rect l="l" t="t" r="r" b="b"/>
              <a:pathLst>
                <a:path w="50776" h="24736">
                  <a:moveTo>
                    <a:pt x="51032" y="22"/>
                  </a:moveTo>
                  <a:lnTo>
                    <a:pt x="255"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4" name="Graphic 3">
            <a:extLst>
              <a:ext uri="{FF2B5EF4-FFF2-40B4-BE49-F238E27FC236}">
                <a16:creationId xmlns:a16="http://schemas.microsoft.com/office/drawing/2014/main" id="{059D86F0-61D6-2DB3-355F-C24C0C8EC648}"/>
              </a:ext>
            </a:extLst>
          </p:cNvPr>
          <p:cNvGrpSpPr/>
          <p:nvPr/>
        </p:nvGrpSpPr>
        <p:grpSpPr>
          <a:xfrm>
            <a:off x="4303904" y="1917225"/>
            <a:ext cx="43680" cy="60407"/>
            <a:chOff x="6661115" y="1469005"/>
            <a:chExt cx="50776" cy="70003"/>
          </a:xfrm>
        </p:grpSpPr>
        <p:sp>
          <p:nvSpPr>
            <p:cNvPr id="310" name="Freeform: Shape 309">
              <a:extLst>
                <a:ext uri="{FF2B5EF4-FFF2-40B4-BE49-F238E27FC236}">
                  <a16:creationId xmlns:a16="http://schemas.microsoft.com/office/drawing/2014/main" id="{AAF5348E-9C95-7E48-B6F2-4C2749A39ED7}"/>
                </a:ext>
              </a:extLst>
            </p:cNvPr>
            <p:cNvSpPr/>
            <p:nvPr/>
          </p:nvSpPr>
          <p:spPr>
            <a:xfrm>
              <a:off x="6686593" y="1469005"/>
              <a:ext cx="17942" cy="70003"/>
            </a:xfrm>
            <a:custGeom>
              <a:avLst/>
              <a:gdLst>
                <a:gd name="connsiteX0" fmla="*/ 273 w 17942"/>
                <a:gd name="connsiteY0" fmla="*/ 22 h 70003"/>
                <a:gd name="connsiteX1" fmla="*/ 273 w 17942"/>
                <a:gd name="connsiteY1" fmla="*/ 70026 h 70003"/>
              </a:gdLst>
              <a:ahLst/>
              <a:cxnLst>
                <a:cxn ang="0">
                  <a:pos x="connsiteX0" y="connsiteY0"/>
                </a:cxn>
                <a:cxn ang="0">
                  <a:pos x="connsiteX1" y="connsiteY1"/>
                </a:cxn>
              </a:cxnLst>
              <a:rect l="l" t="t" r="r" b="b"/>
              <a:pathLst>
                <a:path w="17942" h="70003">
                  <a:moveTo>
                    <a:pt x="273" y="22"/>
                  </a:moveTo>
                  <a:lnTo>
                    <a:pt x="273"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Freeform: Shape 310">
              <a:extLst>
                <a:ext uri="{FF2B5EF4-FFF2-40B4-BE49-F238E27FC236}">
                  <a16:creationId xmlns:a16="http://schemas.microsoft.com/office/drawing/2014/main" id="{48D335DC-CB1A-1AB9-6E8A-05E499A5745E}"/>
                </a:ext>
              </a:extLst>
            </p:cNvPr>
            <p:cNvSpPr/>
            <p:nvPr/>
          </p:nvSpPr>
          <p:spPr>
            <a:xfrm>
              <a:off x="6661115" y="1504131"/>
              <a:ext cx="50776" cy="24736"/>
            </a:xfrm>
            <a:custGeom>
              <a:avLst/>
              <a:gdLst>
                <a:gd name="connsiteX0" fmla="*/ 51050 w 50776"/>
                <a:gd name="connsiteY0" fmla="*/ 22 h 24736"/>
                <a:gd name="connsiteX1" fmla="*/ 273 w 50776"/>
                <a:gd name="connsiteY1" fmla="*/ 22 h 24736"/>
              </a:gdLst>
              <a:ahLst/>
              <a:cxnLst>
                <a:cxn ang="0">
                  <a:pos x="connsiteX0" y="connsiteY0"/>
                </a:cxn>
                <a:cxn ang="0">
                  <a:pos x="connsiteX1" y="connsiteY1"/>
                </a:cxn>
              </a:cxnLst>
              <a:rect l="l" t="t" r="r" b="b"/>
              <a:pathLst>
                <a:path w="50776" h="24736">
                  <a:moveTo>
                    <a:pt x="51050" y="22"/>
                  </a:moveTo>
                  <a:lnTo>
                    <a:pt x="273"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5" name="Graphic 3">
            <a:extLst>
              <a:ext uri="{FF2B5EF4-FFF2-40B4-BE49-F238E27FC236}">
                <a16:creationId xmlns:a16="http://schemas.microsoft.com/office/drawing/2014/main" id="{FB850A1D-6681-38E2-DF77-4221B4380050}"/>
              </a:ext>
            </a:extLst>
          </p:cNvPr>
          <p:cNvGrpSpPr/>
          <p:nvPr/>
        </p:nvGrpSpPr>
        <p:grpSpPr>
          <a:xfrm>
            <a:off x="4310541" y="1917225"/>
            <a:ext cx="43680" cy="60407"/>
            <a:chOff x="6668830" y="1469005"/>
            <a:chExt cx="50776" cy="70003"/>
          </a:xfrm>
        </p:grpSpPr>
        <p:sp>
          <p:nvSpPr>
            <p:cNvPr id="308" name="Freeform: Shape 307">
              <a:extLst>
                <a:ext uri="{FF2B5EF4-FFF2-40B4-BE49-F238E27FC236}">
                  <a16:creationId xmlns:a16="http://schemas.microsoft.com/office/drawing/2014/main" id="{20E3EC95-2EF3-0063-E79C-9D6409F51FC0}"/>
                </a:ext>
              </a:extLst>
            </p:cNvPr>
            <p:cNvSpPr/>
            <p:nvPr/>
          </p:nvSpPr>
          <p:spPr>
            <a:xfrm>
              <a:off x="6694308" y="1469005"/>
              <a:ext cx="17942" cy="70003"/>
            </a:xfrm>
            <a:custGeom>
              <a:avLst/>
              <a:gdLst>
                <a:gd name="connsiteX0" fmla="*/ 273 w 17942"/>
                <a:gd name="connsiteY0" fmla="*/ 22 h 70003"/>
                <a:gd name="connsiteX1" fmla="*/ 273 w 17942"/>
                <a:gd name="connsiteY1" fmla="*/ 70026 h 70003"/>
              </a:gdLst>
              <a:ahLst/>
              <a:cxnLst>
                <a:cxn ang="0">
                  <a:pos x="connsiteX0" y="connsiteY0"/>
                </a:cxn>
                <a:cxn ang="0">
                  <a:pos x="connsiteX1" y="connsiteY1"/>
                </a:cxn>
              </a:cxnLst>
              <a:rect l="l" t="t" r="r" b="b"/>
              <a:pathLst>
                <a:path w="17942" h="70003">
                  <a:moveTo>
                    <a:pt x="273" y="22"/>
                  </a:moveTo>
                  <a:lnTo>
                    <a:pt x="273"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Freeform: Shape 308">
              <a:extLst>
                <a:ext uri="{FF2B5EF4-FFF2-40B4-BE49-F238E27FC236}">
                  <a16:creationId xmlns:a16="http://schemas.microsoft.com/office/drawing/2014/main" id="{76FD57BF-C858-58BA-7391-F9442D9C4B71}"/>
                </a:ext>
              </a:extLst>
            </p:cNvPr>
            <p:cNvSpPr/>
            <p:nvPr/>
          </p:nvSpPr>
          <p:spPr>
            <a:xfrm>
              <a:off x="6668830" y="1504131"/>
              <a:ext cx="50776" cy="24736"/>
            </a:xfrm>
            <a:custGeom>
              <a:avLst/>
              <a:gdLst>
                <a:gd name="connsiteX0" fmla="*/ 51050 w 50776"/>
                <a:gd name="connsiteY0" fmla="*/ 22 h 24736"/>
                <a:gd name="connsiteX1" fmla="*/ 273 w 50776"/>
                <a:gd name="connsiteY1" fmla="*/ 22 h 24736"/>
              </a:gdLst>
              <a:ahLst/>
              <a:cxnLst>
                <a:cxn ang="0">
                  <a:pos x="connsiteX0" y="connsiteY0"/>
                </a:cxn>
                <a:cxn ang="0">
                  <a:pos x="connsiteX1" y="connsiteY1"/>
                </a:cxn>
              </a:cxnLst>
              <a:rect l="l" t="t" r="r" b="b"/>
              <a:pathLst>
                <a:path w="50776" h="24736">
                  <a:moveTo>
                    <a:pt x="51050" y="22"/>
                  </a:moveTo>
                  <a:lnTo>
                    <a:pt x="273"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6" name="Graphic 3">
            <a:extLst>
              <a:ext uri="{FF2B5EF4-FFF2-40B4-BE49-F238E27FC236}">
                <a16:creationId xmlns:a16="http://schemas.microsoft.com/office/drawing/2014/main" id="{FDCC259F-C85E-8CDC-0AAF-0863386852AE}"/>
              </a:ext>
            </a:extLst>
          </p:cNvPr>
          <p:cNvGrpSpPr/>
          <p:nvPr/>
        </p:nvGrpSpPr>
        <p:grpSpPr>
          <a:xfrm>
            <a:off x="4322580" y="1917225"/>
            <a:ext cx="43680" cy="60407"/>
            <a:chOff x="6682825" y="1469005"/>
            <a:chExt cx="50776" cy="70003"/>
          </a:xfrm>
        </p:grpSpPr>
        <p:sp>
          <p:nvSpPr>
            <p:cNvPr id="306" name="Freeform: Shape 305">
              <a:extLst>
                <a:ext uri="{FF2B5EF4-FFF2-40B4-BE49-F238E27FC236}">
                  <a16:creationId xmlns:a16="http://schemas.microsoft.com/office/drawing/2014/main" id="{6BDF8E33-A94F-1834-D5DE-BA0DA000D1CD}"/>
                </a:ext>
              </a:extLst>
            </p:cNvPr>
            <p:cNvSpPr/>
            <p:nvPr/>
          </p:nvSpPr>
          <p:spPr>
            <a:xfrm>
              <a:off x="6708303" y="1469005"/>
              <a:ext cx="17942" cy="70003"/>
            </a:xfrm>
            <a:custGeom>
              <a:avLst/>
              <a:gdLst>
                <a:gd name="connsiteX0" fmla="*/ 274 w 17942"/>
                <a:gd name="connsiteY0" fmla="*/ 22 h 70003"/>
                <a:gd name="connsiteX1" fmla="*/ 274 w 17942"/>
                <a:gd name="connsiteY1" fmla="*/ 70026 h 70003"/>
              </a:gdLst>
              <a:ahLst/>
              <a:cxnLst>
                <a:cxn ang="0">
                  <a:pos x="connsiteX0" y="connsiteY0"/>
                </a:cxn>
                <a:cxn ang="0">
                  <a:pos x="connsiteX1" y="connsiteY1"/>
                </a:cxn>
              </a:cxnLst>
              <a:rect l="l" t="t" r="r" b="b"/>
              <a:pathLst>
                <a:path w="17942" h="70003">
                  <a:moveTo>
                    <a:pt x="274" y="22"/>
                  </a:moveTo>
                  <a:lnTo>
                    <a:pt x="274"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Freeform: Shape 306">
              <a:extLst>
                <a:ext uri="{FF2B5EF4-FFF2-40B4-BE49-F238E27FC236}">
                  <a16:creationId xmlns:a16="http://schemas.microsoft.com/office/drawing/2014/main" id="{1F8F5317-B2F4-860B-6B0A-E17E88F7B7B5}"/>
                </a:ext>
              </a:extLst>
            </p:cNvPr>
            <p:cNvSpPr/>
            <p:nvPr/>
          </p:nvSpPr>
          <p:spPr>
            <a:xfrm>
              <a:off x="6682825" y="1504131"/>
              <a:ext cx="50776" cy="24736"/>
            </a:xfrm>
            <a:custGeom>
              <a:avLst/>
              <a:gdLst>
                <a:gd name="connsiteX0" fmla="*/ 51051 w 50776"/>
                <a:gd name="connsiteY0" fmla="*/ 22 h 24736"/>
                <a:gd name="connsiteX1" fmla="*/ 274 w 50776"/>
                <a:gd name="connsiteY1" fmla="*/ 22 h 24736"/>
              </a:gdLst>
              <a:ahLst/>
              <a:cxnLst>
                <a:cxn ang="0">
                  <a:pos x="connsiteX0" y="connsiteY0"/>
                </a:cxn>
                <a:cxn ang="0">
                  <a:pos x="connsiteX1" y="connsiteY1"/>
                </a:cxn>
              </a:cxnLst>
              <a:rect l="l" t="t" r="r" b="b"/>
              <a:pathLst>
                <a:path w="50776" h="24736">
                  <a:moveTo>
                    <a:pt x="51051" y="22"/>
                  </a:moveTo>
                  <a:lnTo>
                    <a:pt x="274"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raphic 3">
            <a:extLst>
              <a:ext uri="{FF2B5EF4-FFF2-40B4-BE49-F238E27FC236}">
                <a16:creationId xmlns:a16="http://schemas.microsoft.com/office/drawing/2014/main" id="{2DAA8087-FD47-039B-0A53-166EC98B3C55}"/>
              </a:ext>
            </a:extLst>
          </p:cNvPr>
          <p:cNvGrpSpPr/>
          <p:nvPr/>
        </p:nvGrpSpPr>
        <p:grpSpPr>
          <a:xfrm>
            <a:off x="4330297" y="1917225"/>
            <a:ext cx="43680" cy="60407"/>
            <a:chOff x="6691796" y="1469005"/>
            <a:chExt cx="50776" cy="70003"/>
          </a:xfrm>
        </p:grpSpPr>
        <p:sp>
          <p:nvSpPr>
            <p:cNvPr id="304" name="Freeform: Shape 303">
              <a:extLst>
                <a:ext uri="{FF2B5EF4-FFF2-40B4-BE49-F238E27FC236}">
                  <a16:creationId xmlns:a16="http://schemas.microsoft.com/office/drawing/2014/main" id="{05BFBF13-EC7A-5847-1BD0-DCDADD8B57FF}"/>
                </a:ext>
              </a:extLst>
            </p:cNvPr>
            <p:cNvSpPr/>
            <p:nvPr/>
          </p:nvSpPr>
          <p:spPr>
            <a:xfrm>
              <a:off x="6717274" y="1469005"/>
              <a:ext cx="17942" cy="70003"/>
            </a:xfrm>
            <a:custGeom>
              <a:avLst/>
              <a:gdLst>
                <a:gd name="connsiteX0" fmla="*/ 275 w 17942"/>
                <a:gd name="connsiteY0" fmla="*/ 22 h 70003"/>
                <a:gd name="connsiteX1" fmla="*/ 275 w 17942"/>
                <a:gd name="connsiteY1" fmla="*/ 70026 h 70003"/>
              </a:gdLst>
              <a:ahLst/>
              <a:cxnLst>
                <a:cxn ang="0">
                  <a:pos x="connsiteX0" y="connsiteY0"/>
                </a:cxn>
                <a:cxn ang="0">
                  <a:pos x="connsiteX1" y="connsiteY1"/>
                </a:cxn>
              </a:cxnLst>
              <a:rect l="l" t="t" r="r" b="b"/>
              <a:pathLst>
                <a:path w="17942" h="70003">
                  <a:moveTo>
                    <a:pt x="275" y="22"/>
                  </a:moveTo>
                  <a:lnTo>
                    <a:pt x="275"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Freeform: Shape 304">
              <a:extLst>
                <a:ext uri="{FF2B5EF4-FFF2-40B4-BE49-F238E27FC236}">
                  <a16:creationId xmlns:a16="http://schemas.microsoft.com/office/drawing/2014/main" id="{0A0ACAEE-B38C-5EAD-1EE2-7788AF7A2DE2}"/>
                </a:ext>
              </a:extLst>
            </p:cNvPr>
            <p:cNvSpPr/>
            <p:nvPr/>
          </p:nvSpPr>
          <p:spPr>
            <a:xfrm>
              <a:off x="6691796" y="1504131"/>
              <a:ext cx="50776" cy="24736"/>
            </a:xfrm>
            <a:custGeom>
              <a:avLst/>
              <a:gdLst>
                <a:gd name="connsiteX0" fmla="*/ 51052 w 50776"/>
                <a:gd name="connsiteY0" fmla="*/ 22 h 24736"/>
                <a:gd name="connsiteX1" fmla="*/ 275 w 50776"/>
                <a:gd name="connsiteY1" fmla="*/ 22 h 24736"/>
              </a:gdLst>
              <a:ahLst/>
              <a:cxnLst>
                <a:cxn ang="0">
                  <a:pos x="connsiteX0" y="connsiteY0"/>
                </a:cxn>
                <a:cxn ang="0">
                  <a:pos x="connsiteX1" y="connsiteY1"/>
                </a:cxn>
              </a:cxnLst>
              <a:rect l="l" t="t" r="r" b="b"/>
              <a:pathLst>
                <a:path w="50776" h="24736">
                  <a:moveTo>
                    <a:pt x="51052" y="22"/>
                  </a:moveTo>
                  <a:lnTo>
                    <a:pt x="275"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 name="Graphic 3">
            <a:extLst>
              <a:ext uri="{FF2B5EF4-FFF2-40B4-BE49-F238E27FC236}">
                <a16:creationId xmlns:a16="http://schemas.microsoft.com/office/drawing/2014/main" id="{C72BCB48-DC40-AC0A-323E-C5E708C21271}"/>
              </a:ext>
            </a:extLst>
          </p:cNvPr>
          <p:cNvGrpSpPr/>
          <p:nvPr/>
        </p:nvGrpSpPr>
        <p:grpSpPr>
          <a:xfrm>
            <a:off x="4338015" y="1917225"/>
            <a:ext cx="43680" cy="60407"/>
            <a:chOff x="6700767" y="1469005"/>
            <a:chExt cx="50776" cy="70003"/>
          </a:xfrm>
        </p:grpSpPr>
        <p:sp>
          <p:nvSpPr>
            <p:cNvPr id="302" name="Freeform: Shape 301">
              <a:extLst>
                <a:ext uri="{FF2B5EF4-FFF2-40B4-BE49-F238E27FC236}">
                  <a16:creationId xmlns:a16="http://schemas.microsoft.com/office/drawing/2014/main" id="{1B5B0698-38DB-95FC-F84F-509BB6D21CAE}"/>
                </a:ext>
              </a:extLst>
            </p:cNvPr>
            <p:cNvSpPr/>
            <p:nvPr/>
          </p:nvSpPr>
          <p:spPr>
            <a:xfrm>
              <a:off x="6726246" y="1469005"/>
              <a:ext cx="17942" cy="70003"/>
            </a:xfrm>
            <a:custGeom>
              <a:avLst/>
              <a:gdLst>
                <a:gd name="connsiteX0" fmla="*/ 275 w 17942"/>
                <a:gd name="connsiteY0" fmla="*/ 22 h 70003"/>
                <a:gd name="connsiteX1" fmla="*/ 275 w 17942"/>
                <a:gd name="connsiteY1" fmla="*/ 70026 h 70003"/>
              </a:gdLst>
              <a:ahLst/>
              <a:cxnLst>
                <a:cxn ang="0">
                  <a:pos x="connsiteX0" y="connsiteY0"/>
                </a:cxn>
                <a:cxn ang="0">
                  <a:pos x="connsiteX1" y="connsiteY1"/>
                </a:cxn>
              </a:cxnLst>
              <a:rect l="l" t="t" r="r" b="b"/>
              <a:pathLst>
                <a:path w="17942" h="70003">
                  <a:moveTo>
                    <a:pt x="275" y="22"/>
                  </a:moveTo>
                  <a:lnTo>
                    <a:pt x="275"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Freeform: Shape 302">
              <a:extLst>
                <a:ext uri="{FF2B5EF4-FFF2-40B4-BE49-F238E27FC236}">
                  <a16:creationId xmlns:a16="http://schemas.microsoft.com/office/drawing/2014/main" id="{9173AD27-C3B9-6AC3-5C34-74E4D2B63127}"/>
                </a:ext>
              </a:extLst>
            </p:cNvPr>
            <p:cNvSpPr/>
            <p:nvPr/>
          </p:nvSpPr>
          <p:spPr>
            <a:xfrm>
              <a:off x="6700767" y="1504131"/>
              <a:ext cx="50776" cy="24736"/>
            </a:xfrm>
            <a:custGeom>
              <a:avLst/>
              <a:gdLst>
                <a:gd name="connsiteX0" fmla="*/ 51052 w 50776"/>
                <a:gd name="connsiteY0" fmla="*/ 22 h 24736"/>
                <a:gd name="connsiteX1" fmla="*/ 275 w 50776"/>
                <a:gd name="connsiteY1" fmla="*/ 22 h 24736"/>
              </a:gdLst>
              <a:ahLst/>
              <a:cxnLst>
                <a:cxn ang="0">
                  <a:pos x="connsiteX0" y="connsiteY0"/>
                </a:cxn>
                <a:cxn ang="0">
                  <a:pos x="connsiteX1" y="connsiteY1"/>
                </a:cxn>
              </a:cxnLst>
              <a:rect l="l" t="t" r="r" b="b"/>
              <a:pathLst>
                <a:path w="50776" h="24736">
                  <a:moveTo>
                    <a:pt x="51052" y="22"/>
                  </a:moveTo>
                  <a:lnTo>
                    <a:pt x="275"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9" name="Graphic 3">
            <a:extLst>
              <a:ext uri="{FF2B5EF4-FFF2-40B4-BE49-F238E27FC236}">
                <a16:creationId xmlns:a16="http://schemas.microsoft.com/office/drawing/2014/main" id="{68F8F27C-B0F7-561C-B8C7-78A567BE68B6}"/>
              </a:ext>
            </a:extLst>
          </p:cNvPr>
          <p:cNvGrpSpPr/>
          <p:nvPr/>
        </p:nvGrpSpPr>
        <p:grpSpPr>
          <a:xfrm>
            <a:off x="4345579" y="1917225"/>
            <a:ext cx="43680" cy="60407"/>
            <a:chOff x="6709559" y="1469005"/>
            <a:chExt cx="50776" cy="70003"/>
          </a:xfrm>
        </p:grpSpPr>
        <p:sp>
          <p:nvSpPr>
            <p:cNvPr id="300" name="Freeform: Shape 299">
              <a:extLst>
                <a:ext uri="{FF2B5EF4-FFF2-40B4-BE49-F238E27FC236}">
                  <a16:creationId xmlns:a16="http://schemas.microsoft.com/office/drawing/2014/main" id="{109CFDFA-CF58-8E6D-47E2-63EC3212A6EA}"/>
                </a:ext>
              </a:extLst>
            </p:cNvPr>
            <p:cNvSpPr/>
            <p:nvPr/>
          </p:nvSpPr>
          <p:spPr>
            <a:xfrm>
              <a:off x="6735037" y="1469005"/>
              <a:ext cx="17942" cy="70003"/>
            </a:xfrm>
            <a:custGeom>
              <a:avLst/>
              <a:gdLst>
                <a:gd name="connsiteX0" fmla="*/ 276 w 17942"/>
                <a:gd name="connsiteY0" fmla="*/ 22 h 70003"/>
                <a:gd name="connsiteX1" fmla="*/ 276 w 17942"/>
                <a:gd name="connsiteY1" fmla="*/ 70026 h 70003"/>
              </a:gdLst>
              <a:ahLst/>
              <a:cxnLst>
                <a:cxn ang="0">
                  <a:pos x="connsiteX0" y="connsiteY0"/>
                </a:cxn>
                <a:cxn ang="0">
                  <a:pos x="connsiteX1" y="connsiteY1"/>
                </a:cxn>
              </a:cxnLst>
              <a:rect l="l" t="t" r="r" b="b"/>
              <a:pathLst>
                <a:path w="17942" h="70003">
                  <a:moveTo>
                    <a:pt x="276" y="22"/>
                  </a:moveTo>
                  <a:lnTo>
                    <a:pt x="276"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Freeform: Shape 300">
              <a:extLst>
                <a:ext uri="{FF2B5EF4-FFF2-40B4-BE49-F238E27FC236}">
                  <a16:creationId xmlns:a16="http://schemas.microsoft.com/office/drawing/2014/main" id="{6C9B98D9-3D40-0970-8BDC-3E7FFF7FC28F}"/>
                </a:ext>
              </a:extLst>
            </p:cNvPr>
            <p:cNvSpPr/>
            <p:nvPr/>
          </p:nvSpPr>
          <p:spPr>
            <a:xfrm>
              <a:off x="6709559" y="1504131"/>
              <a:ext cx="50776" cy="24736"/>
            </a:xfrm>
            <a:custGeom>
              <a:avLst/>
              <a:gdLst>
                <a:gd name="connsiteX0" fmla="*/ 51053 w 50776"/>
                <a:gd name="connsiteY0" fmla="*/ 22 h 24736"/>
                <a:gd name="connsiteX1" fmla="*/ 276 w 50776"/>
                <a:gd name="connsiteY1" fmla="*/ 22 h 24736"/>
              </a:gdLst>
              <a:ahLst/>
              <a:cxnLst>
                <a:cxn ang="0">
                  <a:pos x="connsiteX0" y="connsiteY0"/>
                </a:cxn>
                <a:cxn ang="0">
                  <a:pos x="connsiteX1" y="connsiteY1"/>
                </a:cxn>
              </a:cxnLst>
              <a:rect l="l" t="t" r="r" b="b"/>
              <a:pathLst>
                <a:path w="50776" h="24736">
                  <a:moveTo>
                    <a:pt x="51053" y="22"/>
                  </a:moveTo>
                  <a:lnTo>
                    <a:pt x="276"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0" name="Graphic 3">
            <a:extLst>
              <a:ext uri="{FF2B5EF4-FFF2-40B4-BE49-F238E27FC236}">
                <a16:creationId xmlns:a16="http://schemas.microsoft.com/office/drawing/2014/main" id="{B6CF01C2-87F4-78C4-8D36-4F96EA25B1FF}"/>
              </a:ext>
            </a:extLst>
          </p:cNvPr>
          <p:cNvGrpSpPr/>
          <p:nvPr/>
        </p:nvGrpSpPr>
        <p:grpSpPr>
          <a:xfrm>
            <a:off x="4381696" y="1917225"/>
            <a:ext cx="43680" cy="60407"/>
            <a:chOff x="6751544" y="1469005"/>
            <a:chExt cx="50776" cy="70003"/>
          </a:xfrm>
        </p:grpSpPr>
        <p:sp>
          <p:nvSpPr>
            <p:cNvPr id="298" name="Freeform: Shape 297">
              <a:extLst>
                <a:ext uri="{FF2B5EF4-FFF2-40B4-BE49-F238E27FC236}">
                  <a16:creationId xmlns:a16="http://schemas.microsoft.com/office/drawing/2014/main" id="{984196E1-0D88-E886-E852-FC170BA86DDB}"/>
                </a:ext>
              </a:extLst>
            </p:cNvPr>
            <p:cNvSpPr/>
            <p:nvPr/>
          </p:nvSpPr>
          <p:spPr>
            <a:xfrm>
              <a:off x="6777023" y="1469005"/>
              <a:ext cx="17942" cy="70003"/>
            </a:xfrm>
            <a:custGeom>
              <a:avLst/>
              <a:gdLst>
                <a:gd name="connsiteX0" fmla="*/ 278 w 17942"/>
                <a:gd name="connsiteY0" fmla="*/ 22 h 70003"/>
                <a:gd name="connsiteX1" fmla="*/ 278 w 17942"/>
                <a:gd name="connsiteY1" fmla="*/ 70026 h 70003"/>
              </a:gdLst>
              <a:ahLst/>
              <a:cxnLst>
                <a:cxn ang="0">
                  <a:pos x="connsiteX0" y="connsiteY0"/>
                </a:cxn>
                <a:cxn ang="0">
                  <a:pos x="connsiteX1" y="connsiteY1"/>
                </a:cxn>
              </a:cxnLst>
              <a:rect l="l" t="t" r="r" b="b"/>
              <a:pathLst>
                <a:path w="17942" h="70003">
                  <a:moveTo>
                    <a:pt x="278" y="22"/>
                  </a:moveTo>
                  <a:lnTo>
                    <a:pt x="278"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Freeform: Shape 298">
              <a:extLst>
                <a:ext uri="{FF2B5EF4-FFF2-40B4-BE49-F238E27FC236}">
                  <a16:creationId xmlns:a16="http://schemas.microsoft.com/office/drawing/2014/main" id="{B98B1FAD-62D5-D65C-BF0A-EF5FC66F59F6}"/>
                </a:ext>
              </a:extLst>
            </p:cNvPr>
            <p:cNvSpPr/>
            <p:nvPr/>
          </p:nvSpPr>
          <p:spPr>
            <a:xfrm>
              <a:off x="6751544" y="1504131"/>
              <a:ext cx="50776" cy="24736"/>
            </a:xfrm>
            <a:custGeom>
              <a:avLst/>
              <a:gdLst>
                <a:gd name="connsiteX0" fmla="*/ 51055 w 50776"/>
                <a:gd name="connsiteY0" fmla="*/ 22 h 24736"/>
                <a:gd name="connsiteX1" fmla="*/ 278 w 50776"/>
                <a:gd name="connsiteY1" fmla="*/ 22 h 24736"/>
              </a:gdLst>
              <a:ahLst/>
              <a:cxnLst>
                <a:cxn ang="0">
                  <a:pos x="connsiteX0" y="connsiteY0"/>
                </a:cxn>
                <a:cxn ang="0">
                  <a:pos x="connsiteX1" y="connsiteY1"/>
                </a:cxn>
              </a:cxnLst>
              <a:rect l="l" t="t" r="r" b="b"/>
              <a:pathLst>
                <a:path w="50776" h="24736">
                  <a:moveTo>
                    <a:pt x="51055" y="22"/>
                  </a:moveTo>
                  <a:lnTo>
                    <a:pt x="278"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1" name="Graphic 3">
            <a:extLst>
              <a:ext uri="{FF2B5EF4-FFF2-40B4-BE49-F238E27FC236}">
                <a16:creationId xmlns:a16="http://schemas.microsoft.com/office/drawing/2014/main" id="{A1C5561C-862A-3C28-F6C8-1CABBE071965}"/>
              </a:ext>
            </a:extLst>
          </p:cNvPr>
          <p:cNvGrpSpPr/>
          <p:nvPr/>
        </p:nvGrpSpPr>
        <p:grpSpPr>
          <a:xfrm>
            <a:off x="4419668" y="1917225"/>
            <a:ext cx="43680" cy="60407"/>
            <a:chOff x="6795683" y="1469005"/>
            <a:chExt cx="50776" cy="70003"/>
          </a:xfrm>
        </p:grpSpPr>
        <p:sp>
          <p:nvSpPr>
            <p:cNvPr id="296" name="Freeform: Shape 295">
              <a:extLst>
                <a:ext uri="{FF2B5EF4-FFF2-40B4-BE49-F238E27FC236}">
                  <a16:creationId xmlns:a16="http://schemas.microsoft.com/office/drawing/2014/main" id="{49A88906-D9F8-B069-07DE-9A8D6881C648}"/>
                </a:ext>
              </a:extLst>
            </p:cNvPr>
            <p:cNvSpPr/>
            <p:nvPr/>
          </p:nvSpPr>
          <p:spPr>
            <a:xfrm>
              <a:off x="6821161" y="1469005"/>
              <a:ext cx="17942" cy="70003"/>
            </a:xfrm>
            <a:custGeom>
              <a:avLst/>
              <a:gdLst>
                <a:gd name="connsiteX0" fmla="*/ 280 w 17942"/>
                <a:gd name="connsiteY0" fmla="*/ 22 h 70003"/>
                <a:gd name="connsiteX1" fmla="*/ 280 w 17942"/>
                <a:gd name="connsiteY1" fmla="*/ 70026 h 70003"/>
              </a:gdLst>
              <a:ahLst/>
              <a:cxnLst>
                <a:cxn ang="0">
                  <a:pos x="connsiteX0" y="connsiteY0"/>
                </a:cxn>
                <a:cxn ang="0">
                  <a:pos x="connsiteX1" y="connsiteY1"/>
                </a:cxn>
              </a:cxnLst>
              <a:rect l="l" t="t" r="r" b="b"/>
              <a:pathLst>
                <a:path w="17942" h="70003">
                  <a:moveTo>
                    <a:pt x="280" y="22"/>
                  </a:moveTo>
                  <a:lnTo>
                    <a:pt x="280" y="70026"/>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Freeform: Shape 296">
              <a:extLst>
                <a:ext uri="{FF2B5EF4-FFF2-40B4-BE49-F238E27FC236}">
                  <a16:creationId xmlns:a16="http://schemas.microsoft.com/office/drawing/2014/main" id="{DBDD19E0-F74B-38D5-9F4A-8D0F19514DE9}"/>
                </a:ext>
              </a:extLst>
            </p:cNvPr>
            <p:cNvSpPr/>
            <p:nvPr/>
          </p:nvSpPr>
          <p:spPr>
            <a:xfrm>
              <a:off x="6795683" y="1504131"/>
              <a:ext cx="50776" cy="24736"/>
            </a:xfrm>
            <a:custGeom>
              <a:avLst/>
              <a:gdLst>
                <a:gd name="connsiteX0" fmla="*/ 51057 w 50776"/>
                <a:gd name="connsiteY0" fmla="*/ 22 h 24736"/>
                <a:gd name="connsiteX1" fmla="*/ 281 w 50776"/>
                <a:gd name="connsiteY1" fmla="*/ 22 h 24736"/>
              </a:gdLst>
              <a:ahLst/>
              <a:cxnLst>
                <a:cxn ang="0">
                  <a:pos x="connsiteX0" y="connsiteY0"/>
                </a:cxn>
                <a:cxn ang="0">
                  <a:pos x="connsiteX1" y="connsiteY1"/>
                </a:cxn>
              </a:cxnLst>
              <a:rect l="l" t="t" r="r" b="b"/>
              <a:pathLst>
                <a:path w="50776" h="24736">
                  <a:moveTo>
                    <a:pt x="51057" y="22"/>
                  </a:moveTo>
                  <a:lnTo>
                    <a:pt x="281" y="22"/>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2" name="Graphic 3">
            <a:extLst>
              <a:ext uri="{FF2B5EF4-FFF2-40B4-BE49-F238E27FC236}">
                <a16:creationId xmlns:a16="http://schemas.microsoft.com/office/drawing/2014/main" id="{5220EA77-A59F-F880-FE5B-5C40FC4E4BBE}"/>
              </a:ext>
            </a:extLst>
          </p:cNvPr>
          <p:cNvGrpSpPr/>
          <p:nvPr/>
        </p:nvGrpSpPr>
        <p:grpSpPr>
          <a:xfrm>
            <a:off x="4697964" y="2041026"/>
            <a:ext cx="43680" cy="60407"/>
            <a:chOff x="7119184" y="1612475"/>
            <a:chExt cx="50776" cy="70003"/>
          </a:xfrm>
        </p:grpSpPr>
        <p:sp>
          <p:nvSpPr>
            <p:cNvPr id="294" name="Freeform: Shape 293">
              <a:extLst>
                <a:ext uri="{FF2B5EF4-FFF2-40B4-BE49-F238E27FC236}">
                  <a16:creationId xmlns:a16="http://schemas.microsoft.com/office/drawing/2014/main" id="{5B70C4DA-0476-46CF-8FAD-F994E1FBD21E}"/>
                </a:ext>
              </a:extLst>
            </p:cNvPr>
            <p:cNvSpPr/>
            <p:nvPr/>
          </p:nvSpPr>
          <p:spPr>
            <a:xfrm>
              <a:off x="7144662" y="1612475"/>
              <a:ext cx="17942" cy="70003"/>
            </a:xfrm>
            <a:custGeom>
              <a:avLst/>
              <a:gdLst>
                <a:gd name="connsiteX0" fmla="*/ 299 w 17942"/>
                <a:gd name="connsiteY0" fmla="*/ 28 h 70003"/>
                <a:gd name="connsiteX1" fmla="*/ 299 w 17942"/>
                <a:gd name="connsiteY1" fmla="*/ 70031 h 70003"/>
              </a:gdLst>
              <a:ahLst/>
              <a:cxnLst>
                <a:cxn ang="0">
                  <a:pos x="connsiteX0" y="connsiteY0"/>
                </a:cxn>
                <a:cxn ang="0">
                  <a:pos x="connsiteX1" y="connsiteY1"/>
                </a:cxn>
              </a:cxnLst>
              <a:rect l="l" t="t" r="r" b="b"/>
              <a:pathLst>
                <a:path w="17942" h="70003">
                  <a:moveTo>
                    <a:pt x="299" y="28"/>
                  </a:moveTo>
                  <a:lnTo>
                    <a:pt x="299" y="700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Freeform: Shape 294">
              <a:extLst>
                <a:ext uri="{FF2B5EF4-FFF2-40B4-BE49-F238E27FC236}">
                  <a16:creationId xmlns:a16="http://schemas.microsoft.com/office/drawing/2014/main" id="{0DC2B78A-540B-18A3-378C-6BFB2FEE374C}"/>
                </a:ext>
              </a:extLst>
            </p:cNvPr>
            <p:cNvSpPr/>
            <p:nvPr/>
          </p:nvSpPr>
          <p:spPr>
            <a:xfrm>
              <a:off x="7119184" y="1647601"/>
              <a:ext cx="50776" cy="24736"/>
            </a:xfrm>
            <a:custGeom>
              <a:avLst/>
              <a:gdLst>
                <a:gd name="connsiteX0" fmla="*/ 51076 w 50776"/>
                <a:gd name="connsiteY0" fmla="*/ 28 h 24736"/>
                <a:gd name="connsiteX1" fmla="*/ 299 w 50776"/>
                <a:gd name="connsiteY1" fmla="*/ 28 h 24736"/>
              </a:gdLst>
              <a:ahLst/>
              <a:cxnLst>
                <a:cxn ang="0">
                  <a:pos x="connsiteX0" y="connsiteY0"/>
                </a:cxn>
                <a:cxn ang="0">
                  <a:pos x="connsiteX1" y="connsiteY1"/>
                </a:cxn>
              </a:cxnLst>
              <a:rect l="l" t="t" r="r" b="b"/>
              <a:pathLst>
                <a:path w="50776" h="24736">
                  <a:moveTo>
                    <a:pt x="51076" y="28"/>
                  </a:moveTo>
                  <a:lnTo>
                    <a:pt x="299" y="28"/>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3" name="Graphic 3">
            <a:extLst>
              <a:ext uri="{FF2B5EF4-FFF2-40B4-BE49-F238E27FC236}">
                <a16:creationId xmlns:a16="http://schemas.microsoft.com/office/drawing/2014/main" id="{77F6E596-C495-0DA3-AE92-E0291DBF42D3}"/>
              </a:ext>
            </a:extLst>
          </p:cNvPr>
          <p:cNvGrpSpPr/>
          <p:nvPr/>
        </p:nvGrpSpPr>
        <p:grpSpPr>
          <a:xfrm>
            <a:off x="4788260" y="2041026"/>
            <a:ext cx="43680" cy="60407"/>
            <a:chOff x="7224147" y="1612475"/>
            <a:chExt cx="50776" cy="70003"/>
          </a:xfrm>
        </p:grpSpPr>
        <p:sp>
          <p:nvSpPr>
            <p:cNvPr id="292" name="Freeform: Shape 291">
              <a:extLst>
                <a:ext uri="{FF2B5EF4-FFF2-40B4-BE49-F238E27FC236}">
                  <a16:creationId xmlns:a16="http://schemas.microsoft.com/office/drawing/2014/main" id="{55B208A5-6B5E-DAC2-61FD-2938695401CC}"/>
                </a:ext>
              </a:extLst>
            </p:cNvPr>
            <p:cNvSpPr/>
            <p:nvPr/>
          </p:nvSpPr>
          <p:spPr>
            <a:xfrm>
              <a:off x="7249625" y="1612475"/>
              <a:ext cx="17942" cy="70003"/>
            </a:xfrm>
            <a:custGeom>
              <a:avLst/>
              <a:gdLst>
                <a:gd name="connsiteX0" fmla="*/ 304 w 17942"/>
                <a:gd name="connsiteY0" fmla="*/ 28 h 70003"/>
                <a:gd name="connsiteX1" fmla="*/ 304 w 17942"/>
                <a:gd name="connsiteY1" fmla="*/ 70031 h 70003"/>
              </a:gdLst>
              <a:ahLst/>
              <a:cxnLst>
                <a:cxn ang="0">
                  <a:pos x="connsiteX0" y="connsiteY0"/>
                </a:cxn>
                <a:cxn ang="0">
                  <a:pos x="connsiteX1" y="connsiteY1"/>
                </a:cxn>
              </a:cxnLst>
              <a:rect l="l" t="t" r="r" b="b"/>
              <a:pathLst>
                <a:path w="17942" h="70003">
                  <a:moveTo>
                    <a:pt x="304" y="28"/>
                  </a:moveTo>
                  <a:lnTo>
                    <a:pt x="304" y="700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Freeform: Shape 292">
              <a:extLst>
                <a:ext uri="{FF2B5EF4-FFF2-40B4-BE49-F238E27FC236}">
                  <a16:creationId xmlns:a16="http://schemas.microsoft.com/office/drawing/2014/main" id="{F24AC3D8-0B09-7556-AEF6-38A7F5A6C12A}"/>
                </a:ext>
              </a:extLst>
            </p:cNvPr>
            <p:cNvSpPr/>
            <p:nvPr/>
          </p:nvSpPr>
          <p:spPr>
            <a:xfrm>
              <a:off x="7224147" y="1647601"/>
              <a:ext cx="50776" cy="24736"/>
            </a:xfrm>
            <a:custGeom>
              <a:avLst/>
              <a:gdLst>
                <a:gd name="connsiteX0" fmla="*/ 51081 w 50776"/>
                <a:gd name="connsiteY0" fmla="*/ 28 h 24736"/>
                <a:gd name="connsiteX1" fmla="*/ 304 w 50776"/>
                <a:gd name="connsiteY1" fmla="*/ 28 h 24736"/>
              </a:gdLst>
              <a:ahLst/>
              <a:cxnLst>
                <a:cxn ang="0">
                  <a:pos x="connsiteX0" y="connsiteY0"/>
                </a:cxn>
                <a:cxn ang="0">
                  <a:pos x="connsiteX1" y="connsiteY1"/>
                </a:cxn>
              </a:cxnLst>
              <a:rect l="l" t="t" r="r" b="b"/>
              <a:pathLst>
                <a:path w="50776" h="24736">
                  <a:moveTo>
                    <a:pt x="51081" y="28"/>
                  </a:moveTo>
                  <a:lnTo>
                    <a:pt x="304" y="28"/>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4" name="Graphic 3">
            <a:extLst>
              <a:ext uri="{FF2B5EF4-FFF2-40B4-BE49-F238E27FC236}">
                <a16:creationId xmlns:a16="http://schemas.microsoft.com/office/drawing/2014/main" id="{D02997DE-F93D-ECE1-4B27-443B75E99E82}"/>
              </a:ext>
            </a:extLst>
          </p:cNvPr>
          <p:cNvGrpSpPr/>
          <p:nvPr/>
        </p:nvGrpSpPr>
        <p:grpSpPr>
          <a:xfrm>
            <a:off x="4981509" y="2101433"/>
            <a:ext cx="43680" cy="60407"/>
            <a:chOff x="7448786" y="1682479"/>
            <a:chExt cx="50776" cy="70003"/>
          </a:xfrm>
        </p:grpSpPr>
        <p:sp>
          <p:nvSpPr>
            <p:cNvPr id="290" name="Freeform: Shape 289">
              <a:extLst>
                <a:ext uri="{FF2B5EF4-FFF2-40B4-BE49-F238E27FC236}">
                  <a16:creationId xmlns:a16="http://schemas.microsoft.com/office/drawing/2014/main" id="{BFDDEFF4-0165-8A94-4256-86B875E399D0}"/>
                </a:ext>
              </a:extLst>
            </p:cNvPr>
            <p:cNvSpPr/>
            <p:nvPr/>
          </p:nvSpPr>
          <p:spPr>
            <a:xfrm>
              <a:off x="7474264" y="1682479"/>
              <a:ext cx="17942" cy="70003"/>
            </a:xfrm>
            <a:custGeom>
              <a:avLst/>
              <a:gdLst>
                <a:gd name="connsiteX0" fmla="*/ 317 w 17942"/>
                <a:gd name="connsiteY0" fmla="*/ 31 h 70003"/>
                <a:gd name="connsiteX1" fmla="*/ 317 w 17942"/>
                <a:gd name="connsiteY1" fmla="*/ 70034 h 70003"/>
              </a:gdLst>
              <a:ahLst/>
              <a:cxnLst>
                <a:cxn ang="0">
                  <a:pos x="connsiteX0" y="connsiteY0"/>
                </a:cxn>
                <a:cxn ang="0">
                  <a:pos x="connsiteX1" y="connsiteY1"/>
                </a:cxn>
              </a:cxnLst>
              <a:rect l="l" t="t" r="r" b="b"/>
              <a:pathLst>
                <a:path w="17942" h="70003">
                  <a:moveTo>
                    <a:pt x="317" y="31"/>
                  </a:moveTo>
                  <a:lnTo>
                    <a:pt x="317"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Freeform: Shape 290">
              <a:extLst>
                <a:ext uri="{FF2B5EF4-FFF2-40B4-BE49-F238E27FC236}">
                  <a16:creationId xmlns:a16="http://schemas.microsoft.com/office/drawing/2014/main" id="{FA614A73-FF25-818B-3AD0-2E01286261BC}"/>
                </a:ext>
              </a:extLst>
            </p:cNvPr>
            <p:cNvSpPr/>
            <p:nvPr/>
          </p:nvSpPr>
          <p:spPr>
            <a:xfrm>
              <a:off x="7448786" y="1717605"/>
              <a:ext cx="50776" cy="24736"/>
            </a:xfrm>
            <a:custGeom>
              <a:avLst/>
              <a:gdLst>
                <a:gd name="connsiteX0" fmla="*/ 51094 w 50776"/>
                <a:gd name="connsiteY0" fmla="*/ 31 h 24736"/>
                <a:gd name="connsiteX1" fmla="*/ 317 w 50776"/>
                <a:gd name="connsiteY1" fmla="*/ 31 h 24736"/>
              </a:gdLst>
              <a:ahLst/>
              <a:cxnLst>
                <a:cxn ang="0">
                  <a:pos x="connsiteX0" y="connsiteY0"/>
                </a:cxn>
                <a:cxn ang="0">
                  <a:pos x="connsiteX1" y="connsiteY1"/>
                </a:cxn>
              </a:cxnLst>
              <a:rect l="l" t="t" r="r" b="b"/>
              <a:pathLst>
                <a:path w="50776" h="24736">
                  <a:moveTo>
                    <a:pt x="51094" y="31"/>
                  </a:moveTo>
                  <a:lnTo>
                    <a:pt x="317"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5" name="Graphic 3">
            <a:extLst>
              <a:ext uri="{FF2B5EF4-FFF2-40B4-BE49-F238E27FC236}">
                <a16:creationId xmlns:a16="http://schemas.microsoft.com/office/drawing/2014/main" id="{AA937934-5A04-0ECE-02F6-F5FEF6FE6320}"/>
              </a:ext>
            </a:extLst>
          </p:cNvPr>
          <p:cNvGrpSpPr/>
          <p:nvPr/>
        </p:nvGrpSpPr>
        <p:grpSpPr>
          <a:xfrm>
            <a:off x="4994475" y="2101433"/>
            <a:ext cx="43680" cy="60407"/>
            <a:chOff x="7463858" y="1682479"/>
            <a:chExt cx="50776" cy="70003"/>
          </a:xfrm>
        </p:grpSpPr>
        <p:sp>
          <p:nvSpPr>
            <p:cNvPr id="288" name="Freeform: Shape 287">
              <a:extLst>
                <a:ext uri="{FF2B5EF4-FFF2-40B4-BE49-F238E27FC236}">
                  <a16:creationId xmlns:a16="http://schemas.microsoft.com/office/drawing/2014/main" id="{6BB6AFE4-158F-869D-EBDE-89690D20F6D6}"/>
                </a:ext>
              </a:extLst>
            </p:cNvPr>
            <p:cNvSpPr/>
            <p:nvPr/>
          </p:nvSpPr>
          <p:spPr>
            <a:xfrm>
              <a:off x="7489336" y="1682479"/>
              <a:ext cx="17942" cy="70003"/>
            </a:xfrm>
            <a:custGeom>
              <a:avLst/>
              <a:gdLst>
                <a:gd name="connsiteX0" fmla="*/ 318 w 17942"/>
                <a:gd name="connsiteY0" fmla="*/ 31 h 70003"/>
                <a:gd name="connsiteX1" fmla="*/ 318 w 17942"/>
                <a:gd name="connsiteY1" fmla="*/ 70034 h 70003"/>
              </a:gdLst>
              <a:ahLst/>
              <a:cxnLst>
                <a:cxn ang="0">
                  <a:pos x="connsiteX0" y="connsiteY0"/>
                </a:cxn>
                <a:cxn ang="0">
                  <a:pos x="connsiteX1" y="connsiteY1"/>
                </a:cxn>
              </a:cxnLst>
              <a:rect l="l" t="t" r="r" b="b"/>
              <a:pathLst>
                <a:path w="17942" h="70003">
                  <a:moveTo>
                    <a:pt x="318" y="31"/>
                  </a:moveTo>
                  <a:lnTo>
                    <a:pt x="318"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Freeform: Shape 288">
              <a:extLst>
                <a:ext uri="{FF2B5EF4-FFF2-40B4-BE49-F238E27FC236}">
                  <a16:creationId xmlns:a16="http://schemas.microsoft.com/office/drawing/2014/main" id="{4921B831-511E-AAF6-9343-0BF0C2EBCA6F}"/>
                </a:ext>
              </a:extLst>
            </p:cNvPr>
            <p:cNvSpPr/>
            <p:nvPr/>
          </p:nvSpPr>
          <p:spPr>
            <a:xfrm>
              <a:off x="7463858" y="1717605"/>
              <a:ext cx="50776" cy="24736"/>
            </a:xfrm>
            <a:custGeom>
              <a:avLst/>
              <a:gdLst>
                <a:gd name="connsiteX0" fmla="*/ 51095 w 50776"/>
                <a:gd name="connsiteY0" fmla="*/ 31 h 24736"/>
                <a:gd name="connsiteX1" fmla="*/ 318 w 50776"/>
                <a:gd name="connsiteY1" fmla="*/ 31 h 24736"/>
              </a:gdLst>
              <a:ahLst/>
              <a:cxnLst>
                <a:cxn ang="0">
                  <a:pos x="connsiteX0" y="connsiteY0"/>
                </a:cxn>
                <a:cxn ang="0">
                  <a:pos x="connsiteX1" y="connsiteY1"/>
                </a:cxn>
              </a:cxnLst>
              <a:rect l="l" t="t" r="r" b="b"/>
              <a:pathLst>
                <a:path w="50776" h="24736">
                  <a:moveTo>
                    <a:pt x="51095" y="31"/>
                  </a:moveTo>
                  <a:lnTo>
                    <a:pt x="318"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6" name="Graphic 3">
            <a:extLst>
              <a:ext uri="{FF2B5EF4-FFF2-40B4-BE49-F238E27FC236}">
                <a16:creationId xmlns:a16="http://schemas.microsoft.com/office/drawing/2014/main" id="{B7623C52-8B1C-8ED4-5406-9EE9EC79412A}"/>
              </a:ext>
            </a:extLst>
          </p:cNvPr>
          <p:cNvGrpSpPr/>
          <p:nvPr/>
        </p:nvGrpSpPr>
        <p:grpSpPr>
          <a:xfrm>
            <a:off x="5120580" y="2101433"/>
            <a:ext cx="43680" cy="60407"/>
            <a:chOff x="7610447" y="1682479"/>
            <a:chExt cx="50776" cy="70003"/>
          </a:xfrm>
        </p:grpSpPr>
        <p:sp>
          <p:nvSpPr>
            <p:cNvPr id="286" name="Freeform: Shape 285">
              <a:extLst>
                <a:ext uri="{FF2B5EF4-FFF2-40B4-BE49-F238E27FC236}">
                  <a16:creationId xmlns:a16="http://schemas.microsoft.com/office/drawing/2014/main" id="{19484293-0EA7-7ABE-8651-76E1340C13E1}"/>
                </a:ext>
              </a:extLst>
            </p:cNvPr>
            <p:cNvSpPr/>
            <p:nvPr/>
          </p:nvSpPr>
          <p:spPr>
            <a:xfrm>
              <a:off x="7635925" y="1682479"/>
              <a:ext cx="17942" cy="70003"/>
            </a:xfrm>
            <a:custGeom>
              <a:avLst/>
              <a:gdLst>
                <a:gd name="connsiteX0" fmla="*/ 326 w 17942"/>
                <a:gd name="connsiteY0" fmla="*/ 31 h 70003"/>
                <a:gd name="connsiteX1" fmla="*/ 326 w 17942"/>
                <a:gd name="connsiteY1" fmla="*/ 70034 h 70003"/>
              </a:gdLst>
              <a:ahLst/>
              <a:cxnLst>
                <a:cxn ang="0">
                  <a:pos x="connsiteX0" y="connsiteY0"/>
                </a:cxn>
                <a:cxn ang="0">
                  <a:pos x="connsiteX1" y="connsiteY1"/>
                </a:cxn>
              </a:cxnLst>
              <a:rect l="l" t="t" r="r" b="b"/>
              <a:pathLst>
                <a:path w="17942" h="70003">
                  <a:moveTo>
                    <a:pt x="326" y="31"/>
                  </a:moveTo>
                  <a:lnTo>
                    <a:pt x="326"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Freeform: Shape 286">
              <a:extLst>
                <a:ext uri="{FF2B5EF4-FFF2-40B4-BE49-F238E27FC236}">
                  <a16:creationId xmlns:a16="http://schemas.microsoft.com/office/drawing/2014/main" id="{27E00EA9-C6AF-A2DE-0F8C-25919AEA85A3}"/>
                </a:ext>
              </a:extLst>
            </p:cNvPr>
            <p:cNvSpPr/>
            <p:nvPr/>
          </p:nvSpPr>
          <p:spPr>
            <a:xfrm>
              <a:off x="7610447" y="1717605"/>
              <a:ext cx="50776" cy="24736"/>
            </a:xfrm>
            <a:custGeom>
              <a:avLst/>
              <a:gdLst>
                <a:gd name="connsiteX0" fmla="*/ 51103 w 50776"/>
                <a:gd name="connsiteY0" fmla="*/ 31 h 24736"/>
                <a:gd name="connsiteX1" fmla="*/ 326 w 50776"/>
                <a:gd name="connsiteY1" fmla="*/ 31 h 24736"/>
              </a:gdLst>
              <a:ahLst/>
              <a:cxnLst>
                <a:cxn ang="0">
                  <a:pos x="connsiteX0" y="connsiteY0"/>
                </a:cxn>
                <a:cxn ang="0">
                  <a:pos x="connsiteX1" y="connsiteY1"/>
                </a:cxn>
              </a:cxnLst>
              <a:rect l="l" t="t" r="r" b="b"/>
              <a:pathLst>
                <a:path w="50776" h="24736">
                  <a:moveTo>
                    <a:pt x="51103" y="31"/>
                  </a:moveTo>
                  <a:lnTo>
                    <a:pt x="326"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7" name="Graphic 3">
            <a:extLst>
              <a:ext uri="{FF2B5EF4-FFF2-40B4-BE49-F238E27FC236}">
                <a16:creationId xmlns:a16="http://schemas.microsoft.com/office/drawing/2014/main" id="{DDEA4C3B-96C5-FBD5-31D3-A6ED76089570}"/>
              </a:ext>
            </a:extLst>
          </p:cNvPr>
          <p:cNvGrpSpPr/>
          <p:nvPr/>
        </p:nvGrpSpPr>
        <p:grpSpPr>
          <a:xfrm>
            <a:off x="5315527" y="2101433"/>
            <a:ext cx="43680" cy="60407"/>
            <a:chOff x="7837060" y="1682479"/>
            <a:chExt cx="50776" cy="70003"/>
          </a:xfrm>
        </p:grpSpPr>
        <p:sp>
          <p:nvSpPr>
            <p:cNvPr id="284" name="Freeform: Shape 283">
              <a:extLst>
                <a:ext uri="{FF2B5EF4-FFF2-40B4-BE49-F238E27FC236}">
                  <a16:creationId xmlns:a16="http://schemas.microsoft.com/office/drawing/2014/main" id="{8470E95D-9EF3-8670-AEE0-D4923297A107}"/>
                </a:ext>
              </a:extLst>
            </p:cNvPr>
            <p:cNvSpPr/>
            <p:nvPr/>
          </p:nvSpPr>
          <p:spPr>
            <a:xfrm>
              <a:off x="7862538" y="1682479"/>
              <a:ext cx="17942" cy="70003"/>
            </a:xfrm>
            <a:custGeom>
              <a:avLst/>
              <a:gdLst>
                <a:gd name="connsiteX0" fmla="*/ 339 w 17942"/>
                <a:gd name="connsiteY0" fmla="*/ 31 h 70003"/>
                <a:gd name="connsiteX1" fmla="*/ 339 w 17942"/>
                <a:gd name="connsiteY1" fmla="*/ 70034 h 70003"/>
              </a:gdLst>
              <a:ahLst/>
              <a:cxnLst>
                <a:cxn ang="0">
                  <a:pos x="connsiteX0" y="connsiteY0"/>
                </a:cxn>
                <a:cxn ang="0">
                  <a:pos x="connsiteX1" y="connsiteY1"/>
                </a:cxn>
              </a:cxnLst>
              <a:rect l="l" t="t" r="r" b="b"/>
              <a:pathLst>
                <a:path w="17942" h="70003">
                  <a:moveTo>
                    <a:pt x="339" y="31"/>
                  </a:moveTo>
                  <a:lnTo>
                    <a:pt x="339"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Freeform: Shape 284">
              <a:extLst>
                <a:ext uri="{FF2B5EF4-FFF2-40B4-BE49-F238E27FC236}">
                  <a16:creationId xmlns:a16="http://schemas.microsoft.com/office/drawing/2014/main" id="{A61C8906-8F2E-1700-915E-AD990FD2EBB1}"/>
                </a:ext>
              </a:extLst>
            </p:cNvPr>
            <p:cNvSpPr/>
            <p:nvPr/>
          </p:nvSpPr>
          <p:spPr>
            <a:xfrm>
              <a:off x="7837060" y="1717605"/>
              <a:ext cx="50776" cy="24736"/>
            </a:xfrm>
            <a:custGeom>
              <a:avLst/>
              <a:gdLst>
                <a:gd name="connsiteX0" fmla="*/ 51116 w 50776"/>
                <a:gd name="connsiteY0" fmla="*/ 31 h 24736"/>
                <a:gd name="connsiteX1" fmla="*/ 339 w 50776"/>
                <a:gd name="connsiteY1" fmla="*/ 31 h 24736"/>
              </a:gdLst>
              <a:ahLst/>
              <a:cxnLst>
                <a:cxn ang="0">
                  <a:pos x="connsiteX0" y="connsiteY0"/>
                </a:cxn>
                <a:cxn ang="0">
                  <a:pos x="connsiteX1" y="connsiteY1"/>
                </a:cxn>
              </a:cxnLst>
              <a:rect l="l" t="t" r="r" b="b"/>
              <a:pathLst>
                <a:path w="50776" h="24736">
                  <a:moveTo>
                    <a:pt x="51116" y="31"/>
                  </a:moveTo>
                  <a:lnTo>
                    <a:pt x="339"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8" name="Graphic 3">
            <a:extLst>
              <a:ext uri="{FF2B5EF4-FFF2-40B4-BE49-F238E27FC236}">
                <a16:creationId xmlns:a16="http://schemas.microsoft.com/office/drawing/2014/main" id="{2146F98A-4744-4766-21E0-9B649DF3270A}"/>
              </a:ext>
            </a:extLst>
          </p:cNvPr>
          <p:cNvGrpSpPr/>
          <p:nvPr/>
        </p:nvGrpSpPr>
        <p:grpSpPr>
          <a:xfrm>
            <a:off x="5466792" y="2101433"/>
            <a:ext cx="43680" cy="60407"/>
            <a:chOff x="8012895" y="1682479"/>
            <a:chExt cx="50776" cy="70003"/>
          </a:xfrm>
        </p:grpSpPr>
        <p:sp>
          <p:nvSpPr>
            <p:cNvPr id="282" name="Freeform: Shape 281">
              <a:extLst>
                <a:ext uri="{FF2B5EF4-FFF2-40B4-BE49-F238E27FC236}">
                  <a16:creationId xmlns:a16="http://schemas.microsoft.com/office/drawing/2014/main" id="{25A73FB4-D967-8A45-1852-1206B66A2E0E}"/>
                </a:ext>
              </a:extLst>
            </p:cNvPr>
            <p:cNvSpPr/>
            <p:nvPr/>
          </p:nvSpPr>
          <p:spPr>
            <a:xfrm>
              <a:off x="8038373" y="1682479"/>
              <a:ext cx="17942" cy="70003"/>
            </a:xfrm>
            <a:custGeom>
              <a:avLst/>
              <a:gdLst>
                <a:gd name="connsiteX0" fmla="*/ 348 w 17942"/>
                <a:gd name="connsiteY0" fmla="*/ 31 h 70003"/>
                <a:gd name="connsiteX1" fmla="*/ 348 w 17942"/>
                <a:gd name="connsiteY1" fmla="*/ 70034 h 70003"/>
              </a:gdLst>
              <a:ahLst/>
              <a:cxnLst>
                <a:cxn ang="0">
                  <a:pos x="connsiteX0" y="connsiteY0"/>
                </a:cxn>
                <a:cxn ang="0">
                  <a:pos x="connsiteX1" y="connsiteY1"/>
                </a:cxn>
              </a:cxnLst>
              <a:rect l="l" t="t" r="r" b="b"/>
              <a:pathLst>
                <a:path w="17942" h="70003">
                  <a:moveTo>
                    <a:pt x="348" y="31"/>
                  </a:moveTo>
                  <a:lnTo>
                    <a:pt x="348"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Freeform: Shape 282">
              <a:extLst>
                <a:ext uri="{FF2B5EF4-FFF2-40B4-BE49-F238E27FC236}">
                  <a16:creationId xmlns:a16="http://schemas.microsoft.com/office/drawing/2014/main" id="{08DF1D53-3F8B-1DAF-89F5-38E751C90F2E}"/>
                </a:ext>
              </a:extLst>
            </p:cNvPr>
            <p:cNvSpPr/>
            <p:nvPr/>
          </p:nvSpPr>
          <p:spPr>
            <a:xfrm>
              <a:off x="8012895" y="1717605"/>
              <a:ext cx="50776" cy="24736"/>
            </a:xfrm>
            <a:custGeom>
              <a:avLst/>
              <a:gdLst>
                <a:gd name="connsiteX0" fmla="*/ 51125 w 50776"/>
                <a:gd name="connsiteY0" fmla="*/ 31 h 24736"/>
                <a:gd name="connsiteX1" fmla="*/ 348 w 50776"/>
                <a:gd name="connsiteY1" fmla="*/ 31 h 24736"/>
              </a:gdLst>
              <a:ahLst/>
              <a:cxnLst>
                <a:cxn ang="0">
                  <a:pos x="connsiteX0" y="connsiteY0"/>
                </a:cxn>
                <a:cxn ang="0">
                  <a:pos x="connsiteX1" y="connsiteY1"/>
                </a:cxn>
              </a:cxnLst>
              <a:rect l="l" t="t" r="r" b="b"/>
              <a:pathLst>
                <a:path w="50776" h="24736">
                  <a:moveTo>
                    <a:pt x="51125" y="31"/>
                  </a:moveTo>
                  <a:lnTo>
                    <a:pt x="348"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raphic 3">
            <a:extLst>
              <a:ext uri="{FF2B5EF4-FFF2-40B4-BE49-F238E27FC236}">
                <a16:creationId xmlns:a16="http://schemas.microsoft.com/office/drawing/2014/main" id="{95E44AED-72CB-4069-3871-E0BD8B809642}"/>
              </a:ext>
            </a:extLst>
          </p:cNvPr>
          <p:cNvGrpSpPr/>
          <p:nvPr/>
        </p:nvGrpSpPr>
        <p:grpSpPr>
          <a:xfrm>
            <a:off x="5605708" y="2194497"/>
            <a:ext cx="43680" cy="60407"/>
            <a:chOff x="8174377" y="1790329"/>
            <a:chExt cx="50776" cy="70003"/>
          </a:xfrm>
        </p:grpSpPr>
        <p:sp>
          <p:nvSpPr>
            <p:cNvPr id="280" name="Freeform: Shape 279">
              <a:extLst>
                <a:ext uri="{FF2B5EF4-FFF2-40B4-BE49-F238E27FC236}">
                  <a16:creationId xmlns:a16="http://schemas.microsoft.com/office/drawing/2014/main" id="{A5D6D480-2D37-FB04-8934-919BE7D52DE4}"/>
                </a:ext>
              </a:extLst>
            </p:cNvPr>
            <p:cNvSpPr/>
            <p:nvPr/>
          </p:nvSpPr>
          <p:spPr>
            <a:xfrm>
              <a:off x="8199855" y="1790329"/>
              <a:ext cx="17942" cy="70003"/>
            </a:xfrm>
            <a:custGeom>
              <a:avLst/>
              <a:gdLst>
                <a:gd name="connsiteX0" fmla="*/ 357 w 17942"/>
                <a:gd name="connsiteY0" fmla="*/ 35 h 70003"/>
                <a:gd name="connsiteX1" fmla="*/ 357 w 17942"/>
                <a:gd name="connsiteY1" fmla="*/ 70039 h 70003"/>
              </a:gdLst>
              <a:ahLst/>
              <a:cxnLst>
                <a:cxn ang="0">
                  <a:pos x="connsiteX0" y="connsiteY0"/>
                </a:cxn>
                <a:cxn ang="0">
                  <a:pos x="connsiteX1" y="connsiteY1"/>
                </a:cxn>
              </a:cxnLst>
              <a:rect l="l" t="t" r="r" b="b"/>
              <a:pathLst>
                <a:path w="17942" h="70003">
                  <a:moveTo>
                    <a:pt x="357" y="35"/>
                  </a:moveTo>
                  <a:lnTo>
                    <a:pt x="357"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Freeform: Shape 280">
              <a:extLst>
                <a:ext uri="{FF2B5EF4-FFF2-40B4-BE49-F238E27FC236}">
                  <a16:creationId xmlns:a16="http://schemas.microsoft.com/office/drawing/2014/main" id="{8F1AB505-60C1-E278-8F27-094BCFDE892D}"/>
                </a:ext>
              </a:extLst>
            </p:cNvPr>
            <p:cNvSpPr/>
            <p:nvPr/>
          </p:nvSpPr>
          <p:spPr>
            <a:xfrm>
              <a:off x="8174377" y="1825455"/>
              <a:ext cx="50776" cy="24736"/>
            </a:xfrm>
            <a:custGeom>
              <a:avLst/>
              <a:gdLst>
                <a:gd name="connsiteX0" fmla="*/ 51134 w 50776"/>
                <a:gd name="connsiteY0" fmla="*/ 35 h 24736"/>
                <a:gd name="connsiteX1" fmla="*/ 357 w 50776"/>
                <a:gd name="connsiteY1" fmla="*/ 35 h 24736"/>
              </a:gdLst>
              <a:ahLst/>
              <a:cxnLst>
                <a:cxn ang="0">
                  <a:pos x="connsiteX0" y="connsiteY0"/>
                </a:cxn>
                <a:cxn ang="0">
                  <a:pos x="connsiteX1" y="connsiteY1"/>
                </a:cxn>
              </a:cxnLst>
              <a:rect l="l" t="t" r="r" b="b"/>
              <a:pathLst>
                <a:path w="50776" h="24736">
                  <a:moveTo>
                    <a:pt x="51134" y="35"/>
                  </a:moveTo>
                  <a:lnTo>
                    <a:pt x="357"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0" name="Graphic 3">
            <a:extLst>
              <a:ext uri="{FF2B5EF4-FFF2-40B4-BE49-F238E27FC236}">
                <a16:creationId xmlns:a16="http://schemas.microsoft.com/office/drawing/2014/main" id="{3A91452F-FE86-1549-EB16-4A50788271E3}"/>
              </a:ext>
            </a:extLst>
          </p:cNvPr>
          <p:cNvGrpSpPr/>
          <p:nvPr/>
        </p:nvGrpSpPr>
        <p:grpSpPr>
          <a:xfrm>
            <a:off x="5642289" y="2194497"/>
            <a:ext cx="43680" cy="60407"/>
            <a:chOff x="8216900" y="1790329"/>
            <a:chExt cx="50776" cy="70003"/>
          </a:xfrm>
        </p:grpSpPr>
        <p:sp>
          <p:nvSpPr>
            <p:cNvPr id="278" name="Freeform: Shape 277">
              <a:extLst>
                <a:ext uri="{FF2B5EF4-FFF2-40B4-BE49-F238E27FC236}">
                  <a16:creationId xmlns:a16="http://schemas.microsoft.com/office/drawing/2014/main" id="{41C5AE54-7687-FC42-3564-A41BDD099458}"/>
                </a:ext>
              </a:extLst>
            </p:cNvPr>
            <p:cNvSpPr/>
            <p:nvPr/>
          </p:nvSpPr>
          <p:spPr>
            <a:xfrm>
              <a:off x="8242378" y="1790329"/>
              <a:ext cx="17942" cy="70003"/>
            </a:xfrm>
            <a:custGeom>
              <a:avLst/>
              <a:gdLst>
                <a:gd name="connsiteX0" fmla="*/ 360 w 17942"/>
                <a:gd name="connsiteY0" fmla="*/ 35 h 70003"/>
                <a:gd name="connsiteX1" fmla="*/ 360 w 17942"/>
                <a:gd name="connsiteY1" fmla="*/ 70039 h 70003"/>
              </a:gdLst>
              <a:ahLst/>
              <a:cxnLst>
                <a:cxn ang="0">
                  <a:pos x="connsiteX0" y="connsiteY0"/>
                </a:cxn>
                <a:cxn ang="0">
                  <a:pos x="connsiteX1" y="connsiteY1"/>
                </a:cxn>
              </a:cxnLst>
              <a:rect l="l" t="t" r="r" b="b"/>
              <a:pathLst>
                <a:path w="17942" h="70003">
                  <a:moveTo>
                    <a:pt x="360" y="35"/>
                  </a:moveTo>
                  <a:lnTo>
                    <a:pt x="360"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Freeform: Shape 278">
              <a:extLst>
                <a:ext uri="{FF2B5EF4-FFF2-40B4-BE49-F238E27FC236}">
                  <a16:creationId xmlns:a16="http://schemas.microsoft.com/office/drawing/2014/main" id="{44145DCD-C5B4-C8EF-989D-4D7119E174A7}"/>
                </a:ext>
              </a:extLst>
            </p:cNvPr>
            <p:cNvSpPr/>
            <p:nvPr/>
          </p:nvSpPr>
          <p:spPr>
            <a:xfrm>
              <a:off x="8216900" y="1825455"/>
              <a:ext cx="50776" cy="24736"/>
            </a:xfrm>
            <a:custGeom>
              <a:avLst/>
              <a:gdLst>
                <a:gd name="connsiteX0" fmla="*/ 51137 w 50776"/>
                <a:gd name="connsiteY0" fmla="*/ 35 h 24736"/>
                <a:gd name="connsiteX1" fmla="*/ 360 w 50776"/>
                <a:gd name="connsiteY1" fmla="*/ 35 h 24736"/>
              </a:gdLst>
              <a:ahLst/>
              <a:cxnLst>
                <a:cxn ang="0">
                  <a:pos x="connsiteX0" y="connsiteY0"/>
                </a:cxn>
                <a:cxn ang="0">
                  <a:pos x="connsiteX1" y="connsiteY1"/>
                </a:cxn>
              </a:cxnLst>
              <a:rect l="l" t="t" r="r" b="b"/>
              <a:pathLst>
                <a:path w="50776" h="24736">
                  <a:moveTo>
                    <a:pt x="51137" y="35"/>
                  </a:moveTo>
                  <a:lnTo>
                    <a:pt x="360"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1" name="Graphic 3">
            <a:extLst>
              <a:ext uri="{FF2B5EF4-FFF2-40B4-BE49-F238E27FC236}">
                <a16:creationId xmlns:a16="http://schemas.microsoft.com/office/drawing/2014/main" id="{55F8B7A8-A4D4-2D74-9FD6-56BB12041918}"/>
              </a:ext>
            </a:extLst>
          </p:cNvPr>
          <p:cNvGrpSpPr/>
          <p:nvPr/>
        </p:nvGrpSpPr>
        <p:grpSpPr>
          <a:xfrm>
            <a:off x="5667449" y="2194497"/>
            <a:ext cx="43680" cy="60407"/>
            <a:chOff x="8246146" y="1790329"/>
            <a:chExt cx="50776" cy="70003"/>
          </a:xfrm>
        </p:grpSpPr>
        <p:sp>
          <p:nvSpPr>
            <p:cNvPr id="276" name="Freeform: Shape 275">
              <a:extLst>
                <a:ext uri="{FF2B5EF4-FFF2-40B4-BE49-F238E27FC236}">
                  <a16:creationId xmlns:a16="http://schemas.microsoft.com/office/drawing/2014/main" id="{39445409-75D2-A284-C711-0A28D21C847F}"/>
                </a:ext>
              </a:extLst>
            </p:cNvPr>
            <p:cNvSpPr/>
            <p:nvPr/>
          </p:nvSpPr>
          <p:spPr>
            <a:xfrm>
              <a:off x="8271625" y="1790329"/>
              <a:ext cx="17942" cy="70003"/>
            </a:xfrm>
            <a:custGeom>
              <a:avLst/>
              <a:gdLst>
                <a:gd name="connsiteX0" fmla="*/ 361 w 17942"/>
                <a:gd name="connsiteY0" fmla="*/ 35 h 70003"/>
                <a:gd name="connsiteX1" fmla="*/ 361 w 17942"/>
                <a:gd name="connsiteY1" fmla="*/ 70039 h 70003"/>
              </a:gdLst>
              <a:ahLst/>
              <a:cxnLst>
                <a:cxn ang="0">
                  <a:pos x="connsiteX0" y="connsiteY0"/>
                </a:cxn>
                <a:cxn ang="0">
                  <a:pos x="connsiteX1" y="connsiteY1"/>
                </a:cxn>
              </a:cxnLst>
              <a:rect l="l" t="t" r="r" b="b"/>
              <a:pathLst>
                <a:path w="17942" h="70003">
                  <a:moveTo>
                    <a:pt x="361" y="35"/>
                  </a:moveTo>
                  <a:lnTo>
                    <a:pt x="361"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Freeform: Shape 276">
              <a:extLst>
                <a:ext uri="{FF2B5EF4-FFF2-40B4-BE49-F238E27FC236}">
                  <a16:creationId xmlns:a16="http://schemas.microsoft.com/office/drawing/2014/main" id="{EF2EC383-A35E-4E2D-02AB-EDE194C8C1A5}"/>
                </a:ext>
              </a:extLst>
            </p:cNvPr>
            <p:cNvSpPr/>
            <p:nvPr/>
          </p:nvSpPr>
          <p:spPr>
            <a:xfrm>
              <a:off x="8246146" y="1825455"/>
              <a:ext cx="50776" cy="24736"/>
            </a:xfrm>
            <a:custGeom>
              <a:avLst/>
              <a:gdLst>
                <a:gd name="connsiteX0" fmla="*/ 51138 w 50776"/>
                <a:gd name="connsiteY0" fmla="*/ 35 h 24736"/>
                <a:gd name="connsiteX1" fmla="*/ 361 w 50776"/>
                <a:gd name="connsiteY1" fmla="*/ 35 h 24736"/>
              </a:gdLst>
              <a:ahLst/>
              <a:cxnLst>
                <a:cxn ang="0">
                  <a:pos x="connsiteX0" y="connsiteY0"/>
                </a:cxn>
                <a:cxn ang="0">
                  <a:pos x="connsiteX1" y="connsiteY1"/>
                </a:cxn>
              </a:cxnLst>
              <a:rect l="l" t="t" r="r" b="b"/>
              <a:pathLst>
                <a:path w="50776" h="24736">
                  <a:moveTo>
                    <a:pt x="51138" y="35"/>
                  </a:moveTo>
                  <a:lnTo>
                    <a:pt x="361"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2" name="Graphic 3">
            <a:extLst>
              <a:ext uri="{FF2B5EF4-FFF2-40B4-BE49-F238E27FC236}">
                <a16:creationId xmlns:a16="http://schemas.microsoft.com/office/drawing/2014/main" id="{82BC3FD9-3701-56CC-88E4-C94BC315769B}"/>
              </a:ext>
            </a:extLst>
          </p:cNvPr>
          <p:cNvGrpSpPr/>
          <p:nvPr/>
        </p:nvGrpSpPr>
        <p:grpSpPr>
          <a:xfrm>
            <a:off x="5671925" y="2194497"/>
            <a:ext cx="43680" cy="60407"/>
            <a:chOff x="8251350" y="1790329"/>
            <a:chExt cx="50776" cy="70003"/>
          </a:xfrm>
        </p:grpSpPr>
        <p:sp>
          <p:nvSpPr>
            <p:cNvPr id="274" name="Freeform: Shape 273">
              <a:extLst>
                <a:ext uri="{FF2B5EF4-FFF2-40B4-BE49-F238E27FC236}">
                  <a16:creationId xmlns:a16="http://schemas.microsoft.com/office/drawing/2014/main" id="{EEFF48C0-1B96-4936-E6CE-D2485E556205}"/>
                </a:ext>
              </a:extLst>
            </p:cNvPr>
            <p:cNvSpPr/>
            <p:nvPr/>
          </p:nvSpPr>
          <p:spPr>
            <a:xfrm>
              <a:off x="8276828" y="1790329"/>
              <a:ext cx="17942" cy="70003"/>
            </a:xfrm>
            <a:custGeom>
              <a:avLst/>
              <a:gdLst>
                <a:gd name="connsiteX0" fmla="*/ 362 w 17942"/>
                <a:gd name="connsiteY0" fmla="*/ 35 h 70003"/>
                <a:gd name="connsiteX1" fmla="*/ 362 w 17942"/>
                <a:gd name="connsiteY1" fmla="*/ 70039 h 70003"/>
              </a:gdLst>
              <a:ahLst/>
              <a:cxnLst>
                <a:cxn ang="0">
                  <a:pos x="connsiteX0" y="connsiteY0"/>
                </a:cxn>
                <a:cxn ang="0">
                  <a:pos x="connsiteX1" y="connsiteY1"/>
                </a:cxn>
              </a:cxnLst>
              <a:rect l="l" t="t" r="r" b="b"/>
              <a:pathLst>
                <a:path w="17942" h="70003">
                  <a:moveTo>
                    <a:pt x="362" y="35"/>
                  </a:moveTo>
                  <a:lnTo>
                    <a:pt x="362"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Freeform: Shape 274">
              <a:extLst>
                <a:ext uri="{FF2B5EF4-FFF2-40B4-BE49-F238E27FC236}">
                  <a16:creationId xmlns:a16="http://schemas.microsoft.com/office/drawing/2014/main" id="{4176FDEA-8113-C786-86AA-D4283DCF6A52}"/>
                </a:ext>
              </a:extLst>
            </p:cNvPr>
            <p:cNvSpPr/>
            <p:nvPr/>
          </p:nvSpPr>
          <p:spPr>
            <a:xfrm>
              <a:off x="8251350" y="1825455"/>
              <a:ext cx="50776" cy="24736"/>
            </a:xfrm>
            <a:custGeom>
              <a:avLst/>
              <a:gdLst>
                <a:gd name="connsiteX0" fmla="*/ 51139 w 50776"/>
                <a:gd name="connsiteY0" fmla="*/ 35 h 24736"/>
                <a:gd name="connsiteX1" fmla="*/ 362 w 50776"/>
                <a:gd name="connsiteY1" fmla="*/ 35 h 24736"/>
              </a:gdLst>
              <a:ahLst/>
              <a:cxnLst>
                <a:cxn ang="0">
                  <a:pos x="connsiteX0" y="connsiteY0"/>
                </a:cxn>
                <a:cxn ang="0">
                  <a:pos x="connsiteX1" y="connsiteY1"/>
                </a:cxn>
              </a:cxnLst>
              <a:rect l="l" t="t" r="r" b="b"/>
              <a:pathLst>
                <a:path w="50776" h="24736">
                  <a:moveTo>
                    <a:pt x="51139" y="35"/>
                  </a:moveTo>
                  <a:lnTo>
                    <a:pt x="362"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3" name="Graphic 3">
            <a:extLst>
              <a:ext uri="{FF2B5EF4-FFF2-40B4-BE49-F238E27FC236}">
                <a16:creationId xmlns:a16="http://schemas.microsoft.com/office/drawing/2014/main" id="{4B120C6B-4520-5BED-3FA4-552842978431}"/>
              </a:ext>
            </a:extLst>
          </p:cNvPr>
          <p:cNvGrpSpPr/>
          <p:nvPr/>
        </p:nvGrpSpPr>
        <p:grpSpPr>
          <a:xfrm>
            <a:off x="5806675" y="2194497"/>
            <a:ext cx="43680" cy="60407"/>
            <a:chOff x="8407987" y="1790329"/>
            <a:chExt cx="50776" cy="70003"/>
          </a:xfrm>
        </p:grpSpPr>
        <p:sp>
          <p:nvSpPr>
            <p:cNvPr id="272" name="Freeform: Shape 271">
              <a:extLst>
                <a:ext uri="{FF2B5EF4-FFF2-40B4-BE49-F238E27FC236}">
                  <a16:creationId xmlns:a16="http://schemas.microsoft.com/office/drawing/2014/main" id="{31F1A0CD-D4B3-EA00-EA84-2C3AC7273C82}"/>
                </a:ext>
              </a:extLst>
            </p:cNvPr>
            <p:cNvSpPr/>
            <p:nvPr/>
          </p:nvSpPr>
          <p:spPr>
            <a:xfrm>
              <a:off x="8433465" y="1790329"/>
              <a:ext cx="17942" cy="70003"/>
            </a:xfrm>
            <a:custGeom>
              <a:avLst/>
              <a:gdLst>
                <a:gd name="connsiteX0" fmla="*/ 370 w 17942"/>
                <a:gd name="connsiteY0" fmla="*/ 35 h 70003"/>
                <a:gd name="connsiteX1" fmla="*/ 370 w 17942"/>
                <a:gd name="connsiteY1" fmla="*/ 70039 h 70003"/>
              </a:gdLst>
              <a:ahLst/>
              <a:cxnLst>
                <a:cxn ang="0">
                  <a:pos x="connsiteX0" y="connsiteY0"/>
                </a:cxn>
                <a:cxn ang="0">
                  <a:pos x="connsiteX1" y="connsiteY1"/>
                </a:cxn>
              </a:cxnLst>
              <a:rect l="l" t="t" r="r" b="b"/>
              <a:pathLst>
                <a:path w="17942" h="70003">
                  <a:moveTo>
                    <a:pt x="370" y="35"/>
                  </a:moveTo>
                  <a:lnTo>
                    <a:pt x="370"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Freeform: Shape 272">
              <a:extLst>
                <a:ext uri="{FF2B5EF4-FFF2-40B4-BE49-F238E27FC236}">
                  <a16:creationId xmlns:a16="http://schemas.microsoft.com/office/drawing/2014/main" id="{4B22EC02-089C-3E3B-58AB-4DA56A9CD311}"/>
                </a:ext>
              </a:extLst>
            </p:cNvPr>
            <p:cNvSpPr/>
            <p:nvPr/>
          </p:nvSpPr>
          <p:spPr>
            <a:xfrm>
              <a:off x="8407987" y="1825455"/>
              <a:ext cx="50776" cy="24736"/>
            </a:xfrm>
            <a:custGeom>
              <a:avLst/>
              <a:gdLst>
                <a:gd name="connsiteX0" fmla="*/ 51147 w 50776"/>
                <a:gd name="connsiteY0" fmla="*/ 35 h 24736"/>
                <a:gd name="connsiteX1" fmla="*/ 370 w 50776"/>
                <a:gd name="connsiteY1" fmla="*/ 35 h 24736"/>
              </a:gdLst>
              <a:ahLst/>
              <a:cxnLst>
                <a:cxn ang="0">
                  <a:pos x="connsiteX0" y="connsiteY0"/>
                </a:cxn>
                <a:cxn ang="0">
                  <a:pos x="connsiteX1" y="connsiteY1"/>
                </a:cxn>
              </a:cxnLst>
              <a:rect l="l" t="t" r="r" b="b"/>
              <a:pathLst>
                <a:path w="50776" h="24736">
                  <a:moveTo>
                    <a:pt x="51147" y="35"/>
                  </a:moveTo>
                  <a:lnTo>
                    <a:pt x="370"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4" name="Graphic 3">
            <a:extLst>
              <a:ext uri="{FF2B5EF4-FFF2-40B4-BE49-F238E27FC236}">
                <a16:creationId xmlns:a16="http://schemas.microsoft.com/office/drawing/2014/main" id="{12A12EBA-86FD-1CA8-82B6-C3874E6A0B19}"/>
              </a:ext>
            </a:extLst>
          </p:cNvPr>
          <p:cNvGrpSpPr/>
          <p:nvPr/>
        </p:nvGrpSpPr>
        <p:grpSpPr>
          <a:xfrm>
            <a:off x="5945437" y="2194497"/>
            <a:ext cx="43680" cy="60407"/>
            <a:chOff x="8569289" y="1790329"/>
            <a:chExt cx="50776" cy="70003"/>
          </a:xfrm>
        </p:grpSpPr>
        <p:sp>
          <p:nvSpPr>
            <p:cNvPr id="270" name="Freeform: Shape 269">
              <a:extLst>
                <a:ext uri="{FF2B5EF4-FFF2-40B4-BE49-F238E27FC236}">
                  <a16:creationId xmlns:a16="http://schemas.microsoft.com/office/drawing/2014/main" id="{653089C1-2E9B-03A8-5814-B94016A6DA9B}"/>
                </a:ext>
              </a:extLst>
            </p:cNvPr>
            <p:cNvSpPr/>
            <p:nvPr/>
          </p:nvSpPr>
          <p:spPr>
            <a:xfrm>
              <a:off x="8594767" y="1790329"/>
              <a:ext cx="17942" cy="70003"/>
            </a:xfrm>
            <a:custGeom>
              <a:avLst/>
              <a:gdLst>
                <a:gd name="connsiteX0" fmla="*/ 379 w 17942"/>
                <a:gd name="connsiteY0" fmla="*/ 35 h 70003"/>
                <a:gd name="connsiteX1" fmla="*/ 379 w 17942"/>
                <a:gd name="connsiteY1" fmla="*/ 70039 h 70003"/>
              </a:gdLst>
              <a:ahLst/>
              <a:cxnLst>
                <a:cxn ang="0">
                  <a:pos x="connsiteX0" y="connsiteY0"/>
                </a:cxn>
                <a:cxn ang="0">
                  <a:pos x="connsiteX1" y="connsiteY1"/>
                </a:cxn>
              </a:cxnLst>
              <a:rect l="l" t="t" r="r" b="b"/>
              <a:pathLst>
                <a:path w="17942" h="70003">
                  <a:moveTo>
                    <a:pt x="379" y="35"/>
                  </a:moveTo>
                  <a:lnTo>
                    <a:pt x="379"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Freeform: Shape 270">
              <a:extLst>
                <a:ext uri="{FF2B5EF4-FFF2-40B4-BE49-F238E27FC236}">
                  <a16:creationId xmlns:a16="http://schemas.microsoft.com/office/drawing/2014/main" id="{66DE10A6-690F-3A9F-C592-B68EF310EF6F}"/>
                </a:ext>
              </a:extLst>
            </p:cNvPr>
            <p:cNvSpPr/>
            <p:nvPr/>
          </p:nvSpPr>
          <p:spPr>
            <a:xfrm>
              <a:off x="8569289" y="1825455"/>
              <a:ext cx="50776" cy="24736"/>
            </a:xfrm>
            <a:custGeom>
              <a:avLst/>
              <a:gdLst>
                <a:gd name="connsiteX0" fmla="*/ 51156 w 50776"/>
                <a:gd name="connsiteY0" fmla="*/ 35 h 24736"/>
                <a:gd name="connsiteX1" fmla="*/ 379 w 50776"/>
                <a:gd name="connsiteY1" fmla="*/ 35 h 24736"/>
              </a:gdLst>
              <a:ahLst/>
              <a:cxnLst>
                <a:cxn ang="0">
                  <a:pos x="connsiteX0" y="connsiteY0"/>
                </a:cxn>
                <a:cxn ang="0">
                  <a:pos x="connsiteX1" y="connsiteY1"/>
                </a:cxn>
              </a:cxnLst>
              <a:rect l="l" t="t" r="r" b="b"/>
              <a:pathLst>
                <a:path w="50776" h="24736">
                  <a:moveTo>
                    <a:pt x="51156" y="35"/>
                  </a:moveTo>
                  <a:lnTo>
                    <a:pt x="379"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5" name="Graphic 3">
            <a:extLst>
              <a:ext uri="{FF2B5EF4-FFF2-40B4-BE49-F238E27FC236}">
                <a16:creationId xmlns:a16="http://schemas.microsoft.com/office/drawing/2014/main" id="{FB1998DE-28BC-863C-3B56-2BBA47D2FA99}"/>
              </a:ext>
            </a:extLst>
          </p:cNvPr>
          <p:cNvGrpSpPr/>
          <p:nvPr/>
        </p:nvGrpSpPr>
        <p:grpSpPr>
          <a:xfrm>
            <a:off x="5956551" y="2194497"/>
            <a:ext cx="43680" cy="60407"/>
            <a:chOff x="8582207" y="1790329"/>
            <a:chExt cx="50776" cy="70003"/>
          </a:xfrm>
        </p:grpSpPr>
        <p:sp>
          <p:nvSpPr>
            <p:cNvPr id="268" name="Freeform: Shape 267">
              <a:extLst>
                <a:ext uri="{FF2B5EF4-FFF2-40B4-BE49-F238E27FC236}">
                  <a16:creationId xmlns:a16="http://schemas.microsoft.com/office/drawing/2014/main" id="{45A1C6CA-9BF1-1900-199E-9054EE32C8E9}"/>
                </a:ext>
              </a:extLst>
            </p:cNvPr>
            <p:cNvSpPr/>
            <p:nvPr/>
          </p:nvSpPr>
          <p:spPr>
            <a:xfrm>
              <a:off x="8607686" y="1790329"/>
              <a:ext cx="17942" cy="70003"/>
            </a:xfrm>
            <a:custGeom>
              <a:avLst/>
              <a:gdLst>
                <a:gd name="connsiteX0" fmla="*/ 380 w 17942"/>
                <a:gd name="connsiteY0" fmla="*/ 35 h 70003"/>
                <a:gd name="connsiteX1" fmla="*/ 380 w 17942"/>
                <a:gd name="connsiteY1" fmla="*/ 70039 h 70003"/>
              </a:gdLst>
              <a:ahLst/>
              <a:cxnLst>
                <a:cxn ang="0">
                  <a:pos x="connsiteX0" y="connsiteY0"/>
                </a:cxn>
                <a:cxn ang="0">
                  <a:pos x="connsiteX1" y="connsiteY1"/>
                </a:cxn>
              </a:cxnLst>
              <a:rect l="l" t="t" r="r" b="b"/>
              <a:pathLst>
                <a:path w="17942" h="70003">
                  <a:moveTo>
                    <a:pt x="380" y="35"/>
                  </a:moveTo>
                  <a:lnTo>
                    <a:pt x="380"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Freeform: Shape 268">
              <a:extLst>
                <a:ext uri="{FF2B5EF4-FFF2-40B4-BE49-F238E27FC236}">
                  <a16:creationId xmlns:a16="http://schemas.microsoft.com/office/drawing/2014/main" id="{9044F6AB-CDE5-30E1-ED18-81B044775D87}"/>
                </a:ext>
              </a:extLst>
            </p:cNvPr>
            <p:cNvSpPr/>
            <p:nvPr/>
          </p:nvSpPr>
          <p:spPr>
            <a:xfrm>
              <a:off x="8582207" y="1825455"/>
              <a:ext cx="50776" cy="24736"/>
            </a:xfrm>
            <a:custGeom>
              <a:avLst/>
              <a:gdLst>
                <a:gd name="connsiteX0" fmla="*/ 51157 w 50776"/>
                <a:gd name="connsiteY0" fmla="*/ 35 h 24736"/>
                <a:gd name="connsiteX1" fmla="*/ 380 w 50776"/>
                <a:gd name="connsiteY1" fmla="*/ 35 h 24736"/>
              </a:gdLst>
              <a:ahLst/>
              <a:cxnLst>
                <a:cxn ang="0">
                  <a:pos x="connsiteX0" y="connsiteY0"/>
                </a:cxn>
                <a:cxn ang="0">
                  <a:pos x="connsiteX1" y="connsiteY1"/>
                </a:cxn>
              </a:cxnLst>
              <a:rect l="l" t="t" r="r" b="b"/>
              <a:pathLst>
                <a:path w="50776" h="24736">
                  <a:moveTo>
                    <a:pt x="51157" y="35"/>
                  </a:moveTo>
                  <a:lnTo>
                    <a:pt x="380"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6" name="Graphic 3">
            <a:extLst>
              <a:ext uri="{FF2B5EF4-FFF2-40B4-BE49-F238E27FC236}">
                <a16:creationId xmlns:a16="http://schemas.microsoft.com/office/drawing/2014/main" id="{CCB4C733-96F0-9A9A-A47D-AF40676C69FF}"/>
              </a:ext>
            </a:extLst>
          </p:cNvPr>
          <p:cNvGrpSpPr/>
          <p:nvPr/>
        </p:nvGrpSpPr>
        <p:grpSpPr>
          <a:xfrm>
            <a:off x="6090220" y="2194497"/>
            <a:ext cx="43680" cy="60407"/>
            <a:chOff x="8737589" y="1790329"/>
            <a:chExt cx="50776" cy="70003"/>
          </a:xfrm>
        </p:grpSpPr>
        <p:sp>
          <p:nvSpPr>
            <p:cNvPr id="266" name="Freeform: Shape 265">
              <a:extLst>
                <a:ext uri="{FF2B5EF4-FFF2-40B4-BE49-F238E27FC236}">
                  <a16:creationId xmlns:a16="http://schemas.microsoft.com/office/drawing/2014/main" id="{664450F4-331C-AC96-5696-56B213E5B724}"/>
                </a:ext>
              </a:extLst>
            </p:cNvPr>
            <p:cNvSpPr/>
            <p:nvPr/>
          </p:nvSpPr>
          <p:spPr>
            <a:xfrm>
              <a:off x="8763067" y="1790329"/>
              <a:ext cx="17942" cy="70003"/>
            </a:xfrm>
            <a:custGeom>
              <a:avLst/>
              <a:gdLst>
                <a:gd name="connsiteX0" fmla="*/ 389 w 17942"/>
                <a:gd name="connsiteY0" fmla="*/ 35 h 70003"/>
                <a:gd name="connsiteX1" fmla="*/ 389 w 17942"/>
                <a:gd name="connsiteY1" fmla="*/ 70039 h 70003"/>
              </a:gdLst>
              <a:ahLst/>
              <a:cxnLst>
                <a:cxn ang="0">
                  <a:pos x="connsiteX0" y="connsiteY0"/>
                </a:cxn>
                <a:cxn ang="0">
                  <a:pos x="connsiteX1" y="connsiteY1"/>
                </a:cxn>
              </a:cxnLst>
              <a:rect l="l" t="t" r="r" b="b"/>
              <a:pathLst>
                <a:path w="17942" h="70003">
                  <a:moveTo>
                    <a:pt x="389" y="35"/>
                  </a:moveTo>
                  <a:lnTo>
                    <a:pt x="389"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Freeform: Shape 266">
              <a:extLst>
                <a:ext uri="{FF2B5EF4-FFF2-40B4-BE49-F238E27FC236}">
                  <a16:creationId xmlns:a16="http://schemas.microsoft.com/office/drawing/2014/main" id="{FF307F1D-1F55-53A9-BC3B-2D30287DDB62}"/>
                </a:ext>
              </a:extLst>
            </p:cNvPr>
            <p:cNvSpPr/>
            <p:nvPr/>
          </p:nvSpPr>
          <p:spPr>
            <a:xfrm>
              <a:off x="8737589" y="1825455"/>
              <a:ext cx="50776" cy="24736"/>
            </a:xfrm>
            <a:custGeom>
              <a:avLst/>
              <a:gdLst>
                <a:gd name="connsiteX0" fmla="*/ 51166 w 50776"/>
                <a:gd name="connsiteY0" fmla="*/ 35 h 24736"/>
                <a:gd name="connsiteX1" fmla="*/ 389 w 50776"/>
                <a:gd name="connsiteY1" fmla="*/ 35 h 24736"/>
              </a:gdLst>
              <a:ahLst/>
              <a:cxnLst>
                <a:cxn ang="0">
                  <a:pos x="connsiteX0" y="connsiteY0"/>
                </a:cxn>
                <a:cxn ang="0">
                  <a:pos x="connsiteX1" y="connsiteY1"/>
                </a:cxn>
              </a:cxnLst>
              <a:rect l="l" t="t" r="r" b="b"/>
              <a:pathLst>
                <a:path w="50776" h="24736">
                  <a:moveTo>
                    <a:pt x="51166" y="35"/>
                  </a:moveTo>
                  <a:lnTo>
                    <a:pt x="389"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7" name="Graphic 3">
            <a:extLst>
              <a:ext uri="{FF2B5EF4-FFF2-40B4-BE49-F238E27FC236}">
                <a16:creationId xmlns:a16="http://schemas.microsoft.com/office/drawing/2014/main" id="{E94CD835-14A7-5F5F-2C05-735EF1573DC0}"/>
              </a:ext>
            </a:extLst>
          </p:cNvPr>
          <p:cNvGrpSpPr/>
          <p:nvPr/>
        </p:nvGrpSpPr>
        <p:grpSpPr>
          <a:xfrm>
            <a:off x="6284704" y="2194497"/>
            <a:ext cx="43680" cy="60407"/>
            <a:chOff x="8963663" y="1790329"/>
            <a:chExt cx="50776" cy="70003"/>
          </a:xfrm>
        </p:grpSpPr>
        <p:sp>
          <p:nvSpPr>
            <p:cNvPr id="264" name="Freeform: Shape 263">
              <a:extLst>
                <a:ext uri="{FF2B5EF4-FFF2-40B4-BE49-F238E27FC236}">
                  <a16:creationId xmlns:a16="http://schemas.microsoft.com/office/drawing/2014/main" id="{2F4105A7-6E17-13B2-E5D8-E416A4E8B5D2}"/>
                </a:ext>
              </a:extLst>
            </p:cNvPr>
            <p:cNvSpPr/>
            <p:nvPr/>
          </p:nvSpPr>
          <p:spPr>
            <a:xfrm>
              <a:off x="8989141" y="1790329"/>
              <a:ext cx="17942" cy="70003"/>
            </a:xfrm>
            <a:custGeom>
              <a:avLst/>
              <a:gdLst>
                <a:gd name="connsiteX0" fmla="*/ 401 w 17942"/>
                <a:gd name="connsiteY0" fmla="*/ 35 h 70003"/>
                <a:gd name="connsiteX1" fmla="*/ 401 w 17942"/>
                <a:gd name="connsiteY1" fmla="*/ 70039 h 70003"/>
              </a:gdLst>
              <a:ahLst/>
              <a:cxnLst>
                <a:cxn ang="0">
                  <a:pos x="connsiteX0" y="connsiteY0"/>
                </a:cxn>
                <a:cxn ang="0">
                  <a:pos x="connsiteX1" y="connsiteY1"/>
                </a:cxn>
              </a:cxnLst>
              <a:rect l="l" t="t" r="r" b="b"/>
              <a:pathLst>
                <a:path w="17942" h="70003">
                  <a:moveTo>
                    <a:pt x="401" y="35"/>
                  </a:moveTo>
                  <a:lnTo>
                    <a:pt x="401"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Freeform: Shape 264">
              <a:extLst>
                <a:ext uri="{FF2B5EF4-FFF2-40B4-BE49-F238E27FC236}">
                  <a16:creationId xmlns:a16="http://schemas.microsoft.com/office/drawing/2014/main" id="{D7FAE3CD-B944-EBA2-1F5B-36231DB3B0D8}"/>
                </a:ext>
              </a:extLst>
            </p:cNvPr>
            <p:cNvSpPr/>
            <p:nvPr/>
          </p:nvSpPr>
          <p:spPr>
            <a:xfrm>
              <a:off x="8963663" y="1825455"/>
              <a:ext cx="50776" cy="24736"/>
            </a:xfrm>
            <a:custGeom>
              <a:avLst/>
              <a:gdLst>
                <a:gd name="connsiteX0" fmla="*/ 51178 w 50776"/>
                <a:gd name="connsiteY0" fmla="*/ 35 h 24736"/>
                <a:gd name="connsiteX1" fmla="*/ 401 w 50776"/>
                <a:gd name="connsiteY1" fmla="*/ 35 h 24736"/>
              </a:gdLst>
              <a:ahLst/>
              <a:cxnLst>
                <a:cxn ang="0">
                  <a:pos x="connsiteX0" y="connsiteY0"/>
                </a:cxn>
                <a:cxn ang="0">
                  <a:pos x="connsiteX1" y="connsiteY1"/>
                </a:cxn>
              </a:cxnLst>
              <a:rect l="l" t="t" r="r" b="b"/>
              <a:pathLst>
                <a:path w="50776" h="24736">
                  <a:moveTo>
                    <a:pt x="51178" y="35"/>
                  </a:moveTo>
                  <a:lnTo>
                    <a:pt x="401"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 name="Graphic 3">
            <a:extLst>
              <a:ext uri="{FF2B5EF4-FFF2-40B4-BE49-F238E27FC236}">
                <a16:creationId xmlns:a16="http://schemas.microsoft.com/office/drawing/2014/main" id="{4F670434-006A-A956-9271-429E71C8E8E3}"/>
              </a:ext>
            </a:extLst>
          </p:cNvPr>
          <p:cNvGrpSpPr/>
          <p:nvPr/>
        </p:nvGrpSpPr>
        <p:grpSpPr>
          <a:xfrm>
            <a:off x="6308319" y="2194497"/>
            <a:ext cx="43680" cy="60407"/>
            <a:chOff x="8991115" y="1790329"/>
            <a:chExt cx="50776" cy="70003"/>
          </a:xfrm>
        </p:grpSpPr>
        <p:sp>
          <p:nvSpPr>
            <p:cNvPr id="262" name="Freeform: Shape 261">
              <a:extLst>
                <a:ext uri="{FF2B5EF4-FFF2-40B4-BE49-F238E27FC236}">
                  <a16:creationId xmlns:a16="http://schemas.microsoft.com/office/drawing/2014/main" id="{BF0DEA58-6966-A56B-A111-F1F309CFCA19}"/>
                </a:ext>
              </a:extLst>
            </p:cNvPr>
            <p:cNvSpPr/>
            <p:nvPr/>
          </p:nvSpPr>
          <p:spPr>
            <a:xfrm>
              <a:off x="9016593" y="1790329"/>
              <a:ext cx="17942" cy="70003"/>
            </a:xfrm>
            <a:custGeom>
              <a:avLst/>
              <a:gdLst>
                <a:gd name="connsiteX0" fmla="*/ 403 w 17942"/>
                <a:gd name="connsiteY0" fmla="*/ 35 h 70003"/>
                <a:gd name="connsiteX1" fmla="*/ 403 w 17942"/>
                <a:gd name="connsiteY1" fmla="*/ 70039 h 70003"/>
              </a:gdLst>
              <a:ahLst/>
              <a:cxnLst>
                <a:cxn ang="0">
                  <a:pos x="connsiteX0" y="connsiteY0"/>
                </a:cxn>
                <a:cxn ang="0">
                  <a:pos x="connsiteX1" y="connsiteY1"/>
                </a:cxn>
              </a:cxnLst>
              <a:rect l="l" t="t" r="r" b="b"/>
              <a:pathLst>
                <a:path w="17942" h="70003">
                  <a:moveTo>
                    <a:pt x="403" y="35"/>
                  </a:moveTo>
                  <a:lnTo>
                    <a:pt x="403"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Freeform: Shape 262">
              <a:extLst>
                <a:ext uri="{FF2B5EF4-FFF2-40B4-BE49-F238E27FC236}">
                  <a16:creationId xmlns:a16="http://schemas.microsoft.com/office/drawing/2014/main" id="{54B5B027-D523-E1C0-D456-1C974FC04CB1}"/>
                </a:ext>
              </a:extLst>
            </p:cNvPr>
            <p:cNvSpPr/>
            <p:nvPr/>
          </p:nvSpPr>
          <p:spPr>
            <a:xfrm>
              <a:off x="8991115" y="1825455"/>
              <a:ext cx="50776" cy="24736"/>
            </a:xfrm>
            <a:custGeom>
              <a:avLst/>
              <a:gdLst>
                <a:gd name="connsiteX0" fmla="*/ 51180 w 50776"/>
                <a:gd name="connsiteY0" fmla="*/ 35 h 24736"/>
                <a:gd name="connsiteX1" fmla="*/ 403 w 50776"/>
                <a:gd name="connsiteY1" fmla="*/ 35 h 24736"/>
              </a:gdLst>
              <a:ahLst/>
              <a:cxnLst>
                <a:cxn ang="0">
                  <a:pos x="connsiteX0" y="connsiteY0"/>
                </a:cxn>
                <a:cxn ang="0">
                  <a:pos x="connsiteX1" y="connsiteY1"/>
                </a:cxn>
              </a:cxnLst>
              <a:rect l="l" t="t" r="r" b="b"/>
              <a:pathLst>
                <a:path w="50776" h="24736">
                  <a:moveTo>
                    <a:pt x="51180" y="35"/>
                  </a:moveTo>
                  <a:lnTo>
                    <a:pt x="403"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9" name="Graphic 3">
            <a:extLst>
              <a:ext uri="{FF2B5EF4-FFF2-40B4-BE49-F238E27FC236}">
                <a16:creationId xmlns:a16="http://schemas.microsoft.com/office/drawing/2014/main" id="{2447C940-42DD-8CC3-C8B2-6EEBFA62C632}"/>
              </a:ext>
            </a:extLst>
          </p:cNvPr>
          <p:cNvGrpSpPr/>
          <p:nvPr/>
        </p:nvGrpSpPr>
        <p:grpSpPr>
          <a:xfrm>
            <a:off x="6326377" y="2194497"/>
            <a:ext cx="43680" cy="60407"/>
            <a:chOff x="9012107" y="1790329"/>
            <a:chExt cx="50776" cy="70003"/>
          </a:xfrm>
        </p:grpSpPr>
        <p:sp>
          <p:nvSpPr>
            <p:cNvPr id="260" name="Freeform: Shape 259">
              <a:extLst>
                <a:ext uri="{FF2B5EF4-FFF2-40B4-BE49-F238E27FC236}">
                  <a16:creationId xmlns:a16="http://schemas.microsoft.com/office/drawing/2014/main" id="{D98CEC6D-5DF0-2E78-1472-1C89E0D2A55E}"/>
                </a:ext>
              </a:extLst>
            </p:cNvPr>
            <p:cNvSpPr/>
            <p:nvPr/>
          </p:nvSpPr>
          <p:spPr>
            <a:xfrm>
              <a:off x="9037586" y="1790329"/>
              <a:ext cx="17942" cy="70003"/>
            </a:xfrm>
            <a:custGeom>
              <a:avLst/>
              <a:gdLst>
                <a:gd name="connsiteX0" fmla="*/ 404 w 17942"/>
                <a:gd name="connsiteY0" fmla="*/ 35 h 70003"/>
                <a:gd name="connsiteX1" fmla="*/ 404 w 17942"/>
                <a:gd name="connsiteY1" fmla="*/ 70039 h 70003"/>
              </a:gdLst>
              <a:ahLst/>
              <a:cxnLst>
                <a:cxn ang="0">
                  <a:pos x="connsiteX0" y="connsiteY0"/>
                </a:cxn>
                <a:cxn ang="0">
                  <a:pos x="connsiteX1" y="connsiteY1"/>
                </a:cxn>
              </a:cxnLst>
              <a:rect l="l" t="t" r="r" b="b"/>
              <a:pathLst>
                <a:path w="17942" h="70003">
                  <a:moveTo>
                    <a:pt x="404" y="35"/>
                  </a:moveTo>
                  <a:lnTo>
                    <a:pt x="404"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Freeform: Shape 260">
              <a:extLst>
                <a:ext uri="{FF2B5EF4-FFF2-40B4-BE49-F238E27FC236}">
                  <a16:creationId xmlns:a16="http://schemas.microsoft.com/office/drawing/2014/main" id="{41E23921-C0A2-8D74-9541-1EF2938705A1}"/>
                </a:ext>
              </a:extLst>
            </p:cNvPr>
            <p:cNvSpPr/>
            <p:nvPr/>
          </p:nvSpPr>
          <p:spPr>
            <a:xfrm>
              <a:off x="9012107" y="1825455"/>
              <a:ext cx="50776" cy="24736"/>
            </a:xfrm>
            <a:custGeom>
              <a:avLst/>
              <a:gdLst>
                <a:gd name="connsiteX0" fmla="*/ 51181 w 50776"/>
                <a:gd name="connsiteY0" fmla="*/ 35 h 24736"/>
                <a:gd name="connsiteX1" fmla="*/ 404 w 50776"/>
                <a:gd name="connsiteY1" fmla="*/ 35 h 24736"/>
              </a:gdLst>
              <a:ahLst/>
              <a:cxnLst>
                <a:cxn ang="0">
                  <a:pos x="connsiteX0" y="connsiteY0"/>
                </a:cxn>
                <a:cxn ang="0">
                  <a:pos x="connsiteX1" y="connsiteY1"/>
                </a:cxn>
              </a:cxnLst>
              <a:rect l="l" t="t" r="r" b="b"/>
              <a:pathLst>
                <a:path w="50776" h="24736">
                  <a:moveTo>
                    <a:pt x="51181" y="35"/>
                  </a:moveTo>
                  <a:lnTo>
                    <a:pt x="404"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raphic 3">
            <a:extLst>
              <a:ext uri="{FF2B5EF4-FFF2-40B4-BE49-F238E27FC236}">
                <a16:creationId xmlns:a16="http://schemas.microsoft.com/office/drawing/2014/main" id="{5BA4970F-0843-FBE8-4A1C-D7FB348CFFD1}"/>
              </a:ext>
            </a:extLst>
          </p:cNvPr>
          <p:cNvGrpSpPr/>
          <p:nvPr/>
        </p:nvGrpSpPr>
        <p:grpSpPr>
          <a:xfrm>
            <a:off x="6374536" y="2194497"/>
            <a:ext cx="43680" cy="60407"/>
            <a:chOff x="9068088" y="1790329"/>
            <a:chExt cx="50776" cy="70003"/>
          </a:xfrm>
        </p:grpSpPr>
        <p:sp>
          <p:nvSpPr>
            <p:cNvPr id="258" name="Freeform: Shape 257">
              <a:extLst>
                <a:ext uri="{FF2B5EF4-FFF2-40B4-BE49-F238E27FC236}">
                  <a16:creationId xmlns:a16="http://schemas.microsoft.com/office/drawing/2014/main" id="{504D9A2C-4053-6E48-692C-1471AFA14C1C}"/>
                </a:ext>
              </a:extLst>
            </p:cNvPr>
            <p:cNvSpPr/>
            <p:nvPr/>
          </p:nvSpPr>
          <p:spPr>
            <a:xfrm>
              <a:off x="9093566" y="1790329"/>
              <a:ext cx="17942" cy="70003"/>
            </a:xfrm>
            <a:custGeom>
              <a:avLst/>
              <a:gdLst>
                <a:gd name="connsiteX0" fmla="*/ 407 w 17942"/>
                <a:gd name="connsiteY0" fmla="*/ 35 h 70003"/>
                <a:gd name="connsiteX1" fmla="*/ 407 w 17942"/>
                <a:gd name="connsiteY1" fmla="*/ 70039 h 70003"/>
              </a:gdLst>
              <a:ahLst/>
              <a:cxnLst>
                <a:cxn ang="0">
                  <a:pos x="connsiteX0" y="connsiteY0"/>
                </a:cxn>
                <a:cxn ang="0">
                  <a:pos x="connsiteX1" y="connsiteY1"/>
                </a:cxn>
              </a:cxnLst>
              <a:rect l="l" t="t" r="r" b="b"/>
              <a:pathLst>
                <a:path w="17942" h="70003">
                  <a:moveTo>
                    <a:pt x="407" y="35"/>
                  </a:moveTo>
                  <a:lnTo>
                    <a:pt x="407"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Freeform: Shape 258">
              <a:extLst>
                <a:ext uri="{FF2B5EF4-FFF2-40B4-BE49-F238E27FC236}">
                  <a16:creationId xmlns:a16="http://schemas.microsoft.com/office/drawing/2014/main" id="{B9DC35BB-1997-914C-7D59-CBEE6776C686}"/>
                </a:ext>
              </a:extLst>
            </p:cNvPr>
            <p:cNvSpPr/>
            <p:nvPr/>
          </p:nvSpPr>
          <p:spPr>
            <a:xfrm>
              <a:off x="9068088" y="1825455"/>
              <a:ext cx="50776" cy="24736"/>
            </a:xfrm>
            <a:custGeom>
              <a:avLst/>
              <a:gdLst>
                <a:gd name="connsiteX0" fmla="*/ 51184 w 50776"/>
                <a:gd name="connsiteY0" fmla="*/ 35 h 24736"/>
                <a:gd name="connsiteX1" fmla="*/ 407 w 50776"/>
                <a:gd name="connsiteY1" fmla="*/ 35 h 24736"/>
              </a:gdLst>
              <a:ahLst/>
              <a:cxnLst>
                <a:cxn ang="0">
                  <a:pos x="connsiteX0" y="connsiteY0"/>
                </a:cxn>
                <a:cxn ang="0">
                  <a:pos x="connsiteX1" y="connsiteY1"/>
                </a:cxn>
              </a:cxnLst>
              <a:rect l="l" t="t" r="r" b="b"/>
              <a:pathLst>
                <a:path w="50776" h="24736">
                  <a:moveTo>
                    <a:pt x="51184" y="35"/>
                  </a:moveTo>
                  <a:lnTo>
                    <a:pt x="407"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 name="Graphic 3">
            <a:extLst>
              <a:ext uri="{FF2B5EF4-FFF2-40B4-BE49-F238E27FC236}">
                <a16:creationId xmlns:a16="http://schemas.microsoft.com/office/drawing/2014/main" id="{FAA4FC4B-DC85-B80B-129D-FC93635131F5}"/>
              </a:ext>
            </a:extLst>
          </p:cNvPr>
          <p:cNvGrpSpPr/>
          <p:nvPr/>
        </p:nvGrpSpPr>
        <p:grpSpPr>
          <a:xfrm>
            <a:off x="6404480" y="2194497"/>
            <a:ext cx="43680" cy="60407"/>
            <a:chOff x="9102896" y="1790329"/>
            <a:chExt cx="50776" cy="70003"/>
          </a:xfrm>
        </p:grpSpPr>
        <p:sp>
          <p:nvSpPr>
            <p:cNvPr id="256" name="Freeform: Shape 255">
              <a:extLst>
                <a:ext uri="{FF2B5EF4-FFF2-40B4-BE49-F238E27FC236}">
                  <a16:creationId xmlns:a16="http://schemas.microsoft.com/office/drawing/2014/main" id="{D66F18BF-EB34-6BA8-6C0E-DBFC1B4BE455}"/>
                </a:ext>
              </a:extLst>
            </p:cNvPr>
            <p:cNvSpPr/>
            <p:nvPr/>
          </p:nvSpPr>
          <p:spPr>
            <a:xfrm>
              <a:off x="9128374" y="1790329"/>
              <a:ext cx="17942" cy="70003"/>
            </a:xfrm>
            <a:custGeom>
              <a:avLst/>
              <a:gdLst>
                <a:gd name="connsiteX0" fmla="*/ 409 w 17942"/>
                <a:gd name="connsiteY0" fmla="*/ 35 h 70003"/>
                <a:gd name="connsiteX1" fmla="*/ 409 w 17942"/>
                <a:gd name="connsiteY1" fmla="*/ 70039 h 70003"/>
              </a:gdLst>
              <a:ahLst/>
              <a:cxnLst>
                <a:cxn ang="0">
                  <a:pos x="connsiteX0" y="connsiteY0"/>
                </a:cxn>
                <a:cxn ang="0">
                  <a:pos x="connsiteX1" y="connsiteY1"/>
                </a:cxn>
              </a:cxnLst>
              <a:rect l="l" t="t" r="r" b="b"/>
              <a:pathLst>
                <a:path w="17942" h="70003">
                  <a:moveTo>
                    <a:pt x="409" y="35"/>
                  </a:moveTo>
                  <a:lnTo>
                    <a:pt x="409"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Freeform: Shape 256">
              <a:extLst>
                <a:ext uri="{FF2B5EF4-FFF2-40B4-BE49-F238E27FC236}">
                  <a16:creationId xmlns:a16="http://schemas.microsoft.com/office/drawing/2014/main" id="{E55F2368-6D2F-FDF4-F25E-CE9A2CBA0414}"/>
                </a:ext>
              </a:extLst>
            </p:cNvPr>
            <p:cNvSpPr/>
            <p:nvPr/>
          </p:nvSpPr>
          <p:spPr>
            <a:xfrm>
              <a:off x="9102896" y="1825455"/>
              <a:ext cx="50776" cy="24736"/>
            </a:xfrm>
            <a:custGeom>
              <a:avLst/>
              <a:gdLst>
                <a:gd name="connsiteX0" fmla="*/ 51186 w 50776"/>
                <a:gd name="connsiteY0" fmla="*/ 35 h 24736"/>
                <a:gd name="connsiteX1" fmla="*/ 409 w 50776"/>
                <a:gd name="connsiteY1" fmla="*/ 35 h 24736"/>
              </a:gdLst>
              <a:ahLst/>
              <a:cxnLst>
                <a:cxn ang="0">
                  <a:pos x="connsiteX0" y="connsiteY0"/>
                </a:cxn>
                <a:cxn ang="0">
                  <a:pos x="connsiteX1" y="connsiteY1"/>
                </a:cxn>
              </a:cxnLst>
              <a:rect l="l" t="t" r="r" b="b"/>
              <a:pathLst>
                <a:path w="50776" h="24736">
                  <a:moveTo>
                    <a:pt x="51186" y="35"/>
                  </a:moveTo>
                  <a:lnTo>
                    <a:pt x="409"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 name="Graphic 3">
            <a:extLst>
              <a:ext uri="{FF2B5EF4-FFF2-40B4-BE49-F238E27FC236}">
                <a16:creationId xmlns:a16="http://schemas.microsoft.com/office/drawing/2014/main" id="{8A419F36-F62A-89ED-9F3F-D5726B7398FB}"/>
              </a:ext>
            </a:extLst>
          </p:cNvPr>
          <p:cNvGrpSpPr/>
          <p:nvPr/>
        </p:nvGrpSpPr>
        <p:grpSpPr>
          <a:xfrm>
            <a:off x="6569173" y="2194497"/>
            <a:ext cx="43680" cy="60407"/>
            <a:chOff x="9294341" y="1790329"/>
            <a:chExt cx="50776" cy="70003"/>
          </a:xfrm>
        </p:grpSpPr>
        <p:sp>
          <p:nvSpPr>
            <p:cNvPr id="254" name="Freeform: Shape 253">
              <a:extLst>
                <a:ext uri="{FF2B5EF4-FFF2-40B4-BE49-F238E27FC236}">
                  <a16:creationId xmlns:a16="http://schemas.microsoft.com/office/drawing/2014/main" id="{7C42489F-5800-05E1-8B52-F7CC2D70FF92}"/>
                </a:ext>
              </a:extLst>
            </p:cNvPr>
            <p:cNvSpPr/>
            <p:nvPr/>
          </p:nvSpPr>
          <p:spPr>
            <a:xfrm>
              <a:off x="9319820" y="1790329"/>
              <a:ext cx="17942" cy="70003"/>
            </a:xfrm>
            <a:custGeom>
              <a:avLst/>
              <a:gdLst>
                <a:gd name="connsiteX0" fmla="*/ 420 w 17942"/>
                <a:gd name="connsiteY0" fmla="*/ 35 h 70003"/>
                <a:gd name="connsiteX1" fmla="*/ 420 w 17942"/>
                <a:gd name="connsiteY1" fmla="*/ 70039 h 70003"/>
              </a:gdLst>
              <a:ahLst/>
              <a:cxnLst>
                <a:cxn ang="0">
                  <a:pos x="connsiteX0" y="connsiteY0"/>
                </a:cxn>
                <a:cxn ang="0">
                  <a:pos x="connsiteX1" y="connsiteY1"/>
                </a:cxn>
              </a:cxnLst>
              <a:rect l="l" t="t" r="r" b="b"/>
              <a:pathLst>
                <a:path w="17942" h="70003">
                  <a:moveTo>
                    <a:pt x="420" y="35"/>
                  </a:moveTo>
                  <a:lnTo>
                    <a:pt x="420"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Freeform: Shape 254">
              <a:extLst>
                <a:ext uri="{FF2B5EF4-FFF2-40B4-BE49-F238E27FC236}">
                  <a16:creationId xmlns:a16="http://schemas.microsoft.com/office/drawing/2014/main" id="{A59C0570-6807-EC37-FBD1-AFD3283160AB}"/>
                </a:ext>
              </a:extLst>
            </p:cNvPr>
            <p:cNvSpPr/>
            <p:nvPr/>
          </p:nvSpPr>
          <p:spPr>
            <a:xfrm>
              <a:off x="9294341" y="1825455"/>
              <a:ext cx="50776" cy="24736"/>
            </a:xfrm>
            <a:custGeom>
              <a:avLst/>
              <a:gdLst>
                <a:gd name="connsiteX0" fmla="*/ 51197 w 50776"/>
                <a:gd name="connsiteY0" fmla="*/ 35 h 24736"/>
                <a:gd name="connsiteX1" fmla="*/ 420 w 50776"/>
                <a:gd name="connsiteY1" fmla="*/ 35 h 24736"/>
              </a:gdLst>
              <a:ahLst/>
              <a:cxnLst>
                <a:cxn ang="0">
                  <a:pos x="connsiteX0" y="connsiteY0"/>
                </a:cxn>
                <a:cxn ang="0">
                  <a:pos x="connsiteX1" y="connsiteY1"/>
                </a:cxn>
              </a:cxnLst>
              <a:rect l="l" t="t" r="r" b="b"/>
              <a:pathLst>
                <a:path w="50776" h="24736">
                  <a:moveTo>
                    <a:pt x="51197" y="35"/>
                  </a:moveTo>
                  <a:lnTo>
                    <a:pt x="420"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raphic 3">
            <a:extLst>
              <a:ext uri="{FF2B5EF4-FFF2-40B4-BE49-F238E27FC236}">
                <a16:creationId xmlns:a16="http://schemas.microsoft.com/office/drawing/2014/main" id="{BD5839AF-2F08-C768-8C01-9D7B8563FB04}"/>
              </a:ext>
            </a:extLst>
          </p:cNvPr>
          <p:cNvGrpSpPr/>
          <p:nvPr/>
        </p:nvGrpSpPr>
        <p:grpSpPr>
          <a:xfrm>
            <a:off x="6932055" y="2194497"/>
            <a:ext cx="43680" cy="60407"/>
            <a:chOff x="9716167" y="1790329"/>
            <a:chExt cx="50776" cy="70003"/>
          </a:xfrm>
        </p:grpSpPr>
        <p:sp>
          <p:nvSpPr>
            <p:cNvPr id="252" name="Freeform: Shape 251">
              <a:extLst>
                <a:ext uri="{FF2B5EF4-FFF2-40B4-BE49-F238E27FC236}">
                  <a16:creationId xmlns:a16="http://schemas.microsoft.com/office/drawing/2014/main" id="{D8D069D3-72F7-A6ED-E107-AEFB592ADD7E}"/>
                </a:ext>
              </a:extLst>
            </p:cNvPr>
            <p:cNvSpPr/>
            <p:nvPr/>
          </p:nvSpPr>
          <p:spPr>
            <a:xfrm>
              <a:off x="9741645" y="1790329"/>
              <a:ext cx="17942" cy="70003"/>
            </a:xfrm>
            <a:custGeom>
              <a:avLst/>
              <a:gdLst>
                <a:gd name="connsiteX0" fmla="*/ 443 w 17942"/>
                <a:gd name="connsiteY0" fmla="*/ 35 h 70003"/>
                <a:gd name="connsiteX1" fmla="*/ 443 w 17942"/>
                <a:gd name="connsiteY1" fmla="*/ 70039 h 70003"/>
              </a:gdLst>
              <a:ahLst/>
              <a:cxnLst>
                <a:cxn ang="0">
                  <a:pos x="connsiteX0" y="connsiteY0"/>
                </a:cxn>
                <a:cxn ang="0">
                  <a:pos x="connsiteX1" y="connsiteY1"/>
                </a:cxn>
              </a:cxnLst>
              <a:rect l="l" t="t" r="r" b="b"/>
              <a:pathLst>
                <a:path w="17942" h="70003">
                  <a:moveTo>
                    <a:pt x="443" y="35"/>
                  </a:moveTo>
                  <a:lnTo>
                    <a:pt x="443"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Freeform: Shape 252">
              <a:extLst>
                <a:ext uri="{FF2B5EF4-FFF2-40B4-BE49-F238E27FC236}">
                  <a16:creationId xmlns:a16="http://schemas.microsoft.com/office/drawing/2014/main" id="{2CAFE728-C217-0D9A-6202-819350E54716}"/>
                </a:ext>
              </a:extLst>
            </p:cNvPr>
            <p:cNvSpPr/>
            <p:nvPr/>
          </p:nvSpPr>
          <p:spPr>
            <a:xfrm>
              <a:off x="9716167" y="1825455"/>
              <a:ext cx="50776" cy="24736"/>
            </a:xfrm>
            <a:custGeom>
              <a:avLst/>
              <a:gdLst>
                <a:gd name="connsiteX0" fmla="*/ 51220 w 50776"/>
                <a:gd name="connsiteY0" fmla="*/ 35 h 24736"/>
                <a:gd name="connsiteX1" fmla="*/ 443 w 50776"/>
                <a:gd name="connsiteY1" fmla="*/ 35 h 24736"/>
              </a:gdLst>
              <a:ahLst/>
              <a:cxnLst>
                <a:cxn ang="0">
                  <a:pos x="connsiteX0" y="connsiteY0"/>
                </a:cxn>
                <a:cxn ang="0">
                  <a:pos x="connsiteX1" y="connsiteY1"/>
                </a:cxn>
              </a:cxnLst>
              <a:rect l="l" t="t" r="r" b="b"/>
              <a:pathLst>
                <a:path w="50776" h="24736">
                  <a:moveTo>
                    <a:pt x="51220" y="35"/>
                  </a:moveTo>
                  <a:lnTo>
                    <a:pt x="443"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 name="Graphic 3">
            <a:extLst>
              <a:ext uri="{FF2B5EF4-FFF2-40B4-BE49-F238E27FC236}">
                <a16:creationId xmlns:a16="http://schemas.microsoft.com/office/drawing/2014/main" id="{28399013-14A5-8145-DFB5-A914E50AA035}"/>
              </a:ext>
            </a:extLst>
          </p:cNvPr>
          <p:cNvGrpSpPr/>
          <p:nvPr/>
        </p:nvGrpSpPr>
        <p:grpSpPr>
          <a:xfrm>
            <a:off x="6944867" y="2194497"/>
            <a:ext cx="43680" cy="60407"/>
            <a:chOff x="9731059" y="1790329"/>
            <a:chExt cx="50776" cy="70003"/>
          </a:xfrm>
        </p:grpSpPr>
        <p:sp>
          <p:nvSpPr>
            <p:cNvPr id="250" name="Freeform: Shape 249">
              <a:extLst>
                <a:ext uri="{FF2B5EF4-FFF2-40B4-BE49-F238E27FC236}">
                  <a16:creationId xmlns:a16="http://schemas.microsoft.com/office/drawing/2014/main" id="{188EB945-A8FF-6933-7E43-6EDC0232E59A}"/>
                </a:ext>
              </a:extLst>
            </p:cNvPr>
            <p:cNvSpPr/>
            <p:nvPr/>
          </p:nvSpPr>
          <p:spPr>
            <a:xfrm>
              <a:off x="9756538" y="1790329"/>
              <a:ext cx="17942" cy="70003"/>
            </a:xfrm>
            <a:custGeom>
              <a:avLst/>
              <a:gdLst>
                <a:gd name="connsiteX0" fmla="*/ 444 w 17942"/>
                <a:gd name="connsiteY0" fmla="*/ 35 h 70003"/>
                <a:gd name="connsiteX1" fmla="*/ 444 w 17942"/>
                <a:gd name="connsiteY1" fmla="*/ 70039 h 70003"/>
              </a:gdLst>
              <a:ahLst/>
              <a:cxnLst>
                <a:cxn ang="0">
                  <a:pos x="connsiteX0" y="connsiteY0"/>
                </a:cxn>
                <a:cxn ang="0">
                  <a:pos x="connsiteX1" y="connsiteY1"/>
                </a:cxn>
              </a:cxnLst>
              <a:rect l="l" t="t" r="r" b="b"/>
              <a:pathLst>
                <a:path w="17942" h="70003">
                  <a:moveTo>
                    <a:pt x="444" y="35"/>
                  </a:moveTo>
                  <a:lnTo>
                    <a:pt x="444"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Freeform: Shape 250">
              <a:extLst>
                <a:ext uri="{FF2B5EF4-FFF2-40B4-BE49-F238E27FC236}">
                  <a16:creationId xmlns:a16="http://schemas.microsoft.com/office/drawing/2014/main" id="{6CFB1003-3C7C-7D24-3F9A-390E3F68FD48}"/>
                </a:ext>
              </a:extLst>
            </p:cNvPr>
            <p:cNvSpPr/>
            <p:nvPr/>
          </p:nvSpPr>
          <p:spPr>
            <a:xfrm>
              <a:off x="9731059" y="1825455"/>
              <a:ext cx="50776" cy="24736"/>
            </a:xfrm>
            <a:custGeom>
              <a:avLst/>
              <a:gdLst>
                <a:gd name="connsiteX0" fmla="*/ 51221 w 50776"/>
                <a:gd name="connsiteY0" fmla="*/ 35 h 24736"/>
                <a:gd name="connsiteX1" fmla="*/ 444 w 50776"/>
                <a:gd name="connsiteY1" fmla="*/ 35 h 24736"/>
              </a:gdLst>
              <a:ahLst/>
              <a:cxnLst>
                <a:cxn ang="0">
                  <a:pos x="connsiteX0" y="connsiteY0"/>
                </a:cxn>
                <a:cxn ang="0">
                  <a:pos x="connsiteX1" y="connsiteY1"/>
                </a:cxn>
              </a:cxnLst>
              <a:rect l="l" t="t" r="r" b="b"/>
              <a:pathLst>
                <a:path w="50776" h="24736">
                  <a:moveTo>
                    <a:pt x="51221" y="35"/>
                  </a:moveTo>
                  <a:lnTo>
                    <a:pt x="444"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5" name="Graphic 3">
            <a:extLst>
              <a:ext uri="{FF2B5EF4-FFF2-40B4-BE49-F238E27FC236}">
                <a16:creationId xmlns:a16="http://schemas.microsoft.com/office/drawing/2014/main" id="{DD2EE629-1EA7-410A-628A-7575899EA421}"/>
              </a:ext>
            </a:extLst>
          </p:cNvPr>
          <p:cNvGrpSpPr/>
          <p:nvPr/>
        </p:nvGrpSpPr>
        <p:grpSpPr>
          <a:xfrm>
            <a:off x="6970180" y="2194497"/>
            <a:ext cx="43680" cy="60407"/>
            <a:chOff x="9760485" y="1790329"/>
            <a:chExt cx="50776" cy="70003"/>
          </a:xfrm>
        </p:grpSpPr>
        <p:sp>
          <p:nvSpPr>
            <p:cNvPr id="248" name="Freeform: Shape 247">
              <a:extLst>
                <a:ext uri="{FF2B5EF4-FFF2-40B4-BE49-F238E27FC236}">
                  <a16:creationId xmlns:a16="http://schemas.microsoft.com/office/drawing/2014/main" id="{0D97C12C-3A74-A73C-5516-5C9B0388640B}"/>
                </a:ext>
              </a:extLst>
            </p:cNvPr>
            <p:cNvSpPr/>
            <p:nvPr/>
          </p:nvSpPr>
          <p:spPr>
            <a:xfrm>
              <a:off x="9785963"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Freeform: Shape 248">
              <a:extLst>
                <a:ext uri="{FF2B5EF4-FFF2-40B4-BE49-F238E27FC236}">
                  <a16:creationId xmlns:a16="http://schemas.microsoft.com/office/drawing/2014/main" id="{0DBB8C53-D821-4C14-038E-3D257A3B9186}"/>
                </a:ext>
              </a:extLst>
            </p:cNvPr>
            <p:cNvSpPr/>
            <p:nvPr/>
          </p:nvSpPr>
          <p:spPr>
            <a:xfrm>
              <a:off x="9760485"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raphic 3">
            <a:extLst>
              <a:ext uri="{FF2B5EF4-FFF2-40B4-BE49-F238E27FC236}">
                <a16:creationId xmlns:a16="http://schemas.microsoft.com/office/drawing/2014/main" id="{C4ED81F5-C1C9-1B9A-8760-08440759FE8A}"/>
              </a:ext>
            </a:extLst>
          </p:cNvPr>
          <p:cNvGrpSpPr/>
          <p:nvPr/>
        </p:nvGrpSpPr>
        <p:grpSpPr>
          <a:xfrm>
            <a:off x="6975736" y="2194497"/>
            <a:ext cx="43680" cy="60407"/>
            <a:chOff x="9766944" y="1790329"/>
            <a:chExt cx="50776" cy="70003"/>
          </a:xfrm>
        </p:grpSpPr>
        <p:sp>
          <p:nvSpPr>
            <p:cNvPr id="246" name="Freeform: Shape 245">
              <a:extLst>
                <a:ext uri="{FF2B5EF4-FFF2-40B4-BE49-F238E27FC236}">
                  <a16:creationId xmlns:a16="http://schemas.microsoft.com/office/drawing/2014/main" id="{529D90CA-C445-8EF7-026A-2830643AE61A}"/>
                </a:ext>
              </a:extLst>
            </p:cNvPr>
            <p:cNvSpPr/>
            <p:nvPr/>
          </p:nvSpPr>
          <p:spPr>
            <a:xfrm>
              <a:off x="9792422"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Freeform: Shape 246">
              <a:extLst>
                <a:ext uri="{FF2B5EF4-FFF2-40B4-BE49-F238E27FC236}">
                  <a16:creationId xmlns:a16="http://schemas.microsoft.com/office/drawing/2014/main" id="{109B0C21-D220-8442-11FE-CAF4B8350B38}"/>
                </a:ext>
              </a:extLst>
            </p:cNvPr>
            <p:cNvSpPr/>
            <p:nvPr/>
          </p:nvSpPr>
          <p:spPr>
            <a:xfrm>
              <a:off x="9766944"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7" name="Graphic 3">
            <a:extLst>
              <a:ext uri="{FF2B5EF4-FFF2-40B4-BE49-F238E27FC236}">
                <a16:creationId xmlns:a16="http://schemas.microsoft.com/office/drawing/2014/main" id="{6FA422C3-5D36-217F-2F3A-6F90B3578504}"/>
              </a:ext>
            </a:extLst>
          </p:cNvPr>
          <p:cNvGrpSpPr/>
          <p:nvPr/>
        </p:nvGrpSpPr>
        <p:grpSpPr>
          <a:xfrm>
            <a:off x="6980059" y="2194497"/>
            <a:ext cx="43680" cy="60407"/>
            <a:chOff x="9771968" y="1790329"/>
            <a:chExt cx="50776" cy="70003"/>
          </a:xfrm>
        </p:grpSpPr>
        <p:sp>
          <p:nvSpPr>
            <p:cNvPr id="244" name="Freeform: Shape 243">
              <a:extLst>
                <a:ext uri="{FF2B5EF4-FFF2-40B4-BE49-F238E27FC236}">
                  <a16:creationId xmlns:a16="http://schemas.microsoft.com/office/drawing/2014/main" id="{FDE990B6-8EE2-67FC-4DC2-AEE4D7A62DF0}"/>
                </a:ext>
              </a:extLst>
            </p:cNvPr>
            <p:cNvSpPr/>
            <p:nvPr/>
          </p:nvSpPr>
          <p:spPr>
            <a:xfrm>
              <a:off x="9797446"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Freeform: Shape 244">
              <a:extLst>
                <a:ext uri="{FF2B5EF4-FFF2-40B4-BE49-F238E27FC236}">
                  <a16:creationId xmlns:a16="http://schemas.microsoft.com/office/drawing/2014/main" id="{1A3D17B7-E9EB-1A1B-C9C2-D4E441D2F660}"/>
                </a:ext>
              </a:extLst>
            </p:cNvPr>
            <p:cNvSpPr/>
            <p:nvPr/>
          </p:nvSpPr>
          <p:spPr>
            <a:xfrm>
              <a:off x="9771968"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 name="Graphic 3">
            <a:extLst>
              <a:ext uri="{FF2B5EF4-FFF2-40B4-BE49-F238E27FC236}">
                <a16:creationId xmlns:a16="http://schemas.microsoft.com/office/drawing/2014/main" id="{75642C0B-84F7-9AA5-0F72-EE25839D7CEC}"/>
              </a:ext>
            </a:extLst>
          </p:cNvPr>
          <p:cNvGrpSpPr/>
          <p:nvPr/>
        </p:nvGrpSpPr>
        <p:grpSpPr>
          <a:xfrm>
            <a:off x="6991944" y="2194497"/>
            <a:ext cx="43680" cy="60407"/>
            <a:chOff x="9785784" y="1790329"/>
            <a:chExt cx="50776" cy="70003"/>
          </a:xfrm>
        </p:grpSpPr>
        <p:sp>
          <p:nvSpPr>
            <p:cNvPr id="242" name="Freeform: Shape 241">
              <a:extLst>
                <a:ext uri="{FF2B5EF4-FFF2-40B4-BE49-F238E27FC236}">
                  <a16:creationId xmlns:a16="http://schemas.microsoft.com/office/drawing/2014/main" id="{173383BE-263A-A11E-5146-F0C1835C0641}"/>
                </a:ext>
              </a:extLst>
            </p:cNvPr>
            <p:cNvSpPr/>
            <p:nvPr/>
          </p:nvSpPr>
          <p:spPr>
            <a:xfrm>
              <a:off x="9811262" y="1790329"/>
              <a:ext cx="17942" cy="70003"/>
            </a:xfrm>
            <a:custGeom>
              <a:avLst/>
              <a:gdLst>
                <a:gd name="connsiteX0" fmla="*/ 447 w 17942"/>
                <a:gd name="connsiteY0" fmla="*/ 35 h 70003"/>
                <a:gd name="connsiteX1" fmla="*/ 447 w 17942"/>
                <a:gd name="connsiteY1" fmla="*/ 70039 h 70003"/>
              </a:gdLst>
              <a:ahLst/>
              <a:cxnLst>
                <a:cxn ang="0">
                  <a:pos x="connsiteX0" y="connsiteY0"/>
                </a:cxn>
                <a:cxn ang="0">
                  <a:pos x="connsiteX1" y="connsiteY1"/>
                </a:cxn>
              </a:cxnLst>
              <a:rect l="l" t="t" r="r" b="b"/>
              <a:pathLst>
                <a:path w="17942" h="70003">
                  <a:moveTo>
                    <a:pt x="447" y="35"/>
                  </a:moveTo>
                  <a:lnTo>
                    <a:pt x="447"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Freeform: Shape 242">
              <a:extLst>
                <a:ext uri="{FF2B5EF4-FFF2-40B4-BE49-F238E27FC236}">
                  <a16:creationId xmlns:a16="http://schemas.microsoft.com/office/drawing/2014/main" id="{7875645C-D521-F0B8-79DD-6C738608E316}"/>
                </a:ext>
              </a:extLst>
            </p:cNvPr>
            <p:cNvSpPr/>
            <p:nvPr/>
          </p:nvSpPr>
          <p:spPr>
            <a:xfrm>
              <a:off x="9785784" y="1825455"/>
              <a:ext cx="50776" cy="24736"/>
            </a:xfrm>
            <a:custGeom>
              <a:avLst/>
              <a:gdLst>
                <a:gd name="connsiteX0" fmla="*/ 51224 w 50776"/>
                <a:gd name="connsiteY0" fmla="*/ 35 h 24736"/>
                <a:gd name="connsiteX1" fmla="*/ 447 w 50776"/>
                <a:gd name="connsiteY1" fmla="*/ 35 h 24736"/>
              </a:gdLst>
              <a:ahLst/>
              <a:cxnLst>
                <a:cxn ang="0">
                  <a:pos x="connsiteX0" y="connsiteY0"/>
                </a:cxn>
                <a:cxn ang="0">
                  <a:pos x="connsiteX1" y="connsiteY1"/>
                </a:cxn>
              </a:cxnLst>
              <a:rect l="l" t="t" r="r" b="b"/>
              <a:pathLst>
                <a:path w="50776" h="24736">
                  <a:moveTo>
                    <a:pt x="51224" y="35"/>
                  </a:moveTo>
                  <a:lnTo>
                    <a:pt x="447"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raphic 3">
            <a:extLst>
              <a:ext uri="{FF2B5EF4-FFF2-40B4-BE49-F238E27FC236}">
                <a16:creationId xmlns:a16="http://schemas.microsoft.com/office/drawing/2014/main" id="{5A30BF17-6CC5-E4BC-0272-56A55CB3447A}"/>
              </a:ext>
            </a:extLst>
          </p:cNvPr>
          <p:cNvGrpSpPr/>
          <p:nvPr/>
        </p:nvGrpSpPr>
        <p:grpSpPr>
          <a:xfrm>
            <a:off x="7216835" y="2194497"/>
            <a:ext cx="43680" cy="60407"/>
            <a:chOff x="10047204" y="1790329"/>
            <a:chExt cx="50776" cy="70003"/>
          </a:xfrm>
        </p:grpSpPr>
        <p:sp>
          <p:nvSpPr>
            <p:cNvPr id="240" name="Freeform: Shape 239">
              <a:extLst>
                <a:ext uri="{FF2B5EF4-FFF2-40B4-BE49-F238E27FC236}">
                  <a16:creationId xmlns:a16="http://schemas.microsoft.com/office/drawing/2014/main" id="{A075626E-737B-7763-E265-4FDE3156F02B}"/>
                </a:ext>
              </a:extLst>
            </p:cNvPr>
            <p:cNvSpPr/>
            <p:nvPr/>
          </p:nvSpPr>
          <p:spPr>
            <a:xfrm>
              <a:off x="10072683" y="1790329"/>
              <a:ext cx="17942" cy="70003"/>
            </a:xfrm>
            <a:custGeom>
              <a:avLst/>
              <a:gdLst>
                <a:gd name="connsiteX0" fmla="*/ 462 w 17942"/>
                <a:gd name="connsiteY0" fmla="*/ 35 h 70003"/>
                <a:gd name="connsiteX1" fmla="*/ 462 w 17942"/>
                <a:gd name="connsiteY1" fmla="*/ 70039 h 70003"/>
              </a:gdLst>
              <a:ahLst/>
              <a:cxnLst>
                <a:cxn ang="0">
                  <a:pos x="connsiteX0" y="connsiteY0"/>
                </a:cxn>
                <a:cxn ang="0">
                  <a:pos x="connsiteX1" y="connsiteY1"/>
                </a:cxn>
              </a:cxnLst>
              <a:rect l="l" t="t" r="r" b="b"/>
              <a:pathLst>
                <a:path w="17942" h="70003">
                  <a:moveTo>
                    <a:pt x="462" y="35"/>
                  </a:moveTo>
                  <a:lnTo>
                    <a:pt x="462"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Freeform: Shape 240">
              <a:extLst>
                <a:ext uri="{FF2B5EF4-FFF2-40B4-BE49-F238E27FC236}">
                  <a16:creationId xmlns:a16="http://schemas.microsoft.com/office/drawing/2014/main" id="{496CEBDE-70FB-2833-AB3B-340E66F106FF}"/>
                </a:ext>
              </a:extLst>
            </p:cNvPr>
            <p:cNvSpPr/>
            <p:nvPr/>
          </p:nvSpPr>
          <p:spPr>
            <a:xfrm>
              <a:off x="10047204" y="1825455"/>
              <a:ext cx="50776" cy="24736"/>
            </a:xfrm>
            <a:custGeom>
              <a:avLst/>
              <a:gdLst>
                <a:gd name="connsiteX0" fmla="*/ 51239 w 50776"/>
                <a:gd name="connsiteY0" fmla="*/ 35 h 24736"/>
                <a:gd name="connsiteX1" fmla="*/ 462 w 50776"/>
                <a:gd name="connsiteY1" fmla="*/ 35 h 24736"/>
              </a:gdLst>
              <a:ahLst/>
              <a:cxnLst>
                <a:cxn ang="0">
                  <a:pos x="connsiteX0" y="connsiteY0"/>
                </a:cxn>
                <a:cxn ang="0">
                  <a:pos x="connsiteX1" y="connsiteY1"/>
                </a:cxn>
              </a:cxnLst>
              <a:rect l="l" t="t" r="r" b="b"/>
              <a:pathLst>
                <a:path w="50776" h="24736">
                  <a:moveTo>
                    <a:pt x="51239" y="35"/>
                  </a:moveTo>
                  <a:lnTo>
                    <a:pt x="462"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 name="Graphic 3">
            <a:extLst>
              <a:ext uri="{FF2B5EF4-FFF2-40B4-BE49-F238E27FC236}">
                <a16:creationId xmlns:a16="http://schemas.microsoft.com/office/drawing/2014/main" id="{F968539B-E7F5-22BF-CDBA-B2F4ABF3C331}"/>
              </a:ext>
            </a:extLst>
          </p:cNvPr>
          <p:cNvGrpSpPr/>
          <p:nvPr/>
        </p:nvGrpSpPr>
        <p:grpSpPr>
          <a:xfrm>
            <a:off x="7616452" y="2194497"/>
            <a:ext cx="43680" cy="60407"/>
            <a:chOff x="10511733" y="1790329"/>
            <a:chExt cx="50776" cy="70003"/>
          </a:xfrm>
        </p:grpSpPr>
        <p:sp>
          <p:nvSpPr>
            <p:cNvPr id="238" name="Freeform: Shape 237">
              <a:extLst>
                <a:ext uri="{FF2B5EF4-FFF2-40B4-BE49-F238E27FC236}">
                  <a16:creationId xmlns:a16="http://schemas.microsoft.com/office/drawing/2014/main" id="{5B1E86C8-B0B4-AFE5-2A17-AD755AF702F5}"/>
                </a:ext>
              </a:extLst>
            </p:cNvPr>
            <p:cNvSpPr/>
            <p:nvPr/>
          </p:nvSpPr>
          <p:spPr>
            <a:xfrm>
              <a:off x="10537211" y="1790329"/>
              <a:ext cx="17942" cy="70003"/>
            </a:xfrm>
            <a:custGeom>
              <a:avLst/>
              <a:gdLst>
                <a:gd name="connsiteX0" fmla="*/ 488 w 17942"/>
                <a:gd name="connsiteY0" fmla="*/ 35 h 70003"/>
                <a:gd name="connsiteX1" fmla="*/ 488 w 17942"/>
                <a:gd name="connsiteY1" fmla="*/ 70039 h 70003"/>
              </a:gdLst>
              <a:ahLst/>
              <a:cxnLst>
                <a:cxn ang="0">
                  <a:pos x="connsiteX0" y="connsiteY0"/>
                </a:cxn>
                <a:cxn ang="0">
                  <a:pos x="connsiteX1" y="connsiteY1"/>
                </a:cxn>
              </a:cxnLst>
              <a:rect l="l" t="t" r="r" b="b"/>
              <a:pathLst>
                <a:path w="17942" h="70003">
                  <a:moveTo>
                    <a:pt x="488" y="35"/>
                  </a:moveTo>
                  <a:lnTo>
                    <a:pt x="488"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Freeform: Shape 238">
              <a:extLst>
                <a:ext uri="{FF2B5EF4-FFF2-40B4-BE49-F238E27FC236}">
                  <a16:creationId xmlns:a16="http://schemas.microsoft.com/office/drawing/2014/main" id="{6D0FBF0C-1BA8-0C0C-0FA1-3C90518AD090}"/>
                </a:ext>
              </a:extLst>
            </p:cNvPr>
            <p:cNvSpPr/>
            <p:nvPr/>
          </p:nvSpPr>
          <p:spPr>
            <a:xfrm>
              <a:off x="10511733" y="1825455"/>
              <a:ext cx="50776" cy="24736"/>
            </a:xfrm>
            <a:custGeom>
              <a:avLst/>
              <a:gdLst>
                <a:gd name="connsiteX0" fmla="*/ 51265 w 50776"/>
                <a:gd name="connsiteY0" fmla="*/ 35 h 24736"/>
                <a:gd name="connsiteX1" fmla="*/ 488 w 50776"/>
                <a:gd name="connsiteY1" fmla="*/ 35 h 24736"/>
              </a:gdLst>
              <a:ahLst/>
              <a:cxnLst>
                <a:cxn ang="0">
                  <a:pos x="connsiteX0" y="connsiteY0"/>
                </a:cxn>
                <a:cxn ang="0">
                  <a:pos x="connsiteX1" y="connsiteY1"/>
                </a:cxn>
              </a:cxnLst>
              <a:rect l="l" t="t" r="r" b="b"/>
              <a:pathLst>
                <a:path w="50776" h="24736">
                  <a:moveTo>
                    <a:pt x="51265" y="35"/>
                  </a:moveTo>
                  <a:lnTo>
                    <a:pt x="488"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 name="Graphic 3">
            <a:extLst>
              <a:ext uri="{FF2B5EF4-FFF2-40B4-BE49-F238E27FC236}">
                <a16:creationId xmlns:a16="http://schemas.microsoft.com/office/drawing/2014/main" id="{B409CF74-4DFA-ECC0-9027-65936ED363FF}"/>
              </a:ext>
            </a:extLst>
          </p:cNvPr>
          <p:cNvGrpSpPr/>
          <p:nvPr/>
        </p:nvGrpSpPr>
        <p:grpSpPr>
          <a:xfrm>
            <a:off x="7628491" y="2194497"/>
            <a:ext cx="43680" cy="60407"/>
            <a:chOff x="10525728" y="1790329"/>
            <a:chExt cx="50776" cy="70003"/>
          </a:xfrm>
        </p:grpSpPr>
        <p:sp>
          <p:nvSpPr>
            <p:cNvPr id="236" name="Freeform: Shape 235">
              <a:extLst>
                <a:ext uri="{FF2B5EF4-FFF2-40B4-BE49-F238E27FC236}">
                  <a16:creationId xmlns:a16="http://schemas.microsoft.com/office/drawing/2014/main" id="{7916E9D4-DD8F-E0BE-20B3-F464EF4BEF52}"/>
                </a:ext>
              </a:extLst>
            </p:cNvPr>
            <p:cNvSpPr/>
            <p:nvPr/>
          </p:nvSpPr>
          <p:spPr>
            <a:xfrm>
              <a:off x="10551206" y="1790329"/>
              <a:ext cx="17942" cy="70003"/>
            </a:xfrm>
            <a:custGeom>
              <a:avLst/>
              <a:gdLst>
                <a:gd name="connsiteX0" fmla="*/ 488 w 17942"/>
                <a:gd name="connsiteY0" fmla="*/ 35 h 70003"/>
                <a:gd name="connsiteX1" fmla="*/ 488 w 17942"/>
                <a:gd name="connsiteY1" fmla="*/ 70039 h 70003"/>
              </a:gdLst>
              <a:ahLst/>
              <a:cxnLst>
                <a:cxn ang="0">
                  <a:pos x="connsiteX0" y="connsiteY0"/>
                </a:cxn>
                <a:cxn ang="0">
                  <a:pos x="connsiteX1" y="connsiteY1"/>
                </a:cxn>
              </a:cxnLst>
              <a:rect l="l" t="t" r="r" b="b"/>
              <a:pathLst>
                <a:path w="17942" h="70003">
                  <a:moveTo>
                    <a:pt x="488" y="35"/>
                  </a:moveTo>
                  <a:lnTo>
                    <a:pt x="488" y="70039"/>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Freeform: Shape 236">
              <a:extLst>
                <a:ext uri="{FF2B5EF4-FFF2-40B4-BE49-F238E27FC236}">
                  <a16:creationId xmlns:a16="http://schemas.microsoft.com/office/drawing/2014/main" id="{16F0153A-58F2-DD4A-B818-E80F385BDD5E}"/>
                </a:ext>
              </a:extLst>
            </p:cNvPr>
            <p:cNvSpPr/>
            <p:nvPr/>
          </p:nvSpPr>
          <p:spPr>
            <a:xfrm>
              <a:off x="10525728" y="1825455"/>
              <a:ext cx="50776" cy="24736"/>
            </a:xfrm>
            <a:custGeom>
              <a:avLst/>
              <a:gdLst>
                <a:gd name="connsiteX0" fmla="*/ 51265 w 50776"/>
                <a:gd name="connsiteY0" fmla="*/ 35 h 24736"/>
                <a:gd name="connsiteX1" fmla="*/ 488 w 50776"/>
                <a:gd name="connsiteY1" fmla="*/ 35 h 24736"/>
              </a:gdLst>
              <a:ahLst/>
              <a:cxnLst>
                <a:cxn ang="0">
                  <a:pos x="connsiteX0" y="connsiteY0"/>
                </a:cxn>
                <a:cxn ang="0">
                  <a:pos x="connsiteX1" y="connsiteY1"/>
                </a:cxn>
              </a:cxnLst>
              <a:rect l="l" t="t" r="r" b="b"/>
              <a:pathLst>
                <a:path w="50776" h="24736">
                  <a:moveTo>
                    <a:pt x="51265" y="35"/>
                  </a:moveTo>
                  <a:lnTo>
                    <a:pt x="488" y="35"/>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 name="Graphic 3">
            <a:extLst>
              <a:ext uri="{FF2B5EF4-FFF2-40B4-BE49-F238E27FC236}">
                <a16:creationId xmlns:a16="http://schemas.microsoft.com/office/drawing/2014/main" id="{508D0835-57DD-C8E4-994E-CF4572D7522B}"/>
              </a:ext>
            </a:extLst>
          </p:cNvPr>
          <p:cNvGrpSpPr/>
          <p:nvPr/>
        </p:nvGrpSpPr>
        <p:grpSpPr>
          <a:xfrm>
            <a:off x="5006977" y="2101433"/>
            <a:ext cx="43680" cy="60407"/>
            <a:chOff x="7478391" y="1682479"/>
            <a:chExt cx="50776" cy="70003"/>
          </a:xfrm>
        </p:grpSpPr>
        <p:sp>
          <p:nvSpPr>
            <p:cNvPr id="234" name="Freeform: Shape 233">
              <a:extLst>
                <a:ext uri="{FF2B5EF4-FFF2-40B4-BE49-F238E27FC236}">
                  <a16:creationId xmlns:a16="http://schemas.microsoft.com/office/drawing/2014/main" id="{E2988ACB-BB4B-ED45-5F04-0D2B49956EC0}"/>
                </a:ext>
              </a:extLst>
            </p:cNvPr>
            <p:cNvSpPr/>
            <p:nvPr/>
          </p:nvSpPr>
          <p:spPr>
            <a:xfrm>
              <a:off x="7503869" y="1682479"/>
              <a:ext cx="17942" cy="70003"/>
            </a:xfrm>
            <a:custGeom>
              <a:avLst/>
              <a:gdLst>
                <a:gd name="connsiteX0" fmla="*/ 319 w 17942"/>
                <a:gd name="connsiteY0" fmla="*/ 31 h 70003"/>
                <a:gd name="connsiteX1" fmla="*/ 319 w 17942"/>
                <a:gd name="connsiteY1" fmla="*/ 70034 h 70003"/>
              </a:gdLst>
              <a:ahLst/>
              <a:cxnLst>
                <a:cxn ang="0">
                  <a:pos x="connsiteX0" y="connsiteY0"/>
                </a:cxn>
                <a:cxn ang="0">
                  <a:pos x="connsiteX1" y="connsiteY1"/>
                </a:cxn>
              </a:cxnLst>
              <a:rect l="l" t="t" r="r" b="b"/>
              <a:pathLst>
                <a:path w="17942" h="70003">
                  <a:moveTo>
                    <a:pt x="319" y="31"/>
                  </a:moveTo>
                  <a:lnTo>
                    <a:pt x="319"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Freeform: Shape 234">
              <a:extLst>
                <a:ext uri="{FF2B5EF4-FFF2-40B4-BE49-F238E27FC236}">
                  <a16:creationId xmlns:a16="http://schemas.microsoft.com/office/drawing/2014/main" id="{AC6B0F24-0D24-C445-EE18-2DDAEC52DEE7}"/>
                </a:ext>
              </a:extLst>
            </p:cNvPr>
            <p:cNvSpPr/>
            <p:nvPr/>
          </p:nvSpPr>
          <p:spPr>
            <a:xfrm>
              <a:off x="7478391" y="1717605"/>
              <a:ext cx="50776" cy="24736"/>
            </a:xfrm>
            <a:custGeom>
              <a:avLst/>
              <a:gdLst>
                <a:gd name="connsiteX0" fmla="*/ 51096 w 50776"/>
                <a:gd name="connsiteY0" fmla="*/ 31 h 24736"/>
                <a:gd name="connsiteX1" fmla="*/ 319 w 50776"/>
                <a:gd name="connsiteY1" fmla="*/ 31 h 24736"/>
              </a:gdLst>
              <a:ahLst/>
              <a:cxnLst>
                <a:cxn ang="0">
                  <a:pos x="connsiteX0" y="connsiteY0"/>
                </a:cxn>
                <a:cxn ang="0">
                  <a:pos x="connsiteX1" y="connsiteY1"/>
                </a:cxn>
              </a:cxnLst>
              <a:rect l="l" t="t" r="r" b="b"/>
              <a:pathLst>
                <a:path w="50776" h="24736">
                  <a:moveTo>
                    <a:pt x="51096" y="31"/>
                  </a:moveTo>
                  <a:lnTo>
                    <a:pt x="319"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raphic 3">
            <a:extLst>
              <a:ext uri="{FF2B5EF4-FFF2-40B4-BE49-F238E27FC236}">
                <a16:creationId xmlns:a16="http://schemas.microsoft.com/office/drawing/2014/main" id="{0CDFC87F-C7E1-1F9F-100F-A8D161BFB991}"/>
              </a:ext>
            </a:extLst>
          </p:cNvPr>
          <p:cNvGrpSpPr/>
          <p:nvPr/>
        </p:nvGrpSpPr>
        <p:grpSpPr>
          <a:xfrm>
            <a:off x="5012224" y="2101433"/>
            <a:ext cx="43680" cy="60407"/>
            <a:chOff x="7484491" y="1682479"/>
            <a:chExt cx="50776" cy="70003"/>
          </a:xfrm>
        </p:grpSpPr>
        <p:sp>
          <p:nvSpPr>
            <p:cNvPr id="232" name="Freeform: Shape 231">
              <a:extLst>
                <a:ext uri="{FF2B5EF4-FFF2-40B4-BE49-F238E27FC236}">
                  <a16:creationId xmlns:a16="http://schemas.microsoft.com/office/drawing/2014/main" id="{E5AA4545-8BFB-78B4-A977-2E4A30CED122}"/>
                </a:ext>
              </a:extLst>
            </p:cNvPr>
            <p:cNvSpPr/>
            <p:nvPr/>
          </p:nvSpPr>
          <p:spPr>
            <a:xfrm>
              <a:off x="7509970" y="1682479"/>
              <a:ext cx="17942" cy="70003"/>
            </a:xfrm>
            <a:custGeom>
              <a:avLst/>
              <a:gdLst>
                <a:gd name="connsiteX0" fmla="*/ 319 w 17942"/>
                <a:gd name="connsiteY0" fmla="*/ 31 h 70003"/>
                <a:gd name="connsiteX1" fmla="*/ 319 w 17942"/>
                <a:gd name="connsiteY1" fmla="*/ 70034 h 70003"/>
              </a:gdLst>
              <a:ahLst/>
              <a:cxnLst>
                <a:cxn ang="0">
                  <a:pos x="connsiteX0" y="connsiteY0"/>
                </a:cxn>
                <a:cxn ang="0">
                  <a:pos x="connsiteX1" y="connsiteY1"/>
                </a:cxn>
              </a:cxnLst>
              <a:rect l="l" t="t" r="r" b="b"/>
              <a:pathLst>
                <a:path w="17942" h="70003">
                  <a:moveTo>
                    <a:pt x="319" y="31"/>
                  </a:moveTo>
                  <a:lnTo>
                    <a:pt x="319"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Freeform: Shape 232">
              <a:extLst>
                <a:ext uri="{FF2B5EF4-FFF2-40B4-BE49-F238E27FC236}">
                  <a16:creationId xmlns:a16="http://schemas.microsoft.com/office/drawing/2014/main" id="{92628C19-BA16-4423-90AE-CDC18FCB9AD8}"/>
                </a:ext>
              </a:extLst>
            </p:cNvPr>
            <p:cNvSpPr/>
            <p:nvPr/>
          </p:nvSpPr>
          <p:spPr>
            <a:xfrm>
              <a:off x="7484491" y="1717605"/>
              <a:ext cx="50776" cy="24736"/>
            </a:xfrm>
            <a:custGeom>
              <a:avLst/>
              <a:gdLst>
                <a:gd name="connsiteX0" fmla="*/ 51096 w 50776"/>
                <a:gd name="connsiteY0" fmla="*/ 31 h 24736"/>
                <a:gd name="connsiteX1" fmla="*/ 319 w 50776"/>
                <a:gd name="connsiteY1" fmla="*/ 31 h 24736"/>
              </a:gdLst>
              <a:ahLst/>
              <a:cxnLst>
                <a:cxn ang="0">
                  <a:pos x="connsiteX0" y="connsiteY0"/>
                </a:cxn>
                <a:cxn ang="0">
                  <a:pos x="connsiteX1" y="connsiteY1"/>
                </a:cxn>
              </a:cxnLst>
              <a:rect l="l" t="t" r="r" b="b"/>
              <a:pathLst>
                <a:path w="50776" h="24736">
                  <a:moveTo>
                    <a:pt x="51096" y="31"/>
                  </a:moveTo>
                  <a:lnTo>
                    <a:pt x="319"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 name="Graphic 3">
            <a:extLst>
              <a:ext uri="{FF2B5EF4-FFF2-40B4-BE49-F238E27FC236}">
                <a16:creationId xmlns:a16="http://schemas.microsoft.com/office/drawing/2014/main" id="{0B6FDD75-85EE-77BA-68D6-19932E2032E4}"/>
              </a:ext>
            </a:extLst>
          </p:cNvPr>
          <p:cNvGrpSpPr/>
          <p:nvPr/>
        </p:nvGrpSpPr>
        <p:grpSpPr>
          <a:xfrm>
            <a:off x="5031519" y="2101433"/>
            <a:ext cx="43680" cy="60407"/>
            <a:chOff x="7506919" y="1682479"/>
            <a:chExt cx="50776" cy="70003"/>
          </a:xfrm>
        </p:grpSpPr>
        <p:sp>
          <p:nvSpPr>
            <p:cNvPr id="230" name="Freeform: Shape 229">
              <a:extLst>
                <a:ext uri="{FF2B5EF4-FFF2-40B4-BE49-F238E27FC236}">
                  <a16:creationId xmlns:a16="http://schemas.microsoft.com/office/drawing/2014/main" id="{093A2DD5-C899-67A2-A00D-908E6D02F785}"/>
                </a:ext>
              </a:extLst>
            </p:cNvPr>
            <p:cNvSpPr/>
            <p:nvPr/>
          </p:nvSpPr>
          <p:spPr>
            <a:xfrm>
              <a:off x="7532398" y="1682479"/>
              <a:ext cx="17942" cy="70003"/>
            </a:xfrm>
            <a:custGeom>
              <a:avLst/>
              <a:gdLst>
                <a:gd name="connsiteX0" fmla="*/ 320 w 17942"/>
                <a:gd name="connsiteY0" fmla="*/ 31 h 70003"/>
                <a:gd name="connsiteX1" fmla="*/ 320 w 17942"/>
                <a:gd name="connsiteY1" fmla="*/ 70034 h 70003"/>
              </a:gdLst>
              <a:ahLst/>
              <a:cxnLst>
                <a:cxn ang="0">
                  <a:pos x="connsiteX0" y="connsiteY0"/>
                </a:cxn>
                <a:cxn ang="0">
                  <a:pos x="connsiteX1" y="connsiteY1"/>
                </a:cxn>
              </a:cxnLst>
              <a:rect l="l" t="t" r="r" b="b"/>
              <a:pathLst>
                <a:path w="17942" h="70003">
                  <a:moveTo>
                    <a:pt x="320" y="31"/>
                  </a:moveTo>
                  <a:lnTo>
                    <a:pt x="320"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Freeform: Shape 230">
              <a:extLst>
                <a:ext uri="{FF2B5EF4-FFF2-40B4-BE49-F238E27FC236}">
                  <a16:creationId xmlns:a16="http://schemas.microsoft.com/office/drawing/2014/main" id="{60BBCF4A-F4C5-12B6-8476-4FCB9A0B7CEE}"/>
                </a:ext>
              </a:extLst>
            </p:cNvPr>
            <p:cNvSpPr/>
            <p:nvPr/>
          </p:nvSpPr>
          <p:spPr>
            <a:xfrm>
              <a:off x="7506919" y="1717605"/>
              <a:ext cx="50776" cy="24736"/>
            </a:xfrm>
            <a:custGeom>
              <a:avLst/>
              <a:gdLst>
                <a:gd name="connsiteX0" fmla="*/ 51097 w 50776"/>
                <a:gd name="connsiteY0" fmla="*/ 31 h 24736"/>
                <a:gd name="connsiteX1" fmla="*/ 320 w 50776"/>
                <a:gd name="connsiteY1" fmla="*/ 31 h 24736"/>
              </a:gdLst>
              <a:ahLst/>
              <a:cxnLst>
                <a:cxn ang="0">
                  <a:pos x="connsiteX0" y="connsiteY0"/>
                </a:cxn>
                <a:cxn ang="0">
                  <a:pos x="connsiteX1" y="connsiteY1"/>
                </a:cxn>
              </a:cxnLst>
              <a:rect l="l" t="t" r="r" b="b"/>
              <a:pathLst>
                <a:path w="50776" h="24736">
                  <a:moveTo>
                    <a:pt x="51097" y="31"/>
                  </a:moveTo>
                  <a:lnTo>
                    <a:pt x="320"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 name="Graphic 3">
            <a:extLst>
              <a:ext uri="{FF2B5EF4-FFF2-40B4-BE49-F238E27FC236}">
                <a16:creationId xmlns:a16="http://schemas.microsoft.com/office/drawing/2014/main" id="{0BDA8201-4F77-CF9F-DE9D-E3F8B1C8C688}"/>
              </a:ext>
            </a:extLst>
          </p:cNvPr>
          <p:cNvGrpSpPr/>
          <p:nvPr/>
        </p:nvGrpSpPr>
        <p:grpSpPr>
          <a:xfrm>
            <a:off x="5036612" y="2101433"/>
            <a:ext cx="43680" cy="60407"/>
            <a:chOff x="7512840" y="1682479"/>
            <a:chExt cx="50776" cy="70003"/>
          </a:xfrm>
        </p:grpSpPr>
        <p:sp>
          <p:nvSpPr>
            <p:cNvPr id="228" name="Freeform: Shape 227">
              <a:extLst>
                <a:ext uri="{FF2B5EF4-FFF2-40B4-BE49-F238E27FC236}">
                  <a16:creationId xmlns:a16="http://schemas.microsoft.com/office/drawing/2014/main" id="{1321582F-46A8-4234-7DC3-8D69D29439A3}"/>
                </a:ext>
              </a:extLst>
            </p:cNvPr>
            <p:cNvSpPr/>
            <p:nvPr/>
          </p:nvSpPr>
          <p:spPr>
            <a:xfrm>
              <a:off x="7538319" y="1682479"/>
              <a:ext cx="17942" cy="70003"/>
            </a:xfrm>
            <a:custGeom>
              <a:avLst/>
              <a:gdLst>
                <a:gd name="connsiteX0" fmla="*/ 320 w 17942"/>
                <a:gd name="connsiteY0" fmla="*/ 31 h 70003"/>
                <a:gd name="connsiteX1" fmla="*/ 320 w 17942"/>
                <a:gd name="connsiteY1" fmla="*/ 70034 h 70003"/>
              </a:gdLst>
              <a:ahLst/>
              <a:cxnLst>
                <a:cxn ang="0">
                  <a:pos x="connsiteX0" y="connsiteY0"/>
                </a:cxn>
                <a:cxn ang="0">
                  <a:pos x="connsiteX1" y="connsiteY1"/>
                </a:cxn>
              </a:cxnLst>
              <a:rect l="l" t="t" r="r" b="b"/>
              <a:pathLst>
                <a:path w="17942" h="70003">
                  <a:moveTo>
                    <a:pt x="320" y="31"/>
                  </a:moveTo>
                  <a:lnTo>
                    <a:pt x="320" y="70034"/>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Freeform: Shape 228">
              <a:extLst>
                <a:ext uri="{FF2B5EF4-FFF2-40B4-BE49-F238E27FC236}">
                  <a16:creationId xmlns:a16="http://schemas.microsoft.com/office/drawing/2014/main" id="{CC1D2EFF-5173-E6D0-D70F-5A97157D9487}"/>
                </a:ext>
              </a:extLst>
            </p:cNvPr>
            <p:cNvSpPr/>
            <p:nvPr/>
          </p:nvSpPr>
          <p:spPr>
            <a:xfrm>
              <a:off x="7512840" y="1717605"/>
              <a:ext cx="50776" cy="24736"/>
            </a:xfrm>
            <a:custGeom>
              <a:avLst/>
              <a:gdLst>
                <a:gd name="connsiteX0" fmla="*/ 51097 w 50776"/>
                <a:gd name="connsiteY0" fmla="*/ 31 h 24736"/>
                <a:gd name="connsiteX1" fmla="*/ 320 w 50776"/>
                <a:gd name="connsiteY1" fmla="*/ 31 h 24736"/>
              </a:gdLst>
              <a:ahLst/>
              <a:cxnLst>
                <a:cxn ang="0">
                  <a:pos x="connsiteX0" y="connsiteY0"/>
                </a:cxn>
                <a:cxn ang="0">
                  <a:pos x="connsiteX1" y="connsiteY1"/>
                </a:cxn>
              </a:cxnLst>
              <a:rect l="l" t="t" r="r" b="b"/>
              <a:pathLst>
                <a:path w="50776" h="24736">
                  <a:moveTo>
                    <a:pt x="51097" y="31"/>
                  </a:moveTo>
                  <a:lnTo>
                    <a:pt x="320" y="31"/>
                  </a:lnTo>
                </a:path>
              </a:pathLst>
            </a:custGeom>
            <a:ln w="19050" cap="flat">
              <a:solidFill>
                <a:srgbClr val="CA3433"/>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6" name="Freeform: Shape 225">
            <a:extLst>
              <a:ext uri="{FF2B5EF4-FFF2-40B4-BE49-F238E27FC236}">
                <a16:creationId xmlns:a16="http://schemas.microsoft.com/office/drawing/2014/main" id="{0178AFD2-781F-D13E-D5F7-721B6316F64D}"/>
              </a:ext>
            </a:extLst>
          </p:cNvPr>
          <p:cNvSpPr/>
          <p:nvPr/>
        </p:nvSpPr>
        <p:spPr>
          <a:xfrm>
            <a:off x="1073625" y="1520417"/>
            <a:ext cx="6576784" cy="704176"/>
          </a:xfrm>
          <a:custGeom>
            <a:avLst/>
            <a:gdLst>
              <a:gd name="connsiteX0" fmla="*/ 7645077 w 7645077"/>
              <a:gd name="connsiteY0" fmla="*/ 816050 h 816049"/>
              <a:gd name="connsiteX1" fmla="*/ 5157543 w 7645077"/>
              <a:gd name="connsiteY1" fmla="*/ 816050 h 816049"/>
              <a:gd name="connsiteX2" fmla="*/ 5157543 w 7645077"/>
              <a:gd name="connsiteY2" fmla="*/ 708447 h 816049"/>
              <a:gd name="connsiteX3" fmla="*/ 4483806 w 7645077"/>
              <a:gd name="connsiteY3" fmla="*/ 708447 h 816049"/>
              <a:gd name="connsiteX4" fmla="*/ 4483806 w 7645077"/>
              <a:gd name="connsiteY4" fmla="*/ 638196 h 816049"/>
              <a:gd name="connsiteX5" fmla="*/ 4217361 w 7645077"/>
              <a:gd name="connsiteY5" fmla="*/ 638196 h 816049"/>
              <a:gd name="connsiteX6" fmla="*/ 4217361 w 7645077"/>
              <a:gd name="connsiteY6" fmla="*/ 494726 h 816049"/>
              <a:gd name="connsiteX7" fmla="*/ 3080351 w 7645077"/>
              <a:gd name="connsiteY7" fmla="*/ 494726 h 816049"/>
              <a:gd name="connsiteX8" fmla="*/ 3080351 w 7645077"/>
              <a:gd name="connsiteY8" fmla="*/ 447974 h 816049"/>
              <a:gd name="connsiteX9" fmla="*/ 2801168 w 7645077"/>
              <a:gd name="connsiteY9" fmla="*/ 447974 h 816049"/>
              <a:gd name="connsiteX10" fmla="*/ 2801168 w 7645077"/>
              <a:gd name="connsiteY10" fmla="*/ 368076 h 816049"/>
              <a:gd name="connsiteX11" fmla="*/ 2733704 w 7645077"/>
              <a:gd name="connsiteY11" fmla="*/ 368076 h 816049"/>
              <a:gd name="connsiteX12" fmla="*/ 2733704 w 7645077"/>
              <a:gd name="connsiteY12" fmla="*/ 327261 h 816049"/>
              <a:gd name="connsiteX13" fmla="*/ 2666958 w 7645077"/>
              <a:gd name="connsiteY13" fmla="*/ 327261 h 816049"/>
              <a:gd name="connsiteX14" fmla="*/ 2666958 w 7645077"/>
              <a:gd name="connsiteY14" fmla="*/ 289909 h 816049"/>
              <a:gd name="connsiteX15" fmla="*/ 2328744 w 7645077"/>
              <a:gd name="connsiteY15" fmla="*/ 289909 h 816049"/>
              <a:gd name="connsiteX16" fmla="*/ 2328744 w 7645077"/>
              <a:gd name="connsiteY16" fmla="*/ 257257 h 816049"/>
              <a:gd name="connsiteX17" fmla="*/ 1951595 w 7645077"/>
              <a:gd name="connsiteY17" fmla="*/ 257257 h 816049"/>
              <a:gd name="connsiteX18" fmla="*/ 1951595 w 7645077"/>
              <a:gd name="connsiteY18" fmla="*/ 227821 h 816049"/>
              <a:gd name="connsiteX19" fmla="*/ 1929885 w 7645077"/>
              <a:gd name="connsiteY19" fmla="*/ 227821 h 816049"/>
              <a:gd name="connsiteX20" fmla="*/ 1929885 w 7645077"/>
              <a:gd name="connsiteY20" fmla="*/ 191706 h 816049"/>
              <a:gd name="connsiteX21" fmla="*/ 1908713 w 7645077"/>
              <a:gd name="connsiteY21" fmla="*/ 191706 h 816049"/>
              <a:gd name="connsiteX22" fmla="*/ 1908713 w 7645077"/>
              <a:gd name="connsiteY22" fmla="*/ 156828 h 816049"/>
              <a:gd name="connsiteX23" fmla="*/ 1435033 w 7645077"/>
              <a:gd name="connsiteY23" fmla="*/ 156828 h 816049"/>
              <a:gd name="connsiteX24" fmla="*/ 1435033 w 7645077"/>
              <a:gd name="connsiteY24" fmla="*/ 127639 h 816049"/>
              <a:gd name="connsiteX25" fmla="*/ 1360213 w 7645077"/>
              <a:gd name="connsiteY25" fmla="*/ 127639 h 816049"/>
              <a:gd name="connsiteX26" fmla="*/ 1360213 w 7645077"/>
              <a:gd name="connsiteY26" fmla="*/ 92514 h 816049"/>
              <a:gd name="connsiteX27" fmla="*/ 664228 w 7645077"/>
              <a:gd name="connsiteY27" fmla="*/ 92514 h 816049"/>
              <a:gd name="connsiteX28" fmla="*/ 664228 w 7645077"/>
              <a:gd name="connsiteY28" fmla="*/ 60604 h 816049"/>
              <a:gd name="connsiteX29" fmla="*/ 380200 w 7645077"/>
              <a:gd name="connsiteY29" fmla="*/ 60604 h 816049"/>
              <a:gd name="connsiteX30" fmla="*/ 380200 w 7645077"/>
              <a:gd name="connsiteY30" fmla="*/ 0 h 816049"/>
              <a:gd name="connsiteX31" fmla="*/ 0 w 7645077"/>
              <a:gd name="connsiteY31" fmla="*/ 0 h 81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45077" h="816049">
                <a:moveTo>
                  <a:pt x="7645077" y="816050"/>
                </a:moveTo>
                <a:lnTo>
                  <a:pt x="5157543" y="816050"/>
                </a:lnTo>
                <a:lnTo>
                  <a:pt x="5157543" y="708447"/>
                </a:lnTo>
                <a:lnTo>
                  <a:pt x="4483806" y="708447"/>
                </a:lnTo>
                <a:lnTo>
                  <a:pt x="4483806" y="638196"/>
                </a:lnTo>
                <a:lnTo>
                  <a:pt x="4217361" y="638196"/>
                </a:lnTo>
                <a:lnTo>
                  <a:pt x="4217361" y="494726"/>
                </a:lnTo>
                <a:lnTo>
                  <a:pt x="3080351" y="494726"/>
                </a:lnTo>
                <a:lnTo>
                  <a:pt x="3080351" y="447974"/>
                </a:lnTo>
                <a:lnTo>
                  <a:pt x="2801168" y="447974"/>
                </a:lnTo>
                <a:lnTo>
                  <a:pt x="2801168" y="368076"/>
                </a:lnTo>
                <a:lnTo>
                  <a:pt x="2733704" y="368076"/>
                </a:lnTo>
                <a:lnTo>
                  <a:pt x="2733704" y="327261"/>
                </a:lnTo>
                <a:lnTo>
                  <a:pt x="2666958" y="327261"/>
                </a:lnTo>
                <a:lnTo>
                  <a:pt x="2666958" y="289909"/>
                </a:lnTo>
                <a:lnTo>
                  <a:pt x="2328744" y="289909"/>
                </a:lnTo>
                <a:lnTo>
                  <a:pt x="2328744" y="257257"/>
                </a:lnTo>
                <a:lnTo>
                  <a:pt x="1951595" y="257257"/>
                </a:lnTo>
                <a:lnTo>
                  <a:pt x="1951595" y="227821"/>
                </a:lnTo>
                <a:lnTo>
                  <a:pt x="1929885" y="227821"/>
                </a:lnTo>
                <a:lnTo>
                  <a:pt x="1929885" y="191706"/>
                </a:lnTo>
                <a:lnTo>
                  <a:pt x="1908713" y="191706"/>
                </a:lnTo>
                <a:lnTo>
                  <a:pt x="1908713" y="156828"/>
                </a:lnTo>
                <a:lnTo>
                  <a:pt x="1435033" y="156828"/>
                </a:lnTo>
                <a:lnTo>
                  <a:pt x="1435033" y="127639"/>
                </a:lnTo>
                <a:lnTo>
                  <a:pt x="1360213" y="127639"/>
                </a:lnTo>
                <a:lnTo>
                  <a:pt x="1360213" y="92514"/>
                </a:lnTo>
                <a:lnTo>
                  <a:pt x="664228" y="92514"/>
                </a:lnTo>
                <a:lnTo>
                  <a:pt x="664228" y="60604"/>
                </a:lnTo>
                <a:lnTo>
                  <a:pt x="380200" y="60604"/>
                </a:lnTo>
                <a:lnTo>
                  <a:pt x="380200" y="0"/>
                </a:lnTo>
                <a:lnTo>
                  <a:pt x="0" y="0"/>
                </a:lnTo>
              </a:path>
            </a:pathLst>
          </a:custGeom>
          <a:noFill/>
          <a:ln w="19050" cap="flat">
            <a:solidFill>
              <a:srgbClr val="AE2C2C"/>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7" name="Freeform: Shape 226">
            <a:extLst>
              <a:ext uri="{FF2B5EF4-FFF2-40B4-BE49-F238E27FC236}">
                <a16:creationId xmlns:a16="http://schemas.microsoft.com/office/drawing/2014/main" id="{0BABF86D-513D-EC53-BA9D-DC232FC63594}"/>
              </a:ext>
            </a:extLst>
          </p:cNvPr>
          <p:cNvSpPr/>
          <p:nvPr/>
        </p:nvSpPr>
        <p:spPr>
          <a:xfrm>
            <a:off x="1073625" y="1520418"/>
            <a:ext cx="6552243" cy="223697"/>
          </a:xfrm>
          <a:custGeom>
            <a:avLst/>
            <a:gdLst>
              <a:gd name="connsiteX0" fmla="*/ 7616549 w 7616548"/>
              <a:gd name="connsiteY0" fmla="*/ 259236 h 259236"/>
              <a:gd name="connsiteX1" fmla="*/ 5330866 w 7616548"/>
              <a:gd name="connsiteY1" fmla="*/ 259236 h 259236"/>
              <a:gd name="connsiteX2" fmla="*/ 5330866 w 7616548"/>
              <a:gd name="connsiteY2" fmla="*/ 158312 h 259236"/>
              <a:gd name="connsiteX3" fmla="*/ 3811145 w 7616548"/>
              <a:gd name="connsiteY3" fmla="*/ 158312 h 259236"/>
              <a:gd name="connsiteX4" fmla="*/ 3811145 w 7616548"/>
              <a:gd name="connsiteY4" fmla="*/ 107355 h 259236"/>
              <a:gd name="connsiteX5" fmla="*/ 3652893 w 7616548"/>
              <a:gd name="connsiteY5" fmla="*/ 107355 h 259236"/>
              <a:gd name="connsiteX6" fmla="*/ 3652893 w 7616548"/>
              <a:gd name="connsiteY6" fmla="*/ 59862 h 259236"/>
              <a:gd name="connsiteX7" fmla="*/ 2215707 w 7616548"/>
              <a:gd name="connsiteY7" fmla="*/ 59862 h 259236"/>
              <a:gd name="connsiteX8" fmla="*/ 2215707 w 7616548"/>
              <a:gd name="connsiteY8" fmla="*/ 28447 h 259236"/>
              <a:gd name="connsiteX9" fmla="*/ 1955363 w 7616548"/>
              <a:gd name="connsiteY9" fmla="*/ 28447 h 259236"/>
              <a:gd name="connsiteX10" fmla="*/ 1955363 w 7616548"/>
              <a:gd name="connsiteY10" fmla="*/ 0 h 259236"/>
              <a:gd name="connsiteX11" fmla="*/ 0 w 7616548"/>
              <a:gd name="connsiteY11" fmla="*/ 0 h 25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6548" h="259236">
                <a:moveTo>
                  <a:pt x="7616549" y="259236"/>
                </a:moveTo>
                <a:lnTo>
                  <a:pt x="5330866" y="259236"/>
                </a:lnTo>
                <a:lnTo>
                  <a:pt x="5330866" y="158312"/>
                </a:lnTo>
                <a:lnTo>
                  <a:pt x="3811145" y="158312"/>
                </a:lnTo>
                <a:lnTo>
                  <a:pt x="3811145" y="107355"/>
                </a:lnTo>
                <a:lnTo>
                  <a:pt x="3652893" y="107355"/>
                </a:lnTo>
                <a:lnTo>
                  <a:pt x="3652893" y="59862"/>
                </a:lnTo>
                <a:lnTo>
                  <a:pt x="2215707" y="59862"/>
                </a:lnTo>
                <a:lnTo>
                  <a:pt x="2215707" y="28447"/>
                </a:lnTo>
                <a:lnTo>
                  <a:pt x="1955363" y="28447"/>
                </a:lnTo>
                <a:lnTo>
                  <a:pt x="1955363" y="0"/>
                </a:lnTo>
                <a:lnTo>
                  <a:pt x="0" y="0"/>
                </a:lnTo>
              </a:path>
            </a:pathLst>
          </a:custGeom>
          <a:noFill/>
          <a:ln w="19050" cap="flat">
            <a:solidFill>
              <a:srgbClr val="0070C0"/>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F4B017DA-D55B-8D72-92C5-14E50027C43C}"/>
              </a:ext>
            </a:extLst>
          </p:cNvPr>
          <p:cNvSpPr txBox="1"/>
          <p:nvPr/>
        </p:nvSpPr>
        <p:spPr>
          <a:xfrm>
            <a:off x="3841628" y="1263720"/>
            <a:ext cx="668773" cy="297454"/>
          </a:xfrm>
          <a:prstGeom prst="rect">
            <a:avLst/>
          </a:prstGeom>
          <a:noFill/>
        </p:spPr>
        <p:txBody>
          <a:bodyPr wrap="non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0070C0"/>
                </a:solidFill>
                <a:effectLst/>
                <a:uLnTx/>
                <a:uFillTx/>
                <a:latin typeface="Arial"/>
                <a:ea typeface="+mn-ea"/>
                <a:cs typeface="Arial"/>
                <a:sym typeface="Arial"/>
              </a:rPr>
              <a:t>98.4%</a:t>
            </a:r>
          </a:p>
        </p:txBody>
      </p:sp>
      <p:sp>
        <p:nvSpPr>
          <p:cNvPr id="5" name="TextBox 4">
            <a:extLst>
              <a:ext uri="{FF2B5EF4-FFF2-40B4-BE49-F238E27FC236}">
                <a16:creationId xmlns:a16="http://schemas.microsoft.com/office/drawing/2014/main" id="{9851348F-E1EC-B936-B057-1663F0ECC74B}"/>
              </a:ext>
            </a:extLst>
          </p:cNvPr>
          <p:cNvSpPr txBox="1"/>
          <p:nvPr/>
        </p:nvSpPr>
        <p:spPr>
          <a:xfrm>
            <a:off x="3855392" y="2004816"/>
            <a:ext cx="668773" cy="297454"/>
          </a:xfrm>
          <a:prstGeom prst="rect">
            <a:avLst/>
          </a:prstGeom>
          <a:noFill/>
          <a:ln>
            <a:noFill/>
          </a:ln>
        </p:spPr>
        <p:txBody>
          <a:bodyPr wrap="non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AE2C2C"/>
                </a:solidFill>
                <a:effectLst/>
                <a:uLnTx/>
                <a:uFillTx/>
                <a:latin typeface="Arial"/>
                <a:ea typeface="+mn-ea"/>
                <a:cs typeface="Arial"/>
                <a:sym typeface="Arial"/>
              </a:rPr>
              <a:t>85.8%</a:t>
            </a:r>
          </a:p>
        </p:txBody>
      </p:sp>
      <p:grpSp>
        <p:nvGrpSpPr>
          <p:cNvPr id="545" name="Group 544">
            <a:extLst>
              <a:ext uri="{FF2B5EF4-FFF2-40B4-BE49-F238E27FC236}">
                <a16:creationId xmlns:a16="http://schemas.microsoft.com/office/drawing/2014/main" id="{0CA0BBA8-974E-2955-90EB-90CF9DBCCAA2}"/>
              </a:ext>
            </a:extLst>
          </p:cNvPr>
          <p:cNvGrpSpPr/>
          <p:nvPr/>
        </p:nvGrpSpPr>
        <p:grpSpPr>
          <a:xfrm>
            <a:off x="1071048" y="4518631"/>
            <a:ext cx="6419805" cy="61596"/>
            <a:chOff x="2896799" y="4519882"/>
            <a:chExt cx="7504191" cy="72000"/>
          </a:xfrm>
        </p:grpSpPr>
        <p:sp>
          <p:nvSpPr>
            <p:cNvPr id="546" name="Freeform: Shape 545">
              <a:extLst>
                <a:ext uri="{FF2B5EF4-FFF2-40B4-BE49-F238E27FC236}">
                  <a16:creationId xmlns:a16="http://schemas.microsoft.com/office/drawing/2014/main" id="{BD297BC8-0900-97AA-AA1C-EDE2C14FD728}"/>
                </a:ext>
              </a:extLst>
            </p:cNvPr>
            <p:cNvSpPr/>
            <p:nvPr/>
          </p:nvSpPr>
          <p:spPr>
            <a:xfrm>
              <a:off x="3730598"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Freeform: Shape 546">
              <a:extLst>
                <a:ext uri="{FF2B5EF4-FFF2-40B4-BE49-F238E27FC236}">
                  <a16:creationId xmlns:a16="http://schemas.microsoft.com/office/drawing/2014/main" id="{9019EB3F-C3C6-2B17-8D05-027418A57ED1}"/>
                </a:ext>
              </a:extLst>
            </p:cNvPr>
            <p:cNvSpPr/>
            <p:nvPr/>
          </p:nvSpPr>
          <p:spPr>
            <a:xfrm>
              <a:off x="2896799"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Freeform: Shape 547">
              <a:extLst>
                <a:ext uri="{FF2B5EF4-FFF2-40B4-BE49-F238E27FC236}">
                  <a16:creationId xmlns:a16="http://schemas.microsoft.com/office/drawing/2014/main" id="{3CC5F4BF-D8D5-F24C-965E-155E93EFAD4E}"/>
                </a:ext>
              </a:extLst>
            </p:cNvPr>
            <p:cNvSpPr/>
            <p:nvPr/>
          </p:nvSpPr>
          <p:spPr>
            <a:xfrm>
              <a:off x="4564397"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Freeform: Shape 548">
              <a:extLst>
                <a:ext uri="{FF2B5EF4-FFF2-40B4-BE49-F238E27FC236}">
                  <a16:creationId xmlns:a16="http://schemas.microsoft.com/office/drawing/2014/main" id="{AA1DFCB4-1900-3713-EF6B-457C4A09A628}"/>
                </a:ext>
              </a:extLst>
            </p:cNvPr>
            <p:cNvSpPr/>
            <p:nvPr/>
          </p:nvSpPr>
          <p:spPr>
            <a:xfrm>
              <a:off x="5398196"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Freeform: Shape 549">
              <a:extLst>
                <a:ext uri="{FF2B5EF4-FFF2-40B4-BE49-F238E27FC236}">
                  <a16:creationId xmlns:a16="http://schemas.microsoft.com/office/drawing/2014/main" id="{98BA2797-AA35-9097-2DB1-CD5012811919}"/>
                </a:ext>
              </a:extLst>
            </p:cNvPr>
            <p:cNvSpPr/>
            <p:nvPr/>
          </p:nvSpPr>
          <p:spPr>
            <a:xfrm>
              <a:off x="6231995"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Freeform: Shape 550">
              <a:extLst>
                <a:ext uri="{FF2B5EF4-FFF2-40B4-BE49-F238E27FC236}">
                  <a16:creationId xmlns:a16="http://schemas.microsoft.com/office/drawing/2014/main" id="{B70037F5-74CC-6B9F-E2E3-2B8EE50E6DC1}"/>
                </a:ext>
              </a:extLst>
            </p:cNvPr>
            <p:cNvSpPr/>
            <p:nvPr/>
          </p:nvSpPr>
          <p:spPr>
            <a:xfrm>
              <a:off x="7065794"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Freeform: Shape 551">
              <a:extLst>
                <a:ext uri="{FF2B5EF4-FFF2-40B4-BE49-F238E27FC236}">
                  <a16:creationId xmlns:a16="http://schemas.microsoft.com/office/drawing/2014/main" id="{DBA77385-0B2F-F91E-6D02-EF163F49D33E}"/>
                </a:ext>
              </a:extLst>
            </p:cNvPr>
            <p:cNvSpPr/>
            <p:nvPr/>
          </p:nvSpPr>
          <p:spPr>
            <a:xfrm>
              <a:off x="7899593"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Freeform: Shape 552">
              <a:extLst>
                <a:ext uri="{FF2B5EF4-FFF2-40B4-BE49-F238E27FC236}">
                  <a16:creationId xmlns:a16="http://schemas.microsoft.com/office/drawing/2014/main" id="{610AE24A-5E69-3176-29CE-290CB1DDD689}"/>
                </a:ext>
              </a:extLst>
            </p:cNvPr>
            <p:cNvSpPr/>
            <p:nvPr/>
          </p:nvSpPr>
          <p:spPr>
            <a:xfrm>
              <a:off x="8733392"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Freeform: Shape 553">
              <a:extLst>
                <a:ext uri="{FF2B5EF4-FFF2-40B4-BE49-F238E27FC236}">
                  <a16:creationId xmlns:a16="http://schemas.microsoft.com/office/drawing/2014/main" id="{4F7CB5FC-47F4-06B8-865B-E18D8D042BBD}"/>
                </a:ext>
              </a:extLst>
            </p:cNvPr>
            <p:cNvSpPr/>
            <p:nvPr/>
          </p:nvSpPr>
          <p:spPr>
            <a:xfrm>
              <a:off x="9567191"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Freeform: Shape 554">
              <a:extLst>
                <a:ext uri="{FF2B5EF4-FFF2-40B4-BE49-F238E27FC236}">
                  <a16:creationId xmlns:a16="http://schemas.microsoft.com/office/drawing/2014/main" id="{D3135637-7B22-2DB1-A9F2-D77BABB77249}"/>
                </a:ext>
              </a:extLst>
            </p:cNvPr>
            <p:cNvSpPr/>
            <p:nvPr/>
          </p:nvSpPr>
          <p:spPr>
            <a:xfrm>
              <a:off x="10400990"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6" name="TextBox 555">
            <a:extLst>
              <a:ext uri="{FF2B5EF4-FFF2-40B4-BE49-F238E27FC236}">
                <a16:creationId xmlns:a16="http://schemas.microsoft.com/office/drawing/2014/main" id="{752C05D4-747B-22B1-20F2-E3DBD61686FB}"/>
              </a:ext>
            </a:extLst>
          </p:cNvPr>
          <p:cNvSpPr txBox="1"/>
          <p:nvPr/>
        </p:nvSpPr>
        <p:spPr>
          <a:xfrm>
            <a:off x="1746384" y="4580659"/>
            <a:ext cx="78548"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6</a:t>
            </a:r>
          </a:p>
        </p:txBody>
      </p:sp>
      <p:sp>
        <p:nvSpPr>
          <p:cNvPr id="557" name="TextBox 556">
            <a:extLst>
              <a:ext uri="{FF2B5EF4-FFF2-40B4-BE49-F238E27FC236}">
                <a16:creationId xmlns:a16="http://schemas.microsoft.com/office/drawing/2014/main" id="{B59A3633-30CC-578E-562C-5B5E649F39EA}"/>
              </a:ext>
            </a:extLst>
          </p:cNvPr>
          <p:cNvSpPr txBox="1"/>
          <p:nvPr/>
        </p:nvSpPr>
        <p:spPr>
          <a:xfrm>
            <a:off x="1033235" y="4580659"/>
            <a:ext cx="78548"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0</a:t>
            </a:r>
          </a:p>
        </p:txBody>
      </p:sp>
      <p:sp>
        <p:nvSpPr>
          <p:cNvPr id="558" name="TextBox 557">
            <a:extLst>
              <a:ext uri="{FF2B5EF4-FFF2-40B4-BE49-F238E27FC236}">
                <a16:creationId xmlns:a16="http://schemas.microsoft.com/office/drawing/2014/main" id="{335E9BBC-6D0B-E899-B30B-42F3BFD47234}"/>
              </a:ext>
            </a:extLst>
          </p:cNvPr>
          <p:cNvSpPr txBox="1"/>
          <p:nvPr/>
        </p:nvSpPr>
        <p:spPr>
          <a:xfrm>
            <a:off x="2420260" y="4580659"/>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12</a:t>
            </a:r>
          </a:p>
        </p:txBody>
      </p:sp>
      <p:sp>
        <p:nvSpPr>
          <p:cNvPr id="559" name="TextBox 558">
            <a:extLst>
              <a:ext uri="{FF2B5EF4-FFF2-40B4-BE49-F238E27FC236}">
                <a16:creationId xmlns:a16="http://schemas.microsoft.com/office/drawing/2014/main" id="{11071D2E-A44A-B97E-3EB9-C693FCFFB979}"/>
              </a:ext>
            </a:extLst>
          </p:cNvPr>
          <p:cNvSpPr txBox="1"/>
          <p:nvPr/>
        </p:nvSpPr>
        <p:spPr>
          <a:xfrm>
            <a:off x="3133409" y="4580659"/>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18</a:t>
            </a:r>
          </a:p>
        </p:txBody>
      </p:sp>
      <p:sp>
        <p:nvSpPr>
          <p:cNvPr id="560" name="TextBox 559">
            <a:extLst>
              <a:ext uri="{FF2B5EF4-FFF2-40B4-BE49-F238E27FC236}">
                <a16:creationId xmlns:a16="http://schemas.microsoft.com/office/drawing/2014/main" id="{89D57133-79E4-1977-001E-FA0C36FD3602}"/>
              </a:ext>
            </a:extLst>
          </p:cNvPr>
          <p:cNvSpPr txBox="1"/>
          <p:nvPr/>
        </p:nvSpPr>
        <p:spPr>
          <a:xfrm>
            <a:off x="3846558" y="4580659"/>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24</a:t>
            </a:r>
          </a:p>
        </p:txBody>
      </p:sp>
      <p:sp>
        <p:nvSpPr>
          <p:cNvPr id="561" name="TextBox 560">
            <a:extLst>
              <a:ext uri="{FF2B5EF4-FFF2-40B4-BE49-F238E27FC236}">
                <a16:creationId xmlns:a16="http://schemas.microsoft.com/office/drawing/2014/main" id="{F39236BD-773F-7D7C-C16F-5A6F3CA79447}"/>
              </a:ext>
            </a:extLst>
          </p:cNvPr>
          <p:cNvSpPr txBox="1"/>
          <p:nvPr/>
        </p:nvSpPr>
        <p:spPr>
          <a:xfrm>
            <a:off x="3936818" y="4818075"/>
            <a:ext cx="969817"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000000"/>
                </a:solidFill>
                <a:effectLst/>
                <a:uLnTx/>
                <a:uFillTx/>
                <a:latin typeface="Arial"/>
                <a:ea typeface="+mn-ea"/>
                <a:cs typeface="Arial"/>
                <a:sym typeface="Arial"/>
                <a:rtl val="0"/>
              </a:rPr>
              <a:t>Time (months)</a:t>
            </a:r>
          </a:p>
        </p:txBody>
      </p:sp>
      <p:sp>
        <p:nvSpPr>
          <p:cNvPr id="562" name="TextBox 561">
            <a:extLst>
              <a:ext uri="{FF2B5EF4-FFF2-40B4-BE49-F238E27FC236}">
                <a16:creationId xmlns:a16="http://schemas.microsoft.com/office/drawing/2014/main" id="{A3FFA521-5279-F350-DF8C-F178915E9E51}"/>
              </a:ext>
            </a:extLst>
          </p:cNvPr>
          <p:cNvSpPr txBox="1"/>
          <p:nvPr/>
        </p:nvSpPr>
        <p:spPr>
          <a:xfrm>
            <a:off x="4559708" y="4580659"/>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30</a:t>
            </a:r>
          </a:p>
        </p:txBody>
      </p:sp>
      <p:sp>
        <p:nvSpPr>
          <p:cNvPr id="563" name="TextBox 562">
            <a:extLst>
              <a:ext uri="{FF2B5EF4-FFF2-40B4-BE49-F238E27FC236}">
                <a16:creationId xmlns:a16="http://schemas.microsoft.com/office/drawing/2014/main" id="{A5F34A10-368E-D965-9EE3-0207692BCDB3}"/>
              </a:ext>
            </a:extLst>
          </p:cNvPr>
          <p:cNvSpPr txBox="1"/>
          <p:nvPr/>
        </p:nvSpPr>
        <p:spPr>
          <a:xfrm>
            <a:off x="5272858" y="4580659"/>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36</a:t>
            </a:r>
          </a:p>
        </p:txBody>
      </p:sp>
      <p:sp>
        <p:nvSpPr>
          <p:cNvPr id="564" name="TextBox 563">
            <a:extLst>
              <a:ext uri="{FF2B5EF4-FFF2-40B4-BE49-F238E27FC236}">
                <a16:creationId xmlns:a16="http://schemas.microsoft.com/office/drawing/2014/main" id="{91224387-4710-8E47-B4BA-4B05F95C5E7A}"/>
              </a:ext>
            </a:extLst>
          </p:cNvPr>
          <p:cNvSpPr txBox="1"/>
          <p:nvPr/>
        </p:nvSpPr>
        <p:spPr>
          <a:xfrm>
            <a:off x="5986006" y="4580659"/>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42</a:t>
            </a:r>
          </a:p>
        </p:txBody>
      </p:sp>
      <p:sp>
        <p:nvSpPr>
          <p:cNvPr id="565" name="TextBox 564">
            <a:extLst>
              <a:ext uri="{FF2B5EF4-FFF2-40B4-BE49-F238E27FC236}">
                <a16:creationId xmlns:a16="http://schemas.microsoft.com/office/drawing/2014/main" id="{27A136AC-54EF-C621-E9E0-AB22E7F32219}"/>
              </a:ext>
            </a:extLst>
          </p:cNvPr>
          <p:cNvSpPr txBox="1"/>
          <p:nvPr/>
        </p:nvSpPr>
        <p:spPr>
          <a:xfrm>
            <a:off x="6699156" y="4580659"/>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48</a:t>
            </a:r>
          </a:p>
        </p:txBody>
      </p:sp>
      <p:sp>
        <p:nvSpPr>
          <p:cNvPr id="566" name="TextBox 565">
            <a:extLst>
              <a:ext uri="{FF2B5EF4-FFF2-40B4-BE49-F238E27FC236}">
                <a16:creationId xmlns:a16="http://schemas.microsoft.com/office/drawing/2014/main" id="{8B47D3E2-8109-31C5-EE89-7C341D5BC820}"/>
              </a:ext>
            </a:extLst>
          </p:cNvPr>
          <p:cNvSpPr txBox="1"/>
          <p:nvPr/>
        </p:nvSpPr>
        <p:spPr>
          <a:xfrm>
            <a:off x="7412306" y="4580659"/>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54</a:t>
            </a:r>
          </a:p>
        </p:txBody>
      </p:sp>
      <p:sp>
        <p:nvSpPr>
          <p:cNvPr id="567" name="TextBox 566">
            <a:extLst>
              <a:ext uri="{FF2B5EF4-FFF2-40B4-BE49-F238E27FC236}">
                <a16:creationId xmlns:a16="http://schemas.microsoft.com/office/drawing/2014/main" id="{E08416B3-DB98-9DA7-2D73-07475607E6D9}"/>
              </a:ext>
            </a:extLst>
          </p:cNvPr>
          <p:cNvSpPr txBox="1"/>
          <p:nvPr/>
        </p:nvSpPr>
        <p:spPr>
          <a:xfrm>
            <a:off x="1667836" y="5219204"/>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124</a:t>
            </a:r>
          </a:p>
        </p:txBody>
      </p:sp>
      <p:sp>
        <p:nvSpPr>
          <p:cNvPr id="568" name="TextBox 567">
            <a:extLst>
              <a:ext uri="{FF2B5EF4-FFF2-40B4-BE49-F238E27FC236}">
                <a16:creationId xmlns:a16="http://schemas.microsoft.com/office/drawing/2014/main" id="{2304DCDC-6220-E87E-B3CD-B3CB961FAD0D}"/>
              </a:ext>
            </a:extLst>
          </p:cNvPr>
          <p:cNvSpPr txBox="1"/>
          <p:nvPr/>
        </p:nvSpPr>
        <p:spPr>
          <a:xfrm>
            <a:off x="954688" y="5219206"/>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130</a:t>
            </a:r>
          </a:p>
        </p:txBody>
      </p:sp>
      <p:sp>
        <p:nvSpPr>
          <p:cNvPr id="569" name="TextBox 568">
            <a:extLst>
              <a:ext uri="{FF2B5EF4-FFF2-40B4-BE49-F238E27FC236}">
                <a16:creationId xmlns:a16="http://schemas.microsoft.com/office/drawing/2014/main" id="{DF0657F6-8950-8993-CE9A-EEE84CED8D4B}"/>
              </a:ext>
            </a:extLst>
          </p:cNvPr>
          <p:cNvSpPr txBox="1"/>
          <p:nvPr/>
        </p:nvSpPr>
        <p:spPr>
          <a:xfrm>
            <a:off x="2380986" y="5219204"/>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124</a:t>
            </a:r>
          </a:p>
        </p:txBody>
      </p:sp>
      <p:sp>
        <p:nvSpPr>
          <p:cNvPr id="570" name="TextBox 569">
            <a:extLst>
              <a:ext uri="{FF2B5EF4-FFF2-40B4-BE49-F238E27FC236}">
                <a16:creationId xmlns:a16="http://schemas.microsoft.com/office/drawing/2014/main" id="{FBD9C068-F681-2553-8591-D1BB923792AC}"/>
              </a:ext>
            </a:extLst>
          </p:cNvPr>
          <p:cNvSpPr txBox="1"/>
          <p:nvPr/>
        </p:nvSpPr>
        <p:spPr>
          <a:xfrm>
            <a:off x="3094136" y="5219206"/>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118</a:t>
            </a:r>
          </a:p>
        </p:txBody>
      </p:sp>
      <p:sp>
        <p:nvSpPr>
          <p:cNvPr id="571" name="TextBox 570">
            <a:extLst>
              <a:ext uri="{FF2B5EF4-FFF2-40B4-BE49-F238E27FC236}">
                <a16:creationId xmlns:a16="http://schemas.microsoft.com/office/drawing/2014/main" id="{BC2976C2-E368-91A1-7858-990A569C0EBF}"/>
              </a:ext>
            </a:extLst>
          </p:cNvPr>
          <p:cNvSpPr txBox="1"/>
          <p:nvPr/>
        </p:nvSpPr>
        <p:spPr>
          <a:xfrm>
            <a:off x="3846558" y="5219206"/>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74</a:t>
            </a:r>
          </a:p>
        </p:txBody>
      </p:sp>
      <p:sp>
        <p:nvSpPr>
          <p:cNvPr id="572" name="TextBox 571">
            <a:extLst>
              <a:ext uri="{FF2B5EF4-FFF2-40B4-BE49-F238E27FC236}">
                <a16:creationId xmlns:a16="http://schemas.microsoft.com/office/drawing/2014/main" id="{47BC9506-994F-C552-7762-A072CDE86E1C}"/>
              </a:ext>
            </a:extLst>
          </p:cNvPr>
          <p:cNvSpPr txBox="1"/>
          <p:nvPr/>
        </p:nvSpPr>
        <p:spPr>
          <a:xfrm>
            <a:off x="4559708" y="5219206"/>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55</a:t>
            </a:r>
          </a:p>
        </p:txBody>
      </p:sp>
      <p:sp>
        <p:nvSpPr>
          <p:cNvPr id="573" name="TextBox 572">
            <a:extLst>
              <a:ext uri="{FF2B5EF4-FFF2-40B4-BE49-F238E27FC236}">
                <a16:creationId xmlns:a16="http://schemas.microsoft.com/office/drawing/2014/main" id="{84B649EA-466C-BA3C-C2FE-0E87069B8FBD}"/>
              </a:ext>
            </a:extLst>
          </p:cNvPr>
          <p:cNvSpPr txBox="1"/>
          <p:nvPr/>
        </p:nvSpPr>
        <p:spPr>
          <a:xfrm>
            <a:off x="5272858" y="5219206"/>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39</a:t>
            </a:r>
          </a:p>
        </p:txBody>
      </p:sp>
      <p:sp>
        <p:nvSpPr>
          <p:cNvPr id="574" name="TextBox 573">
            <a:extLst>
              <a:ext uri="{FF2B5EF4-FFF2-40B4-BE49-F238E27FC236}">
                <a16:creationId xmlns:a16="http://schemas.microsoft.com/office/drawing/2014/main" id="{3FC0286D-0911-EB2B-74F7-7F204BF9F5D2}"/>
              </a:ext>
            </a:extLst>
          </p:cNvPr>
          <p:cNvSpPr txBox="1"/>
          <p:nvPr/>
        </p:nvSpPr>
        <p:spPr>
          <a:xfrm>
            <a:off x="5986006" y="5219206"/>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22</a:t>
            </a:r>
          </a:p>
        </p:txBody>
      </p:sp>
      <p:sp>
        <p:nvSpPr>
          <p:cNvPr id="575" name="TextBox 574">
            <a:extLst>
              <a:ext uri="{FF2B5EF4-FFF2-40B4-BE49-F238E27FC236}">
                <a16:creationId xmlns:a16="http://schemas.microsoft.com/office/drawing/2014/main" id="{A5AA74CB-3B2E-3511-A7EE-EE38851EA543}"/>
              </a:ext>
            </a:extLst>
          </p:cNvPr>
          <p:cNvSpPr txBox="1"/>
          <p:nvPr/>
        </p:nvSpPr>
        <p:spPr>
          <a:xfrm>
            <a:off x="6699156" y="5219206"/>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10</a:t>
            </a:r>
          </a:p>
        </p:txBody>
      </p:sp>
      <p:sp>
        <p:nvSpPr>
          <p:cNvPr id="576" name="TextBox 575">
            <a:extLst>
              <a:ext uri="{FF2B5EF4-FFF2-40B4-BE49-F238E27FC236}">
                <a16:creationId xmlns:a16="http://schemas.microsoft.com/office/drawing/2014/main" id="{803ECCA7-0BFE-CCDD-97E3-6FDE3399F205}"/>
              </a:ext>
            </a:extLst>
          </p:cNvPr>
          <p:cNvSpPr txBox="1"/>
          <p:nvPr/>
        </p:nvSpPr>
        <p:spPr>
          <a:xfrm>
            <a:off x="7451580" y="5219206"/>
            <a:ext cx="78548"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3</a:t>
            </a:r>
          </a:p>
        </p:txBody>
      </p:sp>
      <p:sp>
        <p:nvSpPr>
          <p:cNvPr id="577" name="TextBox 576">
            <a:extLst>
              <a:ext uri="{FF2B5EF4-FFF2-40B4-BE49-F238E27FC236}">
                <a16:creationId xmlns:a16="http://schemas.microsoft.com/office/drawing/2014/main" id="{10259106-EDB1-66CD-E444-3B6CE73FE6E6}"/>
              </a:ext>
            </a:extLst>
          </p:cNvPr>
          <p:cNvSpPr txBox="1"/>
          <p:nvPr/>
        </p:nvSpPr>
        <p:spPr>
          <a:xfrm>
            <a:off x="1667836" y="5397110"/>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113</a:t>
            </a:r>
          </a:p>
        </p:txBody>
      </p:sp>
      <p:sp>
        <p:nvSpPr>
          <p:cNvPr id="578" name="TextBox 577">
            <a:extLst>
              <a:ext uri="{FF2B5EF4-FFF2-40B4-BE49-F238E27FC236}">
                <a16:creationId xmlns:a16="http://schemas.microsoft.com/office/drawing/2014/main" id="{69BA8E68-FBFB-044C-A8CA-510233845667}"/>
              </a:ext>
            </a:extLst>
          </p:cNvPr>
          <p:cNvSpPr txBox="1"/>
          <p:nvPr/>
        </p:nvSpPr>
        <p:spPr>
          <a:xfrm>
            <a:off x="954688" y="5397110"/>
            <a:ext cx="235641"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127</a:t>
            </a:r>
          </a:p>
        </p:txBody>
      </p:sp>
      <p:sp>
        <p:nvSpPr>
          <p:cNvPr id="579" name="TextBox 578">
            <a:extLst>
              <a:ext uri="{FF2B5EF4-FFF2-40B4-BE49-F238E27FC236}">
                <a16:creationId xmlns:a16="http://schemas.microsoft.com/office/drawing/2014/main" id="{BED56D6F-F036-009C-EA66-86D43A34DDA0}"/>
              </a:ext>
            </a:extLst>
          </p:cNvPr>
          <p:cNvSpPr txBox="1"/>
          <p:nvPr/>
        </p:nvSpPr>
        <p:spPr>
          <a:xfrm>
            <a:off x="2420260" y="5397110"/>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98</a:t>
            </a:r>
          </a:p>
        </p:txBody>
      </p:sp>
      <p:sp>
        <p:nvSpPr>
          <p:cNvPr id="580" name="TextBox 579">
            <a:extLst>
              <a:ext uri="{FF2B5EF4-FFF2-40B4-BE49-F238E27FC236}">
                <a16:creationId xmlns:a16="http://schemas.microsoft.com/office/drawing/2014/main" id="{F7E4583F-21AF-A909-FE08-7986ACC2AB94}"/>
              </a:ext>
            </a:extLst>
          </p:cNvPr>
          <p:cNvSpPr txBox="1"/>
          <p:nvPr/>
        </p:nvSpPr>
        <p:spPr>
          <a:xfrm>
            <a:off x="3133408" y="5397110"/>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90</a:t>
            </a:r>
          </a:p>
        </p:txBody>
      </p:sp>
      <p:sp>
        <p:nvSpPr>
          <p:cNvPr id="581" name="TextBox 580">
            <a:extLst>
              <a:ext uri="{FF2B5EF4-FFF2-40B4-BE49-F238E27FC236}">
                <a16:creationId xmlns:a16="http://schemas.microsoft.com/office/drawing/2014/main" id="{E5E6CE46-EF7B-2F93-CCA9-E97391BB3F89}"/>
              </a:ext>
            </a:extLst>
          </p:cNvPr>
          <p:cNvSpPr txBox="1"/>
          <p:nvPr/>
        </p:nvSpPr>
        <p:spPr>
          <a:xfrm>
            <a:off x="3846558" y="5397110"/>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57</a:t>
            </a:r>
          </a:p>
        </p:txBody>
      </p:sp>
      <p:sp>
        <p:nvSpPr>
          <p:cNvPr id="582" name="TextBox 581">
            <a:extLst>
              <a:ext uri="{FF2B5EF4-FFF2-40B4-BE49-F238E27FC236}">
                <a16:creationId xmlns:a16="http://schemas.microsoft.com/office/drawing/2014/main" id="{5AFD453E-C49D-F215-2BE0-D85225BEA734}"/>
              </a:ext>
            </a:extLst>
          </p:cNvPr>
          <p:cNvSpPr txBox="1"/>
          <p:nvPr/>
        </p:nvSpPr>
        <p:spPr>
          <a:xfrm>
            <a:off x="4559708" y="5397110"/>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43</a:t>
            </a:r>
          </a:p>
        </p:txBody>
      </p:sp>
      <p:sp>
        <p:nvSpPr>
          <p:cNvPr id="583" name="TextBox 582">
            <a:extLst>
              <a:ext uri="{FF2B5EF4-FFF2-40B4-BE49-F238E27FC236}">
                <a16:creationId xmlns:a16="http://schemas.microsoft.com/office/drawing/2014/main" id="{04C38BAC-5AB4-BC75-E885-BB67C5AF284A}"/>
              </a:ext>
            </a:extLst>
          </p:cNvPr>
          <p:cNvSpPr txBox="1"/>
          <p:nvPr/>
        </p:nvSpPr>
        <p:spPr>
          <a:xfrm>
            <a:off x="5272858" y="5397110"/>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27</a:t>
            </a:r>
          </a:p>
        </p:txBody>
      </p:sp>
      <p:sp>
        <p:nvSpPr>
          <p:cNvPr id="584" name="TextBox 583">
            <a:extLst>
              <a:ext uri="{FF2B5EF4-FFF2-40B4-BE49-F238E27FC236}">
                <a16:creationId xmlns:a16="http://schemas.microsoft.com/office/drawing/2014/main" id="{B552D95C-DCB0-AD2A-BB57-4D3822966062}"/>
              </a:ext>
            </a:extLst>
          </p:cNvPr>
          <p:cNvSpPr txBox="1"/>
          <p:nvPr/>
        </p:nvSpPr>
        <p:spPr>
          <a:xfrm>
            <a:off x="5986006" y="5397110"/>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18</a:t>
            </a:r>
          </a:p>
        </p:txBody>
      </p:sp>
      <p:sp>
        <p:nvSpPr>
          <p:cNvPr id="585" name="TextBox 584">
            <a:extLst>
              <a:ext uri="{FF2B5EF4-FFF2-40B4-BE49-F238E27FC236}">
                <a16:creationId xmlns:a16="http://schemas.microsoft.com/office/drawing/2014/main" id="{473040E9-B9D1-565F-2241-0E0362228D15}"/>
              </a:ext>
            </a:extLst>
          </p:cNvPr>
          <p:cNvSpPr txBox="1"/>
          <p:nvPr/>
        </p:nvSpPr>
        <p:spPr>
          <a:xfrm>
            <a:off x="6699156" y="5397110"/>
            <a:ext cx="157094"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11</a:t>
            </a:r>
          </a:p>
        </p:txBody>
      </p:sp>
      <p:sp>
        <p:nvSpPr>
          <p:cNvPr id="586" name="TextBox 585">
            <a:extLst>
              <a:ext uri="{FF2B5EF4-FFF2-40B4-BE49-F238E27FC236}">
                <a16:creationId xmlns:a16="http://schemas.microsoft.com/office/drawing/2014/main" id="{1F9FF34F-7D9E-EC66-6B5B-D650A0E52DAA}"/>
              </a:ext>
            </a:extLst>
          </p:cNvPr>
          <p:cNvSpPr txBox="1"/>
          <p:nvPr/>
        </p:nvSpPr>
        <p:spPr>
          <a:xfrm>
            <a:off x="7451580" y="5397110"/>
            <a:ext cx="78548" cy="169277"/>
          </a:xfrm>
          <a:prstGeom prst="rect">
            <a:avLst/>
          </a:prstGeom>
          <a:noFill/>
        </p:spPr>
        <p:txBody>
          <a:bodyPr wrap="none" lIns="0" tIns="0" rIns="0" bIns="0" rtlCol="0" anchor="ctr" anchorCtr="0">
            <a:spAutoFit/>
          </a:bodyPr>
          <a:lstStyle/>
          <a:p>
            <a:pPr marL="0" marR="0" lvl="0" indent="0" algn="ct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a:ln/>
                <a:solidFill>
                  <a:srgbClr val="000000"/>
                </a:solidFill>
                <a:effectLst/>
                <a:uLnTx/>
                <a:uFillTx/>
                <a:latin typeface="Arial"/>
                <a:ea typeface="+mn-ea"/>
                <a:cs typeface="Arial"/>
                <a:sym typeface="Arial"/>
                <a:rtl val="0"/>
              </a:rPr>
              <a:t>2</a:t>
            </a:r>
          </a:p>
        </p:txBody>
      </p:sp>
      <p:sp>
        <p:nvSpPr>
          <p:cNvPr id="587" name="TextBox 586">
            <a:extLst>
              <a:ext uri="{FF2B5EF4-FFF2-40B4-BE49-F238E27FC236}">
                <a16:creationId xmlns:a16="http://schemas.microsoft.com/office/drawing/2014/main" id="{3A1909C6-86A7-BB7E-0A0C-4CE80234FDEB}"/>
              </a:ext>
            </a:extLst>
          </p:cNvPr>
          <p:cNvSpPr txBox="1"/>
          <p:nvPr/>
        </p:nvSpPr>
        <p:spPr>
          <a:xfrm>
            <a:off x="300841" y="5219448"/>
            <a:ext cx="535403" cy="169277"/>
          </a:xfrm>
          <a:prstGeom prst="rect">
            <a:avLst/>
          </a:prstGeom>
          <a:noFill/>
        </p:spPr>
        <p:txBody>
          <a:bodyPr wrap="non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Alectinib</a:t>
            </a:r>
          </a:p>
        </p:txBody>
      </p:sp>
      <p:sp>
        <p:nvSpPr>
          <p:cNvPr id="588" name="TextBox 587">
            <a:extLst>
              <a:ext uri="{FF2B5EF4-FFF2-40B4-BE49-F238E27FC236}">
                <a16:creationId xmlns:a16="http://schemas.microsoft.com/office/drawing/2014/main" id="{8B9404EC-A19C-7DA7-9106-74B030E5AA10}"/>
              </a:ext>
            </a:extLst>
          </p:cNvPr>
          <p:cNvSpPr txBox="1"/>
          <p:nvPr/>
        </p:nvSpPr>
        <p:spPr>
          <a:xfrm>
            <a:off x="293422" y="5045344"/>
            <a:ext cx="679673" cy="169277"/>
          </a:xfrm>
          <a:prstGeom prst="rect">
            <a:avLst/>
          </a:prstGeom>
          <a:noFill/>
        </p:spPr>
        <p:txBody>
          <a:bodyPr wrap="non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1" i="0" u="none" strike="noStrike" kern="0" cap="none" spc="0" normalizeH="0" baseline="0" noProof="0" dirty="0">
                <a:ln/>
                <a:solidFill>
                  <a:srgbClr val="000000"/>
                </a:solidFill>
                <a:effectLst/>
                <a:uLnTx/>
                <a:uFillTx/>
                <a:latin typeface="Arial"/>
                <a:ea typeface="+mn-ea"/>
                <a:cs typeface="Arial"/>
                <a:sym typeface="Arial"/>
                <a:rtl val="0"/>
              </a:rPr>
              <a:t>No. at risk</a:t>
            </a:r>
          </a:p>
        </p:txBody>
      </p:sp>
      <p:sp>
        <p:nvSpPr>
          <p:cNvPr id="589" name="TextBox 588">
            <a:extLst>
              <a:ext uri="{FF2B5EF4-FFF2-40B4-BE49-F238E27FC236}">
                <a16:creationId xmlns:a16="http://schemas.microsoft.com/office/drawing/2014/main" id="{AF8009DB-82B5-9CB5-B052-51413686F82C}"/>
              </a:ext>
            </a:extLst>
          </p:cNvPr>
          <p:cNvSpPr txBox="1"/>
          <p:nvPr/>
        </p:nvSpPr>
        <p:spPr>
          <a:xfrm>
            <a:off x="291593" y="5384874"/>
            <a:ext cx="455253" cy="169277"/>
          </a:xfrm>
          <a:prstGeom prst="rect">
            <a:avLst/>
          </a:prstGeom>
          <a:noFill/>
        </p:spPr>
        <p:txBody>
          <a:bodyPr wrap="none" lIns="0" tIns="0" rIns="0" bIns="0" rtlCol="0" anchor="ctr" anchorCtr="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Chemo</a:t>
            </a:r>
          </a:p>
        </p:txBody>
      </p:sp>
      <p:sp>
        <p:nvSpPr>
          <p:cNvPr id="590" name="TextBox 589">
            <a:extLst>
              <a:ext uri="{FF2B5EF4-FFF2-40B4-BE49-F238E27FC236}">
                <a16:creationId xmlns:a16="http://schemas.microsoft.com/office/drawing/2014/main" id="{F8315AA3-E109-8CD7-B5A0-EB422DB3BD5D}"/>
              </a:ext>
            </a:extLst>
          </p:cNvPr>
          <p:cNvSpPr txBox="1"/>
          <p:nvPr/>
        </p:nvSpPr>
        <p:spPr>
          <a:xfrm>
            <a:off x="890075" y="4438851"/>
            <a:ext cx="78548" cy="169277"/>
          </a:xfrm>
          <a:prstGeom prst="rect">
            <a:avLst/>
          </a:prstGeom>
          <a:noFill/>
        </p:spPr>
        <p:txBody>
          <a:bodyPr wrap="none" lIns="0" tIns="0" rIns="0" bIns="0" rtlCol="0" anchor="ctr" anchorCtr="0">
            <a:spAutoFit/>
          </a:bodyPr>
          <a:lstStyle/>
          <a:p>
            <a:pPr marL="0" marR="0" lvl="0" indent="0" algn="r" defTabSz="1219170" rtl="0" eaLnBrk="0" fontAlgn="base" latinLnBrk="0" hangingPunct="0">
              <a:lnSpc>
                <a:spcPct val="100000"/>
              </a:lnSpc>
              <a:spcBef>
                <a:spcPct val="0"/>
              </a:spcBef>
              <a:spcAft>
                <a:spcPct val="0"/>
              </a:spcAft>
              <a:buClr>
                <a:srgbClr val="000000"/>
              </a:buClr>
              <a:buSzTx/>
              <a:buFontTx/>
              <a:buNone/>
              <a:tabLst/>
              <a:defRPr/>
            </a:pPr>
            <a:r>
              <a:rPr kumimoji="0" lang="en-GB" sz="1100" b="0" i="0" u="none" strike="noStrike" kern="0" cap="none" spc="0" normalizeH="0" baseline="0" noProof="0" dirty="0">
                <a:ln/>
                <a:solidFill>
                  <a:srgbClr val="000000"/>
                </a:solidFill>
                <a:effectLst/>
                <a:uLnTx/>
                <a:uFillTx/>
                <a:latin typeface="Arial"/>
                <a:ea typeface="+mn-ea"/>
                <a:cs typeface="Arial"/>
                <a:sym typeface="Arial"/>
                <a:rtl val="0"/>
              </a:rPr>
              <a:t>0</a:t>
            </a:r>
          </a:p>
        </p:txBody>
      </p:sp>
      <p:sp>
        <p:nvSpPr>
          <p:cNvPr id="594" name="TextBox 593">
            <a:extLst>
              <a:ext uri="{FF2B5EF4-FFF2-40B4-BE49-F238E27FC236}">
                <a16:creationId xmlns:a16="http://schemas.microsoft.com/office/drawing/2014/main" id="{4072B3B7-C680-7490-20C7-077C15FAA81F}"/>
              </a:ext>
            </a:extLst>
          </p:cNvPr>
          <p:cNvSpPr txBox="1"/>
          <p:nvPr/>
        </p:nvSpPr>
        <p:spPr>
          <a:xfrm>
            <a:off x="5279385" y="1350090"/>
            <a:ext cx="668773" cy="297454"/>
          </a:xfrm>
          <a:prstGeom prst="rect">
            <a:avLst/>
          </a:prstGeom>
          <a:noFill/>
        </p:spPr>
        <p:txBody>
          <a:bodyPr wrap="non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0070C0"/>
                </a:solidFill>
                <a:effectLst/>
                <a:uLnTx/>
                <a:uFillTx/>
                <a:latin typeface="Arial"/>
                <a:ea typeface="+mn-ea"/>
                <a:cs typeface="Arial"/>
                <a:sym typeface="Arial"/>
              </a:rPr>
              <a:t>95.5%</a:t>
            </a:r>
          </a:p>
        </p:txBody>
      </p:sp>
      <p:sp>
        <p:nvSpPr>
          <p:cNvPr id="595" name="TextBox 594">
            <a:extLst>
              <a:ext uri="{FF2B5EF4-FFF2-40B4-BE49-F238E27FC236}">
                <a16:creationId xmlns:a16="http://schemas.microsoft.com/office/drawing/2014/main" id="{AD6CB47C-9A46-EA8C-849B-CE92245CDCDB}"/>
              </a:ext>
            </a:extLst>
          </p:cNvPr>
          <p:cNvSpPr txBox="1"/>
          <p:nvPr/>
        </p:nvSpPr>
        <p:spPr>
          <a:xfrm>
            <a:off x="5293150" y="2270778"/>
            <a:ext cx="668773" cy="297454"/>
          </a:xfrm>
          <a:prstGeom prst="rect">
            <a:avLst/>
          </a:prstGeom>
          <a:noFill/>
          <a:ln>
            <a:noFill/>
          </a:ln>
        </p:spPr>
        <p:txBody>
          <a:bodyPr wrap="non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333" b="1" i="0" u="none" strike="noStrike" kern="0" cap="none" spc="0" normalizeH="0" baseline="0" noProof="0" dirty="0">
                <a:ln>
                  <a:noFill/>
                </a:ln>
                <a:solidFill>
                  <a:srgbClr val="AE2C2C"/>
                </a:solidFill>
                <a:effectLst/>
                <a:uLnTx/>
                <a:uFillTx/>
                <a:latin typeface="Arial"/>
                <a:ea typeface="+mn-ea"/>
                <a:cs typeface="Arial"/>
                <a:sym typeface="Arial"/>
              </a:rPr>
              <a:t>79.7%</a:t>
            </a:r>
          </a:p>
        </p:txBody>
      </p:sp>
      <p:graphicFrame>
        <p:nvGraphicFramePr>
          <p:cNvPr id="6" name="Google Shape;1845;p14">
            <a:extLst>
              <a:ext uri="{FF2B5EF4-FFF2-40B4-BE49-F238E27FC236}">
                <a16:creationId xmlns:a16="http://schemas.microsoft.com/office/drawing/2014/main" id="{AC5A23D8-AABC-B431-8AE8-73FBAFB23A3C}"/>
              </a:ext>
            </a:extLst>
          </p:cNvPr>
          <p:cNvGraphicFramePr/>
          <p:nvPr/>
        </p:nvGraphicFramePr>
        <p:xfrm>
          <a:off x="8010596" y="1381362"/>
          <a:ext cx="3874346" cy="1914994"/>
        </p:xfrm>
        <a:graphic>
          <a:graphicData uri="http://schemas.openxmlformats.org/drawingml/2006/table">
            <a:tbl>
              <a:tblPr>
                <a:noFill/>
              </a:tblPr>
              <a:tblGrid>
                <a:gridCol w="1470216">
                  <a:extLst>
                    <a:ext uri="{9D8B030D-6E8A-4147-A177-3AD203B41FA5}">
                      <a16:colId xmlns:a16="http://schemas.microsoft.com/office/drawing/2014/main" val="20000"/>
                    </a:ext>
                  </a:extLst>
                </a:gridCol>
                <a:gridCol w="1202065">
                  <a:extLst>
                    <a:ext uri="{9D8B030D-6E8A-4147-A177-3AD203B41FA5}">
                      <a16:colId xmlns:a16="http://schemas.microsoft.com/office/drawing/2014/main" val="20001"/>
                    </a:ext>
                  </a:extLst>
                </a:gridCol>
                <a:gridCol w="1202065">
                  <a:extLst>
                    <a:ext uri="{9D8B030D-6E8A-4147-A177-3AD203B41FA5}">
                      <a16:colId xmlns:a16="http://schemas.microsoft.com/office/drawing/2014/main" val="1127231643"/>
                    </a:ext>
                  </a:extLst>
                </a:gridCol>
              </a:tblGrid>
              <a:tr h="599228">
                <a:tc>
                  <a:txBody>
                    <a:bodyPr/>
                    <a:lstStyle/>
                    <a:p>
                      <a:pPr marL="0" lvl="0" indent="0" algn="l" rtl="0">
                        <a:spcBef>
                          <a:spcPts val="0"/>
                        </a:spcBef>
                        <a:spcAft>
                          <a:spcPts val="0"/>
                        </a:spcAft>
                        <a:buNone/>
                      </a:pPr>
                      <a:endParaRPr sz="110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1100" b="1" dirty="0">
                          <a:solidFill>
                            <a:schemeClr val="bg1"/>
                          </a:solidFill>
                        </a:rPr>
                        <a:t>Alectinib (N=130)</a:t>
                      </a:r>
                      <a:endParaRPr sz="1100" b="1" dirty="0">
                        <a:solidFill>
                          <a:schemeClr val="bg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63500" marR="63500" lvl="0" indent="0" algn="ctr" rtl="0">
                        <a:lnSpc>
                          <a:spcPct val="115000"/>
                        </a:lnSpc>
                        <a:spcBef>
                          <a:spcPts val="0"/>
                        </a:spcBef>
                        <a:spcAft>
                          <a:spcPts val="0"/>
                        </a:spcAft>
                        <a:buNone/>
                      </a:pPr>
                      <a:r>
                        <a:rPr lang="en-US" sz="1100" b="1" dirty="0">
                          <a:solidFill>
                            <a:schemeClr val="bg1"/>
                          </a:solidFill>
                        </a:rPr>
                        <a:t>Chemotherapy (N=127)</a:t>
                      </a:r>
                      <a:endParaRPr sz="1100" b="1" dirty="0">
                        <a:solidFill>
                          <a:schemeClr val="bg1"/>
                        </a:solidFill>
                      </a:endParaRPr>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AE2C2C"/>
                    </a:solidFill>
                  </a:tcPr>
                </a:tc>
                <a:extLst>
                  <a:ext uri="{0D108BD9-81ED-4DB2-BD59-A6C34878D82A}">
                    <a16:rowId xmlns:a16="http://schemas.microsoft.com/office/drawing/2014/main" val="10000"/>
                  </a:ext>
                </a:extLst>
              </a:tr>
              <a:tr h="784935">
                <a:tc>
                  <a:txBody>
                    <a:bodyPr/>
                    <a:lstStyle/>
                    <a:p>
                      <a:pPr marL="0" marR="63500" lvl="0" indent="0" algn="l" rtl="0">
                        <a:lnSpc>
                          <a:spcPct val="115000"/>
                        </a:lnSpc>
                        <a:spcBef>
                          <a:spcPts val="0"/>
                        </a:spcBef>
                        <a:spcAft>
                          <a:spcPts val="0"/>
                        </a:spcAft>
                        <a:buNone/>
                      </a:pPr>
                      <a:r>
                        <a:rPr lang="en-US" sz="1200" dirty="0"/>
                        <a:t>Patients with event</a:t>
                      </a:r>
                    </a:p>
                    <a:p>
                      <a:pPr marL="85725" marR="63500" lvl="0" indent="0" algn="l" rtl="0">
                        <a:lnSpc>
                          <a:spcPct val="115000"/>
                        </a:lnSpc>
                        <a:spcBef>
                          <a:spcPts val="0"/>
                        </a:spcBef>
                        <a:spcAft>
                          <a:spcPts val="0"/>
                        </a:spcAft>
                        <a:buNone/>
                      </a:pPr>
                      <a:r>
                        <a:rPr lang="en-US" sz="1200" dirty="0"/>
                        <a:t>Death</a:t>
                      </a:r>
                    </a:p>
                    <a:p>
                      <a:pPr marL="85725" marR="63500" lvl="0" indent="0" algn="l" rtl="0">
                        <a:lnSpc>
                          <a:spcPct val="115000"/>
                        </a:lnSpc>
                        <a:spcBef>
                          <a:spcPts val="0"/>
                        </a:spcBef>
                        <a:spcAft>
                          <a:spcPts val="0"/>
                        </a:spcAft>
                        <a:buNone/>
                      </a:pPr>
                      <a:r>
                        <a:rPr lang="en-US" sz="1200" b="0" dirty="0"/>
                        <a:t>Brain recurrence</a:t>
                      </a:r>
                      <a:endParaRPr sz="1200" b="0" dirty="0"/>
                    </a:p>
                  </a:txBody>
                  <a:tcPr marL="48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1200" b="0" dirty="0"/>
                        <a:t>5</a:t>
                      </a:r>
                      <a:endParaRPr sz="1200" b="0" dirty="0"/>
                    </a:p>
                    <a:p>
                      <a:pPr marL="63500" marR="63500" lvl="0" indent="0" algn="ctr" rtl="0">
                        <a:lnSpc>
                          <a:spcPct val="115000"/>
                        </a:lnSpc>
                        <a:spcBef>
                          <a:spcPts val="0"/>
                        </a:spcBef>
                        <a:spcAft>
                          <a:spcPts val="0"/>
                        </a:spcAft>
                        <a:buNone/>
                      </a:pPr>
                      <a:r>
                        <a:rPr lang="en-US" sz="1200" b="0" dirty="0"/>
                        <a:t>1 </a:t>
                      </a:r>
                      <a:endParaRPr sz="1200" b="0" dirty="0"/>
                    </a:p>
                    <a:p>
                      <a:pPr marL="63500" marR="63500" lvl="0" indent="0" algn="ctr" rtl="0">
                        <a:lnSpc>
                          <a:spcPct val="115000"/>
                        </a:lnSpc>
                        <a:spcBef>
                          <a:spcPts val="0"/>
                        </a:spcBef>
                        <a:spcAft>
                          <a:spcPts val="0"/>
                        </a:spcAft>
                        <a:buNone/>
                      </a:pPr>
                      <a:r>
                        <a:rPr lang="en-US" sz="1200" b="0" dirty="0">
                          <a:solidFill>
                            <a:schemeClr val="tx1"/>
                          </a:solidFill>
                        </a:rPr>
                        <a:t>4 </a:t>
                      </a:r>
                      <a:endParaRPr sz="1200" b="0" dirty="0">
                        <a:solidFill>
                          <a:schemeClr val="tx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1200" b="0" dirty="0"/>
                        <a:t>18</a:t>
                      </a:r>
                    </a:p>
                    <a:p>
                      <a:pPr marL="63500" marR="63500" lvl="0" indent="0" algn="ctr" rtl="0">
                        <a:lnSpc>
                          <a:spcPct val="115000"/>
                        </a:lnSpc>
                        <a:spcBef>
                          <a:spcPts val="0"/>
                        </a:spcBef>
                        <a:spcAft>
                          <a:spcPts val="0"/>
                        </a:spcAft>
                        <a:buNone/>
                      </a:pPr>
                      <a:r>
                        <a:rPr lang="en-US" sz="1200" b="0" dirty="0"/>
                        <a:t>4</a:t>
                      </a:r>
                    </a:p>
                    <a:p>
                      <a:pPr marL="63500" marR="63500" lvl="0" indent="0" algn="ctr" rtl="0">
                        <a:lnSpc>
                          <a:spcPct val="115000"/>
                        </a:lnSpc>
                        <a:spcBef>
                          <a:spcPts val="0"/>
                        </a:spcBef>
                        <a:spcAft>
                          <a:spcPts val="0"/>
                        </a:spcAft>
                        <a:buNone/>
                      </a:pPr>
                      <a:r>
                        <a:rPr lang="en-US" sz="1200" b="0" dirty="0">
                          <a:solidFill>
                            <a:schemeClr val="tx1"/>
                          </a:solidFill>
                        </a:rPr>
                        <a:t>14</a:t>
                      </a:r>
                      <a:endParaRPr sz="1200" b="0" dirty="0">
                        <a:solidFill>
                          <a:schemeClr val="tx1"/>
                        </a:solidFill>
                      </a:endParaRPr>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0831">
                <a:tc>
                  <a:txBody>
                    <a:bodyPr/>
                    <a:lstStyle/>
                    <a:p>
                      <a:pPr marL="0" marR="63500" lvl="0" indent="0" algn="l" rtl="0">
                        <a:lnSpc>
                          <a:spcPct val="115000"/>
                        </a:lnSpc>
                        <a:spcBef>
                          <a:spcPts val="0"/>
                        </a:spcBef>
                        <a:spcAft>
                          <a:spcPts val="0"/>
                        </a:spcAft>
                        <a:buNone/>
                      </a:pPr>
                      <a:r>
                        <a:rPr lang="en-US" sz="1200" b="1" dirty="0"/>
                        <a:t>CNS-DFS HR*</a:t>
                      </a:r>
                      <a:br>
                        <a:rPr lang="en-US" sz="1200" b="0" dirty="0"/>
                      </a:br>
                      <a:r>
                        <a:rPr lang="en-US" sz="1200" b="0" dirty="0"/>
                        <a:t>(95% CI)</a:t>
                      </a:r>
                      <a:endParaRPr sz="1200" b="0" dirty="0"/>
                    </a:p>
                  </a:txBody>
                  <a:tcPr marL="48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2">
                  <a:txBody>
                    <a:bodyPr/>
                    <a:lstStyle/>
                    <a:p>
                      <a:pPr marL="63500" marR="63500" lvl="0" indent="0" algn="ctr" rtl="0">
                        <a:lnSpc>
                          <a:spcPct val="115000"/>
                        </a:lnSpc>
                        <a:spcBef>
                          <a:spcPts val="300"/>
                        </a:spcBef>
                        <a:spcAft>
                          <a:spcPts val="300"/>
                        </a:spcAft>
                        <a:buNone/>
                      </a:pPr>
                      <a:r>
                        <a:rPr lang="en-US" sz="1600" b="1" dirty="0"/>
                        <a:t>0.22</a:t>
                      </a:r>
                      <a:br>
                        <a:rPr lang="en-US" sz="1600" b="1" dirty="0"/>
                      </a:br>
                      <a:r>
                        <a:rPr lang="en-US" sz="1200" b="0" dirty="0"/>
                        <a:t>(0.08, 0.58)</a:t>
                      </a:r>
                      <a:endParaRPr sz="1300" b="0" dirty="0"/>
                    </a:p>
                  </a:txBody>
                  <a:tcPr marL="0" marR="0" marT="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pPr marL="63500" marR="63500" lvl="0" indent="0" algn="ctr" rtl="0">
                        <a:lnSpc>
                          <a:spcPct val="115000"/>
                        </a:lnSpc>
                        <a:spcBef>
                          <a:spcPts val="300"/>
                        </a:spcBef>
                        <a:spcAft>
                          <a:spcPts val="300"/>
                        </a:spcAft>
                        <a:buNone/>
                      </a:pPr>
                      <a:endParaRPr sz="900" b="0" dirty="0"/>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9945902E-F418-8877-74AD-E38D57511789}"/>
              </a:ext>
            </a:extLst>
          </p:cNvPr>
          <p:cNvSpPr txBox="1"/>
          <p:nvPr/>
        </p:nvSpPr>
        <p:spPr>
          <a:xfrm>
            <a:off x="2577354" y="5647554"/>
            <a:ext cx="7303602" cy="338554"/>
          </a:xfrm>
          <a:prstGeom prst="rect">
            <a:avLst/>
          </a:prstGeom>
          <a:noFill/>
        </p:spPr>
        <p:txBody>
          <a:bodyPr wrap="none" rtlCol="0">
            <a:spAutoFit/>
          </a:bodyPr>
          <a:lstStyle/>
          <a:p>
            <a:pPr marL="0" marR="0" lvl="0" indent="0" algn="l" defTabSz="1219170" rtl="0" eaLnBrk="0" fontAlgn="base" latinLnBrk="0" hangingPunct="0">
              <a:lnSpc>
                <a:spcPct val="100000"/>
              </a:lnSpc>
              <a:spcBef>
                <a:spcPct val="0"/>
              </a:spcBef>
              <a:spcAft>
                <a:spcPct val="0"/>
              </a:spcAft>
              <a:buClr>
                <a:srgbClr val="000000"/>
              </a:buClr>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sym typeface="Arial"/>
              </a:rPr>
              <a:t>Median survival follow up: alectinib, 27.8 months; chemotherapy, 28.4 months </a:t>
            </a:r>
          </a:p>
        </p:txBody>
      </p:sp>
      <p:sp>
        <p:nvSpPr>
          <p:cNvPr id="9" name="TextBox 8">
            <a:extLst>
              <a:ext uri="{FF2B5EF4-FFF2-40B4-BE49-F238E27FC236}">
                <a16:creationId xmlns:a16="http://schemas.microsoft.com/office/drawing/2014/main" id="{E66C4FA8-6F36-D0A9-0114-648CD1C5B8C3}"/>
              </a:ext>
            </a:extLst>
          </p:cNvPr>
          <p:cNvSpPr txBox="1"/>
          <p:nvPr/>
        </p:nvSpPr>
        <p:spPr bwMode="auto">
          <a:xfrm>
            <a:off x="24794" y="6704112"/>
            <a:ext cx="806691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Wu YL et al. N Engl J Med. 2024;390(14):1265-1276. </a:t>
            </a:r>
          </a:p>
        </p:txBody>
      </p:sp>
    </p:spTree>
    <p:extLst>
      <p:ext uri="{BB962C8B-B14F-4D97-AF65-F5344CB8AC3E}">
        <p14:creationId xmlns:p14="http://schemas.microsoft.com/office/powerpoint/2010/main" val="500789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C9925D-EF20-DEC3-759F-D2ECB081FB8C}"/>
              </a:ext>
            </a:extLst>
          </p:cNvPr>
          <p:cNvSpPr txBox="1"/>
          <p:nvPr/>
        </p:nvSpPr>
        <p:spPr>
          <a:xfrm>
            <a:off x="4099299" y="2505670"/>
            <a:ext cx="3993401" cy="92333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3333CC"/>
                </a:solidFill>
                <a:effectLst/>
                <a:uLnTx/>
                <a:uFillTx/>
                <a:latin typeface="Arial" pitchFamily="-72" charset="0"/>
                <a:ea typeface="MS PGothic" charset="0"/>
              </a:rPr>
              <a:t>Questions?</a:t>
            </a:r>
          </a:p>
        </p:txBody>
      </p:sp>
    </p:spTree>
    <p:custDataLst>
      <p:tags r:id="rId1"/>
    </p:custDataLst>
    <p:extLst>
      <p:ext uri="{BB962C8B-B14F-4D97-AF65-F5344CB8AC3E}">
        <p14:creationId xmlns:p14="http://schemas.microsoft.com/office/powerpoint/2010/main" val="192173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a:extLst>
              <a:ext uri="{FF2B5EF4-FFF2-40B4-BE49-F238E27FC236}">
                <a16:creationId xmlns:a16="http://schemas.microsoft.com/office/drawing/2014/main" id="{81D867F3-2BB3-D746-80FF-6B46EE1D4C64}"/>
              </a:ext>
            </a:extLst>
          </p:cNvPr>
          <p:cNvSpPr txBox="1">
            <a:spLocks noChangeArrowheads="1"/>
          </p:cNvSpPr>
          <p:nvPr/>
        </p:nvSpPr>
        <p:spPr>
          <a:xfrm>
            <a:off x="609600" y="85725"/>
            <a:ext cx="10972800" cy="693738"/>
          </a:xfrm>
          <a:prstGeom prst="rect">
            <a:avLst/>
          </a:prstGeom>
          <a:solidFill>
            <a:srgbClr val="002060"/>
          </a:solidFill>
        </p:spPr>
        <p:txBody>
          <a:bodyPr/>
          <a:lstStyle>
            <a:lvl1pPr algn="ctr" rtl="0" eaLnBrk="0" fontAlgn="base" hangingPunct="0">
              <a:spcBef>
                <a:spcPct val="0"/>
              </a:spcBef>
              <a:spcAft>
                <a:spcPct val="0"/>
              </a:spcAft>
              <a:defRPr sz="3200" b="1">
                <a:solidFill>
                  <a:srgbClr val="001687"/>
                </a:solidFill>
                <a:latin typeface="Calibri" panose="020F0502020204030204" pitchFamily="34" charset="0"/>
                <a:ea typeface="ＭＳ Ｐゴシック" charset="0"/>
                <a:cs typeface="Calibri" panose="020F0502020204030204" pitchFamily="34" charset="0"/>
              </a:defRPr>
            </a:lvl1pPr>
            <a:lvl2pPr algn="ctr" rtl="0" eaLnBrk="0" fontAlgn="base" hangingPunct="0">
              <a:spcBef>
                <a:spcPct val="0"/>
              </a:spcBef>
              <a:spcAft>
                <a:spcPct val="0"/>
              </a:spcAft>
              <a:defRPr sz="3200" b="1">
                <a:solidFill>
                  <a:srgbClr val="001687"/>
                </a:solidFill>
                <a:latin typeface="Calibri" charset="0"/>
                <a:ea typeface="ＭＳ Ｐゴシック" charset="0"/>
                <a:cs typeface="Calibri" charset="0"/>
              </a:defRPr>
            </a:lvl2pPr>
            <a:lvl3pPr algn="ctr" rtl="0" eaLnBrk="0" fontAlgn="base" hangingPunct="0">
              <a:spcBef>
                <a:spcPct val="0"/>
              </a:spcBef>
              <a:spcAft>
                <a:spcPct val="0"/>
              </a:spcAft>
              <a:defRPr sz="3200" b="1">
                <a:solidFill>
                  <a:srgbClr val="001687"/>
                </a:solidFill>
                <a:latin typeface="Calibri" charset="0"/>
                <a:ea typeface="ＭＳ Ｐゴシック" charset="0"/>
                <a:cs typeface="Calibri" charset="0"/>
              </a:defRPr>
            </a:lvl3pPr>
            <a:lvl4pPr algn="ctr" rtl="0" eaLnBrk="0" fontAlgn="base" hangingPunct="0">
              <a:spcBef>
                <a:spcPct val="0"/>
              </a:spcBef>
              <a:spcAft>
                <a:spcPct val="0"/>
              </a:spcAft>
              <a:defRPr sz="3200" b="1">
                <a:solidFill>
                  <a:srgbClr val="001687"/>
                </a:solidFill>
                <a:latin typeface="Calibri" charset="0"/>
                <a:ea typeface="ＭＳ Ｐゴシック" charset="0"/>
                <a:cs typeface="Calibri" charset="0"/>
              </a:defRPr>
            </a:lvl4pPr>
            <a:lvl5pPr algn="ctr" rtl="0" eaLnBrk="0" fontAlgn="base" hangingPunct="0">
              <a:spcBef>
                <a:spcPct val="0"/>
              </a:spcBef>
              <a:spcAft>
                <a:spcPct val="0"/>
              </a:spcAft>
              <a:defRPr sz="3200" b="1">
                <a:solidFill>
                  <a:srgbClr val="001687"/>
                </a:solidFill>
                <a:latin typeface="Calibri" charset="0"/>
                <a:ea typeface="ＭＳ Ｐゴシック" charset="0"/>
                <a:cs typeface="Calibri"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3600" b="1" i="1" u="none" strike="noStrike" kern="0" cap="none" spc="0" normalizeH="0" baseline="0" noProof="0" dirty="0">
                <a:ln>
                  <a:noFill/>
                </a:ln>
                <a:solidFill>
                  <a:srgbClr val="FFFF00"/>
                </a:solidFill>
                <a:effectLst/>
                <a:uLnTx/>
                <a:uFillTx/>
                <a:latin typeface="Calibri" charset="0"/>
                <a:ea typeface="ＭＳ Ｐゴシック" charset="-128"/>
                <a:cs typeface="Calibri" charset="0"/>
                <a:sym typeface="Arial Bold Italic" charset="0"/>
              </a:rPr>
              <a:t>ROS1</a:t>
            </a:r>
            <a:r>
              <a:rPr kumimoji="0" lang="en-US" altLang="it-IT" sz="3600" b="1" i="0" u="none" strike="noStrike" kern="0" cap="none" spc="0" normalizeH="0" baseline="0" noProof="0" dirty="0">
                <a:ln>
                  <a:noFill/>
                </a:ln>
                <a:solidFill>
                  <a:srgbClr val="FFFF00"/>
                </a:solidFill>
                <a:effectLst/>
                <a:uLnTx/>
                <a:uFillTx/>
                <a:latin typeface="Calibri" charset="0"/>
                <a:ea typeface="ＭＳ Ｐゴシック" charset="-128"/>
                <a:cs typeface="Calibri" charset="0"/>
                <a:sym typeface="Arial Bold Italic" charset="0"/>
              </a:rPr>
              <a:t> rearrangements </a:t>
            </a:r>
            <a:r>
              <a:rPr kumimoji="0" lang="en-US" altLang="it-IT" sz="3600" b="1" i="0" u="none" strike="noStrike" kern="0" cap="none" spc="0" normalizeH="0" baseline="0" noProof="0" dirty="0">
                <a:ln>
                  <a:noFill/>
                </a:ln>
                <a:solidFill>
                  <a:srgbClr val="FFFF00"/>
                </a:solidFill>
                <a:effectLst/>
                <a:uLnTx/>
                <a:uFillTx/>
                <a:latin typeface="Calibri" charset="0"/>
                <a:ea typeface="ＭＳ Ｐゴシック" charset="-128"/>
                <a:cs typeface="Calibri" charset="0"/>
              </a:rPr>
              <a:t>in NSCLC</a:t>
            </a:r>
          </a:p>
        </p:txBody>
      </p:sp>
      <p:sp>
        <p:nvSpPr>
          <p:cNvPr id="25" name="Content Placeholder 6">
            <a:extLst>
              <a:ext uri="{FF2B5EF4-FFF2-40B4-BE49-F238E27FC236}">
                <a16:creationId xmlns:a16="http://schemas.microsoft.com/office/drawing/2014/main" id="{045938C2-864B-3A46-BAA5-9FDF3AF67260}"/>
              </a:ext>
            </a:extLst>
          </p:cNvPr>
          <p:cNvSpPr txBox="1">
            <a:spLocks/>
          </p:cNvSpPr>
          <p:nvPr/>
        </p:nvSpPr>
        <p:spPr>
          <a:xfrm>
            <a:off x="609600" y="742950"/>
            <a:ext cx="11103980" cy="431482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ＭＳ Ｐゴシック"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0"/>
              </a:spcBef>
              <a:spcAft>
                <a:spcPts val="1800"/>
              </a:spcAft>
              <a:buClrTx/>
              <a:buSzTx/>
              <a:buFontTx/>
              <a:buChar char="•"/>
              <a:tabLst/>
              <a:defRPr/>
            </a:pPr>
            <a:r>
              <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rPr>
              <a:t>Patients with ROS1 rearrangements share many features in common with </a:t>
            </a:r>
            <a:r>
              <a:rPr kumimoji="0" lang="en-US" altLang="it-IT" sz="1800" b="1" i="1" u="none" strike="noStrike" kern="0" cap="none" spc="0" normalizeH="0" baseline="0" noProof="0" dirty="0">
                <a:ln>
                  <a:noFill/>
                </a:ln>
                <a:solidFill>
                  <a:srgbClr val="000000"/>
                </a:solidFill>
                <a:effectLst/>
                <a:uLnTx/>
                <a:uFillTx/>
                <a:latin typeface="Calibri" charset="0"/>
                <a:ea typeface="ＭＳ Ｐゴシック" charset="-128"/>
                <a:cs typeface="Calibri" charset="0"/>
              </a:rPr>
              <a:t>ALK+</a:t>
            </a:r>
            <a:r>
              <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rPr>
              <a:t> patients (adenocarcinoma histology, younger age at diagnosis, never or light smokers)</a:t>
            </a:r>
          </a:p>
          <a:p>
            <a:pPr marL="342900" marR="0" lvl="0" indent="-342900" algn="l" defTabSz="914400" rtl="0" eaLnBrk="0" fontAlgn="base" latinLnBrk="0" hangingPunct="0">
              <a:lnSpc>
                <a:spcPct val="100000"/>
              </a:lnSpc>
              <a:spcBef>
                <a:spcPct val="0"/>
              </a:spcBef>
              <a:spcAft>
                <a:spcPts val="1800"/>
              </a:spcAft>
              <a:buClrTx/>
              <a:buSzTx/>
              <a:buFontTx/>
              <a:buChar char="•"/>
              <a:tabLst/>
              <a:defRPr/>
            </a:pPr>
            <a:r>
              <a:rPr kumimoji="0" lang="en-US" altLang="it-IT"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Rare event occurring in 1-2 % of NSCLC and mutually exclusive with </a:t>
            </a:r>
            <a:r>
              <a:rPr kumimoji="0" lang="en-US" altLang="it-IT" sz="18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EGFR, HER2, KRAS, BRAF </a:t>
            </a:r>
            <a:r>
              <a:rPr kumimoji="0" lang="en-US" altLang="it-IT"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mutations and with </a:t>
            </a:r>
            <a:r>
              <a:rPr kumimoji="0" lang="en-US" altLang="it-IT" sz="18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ALK</a:t>
            </a:r>
            <a:r>
              <a:rPr kumimoji="0" lang="en-US" altLang="it-IT"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rearrangements</a:t>
            </a:r>
          </a:p>
          <a:p>
            <a:pPr marL="342900" marR="0" lvl="0" indent="-342900" algn="l" defTabSz="914400" rtl="0" eaLnBrk="0" fontAlgn="base" latinLnBrk="0" hangingPunct="0">
              <a:lnSpc>
                <a:spcPct val="100000"/>
              </a:lnSpc>
              <a:spcBef>
                <a:spcPct val="0"/>
              </a:spcBef>
              <a:spcAft>
                <a:spcPts val="1800"/>
              </a:spcAft>
              <a:buClrTx/>
              <a:buSzTx/>
              <a:buFontTx/>
              <a:buChar char="•"/>
              <a:tabLst/>
              <a:defRPr/>
            </a:pPr>
            <a:r>
              <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rPr>
              <a:t>According to current guidelines, ROS1 testing should be performed on all adenocarcinoma patients irrespective of clinical characteristics (and I’d add all never smokers or remote former smokers regardless of histology)</a:t>
            </a:r>
          </a:p>
          <a:p>
            <a:pPr marL="342900" marR="0" lvl="0" indent="-342900" algn="l" defTabSz="914400" rtl="0" eaLnBrk="0" fontAlgn="base" latinLnBrk="0" hangingPunct="0">
              <a:lnSpc>
                <a:spcPct val="100000"/>
              </a:lnSpc>
              <a:spcBef>
                <a:spcPct val="0"/>
              </a:spcBef>
              <a:spcAft>
                <a:spcPts val="1800"/>
              </a:spcAft>
              <a:buClrTx/>
              <a:buSzTx/>
              <a:buFontTx/>
              <a:buChar char="•"/>
              <a:tabLst/>
              <a:defRPr/>
            </a:pPr>
            <a:r>
              <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rPr>
              <a:t> Screening test: IHC </a:t>
            </a:r>
            <a:r>
              <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sym typeface="Wingdings" pitchFamily="2" charset="2"/>
              </a:rPr>
              <a:t> positive results confirmed by FISH or other cytogenetic method</a:t>
            </a:r>
          </a:p>
          <a:p>
            <a:pPr marL="342900" marR="0" lvl="0" indent="-342900" algn="l" defTabSz="914400" rtl="0" eaLnBrk="0" fontAlgn="base" latinLnBrk="0" hangingPunct="0">
              <a:lnSpc>
                <a:spcPct val="100000"/>
              </a:lnSpc>
              <a:spcBef>
                <a:spcPct val="0"/>
              </a:spcBef>
              <a:spcAft>
                <a:spcPts val="1800"/>
              </a:spcAft>
              <a:buClrTx/>
              <a:buSzTx/>
              <a:buFontTx/>
              <a:buChar char="•"/>
              <a:tabLst/>
              <a:defRPr/>
            </a:pPr>
            <a:endParaRPr kumimoji="0" lang="en-US" altLang="it-IT" sz="1800" b="0" i="0" u="none" strike="noStrike" kern="0" cap="none" spc="0" normalizeH="0" baseline="0" noProof="0" dirty="0">
              <a:ln>
                <a:noFill/>
              </a:ln>
              <a:solidFill>
                <a:srgbClr val="000000"/>
              </a:solidFill>
              <a:effectLst/>
              <a:uLnTx/>
              <a:uFillTx/>
              <a:latin typeface="Calibri" charset="0"/>
              <a:ea typeface="ＭＳ Ｐゴシック" charset="-128"/>
              <a:cs typeface="Calibri" charset="0"/>
              <a:sym typeface="Wingdings" pitchFamily="2" charset="2"/>
            </a:endParaRPr>
          </a:p>
          <a:p>
            <a:pPr marL="342900" marR="0" lvl="0" indent="-342900" algn="l" defTabSz="914400" rtl="0" eaLnBrk="0" fontAlgn="base" latinLnBrk="0" hangingPunct="0">
              <a:lnSpc>
                <a:spcPct val="100000"/>
              </a:lnSpc>
              <a:spcBef>
                <a:spcPct val="0"/>
              </a:spcBef>
              <a:spcAft>
                <a:spcPts val="1800"/>
              </a:spcAft>
              <a:buClrTx/>
              <a:buSzTx/>
              <a:buFontTx/>
              <a:buChar char="•"/>
              <a:tabLst/>
              <a:defRPr/>
            </a:pPr>
            <a:endParaRPr kumimoji="0" lang="en-US" altLang="it-IT" sz="1800" b="0" i="0" u="none" strike="noStrike" kern="0" cap="none" spc="0" normalizeH="0" baseline="0" noProof="0" dirty="0">
              <a:ln>
                <a:noFill/>
              </a:ln>
              <a:solidFill>
                <a:srgbClr val="000000"/>
              </a:solidFill>
              <a:effectLst/>
              <a:uLnTx/>
              <a:uFillTx/>
              <a:latin typeface="Calibri" charset="0"/>
              <a:ea typeface="ＭＳ Ｐゴシック" charset="-128"/>
              <a:cs typeface="Calibri" charset="0"/>
              <a:sym typeface="Wingdings" pitchFamily="2" charset="2"/>
            </a:endParaRPr>
          </a:p>
          <a:p>
            <a:pPr marL="0" marR="0" lvl="0" indent="0" algn="l" defTabSz="914400" rtl="0" eaLnBrk="0" fontAlgn="base" latinLnBrk="0" hangingPunct="0">
              <a:lnSpc>
                <a:spcPct val="100000"/>
              </a:lnSpc>
              <a:spcBef>
                <a:spcPct val="0"/>
              </a:spcBef>
              <a:spcAft>
                <a:spcPts val="1800"/>
              </a:spcAft>
              <a:buClrTx/>
              <a:buSzTx/>
              <a:buFontTx/>
              <a:buNone/>
              <a:tabLst/>
              <a:defRPr/>
            </a:pPr>
            <a:endParaRPr kumimoji="0" lang="en-US" altLang="it-IT" sz="1800" b="0" i="0" u="none" strike="noStrike" kern="0" cap="none" spc="0" normalizeH="0" baseline="0" noProof="0" dirty="0">
              <a:ln>
                <a:noFill/>
              </a:ln>
              <a:solidFill>
                <a:srgbClr val="000000"/>
              </a:solidFill>
              <a:effectLst/>
              <a:uLnTx/>
              <a:uFillTx/>
              <a:latin typeface="Calibri" charset="0"/>
              <a:ea typeface="ＭＳ Ｐゴシック" charset="-128"/>
              <a:cs typeface="Calibri" charset="0"/>
              <a:sym typeface="Wingdings" pitchFamily="2" charset="2"/>
            </a:endParaRPr>
          </a:p>
          <a:p>
            <a:pPr marL="0" marR="0" lvl="0" indent="0" algn="l" defTabSz="914400" rtl="0" eaLnBrk="0" fontAlgn="base" latinLnBrk="0" hangingPunct="0">
              <a:lnSpc>
                <a:spcPct val="100000"/>
              </a:lnSpc>
              <a:spcBef>
                <a:spcPct val="0"/>
              </a:spcBef>
              <a:spcAft>
                <a:spcPts val="1800"/>
              </a:spcAft>
              <a:buClrTx/>
              <a:buSzTx/>
              <a:buFontTx/>
              <a:buNone/>
              <a:tabLst/>
              <a:defRPr/>
            </a:pPr>
            <a:endParaRPr kumimoji="0" lang="en-US" altLang="it-IT" sz="1800" b="0" i="0" u="none" strike="noStrike" kern="0" cap="none" spc="0" normalizeH="0" baseline="0" noProof="0" dirty="0">
              <a:ln>
                <a:noFill/>
              </a:ln>
              <a:solidFill>
                <a:srgbClr val="000000"/>
              </a:solidFill>
              <a:effectLst/>
              <a:uLnTx/>
              <a:uFillTx/>
              <a:latin typeface="Calibri" charset="0"/>
              <a:ea typeface="ＭＳ Ｐゴシック" charset="-128"/>
              <a:cs typeface="Calibri" charset="0"/>
              <a:sym typeface="Wingdings" pitchFamily="2" charset="2"/>
            </a:endParaRPr>
          </a:p>
          <a:p>
            <a:pPr marL="342900" marR="0" lvl="0" indent="-342900" algn="l" defTabSz="914400" rtl="0" eaLnBrk="0" fontAlgn="base" latinLnBrk="0" hangingPunct="0">
              <a:lnSpc>
                <a:spcPct val="100000"/>
              </a:lnSpc>
              <a:spcBef>
                <a:spcPct val="0"/>
              </a:spcBef>
              <a:spcAft>
                <a:spcPts val="1800"/>
              </a:spcAft>
              <a:buClrTx/>
              <a:buSzTx/>
              <a:buFontTx/>
              <a:buChar char="•"/>
              <a:tabLst/>
              <a:defRPr/>
            </a:pPr>
            <a:r>
              <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sym typeface="Wingdings" pitchFamily="2" charset="2"/>
              </a:rPr>
              <a:t>Indicated agents:  </a:t>
            </a:r>
            <a:r>
              <a:rPr kumimoji="0" lang="en-US" altLang="it-IT" sz="1800" b="1" i="0" u="none" strike="noStrike" kern="0" cap="none" spc="0" normalizeH="0" baseline="0" noProof="0" dirty="0" err="1">
                <a:ln>
                  <a:noFill/>
                </a:ln>
                <a:solidFill>
                  <a:srgbClr val="000000"/>
                </a:solidFill>
                <a:effectLst/>
                <a:uLnTx/>
                <a:uFillTx/>
                <a:latin typeface="Calibri" charset="0"/>
                <a:ea typeface="ＭＳ Ｐゴシック" charset="-128"/>
                <a:cs typeface="Calibri" charset="0"/>
                <a:sym typeface="Wingdings" pitchFamily="2" charset="2"/>
              </a:rPr>
              <a:t>crizotinib</a:t>
            </a:r>
            <a:r>
              <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sym typeface="Wingdings" pitchFamily="2" charset="2"/>
              </a:rPr>
              <a:t>, </a:t>
            </a:r>
            <a:r>
              <a:rPr kumimoji="0" lang="en-US" altLang="it-IT" sz="1800" b="1" i="0" u="none" strike="noStrike" kern="0" cap="none" spc="0" normalizeH="0" baseline="0" noProof="0" dirty="0" err="1">
                <a:ln>
                  <a:noFill/>
                </a:ln>
                <a:solidFill>
                  <a:srgbClr val="000000"/>
                </a:solidFill>
                <a:effectLst/>
                <a:uLnTx/>
                <a:uFillTx/>
                <a:latin typeface="Calibri" charset="0"/>
                <a:ea typeface="ＭＳ Ｐゴシック" charset="-128"/>
                <a:cs typeface="Calibri" charset="0"/>
                <a:sym typeface="Wingdings" pitchFamily="2" charset="2"/>
              </a:rPr>
              <a:t>entrectinib</a:t>
            </a:r>
            <a:r>
              <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sym typeface="Wingdings" pitchFamily="2" charset="2"/>
              </a:rPr>
              <a:t>, </a:t>
            </a:r>
            <a:r>
              <a:rPr kumimoji="0" lang="en-US" altLang="it-IT" sz="1800" b="1" i="0" u="none" strike="noStrike" kern="0" cap="none" spc="0" normalizeH="0" baseline="0" noProof="0" dirty="0" err="1">
                <a:ln>
                  <a:noFill/>
                </a:ln>
                <a:solidFill>
                  <a:srgbClr val="000000"/>
                </a:solidFill>
                <a:effectLst/>
                <a:uLnTx/>
                <a:uFillTx/>
                <a:latin typeface="Calibri" charset="0"/>
                <a:ea typeface="ＭＳ Ｐゴシック" charset="-128"/>
                <a:cs typeface="Calibri" charset="0"/>
                <a:sym typeface="Wingdings" pitchFamily="2" charset="2"/>
              </a:rPr>
              <a:t>repotrectinib</a:t>
            </a:r>
            <a:endParaRPr kumimoji="0" lang="en-US" altLang="it-IT" sz="1800" b="0" i="0" u="none" strike="noStrike" kern="0" cap="none" spc="0" normalizeH="0" baseline="0" noProof="0" dirty="0">
              <a:ln>
                <a:noFill/>
              </a:ln>
              <a:solidFill>
                <a:srgbClr val="000000"/>
              </a:solidFill>
              <a:effectLst/>
              <a:uLnTx/>
              <a:uFillTx/>
              <a:latin typeface="Calibri" charset="0"/>
              <a:ea typeface="ＭＳ Ｐゴシック" charset="-128"/>
              <a:cs typeface="Calibri" charset="0"/>
            </a:endParaRPr>
          </a:p>
          <a:p>
            <a:pPr marL="342900" marR="0" lvl="0" indent="-342900" algn="l" defTabSz="914400" rtl="0" eaLnBrk="0" fontAlgn="base" latinLnBrk="0" hangingPunct="0">
              <a:lnSpc>
                <a:spcPct val="100000"/>
              </a:lnSpc>
              <a:spcBef>
                <a:spcPct val="0"/>
              </a:spcBef>
              <a:spcAft>
                <a:spcPts val="1800"/>
              </a:spcAft>
              <a:buClrTx/>
              <a:buSzTx/>
              <a:buFontTx/>
              <a:buChar char="•"/>
              <a:tabLst/>
              <a:defRPr/>
            </a:pPr>
            <a:endParaRPr kumimoji="0" lang="en-US" altLang="it-IT" sz="1800" b="1" i="0" u="none" strike="noStrike" kern="0" cap="none" spc="0" normalizeH="0" baseline="0" noProof="0" dirty="0">
              <a:ln>
                <a:noFill/>
              </a:ln>
              <a:solidFill>
                <a:srgbClr val="000000"/>
              </a:solidFill>
              <a:effectLst/>
              <a:uLnTx/>
              <a:uFillTx/>
              <a:latin typeface="Calibri" charset="0"/>
              <a:ea typeface="ＭＳ Ｐゴシック" charset="-128"/>
              <a:cs typeface="Calibri" charset="0"/>
            </a:endParaRPr>
          </a:p>
        </p:txBody>
      </p:sp>
      <p:sp>
        <p:nvSpPr>
          <p:cNvPr id="71683" name="Text Placeholder 81942">
            <a:extLst>
              <a:ext uri="{FF2B5EF4-FFF2-40B4-BE49-F238E27FC236}">
                <a16:creationId xmlns:a16="http://schemas.microsoft.com/office/drawing/2014/main" id="{93473C1F-0E50-8A46-A1DB-B6AC6C16A9E0}"/>
              </a:ext>
            </a:extLst>
          </p:cNvPr>
          <p:cNvSpPr txBox="1">
            <a:spLocks noChangeArrowheads="1"/>
          </p:cNvSpPr>
          <p:nvPr/>
        </p:nvSpPr>
        <p:spPr bwMode="auto">
          <a:xfrm>
            <a:off x="215010" y="6438876"/>
            <a:ext cx="8520112" cy="3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600"/>
              </a:spcAft>
              <a:buClr>
                <a:srgbClr val="0D5CAB"/>
              </a:buClr>
              <a:buFont typeface="Arial" panose="020B0604020202020204" pitchFamily="34" charset="0"/>
              <a:buChar char="•"/>
              <a:defRPr sz="2400">
                <a:solidFill>
                  <a:schemeClr val="tx1"/>
                </a:solidFill>
                <a:latin typeface="Arial" panose="020B0604020202020204" pitchFamily="34" charset="0"/>
              </a:defRPr>
            </a:lvl1pPr>
            <a:lvl2pPr marL="741363" indent="-284163">
              <a:lnSpc>
                <a:spcPct val="90000"/>
              </a:lnSpc>
              <a:spcAft>
                <a:spcPts val="600"/>
              </a:spcAft>
              <a:buClr>
                <a:srgbClr val="0D5CAB"/>
              </a:buClr>
              <a:buFont typeface="Arial" panose="020B0604020202020204" pitchFamily="34" charset="0"/>
              <a:buChar char="–"/>
              <a:defRPr sz="2200">
                <a:solidFill>
                  <a:schemeClr val="tx1"/>
                </a:solidFill>
                <a:latin typeface="Arial" panose="020B0604020202020204" pitchFamily="34" charset="0"/>
              </a:defRPr>
            </a:lvl2pPr>
            <a:lvl3pPr marL="1141413" indent="-227013">
              <a:lnSpc>
                <a:spcPct val="90000"/>
              </a:lnSpc>
              <a:spcAft>
                <a:spcPts val="600"/>
              </a:spcAft>
              <a:buClr>
                <a:srgbClr val="0D5CAB"/>
              </a:buClr>
              <a:buFont typeface="Arial" panose="020B0604020202020204" pitchFamily="34" charset="0"/>
              <a:buChar char="•"/>
              <a:defRPr sz="2000">
                <a:solidFill>
                  <a:schemeClr val="tx1"/>
                </a:solidFill>
                <a:latin typeface="Arial" panose="020B0604020202020204" pitchFamily="34" charset="0"/>
              </a:defRPr>
            </a:lvl3pPr>
            <a:lvl4pPr marL="1598613" indent="-227013">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4pPr>
            <a:lvl5pPr marL="2055813" indent="-227013">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5pPr>
            <a:lvl6pPr marL="2513013" indent="-227013"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6pPr>
            <a:lvl7pPr marL="2970213" indent="-227013"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7pPr>
            <a:lvl8pPr marL="3427413" indent="-227013"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8pPr>
            <a:lvl9pPr marL="3884613" indent="-227013"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it-IT"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Bergethon K, et al. J Clin Oncol 2012;  </a:t>
            </a:r>
            <a:r>
              <a:rPr kumimoji="0" lang="en-GB" altLang="it-IT"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Davies KD, et al. Clin Cancer Res 2012; Kalemkerian GP, et al. JCO 2018</a:t>
            </a:r>
          </a:p>
        </p:txBody>
      </p:sp>
      <p:grpSp>
        <p:nvGrpSpPr>
          <p:cNvPr id="71684" name="Group 18">
            <a:extLst>
              <a:ext uri="{FF2B5EF4-FFF2-40B4-BE49-F238E27FC236}">
                <a16:creationId xmlns:a16="http://schemas.microsoft.com/office/drawing/2014/main" id="{E3058520-EBE1-564E-BF6B-422004A697A0}"/>
              </a:ext>
            </a:extLst>
          </p:cNvPr>
          <p:cNvGrpSpPr>
            <a:grpSpLocks/>
          </p:cNvGrpSpPr>
          <p:nvPr/>
        </p:nvGrpSpPr>
        <p:grpSpPr bwMode="auto">
          <a:xfrm>
            <a:off x="5748338" y="3629608"/>
            <a:ext cx="4848225" cy="1685925"/>
            <a:chOff x="1562100" y="3428998"/>
            <a:chExt cx="6546849" cy="2303544"/>
          </a:xfrm>
        </p:grpSpPr>
        <p:grpSp>
          <p:nvGrpSpPr>
            <p:cNvPr id="71686" name="Group 10">
              <a:extLst>
                <a:ext uri="{FF2B5EF4-FFF2-40B4-BE49-F238E27FC236}">
                  <a16:creationId xmlns:a16="http://schemas.microsoft.com/office/drawing/2014/main" id="{E0230BB2-8877-DC4C-AFA8-7A607C7F1857}"/>
                </a:ext>
              </a:extLst>
            </p:cNvPr>
            <p:cNvGrpSpPr>
              <a:grpSpLocks/>
            </p:cNvGrpSpPr>
            <p:nvPr/>
          </p:nvGrpSpPr>
          <p:grpSpPr bwMode="auto">
            <a:xfrm>
              <a:off x="5114924" y="3429000"/>
              <a:ext cx="2994025" cy="2303542"/>
              <a:chOff x="6293644" y="2833313"/>
              <a:chExt cx="3276600" cy="2520949"/>
            </a:xfrm>
          </p:grpSpPr>
          <p:pic>
            <p:nvPicPr>
              <p:cNvPr id="71688" name="Picture 2">
                <a:extLst>
                  <a:ext uri="{FF2B5EF4-FFF2-40B4-BE49-F238E27FC236}">
                    <a16:creationId xmlns:a16="http://schemas.microsoft.com/office/drawing/2014/main" id="{18C30492-B41B-F64C-A231-5A99B81CD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644" y="3296863"/>
                <a:ext cx="3276600" cy="7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11">
                <a:extLst>
                  <a:ext uri="{FF2B5EF4-FFF2-40B4-BE49-F238E27FC236}">
                    <a16:creationId xmlns:a16="http://schemas.microsoft.com/office/drawing/2014/main" id="{94C9CBC0-1FE5-094E-9040-63C31B4A3320}"/>
                  </a:ext>
                </a:extLst>
              </p:cNvPr>
              <p:cNvSpPr/>
              <p:nvPr/>
            </p:nvSpPr>
            <p:spPr>
              <a:xfrm>
                <a:off x="6374968" y="3407765"/>
                <a:ext cx="3195276" cy="75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71690" name="Rectangle 12">
                <a:extLst>
                  <a:ext uri="{FF2B5EF4-FFF2-40B4-BE49-F238E27FC236}">
                    <a16:creationId xmlns:a16="http://schemas.microsoft.com/office/drawing/2014/main" id="{761846EE-7673-834B-901C-DD911C0BE540}"/>
                  </a:ext>
                </a:extLst>
              </p:cNvPr>
              <p:cNvSpPr>
                <a:spLocks noChangeArrowheads="1"/>
              </p:cNvSpPr>
              <p:nvPr/>
            </p:nvSpPr>
            <p:spPr bwMode="auto">
              <a:xfrm>
                <a:off x="6366669" y="2833313"/>
                <a:ext cx="1447800" cy="23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ts val="600"/>
                  </a:spcAft>
                  <a:buClr>
                    <a:srgbClr val="0D5CAB"/>
                  </a:buClr>
                  <a:buFont typeface="Arial" panose="020B0604020202020204" pitchFamily="34" charset="0"/>
                  <a:buChar char="•"/>
                  <a:defRPr sz="2400">
                    <a:solidFill>
                      <a:schemeClr val="tx1"/>
                    </a:solidFill>
                    <a:latin typeface="Arial" panose="020B0604020202020204" pitchFamily="34" charset="0"/>
                  </a:defRPr>
                </a:lvl1pPr>
                <a:lvl2pPr marL="742950" indent="-285750">
                  <a:lnSpc>
                    <a:spcPct val="90000"/>
                  </a:lnSpc>
                  <a:spcAft>
                    <a:spcPts val="600"/>
                  </a:spcAft>
                  <a:buClr>
                    <a:srgbClr val="0D5CAB"/>
                  </a:buClr>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Aft>
                    <a:spcPts val="600"/>
                  </a:spcAft>
                  <a:buClr>
                    <a:srgbClr val="0D5CAB"/>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SDC4 exon 2</a:t>
                </a:r>
              </a:p>
            </p:txBody>
          </p:sp>
          <p:cxnSp>
            <p:nvCxnSpPr>
              <p:cNvPr id="33" name="Straight Arrow Connector 13">
                <a:extLst>
                  <a:ext uri="{FF2B5EF4-FFF2-40B4-BE49-F238E27FC236}">
                    <a16:creationId xmlns:a16="http://schemas.microsoft.com/office/drawing/2014/main" id="{7E6BE22E-A6FD-6C49-B720-C68FAF946798}"/>
                  </a:ext>
                </a:extLst>
              </p:cNvPr>
              <p:cNvCxnSpPr/>
              <p:nvPr/>
            </p:nvCxnSpPr>
            <p:spPr>
              <a:xfrm flipH="1">
                <a:off x="6367929" y="3224984"/>
                <a:ext cx="1623444"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34" name="Straight Arrow Connector 14">
                <a:extLst>
                  <a:ext uri="{FF2B5EF4-FFF2-40B4-BE49-F238E27FC236}">
                    <a16:creationId xmlns:a16="http://schemas.microsoft.com/office/drawing/2014/main" id="{9ED7AC06-56FE-7F42-9ACB-76B78FEFC5DD}"/>
                  </a:ext>
                </a:extLst>
              </p:cNvPr>
              <p:cNvCxnSpPr/>
              <p:nvPr/>
            </p:nvCxnSpPr>
            <p:spPr>
              <a:xfrm>
                <a:off x="8045332" y="3224984"/>
                <a:ext cx="1461568"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sp>
            <p:nvSpPr>
              <p:cNvPr id="71693" name="Rectangle 15">
                <a:extLst>
                  <a:ext uri="{FF2B5EF4-FFF2-40B4-BE49-F238E27FC236}">
                    <a16:creationId xmlns:a16="http://schemas.microsoft.com/office/drawing/2014/main" id="{4A7319B4-8E49-644F-8B5A-27D620321EC6}"/>
                  </a:ext>
                </a:extLst>
              </p:cNvPr>
              <p:cNvSpPr>
                <a:spLocks noChangeArrowheads="1"/>
              </p:cNvSpPr>
              <p:nvPr/>
            </p:nvSpPr>
            <p:spPr bwMode="auto">
              <a:xfrm>
                <a:off x="8022433" y="2833313"/>
                <a:ext cx="1520825" cy="23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ts val="600"/>
                  </a:spcAft>
                  <a:buClr>
                    <a:srgbClr val="0D5CAB"/>
                  </a:buClr>
                  <a:buFont typeface="Arial" panose="020B0604020202020204" pitchFamily="34" charset="0"/>
                  <a:buChar char="•"/>
                  <a:defRPr sz="2400">
                    <a:solidFill>
                      <a:schemeClr val="tx1"/>
                    </a:solidFill>
                    <a:latin typeface="Arial" panose="020B0604020202020204" pitchFamily="34" charset="0"/>
                  </a:defRPr>
                </a:lvl1pPr>
                <a:lvl2pPr marL="742950" indent="-285750">
                  <a:lnSpc>
                    <a:spcPct val="90000"/>
                  </a:lnSpc>
                  <a:spcAft>
                    <a:spcPts val="600"/>
                  </a:spcAft>
                  <a:buClr>
                    <a:srgbClr val="0D5CAB"/>
                  </a:buClr>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Aft>
                    <a:spcPts val="600"/>
                  </a:spcAft>
                  <a:buClr>
                    <a:srgbClr val="0D5CAB"/>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ROS1 exon 32</a:t>
                </a:r>
              </a:p>
            </p:txBody>
          </p:sp>
          <p:pic>
            <p:nvPicPr>
              <p:cNvPr id="71694" name="Picture 35">
                <a:extLst>
                  <a:ext uri="{FF2B5EF4-FFF2-40B4-BE49-F238E27FC236}">
                    <a16:creationId xmlns:a16="http://schemas.microsoft.com/office/drawing/2014/main" id="{D4A4A34B-AB87-5E47-B94C-737EB298A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644" y="4554162"/>
                <a:ext cx="32766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a:extLst>
                  <a:ext uri="{FF2B5EF4-FFF2-40B4-BE49-F238E27FC236}">
                    <a16:creationId xmlns:a16="http://schemas.microsoft.com/office/drawing/2014/main" id="{6E76D9B7-E1DD-7546-89CB-9C3531349281}"/>
                  </a:ext>
                </a:extLst>
              </p:cNvPr>
              <p:cNvSpPr/>
              <p:nvPr/>
            </p:nvSpPr>
            <p:spPr>
              <a:xfrm>
                <a:off x="6682295" y="4706220"/>
                <a:ext cx="2723727" cy="45102"/>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71696" name="Rectangle 63">
                <a:extLst>
                  <a:ext uri="{FF2B5EF4-FFF2-40B4-BE49-F238E27FC236}">
                    <a16:creationId xmlns:a16="http://schemas.microsoft.com/office/drawing/2014/main" id="{792A042C-C8AA-DC41-880E-F169C43E38A4}"/>
                  </a:ext>
                </a:extLst>
              </p:cNvPr>
              <p:cNvSpPr>
                <a:spLocks noChangeArrowheads="1"/>
              </p:cNvSpPr>
              <p:nvPr/>
            </p:nvSpPr>
            <p:spPr bwMode="auto">
              <a:xfrm>
                <a:off x="6522244" y="4211263"/>
                <a:ext cx="1447800" cy="23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ts val="600"/>
                  </a:spcAft>
                  <a:buClr>
                    <a:srgbClr val="0D5CAB"/>
                  </a:buClr>
                  <a:buFont typeface="Arial" panose="020B0604020202020204" pitchFamily="34" charset="0"/>
                  <a:buChar char="•"/>
                  <a:defRPr sz="2400">
                    <a:solidFill>
                      <a:schemeClr val="tx1"/>
                    </a:solidFill>
                    <a:latin typeface="Arial" panose="020B0604020202020204" pitchFamily="34" charset="0"/>
                  </a:defRPr>
                </a:lvl1pPr>
                <a:lvl2pPr marL="742950" indent="-285750">
                  <a:lnSpc>
                    <a:spcPct val="90000"/>
                  </a:lnSpc>
                  <a:spcAft>
                    <a:spcPts val="600"/>
                  </a:spcAft>
                  <a:buClr>
                    <a:srgbClr val="0D5CAB"/>
                  </a:buClr>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Aft>
                    <a:spcPts val="600"/>
                  </a:spcAft>
                  <a:buClr>
                    <a:srgbClr val="0D5CAB"/>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SDC4 exon 2</a:t>
                </a:r>
              </a:p>
            </p:txBody>
          </p:sp>
          <p:cxnSp>
            <p:nvCxnSpPr>
              <p:cNvPr id="39" name="Straight Arrow Connector 64">
                <a:extLst>
                  <a:ext uri="{FF2B5EF4-FFF2-40B4-BE49-F238E27FC236}">
                    <a16:creationId xmlns:a16="http://schemas.microsoft.com/office/drawing/2014/main" id="{F2E0ED7A-FEA7-4546-8492-85D4211F6540}"/>
                  </a:ext>
                </a:extLst>
              </p:cNvPr>
              <p:cNvCxnSpPr/>
              <p:nvPr/>
            </p:nvCxnSpPr>
            <p:spPr>
              <a:xfrm flipH="1">
                <a:off x="6370276" y="4487833"/>
                <a:ext cx="1621098"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40" name="Straight Arrow Connector 65">
                <a:extLst>
                  <a:ext uri="{FF2B5EF4-FFF2-40B4-BE49-F238E27FC236}">
                    <a16:creationId xmlns:a16="http://schemas.microsoft.com/office/drawing/2014/main" id="{F0FE055F-9BA0-DE4F-A4FB-ADDDAEAA7550}"/>
                  </a:ext>
                </a:extLst>
              </p:cNvPr>
              <p:cNvCxnSpPr/>
              <p:nvPr/>
            </p:nvCxnSpPr>
            <p:spPr>
              <a:xfrm>
                <a:off x="8045332" y="4487833"/>
                <a:ext cx="1461568"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sp>
            <p:nvSpPr>
              <p:cNvPr id="71699" name="Rectangle 66">
                <a:extLst>
                  <a:ext uri="{FF2B5EF4-FFF2-40B4-BE49-F238E27FC236}">
                    <a16:creationId xmlns:a16="http://schemas.microsoft.com/office/drawing/2014/main" id="{49B1F88B-AFA6-9C47-8419-9170148017D1}"/>
                  </a:ext>
                </a:extLst>
              </p:cNvPr>
              <p:cNvSpPr>
                <a:spLocks noChangeArrowheads="1"/>
              </p:cNvSpPr>
              <p:nvPr/>
            </p:nvSpPr>
            <p:spPr bwMode="auto">
              <a:xfrm>
                <a:off x="7897020" y="4211263"/>
                <a:ext cx="1520825" cy="23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ts val="600"/>
                  </a:spcAft>
                  <a:buClr>
                    <a:srgbClr val="0D5CAB"/>
                  </a:buClr>
                  <a:buFont typeface="Arial" panose="020B0604020202020204" pitchFamily="34" charset="0"/>
                  <a:buChar char="•"/>
                  <a:defRPr sz="2400">
                    <a:solidFill>
                      <a:schemeClr val="tx1"/>
                    </a:solidFill>
                    <a:latin typeface="Arial" panose="020B0604020202020204" pitchFamily="34" charset="0"/>
                  </a:defRPr>
                </a:lvl1pPr>
                <a:lvl2pPr marL="742950" indent="-285750">
                  <a:lnSpc>
                    <a:spcPct val="90000"/>
                  </a:lnSpc>
                  <a:spcAft>
                    <a:spcPts val="600"/>
                  </a:spcAft>
                  <a:buClr>
                    <a:srgbClr val="0D5CAB"/>
                  </a:buClr>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Aft>
                    <a:spcPts val="600"/>
                  </a:spcAft>
                  <a:buClr>
                    <a:srgbClr val="0D5CAB"/>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ct val="0"/>
                  </a:spcBef>
                  <a:spcAft>
                    <a:spcPts val="600"/>
                  </a:spcAft>
                  <a:buClr>
                    <a:srgbClr val="0D5CAB"/>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ROS1 exon 34</a:t>
                </a:r>
              </a:p>
            </p:txBody>
          </p:sp>
        </p:grpSp>
        <p:pic>
          <p:nvPicPr>
            <p:cNvPr id="71687" name="Picture 1">
              <a:extLst>
                <a:ext uri="{FF2B5EF4-FFF2-40B4-BE49-F238E27FC236}">
                  <a16:creationId xmlns:a16="http://schemas.microsoft.com/office/drawing/2014/main" id="{A0E6ED06-98C3-204C-B775-F31014ABB0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62100" y="3428998"/>
              <a:ext cx="2355764" cy="225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685" name="Picture 2">
            <a:extLst>
              <a:ext uri="{FF2B5EF4-FFF2-40B4-BE49-F238E27FC236}">
                <a16:creationId xmlns:a16="http://schemas.microsoft.com/office/drawing/2014/main" id="{453AA735-5858-494D-83DD-4A47770CC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52" t="35796" r="80142" b="50018"/>
          <a:stretch>
            <a:fillRect/>
          </a:stretch>
        </p:blipFill>
        <p:spPr bwMode="auto">
          <a:xfrm>
            <a:off x="1377833" y="3629608"/>
            <a:ext cx="3002080" cy="154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100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3963ED-C907-899D-DA9E-78582804B77D}"/>
              </a:ext>
            </a:extLst>
          </p:cNvPr>
          <p:cNvSpPr>
            <a:spLocks noGrp="1"/>
          </p:cNvSpPr>
          <p:nvPr>
            <p:ph type="body" sz="quarter" idx="13"/>
          </p:nvPr>
        </p:nvSpPr>
        <p:spPr>
          <a:xfrm>
            <a:off x="637449" y="452962"/>
            <a:ext cx="11221616" cy="628090"/>
          </a:xfrm>
          <a:solidFill>
            <a:srgbClr val="002060"/>
          </a:solidFill>
        </p:spPr>
        <p:txBody>
          <a:bodyPr/>
          <a:lstStyle/>
          <a:p>
            <a:pPr algn="ctr"/>
            <a:r>
              <a:rPr lang="en-US" i="1" dirty="0">
                <a:solidFill>
                  <a:srgbClr val="FFFF00"/>
                </a:solidFill>
              </a:rPr>
              <a:t>ROS1</a:t>
            </a:r>
            <a:r>
              <a:rPr lang="en-US" dirty="0">
                <a:solidFill>
                  <a:srgbClr val="FFFF00"/>
                </a:solidFill>
              </a:rPr>
              <a:t> Agents with Activity in ROS1 rearrangements</a:t>
            </a:r>
            <a:r>
              <a:rPr lang="en-US" baseline="30000" dirty="0">
                <a:solidFill>
                  <a:srgbClr val="FFFF00"/>
                </a:solidFill>
              </a:rPr>
              <a:t>1,2</a:t>
            </a:r>
            <a:endParaRPr lang="en-US" i="1" baseline="30000" dirty="0">
              <a:solidFill>
                <a:srgbClr val="FFFF00"/>
              </a:solidFill>
            </a:endParaRPr>
          </a:p>
        </p:txBody>
      </p:sp>
      <p:sp>
        <p:nvSpPr>
          <p:cNvPr id="4" name="Text Placeholder 3">
            <a:extLst>
              <a:ext uri="{FF2B5EF4-FFF2-40B4-BE49-F238E27FC236}">
                <a16:creationId xmlns:a16="http://schemas.microsoft.com/office/drawing/2014/main" id="{443F1AD1-9E18-3EDE-B165-DF1A5FCE8912}"/>
              </a:ext>
            </a:extLst>
          </p:cNvPr>
          <p:cNvSpPr>
            <a:spLocks noGrp="1"/>
          </p:cNvSpPr>
          <p:nvPr>
            <p:ph type="body" sz="quarter" idx="10"/>
          </p:nvPr>
        </p:nvSpPr>
        <p:spPr>
          <a:xfrm>
            <a:off x="216929" y="6137493"/>
            <a:ext cx="9573840" cy="704321"/>
          </a:xfrm>
        </p:spPr>
        <p:txBody>
          <a:bodyPr/>
          <a:lstStyle/>
          <a:p>
            <a:r>
              <a:rPr lang="en-US" sz="700" dirty="0"/>
              <a:t>*Not approved for this indication. †Assessed by independent review. ‡Pooled analysis.. §Assessed by investigator. Abbreviations: CNS, central nervous system; IC, intracranial; </a:t>
            </a:r>
            <a:r>
              <a:rPr lang="en-US" sz="700" dirty="0" err="1"/>
              <a:t>mNSCLC</a:t>
            </a:r>
            <a:r>
              <a:rPr lang="en-US" sz="700" dirty="0"/>
              <a:t>, metastatic non-small cell lung cancer; MOA, mechanism of action; ORR, objective response rate; PFS, progression-free survival; ROS1, proto-oncogene tyrosine-protein kinase. </a:t>
            </a:r>
            <a:r>
              <a:rPr lang="en-US" sz="700" dirty="0">
                <a:solidFill>
                  <a:srgbClr val="181818"/>
                </a:solidFill>
                <a:effectLst/>
              </a:rPr>
              <a:t>1.</a:t>
            </a:r>
            <a:r>
              <a:rPr lang="en-US" sz="700" dirty="0"/>
              <a:t> NCCN Clinical Practice Guidelines in Oncology (NCCN Guidelines®) for Non-Small Cell Lung Cancer V.2.2024. © National Comprehensive Cancer Network, Inc. 2024. All rights reserved. Accessed February 23, 2024. To view the most recent and complete version of the guideline, go online to </a:t>
            </a:r>
            <a:r>
              <a:rPr lang="en-US" sz="700" dirty="0" err="1">
                <a:effectLst/>
                <a:ea typeface="Cambria" panose="02040503050406030204" pitchFamily="18" charset="0"/>
              </a:rPr>
              <a:t>NCCN.org</a:t>
            </a:r>
            <a:r>
              <a:rPr lang="en-US" sz="700" dirty="0">
                <a:effectLst/>
                <a:ea typeface="Cambria" panose="02040503050406030204" pitchFamily="18" charset="0"/>
              </a:rPr>
              <a:t>. 2.</a:t>
            </a:r>
            <a:r>
              <a:rPr lang="en-US" sz="700" dirty="0"/>
              <a:t> </a:t>
            </a:r>
            <a:r>
              <a:rPr lang="en-US" sz="700" dirty="0">
                <a:solidFill>
                  <a:srgbClr val="000000"/>
                </a:solidFill>
                <a:effectLst/>
              </a:rPr>
              <a:t>Pal P, et al ROS-1. </a:t>
            </a:r>
            <a:r>
              <a:rPr lang="en-US" sz="700" i="1" dirty="0">
                <a:solidFill>
                  <a:srgbClr val="000000"/>
                </a:solidFill>
                <a:effectLst/>
              </a:rPr>
              <a:t>J Clin </a:t>
            </a:r>
            <a:r>
              <a:rPr lang="en-US" sz="700" i="1" dirty="0" err="1">
                <a:solidFill>
                  <a:srgbClr val="000000"/>
                </a:solidFill>
                <a:effectLst/>
              </a:rPr>
              <a:t>Pathol</a:t>
            </a:r>
            <a:r>
              <a:rPr lang="en-US" sz="700" i="1" dirty="0">
                <a:solidFill>
                  <a:srgbClr val="000000"/>
                </a:solidFill>
                <a:effectLst/>
              </a:rPr>
              <a:t>.</a:t>
            </a:r>
            <a:r>
              <a:rPr lang="en-US" sz="700" dirty="0">
                <a:solidFill>
                  <a:srgbClr val="000000"/>
                </a:solidFill>
                <a:effectLst/>
              </a:rPr>
              <a:t> 2017;1:1-9. 3. </a:t>
            </a:r>
            <a:r>
              <a:rPr lang="en-US" sz="700" dirty="0">
                <a:solidFill>
                  <a:srgbClr val="181818"/>
                </a:solidFill>
                <a:effectLst/>
              </a:rPr>
              <a:t>Shaw At, et al. </a:t>
            </a:r>
            <a:r>
              <a:rPr lang="en-US" sz="700" i="1" dirty="0">
                <a:solidFill>
                  <a:srgbClr val="181818"/>
                </a:solidFill>
                <a:effectLst/>
              </a:rPr>
              <a:t>N </a:t>
            </a:r>
            <a:r>
              <a:rPr lang="en-US" sz="700" i="1" dirty="0" err="1">
                <a:solidFill>
                  <a:srgbClr val="181818"/>
                </a:solidFill>
                <a:effectLst/>
              </a:rPr>
              <a:t>Engl</a:t>
            </a:r>
            <a:r>
              <a:rPr lang="en-US" sz="700" i="1" dirty="0">
                <a:solidFill>
                  <a:srgbClr val="181818"/>
                </a:solidFill>
                <a:effectLst/>
              </a:rPr>
              <a:t> J Med. </a:t>
            </a:r>
            <a:r>
              <a:rPr lang="en-US" sz="700" dirty="0">
                <a:solidFill>
                  <a:srgbClr val="181818"/>
                </a:solidFill>
                <a:effectLst/>
              </a:rPr>
              <a:t>2014;371(21):1963-71. </a:t>
            </a:r>
            <a:r>
              <a:rPr lang="en-US" sz="700" dirty="0">
                <a:solidFill>
                  <a:srgbClr val="000000"/>
                </a:solidFill>
              </a:rPr>
              <a:t>4</a:t>
            </a:r>
            <a:r>
              <a:rPr lang="en-US" sz="700" dirty="0">
                <a:solidFill>
                  <a:srgbClr val="000000"/>
                </a:solidFill>
                <a:effectLst/>
              </a:rPr>
              <a:t>. </a:t>
            </a:r>
            <a:r>
              <a:rPr lang="en-US" sz="700" dirty="0">
                <a:solidFill>
                  <a:srgbClr val="191919"/>
                </a:solidFill>
                <a:effectLst/>
              </a:rPr>
              <a:t>Shaw AT, et al. </a:t>
            </a:r>
            <a:r>
              <a:rPr lang="en-US" sz="700" i="1" dirty="0">
                <a:solidFill>
                  <a:srgbClr val="191919"/>
                </a:solidFill>
                <a:effectLst/>
              </a:rPr>
              <a:t> Ann Oncol. </a:t>
            </a:r>
            <a:r>
              <a:rPr lang="en-US" sz="700" dirty="0">
                <a:solidFill>
                  <a:srgbClr val="191919"/>
                </a:solidFill>
                <a:effectLst/>
              </a:rPr>
              <a:t>2019;30(7):1121-1126. </a:t>
            </a:r>
            <a:r>
              <a:rPr lang="en-US" sz="700" dirty="0">
                <a:solidFill>
                  <a:srgbClr val="000000"/>
                </a:solidFill>
                <a:effectLst/>
              </a:rPr>
              <a:t>5. </a:t>
            </a:r>
            <a:r>
              <a:rPr lang="en-US" sz="700" dirty="0">
                <a:solidFill>
                  <a:srgbClr val="191919"/>
                </a:solidFill>
                <a:effectLst/>
              </a:rPr>
              <a:t>Drilon A, et al.</a:t>
            </a:r>
            <a:r>
              <a:rPr lang="en-US" sz="700" i="1" dirty="0">
                <a:solidFill>
                  <a:srgbClr val="191919"/>
                </a:solidFill>
                <a:effectLst/>
              </a:rPr>
              <a:t> Lancet Oncol. </a:t>
            </a:r>
            <a:r>
              <a:rPr lang="en-US" sz="700" dirty="0">
                <a:solidFill>
                  <a:srgbClr val="191919"/>
                </a:solidFill>
                <a:effectLst/>
              </a:rPr>
              <a:t>2020;21(2):261-270. 6. </a:t>
            </a:r>
            <a:r>
              <a:rPr lang="en-US" sz="700" b="0" i="0" u="none" strike="noStrike" dirty="0">
                <a:solidFill>
                  <a:srgbClr val="000000"/>
                </a:solidFill>
                <a:effectLst/>
              </a:rPr>
              <a:t>Drilon A, et al. </a:t>
            </a:r>
            <a:r>
              <a:rPr lang="en-US" sz="700" b="0" i="1" u="none" strike="noStrike" dirty="0">
                <a:solidFill>
                  <a:srgbClr val="000000"/>
                </a:solidFill>
                <a:effectLst/>
              </a:rPr>
              <a:t>N </a:t>
            </a:r>
            <a:r>
              <a:rPr lang="en-US" sz="700" b="0" i="1" u="none" strike="noStrike" dirty="0" err="1">
                <a:solidFill>
                  <a:srgbClr val="000000"/>
                </a:solidFill>
                <a:effectLst/>
              </a:rPr>
              <a:t>Engl</a:t>
            </a:r>
            <a:r>
              <a:rPr lang="en-US" sz="700" b="0" i="1" u="none" strike="noStrike" dirty="0">
                <a:solidFill>
                  <a:srgbClr val="000000"/>
                </a:solidFill>
                <a:effectLst/>
              </a:rPr>
              <a:t> J Med.</a:t>
            </a:r>
            <a:r>
              <a:rPr lang="en-US" sz="700" b="0" i="0" u="none" strike="noStrike" dirty="0">
                <a:solidFill>
                  <a:srgbClr val="000000"/>
                </a:solidFill>
                <a:effectLst/>
              </a:rPr>
              <a:t> 2024;390(2):118-131. </a:t>
            </a:r>
            <a:endParaRPr lang="en-US" sz="700" dirty="0">
              <a:solidFill>
                <a:srgbClr val="000000"/>
              </a:solidFill>
              <a:effectLst/>
            </a:endParaRPr>
          </a:p>
        </p:txBody>
      </p:sp>
      <p:sp>
        <p:nvSpPr>
          <p:cNvPr id="76" name="Rectangle 75">
            <a:extLst>
              <a:ext uri="{FF2B5EF4-FFF2-40B4-BE49-F238E27FC236}">
                <a16:creationId xmlns:a16="http://schemas.microsoft.com/office/drawing/2014/main" id="{71B0BF61-E269-AA71-5333-FFD747CB00D7}"/>
              </a:ext>
            </a:extLst>
          </p:cNvPr>
          <p:cNvSpPr/>
          <p:nvPr/>
        </p:nvSpPr>
        <p:spPr>
          <a:xfrm>
            <a:off x="2937823" y="1552721"/>
            <a:ext cx="1357914" cy="1778745"/>
          </a:xfrm>
          <a:prstGeom prst="rect">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243"/>
                </a:solidFill>
                <a:effectLst/>
                <a:uLnTx/>
                <a:uFillTx/>
                <a:latin typeface="Arial"/>
                <a:ea typeface="+mn-ea"/>
                <a:cs typeface="+mn-cs"/>
              </a:rPr>
              <a:t>Tyrosine kinase inhibitors</a:t>
            </a:r>
            <a:endParaRPr kumimoji="0" lang="en-US" sz="1400" b="0" i="0" u="none" strike="noStrike" kern="1200" cap="none" spc="0" normalizeH="0" baseline="0" noProof="0" dirty="0">
              <a:ln>
                <a:noFill/>
              </a:ln>
              <a:solidFill>
                <a:srgbClr val="002243"/>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2243"/>
                </a:solidFill>
                <a:effectLst/>
                <a:uLnTx/>
                <a:uFillTx/>
                <a:latin typeface="Arial"/>
                <a:ea typeface="+mn-ea"/>
                <a:cs typeface="+mn-cs"/>
              </a:rPr>
              <a:t>Crizotinib</a:t>
            </a:r>
            <a:endParaRPr kumimoji="0" lang="en-US" sz="1400" b="0" i="0" u="none" strike="noStrike" kern="1200" cap="none" spc="0" normalizeH="0" baseline="0" noProof="0" dirty="0">
              <a:ln>
                <a:noFill/>
              </a:ln>
              <a:solidFill>
                <a:srgbClr val="002243"/>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2243"/>
                </a:solidFill>
                <a:effectLst/>
                <a:uLnTx/>
                <a:uFillTx/>
                <a:latin typeface="Arial"/>
                <a:ea typeface="+mn-ea"/>
                <a:cs typeface="+mn-cs"/>
              </a:rPr>
              <a:t>Entrectinib</a:t>
            </a:r>
            <a:endParaRPr kumimoji="0" lang="en-US" sz="1400" b="0" i="0" u="none" strike="noStrike" kern="1200" cap="none" spc="0" normalizeH="0" baseline="0" noProof="0" dirty="0">
              <a:ln>
                <a:noFill/>
              </a:ln>
              <a:solidFill>
                <a:srgbClr val="002243"/>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2243"/>
                </a:solidFill>
                <a:effectLst/>
                <a:uLnTx/>
                <a:uFillTx/>
                <a:latin typeface="Arial"/>
                <a:ea typeface="+mn-ea"/>
                <a:cs typeface="+mn-cs"/>
              </a:rPr>
              <a:t>Repotrectinib</a:t>
            </a:r>
            <a:endParaRPr kumimoji="0" lang="en-US" sz="1400" b="0" i="0" u="none" strike="noStrike" kern="1200" cap="none" spc="0" normalizeH="0" baseline="0" noProof="0" dirty="0">
              <a:ln>
                <a:noFill/>
              </a:ln>
              <a:solidFill>
                <a:srgbClr val="002243"/>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Arial"/>
                <a:ea typeface="+mn-ea"/>
                <a:cs typeface="+mn-cs"/>
              </a:rPr>
              <a:t>Lorlatinib</a:t>
            </a:r>
            <a:endParaRPr kumimoji="0" lang="en-US" sz="14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Arial"/>
                <a:ea typeface="+mn-ea"/>
                <a:cs typeface="+mn-cs"/>
              </a:rPr>
              <a:t>Ceritinib</a:t>
            </a:r>
            <a:r>
              <a:rPr kumimoji="0" lang="en-US" sz="1400" b="0" i="0" u="none" strike="noStrike" kern="1200" cap="none" spc="0" normalizeH="0" baseline="0" noProof="0" dirty="0">
                <a:ln>
                  <a:noFill/>
                </a:ln>
                <a:solidFill>
                  <a:srgbClr val="0070C0"/>
                </a:solidFill>
                <a:effectLst/>
                <a:uLnTx/>
                <a:uFillTx/>
                <a:latin typeface="Arial"/>
                <a:ea typeface="+mn-ea"/>
                <a:cs typeface="+mn-cs"/>
              </a:rPr>
              <a:t>*</a:t>
            </a:r>
          </a:p>
        </p:txBody>
      </p:sp>
      <p:grpSp>
        <p:nvGrpSpPr>
          <p:cNvPr id="55" name="Group 54">
            <a:extLst>
              <a:ext uri="{FF2B5EF4-FFF2-40B4-BE49-F238E27FC236}">
                <a16:creationId xmlns:a16="http://schemas.microsoft.com/office/drawing/2014/main" id="{648C2846-48BF-574B-FEC9-55211D93207D}"/>
              </a:ext>
            </a:extLst>
          </p:cNvPr>
          <p:cNvGrpSpPr/>
          <p:nvPr/>
        </p:nvGrpSpPr>
        <p:grpSpPr>
          <a:xfrm>
            <a:off x="1545304" y="1358104"/>
            <a:ext cx="402369" cy="923874"/>
            <a:chOff x="2861718" y="2752057"/>
            <a:chExt cx="487060" cy="1118333"/>
          </a:xfrm>
        </p:grpSpPr>
        <p:grpSp>
          <p:nvGrpSpPr>
            <p:cNvPr id="38" name="Group 37">
              <a:extLst>
                <a:ext uri="{FF2B5EF4-FFF2-40B4-BE49-F238E27FC236}">
                  <a16:creationId xmlns:a16="http://schemas.microsoft.com/office/drawing/2014/main" id="{599B9A23-0AB9-340D-19CB-B37095D217DF}"/>
                </a:ext>
              </a:extLst>
            </p:cNvPr>
            <p:cNvGrpSpPr/>
            <p:nvPr/>
          </p:nvGrpSpPr>
          <p:grpSpPr>
            <a:xfrm>
              <a:off x="2861718" y="2755862"/>
              <a:ext cx="487060" cy="1114528"/>
              <a:chOff x="1517452" y="2107063"/>
              <a:chExt cx="487060" cy="1114528"/>
            </a:xfrm>
          </p:grpSpPr>
          <p:grpSp>
            <p:nvGrpSpPr>
              <p:cNvPr id="39" name="Group 38">
                <a:extLst>
                  <a:ext uri="{FF2B5EF4-FFF2-40B4-BE49-F238E27FC236}">
                    <a16:creationId xmlns:a16="http://schemas.microsoft.com/office/drawing/2014/main" id="{0EC47F64-EA01-604F-154E-9107047AE91A}"/>
                  </a:ext>
                </a:extLst>
              </p:cNvPr>
              <p:cNvGrpSpPr>
                <a:grpSpLocks noChangeAspect="1"/>
              </p:cNvGrpSpPr>
              <p:nvPr/>
            </p:nvGrpSpPr>
            <p:grpSpPr>
              <a:xfrm>
                <a:off x="1664218" y="2107063"/>
                <a:ext cx="248848" cy="1114528"/>
                <a:chOff x="3268813" y="3981041"/>
                <a:chExt cx="248848" cy="1114528"/>
              </a:xfrm>
            </p:grpSpPr>
            <p:grpSp>
              <p:nvGrpSpPr>
                <p:cNvPr id="44" name="Group 43">
                  <a:extLst>
                    <a:ext uri="{FF2B5EF4-FFF2-40B4-BE49-F238E27FC236}">
                      <a16:creationId xmlns:a16="http://schemas.microsoft.com/office/drawing/2014/main" id="{1A1FB572-531C-A6C9-8B11-21820A8F23EE}"/>
                    </a:ext>
                  </a:extLst>
                </p:cNvPr>
                <p:cNvGrpSpPr/>
                <p:nvPr/>
              </p:nvGrpSpPr>
              <p:grpSpPr>
                <a:xfrm>
                  <a:off x="3376509" y="3981041"/>
                  <a:ext cx="141152" cy="1114527"/>
                  <a:chOff x="3376509" y="3981041"/>
                  <a:chExt cx="141152" cy="1114527"/>
                </a:xfrm>
              </p:grpSpPr>
              <p:cxnSp>
                <p:nvCxnSpPr>
                  <p:cNvPr id="49" name="Straight Connector 48">
                    <a:extLst>
                      <a:ext uri="{FF2B5EF4-FFF2-40B4-BE49-F238E27FC236}">
                        <a16:creationId xmlns:a16="http://schemas.microsoft.com/office/drawing/2014/main" id="{546F1E7C-9221-20F9-011D-E284E70D6888}"/>
                      </a:ext>
                    </a:extLst>
                  </p:cNvPr>
                  <p:cNvCxnSpPr>
                    <a:cxnSpLocks/>
                  </p:cNvCxnSpPr>
                  <p:nvPr/>
                </p:nvCxnSpPr>
                <p:spPr>
                  <a:xfrm>
                    <a:off x="3418379" y="4213262"/>
                    <a:ext cx="0" cy="86909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14B8AAE6-EE9D-EA05-019D-A181605DD34F}"/>
                      </a:ext>
                    </a:extLst>
                  </p:cNvPr>
                  <p:cNvSpPr/>
                  <p:nvPr/>
                </p:nvSpPr>
                <p:spPr>
                  <a:xfrm>
                    <a:off x="3376509" y="4708924"/>
                    <a:ext cx="86582" cy="386644"/>
                  </a:xfrm>
                  <a:prstGeom prst="roundRect">
                    <a:avLst>
                      <a:gd name="adj" fmla="val 50000"/>
                    </a:avLst>
                  </a:prstGeom>
                  <a:solidFill>
                    <a:srgbClr val="0483E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1" name="Rounded Rectangle 50">
                    <a:extLst>
                      <a:ext uri="{FF2B5EF4-FFF2-40B4-BE49-F238E27FC236}">
                        <a16:creationId xmlns:a16="http://schemas.microsoft.com/office/drawing/2014/main" id="{06EBC9F7-2CB6-0B59-3426-958A6E0BD02F}"/>
                      </a:ext>
                    </a:extLst>
                  </p:cNvPr>
                  <p:cNvSpPr/>
                  <p:nvPr/>
                </p:nvSpPr>
                <p:spPr>
                  <a:xfrm rot="1092070">
                    <a:off x="3400151" y="3981041"/>
                    <a:ext cx="117510" cy="274320"/>
                  </a:xfrm>
                  <a:prstGeom prst="roundRect">
                    <a:avLst>
                      <a:gd name="adj" fmla="val 50000"/>
                    </a:avLst>
                  </a:prstGeom>
                  <a:solidFill>
                    <a:schemeClr val="accent1">
                      <a:lumMod val="75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45" name="Group 44">
                  <a:extLst>
                    <a:ext uri="{FF2B5EF4-FFF2-40B4-BE49-F238E27FC236}">
                      <a16:creationId xmlns:a16="http://schemas.microsoft.com/office/drawing/2014/main" id="{70236FF6-395E-6180-AC08-2813E96312B5}"/>
                    </a:ext>
                  </a:extLst>
                </p:cNvPr>
                <p:cNvGrpSpPr/>
                <p:nvPr/>
              </p:nvGrpSpPr>
              <p:grpSpPr>
                <a:xfrm flipH="1">
                  <a:off x="3268813" y="4213262"/>
                  <a:ext cx="86582" cy="882307"/>
                  <a:chOff x="3376509" y="4213262"/>
                  <a:chExt cx="86582" cy="882307"/>
                </a:xfrm>
              </p:grpSpPr>
              <p:cxnSp>
                <p:nvCxnSpPr>
                  <p:cNvPr id="46" name="Straight Connector 45">
                    <a:extLst>
                      <a:ext uri="{FF2B5EF4-FFF2-40B4-BE49-F238E27FC236}">
                        <a16:creationId xmlns:a16="http://schemas.microsoft.com/office/drawing/2014/main" id="{DCD63EBF-614E-A3DE-8422-C96995B5E253}"/>
                      </a:ext>
                    </a:extLst>
                  </p:cNvPr>
                  <p:cNvCxnSpPr>
                    <a:cxnSpLocks/>
                  </p:cNvCxnSpPr>
                  <p:nvPr/>
                </p:nvCxnSpPr>
                <p:spPr>
                  <a:xfrm>
                    <a:off x="3418379" y="4213262"/>
                    <a:ext cx="0" cy="86909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BCEA295B-8515-E194-F907-9B476C2CCF1A}"/>
                      </a:ext>
                    </a:extLst>
                  </p:cNvPr>
                  <p:cNvSpPr/>
                  <p:nvPr/>
                </p:nvSpPr>
                <p:spPr>
                  <a:xfrm>
                    <a:off x="3376509" y="4708925"/>
                    <a:ext cx="86582" cy="386644"/>
                  </a:xfrm>
                  <a:prstGeom prst="roundRect">
                    <a:avLst>
                      <a:gd name="adj" fmla="val 50000"/>
                    </a:avLst>
                  </a:prstGeom>
                  <a:solidFill>
                    <a:srgbClr val="0483E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40" name="Oval 39">
                <a:extLst>
                  <a:ext uri="{FF2B5EF4-FFF2-40B4-BE49-F238E27FC236}">
                    <a16:creationId xmlns:a16="http://schemas.microsoft.com/office/drawing/2014/main" id="{F466FA7A-7771-8CC3-401E-B5FF8C6972B4}"/>
                  </a:ext>
                </a:extLst>
              </p:cNvPr>
              <p:cNvSpPr>
                <a:spLocks noChangeAspect="1"/>
              </p:cNvSpPr>
              <p:nvPr/>
            </p:nvSpPr>
            <p:spPr>
              <a:xfrm>
                <a:off x="1517452" y="2842377"/>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a:ea typeface="+mn-ea"/>
                    <a:cs typeface="+mn-cs"/>
                  </a:rPr>
                  <a:t>P</a:t>
                </a:r>
              </a:p>
            </p:txBody>
          </p:sp>
          <p:sp>
            <p:nvSpPr>
              <p:cNvPr id="41" name="Oval 40">
                <a:extLst>
                  <a:ext uri="{FF2B5EF4-FFF2-40B4-BE49-F238E27FC236}">
                    <a16:creationId xmlns:a16="http://schemas.microsoft.com/office/drawing/2014/main" id="{E87F068F-0450-E210-750D-46F3F10B619F}"/>
                  </a:ext>
                </a:extLst>
              </p:cNvPr>
              <p:cNvSpPr>
                <a:spLocks noChangeAspect="1"/>
              </p:cNvSpPr>
              <p:nvPr/>
            </p:nvSpPr>
            <p:spPr>
              <a:xfrm>
                <a:off x="1517922" y="3078403"/>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a:ea typeface="+mn-ea"/>
                    <a:cs typeface="+mn-cs"/>
                  </a:rPr>
                  <a:t>P</a:t>
                </a:r>
              </a:p>
            </p:txBody>
          </p:sp>
          <p:sp>
            <p:nvSpPr>
              <p:cNvPr id="42" name="Oval 41">
                <a:extLst>
                  <a:ext uri="{FF2B5EF4-FFF2-40B4-BE49-F238E27FC236}">
                    <a16:creationId xmlns:a16="http://schemas.microsoft.com/office/drawing/2014/main" id="{43A81052-AE4B-AEB3-C490-D5B15512CB60}"/>
                  </a:ext>
                </a:extLst>
              </p:cNvPr>
              <p:cNvSpPr>
                <a:spLocks noChangeAspect="1"/>
              </p:cNvSpPr>
              <p:nvPr/>
            </p:nvSpPr>
            <p:spPr>
              <a:xfrm>
                <a:off x="1869808" y="2837968"/>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a:ea typeface="+mn-ea"/>
                    <a:cs typeface="+mn-cs"/>
                  </a:rPr>
                  <a:t>P</a:t>
                </a:r>
              </a:p>
            </p:txBody>
          </p:sp>
          <p:sp>
            <p:nvSpPr>
              <p:cNvPr id="43" name="Oval 42">
                <a:extLst>
                  <a:ext uri="{FF2B5EF4-FFF2-40B4-BE49-F238E27FC236}">
                    <a16:creationId xmlns:a16="http://schemas.microsoft.com/office/drawing/2014/main" id="{368A12B7-7846-C650-4E54-A70CB14687CE}"/>
                  </a:ext>
                </a:extLst>
              </p:cNvPr>
              <p:cNvSpPr>
                <a:spLocks noChangeAspect="1"/>
              </p:cNvSpPr>
              <p:nvPr/>
            </p:nvSpPr>
            <p:spPr>
              <a:xfrm>
                <a:off x="1870279" y="3073993"/>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a:ea typeface="+mn-ea"/>
                    <a:cs typeface="+mn-cs"/>
                  </a:rPr>
                  <a:t>P</a:t>
                </a:r>
              </a:p>
            </p:txBody>
          </p:sp>
        </p:grpSp>
        <p:sp>
          <p:nvSpPr>
            <p:cNvPr id="54" name="Rounded Rectangle 53">
              <a:extLst>
                <a:ext uri="{FF2B5EF4-FFF2-40B4-BE49-F238E27FC236}">
                  <a16:creationId xmlns:a16="http://schemas.microsoft.com/office/drawing/2014/main" id="{F464F339-D20F-9A3B-1C73-43B19EFC5196}"/>
                </a:ext>
              </a:extLst>
            </p:cNvPr>
            <p:cNvSpPr/>
            <p:nvPr/>
          </p:nvSpPr>
          <p:spPr>
            <a:xfrm rot="20507930" flipH="1">
              <a:off x="2955926" y="2752057"/>
              <a:ext cx="117510" cy="274320"/>
            </a:xfrm>
            <a:prstGeom prst="roundRect">
              <a:avLst>
                <a:gd name="adj" fmla="val 50000"/>
              </a:avLst>
            </a:prstGeom>
            <a:solidFill>
              <a:schemeClr val="accent1">
                <a:lumMod val="75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73" name="Group 72">
            <a:extLst>
              <a:ext uri="{FF2B5EF4-FFF2-40B4-BE49-F238E27FC236}">
                <a16:creationId xmlns:a16="http://schemas.microsoft.com/office/drawing/2014/main" id="{6964F131-9632-6D0F-4A4C-20A4126205F4}"/>
              </a:ext>
            </a:extLst>
          </p:cNvPr>
          <p:cNvGrpSpPr/>
          <p:nvPr/>
        </p:nvGrpSpPr>
        <p:grpSpPr>
          <a:xfrm>
            <a:off x="2346671" y="1858763"/>
            <a:ext cx="402369" cy="602446"/>
            <a:chOff x="3004707" y="3248364"/>
            <a:chExt cx="487060" cy="729250"/>
          </a:xfrm>
        </p:grpSpPr>
        <p:grpSp>
          <p:nvGrpSpPr>
            <p:cNvPr id="57" name="Group 56">
              <a:extLst>
                <a:ext uri="{FF2B5EF4-FFF2-40B4-BE49-F238E27FC236}">
                  <a16:creationId xmlns:a16="http://schemas.microsoft.com/office/drawing/2014/main" id="{38904891-00D8-2B08-B1AA-DEE522DEDE64}"/>
                </a:ext>
              </a:extLst>
            </p:cNvPr>
            <p:cNvGrpSpPr/>
            <p:nvPr/>
          </p:nvGrpSpPr>
          <p:grpSpPr>
            <a:xfrm>
              <a:off x="3004707" y="3306192"/>
              <a:ext cx="487060" cy="671422"/>
              <a:chOff x="1517452" y="2533009"/>
              <a:chExt cx="487060" cy="671422"/>
            </a:xfrm>
          </p:grpSpPr>
          <p:grpSp>
            <p:nvGrpSpPr>
              <p:cNvPr id="59" name="Group 58">
                <a:extLst>
                  <a:ext uri="{FF2B5EF4-FFF2-40B4-BE49-F238E27FC236}">
                    <a16:creationId xmlns:a16="http://schemas.microsoft.com/office/drawing/2014/main" id="{ED19460E-EDFB-88B7-A5A6-2F724AC25079}"/>
                  </a:ext>
                </a:extLst>
              </p:cNvPr>
              <p:cNvGrpSpPr>
                <a:grpSpLocks noChangeAspect="1"/>
              </p:cNvGrpSpPr>
              <p:nvPr/>
            </p:nvGrpSpPr>
            <p:grpSpPr>
              <a:xfrm>
                <a:off x="1664218" y="2533009"/>
                <a:ext cx="194278" cy="671422"/>
                <a:chOff x="3268813" y="4406987"/>
                <a:chExt cx="194278" cy="671422"/>
              </a:xfrm>
            </p:grpSpPr>
            <p:grpSp>
              <p:nvGrpSpPr>
                <p:cNvPr id="64" name="Group 63">
                  <a:extLst>
                    <a:ext uri="{FF2B5EF4-FFF2-40B4-BE49-F238E27FC236}">
                      <a16:creationId xmlns:a16="http://schemas.microsoft.com/office/drawing/2014/main" id="{D773099D-B3E3-91AA-F7BB-5DE19C22F4E2}"/>
                    </a:ext>
                  </a:extLst>
                </p:cNvPr>
                <p:cNvGrpSpPr/>
                <p:nvPr/>
              </p:nvGrpSpPr>
              <p:grpSpPr>
                <a:xfrm>
                  <a:off x="3376509" y="4406987"/>
                  <a:ext cx="86582" cy="671422"/>
                  <a:chOff x="3376509" y="4406987"/>
                  <a:chExt cx="86582" cy="671422"/>
                </a:xfrm>
              </p:grpSpPr>
              <p:cxnSp>
                <p:nvCxnSpPr>
                  <p:cNvPr id="68" name="Straight Connector 67">
                    <a:extLst>
                      <a:ext uri="{FF2B5EF4-FFF2-40B4-BE49-F238E27FC236}">
                        <a16:creationId xmlns:a16="http://schemas.microsoft.com/office/drawing/2014/main" id="{C3FE8F3D-5377-B06D-8381-52AC9E241A55}"/>
                      </a:ext>
                    </a:extLst>
                  </p:cNvPr>
                  <p:cNvCxnSpPr>
                    <a:cxnSpLocks/>
                  </p:cNvCxnSpPr>
                  <p:nvPr/>
                </p:nvCxnSpPr>
                <p:spPr>
                  <a:xfrm>
                    <a:off x="3418379" y="4406987"/>
                    <a:ext cx="0" cy="64008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ounded Rectangle 68">
                    <a:extLst>
                      <a:ext uri="{FF2B5EF4-FFF2-40B4-BE49-F238E27FC236}">
                        <a16:creationId xmlns:a16="http://schemas.microsoft.com/office/drawing/2014/main" id="{EBFC226D-C68C-F376-C5A4-BEE243978152}"/>
                      </a:ext>
                    </a:extLst>
                  </p:cNvPr>
                  <p:cNvSpPr/>
                  <p:nvPr/>
                </p:nvSpPr>
                <p:spPr>
                  <a:xfrm>
                    <a:off x="3376509" y="4691765"/>
                    <a:ext cx="86582" cy="386644"/>
                  </a:xfrm>
                  <a:prstGeom prst="roundRect">
                    <a:avLst>
                      <a:gd name="adj" fmla="val 50000"/>
                    </a:avLst>
                  </a:prstGeom>
                  <a:solidFill>
                    <a:srgbClr val="0483E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5" name="Group 64">
                  <a:extLst>
                    <a:ext uri="{FF2B5EF4-FFF2-40B4-BE49-F238E27FC236}">
                      <a16:creationId xmlns:a16="http://schemas.microsoft.com/office/drawing/2014/main" id="{EB0E94E7-4FBE-5A26-8DFB-270A993A1732}"/>
                    </a:ext>
                  </a:extLst>
                </p:cNvPr>
                <p:cNvGrpSpPr/>
                <p:nvPr/>
              </p:nvGrpSpPr>
              <p:grpSpPr>
                <a:xfrm flipH="1">
                  <a:off x="3268813" y="4406987"/>
                  <a:ext cx="86582" cy="671422"/>
                  <a:chOff x="3376509" y="4406987"/>
                  <a:chExt cx="86582" cy="671422"/>
                </a:xfrm>
              </p:grpSpPr>
              <p:cxnSp>
                <p:nvCxnSpPr>
                  <p:cNvPr id="66" name="Straight Connector 65">
                    <a:extLst>
                      <a:ext uri="{FF2B5EF4-FFF2-40B4-BE49-F238E27FC236}">
                        <a16:creationId xmlns:a16="http://schemas.microsoft.com/office/drawing/2014/main" id="{B22034E0-E97A-D634-1F2F-AA8BB1A11579}"/>
                      </a:ext>
                    </a:extLst>
                  </p:cNvPr>
                  <p:cNvCxnSpPr>
                    <a:cxnSpLocks/>
                  </p:cNvCxnSpPr>
                  <p:nvPr/>
                </p:nvCxnSpPr>
                <p:spPr>
                  <a:xfrm>
                    <a:off x="3418379" y="4406987"/>
                    <a:ext cx="0" cy="64008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E0DAB2D5-9E3E-2DF0-D8A8-B613486D6361}"/>
                      </a:ext>
                    </a:extLst>
                  </p:cNvPr>
                  <p:cNvSpPr/>
                  <p:nvPr/>
                </p:nvSpPr>
                <p:spPr>
                  <a:xfrm>
                    <a:off x="3376509" y="4691765"/>
                    <a:ext cx="86582" cy="386644"/>
                  </a:xfrm>
                  <a:prstGeom prst="roundRect">
                    <a:avLst>
                      <a:gd name="adj" fmla="val 50000"/>
                    </a:avLst>
                  </a:prstGeom>
                  <a:solidFill>
                    <a:srgbClr val="0483E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60" name="Oval 59">
                <a:extLst>
                  <a:ext uri="{FF2B5EF4-FFF2-40B4-BE49-F238E27FC236}">
                    <a16:creationId xmlns:a16="http://schemas.microsoft.com/office/drawing/2014/main" id="{B4519D7E-BE2E-9A0F-2F28-EB1DA6E121A1}"/>
                  </a:ext>
                </a:extLst>
              </p:cNvPr>
              <p:cNvSpPr>
                <a:spLocks noChangeAspect="1"/>
              </p:cNvSpPr>
              <p:nvPr/>
            </p:nvSpPr>
            <p:spPr>
              <a:xfrm>
                <a:off x="1517452" y="2825218"/>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a:ea typeface="+mn-ea"/>
                    <a:cs typeface="+mn-cs"/>
                  </a:rPr>
                  <a:t>P</a:t>
                </a:r>
              </a:p>
            </p:txBody>
          </p:sp>
          <p:sp>
            <p:nvSpPr>
              <p:cNvPr id="61" name="Oval 60">
                <a:extLst>
                  <a:ext uri="{FF2B5EF4-FFF2-40B4-BE49-F238E27FC236}">
                    <a16:creationId xmlns:a16="http://schemas.microsoft.com/office/drawing/2014/main" id="{0E87A14E-614A-31D2-472E-7CCE0EC0272D}"/>
                  </a:ext>
                </a:extLst>
              </p:cNvPr>
              <p:cNvSpPr>
                <a:spLocks noChangeAspect="1"/>
              </p:cNvSpPr>
              <p:nvPr/>
            </p:nvSpPr>
            <p:spPr>
              <a:xfrm>
                <a:off x="1517922" y="3061243"/>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a:ea typeface="+mn-ea"/>
                    <a:cs typeface="+mn-cs"/>
                  </a:rPr>
                  <a:t>P</a:t>
                </a:r>
              </a:p>
            </p:txBody>
          </p:sp>
          <p:sp>
            <p:nvSpPr>
              <p:cNvPr id="62" name="Oval 61">
                <a:extLst>
                  <a:ext uri="{FF2B5EF4-FFF2-40B4-BE49-F238E27FC236}">
                    <a16:creationId xmlns:a16="http://schemas.microsoft.com/office/drawing/2014/main" id="{62B52A03-A575-8657-0C30-D2157876DF93}"/>
                  </a:ext>
                </a:extLst>
              </p:cNvPr>
              <p:cNvSpPr>
                <a:spLocks noChangeAspect="1"/>
              </p:cNvSpPr>
              <p:nvPr/>
            </p:nvSpPr>
            <p:spPr>
              <a:xfrm>
                <a:off x="1869809" y="2820808"/>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a:ea typeface="+mn-ea"/>
                    <a:cs typeface="+mn-cs"/>
                  </a:rPr>
                  <a:t>P</a:t>
                </a:r>
              </a:p>
            </p:txBody>
          </p:sp>
          <p:sp>
            <p:nvSpPr>
              <p:cNvPr id="63" name="Oval 62">
                <a:extLst>
                  <a:ext uri="{FF2B5EF4-FFF2-40B4-BE49-F238E27FC236}">
                    <a16:creationId xmlns:a16="http://schemas.microsoft.com/office/drawing/2014/main" id="{A3708DA6-4C8F-8057-878F-01555B96F62E}"/>
                  </a:ext>
                </a:extLst>
              </p:cNvPr>
              <p:cNvSpPr>
                <a:spLocks noChangeAspect="1"/>
              </p:cNvSpPr>
              <p:nvPr/>
            </p:nvSpPr>
            <p:spPr>
              <a:xfrm>
                <a:off x="1870279" y="3056833"/>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a:ea typeface="+mn-ea"/>
                    <a:cs typeface="+mn-cs"/>
                  </a:rPr>
                  <a:t>P</a:t>
                </a:r>
              </a:p>
            </p:txBody>
          </p:sp>
        </p:grpSp>
        <p:sp>
          <p:nvSpPr>
            <p:cNvPr id="71" name="Rounded Rectangle 70">
              <a:extLst>
                <a:ext uri="{FF2B5EF4-FFF2-40B4-BE49-F238E27FC236}">
                  <a16:creationId xmlns:a16="http://schemas.microsoft.com/office/drawing/2014/main" id="{864254FD-E506-8660-F4F3-837ABBFCFD10}"/>
                </a:ext>
              </a:extLst>
            </p:cNvPr>
            <p:cNvSpPr/>
            <p:nvPr/>
          </p:nvSpPr>
          <p:spPr>
            <a:xfrm>
              <a:off x="3257748" y="3248364"/>
              <a:ext cx="86582" cy="274320"/>
            </a:xfrm>
            <a:prstGeom prst="roundRect">
              <a:avLst>
                <a:gd name="adj" fmla="val 50000"/>
              </a:avLst>
            </a:prstGeom>
            <a:solidFill>
              <a:schemeClr val="tx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72" name="Rounded Rectangle 71">
              <a:extLst>
                <a:ext uri="{FF2B5EF4-FFF2-40B4-BE49-F238E27FC236}">
                  <a16:creationId xmlns:a16="http://schemas.microsoft.com/office/drawing/2014/main" id="{DF36D256-CCF3-6A11-E52D-43DA101F0DA6}"/>
                </a:ext>
              </a:extLst>
            </p:cNvPr>
            <p:cNvSpPr/>
            <p:nvPr/>
          </p:nvSpPr>
          <p:spPr>
            <a:xfrm flipH="1">
              <a:off x="3150052" y="3248364"/>
              <a:ext cx="86582" cy="274320"/>
            </a:xfrm>
            <a:prstGeom prst="roundRect">
              <a:avLst>
                <a:gd name="adj" fmla="val 50000"/>
              </a:avLst>
            </a:prstGeom>
            <a:solidFill>
              <a:schemeClr val="tx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 name="Group 2">
            <a:extLst>
              <a:ext uri="{FF2B5EF4-FFF2-40B4-BE49-F238E27FC236}">
                <a16:creationId xmlns:a16="http://schemas.microsoft.com/office/drawing/2014/main" id="{F5FC428D-18BA-56F3-D7A1-D5E974CCE784}"/>
              </a:ext>
            </a:extLst>
          </p:cNvPr>
          <p:cNvGrpSpPr/>
          <p:nvPr/>
        </p:nvGrpSpPr>
        <p:grpSpPr>
          <a:xfrm>
            <a:off x="1343642" y="1636493"/>
            <a:ext cx="1253818" cy="175453"/>
            <a:chOff x="10672040" y="2443530"/>
            <a:chExt cx="1517724" cy="212382"/>
          </a:xfrm>
        </p:grpSpPr>
        <p:pic>
          <p:nvPicPr>
            <p:cNvPr id="5" name="Picture 4">
              <a:extLst>
                <a:ext uri="{FF2B5EF4-FFF2-40B4-BE49-F238E27FC236}">
                  <a16:creationId xmlns:a16="http://schemas.microsoft.com/office/drawing/2014/main" id="{75A8B520-E949-1BC6-25CC-4EC3CC0A5D99}"/>
                </a:ext>
              </a:extLst>
            </p:cNvPr>
            <p:cNvPicPr>
              <a:picLocks noChangeAspect="1"/>
            </p:cNvPicPr>
            <p:nvPr/>
          </p:nvPicPr>
          <p:blipFill>
            <a:blip r:embed="rId3"/>
            <a:stretch>
              <a:fillRect/>
            </a:stretch>
          </p:blipFill>
          <p:spPr>
            <a:xfrm>
              <a:off x="10672040" y="2443534"/>
              <a:ext cx="91371" cy="212377"/>
            </a:xfrm>
            <a:prstGeom prst="rect">
              <a:avLst/>
            </a:prstGeom>
          </p:spPr>
        </p:pic>
        <p:pic>
          <p:nvPicPr>
            <p:cNvPr id="7" name="Picture 6">
              <a:extLst>
                <a:ext uri="{FF2B5EF4-FFF2-40B4-BE49-F238E27FC236}">
                  <a16:creationId xmlns:a16="http://schemas.microsoft.com/office/drawing/2014/main" id="{B277D0A4-4710-D909-C0A9-87015A1B3D17}"/>
                </a:ext>
              </a:extLst>
            </p:cNvPr>
            <p:cNvPicPr>
              <a:picLocks noChangeAspect="1"/>
            </p:cNvPicPr>
            <p:nvPr/>
          </p:nvPicPr>
          <p:blipFill>
            <a:blip r:embed="rId3"/>
            <a:stretch>
              <a:fillRect/>
            </a:stretch>
          </p:blipFill>
          <p:spPr>
            <a:xfrm>
              <a:off x="10762901" y="2443534"/>
              <a:ext cx="91371" cy="212377"/>
            </a:xfrm>
            <a:prstGeom prst="rect">
              <a:avLst/>
            </a:prstGeom>
          </p:spPr>
        </p:pic>
        <p:pic>
          <p:nvPicPr>
            <p:cNvPr id="8" name="Picture 7">
              <a:extLst>
                <a:ext uri="{FF2B5EF4-FFF2-40B4-BE49-F238E27FC236}">
                  <a16:creationId xmlns:a16="http://schemas.microsoft.com/office/drawing/2014/main" id="{042EEF68-D480-4D83-FD7E-CAA265C66455}"/>
                </a:ext>
              </a:extLst>
            </p:cNvPr>
            <p:cNvPicPr>
              <a:picLocks noChangeAspect="1"/>
            </p:cNvPicPr>
            <p:nvPr/>
          </p:nvPicPr>
          <p:blipFill>
            <a:blip r:embed="rId3"/>
            <a:stretch>
              <a:fillRect/>
            </a:stretch>
          </p:blipFill>
          <p:spPr>
            <a:xfrm>
              <a:off x="10850486" y="2443534"/>
              <a:ext cx="91371" cy="212377"/>
            </a:xfrm>
            <a:prstGeom prst="rect">
              <a:avLst/>
            </a:prstGeom>
          </p:spPr>
        </p:pic>
        <p:pic>
          <p:nvPicPr>
            <p:cNvPr id="9" name="Picture 8">
              <a:extLst>
                <a:ext uri="{FF2B5EF4-FFF2-40B4-BE49-F238E27FC236}">
                  <a16:creationId xmlns:a16="http://schemas.microsoft.com/office/drawing/2014/main" id="{E4A40CBD-CA22-E10C-2F67-51300893A61E}"/>
                </a:ext>
              </a:extLst>
            </p:cNvPr>
            <p:cNvPicPr>
              <a:picLocks noChangeAspect="1"/>
            </p:cNvPicPr>
            <p:nvPr/>
          </p:nvPicPr>
          <p:blipFill>
            <a:blip r:embed="rId3"/>
            <a:stretch>
              <a:fillRect/>
            </a:stretch>
          </p:blipFill>
          <p:spPr>
            <a:xfrm>
              <a:off x="10938581" y="2443535"/>
              <a:ext cx="91371" cy="212377"/>
            </a:xfrm>
            <a:prstGeom prst="rect">
              <a:avLst/>
            </a:prstGeom>
          </p:spPr>
        </p:pic>
        <p:pic>
          <p:nvPicPr>
            <p:cNvPr id="10" name="Picture 9">
              <a:extLst>
                <a:ext uri="{FF2B5EF4-FFF2-40B4-BE49-F238E27FC236}">
                  <a16:creationId xmlns:a16="http://schemas.microsoft.com/office/drawing/2014/main" id="{2FD276A0-709C-E35C-9798-DAD4F95526E6}"/>
                </a:ext>
              </a:extLst>
            </p:cNvPr>
            <p:cNvPicPr>
              <a:picLocks noChangeAspect="1"/>
            </p:cNvPicPr>
            <p:nvPr/>
          </p:nvPicPr>
          <p:blipFill>
            <a:blip r:embed="rId3"/>
            <a:stretch>
              <a:fillRect/>
            </a:stretch>
          </p:blipFill>
          <p:spPr>
            <a:xfrm>
              <a:off x="11028932" y="2443534"/>
              <a:ext cx="91371" cy="212377"/>
            </a:xfrm>
            <a:prstGeom prst="rect">
              <a:avLst/>
            </a:prstGeom>
          </p:spPr>
        </p:pic>
        <p:pic>
          <p:nvPicPr>
            <p:cNvPr id="11" name="Picture 10">
              <a:extLst>
                <a:ext uri="{FF2B5EF4-FFF2-40B4-BE49-F238E27FC236}">
                  <a16:creationId xmlns:a16="http://schemas.microsoft.com/office/drawing/2014/main" id="{750D23EF-DA05-6D69-86EA-503C0B30F2FD}"/>
                </a:ext>
              </a:extLst>
            </p:cNvPr>
            <p:cNvPicPr>
              <a:picLocks noChangeAspect="1"/>
            </p:cNvPicPr>
            <p:nvPr/>
          </p:nvPicPr>
          <p:blipFill>
            <a:blip r:embed="rId3"/>
            <a:stretch>
              <a:fillRect/>
            </a:stretch>
          </p:blipFill>
          <p:spPr>
            <a:xfrm>
              <a:off x="11117027" y="2443533"/>
              <a:ext cx="91371" cy="212377"/>
            </a:xfrm>
            <a:prstGeom prst="rect">
              <a:avLst/>
            </a:prstGeom>
          </p:spPr>
        </p:pic>
        <p:pic>
          <p:nvPicPr>
            <p:cNvPr id="12" name="Picture 11">
              <a:extLst>
                <a:ext uri="{FF2B5EF4-FFF2-40B4-BE49-F238E27FC236}">
                  <a16:creationId xmlns:a16="http://schemas.microsoft.com/office/drawing/2014/main" id="{80FF1F7B-5C5B-2AC8-13C4-D157FA0565B0}"/>
                </a:ext>
              </a:extLst>
            </p:cNvPr>
            <p:cNvPicPr>
              <a:picLocks noChangeAspect="1"/>
            </p:cNvPicPr>
            <p:nvPr/>
          </p:nvPicPr>
          <p:blipFill>
            <a:blip r:embed="rId3"/>
            <a:stretch>
              <a:fillRect/>
            </a:stretch>
          </p:blipFill>
          <p:spPr>
            <a:xfrm>
              <a:off x="11207888" y="2443533"/>
              <a:ext cx="91371" cy="212377"/>
            </a:xfrm>
            <a:prstGeom prst="rect">
              <a:avLst/>
            </a:prstGeom>
          </p:spPr>
        </p:pic>
        <p:pic>
          <p:nvPicPr>
            <p:cNvPr id="13" name="Picture 12">
              <a:extLst>
                <a:ext uri="{FF2B5EF4-FFF2-40B4-BE49-F238E27FC236}">
                  <a16:creationId xmlns:a16="http://schemas.microsoft.com/office/drawing/2014/main" id="{A5CDB94A-98CA-B2BA-BD6B-5C41BFF9506F}"/>
                </a:ext>
              </a:extLst>
            </p:cNvPr>
            <p:cNvPicPr>
              <a:picLocks noChangeAspect="1"/>
            </p:cNvPicPr>
            <p:nvPr/>
          </p:nvPicPr>
          <p:blipFill>
            <a:blip r:embed="rId3"/>
            <a:stretch>
              <a:fillRect/>
            </a:stretch>
          </p:blipFill>
          <p:spPr>
            <a:xfrm>
              <a:off x="11295473" y="2443533"/>
              <a:ext cx="91371" cy="212377"/>
            </a:xfrm>
            <a:prstGeom prst="rect">
              <a:avLst/>
            </a:prstGeom>
          </p:spPr>
        </p:pic>
        <p:pic>
          <p:nvPicPr>
            <p:cNvPr id="14" name="Picture 13">
              <a:extLst>
                <a:ext uri="{FF2B5EF4-FFF2-40B4-BE49-F238E27FC236}">
                  <a16:creationId xmlns:a16="http://schemas.microsoft.com/office/drawing/2014/main" id="{7264AABA-7607-B501-23ED-0196F08C2BF5}"/>
                </a:ext>
              </a:extLst>
            </p:cNvPr>
            <p:cNvPicPr>
              <a:picLocks noChangeAspect="1"/>
            </p:cNvPicPr>
            <p:nvPr/>
          </p:nvPicPr>
          <p:blipFill>
            <a:blip r:embed="rId3"/>
            <a:stretch>
              <a:fillRect/>
            </a:stretch>
          </p:blipFill>
          <p:spPr>
            <a:xfrm>
              <a:off x="11384099" y="2443533"/>
              <a:ext cx="91371" cy="212377"/>
            </a:xfrm>
            <a:prstGeom prst="rect">
              <a:avLst/>
            </a:prstGeom>
          </p:spPr>
        </p:pic>
        <p:pic>
          <p:nvPicPr>
            <p:cNvPr id="15" name="Picture 14">
              <a:extLst>
                <a:ext uri="{FF2B5EF4-FFF2-40B4-BE49-F238E27FC236}">
                  <a16:creationId xmlns:a16="http://schemas.microsoft.com/office/drawing/2014/main" id="{7A0C216E-B5AE-BB10-B78E-ACA2B5402604}"/>
                </a:ext>
              </a:extLst>
            </p:cNvPr>
            <p:cNvPicPr>
              <a:picLocks noChangeAspect="1"/>
            </p:cNvPicPr>
            <p:nvPr/>
          </p:nvPicPr>
          <p:blipFill>
            <a:blip r:embed="rId3"/>
            <a:stretch>
              <a:fillRect/>
            </a:stretch>
          </p:blipFill>
          <p:spPr>
            <a:xfrm>
              <a:off x="11474450" y="2443532"/>
              <a:ext cx="91371" cy="212377"/>
            </a:xfrm>
            <a:prstGeom prst="rect">
              <a:avLst/>
            </a:prstGeom>
          </p:spPr>
        </p:pic>
        <p:pic>
          <p:nvPicPr>
            <p:cNvPr id="16" name="Picture 15">
              <a:extLst>
                <a:ext uri="{FF2B5EF4-FFF2-40B4-BE49-F238E27FC236}">
                  <a16:creationId xmlns:a16="http://schemas.microsoft.com/office/drawing/2014/main" id="{50A86C7E-6F7E-A1C4-59CA-8F2CAD1C2D2D}"/>
                </a:ext>
              </a:extLst>
            </p:cNvPr>
            <p:cNvPicPr>
              <a:picLocks noChangeAspect="1"/>
            </p:cNvPicPr>
            <p:nvPr/>
          </p:nvPicPr>
          <p:blipFill>
            <a:blip r:embed="rId3"/>
            <a:stretch>
              <a:fillRect/>
            </a:stretch>
          </p:blipFill>
          <p:spPr>
            <a:xfrm>
              <a:off x="11562545" y="2443531"/>
              <a:ext cx="91371" cy="212377"/>
            </a:xfrm>
            <a:prstGeom prst="rect">
              <a:avLst/>
            </a:prstGeom>
          </p:spPr>
        </p:pic>
        <p:pic>
          <p:nvPicPr>
            <p:cNvPr id="17" name="Picture 16">
              <a:extLst>
                <a:ext uri="{FF2B5EF4-FFF2-40B4-BE49-F238E27FC236}">
                  <a16:creationId xmlns:a16="http://schemas.microsoft.com/office/drawing/2014/main" id="{1B770679-BD06-CE6D-BF47-3D4B6A7514D1}"/>
                </a:ext>
              </a:extLst>
            </p:cNvPr>
            <p:cNvPicPr>
              <a:picLocks noChangeAspect="1"/>
            </p:cNvPicPr>
            <p:nvPr/>
          </p:nvPicPr>
          <p:blipFill>
            <a:blip r:embed="rId3"/>
            <a:stretch>
              <a:fillRect/>
            </a:stretch>
          </p:blipFill>
          <p:spPr>
            <a:xfrm>
              <a:off x="11653406" y="2443531"/>
              <a:ext cx="91371" cy="212377"/>
            </a:xfrm>
            <a:prstGeom prst="rect">
              <a:avLst/>
            </a:prstGeom>
          </p:spPr>
        </p:pic>
        <p:pic>
          <p:nvPicPr>
            <p:cNvPr id="18" name="Picture 17">
              <a:extLst>
                <a:ext uri="{FF2B5EF4-FFF2-40B4-BE49-F238E27FC236}">
                  <a16:creationId xmlns:a16="http://schemas.microsoft.com/office/drawing/2014/main" id="{F6D03763-228A-CDDB-490F-2CE78C33F1EB}"/>
                </a:ext>
              </a:extLst>
            </p:cNvPr>
            <p:cNvPicPr>
              <a:picLocks noChangeAspect="1"/>
            </p:cNvPicPr>
            <p:nvPr/>
          </p:nvPicPr>
          <p:blipFill>
            <a:blip r:embed="rId3"/>
            <a:stretch>
              <a:fillRect/>
            </a:stretch>
          </p:blipFill>
          <p:spPr>
            <a:xfrm>
              <a:off x="11740991" y="2443531"/>
              <a:ext cx="91371" cy="212377"/>
            </a:xfrm>
            <a:prstGeom prst="rect">
              <a:avLst/>
            </a:prstGeom>
          </p:spPr>
        </p:pic>
        <p:pic>
          <p:nvPicPr>
            <p:cNvPr id="19" name="Picture 18">
              <a:extLst>
                <a:ext uri="{FF2B5EF4-FFF2-40B4-BE49-F238E27FC236}">
                  <a16:creationId xmlns:a16="http://schemas.microsoft.com/office/drawing/2014/main" id="{AACDE3CE-05B2-B53B-100C-AD4CEFAC39BA}"/>
                </a:ext>
              </a:extLst>
            </p:cNvPr>
            <p:cNvPicPr>
              <a:picLocks noChangeAspect="1"/>
            </p:cNvPicPr>
            <p:nvPr/>
          </p:nvPicPr>
          <p:blipFill>
            <a:blip r:embed="rId3"/>
            <a:stretch>
              <a:fillRect/>
            </a:stretch>
          </p:blipFill>
          <p:spPr>
            <a:xfrm>
              <a:off x="11829086" y="2443532"/>
              <a:ext cx="91371" cy="212377"/>
            </a:xfrm>
            <a:prstGeom prst="rect">
              <a:avLst/>
            </a:prstGeom>
          </p:spPr>
        </p:pic>
        <p:pic>
          <p:nvPicPr>
            <p:cNvPr id="48" name="Picture 47">
              <a:extLst>
                <a:ext uri="{FF2B5EF4-FFF2-40B4-BE49-F238E27FC236}">
                  <a16:creationId xmlns:a16="http://schemas.microsoft.com/office/drawing/2014/main" id="{7906766C-BA56-EE9C-2A25-7CC876033100}"/>
                </a:ext>
              </a:extLst>
            </p:cNvPr>
            <p:cNvPicPr>
              <a:picLocks noChangeAspect="1"/>
            </p:cNvPicPr>
            <p:nvPr/>
          </p:nvPicPr>
          <p:blipFill>
            <a:blip r:embed="rId3"/>
            <a:stretch>
              <a:fillRect/>
            </a:stretch>
          </p:blipFill>
          <p:spPr>
            <a:xfrm>
              <a:off x="11919437" y="2443531"/>
              <a:ext cx="91371" cy="212377"/>
            </a:xfrm>
            <a:prstGeom prst="rect">
              <a:avLst/>
            </a:prstGeom>
          </p:spPr>
        </p:pic>
        <p:pic>
          <p:nvPicPr>
            <p:cNvPr id="52" name="Picture 51">
              <a:extLst>
                <a:ext uri="{FF2B5EF4-FFF2-40B4-BE49-F238E27FC236}">
                  <a16:creationId xmlns:a16="http://schemas.microsoft.com/office/drawing/2014/main" id="{D4AEE887-85F7-23FA-DEF3-DBBA72A20143}"/>
                </a:ext>
              </a:extLst>
            </p:cNvPr>
            <p:cNvPicPr>
              <a:picLocks noChangeAspect="1"/>
            </p:cNvPicPr>
            <p:nvPr/>
          </p:nvPicPr>
          <p:blipFill>
            <a:blip r:embed="rId3"/>
            <a:stretch>
              <a:fillRect/>
            </a:stretch>
          </p:blipFill>
          <p:spPr>
            <a:xfrm>
              <a:off x="12007532" y="2443530"/>
              <a:ext cx="91371" cy="212377"/>
            </a:xfrm>
            <a:prstGeom prst="rect">
              <a:avLst/>
            </a:prstGeom>
          </p:spPr>
        </p:pic>
        <p:pic>
          <p:nvPicPr>
            <p:cNvPr id="53" name="Picture 52">
              <a:extLst>
                <a:ext uri="{FF2B5EF4-FFF2-40B4-BE49-F238E27FC236}">
                  <a16:creationId xmlns:a16="http://schemas.microsoft.com/office/drawing/2014/main" id="{41F90EC9-7C3D-477C-C54A-25058CD13D0C}"/>
                </a:ext>
              </a:extLst>
            </p:cNvPr>
            <p:cNvPicPr>
              <a:picLocks noChangeAspect="1"/>
            </p:cNvPicPr>
            <p:nvPr/>
          </p:nvPicPr>
          <p:blipFill>
            <a:blip r:embed="rId3"/>
            <a:stretch>
              <a:fillRect/>
            </a:stretch>
          </p:blipFill>
          <p:spPr>
            <a:xfrm>
              <a:off x="12098393" y="2443530"/>
              <a:ext cx="91371" cy="212377"/>
            </a:xfrm>
            <a:prstGeom prst="rect">
              <a:avLst/>
            </a:prstGeom>
          </p:spPr>
        </p:pic>
      </p:grpSp>
      <p:sp>
        <p:nvSpPr>
          <p:cNvPr id="58" name="TextBox 57">
            <a:extLst>
              <a:ext uri="{FF2B5EF4-FFF2-40B4-BE49-F238E27FC236}">
                <a16:creationId xmlns:a16="http://schemas.microsoft.com/office/drawing/2014/main" id="{3B383096-78D1-33BD-5CAF-BDD005A67AFF}"/>
              </a:ext>
            </a:extLst>
          </p:cNvPr>
          <p:cNvSpPr txBox="1"/>
          <p:nvPr/>
        </p:nvSpPr>
        <p:spPr>
          <a:xfrm>
            <a:off x="1384525" y="3142702"/>
            <a:ext cx="1570864"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Downstream signaling</a:t>
            </a:r>
          </a:p>
        </p:txBody>
      </p:sp>
      <p:grpSp>
        <p:nvGrpSpPr>
          <p:cNvPr id="80" name="Group 79">
            <a:extLst>
              <a:ext uri="{FF2B5EF4-FFF2-40B4-BE49-F238E27FC236}">
                <a16:creationId xmlns:a16="http://schemas.microsoft.com/office/drawing/2014/main" id="{77F3F9F2-5FE0-ABA7-8ABA-40E341E755B9}"/>
              </a:ext>
            </a:extLst>
          </p:cNvPr>
          <p:cNvGrpSpPr/>
          <p:nvPr/>
        </p:nvGrpSpPr>
        <p:grpSpPr>
          <a:xfrm>
            <a:off x="2297726" y="2804196"/>
            <a:ext cx="640080" cy="182880"/>
            <a:chOff x="3479369" y="4000874"/>
            <a:chExt cx="640080" cy="182880"/>
          </a:xfrm>
        </p:grpSpPr>
        <p:cxnSp>
          <p:nvCxnSpPr>
            <p:cNvPr id="81" name="Straight Connector 80">
              <a:extLst>
                <a:ext uri="{FF2B5EF4-FFF2-40B4-BE49-F238E27FC236}">
                  <a16:creationId xmlns:a16="http://schemas.microsoft.com/office/drawing/2014/main" id="{D1953EF8-5AF0-E64F-1BE1-DC31FE6A488A}"/>
                </a:ext>
              </a:extLst>
            </p:cNvPr>
            <p:cNvCxnSpPr>
              <a:cxnSpLocks/>
            </p:cNvCxnSpPr>
            <p:nvPr/>
          </p:nvCxnSpPr>
          <p:spPr>
            <a:xfrm flipH="1">
              <a:off x="3479369" y="4092314"/>
              <a:ext cx="6400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D347C44-B8C1-80CD-C68E-01DBE6736A1C}"/>
                </a:ext>
              </a:extLst>
            </p:cNvPr>
            <p:cNvCxnSpPr>
              <a:cxnSpLocks/>
            </p:cNvCxnSpPr>
            <p:nvPr/>
          </p:nvCxnSpPr>
          <p:spPr>
            <a:xfrm flipV="1">
              <a:off x="3479369" y="4000874"/>
              <a:ext cx="0" cy="1828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21" name="Table 20">
            <a:extLst>
              <a:ext uri="{FF2B5EF4-FFF2-40B4-BE49-F238E27FC236}">
                <a16:creationId xmlns:a16="http://schemas.microsoft.com/office/drawing/2014/main" id="{A16E511D-0280-2C05-4D0E-93FD95E8DEDD}"/>
              </a:ext>
            </a:extLst>
          </p:cNvPr>
          <p:cNvGraphicFramePr>
            <a:graphicFrameLocks noGrp="1"/>
          </p:cNvGraphicFramePr>
          <p:nvPr/>
        </p:nvGraphicFramePr>
        <p:xfrm>
          <a:off x="4508688" y="1258030"/>
          <a:ext cx="7481921" cy="2730483"/>
        </p:xfrm>
        <a:graphic>
          <a:graphicData uri="http://schemas.openxmlformats.org/drawingml/2006/table">
            <a:tbl>
              <a:tblPr firstRow="1" bandRow="1">
                <a:tableStyleId>{22838BEF-8BB2-4498-84A7-C5851F593DF1}</a:tableStyleId>
              </a:tblPr>
              <a:tblGrid>
                <a:gridCol w="1153934">
                  <a:extLst>
                    <a:ext uri="{9D8B030D-6E8A-4147-A177-3AD203B41FA5}">
                      <a16:colId xmlns:a16="http://schemas.microsoft.com/office/drawing/2014/main" val="2371751998"/>
                    </a:ext>
                  </a:extLst>
                </a:gridCol>
                <a:gridCol w="2576171">
                  <a:extLst>
                    <a:ext uri="{9D8B030D-6E8A-4147-A177-3AD203B41FA5}">
                      <a16:colId xmlns:a16="http://schemas.microsoft.com/office/drawing/2014/main" val="1424661627"/>
                    </a:ext>
                  </a:extLst>
                </a:gridCol>
                <a:gridCol w="681870">
                  <a:extLst>
                    <a:ext uri="{9D8B030D-6E8A-4147-A177-3AD203B41FA5}">
                      <a16:colId xmlns:a16="http://schemas.microsoft.com/office/drawing/2014/main" val="850491082"/>
                    </a:ext>
                  </a:extLst>
                </a:gridCol>
                <a:gridCol w="999348">
                  <a:extLst>
                    <a:ext uri="{9D8B030D-6E8A-4147-A177-3AD203B41FA5}">
                      <a16:colId xmlns:a16="http://schemas.microsoft.com/office/drawing/2014/main" val="778301063"/>
                    </a:ext>
                  </a:extLst>
                </a:gridCol>
                <a:gridCol w="847238">
                  <a:extLst>
                    <a:ext uri="{9D8B030D-6E8A-4147-A177-3AD203B41FA5}">
                      <a16:colId xmlns:a16="http://schemas.microsoft.com/office/drawing/2014/main" val="1235881588"/>
                    </a:ext>
                  </a:extLst>
                </a:gridCol>
                <a:gridCol w="1223360">
                  <a:extLst>
                    <a:ext uri="{9D8B030D-6E8A-4147-A177-3AD203B41FA5}">
                      <a16:colId xmlns:a16="http://schemas.microsoft.com/office/drawing/2014/main" val="2459279623"/>
                    </a:ext>
                  </a:extLst>
                </a:gridCol>
              </a:tblGrid>
              <a:tr h="288655">
                <a:tc rowSpan="2">
                  <a:txBody>
                    <a:bodyPr/>
                    <a:lstStyle/>
                    <a:p>
                      <a:pPr algn="ctr"/>
                      <a:r>
                        <a:rPr lang="en-US" sz="1600" b="1" dirty="0">
                          <a:solidFill>
                            <a:schemeClr val="bg1"/>
                          </a:solidFill>
                        </a:rPr>
                        <a:t>Therapy</a:t>
                      </a:r>
                    </a:p>
                  </a:txBody>
                  <a:tcPr anchor="ctr">
                    <a:lnL w="19050" cap="flat" cmpd="sng" algn="ctr">
                      <a:solidFill>
                        <a:schemeClr val="accent5"/>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rowSpan="2">
                  <a:txBody>
                    <a:bodyPr/>
                    <a:lstStyle/>
                    <a:p>
                      <a:pPr algn="ctr"/>
                      <a:r>
                        <a:rPr lang="en-US" sz="1600" b="1" dirty="0">
                          <a:solidFill>
                            <a:schemeClr val="bg1"/>
                          </a:solidFill>
                        </a:rPr>
                        <a:t>Trial(s)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gridSpan="2">
                  <a:txBody>
                    <a:bodyPr/>
                    <a:lstStyle/>
                    <a:p>
                      <a:pPr algn="ctr"/>
                      <a:r>
                        <a:rPr lang="en-US" sz="1400" b="1" dirty="0">
                          <a:solidFill>
                            <a:schemeClr val="bg1"/>
                          </a:solidFill>
                        </a:rPr>
                        <a:t>Efficacy</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pPr algn="ctr"/>
                      <a:endParaRPr lang="en-US" sz="1600" dirty="0">
                        <a:solidFill>
                          <a:schemeClr val="bg1"/>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tc gridSpan="2">
                  <a:txBody>
                    <a:bodyPr/>
                    <a:lstStyle/>
                    <a:p>
                      <a:pPr algn="ctr"/>
                      <a:r>
                        <a:rPr lang="en-US" sz="1400" b="1" dirty="0">
                          <a:solidFill>
                            <a:schemeClr val="bg1"/>
                          </a:solidFill>
                        </a:rPr>
                        <a:t>CNS Penetration</a:t>
                      </a:r>
                    </a:p>
                  </a:txBody>
                  <a:tcPr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pPr algn="ctr"/>
                      <a:endParaRPr lang="en-US" sz="1600" dirty="0">
                        <a:solidFill>
                          <a:schemeClr val="bg1"/>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444635756"/>
                  </a:ext>
                </a:extLst>
              </a:tr>
              <a:tr h="548445">
                <a:tc vMerge="1">
                  <a:txBody>
                    <a:bodyPr/>
                    <a:lstStyle/>
                    <a:p>
                      <a:endParaRPr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tc vMerge="1">
                  <a:txBody>
                    <a:bodyPr/>
                    <a:lstStyle/>
                    <a:p>
                      <a:endParaRPr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ORR</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PFS (</a:t>
                      </a:r>
                      <a:r>
                        <a:rPr lang="en-US" sz="1600" b="1" dirty="0" err="1">
                          <a:solidFill>
                            <a:schemeClr val="bg1"/>
                          </a:solidFill>
                        </a:rPr>
                        <a:t>mo</a:t>
                      </a:r>
                      <a:r>
                        <a:rPr lang="en-US" sz="1600" b="1" dirty="0">
                          <a:solidFill>
                            <a:schemeClr val="bg1"/>
                          </a:solidFill>
                        </a:rPr>
                        <a:t>)</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IC-ORR</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IC-PFS (</a:t>
                      </a:r>
                      <a:r>
                        <a:rPr lang="en-US" sz="1600" b="1" dirty="0" err="1">
                          <a:solidFill>
                            <a:schemeClr val="bg1"/>
                          </a:solidFill>
                        </a:rPr>
                        <a:t>mo</a:t>
                      </a:r>
                      <a:r>
                        <a:rPr lang="en-US" sz="1600" b="1" dirty="0">
                          <a:solidFill>
                            <a:schemeClr val="bg1"/>
                          </a:solidFill>
                        </a:rPr>
                        <a:t>)</a:t>
                      </a:r>
                    </a:p>
                  </a:txBody>
                  <a:tcPr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45887698"/>
                  </a:ext>
                </a:extLst>
              </a:tr>
              <a:tr h="490714">
                <a:tc>
                  <a:txBody>
                    <a:bodyPr/>
                    <a:lstStyle/>
                    <a:p>
                      <a:pPr algn="ctr"/>
                      <a:r>
                        <a:rPr lang="en-US" sz="1400" b="1" dirty="0" err="1"/>
                        <a:t>Crizotinib</a:t>
                      </a:r>
                      <a:endParaRPr lang="en-US" sz="1400" b="1" dirty="0"/>
                    </a:p>
                  </a:txBody>
                  <a:tcPr marL="0" marR="0" anchor="ctr">
                    <a:lnL w="19050" cap="flat" cmpd="sng" algn="ctr">
                      <a:solidFill>
                        <a:schemeClr val="accent5"/>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t>PROFILE 1001 (NCT00585195)</a:t>
                      </a:r>
                      <a:r>
                        <a:rPr lang="en-US" sz="1400" b="1" baseline="30000" dirty="0"/>
                        <a:t> 3,4</a:t>
                      </a:r>
                      <a:endParaRPr lang="en-US" sz="1400" b="1" dirty="0"/>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t>72%</a:t>
                      </a:r>
                      <a:r>
                        <a:rPr lang="en-US" sz="1400" b="1" baseline="30000" dirty="0"/>
                        <a:t>†</a:t>
                      </a:r>
                      <a:endParaRPr lang="en-US" sz="1400" b="1"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t>19.3</a:t>
                      </a:r>
                      <a:r>
                        <a:rPr lang="en-US" sz="1400" b="1" baseline="30000" dirty="0"/>
                        <a:t>†</a:t>
                      </a:r>
                      <a:endParaRPr lang="en-US" sz="1400" b="1"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t>—</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t>—</a:t>
                      </a:r>
                    </a:p>
                  </a:txBody>
                  <a:tcPr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3696300"/>
                  </a:ext>
                </a:extLst>
              </a:tr>
              <a:tr h="865408">
                <a:tc>
                  <a:txBody>
                    <a:bodyPr/>
                    <a:lstStyle/>
                    <a:p>
                      <a:pPr algn="ctr"/>
                      <a:r>
                        <a:rPr lang="en-US" sz="1400" b="1" dirty="0"/>
                        <a:t>Entrectinib</a:t>
                      </a:r>
                      <a:r>
                        <a:rPr lang="en-US" sz="1400" b="1" baseline="30000" dirty="0"/>
                        <a:t>‡5</a:t>
                      </a:r>
                    </a:p>
                  </a:txBody>
                  <a:tcPr marL="0" marR="0" anchor="ctr">
                    <a:lnL w="19050" cap="flat" cmpd="sng" algn="ctr">
                      <a:solidFill>
                        <a:schemeClr val="accent5"/>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spcAft>
                          <a:spcPts val="600"/>
                        </a:spcAft>
                      </a:pPr>
                      <a:r>
                        <a:rPr lang="en-US" sz="1400" b="1" dirty="0"/>
                        <a:t>ALKA</a:t>
                      </a:r>
                    </a:p>
                    <a:p>
                      <a:pPr algn="ctr">
                        <a:spcAft>
                          <a:spcPts val="600"/>
                        </a:spcAft>
                      </a:pPr>
                      <a:r>
                        <a:rPr lang="en-US" sz="1400" b="1" dirty="0"/>
                        <a:t>STARTRK-1 (NCT02097810)</a:t>
                      </a:r>
                    </a:p>
                    <a:p>
                      <a:pPr algn="ctr"/>
                      <a:r>
                        <a:rPr lang="en-US" sz="1400" b="1" dirty="0"/>
                        <a:t>STARTRK-2 (NCT02568267)</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77%</a:t>
                      </a:r>
                      <a:r>
                        <a:rPr lang="en-US" sz="1400" b="1" baseline="30000" dirty="0"/>
                        <a:t>†</a:t>
                      </a:r>
                      <a:endParaRPr lang="en-US" sz="1400" b="1"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19.0</a:t>
                      </a:r>
                      <a:r>
                        <a:rPr lang="en-US" sz="1400" b="1" baseline="30000" dirty="0"/>
                        <a:t>†</a:t>
                      </a:r>
                      <a:endParaRPr lang="en-US" sz="1400" b="1"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55%</a:t>
                      </a:r>
                      <a:endParaRPr lang="en-US" sz="1400" b="1" baseline="30000"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13.6</a:t>
                      </a:r>
                      <a:r>
                        <a:rPr lang="en-US" sz="1400" b="1" baseline="30000" dirty="0"/>
                        <a:t>§</a:t>
                      </a:r>
                    </a:p>
                  </a:txBody>
                  <a:tcPr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1939931"/>
                  </a:ext>
                </a:extLst>
              </a:tr>
              <a:tr h="444483">
                <a:tc>
                  <a:txBody>
                    <a:bodyPr/>
                    <a:lstStyle/>
                    <a:p>
                      <a:pPr algn="ctr"/>
                      <a:r>
                        <a:rPr lang="en-US" sz="1400" b="1" dirty="0" err="1"/>
                        <a:t>Repotrectinib</a:t>
                      </a:r>
                      <a:endParaRPr lang="en-US" sz="1400" b="1" dirty="0"/>
                    </a:p>
                  </a:txBody>
                  <a:tcPr marL="0" marR="0" anchor="ctr">
                    <a:lnL w="19050" cap="flat" cmpd="sng" algn="ctr">
                      <a:solidFill>
                        <a:schemeClr val="accent5"/>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TRIDENT-1 (NCT03093116)</a:t>
                      </a:r>
                      <a:r>
                        <a:rPr lang="en-US" sz="1400" b="1" baseline="30000" dirty="0"/>
                        <a:t>6</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79%</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35.7</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dirty="0"/>
                    </a:p>
                  </a:txBody>
                  <a:tcPr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3325862"/>
                  </a:ext>
                </a:extLst>
              </a:tr>
            </a:tbl>
          </a:graphicData>
        </a:graphic>
      </p:graphicFrame>
      <p:sp>
        <p:nvSpPr>
          <p:cNvPr id="24" name="Rectangle 23">
            <a:extLst>
              <a:ext uri="{FF2B5EF4-FFF2-40B4-BE49-F238E27FC236}">
                <a16:creationId xmlns:a16="http://schemas.microsoft.com/office/drawing/2014/main" id="{DEBBEE7D-4B50-3093-61C5-1C626A5960B9}"/>
              </a:ext>
            </a:extLst>
          </p:cNvPr>
          <p:cNvSpPr>
            <a:spLocks/>
          </p:cNvSpPr>
          <p:nvPr/>
        </p:nvSpPr>
        <p:spPr>
          <a:xfrm>
            <a:off x="490642" y="4104940"/>
            <a:ext cx="9838345" cy="1778745"/>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nchorCtr="0"/>
          <a:lstStyle/>
          <a:p>
            <a:pPr marL="11113" marR="0" lvl="0" indent="0" algn="l" defTabSz="914400" rtl="0" eaLnBrk="0" fontAlgn="base" latinLnBrk="0" hangingPunct="0">
              <a:lnSpc>
                <a:spcPct val="100000"/>
              </a:lnSpc>
              <a:spcBef>
                <a:spcPct val="0"/>
              </a:spcBef>
              <a:spcAft>
                <a:spcPts val="900"/>
              </a:spcAft>
              <a:buClrTx/>
              <a:buSzTx/>
              <a:buFontTx/>
              <a:buNone/>
              <a:tabLst/>
              <a:defRPr/>
            </a:pPr>
            <a:r>
              <a:rPr kumimoji="0" lang="en-US" sz="1600" b="1" i="0" u="none" strike="noStrike" kern="1200" cap="none" spc="0" normalizeH="0" baseline="0" noProof="0" dirty="0">
                <a:ln>
                  <a:noFill/>
                </a:ln>
                <a:solidFill>
                  <a:srgbClr val="002243"/>
                </a:solidFill>
                <a:effectLst/>
                <a:uLnTx/>
                <a:uFillTx/>
                <a:latin typeface="Arial"/>
                <a:ea typeface="+mn-ea"/>
                <a:cs typeface="+mn-cs"/>
              </a:rPr>
              <a:t>Approved therapy MOA: </a:t>
            </a:r>
            <a:r>
              <a:rPr kumimoji="0" lang="en-US" sz="1600" b="0" i="0" u="none" strike="noStrike" kern="1200" cap="none" spc="0" normalizeH="0" baseline="0" noProof="0" dirty="0">
                <a:ln>
                  <a:noFill/>
                </a:ln>
                <a:solidFill>
                  <a:srgbClr val="002243"/>
                </a:solidFill>
                <a:effectLst/>
                <a:uLnTx/>
                <a:uFillTx/>
                <a:latin typeface="Arial"/>
                <a:ea typeface="+mn-ea"/>
                <a:cs typeface="+mn-cs"/>
              </a:rPr>
              <a:t>Tyrosine kinase inhibitors; limits downstream signaling</a:t>
            </a:r>
          </a:p>
          <a:p>
            <a:pPr marL="11113"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2243"/>
                </a:solidFill>
                <a:effectLst/>
                <a:uLnTx/>
                <a:uFillTx/>
                <a:latin typeface="Arial"/>
                <a:ea typeface="+mn-ea"/>
                <a:cs typeface="+mn-cs"/>
              </a:rPr>
              <a:t>mNSCLC</a:t>
            </a:r>
            <a:r>
              <a:rPr kumimoji="0" lang="en-US" sz="1600" b="1" i="0" u="none" strike="noStrike" kern="1200" cap="none" spc="0" normalizeH="0" baseline="0" noProof="0" dirty="0">
                <a:ln>
                  <a:noFill/>
                </a:ln>
                <a:solidFill>
                  <a:srgbClr val="002243"/>
                </a:solidFill>
                <a:effectLst/>
                <a:uLnTx/>
                <a:uFillTx/>
                <a:latin typeface="Arial"/>
                <a:ea typeface="+mn-ea"/>
                <a:cs typeface="+mn-cs"/>
              </a:rPr>
              <a:t> therapy setting:</a:t>
            </a:r>
          </a:p>
          <a:p>
            <a:pPr marL="412750" marR="0" lvl="0" indent="-174625"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243"/>
                </a:solidFill>
                <a:effectLst/>
                <a:uLnTx/>
                <a:uFillTx/>
                <a:latin typeface="Arial"/>
                <a:ea typeface="+mn-ea"/>
                <a:cs typeface="+mn-cs"/>
              </a:rPr>
              <a:t>First line: </a:t>
            </a:r>
            <a:r>
              <a:rPr kumimoji="0" lang="en-US" sz="1600" b="0" i="0" u="none" strike="noStrike" kern="1200" cap="none" spc="0" normalizeH="0" baseline="0" noProof="0" dirty="0" err="1">
                <a:ln>
                  <a:noFill/>
                </a:ln>
                <a:solidFill>
                  <a:srgbClr val="002243"/>
                </a:solidFill>
                <a:effectLst/>
                <a:uLnTx/>
                <a:uFillTx/>
                <a:latin typeface="Arial"/>
                <a:ea typeface="+mn-ea"/>
                <a:cs typeface="+mn-cs"/>
              </a:rPr>
              <a:t>crizotinib</a:t>
            </a:r>
            <a:r>
              <a:rPr kumimoji="0" lang="en-US" sz="1600" b="0" i="0" u="none" strike="noStrike" kern="1200" cap="none" spc="0" normalizeH="0" baseline="0" noProof="0" dirty="0">
                <a:ln>
                  <a:noFill/>
                </a:ln>
                <a:solidFill>
                  <a:srgbClr val="002243"/>
                </a:solidFill>
                <a:effectLst/>
                <a:uLnTx/>
                <a:uFillTx/>
                <a:latin typeface="Arial"/>
                <a:ea typeface="+mn-ea"/>
                <a:cs typeface="+mn-cs"/>
              </a:rPr>
              <a:t>, </a:t>
            </a:r>
            <a:r>
              <a:rPr kumimoji="0" lang="en-US" sz="1600" b="0" i="0" u="none" strike="noStrike" kern="1200" cap="none" spc="0" normalizeH="0" baseline="0" noProof="0" dirty="0" err="1">
                <a:ln>
                  <a:noFill/>
                </a:ln>
                <a:solidFill>
                  <a:srgbClr val="002243"/>
                </a:solidFill>
                <a:effectLst/>
                <a:uLnTx/>
                <a:uFillTx/>
                <a:latin typeface="Arial"/>
                <a:ea typeface="+mn-ea"/>
                <a:cs typeface="+mn-cs"/>
              </a:rPr>
              <a:t>entrectinib</a:t>
            </a:r>
            <a:r>
              <a:rPr kumimoji="0" lang="en-US" sz="1600" b="0" i="0" u="none" strike="noStrike" kern="1200" cap="none" spc="0" normalizeH="0" baseline="0" noProof="0" dirty="0">
                <a:ln>
                  <a:noFill/>
                </a:ln>
                <a:solidFill>
                  <a:srgbClr val="002243"/>
                </a:solidFill>
                <a:effectLst/>
                <a:uLnTx/>
                <a:uFillTx/>
                <a:latin typeface="Arial"/>
                <a:ea typeface="+mn-ea"/>
                <a:cs typeface="+mn-cs"/>
              </a:rPr>
              <a:t>, and </a:t>
            </a:r>
            <a:r>
              <a:rPr kumimoji="0" lang="en-US" sz="1600" b="0" i="0" u="none" strike="noStrike" kern="1200" cap="none" spc="0" normalizeH="0" baseline="0" noProof="0" dirty="0" err="1">
                <a:ln>
                  <a:noFill/>
                </a:ln>
                <a:solidFill>
                  <a:srgbClr val="002243"/>
                </a:solidFill>
                <a:effectLst/>
                <a:uLnTx/>
                <a:uFillTx/>
                <a:latin typeface="Arial"/>
                <a:ea typeface="+mn-ea"/>
                <a:cs typeface="+mn-cs"/>
              </a:rPr>
              <a:t>repotrectinib</a:t>
            </a:r>
            <a:r>
              <a:rPr kumimoji="0" lang="en-US" sz="1600" b="0" i="0" u="none" strike="noStrike" kern="1200" cap="none" spc="0" normalizeH="0" baseline="0" noProof="0" dirty="0">
                <a:ln>
                  <a:noFill/>
                </a:ln>
                <a:solidFill>
                  <a:srgbClr val="002243"/>
                </a:solidFill>
                <a:effectLst/>
                <a:uLnTx/>
                <a:uFillTx/>
                <a:latin typeface="Arial"/>
                <a:ea typeface="+mn-ea"/>
                <a:cs typeface="+mn-cs"/>
              </a:rPr>
              <a:t> preferred, </a:t>
            </a:r>
            <a:r>
              <a:rPr kumimoji="0" lang="en-US" sz="1600" b="0" i="0" u="none" strike="noStrike" kern="1200" cap="none" spc="0" normalizeH="0" baseline="0" noProof="0" dirty="0" err="1">
                <a:ln>
                  <a:noFill/>
                </a:ln>
                <a:solidFill>
                  <a:srgbClr val="002243"/>
                </a:solidFill>
                <a:effectLst/>
                <a:uLnTx/>
                <a:uFillTx/>
                <a:latin typeface="Arial"/>
                <a:ea typeface="+mn-ea"/>
                <a:cs typeface="+mn-cs"/>
              </a:rPr>
              <a:t>ceritinib</a:t>
            </a:r>
            <a:r>
              <a:rPr kumimoji="0" lang="en-US" sz="1600" b="0" i="0" u="none" strike="noStrike" kern="1200" cap="none" spc="0" normalizeH="0" baseline="0" noProof="0" dirty="0">
                <a:ln>
                  <a:noFill/>
                </a:ln>
                <a:solidFill>
                  <a:srgbClr val="002243"/>
                </a:solidFill>
                <a:effectLst/>
                <a:uLnTx/>
                <a:uFillTx/>
                <a:latin typeface="Arial"/>
                <a:ea typeface="+mn-ea"/>
                <a:cs typeface="+mn-cs"/>
              </a:rPr>
              <a:t> and </a:t>
            </a:r>
            <a:r>
              <a:rPr kumimoji="0" lang="en-US" sz="1600" b="0" i="0" u="none" strike="noStrike" kern="1200" cap="none" spc="0" normalizeH="0" baseline="0" noProof="0" dirty="0" err="1">
                <a:ln>
                  <a:noFill/>
                </a:ln>
                <a:solidFill>
                  <a:srgbClr val="002243"/>
                </a:solidFill>
                <a:effectLst/>
                <a:uLnTx/>
                <a:uFillTx/>
                <a:latin typeface="Arial"/>
                <a:ea typeface="+mn-ea"/>
                <a:cs typeface="+mn-cs"/>
              </a:rPr>
              <a:t>lorlatinib</a:t>
            </a:r>
            <a:r>
              <a:rPr kumimoji="0" lang="en-US" sz="1600" b="0" i="0" u="none" strike="noStrike" kern="1200" cap="none" spc="0" normalizeH="0" baseline="0" noProof="0" dirty="0">
                <a:ln>
                  <a:noFill/>
                </a:ln>
                <a:solidFill>
                  <a:srgbClr val="002243"/>
                </a:solidFill>
                <a:effectLst/>
                <a:uLnTx/>
                <a:uFillTx/>
                <a:latin typeface="Arial"/>
                <a:ea typeface="+mn-ea"/>
                <a:cs typeface="+mn-cs"/>
              </a:rPr>
              <a:t> also yield responses</a:t>
            </a:r>
          </a:p>
          <a:p>
            <a:pPr marL="412750" marR="0" lvl="0" indent="-174625"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243"/>
                </a:solidFill>
                <a:effectLst/>
                <a:uLnTx/>
                <a:uFillTx/>
                <a:latin typeface="Arial"/>
                <a:ea typeface="+mn-ea"/>
                <a:cs typeface="+mn-cs"/>
              </a:rPr>
              <a:t>Subsequent therapy: depends on extent of progression and prior therapy</a:t>
            </a:r>
          </a:p>
          <a:p>
            <a:pPr marL="412750" marR="0" lvl="0" indent="-174625"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2243"/>
                </a:solidFill>
                <a:effectLst/>
                <a:uLnTx/>
                <a:uFillTx/>
                <a:latin typeface="Arial"/>
                <a:ea typeface="+mn-ea"/>
                <a:cs typeface="+mn-cs"/>
              </a:rPr>
              <a:t>Entrectinib</a:t>
            </a:r>
            <a:r>
              <a:rPr kumimoji="0" lang="en-US" sz="1600" b="0" i="0" u="none" strike="noStrike" kern="1200" cap="none" spc="0" normalizeH="0" baseline="0" noProof="0" dirty="0">
                <a:ln>
                  <a:noFill/>
                </a:ln>
                <a:solidFill>
                  <a:srgbClr val="002243"/>
                </a:solidFill>
                <a:effectLst/>
                <a:uLnTx/>
                <a:uFillTx/>
                <a:latin typeface="Arial"/>
                <a:ea typeface="+mn-ea"/>
                <a:cs typeface="+mn-cs"/>
              </a:rPr>
              <a:t> was recommended as first-line or subsequent therapy for patients with CNS metastasis</a:t>
            </a:r>
          </a:p>
          <a:p>
            <a:pPr marL="412750" marR="0" lvl="0" indent="-174625"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002243"/>
                </a:solidFill>
                <a:effectLst/>
                <a:uLnTx/>
                <a:uFillTx/>
                <a:latin typeface="Arial"/>
                <a:ea typeface="+mn-ea"/>
                <a:cs typeface="+mn-cs"/>
              </a:rPr>
              <a:t>Repotrectinib</a:t>
            </a:r>
            <a:r>
              <a:rPr kumimoji="0" lang="en-US" sz="1800" b="1" i="0" u="none" strike="noStrike" kern="1200" cap="none" spc="0" normalizeH="0" baseline="0" noProof="0" dirty="0">
                <a:ln>
                  <a:noFill/>
                </a:ln>
                <a:solidFill>
                  <a:srgbClr val="002243"/>
                </a:solidFill>
                <a:effectLst/>
                <a:uLnTx/>
                <a:uFillTx/>
                <a:latin typeface="Arial"/>
                <a:ea typeface="+mn-ea"/>
                <a:cs typeface="+mn-cs"/>
              </a:rPr>
              <a:t> has displaced both </a:t>
            </a:r>
            <a:r>
              <a:rPr kumimoji="0" lang="en-US" sz="1800" b="1" i="0" u="none" strike="noStrike" kern="1200" cap="none" spc="0" normalizeH="0" baseline="0" noProof="0" dirty="0" err="1">
                <a:ln>
                  <a:noFill/>
                </a:ln>
                <a:solidFill>
                  <a:srgbClr val="002243"/>
                </a:solidFill>
                <a:effectLst/>
                <a:uLnTx/>
                <a:uFillTx/>
                <a:latin typeface="Arial"/>
                <a:ea typeface="+mn-ea"/>
                <a:cs typeface="+mn-cs"/>
              </a:rPr>
              <a:t>entrectinib</a:t>
            </a:r>
            <a:r>
              <a:rPr kumimoji="0" lang="en-US" sz="1800" b="1" i="0" u="none" strike="noStrike" kern="1200" cap="none" spc="0" normalizeH="0" baseline="0" noProof="0" dirty="0">
                <a:ln>
                  <a:noFill/>
                </a:ln>
                <a:solidFill>
                  <a:srgbClr val="002243"/>
                </a:solidFill>
                <a:effectLst/>
                <a:uLnTx/>
                <a:uFillTx/>
                <a:latin typeface="Arial"/>
                <a:ea typeface="+mn-ea"/>
                <a:cs typeface="+mn-cs"/>
              </a:rPr>
              <a:t> and </a:t>
            </a:r>
            <a:r>
              <a:rPr kumimoji="0" lang="en-US" sz="1800" b="1" i="0" u="none" strike="noStrike" kern="1200" cap="none" spc="0" normalizeH="0" baseline="0" noProof="0" dirty="0" err="1">
                <a:ln>
                  <a:noFill/>
                </a:ln>
                <a:solidFill>
                  <a:srgbClr val="002243"/>
                </a:solidFill>
                <a:effectLst/>
                <a:uLnTx/>
                <a:uFillTx/>
                <a:latin typeface="Arial"/>
                <a:ea typeface="+mn-ea"/>
                <a:cs typeface="+mn-cs"/>
              </a:rPr>
              <a:t>crizotinib</a:t>
            </a:r>
            <a:r>
              <a:rPr kumimoji="0" lang="en-US" sz="1800" b="1" i="0" u="none" strike="noStrike" kern="1200" cap="none" spc="0" normalizeH="0" baseline="0" noProof="0" dirty="0">
                <a:ln>
                  <a:noFill/>
                </a:ln>
                <a:solidFill>
                  <a:srgbClr val="002243"/>
                </a:solidFill>
                <a:effectLst/>
                <a:uLnTx/>
                <a:uFillTx/>
                <a:latin typeface="Arial"/>
                <a:ea typeface="+mn-ea"/>
                <a:cs typeface="+mn-cs"/>
              </a:rPr>
              <a:t> as 1</a:t>
            </a:r>
            <a:r>
              <a:rPr kumimoji="0" lang="en-US" sz="1800" b="1" i="0" u="none" strike="noStrike" kern="1200" cap="none" spc="0" normalizeH="0" baseline="30000" noProof="0" dirty="0">
                <a:ln>
                  <a:noFill/>
                </a:ln>
                <a:solidFill>
                  <a:srgbClr val="002243"/>
                </a:solidFill>
                <a:effectLst/>
                <a:uLnTx/>
                <a:uFillTx/>
                <a:latin typeface="Arial"/>
                <a:ea typeface="+mn-ea"/>
                <a:cs typeface="+mn-cs"/>
              </a:rPr>
              <a:t>st</a:t>
            </a:r>
            <a:r>
              <a:rPr kumimoji="0" lang="en-US" sz="1800" b="1" i="0" u="none" strike="noStrike" kern="1200" cap="none" spc="0" normalizeH="0" baseline="0" noProof="0" dirty="0">
                <a:ln>
                  <a:noFill/>
                </a:ln>
                <a:solidFill>
                  <a:srgbClr val="002243"/>
                </a:solidFill>
                <a:effectLst/>
                <a:uLnTx/>
                <a:uFillTx/>
                <a:latin typeface="Arial"/>
                <a:ea typeface="+mn-ea"/>
                <a:cs typeface="+mn-cs"/>
              </a:rPr>
              <a:t> line drug of choice</a:t>
            </a:r>
          </a:p>
        </p:txBody>
      </p:sp>
      <p:grpSp>
        <p:nvGrpSpPr>
          <p:cNvPr id="27" name="Group 26">
            <a:extLst>
              <a:ext uri="{FF2B5EF4-FFF2-40B4-BE49-F238E27FC236}">
                <a16:creationId xmlns:a16="http://schemas.microsoft.com/office/drawing/2014/main" id="{89793F5D-A87D-7E30-8FFD-BD567698F517}"/>
              </a:ext>
            </a:extLst>
          </p:cNvPr>
          <p:cNvGrpSpPr/>
          <p:nvPr/>
        </p:nvGrpSpPr>
        <p:grpSpPr>
          <a:xfrm>
            <a:off x="1732281" y="2305273"/>
            <a:ext cx="822960" cy="899674"/>
            <a:chOff x="1829511" y="3148012"/>
            <a:chExt cx="822960" cy="899674"/>
          </a:xfrm>
        </p:grpSpPr>
        <p:cxnSp>
          <p:nvCxnSpPr>
            <p:cNvPr id="28" name="Straight Connector 27">
              <a:extLst>
                <a:ext uri="{FF2B5EF4-FFF2-40B4-BE49-F238E27FC236}">
                  <a16:creationId xmlns:a16="http://schemas.microsoft.com/office/drawing/2014/main" id="{D8F7DECE-02AE-1395-04EC-15D142D08B95}"/>
                </a:ext>
              </a:extLst>
            </p:cNvPr>
            <p:cNvCxnSpPr/>
            <p:nvPr/>
          </p:nvCxnSpPr>
          <p:spPr>
            <a:xfrm>
              <a:off x="2266954" y="3499046"/>
              <a:ext cx="0" cy="54864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72AB9E4-7EE0-18FB-1C97-CDC976394E02}"/>
                </a:ext>
              </a:extLst>
            </p:cNvPr>
            <p:cNvCxnSpPr>
              <a:cxnSpLocks/>
            </p:cNvCxnSpPr>
            <p:nvPr/>
          </p:nvCxnSpPr>
          <p:spPr>
            <a:xfrm>
              <a:off x="1837898" y="3148012"/>
              <a:ext cx="0" cy="36576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AB60767-23B5-3001-62BA-19241F43B2E5}"/>
                </a:ext>
              </a:extLst>
            </p:cNvPr>
            <p:cNvCxnSpPr/>
            <p:nvPr/>
          </p:nvCxnSpPr>
          <p:spPr>
            <a:xfrm>
              <a:off x="2641276" y="3325257"/>
              <a:ext cx="0" cy="18288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EB2B82-A507-BA42-8551-126E85211B36}"/>
                </a:ext>
              </a:extLst>
            </p:cNvPr>
            <p:cNvCxnSpPr>
              <a:cxnSpLocks/>
            </p:cNvCxnSpPr>
            <p:nvPr/>
          </p:nvCxnSpPr>
          <p:spPr>
            <a:xfrm flipH="1">
              <a:off x="1829511" y="3507782"/>
              <a:ext cx="822960"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5737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6BEC6-2AF0-5204-477A-18F0FDEA71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977" y="1120157"/>
            <a:ext cx="6820678" cy="4713484"/>
          </a:xfrm>
          <a:prstGeom prst="rect">
            <a:avLst/>
          </a:prstGeom>
        </p:spPr>
      </p:pic>
      <p:sp>
        <p:nvSpPr>
          <p:cNvPr id="4" name="Title 3">
            <a:extLst>
              <a:ext uri="{FF2B5EF4-FFF2-40B4-BE49-F238E27FC236}">
                <a16:creationId xmlns:a16="http://schemas.microsoft.com/office/drawing/2014/main" id="{F38BF67E-23A4-0339-5D3D-76798C670A7E}"/>
              </a:ext>
            </a:extLst>
          </p:cNvPr>
          <p:cNvSpPr>
            <a:spLocks noGrp="1"/>
          </p:cNvSpPr>
          <p:nvPr>
            <p:ph type="title"/>
          </p:nvPr>
        </p:nvSpPr>
        <p:spPr>
          <a:xfrm>
            <a:off x="605368" y="476872"/>
            <a:ext cx="11074576" cy="553998"/>
          </a:xfrm>
          <a:solidFill>
            <a:srgbClr val="002060"/>
          </a:solidFill>
        </p:spPr>
        <p:txBody>
          <a:bodyPr/>
          <a:lstStyle/>
          <a:p>
            <a:pPr algn="ctr"/>
            <a:r>
              <a:rPr lang="en-US" sz="3600" b="1" dirty="0" err="1">
                <a:solidFill>
                  <a:srgbClr val="FFFF00"/>
                </a:solidFill>
              </a:rPr>
              <a:t>Repotrectinib</a:t>
            </a:r>
            <a:r>
              <a:rPr lang="en-US" sz="3600" b="1" dirty="0">
                <a:solidFill>
                  <a:srgbClr val="FFFF00"/>
                </a:solidFill>
              </a:rPr>
              <a:t> in ROS1 (+) </a:t>
            </a:r>
            <a:r>
              <a:rPr lang="en-US" sz="3600" b="1" dirty="0" err="1">
                <a:solidFill>
                  <a:srgbClr val="FFFF00"/>
                </a:solidFill>
              </a:rPr>
              <a:t>mNSCLC</a:t>
            </a:r>
            <a:endParaRPr lang="en-US" sz="3600" b="1" dirty="0">
              <a:solidFill>
                <a:srgbClr val="FFFF00"/>
              </a:solidFill>
            </a:endParaRPr>
          </a:p>
        </p:txBody>
      </p:sp>
      <p:sp>
        <p:nvSpPr>
          <p:cNvPr id="5" name="Rectangle 4">
            <a:extLst>
              <a:ext uri="{FF2B5EF4-FFF2-40B4-BE49-F238E27FC236}">
                <a16:creationId xmlns:a16="http://schemas.microsoft.com/office/drawing/2014/main" id="{597CB729-3F31-1EA3-DEDE-0B2DD15F2482}"/>
              </a:ext>
            </a:extLst>
          </p:cNvPr>
          <p:cNvSpPr/>
          <p:nvPr/>
        </p:nvSpPr>
        <p:spPr bwMode="auto">
          <a:xfrm>
            <a:off x="3377681" y="2584580"/>
            <a:ext cx="849087" cy="982966"/>
          </a:xfrm>
          <a:prstGeom prst="rect">
            <a:avLst/>
          </a:prstGeom>
          <a:noFill/>
          <a:ln w="381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solidFill>
                  <a:srgbClr val="FF0000"/>
                </a:solidFill>
              </a:ln>
              <a:solidFill>
                <a:srgbClr val="800000"/>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FAE221EB-2C38-D661-746A-5DB9EDC57D38}"/>
              </a:ext>
            </a:extLst>
          </p:cNvPr>
          <p:cNvSpPr/>
          <p:nvPr/>
        </p:nvSpPr>
        <p:spPr bwMode="auto">
          <a:xfrm>
            <a:off x="5971593" y="2584580"/>
            <a:ext cx="849087" cy="982966"/>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solidFill>
                  <a:srgbClr val="FF0000"/>
                </a:solidFill>
              </a:ln>
              <a:solidFill>
                <a:srgbClr val="800000"/>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7362FC06-60D5-AD76-CBE0-C33AA8421DB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162" r="2769"/>
          <a:stretch/>
        </p:blipFill>
        <p:spPr>
          <a:xfrm>
            <a:off x="7106817" y="1297964"/>
            <a:ext cx="5001206" cy="4262071"/>
          </a:xfrm>
          <a:prstGeom prst="rect">
            <a:avLst/>
          </a:prstGeom>
        </p:spPr>
      </p:pic>
      <p:sp>
        <p:nvSpPr>
          <p:cNvPr id="7" name="TextBox 6">
            <a:extLst>
              <a:ext uri="{FF2B5EF4-FFF2-40B4-BE49-F238E27FC236}">
                <a16:creationId xmlns:a16="http://schemas.microsoft.com/office/drawing/2014/main" id="{54AE8632-058F-9B7C-908A-7378030D8634}"/>
              </a:ext>
            </a:extLst>
          </p:cNvPr>
          <p:cNvSpPr txBox="1"/>
          <p:nvPr/>
        </p:nvSpPr>
        <p:spPr bwMode="auto">
          <a:xfrm>
            <a:off x="0" y="6600628"/>
            <a:ext cx="78437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Drilon A,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Camidge</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DR, Lin JJ, et al. </a:t>
            </a:r>
            <a:r>
              <a:rPr kumimoji="0" lang="en-US" sz="1000" b="1" i="1" u="none" strike="noStrike" kern="1200" cap="none" spc="0" normalizeH="0" baseline="0" noProof="0" dirty="0">
                <a:ln>
                  <a:noFill/>
                </a:ln>
                <a:solidFill>
                  <a:srgbClr val="002243"/>
                </a:solidFill>
                <a:effectLst/>
                <a:uLnTx/>
                <a:uFillTx/>
                <a:latin typeface="Arial" panose="020B0604020202020204" pitchFamily="34" charset="0"/>
                <a:ea typeface="+mn-ea"/>
                <a:cs typeface="+mn-cs"/>
              </a:rPr>
              <a:t>N Engl J Med</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2024;390(2):118-131. </a:t>
            </a:r>
          </a:p>
        </p:txBody>
      </p:sp>
    </p:spTree>
    <p:extLst>
      <p:ext uri="{BB962C8B-B14F-4D97-AF65-F5344CB8AC3E}">
        <p14:creationId xmlns:p14="http://schemas.microsoft.com/office/powerpoint/2010/main" val="1741446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8BF67E-23A4-0339-5D3D-76798C670A7E}"/>
              </a:ext>
            </a:extLst>
          </p:cNvPr>
          <p:cNvSpPr>
            <a:spLocks noGrp="1"/>
          </p:cNvSpPr>
          <p:nvPr>
            <p:ph type="title"/>
          </p:nvPr>
        </p:nvSpPr>
        <p:spPr>
          <a:xfrm>
            <a:off x="558712" y="294310"/>
            <a:ext cx="11074576" cy="553998"/>
          </a:xfrm>
          <a:solidFill>
            <a:srgbClr val="002060"/>
          </a:solidFill>
        </p:spPr>
        <p:txBody>
          <a:bodyPr/>
          <a:lstStyle/>
          <a:p>
            <a:pPr algn="ctr"/>
            <a:r>
              <a:rPr lang="en-US" sz="3600" b="1" dirty="0" err="1">
                <a:solidFill>
                  <a:srgbClr val="FFFF00"/>
                </a:solidFill>
              </a:rPr>
              <a:t>Repotrectinib</a:t>
            </a:r>
            <a:r>
              <a:rPr lang="en-US" sz="3600" b="1" dirty="0">
                <a:solidFill>
                  <a:srgbClr val="FFFF00"/>
                </a:solidFill>
              </a:rPr>
              <a:t> in Tx-naïve 1L ROS1 (+) </a:t>
            </a:r>
            <a:r>
              <a:rPr lang="en-US" sz="3600" b="1" dirty="0" err="1">
                <a:solidFill>
                  <a:srgbClr val="FFFF00"/>
                </a:solidFill>
              </a:rPr>
              <a:t>mNSCLC</a:t>
            </a:r>
            <a:endParaRPr lang="en-US" sz="3600" b="1" dirty="0">
              <a:solidFill>
                <a:srgbClr val="FFFF00"/>
              </a:solidFill>
            </a:endParaRPr>
          </a:p>
        </p:txBody>
      </p:sp>
      <p:pic>
        <p:nvPicPr>
          <p:cNvPr id="7" name="Picture 6">
            <a:extLst>
              <a:ext uri="{FF2B5EF4-FFF2-40B4-BE49-F238E27FC236}">
                <a16:creationId xmlns:a16="http://schemas.microsoft.com/office/drawing/2014/main" id="{B8B48EE2-834A-03A7-A424-4FB0ADA715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942392"/>
            <a:ext cx="6428791" cy="5029199"/>
          </a:xfrm>
          <a:prstGeom prst="rect">
            <a:avLst/>
          </a:prstGeom>
        </p:spPr>
      </p:pic>
      <p:pic>
        <p:nvPicPr>
          <p:cNvPr id="10" name="Picture 9">
            <a:extLst>
              <a:ext uri="{FF2B5EF4-FFF2-40B4-BE49-F238E27FC236}">
                <a16:creationId xmlns:a16="http://schemas.microsoft.com/office/drawing/2014/main" id="{1E63C369-394B-BF4A-DA16-738BEA7B14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63477" y="942392"/>
            <a:ext cx="5663681" cy="4648783"/>
          </a:xfrm>
          <a:prstGeom prst="rect">
            <a:avLst/>
          </a:prstGeom>
        </p:spPr>
      </p:pic>
      <p:sp>
        <p:nvSpPr>
          <p:cNvPr id="11" name="Rectangle 10">
            <a:extLst>
              <a:ext uri="{FF2B5EF4-FFF2-40B4-BE49-F238E27FC236}">
                <a16:creationId xmlns:a16="http://schemas.microsoft.com/office/drawing/2014/main" id="{2F2E3C36-3945-ECF7-0A3F-E48B44BA8BBD}"/>
              </a:ext>
            </a:extLst>
          </p:cNvPr>
          <p:cNvSpPr/>
          <p:nvPr/>
        </p:nvSpPr>
        <p:spPr bwMode="auto">
          <a:xfrm>
            <a:off x="164842" y="4954555"/>
            <a:ext cx="5470848" cy="457200"/>
          </a:xfrm>
          <a:prstGeom prst="rect">
            <a:avLst/>
          </a:prstGeom>
          <a:noFill/>
          <a:ln w="38100" cap="flat" cmpd="sng" algn="ctr">
            <a:solidFill>
              <a:srgbClr val="D93E1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4247DC12-0F92-BCB5-3EC1-83DB701471FE}"/>
              </a:ext>
            </a:extLst>
          </p:cNvPr>
          <p:cNvSpPr/>
          <p:nvPr/>
        </p:nvSpPr>
        <p:spPr bwMode="auto">
          <a:xfrm>
            <a:off x="6422572" y="4725955"/>
            <a:ext cx="4988767" cy="457200"/>
          </a:xfrm>
          <a:prstGeom prst="rect">
            <a:avLst/>
          </a:prstGeom>
          <a:noFill/>
          <a:ln w="38100" cap="flat" cmpd="sng" algn="ctr">
            <a:solidFill>
              <a:srgbClr val="D93E1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1C880E3-CD0D-3533-C2CC-18D62438A002}"/>
              </a:ext>
            </a:extLst>
          </p:cNvPr>
          <p:cNvSpPr txBox="1"/>
          <p:nvPr/>
        </p:nvSpPr>
        <p:spPr bwMode="auto">
          <a:xfrm>
            <a:off x="0" y="6611779"/>
            <a:ext cx="78437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Drilon A,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Camidge</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DR, Lin JJ, et al. </a:t>
            </a:r>
            <a:r>
              <a:rPr kumimoji="0" lang="en-US" sz="1000" b="1" i="1" u="none" strike="noStrike" kern="1200" cap="none" spc="0" normalizeH="0" baseline="0" noProof="0" dirty="0">
                <a:ln>
                  <a:noFill/>
                </a:ln>
                <a:solidFill>
                  <a:srgbClr val="002243"/>
                </a:solidFill>
                <a:effectLst/>
                <a:uLnTx/>
                <a:uFillTx/>
                <a:latin typeface="Arial" panose="020B0604020202020204" pitchFamily="34" charset="0"/>
                <a:ea typeface="+mn-ea"/>
                <a:cs typeface="+mn-cs"/>
              </a:rPr>
              <a:t>N Engl J Med</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2024;390(2):118-131. </a:t>
            </a:r>
          </a:p>
        </p:txBody>
      </p:sp>
    </p:spTree>
    <p:extLst>
      <p:ext uri="{BB962C8B-B14F-4D97-AF65-F5344CB8AC3E}">
        <p14:creationId xmlns:p14="http://schemas.microsoft.com/office/powerpoint/2010/main" val="1472572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8BF67E-23A4-0339-5D3D-76798C670A7E}"/>
              </a:ext>
            </a:extLst>
          </p:cNvPr>
          <p:cNvSpPr>
            <a:spLocks noGrp="1"/>
          </p:cNvSpPr>
          <p:nvPr>
            <p:ph type="title"/>
          </p:nvPr>
        </p:nvSpPr>
        <p:spPr>
          <a:xfrm>
            <a:off x="605368" y="476872"/>
            <a:ext cx="11074576" cy="553998"/>
          </a:xfrm>
          <a:solidFill>
            <a:srgbClr val="002060"/>
          </a:solidFill>
        </p:spPr>
        <p:txBody>
          <a:bodyPr/>
          <a:lstStyle/>
          <a:p>
            <a:pPr algn="ctr"/>
            <a:r>
              <a:rPr lang="en-US" sz="3600" b="1" dirty="0" err="1">
                <a:solidFill>
                  <a:srgbClr val="FFFF00"/>
                </a:solidFill>
              </a:rPr>
              <a:t>Repotrectinib</a:t>
            </a:r>
            <a:r>
              <a:rPr lang="en-US" sz="3600" b="1" dirty="0">
                <a:solidFill>
                  <a:srgbClr val="FFFF00"/>
                </a:solidFill>
              </a:rPr>
              <a:t> in 2L ROS1 (+) </a:t>
            </a:r>
            <a:r>
              <a:rPr lang="en-US" sz="3600" b="1" dirty="0" err="1">
                <a:solidFill>
                  <a:srgbClr val="FFFF00"/>
                </a:solidFill>
              </a:rPr>
              <a:t>mNSCLC</a:t>
            </a:r>
            <a:endParaRPr lang="en-US" sz="3600" b="1" dirty="0">
              <a:solidFill>
                <a:srgbClr val="FFFF00"/>
              </a:solidFill>
            </a:endParaRPr>
          </a:p>
        </p:txBody>
      </p:sp>
      <p:pic>
        <p:nvPicPr>
          <p:cNvPr id="3" name="Picture 2">
            <a:extLst>
              <a:ext uri="{FF2B5EF4-FFF2-40B4-BE49-F238E27FC236}">
                <a16:creationId xmlns:a16="http://schemas.microsoft.com/office/drawing/2014/main" id="{B618144B-F6F3-21C4-6D8A-F63171451D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9919" y="1219200"/>
            <a:ext cx="5896946" cy="4295191"/>
          </a:xfrm>
          <a:prstGeom prst="rect">
            <a:avLst/>
          </a:prstGeom>
        </p:spPr>
      </p:pic>
      <p:pic>
        <p:nvPicPr>
          <p:cNvPr id="9" name="Picture 8">
            <a:extLst>
              <a:ext uri="{FF2B5EF4-FFF2-40B4-BE49-F238E27FC236}">
                <a16:creationId xmlns:a16="http://schemas.microsoft.com/office/drawing/2014/main" id="{0C05E2C0-1403-7450-318A-0DB67034F35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176865" y="1219201"/>
            <a:ext cx="6015135" cy="4419600"/>
          </a:xfrm>
          <a:prstGeom prst="rect">
            <a:avLst/>
          </a:prstGeom>
        </p:spPr>
      </p:pic>
      <p:sp>
        <p:nvSpPr>
          <p:cNvPr id="11" name="Rectangle 10">
            <a:extLst>
              <a:ext uri="{FF2B5EF4-FFF2-40B4-BE49-F238E27FC236}">
                <a16:creationId xmlns:a16="http://schemas.microsoft.com/office/drawing/2014/main" id="{FA1FBF3C-C8D2-8FF2-CD68-AB300288DEF2}"/>
              </a:ext>
            </a:extLst>
          </p:cNvPr>
          <p:cNvSpPr/>
          <p:nvPr/>
        </p:nvSpPr>
        <p:spPr bwMode="auto">
          <a:xfrm>
            <a:off x="6212206" y="4733100"/>
            <a:ext cx="5470848" cy="457200"/>
          </a:xfrm>
          <a:prstGeom prst="rect">
            <a:avLst/>
          </a:prstGeom>
          <a:noFill/>
          <a:ln w="38100" cap="flat" cmpd="sng" algn="ctr">
            <a:solidFill>
              <a:srgbClr val="D93E1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D3C7C506-7499-9F8E-8CC9-BFB6050B65E5}"/>
              </a:ext>
            </a:extLst>
          </p:cNvPr>
          <p:cNvSpPr/>
          <p:nvPr/>
        </p:nvSpPr>
        <p:spPr bwMode="auto">
          <a:xfrm>
            <a:off x="187741" y="4617353"/>
            <a:ext cx="5470848" cy="457200"/>
          </a:xfrm>
          <a:prstGeom prst="rect">
            <a:avLst/>
          </a:prstGeom>
          <a:noFill/>
          <a:ln w="38100" cap="flat" cmpd="sng" algn="ctr">
            <a:solidFill>
              <a:srgbClr val="D93E1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A8C59AD1-3758-7F3D-55BC-D9ED4956B9E8}"/>
              </a:ext>
            </a:extLst>
          </p:cNvPr>
          <p:cNvSpPr txBox="1"/>
          <p:nvPr/>
        </p:nvSpPr>
        <p:spPr bwMode="auto">
          <a:xfrm>
            <a:off x="0" y="6611779"/>
            <a:ext cx="78437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Drilon A,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Camidge</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DR, Lin JJ, et al. </a:t>
            </a:r>
            <a:r>
              <a:rPr kumimoji="0" lang="en-US" sz="1000" b="1" i="1" u="none" strike="noStrike" kern="1200" cap="none" spc="0" normalizeH="0" baseline="0" noProof="0" dirty="0">
                <a:ln>
                  <a:noFill/>
                </a:ln>
                <a:solidFill>
                  <a:srgbClr val="002243"/>
                </a:solidFill>
                <a:effectLst/>
                <a:uLnTx/>
                <a:uFillTx/>
                <a:latin typeface="Arial" panose="020B0604020202020204" pitchFamily="34" charset="0"/>
                <a:ea typeface="+mn-ea"/>
                <a:cs typeface="+mn-cs"/>
              </a:rPr>
              <a:t>N Engl J Med</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2024;390(2):118-131. </a:t>
            </a:r>
          </a:p>
        </p:txBody>
      </p:sp>
    </p:spTree>
    <p:extLst>
      <p:ext uri="{BB962C8B-B14F-4D97-AF65-F5344CB8AC3E}">
        <p14:creationId xmlns:p14="http://schemas.microsoft.com/office/powerpoint/2010/main" val="3256922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E976-461B-496C-2B5F-8C78C4AE490A}"/>
              </a:ext>
            </a:extLst>
          </p:cNvPr>
          <p:cNvSpPr>
            <a:spLocks noGrp="1"/>
          </p:cNvSpPr>
          <p:nvPr>
            <p:ph type="title"/>
          </p:nvPr>
        </p:nvSpPr>
        <p:spPr>
          <a:xfrm>
            <a:off x="605368" y="476872"/>
            <a:ext cx="11074576" cy="553998"/>
          </a:xfrm>
          <a:solidFill>
            <a:srgbClr val="002060"/>
          </a:solidFill>
        </p:spPr>
        <p:txBody>
          <a:bodyPr/>
          <a:lstStyle/>
          <a:p>
            <a:pPr algn="ctr"/>
            <a:r>
              <a:rPr lang="en-US" sz="3600" b="1" dirty="0" err="1">
                <a:solidFill>
                  <a:srgbClr val="FFFF00"/>
                </a:solidFill>
              </a:rPr>
              <a:t>Repotrectinib</a:t>
            </a:r>
            <a:r>
              <a:rPr lang="en-US" sz="3600" b="1" dirty="0">
                <a:solidFill>
                  <a:srgbClr val="FFFF00"/>
                </a:solidFill>
              </a:rPr>
              <a:t>:  CNS Activity</a:t>
            </a:r>
          </a:p>
        </p:txBody>
      </p:sp>
      <p:pic>
        <p:nvPicPr>
          <p:cNvPr id="4" name="Picture 3">
            <a:extLst>
              <a:ext uri="{FF2B5EF4-FFF2-40B4-BE49-F238E27FC236}">
                <a16:creationId xmlns:a16="http://schemas.microsoft.com/office/drawing/2014/main" id="{C81273F6-5FC7-6369-1D6F-2F1AB6C76D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4132" y="1392398"/>
            <a:ext cx="5542383" cy="4073203"/>
          </a:xfrm>
          <a:prstGeom prst="rect">
            <a:avLst/>
          </a:prstGeom>
        </p:spPr>
      </p:pic>
      <p:pic>
        <p:nvPicPr>
          <p:cNvPr id="6" name="Picture 5">
            <a:extLst>
              <a:ext uri="{FF2B5EF4-FFF2-40B4-BE49-F238E27FC236}">
                <a16:creationId xmlns:a16="http://schemas.microsoft.com/office/drawing/2014/main" id="{30C5362F-A4DB-D4BA-6F3F-0C98848A84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24939" y="1306673"/>
            <a:ext cx="6120881" cy="4153070"/>
          </a:xfrm>
          <a:prstGeom prst="rect">
            <a:avLst/>
          </a:prstGeom>
        </p:spPr>
      </p:pic>
      <p:sp>
        <p:nvSpPr>
          <p:cNvPr id="3" name="TextBox 2">
            <a:extLst>
              <a:ext uri="{FF2B5EF4-FFF2-40B4-BE49-F238E27FC236}">
                <a16:creationId xmlns:a16="http://schemas.microsoft.com/office/drawing/2014/main" id="{C5A16B20-D735-5F05-D16A-63195F62D298}"/>
              </a:ext>
            </a:extLst>
          </p:cNvPr>
          <p:cNvSpPr txBox="1"/>
          <p:nvPr/>
        </p:nvSpPr>
        <p:spPr bwMode="auto">
          <a:xfrm>
            <a:off x="0" y="6611779"/>
            <a:ext cx="78437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Drilon A,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Camidge</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DR, Lin JJ, et al. </a:t>
            </a:r>
            <a:r>
              <a:rPr kumimoji="0" lang="en-US" sz="1000" b="1" i="1" u="none" strike="noStrike" kern="1200" cap="none" spc="0" normalizeH="0" baseline="0" noProof="0" dirty="0">
                <a:ln>
                  <a:noFill/>
                </a:ln>
                <a:solidFill>
                  <a:srgbClr val="002243"/>
                </a:solidFill>
                <a:effectLst/>
                <a:uLnTx/>
                <a:uFillTx/>
                <a:latin typeface="Arial" panose="020B0604020202020204" pitchFamily="34" charset="0"/>
                <a:ea typeface="+mn-ea"/>
                <a:cs typeface="+mn-cs"/>
              </a:rPr>
              <a:t>N Engl J Med</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2024;390(2):118-131. </a:t>
            </a:r>
          </a:p>
        </p:txBody>
      </p:sp>
    </p:spTree>
    <p:extLst>
      <p:ext uri="{BB962C8B-B14F-4D97-AF65-F5344CB8AC3E}">
        <p14:creationId xmlns:p14="http://schemas.microsoft.com/office/powerpoint/2010/main" val="50393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927036"/>
          </a:xfrm>
        </p:spPr>
        <p:txBody>
          <a:bodyPr/>
          <a:lstStyle/>
          <a:p>
            <a:r>
              <a:rPr lang="en-US" sz="3200" dirty="0">
                <a:solidFill>
                  <a:srgbClr val="0432FF"/>
                </a:solidFill>
              </a:rPr>
              <a:t>Dr Langer — Disclosures</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extLst>
              <p:ext uri="{D42A27DB-BD31-4B8C-83A1-F6EECF244321}">
                <p14:modId xmlns:p14="http://schemas.microsoft.com/office/powerpoint/2010/main" val="1553519043"/>
              </p:ext>
            </p:extLst>
          </p:nvPr>
        </p:nvGraphicFramePr>
        <p:xfrm>
          <a:off x="839416" y="1700808"/>
          <a:ext cx="10358967" cy="4032447"/>
        </p:xfrm>
        <a:graphic>
          <a:graphicData uri="http://schemas.openxmlformats.org/drawingml/2006/table">
            <a:tbl>
              <a:tblPr firstRow="1" bandRow="1">
                <a:tableStyleId>{F2DE63D5-997A-4646-A377-4702673A728D}</a:tableStyleId>
              </a:tblPr>
              <a:tblGrid>
                <a:gridCol w="2678046">
                  <a:extLst>
                    <a:ext uri="{9D8B030D-6E8A-4147-A177-3AD203B41FA5}">
                      <a16:colId xmlns:a16="http://schemas.microsoft.com/office/drawing/2014/main" val="20000"/>
                    </a:ext>
                  </a:extLst>
                </a:gridCol>
                <a:gridCol w="7680921">
                  <a:extLst>
                    <a:ext uri="{9D8B030D-6E8A-4147-A177-3AD203B41FA5}">
                      <a16:colId xmlns:a16="http://schemas.microsoft.com/office/drawing/2014/main" val="762323566"/>
                    </a:ext>
                  </a:extLst>
                </a:gridCol>
              </a:tblGrid>
              <a:tr h="1420409">
                <a:tc>
                  <a:txBody>
                    <a:bodyPr/>
                    <a:lstStyle/>
                    <a:p>
                      <a:pPr algn="l"/>
                      <a:r>
                        <a:rPr lang="en-US" sz="1600" b="1" dirty="0">
                          <a:solidFill>
                            <a:schemeClr val="tx1"/>
                          </a:solidFill>
                        </a:rPr>
                        <a:t>Consulting/Advisory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AbbVie Inc, Amgen Inc, AstraZeneca Pharmaceuticals LP, Boehringer Ingelheim Pharmaceuticals Inc, Daiichi Sankyo Inc, Genentech, a member of the Roche Group, Gilead Sciences Inc, GSK, Jazz Pharmaceuticals Inc, Merck, </a:t>
                      </a:r>
                      <a:r>
                        <a:rPr lang="en-US" sz="1600" b="0" dirty="0" err="1">
                          <a:solidFill>
                            <a:schemeClr val="tx1"/>
                          </a:solidFill>
                        </a:rPr>
                        <a:t>Mirati</a:t>
                      </a:r>
                      <a:r>
                        <a:rPr lang="en-US" sz="1600" b="0" dirty="0">
                          <a:solidFill>
                            <a:schemeClr val="tx1"/>
                          </a:solidFill>
                        </a:rPr>
                        <a:t> Therapeutics Inc, </a:t>
                      </a:r>
                      <a:r>
                        <a:rPr lang="en-US" sz="1600" b="0" dirty="0" err="1">
                          <a:solidFill>
                            <a:schemeClr val="tx1"/>
                          </a:solidFill>
                        </a:rPr>
                        <a:t>Novocure</a:t>
                      </a:r>
                      <a:r>
                        <a:rPr lang="en-US" sz="1600" b="0" dirty="0">
                          <a:solidFill>
                            <a:schemeClr val="tx1"/>
                          </a:solidFill>
                        </a:rPr>
                        <a:t> Inc, Pfizer Inc, Regeneron Pharmaceuticals Inc,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2502">
                <a:tc>
                  <a:txBody>
                    <a:bodyPr/>
                    <a:lstStyle/>
                    <a:p>
                      <a:pPr algn="l"/>
                      <a:r>
                        <a:rPr lang="en-US" sz="1600" b="1" dirty="0">
                          <a:solidFill>
                            <a:schemeClr val="tx1"/>
                          </a:solidFill>
                        </a:rPr>
                        <a:t>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Amgen Inc, AstraZeneca Pharmaceuticals LP, Daiichi Sankyo Inc, FUJIFILM Pharmaceuticals USA Inc, Incyte Corporation, Inovio Pharmaceuticals Inc, Janssen Biotech Inc, Lilly, Merck, </a:t>
                      </a:r>
                      <a:r>
                        <a:rPr lang="en-US" sz="1600" b="0" dirty="0" err="1">
                          <a:solidFill>
                            <a:schemeClr val="tx1"/>
                          </a:solidFill>
                        </a:rPr>
                        <a:t>Navire</a:t>
                      </a:r>
                      <a:r>
                        <a:rPr lang="en-US" sz="1600" b="0" dirty="0">
                          <a:solidFill>
                            <a:schemeClr val="tx1"/>
                          </a:solidFill>
                        </a:rPr>
                        <a:t> Pharma, Takeda Pharmaceuticals USA Inc, Trizell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309283"/>
                  </a:ext>
                </a:extLst>
              </a:tr>
              <a:tr h="613549">
                <a:tc>
                  <a:txBody>
                    <a:bodyPr/>
                    <a:lstStyle/>
                    <a:p>
                      <a:pPr algn="l"/>
                      <a:r>
                        <a:rPr lang="en-US" sz="16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Incyte Corporation, </a:t>
                      </a:r>
                      <a:r>
                        <a:rPr lang="en-US" sz="1600" b="0" dirty="0" err="1">
                          <a:solidFill>
                            <a:schemeClr val="tx1"/>
                          </a:solidFill>
                        </a:rPr>
                        <a:t>Mirati</a:t>
                      </a:r>
                      <a:r>
                        <a:rPr lang="en-US" sz="1600" b="0" dirty="0">
                          <a:solidFill>
                            <a:schemeClr val="tx1"/>
                          </a:solidFill>
                        </a:rPr>
                        <a:t> Therapeutics Inc, Oncocyte, Razor Genomics, Summit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5460060"/>
                  </a:ext>
                </a:extLst>
              </a:tr>
              <a:tr h="502438">
                <a:tc>
                  <a:txBody>
                    <a:bodyPr/>
                    <a:lstStyle/>
                    <a:p>
                      <a:pPr algn="l"/>
                      <a:r>
                        <a:rPr lang="en-US" sz="1600" b="1" dirty="0">
                          <a:solidFill>
                            <a:schemeClr val="tx1"/>
                          </a:solidFill>
                        </a:rPr>
                        <a:t>Medical Writing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5910259"/>
                  </a:ext>
                </a:extLst>
              </a:tr>
              <a:tr h="613549">
                <a:tc>
                  <a:txBody>
                    <a:bodyPr/>
                    <a:lstStyle/>
                    <a:p>
                      <a:pPr algn="l"/>
                      <a:r>
                        <a:rPr lang="en-US" sz="16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Medscape, </a:t>
                      </a:r>
                      <a:r>
                        <a:rPr lang="en-US" sz="1600" b="0" dirty="0" err="1">
                          <a:solidFill>
                            <a:schemeClr val="tx1"/>
                          </a:solidFill>
                        </a:rPr>
                        <a:t>OncLive</a:t>
                      </a:r>
                      <a:r>
                        <a:rPr lang="en-US" sz="1600" b="0" dirty="0">
                          <a:solidFill>
                            <a:schemeClr val="tx1"/>
                          </a:solidFill>
                        </a:rPr>
                        <a:t>, Projects in Knowledge, RTOG Foundation, VA (VALOR)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4326644"/>
                  </a:ext>
                </a:extLst>
              </a:tr>
            </a:tbl>
          </a:graphicData>
        </a:graphic>
      </p:graphicFrame>
    </p:spTree>
    <p:custDataLst>
      <p:tags r:id="rId1"/>
    </p:custDataLst>
    <p:extLst>
      <p:ext uri="{BB962C8B-B14F-4D97-AF65-F5344CB8AC3E}">
        <p14:creationId xmlns:p14="http://schemas.microsoft.com/office/powerpoint/2010/main" val="14202160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E976-461B-496C-2B5F-8C78C4AE490A}"/>
              </a:ext>
            </a:extLst>
          </p:cNvPr>
          <p:cNvSpPr>
            <a:spLocks noGrp="1"/>
          </p:cNvSpPr>
          <p:nvPr>
            <p:ph type="title"/>
          </p:nvPr>
        </p:nvSpPr>
        <p:spPr>
          <a:xfrm>
            <a:off x="605368" y="206283"/>
            <a:ext cx="11074576" cy="553998"/>
          </a:xfrm>
          <a:solidFill>
            <a:srgbClr val="002060"/>
          </a:solidFill>
        </p:spPr>
        <p:txBody>
          <a:bodyPr/>
          <a:lstStyle/>
          <a:p>
            <a:pPr algn="ctr"/>
            <a:r>
              <a:rPr lang="en-US" sz="3600" b="1" dirty="0" err="1">
                <a:solidFill>
                  <a:srgbClr val="FFFF00"/>
                </a:solidFill>
              </a:rPr>
              <a:t>Repotrectinib</a:t>
            </a:r>
            <a:r>
              <a:rPr lang="en-US" sz="3600" b="1" dirty="0">
                <a:solidFill>
                  <a:srgbClr val="FFFF00"/>
                </a:solidFill>
              </a:rPr>
              <a:t>:  Toxicity</a:t>
            </a:r>
          </a:p>
        </p:txBody>
      </p:sp>
      <p:pic>
        <p:nvPicPr>
          <p:cNvPr id="5" name="Picture 4">
            <a:extLst>
              <a:ext uri="{FF2B5EF4-FFF2-40B4-BE49-F238E27FC236}">
                <a16:creationId xmlns:a16="http://schemas.microsoft.com/office/drawing/2014/main" id="{09E06934-5B1E-8A6F-29C3-0A3E18BB93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9290" y="923731"/>
            <a:ext cx="5784979" cy="4527945"/>
          </a:xfrm>
          <a:prstGeom prst="rect">
            <a:avLst/>
          </a:prstGeom>
        </p:spPr>
      </p:pic>
      <p:grpSp>
        <p:nvGrpSpPr>
          <p:cNvPr id="3" name="Group 2">
            <a:extLst>
              <a:ext uri="{FF2B5EF4-FFF2-40B4-BE49-F238E27FC236}">
                <a16:creationId xmlns:a16="http://schemas.microsoft.com/office/drawing/2014/main" id="{699349C5-449E-1714-EF14-EB7891C4C1BE}"/>
              </a:ext>
            </a:extLst>
          </p:cNvPr>
          <p:cNvGrpSpPr/>
          <p:nvPr/>
        </p:nvGrpSpPr>
        <p:grpSpPr>
          <a:xfrm>
            <a:off x="5934269" y="1087181"/>
            <a:ext cx="6108440" cy="4687977"/>
            <a:chOff x="5934269" y="923731"/>
            <a:chExt cx="6108440" cy="5187626"/>
          </a:xfrm>
        </p:grpSpPr>
        <p:pic>
          <p:nvPicPr>
            <p:cNvPr id="8" name="Picture 7">
              <a:extLst>
                <a:ext uri="{FF2B5EF4-FFF2-40B4-BE49-F238E27FC236}">
                  <a16:creationId xmlns:a16="http://schemas.microsoft.com/office/drawing/2014/main" id="{EB4F0B45-9BD8-781B-B933-7B8EFE82EEA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b="-3535"/>
            <a:stretch/>
          </p:blipFill>
          <p:spPr>
            <a:xfrm>
              <a:off x="5934269" y="923731"/>
              <a:ext cx="6108440" cy="5187626"/>
            </a:xfrm>
            <a:prstGeom prst="rect">
              <a:avLst/>
            </a:prstGeom>
          </p:spPr>
        </p:pic>
        <p:sp>
          <p:nvSpPr>
            <p:cNvPr id="9" name="Rectangle 8">
              <a:extLst>
                <a:ext uri="{FF2B5EF4-FFF2-40B4-BE49-F238E27FC236}">
                  <a16:creationId xmlns:a16="http://schemas.microsoft.com/office/drawing/2014/main" id="{2AE887A1-480A-7F1F-874F-379223CB83DB}"/>
                </a:ext>
              </a:extLst>
            </p:cNvPr>
            <p:cNvSpPr/>
            <p:nvPr/>
          </p:nvSpPr>
          <p:spPr bwMode="auto">
            <a:xfrm>
              <a:off x="9405257" y="2164702"/>
              <a:ext cx="2481943" cy="746449"/>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E514C219-C353-AA70-BE8D-9AB7CC807FC1}"/>
              </a:ext>
            </a:extLst>
          </p:cNvPr>
          <p:cNvSpPr txBox="1"/>
          <p:nvPr/>
        </p:nvSpPr>
        <p:spPr bwMode="auto">
          <a:xfrm>
            <a:off x="0" y="6412501"/>
            <a:ext cx="918652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Solomon BJ et al. ESMO 2023; Abstract 1372P. Cho BC, Lin JJ,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Camidge</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DR, et al. EORTC-NCI-AACR Molecular Targets and Cancer Therapeutics Symposium 2022; Abstract 2LBA.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a:t>
            </a:r>
          </a:p>
        </p:txBody>
      </p:sp>
      <p:sp>
        <p:nvSpPr>
          <p:cNvPr id="7" name="TextBox 6">
            <a:extLst>
              <a:ext uri="{FF2B5EF4-FFF2-40B4-BE49-F238E27FC236}">
                <a16:creationId xmlns:a16="http://schemas.microsoft.com/office/drawing/2014/main" id="{F07E8AE2-24A4-B871-0C4B-BAC13A16C6C2}"/>
              </a:ext>
            </a:extLst>
          </p:cNvPr>
          <p:cNvSpPr txBox="1"/>
          <p:nvPr/>
        </p:nvSpPr>
        <p:spPr bwMode="auto">
          <a:xfrm>
            <a:off x="8086084" y="4789325"/>
            <a:ext cx="1063541" cy="200922"/>
          </a:xfrm>
          <a:prstGeom prst="rect">
            <a:avLst/>
          </a:prstGeom>
          <a:solidFill>
            <a:schemeClr val="bg1"/>
          </a:solidFill>
          <a:ln>
            <a:noFill/>
          </a:ln>
          <a:effectLst/>
        </p:spPr>
        <p:txBody>
          <a:bodyPr wrap="square" lIns="0" tIns="0" rIns="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of patients</a:t>
            </a:r>
          </a:p>
        </p:txBody>
      </p:sp>
    </p:spTree>
    <p:extLst>
      <p:ext uri="{BB962C8B-B14F-4D97-AF65-F5344CB8AC3E}">
        <p14:creationId xmlns:p14="http://schemas.microsoft.com/office/powerpoint/2010/main" val="2909857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7959E50-24BA-D132-C523-DFE74226BB28}"/>
              </a:ext>
            </a:extLst>
          </p:cNvPr>
          <p:cNvSpPr>
            <a:spLocks noGrp="1"/>
          </p:cNvSpPr>
          <p:nvPr>
            <p:ph type="ftr" sz="quarter" idx="11"/>
          </p:nvPr>
        </p:nvSpPr>
        <p:spPr>
          <a:xfrm>
            <a:off x="289560" y="6570642"/>
            <a:ext cx="4114800" cy="257722"/>
          </a:xfrm>
          <a:prstGeom prst="rect">
            <a:avLst/>
          </a:prstGeom>
        </p:spPr>
        <p:txBody>
          <a:bodyPr vert="horz" lIns="91440" tIns="45720" rIns="91440" bIns="45720" rtlCol="0" anchor="ctr"/>
          <a:lstStyle>
            <a:defPPr>
              <a:defRPr lang="en-US"/>
            </a:defPPr>
            <a:lvl1pPr marL="0" algn="l" defTabSz="914400" rtl="0" eaLnBrk="1" latinLnBrk="0" hangingPunct="1">
              <a:defRPr sz="13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Presenter Name | Presentation Title</a:t>
            </a:r>
          </a:p>
        </p:txBody>
      </p:sp>
      <p:sp>
        <p:nvSpPr>
          <p:cNvPr id="7" name="Title 1">
            <a:extLst>
              <a:ext uri="{FF2B5EF4-FFF2-40B4-BE49-F238E27FC236}">
                <a16:creationId xmlns:a16="http://schemas.microsoft.com/office/drawing/2014/main" id="{C6B7DB44-4581-8A93-6854-766B736DBC2B}"/>
              </a:ext>
            </a:extLst>
          </p:cNvPr>
          <p:cNvSpPr>
            <a:spLocks noGrp="1"/>
          </p:cNvSpPr>
          <p:nvPr>
            <p:ph type="title"/>
          </p:nvPr>
        </p:nvSpPr>
        <p:spPr>
          <a:xfrm>
            <a:off x="415868" y="29636"/>
            <a:ext cx="11285538" cy="1155352"/>
          </a:xfrm>
          <a:solidFill>
            <a:srgbClr val="002060"/>
          </a:solidFill>
        </p:spPr>
        <p:txBody>
          <a:bodyPr>
            <a:noAutofit/>
          </a:bodyPr>
          <a:lstStyle/>
          <a:p>
            <a:pPr algn="ctr"/>
            <a:r>
              <a:rPr lang="en-US" sz="3600" b="1" dirty="0">
                <a:solidFill>
                  <a:srgbClr val="FFFF00"/>
                </a:solidFill>
              </a:rPr>
              <a:t>TRUST-II (NCT04919811): Phase 2 Trial of </a:t>
            </a:r>
            <a:r>
              <a:rPr lang="en-US" sz="3600" b="1" dirty="0" err="1">
                <a:solidFill>
                  <a:srgbClr val="FFFF00"/>
                </a:solidFill>
              </a:rPr>
              <a:t>Taletrectinib</a:t>
            </a:r>
            <a:r>
              <a:rPr lang="en-US" sz="3600" b="1" dirty="0">
                <a:solidFill>
                  <a:srgbClr val="FFFF00"/>
                </a:solidFill>
              </a:rPr>
              <a:t> in ROS1+ </a:t>
            </a:r>
            <a:r>
              <a:rPr lang="en-US" sz="3600" b="1" dirty="0" err="1">
                <a:solidFill>
                  <a:srgbClr val="FFFF00"/>
                </a:solidFill>
              </a:rPr>
              <a:t>NSCLC</a:t>
            </a:r>
            <a:r>
              <a:rPr lang="en-US" sz="3600" b="1" baseline="30000" dirty="0" err="1">
                <a:solidFill>
                  <a:srgbClr val="FFFF00"/>
                </a:solidFill>
              </a:rPr>
              <a:t>a</a:t>
            </a:r>
            <a:endParaRPr lang="en-US" sz="3600" b="1" dirty="0">
              <a:solidFill>
                <a:srgbClr val="FFFF00"/>
              </a:solidFill>
            </a:endParaRPr>
          </a:p>
        </p:txBody>
      </p:sp>
      <p:sp>
        <p:nvSpPr>
          <p:cNvPr id="8" name="Rectangle 7">
            <a:extLst>
              <a:ext uri="{FF2B5EF4-FFF2-40B4-BE49-F238E27FC236}">
                <a16:creationId xmlns:a16="http://schemas.microsoft.com/office/drawing/2014/main" id="{EF3B29F2-341F-C108-FD37-20A3623F6948}"/>
              </a:ext>
            </a:extLst>
          </p:cNvPr>
          <p:cNvSpPr/>
          <p:nvPr/>
        </p:nvSpPr>
        <p:spPr>
          <a:xfrm>
            <a:off x="130162" y="6302066"/>
            <a:ext cx="9532712" cy="526298"/>
          </a:xfrm>
          <a:prstGeom prst="rect">
            <a:avLst/>
          </a:prstGeom>
          <a:noFill/>
        </p:spPr>
        <p:txBody>
          <a:bodyPr wrap="square" lIns="0" tIns="0" rIns="0" bIns="0" anchor="t">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900" b="1" i="0" u="none" strike="noStrike" kern="1200" cap="none" spc="14" normalizeH="0" baseline="0" noProof="0" dirty="0">
                <a:ln>
                  <a:noFill/>
                </a:ln>
                <a:solidFill>
                  <a:srgbClr val="800000"/>
                </a:solidFill>
                <a:effectLst/>
                <a:uLnTx/>
                <a:uFillTx/>
                <a:latin typeface="Arial"/>
                <a:ea typeface="+mn-ea"/>
                <a:cs typeface="Arial"/>
              </a:rPr>
              <a:t>Data cutoff: June 7, 2024. </a:t>
            </a:r>
            <a:r>
              <a:rPr kumimoji="0" lang="en-US" sz="900" b="0" i="0" u="none" strike="noStrike" kern="1200" cap="none" spc="14" normalizeH="0" baseline="30000" noProof="0" dirty="0" err="1">
                <a:ln>
                  <a:noFill/>
                </a:ln>
                <a:solidFill>
                  <a:srgbClr val="800000"/>
                </a:solidFill>
                <a:effectLst/>
                <a:uLnTx/>
                <a:uFillTx/>
                <a:latin typeface="Arial"/>
                <a:ea typeface="+mn-ea"/>
                <a:cs typeface="Arial"/>
              </a:rPr>
              <a:t>a</a:t>
            </a:r>
            <a:r>
              <a:rPr kumimoji="0" lang="en-US" sz="900" b="0" i="0" u="none" strike="noStrike" kern="1200" cap="none" spc="14" normalizeH="0" baseline="0" noProof="0" dirty="0" err="1">
                <a:ln>
                  <a:noFill/>
                </a:ln>
                <a:solidFill>
                  <a:srgbClr val="800000"/>
                </a:solidFill>
                <a:effectLst/>
                <a:uLnTx/>
                <a:uFillTx/>
                <a:latin typeface="Arial"/>
                <a:ea typeface="+mn-ea"/>
                <a:cs typeface="Arial"/>
              </a:rPr>
              <a:t>Registrational</a:t>
            </a:r>
            <a:r>
              <a:rPr kumimoji="0" lang="en-US" sz="900" b="0" i="0" u="none" strike="noStrike" kern="1200" cap="none" spc="14" normalizeH="0" baseline="0" noProof="0" dirty="0">
                <a:ln>
                  <a:noFill/>
                </a:ln>
                <a:solidFill>
                  <a:srgbClr val="800000"/>
                </a:solidFill>
                <a:effectLst/>
                <a:uLnTx/>
                <a:uFillTx/>
                <a:latin typeface="Arial"/>
                <a:ea typeface="+mn-ea"/>
                <a:cs typeface="Arial"/>
              </a:rPr>
              <a:t> cohorts are shown. </a:t>
            </a:r>
            <a:r>
              <a:rPr kumimoji="0" lang="en-US" sz="900" b="0" i="0" u="none" strike="noStrike" kern="1200" cap="none" spc="14" normalizeH="0" baseline="30000" noProof="0" dirty="0" err="1">
                <a:ln>
                  <a:noFill/>
                </a:ln>
                <a:solidFill>
                  <a:srgbClr val="800000"/>
                </a:solidFill>
                <a:effectLst/>
                <a:uLnTx/>
                <a:uFillTx/>
                <a:latin typeface="Arial"/>
                <a:ea typeface="+mn-ea"/>
                <a:cs typeface="Arial"/>
              </a:rPr>
              <a:t>b</a:t>
            </a:r>
            <a:r>
              <a:rPr kumimoji="0" lang="en-US" sz="900" b="0" i="0" u="none" strike="noStrike" kern="1200" cap="none" spc="14" normalizeH="0" baseline="0" noProof="0" dirty="0" err="1">
                <a:ln>
                  <a:noFill/>
                </a:ln>
                <a:solidFill>
                  <a:srgbClr val="800000"/>
                </a:solidFill>
                <a:effectLst/>
                <a:uLnTx/>
                <a:uFillTx/>
                <a:latin typeface="Arial"/>
                <a:ea typeface="+mn-ea"/>
                <a:cs typeface="Arial"/>
              </a:rPr>
              <a:t>Or</a:t>
            </a:r>
            <a:r>
              <a:rPr kumimoji="0" lang="en-US" sz="900" b="0" i="0" u="none" strike="noStrike" kern="1200" cap="none" spc="14" normalizeH="0" baseline="0" noProof="0" dirty="0">
                <a:ln>
                  <a:noFill/>
                </a:ln>
                <a:solidFill>
                  <a:srgbClr val="800000"/>
                </a:solidFill>
                <a:effectLst/>
                <a:uLnTx/>
                <a:uFillTx/>
                <a:latin typeface="Arial"/>
                <a:ea typeface="+mn-ea"/>
                <a:cs typeface="Arial"/>
              </a:rPr>
              <a:t> ≥20 years, as required by local regulations. </a:t>
            </a:r>
            <a:r>
              <a:rPr kumimoji="0" lang="en-US" sz="900" b="0" i="0" u="none" strike="noStrike" kern="1200" cap="none" spc="14" normalizeH="0" baseline="30000" noProof="0" dirty="0" err="1">
                <a:ln>
                  <a:noFill/>
                </a:ln>
                <a:solidFill>
                  <a:srgbClr val="800000"/>
                </a:solidFill>
                <a:effectLst/>
                <a:uLnTx/>
                <a:uFillTx/>
                <a:latin typeface="Arial"/>
                <a:ea typeface="+mn-ea"/>
                <a:cs typeface="Arial"/>
              </a:rPr>
              <a:t>c</a:t>
            </a:r>
            <a:r>
              <a:rPr kumimoji="0" lang="en-US" sz="900" b="0" i="0" u="none" strike="noStrike" kern="1200" cap="none" spc="14" normalizeH="0" baseline="0" noProof="0" dirty="0" err="1">
                <a:ln>
                  <a:noFill/>
                </a:ln>
                <a:solidFill>
                  <a:srgbClr val="800000"/>
                </a:solidFill>
                <a:effectLst/>
                <a:uLnTx/>
                <a:uFillTx/>
                <a:latin typeface="Arial"/>
                <a:ea typeface="+mn-ea"/>
                <a:cs typeface="Arial"/>
              </a:rPr>
              <a:t>Safety</a:t>
            </a:r>
            <a:r>
              <a:rPr kumimoji="0" lang="en-US" sz="900" b="0" i="0" u="none" strike="noStrike" kern="1200" cap="none" spc="14" normalizeH="0" baseline="0" noProof="0" dirty="0">
                <a:ln>
                  <a:noFill/>
                </a:ln>
                <a:solidFill>
                  <a:srgbClr val="800000"/>
                </a:solidFill>
                <a:effectLst/>
                <a:uLnTx/>
                <a:uFillTx/>
                <a:latin typeface="Arial"/>
                <a:ea typeface="+mn-ea"/>
                <a:cs typeface="Arial"/>
              </a:rPr>
              <a:t> population includes all patients who received ≥1 dose of </a:t>
            </a:r>
            <a:r>
              <a:rPr kumimoji="0" lang="en-US" sz="900" b="0" i="0" u="none" strike="noStrike" kern="1200" cap="none" spc="14" normalizeH="0" baseline="0" noProof="0" dirty="0" err="1">
                <a:ln>
                  <a:noFill/>
                </a:ln>
                <a:solidFill>
                  <a:srgbClr val="800000"/>
                </a:solidFill>
                <a:effectLst/>
                <a:uLnTx/>
                <a:uFillTx/>
                <a:latin typeface="Arial"/>
                <a:ea typeface="+mn-ea"/>
                <a:cs typeface="Arial"/>
              </a:rPr>
              <a:t>taletrectinib</a:t>
            </a:r>
            <a:r>
              <a:rPr kumimoji="0" lang="en-US" sz="900" b="0" i="0" u="none" strike="noStrike" kern="1200" cap="none" spc="14" normalizeH="0" baseline="0" noProof="0" dirty="0">
                <a:ln>
                  <a:noFill/>
                </a:ln>
                <a:solidFill>
                  <a:srgbClr val="800000"/>
                </a:solidFill>
                <a:effectLst/>
                <a:uLnTx/>
                <a:uFillTx/>
                <a:latin typeface="Arial"/>
                <a:ea typeface="+mn-ea"/>
                <a:cs typeface="Arial"/>
              </a:rPr>
              <a:t> 600 mg. BOR, best overall response; </a:t>
            </a:r>
            <a:r>
              <a:rPr kumimoji="0" lang="en-US" sz="900" b="0" i="0" u="none" strike="noStrike" kern="1200" cap="none" spc="14" normalizeH="0" baseline="0" noProof="0" dirty="0" err="1">
                <a:ln>
                  <a:noFill/>
                </a:ln>
                <a:solidFill>
                  <a:srgbClr val="800000"/>
                </a:solidFill>
                <a:effectLst/>
                <a:uLnTx/>
                <a:uFillTx/>
                <a:latin typeface="Arial"/>
                <a:ea typeface="+mn-ea"/>
                <a:cs typeface="Arial"/>
              </a:rPr>
              <a:t>cORR</a:t>
            </a:r>
            <a:r>
              <a:rPr kumimoji="0" lang="en-US" sz="900" b="0" i="0" u="none" strike="noStrike" kern="1200" cap="none" spc="14" normalizeH="0" baseline="0" noProof="0" dirty="0">
                <a:ln>
                  <a:noFill/>
                </a:ln>
                <a:solidFill>
                  <a:srgbClr val="800000"/>
                </a:solidFill>
                <a:effectLst/>
                <a:uLnTx/>
                <a:uFillTx/>
                <a:latin typeface="Arial"/>
                <a:ea typeface="+mn-ea"/>
                <a:cs typeface="Arial"/>
              </a:rPr>
              <a:t>, confirmed objective response rate; DCR, disease control rate; DOR, duration of response; ECOG PS, Eastern Cooperative Oncology Group performance status; IC, intracranial; IRC, independent review committee; NSCLC, non</a:t>
            </a:r>
            <a:r>
              <a:rPr kumimoji="0" lang="en-US" sz="900" b="0" i="0" u="none" strike="noStrike" kern="1200" cap="none" spc="0" normalizeH="0" baseline="0" noProof="0" dirty="0">
                <a:ln>
                  <a:noFill/>
                </a:ln>
                <a:solidFill>
                  <a:srgbClr val="800000"/>
                </a:solidFill>
                <a:effectLst/>
                <a:uLnTx/>
                <a:uFillTx/>
                <a:latin typeface="Arial"/>
                <a:ea typeface="+mn-ea"/>
                <a:cs typeface="Arial"/>
              </a:rPr>
              <a:t>–small cell lung cancer; </a:t>
            </a:r>
            <a:r>
              <a:rPr kumimoji="0" lang="en-US" sz="900" b="0" i="0" u="none" strike="noStrike" kern="1200" cap="none" spc="14" normalizeH="0" baseline="0" noProof="0" dirty="0">
                <a:ln>
                  <a:noFill/>
                </a:ln>
                <a:solidFill>
                  <a:srgbClr val="800000"/>
                </a:solidFill>
                <a:effectLst/>
                <a:uLnTx/>
                <a:uFillTx/>
                <a:latin typeface="Arial"/>
                <a:ea typeface="+mn-ea"/>
                <a:cs typeface="Arial"/>
              </a:rPr>
              <a:t>PFS, progression-free survival; QD, every day; RECIST, Response Evaluation Criteria in Solid Tumors; TKI, tyrosine kinase inhibitor; TTR, time to response.</a:t>
            </a:r>
          </a:p>
        </p:txBody>
      </p:sp>
      <p:graphicFrame>
        <p:nvGraphicFramePr>
          <p:cNvPr id="9" name="Table 8">
            <a:extLst>
              <a:ext uri="{FF2B5EF4-FFF2-40B4-BE49-F238E27FC236}">
                <a16:creationId xmlns:a16="http://schemas.microsoft.com/office/drawing/2014/main" id="{F061D863-A8FA-0D88-7CFA-12EE3E4B56D4}"/>
              </a:ext>
            </a:extLst>
          </p:cNvPr>
          <p:cNvGraphicFramePr>
            <a:graphicFrameLocks noGrp="1"/>
          </p:cNvGraphicFramePr>
          <p:nvPr/>
        </p:nvGraphicFramePr>
        <p:xfrm>
          <a:off x="1714731" y="3140567"/>
          <a:ext cx="8762538" cy="2743200"/>
        </p:xfrm>
        <a:graphic>
          <a:graphicData uri="http://schemas.openxmlformats.org/drawingml/2006/table">
            <a:tbl>
              <a:tblPr firstRow="1" bandRow="1">
                <a:tableStyleId>{5C22544A-7EE6-4342-B048-85BDC9FD1C3A}</a:tableStyleId>
              </a:tblPr>
              <a:tblGrid>
                <a:gridCol w="3459018">
                  <a:extLst>
                    <a:ext uri="{9D8B030D-6E8A-4147-A177-3AD203B41FA5}">
                      <a16:colId xmlns:a16="http://schemas.microsoft.com/office/drawing/2014/main" val="2633431817"/>
                    </a:ext>
                  </a:extLst>
                </a:gridCol>
                <a:gridCol w="1737360">
                  <a:extLst>
                    <a:ext uri="{9D8B030D-6E8A-4147-A177-3AD203B41FA5}">
                      <a16:colId xmlns:a16="http://schemas.microsoft.com/office/drawing/2014/main" val="207731540"/>
                    </a:ext>
                  </a:extLst>
                </a:gridCol>
                <a:gridCol w="1828800">
                  <a:extLst>
                    <a:ext uri="{9D8B030D-6E8A-4147-A177-3AD203B41FA5}">
                      <a16:colId xmlns:a16="http://schemas.microsoft.com/office/drawing/2014/main" val="4119145437"/>
                    </a:ext>
                  </a:extLst>
                </a:gridCol>
                <a:gridCol w="1737360">
                  <a:extLst>
                    <a:ext uri="{9D8B030D-6E8A-4147-A177-3AD203B41FA5}">
                      <a16:colId xmlns:a16="http://schemas.microsoft.com/office/drawing/2014/main" val="1421304036"/>
                    </a:ext>
                  </a:extLst>
                </a:gridCol>
              </a:tblGrid>
              <a:tr h="145149">
                <a:tc>
                  <a:txBody>
                    <a:bodyPr/>
                    <a:lstStyle/>
                    <a:p>
                      <a:r>
                        <a:rPr lang="en-US" sz="1200">
                          <a:solidFill>
                            <a:schemeClr val="bg1"/>
                          </a:solidFill>
                          <a:latin typeface="Arial" panose="020B0604020202020204" pitchFamily="34" charset="0"/>
                          <a:cs typeface="Arial" panose="020B0604020202020204" pitchFamily="34" charset="0"/>
                        </a:rPr>
                        <a:t>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200">
                          <a:solidFill>
                            <a:schemeClr val="bg1"/>
                          </a:solidFill>
                          <a:latin typeface="Arial" panose="020B0604020202020204" pitchFamily="34" charset="0"/>
                          <a:cs typeface="Arial" panose="020B0604020202020204" pitchFamily="34" charset="0"/>
                        </a:rPr>
                        <a:t>TKI Naive (n=55)</a:t>
                      </a:r>
                      <a:r>
                        <a:rPr lang="en-US" sz="1200" baseline="30000">
                          <a:solidFill>
                            <a:schemeClr val="bg1"/>
                          </a:solidFill>
                          <a:latin typeface="Arial" panose="020B0604020202020204" pitchFamily="34" charset="0"/>
                          <a:cs typeface="Arial" panose="020B0604020202020204" pitchFamily="34" charset="0"/>
                        </a:rPr>
                        <a:t>a</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200">
                          <a:solidFill>
                            <a:schemeClr val="bg1"/>
                          </a:solidFill>
                          <a:latin typeface="Arial" panose="020B0604020202020204" pitchFamily="34" charset="0"/>
                          <a:cs typeface="Arial" panose="020B0604020202020204" pitchFamily="34" charset="0"/>
                        </a:rPr>
                        <a:t>TKI Pretreated (n=50)</a:t>
                      </a:r>
                      <a:r>
                        <a:rPr lang="en-US" sz="1200" baseline="30000">
                          <a:solidFill>
                            <a:schemeClr val="bg1"/>
                          </a:solidFill>
                          <a:latin typeface="Arial" panose="020B0604020202020204" pitchFamily="34" charset="0"/>
                          <a:cs typeface="Arial" panose="020B0604020202020204" pitchFamily="34" charset="0"/>
                        </a:rPr>
                        <a:t>a</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200">
                          <a:solidFill>
                            <a:schemeClr val="bg1"/>
                          </a:solidFill>
                          <a:latin typeface="Arial" panose="020B0604020202020204" pitchFamily="34" charset="0"/>
                          <a:cs typeface="Arial" panose="020B0604020202020204" pitchFamily="34" charset="0"/>
                        </a:rPr>
                        <a:t>Overall (N=159)</a:t>
                      </a:r>
                      <a:r>
                        <a:rPr lang="en-US" sz="1200" baseline="30000">
                          <a:solidFill>
                            <a:schemeClr val="bg1"/>
                          </a:solidFill>
                          <a:latin typeface="Arial" panose="020B0604020202020204" pitchFamily="34" charset="0"/>
                          <a:cs typeface="Arial" panose="020B0604020202020204" pitchFamily="34" charset="0"/>
                        </a:rPr>
                        <a:t>c</a:t>
                      </a:r>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4090867168"/>
                  </a:ext>
                </a:extLst>
              </a:tr>
              <a:tr h="145149">
                <a:tc>
                  <a:txBody>
                    <a:bodyPr/>
                    <a:lstStyle/>
                    <a:p>
                      <a:r>
                        <a:rPr lang="en-US" sz="1200">
                          <a:latin typeface="Arial" panose="020B0604020202020204" pitchFamily="34" charset="0"/>
                          <a:cs typeface="Arial" panose="020B0604020202020204" pitchFamily="34" charset="0"/>
                        </a:rPr>
                        <a:t>Median age, years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57.0 (27–82)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55.0 (27–79)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57.0 (27–83)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509666"/>
                  </a:ext>
                </a:extLst>
              </a:tr>
              <a:tr h="145149">
                <a:tc>
                  <a:txBody>
                    <a:bodyPr/>
                    <a:lstStyle/>
                    <a:p>
                      <a:r>
                        <a:rPr lang="en-US" sz="1200">
                          <a:latin typeface="Arial" panose="020B0604020202020204" pitchFamily="34" charset="0"/>
                          <a:cs typeface="Arial" panose="020B0604020202020204" pitchFamily="34" charset="0"/>
                        </a:rPr>
                        <a:t>Female,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31 (56.4)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27 (54.0)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89 (56.0)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392394"/>
                  </a:ext>
                </a:extLst>
              </a:tr>
              <a:tr h="145149">
                <a:tc>
                  <a:txBody>
                    <a:bodyPr/>
                    <a:lstStyle/>
                    <a:p>
                      <a:r>
                        <a:rPr lang="en-US" sz="1200">
                          <a:latin typeface="Arial" panose="020B0604020202020204" pitchFamily="34" charset="0"/>
                          <a:cs typeface="Arial" panose="020B0604020202020204" pitchFamily="34" charset="0"/>
                        </a:rPr>
                        <a:t>Never smoker,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28 (50.9)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30 (60.0)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90 (56.6)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90676"/>
                  </a:ext>
                </a:extLst>
              </a:tr>
              <a:tr h="145149">
                <a:tc>
                  <a:txBody>
                    <a:bodyPr/>
                    <a:lstStyle/>
                    <a:p>
                      <a:r>
                        <a:rPr lang="en-US" sz="1200">
                          <a:latin typeface="Arial" panose="020B0604020202020204" pitchFamily="34" charset="0"/>
                          <a:cs typeface="Arial" panose="020B0604020202020204" pitchFamily="34" charset="0"/>
                        </a:rPr>
                        <a:t>Region, Asia/Non-Asia,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34 (61.8)/21 (38.2)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22 (44.0)/28 (56.0)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74 (46.5)/85 (53.5)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3455211"/>
                  </a:ext>
                </a:extLst>
              </a:tr>
              <a:tr h="145149">
                <a:tc>
                  <a:txBody>
                    <a:bodyPr/>
                    <a:lstStyle/>
                    <a:p>
                      <a:r>
                        <a:rPr lang="en-US" sz="1200">
                          <a:latin typeface="Arial" panose="020B0604020202020204" pitchFamily="34" charset="0"/>
                          <a:cs typeface="Arial" panose="020B0604020202020204" pitchFamily="34" charset="0"/>
                        </a:rPr>
                        <a:t>ECOG PS 0/1,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22 (40.0)/33 (60.0)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24 (48.0)/26 (52.0)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66 (41.5)/93 (58.5)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2113050"/>
                  </a:ext>
                </a:extLst>
              </a:tr>
              <a:tr h="145149">
                <a:tc>
                  <a:txBody>
                    <a:bodyPr/>
                    <a:lstStyle/>
                    <a:p>
                      <a:r>
                        <a:rPr lang="en-US" sz="1200">
                          <a:latin typeface="Arial" panose="020B0604020202020204" pitchFamily="34" charset="0"/>
                          <a:cs typeface="Arial" panose="020B0604020202020204" pitchFamily="34" charset="0"/>
                        </a:rPr>
                        <a:t>Stage IV disease,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49 (89.1)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49 (98.0)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151 (95.0)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850210"/>
                  </a:ext>
                </a:extLst>
              </a:tr>
              <a:tr h="145149">
                <a:tc>
                  <a:txBody>
                    <a:bodyPr/>
                    <a:lstStyle/>
                    <a:p>
                      <a:r>
                        <a:rPr lang="en-US" sz="1200">
                          <a:latin typeface="Arial" panose="020B0604020202020204" pitchFamily="34" charset="0"/>
                          <a:cs typeface="Arial" panose="020B0604020202020204" pitchFamily="34" charset="0"/>
                        </a:rPr>
                        <a:t>Prior anticancer chemotherapy,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11 (20.0)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19 (38.0)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64 (40.3)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985909"/>
                  </a:ext>
                </a:extLst>
              </a:tr>
              <a:tr h="145149">
                <a:tc>
                  <a:txBody>
                    <a:bodyPr/>
                    <a:lstStyle/>
                    <a:p>
                      <a:r>
                        <a:rPr lang="en-US" sz="1200">
                          <a:latin typeface="Arial" panose="020B0604020202020204" pitchFamily="34" charset="0"/>
                          <a:cs typeface="Arial" panose="020B0604020202020204" pitchFamily="34" charset="0"/>
                        </a:rPr>
                        <a:t>Brain metastasis,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19 (34.5)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28 (56.0)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72 (45.3)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371302"/>
                  </a:ext>
                </a:extLst>
              </a:tr>
              <a:tr h="145149">
                <a:tc>
                  <a:txBody>
                    <a:bodyPr/>
                    <a:lstStyle/>
                    <a:p>
                      <a:r>
                        <a:rPr lang="en-US" sz="1200">
                          <a:latin typeface="Arial" panose="020B0604020202020204" pitchFamily="34" charset="0"/>
                          <a:cs typeface="Arial" panose="020B0604020202020204" pitchFamily="34" charset="0"/>
                        </a:rPr>
                        <a:t>Prior crizotinib/entrectinib,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40 (80.0)/</a:t>
                      </a:r>
                      <a:r>
                        <a:rPr lang="en-US" sz="1200" strike="noStrike">
                          <a:latin typeface="Arial" panose="020B0604020202020204" pitchFamily="34" charset="0"/>
                          <a:cs typeface="Arial" panose="020B0604020202020204" pitchFamily="34" charset="0"/>
                        </a:rPr>
                        <a:t>10 (20.0)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82 (51.6)/27 (17.0)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914725"/>
                  </a:ext>
                </a:extLst>
              </a:tr>
            </a:tbl>
          </a:graphicData>
        </a:graphic>
      </p:graphicFrame>
      <p:grpSp>
        <p:nvGrpSpPr>
          <p:cNvPr id="10" name="Group 9">
            <a:extLst>
              <a:ext uri="{FF2B5EF4-FFF2-40B4-BE49-F238E27FC236}">
                <a16:creationId xmlns:a16="http://schemas.microsoft.com/office/drawing/2014/main" id="{039F3108-CD0D-ABC1-A25F-C4A3C5E3431F}"/>
              </a:ext>
            </a:extLst>
          </p:cNvPr>
          <p:cNvGrpSpPr/>
          <p:nvPr/>
        </p:nvGrpSpPr>
        <p:grpSpPr>
          <a:xfrm>
            <a:off x="426696" y="1637725"/>
            <a:ext cx="11285537" cy="1483118"/>
            <a:chOff x="456498" y="1856175"/>
            <a:chExt cx="10919414" cy="1483118"/>
          </a:xfrm>
        </p:grpSpPr>
        <p:sp>
          <p:nvSpPr>
            <p:cNvPr id="11" name="Rectangle 10">
              <a:extLst>
                <a:ext uri="{FF2B5EF4-FFF2-40B4-BE49-F238E27FC236}">
                  <a16:creationId xmlns:a16="http://schemas.microsoft.com/office/drawing/2014/main" id="{CB04329B-F3E1-3254-359E-3455EDF4C008}"/>
                </a:ext>
              </a:extLst>
            </p:cNvPr>
            <p:cNvSpPr/>
            <p:nvPr/>
          </p:nvSpPr>
          <p:spPr>
            <a:xfrm>
              <a:off x="4259809" y="2529258"/>
              <a:ext cx="3291840" cy="576579"/>
            </a:xfrm>
            <a:prstGeom prst="rect">
              <a:avLst/>
            </a:prstGeom>
            <a:solidFill>
              <a:srgbClr val="4C6FAF"/>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Cohort 2: 1 Prior ROS1 TKI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Taletrectinib 600 mg QD</a:t>
              </a:r>
            </a:p>
          </p:txBody>
        </p:sp>
        <p:sp>
          <p:nvSpPr>
            <p:cNvPr id="12" name="Rectangle 11">
              <a:extLst>
                <a:ext uri="{FF2B5EF4-FFF2-40B4-BE49-F238E27FC236}">
                  <a16:creationId xmlns:a16="http://schemas.microsoft.com/office/drawing/2014/main" id="{7F6ACAD0-BD35-8094-503F-8D28777F1F1F}"/>
                </a:ext>
              </a:extLst>
            </p:cNvPr>
            <p:cNvSpPr/>
            <p:nvPr/>
          </p:nvSpPr>
          <p:spPr>
            <a:xfrm>
              <a:off x="4259809" y="1870455"/>
              <a:ext cx="3291840" cy="576579"/>
            </a:xfrm>
            <a:prstGeom prst="rect">
              <a:avLst/>
            </a:prstGeom>
            <a:solidFill>
              <a:srgbClr val="4C6FAF"/>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Cohort 1: ROS1 TKI naive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Taletrectinib 600 mg QD</a:t>
              </a:r>
            </a:p>
          </p:txBody>
        </p:sp>
        <p:cxnSp>
          <p:nvCxnSpPr>
            <p:cNvPr id="13" name="Elbow Connector 33">
              <a:extLst>
                <a:ext uri="{FF2B5EF4-FFF2-40B4-BE49-F238E27FC236}">
                  <a16:creationId xmlns:a16="http://schemas.microsoft.com/office/drawing/2014/main" id="{29FED5CB-9E79-E764-867D-2BD11FD5C516}"/>
                </a:ext>
              </a:extLst>
            </p:cNvPr>
            <p:cNvCxnSpPr>
              <a:cxnSpLocks/>
              <a:endCxn id="12" idx="1"/>
            </p:cNvCxnSpPr>
            <p:nvPr/>
          </p:nvCxnSpPr>
          <p:spPr>
            <a:xfrm flipV="1">
              <a:off x="3336917" y="2158745"/>
              <a:ext cx="922892" cy="348117"/>
            </a:xfrm>
            <a:prstGeom prst="bentConnector3">
              <a:avLst>
                <a:gd name="adj1" fmla="val 50000"/>
              </a:avLst>
            </a:prstGeom>
            <a:noFill/>
            <a:ln w="28575" cap="flat" cmpd="sng" algn="ctr">
              <a:solidFill>
                <a:srgbClr val="7F7F92"/>
              </a:solidFill>
              <a:prstDash val="solid"/>
              <a:miter lim="800000"/>
              <a:tailEnd type="triangle"/>
            </a:ln>
            <a:effectLst/>
          </p:spPr>
        </p:cxnSp>
        <p:cxnSp>
          <p:nvCxnSpPr>
            <p:cNvPr id="14" name="Elbow Connector 27">
              <a:extLst>
                <a:ext uri="{FF2B5EF4-FFF2-40B4-BE49-F238E27FC236}">
                  <a16:creationId xmlns:a16="http://schemas.microsoft.com/office/drawing/2014/main" id="{0727378B-8C90-3456-68A4-2CB4F5948E62}"/>
                </a:ext>
              </a:extLst>
            </p:cNvPr>
            <p:cNvCxnSpPr>
              <a:cxnSpLocks/>
              <a:endCxn id="11" idx="1"/>
            </p:cNvCxnSpPr>
            <p:nvPr/>
          </p:nvCxnSpPr>
          <p:spPr>
            <a:xfrm>
              <a:off x="3336917" y="2506862"/>
              <a:ext cx="922892" cy="310686"/>
            </a:xfrm>
            <a:prstGeom prst="bentConnector3">
              <a:avLst>
                <a:gd name="adj1" fmla="val 50000"/>
              </a:avLst>
            </a:prstGeom>
            <a:noFill/>
            <a:ln w="28575" cap="flat" cmpd="sng" algn="ctr">
              <a:solidFill>
                <a:srgbClr val="7F7F92"/>
              </a:solidFill>
              <a:prstDash val="solid"/>
              <a:miter lim="800000"/>
              <a:tailEnd type="triangle"/>
            </a:ln>
            <a:effectLst/>
          </p:spPr>
        </p:cxnSp>
        <p:sp>
          <p:nvSpPr>
            <p:cNvPr id="15" name="Rectangle 14">
              <a:extLst>
                <a:ext uri="{FF2B5EF4-FFF2-40B4-BE49-F238E27FC236}">
                  <a16:creationId xmlns:a16="http://schemas.microsoft.com/office/drawing/2014/main" id="{2B64C4DE-A003-D613-084D-FBFA3EABCD4C}"/>
                </a:ext>
              </a:extLst>
            </p:cNvPr>
            <p:cNvSpPr/>
            <p:nvPr/>
          </p:nvSpPr>
          <p:spPr>
            <a:xfrm>
              <a:off x="7758382" y="1856175"/>
              <a:ext cx="3615618" cy="274320"/>
            </a:xfrm>
            <a:prstGeom prst="rect">
              <a:avLst/>
            </a:prstGeom>
            <a:solidFill>
              <a:srgbClr val="002557"/>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Endpoints</a:t>
              </a:r>
              <a:endParaRPr kumimoji="0" lang="en-US" altLang="zh-CN" sz="14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6" name="Rectangle 15">
              <a:extLst>
                <a:ext uri="{FF2B5EF4-FFF2-40B4-BE49-F238E27FC236}">
                  <a16:creationId xmlns:a16="http://schemas.microsoft.com/office/drawing/2014/main" id="{DCA611FC-4222-2AD5-C936-DD56303C27F3}"/>
                </a:ext>
              </a:extLst>
            </p:cNvPr>
            <p:cNvSpPr/>
            <p:nvPr/>
          </p:nvSpPr>
          <p:spPr>
            <a:xfrm>
              <a:off x="7760294" y="2136238"/>
              <a:ext cx="3615618" cy="997337"/>
            </a:xfrm>
            <a:prstGeom prst="rect">
              <a:avLst/>
            </a:prstGeom>
            <a:solidFill>
              <a:schemeClr val="bg1">
                <a:lumMod val="95000"/>
              </a:schemeClr>
            </a:solidFill>
            <a:ln w="635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Primary: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IRC-assessed </a:t>
              </a:r>
              <a:r>
                <a:rPr kumimoji="0" lang="en-US" altLang="zh-CN" sz="1200" b="0" i="0" u="none" strike="noStrike" kern="1200" cap="none" spc="0" normalizeH="0" baseline="0" noProof="0" err="1">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cORR</a:t>
              </a: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 per RECIST v1.1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Secondary: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DOR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IC-ORR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7" name="TextBox 16">
              <a:extLst>
                <a:ext uri="{FF2B5EF4-FFF2-40B4-BE49-F238E27FC236}">
                  <a16:creationId xmlns:a16="http://schemas.microsoft.com/office/drawing/2014/main" id="{7B352A13-EF45-6C1F-1022-BB2989F3A5E0}"/>
                </a:ext>
              </a:extLst>
            </p:cNvPr>
            <p:cNvSpPr txBox="1"/>
            <p:nvPr/>
          </p:nvSpPr>
          <p:spPr>
            <a:xfrm>
              <a:off x="9668046" y="2672444"/>
              <a:ext cx="772969" cy="6668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TTR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PFS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3000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17617027-6333-8185-0621-EB14CEB19080}"/>
                </a:ext>
              </a:extLst>
            </p:cNvPr>
            <p:cNvSpPr txBox="1"/>
            <p:nvPr/>
          </p:nvSpPr>
          <p:spPr>
            <a:xfrm>
              <a:off x="8676452" y="2670971"/>
              <a:ext cx="806631" cy="46166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BOR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DCR</a:t>
              </a:r>
              <a:endParaRPr kumimoji="0" lang="en-US" sz="20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6FE1FABF-0A3A-2D84-6543-2E2E75888A92}"/>
                </a:ext>
              </a:extLst>
            </p:cNvPr>
            <p:cNvSpPr txBox="1"/>
            <p:nvPr/>
          </p:nvSpPr>
          <p:spPr>
            <a:xfrm>
              <a:off x="10337507" y="2683090"/>
              <a:ext cx="954174" cy="27699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err="1">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Safety</a:t>
              </a:r>
              <a:r>
                <a:rPr kumimoji="0" lang="en-US" altLang="zh-CN" sz="1200" b="0" i="0" u="none" strike="noStrike" kern="1200" cap="none" spc="0" normalizeH="0" baseline="30000" noProof="0" err="1">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c</a:t>
              </a:r>
              <a:endParaRPr kumimoji="0" lang="en-US" sz="2000" b="0" i="0" u="none" strike="noStrike" kern="1200" cap="none" spc="0" normalizeH="0" baseline="3000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CF432094-50D9-A474-0370-CB38AD281E29}"/>
                </a:ext>
              </a:extLst>
            </p:cNvPr>
            <p:cNvSpPr/>
            <p:nvPr/>
          </p:nvSpPr>
          <p:spPr>
            <a:xfrm>
              <a:off x="456498" y="2166528"/>
              <a:ext cx="3026208" cy="966107"/>
            </a:xfrm>
            <a:prstGeom prst="rect">
              <a:avLst/>
            </a:prstGeom>
            <a:solidFill>
              <a:schemeClr val="bg1">
                <a:lumMod val="95000"/>
              </a:schemeClr>
            </a:solidFill>
            <a:ln w="6350" cap="flat" cmpd="sng" algn="ctr">
              <a:no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Inclusion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Locally advanced or metastatic NSCLC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A</a:t>
              </a:r>
              <a:r>
                <a:rPr kumimoji="0" lang="en-US" altLang="zh-CN" sz="1200" b="0" i="0" u="none" strike="noStrike" kern="1200" cap="none" spc="0" normalizeH="0" baseline="0" noProof="0" err="1">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ge</a:t>
              </a: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 ≥18 </a:t>
              </a:r>
              <a:r>
                <a:rPr kumimoji="0" lang="en-US" altLang="zh-CN" sz="1200" b="0" i="0" u="none" strike="noStrike" kern="1200" cap="none" spc="0" normalizeH="0" baseline="0" noProof="0" err="1">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years</a:t>
              </a:r>
              <a:r>
                <a:rPr kumimoji="0" lang="en-US" altLang="zh-CN" sz="1200" b="0" i="0" u="none" strike="noStrike" kern="1200" cap="none" spc="0" normalizeH="0" baseline="30000" noProof="0" err="1">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b</a:t>
              </a:r>
              <a:endParaRPr kumimoji="0" lang="en-US" altLang="zh-CN" sz="1200" b="0" i="0" u="none" strike="noStrike" kern="1200" cap="none" spc="0" normalizeH="0" baseline="3000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ECOG PS 0</a:t>
              </a:r>
              <a:r>
                <a:rPr kumimoji="0" lang="en-US" sz="12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a:t>
              </a: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002557"/>
                  </a:solidFill>
                  <a:effectLst/>
                  <a:uLnTx/>
                  <a:uFillTx/>
                  <a:latin typeface="Arial" panose="020B0604020202020204" pitchFamily="34" charset="0"/>
                  <a:ea typeface="黑体" panose="02010609060101010101" pitchFamily="49" charset="-122"/>
                  <a:cs typeface="Arial" panose="020B0604020202020204" pitchFamily="34" charset="0"/>
                </a:rPr>
                <a:t>Evidence of ROS1 fusion</a:t>
              </a:r>
            </a:p>
          </p:txBody>
        </p:sp>
        <p:sp>
          <p:nvSpPr>
            <p:cNvPr id="21" name="Rectangle 20">
              <a:extLst>
                <a:ext uri="{FF2B5EF4-FFF2-40B4-BE49-F238E27FC236}">
                  <a16:creationId xmlns:a16="http://schemas.microsoft.com/office/drawing/2014/main" id="{6F83CEFA-0886-850A-D52C-BED2A1AA599A}"/>
                </a:ext>
              </a:extLst>
            </p:cNvPr>
            <p:cNvSpPr/>
            <p:nvPr/>
          </p:nvSpPr>
          <p:spPr>
            <a:xfrm>
              <a:off x="457466" y="1856175"/>
              <a:ext cx="3026207" cy="274320"/>
            </a:xfrm>
            <a:prstGeom prst="rect">
              <a:avLst/>
            </a:prstGeom>
            <a:solidFill>
              <a:srgbClr val="002557"/>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Key Eligibility Criteria</a:t>
              </a:r>
              <a:endParaRPr kumimoji="0" lang="en-US" altLang="zh-CN" sz="14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sp>
        <p:nvSpPr>
          <p:cNvPr id="22" name="Rectangle 21">
            <a:extLst>
              <a:ext uri="{FF2B5EF4-FFF2-40B4-BE49-F238E27FC236}">
                <a16:creationId xmlns:a16="http://schemas.microsoft.com/office/drawing/2014/main" id="{49871917-77C8-0062-CDDD-A85DCC6A5E64}"/>
              </a:ext>
            </a:extLst>
          </p:cNvPr>
          <p:cNvSpPr/>
          <p:nvPr/>
        </p:nvSpPr>
        <p:spPr>
          <a:xfrm>
            <a:off x="7215886" y="6729963"/>
            <a:ext cx="4420730" cy="131574"/>
          </a:xfrm>
          <a:prstGeom prst="rect">
            <a:avLst/>
          </a:prstGeom>
          <a:noFill/>
        </p:spPr>
        <p:txBody>
          <a:bodyPr wrap="square" lIns="0" tIns="0" rIns="0" bIns="0" anchor="t">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900" b="1" i="0" u="none" strike="noStrike" kern="1200" cap="none" spc="14" normalizeH="0" baseline="0" noProof="0" dirty="0">
                <a:ln>
                  <a:noFill/>
                </a:ln>
                <a:solidFill>
                  <a:srgbClr val="002243"/>
                </a:solidFill>
                <a:effectLst/>
                <a:uLnTx/>
                <a:uFillTx/>
                <a:latin typeface="Arial"/>
                <a:ea typeface="+mn-ea"/>
                <a:cs typeface="Arial"/>
              </a:rPr>
              <a:t>Liu G et al. WCLC 2024; Abstract MA06.03.</a:t>
            </a:r>
          </a:p>
        </p:txBody>
      </p:sp>
    </p:spTree>
    <p:extLst>
      <p:ext uri="{BB962C8B-B14F-4D97-AF65-F5344CB8AC3E}">
        <p14:creationId xmlns:p14="http://schemas.microsoft.com/office/powerpoint/2010/main" val="3422665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E191-912D-4438-94DC-9BFA0AC56503}"/>
              </a:ext>
            </a:extLst>
          </p:cNvPr>
          <p:cNvSpPr>
            <a:spLocks noGrp="1"/>
          </p:cNvSpPr>
          <p:nvPr>
            <p:ph type="title"/>
          </p:nvPr>
        </p:nvSpPr>
        <p:spPr>
          <a:solidFill>
            <a:srgbClr val="002060"/>
          </a:solidFill>
        </p:spPr>
        <p:txBody>
          <a:bodyPr>
            <a:noAutofit/>
          </a:bodyPr>
          <a:lstStyle/>
          <a:p>
            <a:pPr algn="ctr"/>
            <a:r>
              <a:rPr lang="en-US" sz="3200" b="1" dirty="0" err="1">
                <a:solidFill>
                  <a:srgbClr val="FFFF00"/>
                </a:solidFill>
              </a:rPr>
              <a:t>Taletrectinib</a:t>
            </a:r>
            <a:r>
              <a:rPr lang="en-US" sz="3200" b="1" dirty="0">
                <a:solidFill>
                  <a:srgbClr val="FFFF00"/>
                </a:solidFill>
              </a:rPr>
              <a:t> Responses in TKI-Naive ROS1+ </a:t>
            </a:r>
            <a:r>
              <a:rPr lang="en-US" sz="3200" b="1" dirty="0" err="1">
                <a:solidFill>
                  <a:srgbClr val="FFFF00"/>
                </a:solidFill>
              </a:rPr>
              <a:t>NSCLC</a:t>
            </a:r>
            <a:r>
              <a:rPr lang="en-US" sz="3200" b="1" baseline="30000" dirty="0" err="1">
                <a:solidFill>
                  <a:srgbClr val="FFFF00"/>
                </a:solidFill>
              </a:rPr>
              <a:t>a,b</a:t>
            </a:r>
            <a:endParaRPr lang="en-US" sz="3200" baseline="30000" dirty="0">
              <a:solidFill>
                <a:srgbClr val="FFFF00"/>
              </a:solidFill>
            </a:endParaRPr>
          </a:p>
        </p:txBody>
      </p:sp>
      <p:sp>
        <p:nvSpPr>
          <p:cNvPr id="4" name="Slide Number Placeholder 3">
            <a:extLst>
              <a:ext uri="{FF2B5EF4-FFF2-40B4-BE49-F238E27FC236}">
                <a16:creationId xmlns:a16="http://schemas.microsoft.com/office/drawing/2014/main" id="{A9521F73-DA26-A382-B1CA-20030A9C4CA9}"/>
              </a:ext>
            </a:extLst>
          </p:cNvPr>
          <p:cNvSpPr>
            <a:spLocks noGrp="1"/>
          </p:cNvSpPr>
          <p:nvPr>
            <p:ph type="sldNum" sz="quarter" idx="12"/>
          </p:nvPr>
        </p:nvSpPr>
        <p:spPr>
          <a:xfrm>
            <a:off x="11133803" y="6505257"/>
            <a:ext cx="43999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98A9026-EACE-DD49-8C59-782CAD7353CD}"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57959E50-24BA-D132-C523-DFE74226BB28}"/>
              </a:ext>
            </a:extLst>
          </p:cNvPr>
          <p:cNvSpPr>
            <a:spLocks noGrp="1"/>
          </p:cNvSpPr>
          <p:nvPr>
            <p:ph type="ftr" sz="quarter" idx="11"/>
          </p:nvPr>
        </p:nvSpPr>
        <p:spPr>
          <a:xfrm>
            <a:off x="289560" y="6570642"/>
            <a:ext cx="4114800" cy="257722"/>
          </a:xfrm>
          <a:prstGeom prst="rect">
            <a:avLst/>
          </a:prstGeom>
        </p:spPr>
        <p:txBody>
          <a:bodyPr vert="horz" lIns="91440" tIns="45720" rIns="91440" bIns="45720" rtlCol="0" anchor="ctr"/>
          <a:lstStyle>
            <a:defPPr>
              <a:defRPr lang="en-US"/>
            </a:defPPr>
            <a:lvl1pPr marL="0" algn="l" defTabSz="914400" rtl="0" eaLnBrk="1" latinLnBrk="0" hangingPunct="1">
              <a:defRPr sz="13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Presenter Name | Presentation Title</a:t>
            </a:r>
          </a:p>
        </p:txBody>
      </p:sp>
      <p:graphicFrame>
        <p:nvGraphicFramePr>
          <p:cNvPr id="7" name="Table 6">
            <a:extLst>
              <a:ext uri="{FF2B5EF4-FFF2-40B4-BE49-F238E27FC236}">
                <a16:creationId xmlns:a16="http://schemas.microsoft.com/office/drawing/2014/main" id="{CC450C7E-798D-679E-0F57-CA3841D8E3EA}"/>
              </a:ext>
            </a:extLst>
          </p:cNvPr>
          <p:cNvGraphicFramePr>
            <a:graphicFrameLocks noGrp="1"/>
          </p:cNvGraphicFramePr>
          <p:nvPr/>
        </p:nvGraphicFramePr>
        <p:xfrm>
          <a:off x="1036525" y="1372869"/>
          <a:ext cx="4572000" cy="10972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633431817"/>
                    </a:ext>
                  </a:extLst>
                </a:gridCol>
                <a:gridCol w="1828800">
                  <a:extLst>
                    <a:ext uri="{9D8B030D-6E8A-4147-A177-3AD203B41FA5}">
                      <a16:colId xmlns:a16="http://schemas.microsoft.com/office/drawing/2014/main" val="207731540"/>
                    </a:ext>
                  </a:extLst>
                </a:gridCol>
              </a:tblGrid>
              <a:tr h="164120">
                <a:tc>
                  <a:txBody>
                    <a:bodyPr/>
                    <a:lstStyle/>
                    <a:p>
                      <a:endParaRPr lang="en-US" sz="1200" b="1">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200" b="1">
                          <a:solidFill>
                            <a:schemeClr val="bg1"/>
                          </a:solidFill>
                          <a:latin typeface="Arial" panose="020B0604020202020204" pitchFamily="34" charset="0"/>
                          <a:cs typeface="Arial" panose="020B0604020202020204" pitchFamily="34" charset="0"/>
                        </a:rPr>
                        <a:t>TKI Naive (n=54)</a:t>
                      </a:r>
                      <a:endParaRPr lang="en-US" sz="1200" b="1" baseline="300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4090867168"/>
                  </a:ext>
                </a:extLst>
              </a:tr>
              <a:tr h="155497">
                <a:tc>
                  <a:txBody>
                    <a:bodyPr/>
                    <a:lstStyle/>
                    <a:p>
                      <a:r>
                        <a:rPr lang="en-US" sz="1200">
                          <a:latin typeface="Arial" panose="020B0604020202020204" pitchFamily="34" charset="0"/>
                          <a:cs typeface="Arial" panose="020B0604020202020204" pitchFamily="34" charset="0"/>
                        </a:rPr>
                        <a:t>cORR, % (95% CI)</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rial" panose="020B0604020202020204" pitchFamily="34" charset="0"/>
                          <a:cs typeface="Arial" panose="020B0604020202020204" pitchFamily="34" charset="0"/>
                        </a:rPr>
                        <a:t>85.2 (72.88, 93.38)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509666"/>
                  </a:ext>
                </a:extLst>
              </a:tr>
              <a:tr h="203737">
                <a:tc>
                  <a:txBody>
                    <a:bodyPr/>
                    <a:lstStyle/>
                    <a:p>
                      <a:pPr marL="228600" indent="0"/>
                      <a:r>
                        <a:rPr lang="en-US" sz="1200">
                          <a:latin typeface="Arial" panose="020B0604020202020204" pitchFamily="34" charset="0"/>
                          <a:cs typeface="Arial" panose="020B0604020202020204" pitchFamily="34" charset="0"/>
                        </a:rPr>
                        <a:t>Asia ORR (n=33)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87.9 (71.80, 96.60)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392394"/>
                  </a:ext>
                </a:extLst>
              </a:tr>
              <a:tr h="155497">
                <a:tc>
                  <a:txBody>
                    <a:bodyPr/>
                    <a:lstStyle/>
                    <a:p>
                      <a:pPr marL="228600" indent="0"/>
                      <a:r>
                        <a:rPr lang="en-US" sz="1200">
                          <a:latin typeface="Arial" panose="020B0604020202020204" pitchFamily="34" charset="0"/>
                          <a:cs typeface="Arial" panose="020B0604020202020204" pitchFamily="34" charset="0"/>
                        </a:rPr>
                        <a:t>Non-Asia ORR (n=21)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81.0 (58.09, 94.55)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3455211"/>
                  </a:ext>
                </a:extLst>
              </a:tr>
            </a:tbl>
          </a:graphicData>
        </a:graphic>
      </p:graphicFrame>
      <p:sp>
        <p:nvSpPr>
          <p:cNvPr id="8" name="Rectangle 7">
            <a:extLst>
              <a:ext uri="{FF2B5EF4-FFF2-40B4-BE49-F238E27FC236}">
                <a16:creationId xmlns:a16="http://schemas.microsoft.com/office/drawing/2014/main" id="{906B36BC-7C01-855C-03F0-B02782BE3C3F}"/>
              </a:ext>
            </a:extLst>
          </p:cNvPr>
          <p:cNvSpPr/>
          <p:nvPr/>
        </p:nvSpPr>
        <p:spPr>
          <a:xfrm>
            <a:off x="115023" y="6277386"/>
            <a:ext cx="9597074" cy="526298"/>
          </a:xfrm>
          <a:prstGeom prst="rect">
            <a:avLst/>
          </a:prstGeom>
          <a:solidFill>
            <a:schemeClr val="bg1"/>
          </a:solidFill>
        </p:spPr>
        <p:txBody>
          <a:bodyPr wrap="square" lIns="0" tIns="0" rIns="0" bIns="0">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900" b="1"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Data cutoff: June 7, 2024</a:t>
            </a:r>
            <a:r>
              <a:rPr kumimoji="0" lang="en-US" sz="900" b="0"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14" normalizeH="0" baseline="30000" noProof="0" dirty="0" err="1">
                <a:ln>
                  <a:noFill/>
                </a:ln>
                <a:solidFill>
                  <a:srgbClr val="800000"/>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14" normalizeH="0" baseline="0" noProof="0" dirty="0" err="1">
                <a:ln>
                  <a:noFill/>
                </a:ln>
                <a:solidFill>
                  <a:srgbClr val="800000"/>
                </a:solidFill>
                <a:effectLst/>
                <a:uLnTx/>
                <a:uFillTx/>
                <a:latin typeface="Arial" panose="020B0604020202020204" pitchFamily="34" charset="0"/>
                <a:ea typeface="+mn-ea"/>
                <a:cs typeface="Arial" panose="020B0604020202020204" pitchFamily="34" charset="0"/>
              </a:rPr>
              <a:t>Response</a:t>
            </a:r>
            <a:r>
              <a:rPr kumimoji="0" lang="en-US" sz="900" b="0"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 evaluable population (patients with ≥1 measurable lesion at baseline who received ≥1 dose of </a:t>
            </a:r>
            <a:r>
              <a:rPr kumimoji="0" lang="en-US" sz="900" b="0" i="0" u="none" strike="noStrike" kern="1200" cap="none" spc="14" normalizeH="0" baseline="0" noProof="0" dirty="0" err="1">
                <a:ln>
                  <a:noFill/>
                </a:ln>
                <a:solidFill>
                  <a:srgbClr val="800000"/>
                </a:solidFill>
                <a:effectLst/>
                <a:uLnTx/>
                <a:uFillTx/>
                <a:latin typeface="Arial" panose="020B0604020202020204" pitchFamily="34" charset="0"/>
                <a:ea typeface="+mn-ea"/>
                <a:cs typeface="Arial" panose="020B0604020202020204" pitchFamily="34" charset="0"/>
              </a:rPr>
              <a:t>taletrectinib</a:t>
            </a:r>
            <a:r>
              <a:rPr kumimoji="0" lang="en-US" sz="900" b="0"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 </a:t>
            </a:r>
            <a:r>
              <a:rPr kumimoji="0" lang="en-US" sz="900" b="0" i="0" u="none" strike="noStrike" kern="0" cap="none" spc="14"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900" b="0" i="0" u="none" strike="noStrike" kern="0" cap="none" spc="14"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atients</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confirmed BOR as not evaluable are not displayed in the waterfall plots.</a:t>
            </a:r>
            <a:r>
              <a:rPr kumimoji="0" lang="en-US" sz="900" b="0"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 *One patient had a best percent change of 0%. BOR, best overall response; CI, confidence interval; </a:t>
            </a:r>
            <a:r>
              <a:rPr kumimoji="0" lang="en-US" sz="900" b="0" i="0" u="none" strike="noStrike" kern="1200" cap="none" spc="14" normalizeH="0" baseline="0" noProof="0" dirty="0" err="1">
                <a:ln>
                  <a:noFill/>
                </a:ln>
                <a:solidFill>
                  <a:srgbClr val="800000"/>
                </a:solidFill>
                <a:effectLst/>
                <a:uLnTx/>
                <a:uFillTx/>
                <a:latin typeface="Arial" panose="020B0604020202020204" pitchFamily="34" charset="0"/>
                <a:ea typeface="+mn-ea"/>
                <a:cs typeface="Arial" panose="020B0604020202020204" pitchFamily="34" charset="0"/>
              </a:rPr>
              <a:t>cORR</a:t>
            </a:r>
            <a:r>
              <a:rPr kumimoji="0" lang="en-US" sz="900" b="0"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 confirmed objective response rate; CR, complete response; IC, intracranial; DOR, duration of response; NR, not reached; PD, progressive disease; PFS, progression-free survival; PR, partial response; SD, stable disease; TKI, tyrosine kinase inhibitor.</a:t>
            </a:r>
          </a:p>
        </p:txBody>
      </p:sp>
      <p:graphicFrame>
        <p:nvGraphicFramePr>
          <p:cNvPr id="9" name="Table 8">
            <a:extLst>
              <a:ext uri="{FF2B5EF4-FFF2-40B4-BE49-F238E27FC236}">
                <a16:creationId xmlns:a16="http://schemas.microsoft.com/office/drawing/2014/main" id="{B0F86103-69DF-B91F-543B-5BE581898D34}"/>
              </a:ext>
            </a:extLst>
          </p:cNvPr>
          <p:cNvGraphicFramePr>
            <a:graphicFrameLocks noGrp="1"/>
          </p:cNvGraphicFramePr>
          <p:nvPr/>
        </p:nvGraphicFramePr>
        <p:xfrm>
          <a:off x="6793115" y="1372869"/>
          <a:ext cx="4846320" cy="1097280"/>
        </p:xfrm>
        <a:graphic>
          <a:graphicData uri="http://schemas.openxmlformats.org/drawingml/2006/table">
            <a:tbl>
              <a:tblPr firstRow="1" bandRow="1">
                <a:tableStyleId>{5C22544A-7EE6-4342-B048-85BDC9FD1C3A}</a:tableStyleId>
              </a:tblPr>
              <a:tblGrid>
                <a:gridCol w="3017520">
                  <a:extLst>
                    <a:ext uri="{9D8B030D-6E8A-4147-A177-3AD203B41FA5}">
                      <a16:colId xmlns:a16="http://schemas.microsoft.com/office/drawing/2014/main" val="2633431817"/>
                    </a:ext>
                  </a:extLst>
                </a:gridCol>
                <a:gridCol w="1828800">
                  <a:extLst>
                    <a:ext uri="{9D8B030D-6E8A-4147-A177-3AD203B41FA5}">
                      <a16:colId xmlns:a16="http://schemas.microsoft.com/office/drawing/2014/main" val="207731540"/>
                    </a:ext>
                  </a:extLst>
                </a:gridCol>
              </a:tblGrid>
              <a:tr h="15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Measurable baseline brain metastases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200" b="1">
                          <a:solidFill>
                            <a:schemeClr val="bg1"/>
                          </a:solidFill>
                          <a:latin typeface="Arial" panose="020B0604020202020204" pitchFamily="34" charset="0"/>
                          <a:cs typeface="Arial" panose="020B0604020202020204" pitchFamily="34" charset="0"/>
                        </a:rPr>
                        <a:t>TKI Naive (n=9)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4090867168"/>
                  </a:ext>
                </a:extLst>
              </a:tr>
              <a:tr h="165580">
                <a:tc>
                  <a:txBody>
                    <a:bodyPr/>
                    <a:lstStyle/>
                    <a:p>
                      <a:r>
                        <a:rPr lang="en-US" sz="1200">
                          <a:latin typeface="Arial" panose="020B0604020202020204" pitchFamily="34" charset="0"/>
                          <a:cs typeface="Arial" panose="020B0604020202020204" pitchFamily="34" charset="0"/>
                        </a:rPr>
                        <a:t>IC-ORR, % (95% CI)</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66.7 (29.93, 92.51)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964246"/>
                  </a:ext>
                </a:extLst>
              </a:tr>
              <a:tr h="156866">
                <a:tc>
                  <a:txBody>
                    <a:bodyPr/>
                    <a:lstStyle/>
                    <a:p>
                      <a:pPr marL="228600" indent="0"/>
                      <a:r>
                        <a:rPr lang="en-US" sz="1200">
                          <a:latin typeface="Arial" panose="020B0604020202020204" pitchFamily="34" charset="0"/>
                          <a:cs typeface="Arial" panose="020B0604020202020204" pitchFamily="34" charset="0"/>
                        </a:rPr>
                        <a:t>CR, n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(22.2)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3703990"/>
                  </a:ext>
                </a:extLst>
              </a:tr>
              <a:tr h="0">
                <a:tc>
                  <a:txBody>
                    <a:bodyPr/>
                    <a:lstStyle/>
                    <a:p>
                      <a:pPr marL="228600" indent="0"/>
                      <a:r>
                        <a:rPr lang="en-US" sz="1200">
                          <a:latin typeface="Arial" panose="020B0604020202020204" pitchFamily="34" charset="0"/>
                          <a:cs typeface="Arial" panose="020B0604020202020204" pitchFamily="34" charset="0"/>
                        </a:rPr>
                        <a:t>PR, n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(44.4)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237601"/>
                  </a:ext>
                </a:extLst>
              </a:tr>
            </a:tbl>
          </a:graphicData>
        </a:graphic>
      </p:graphicFrame>
      <p:graphicFrame>
        <p:nvGraphicFramePr>
          <p:cNvPr id="10" name="Chart 9">
            <a:extLst>
              <a:ext uri="{FF2B5EF4-FFF2-40B4-BE49-F238E27FC236}">
                <a16:creationId xmlns:a16="http://schemas.microsoft.com/office/drawing/2014/main" id="{72AA5DBD-D584-777D-E978-27E1EC3790AC}"/>
              </a:ext>
            </a:extLst>
          </p:cNvPr>
          <p:cNvGraphicFramePr>
            <a:graphicFrameLocks/>
          </p:cNvGraphicFramePr>
          <p:nvPr/>
        </p:nvGraphicFramePr>
        <p:xfrm>
          <a:off x="7182501" y="2787495"/>
          <a:ext cx="4460413" cy="2498462"/>
        </p:xfrm>
        <a:graphic>
          <a:graphicData uri="http://schemas.openxmlformats.org/drawingml/2006/chart">
            <c:chart xmlns:c="http://schemas.openxmlformats.org/drawingml/2006/chart" xmlns:r="http://schemas.openxmlformats.org/officeDocument/2006/relationships" r:id="rId3"/>
          </a:graphicData>
        </a:graphic>
      </p:graphicFrame>
      <p:sp>
        <p:nvSpPr>
          <p:cNvPr id="11" name="Freeform 125">
            <a:extLst>
              <a:ext uri="{FF2B5EF4-FFF2-40B4-BE49-F238E27FC236}">
                <a16:creationId xmlns:a16="http://schemas.microsoft.com/office/drawing/2014/main" id="{DD88BBFF-81B0-EE17-B744-3AFD1D9AC641}"/>
              </a:ext>
            </a:extLst>
          </p:cNvPr>
          <p:cNvSpPr/>
          <p:nvPr/>
        </p:nvSpPr>
        <p:spPr>
          <a:xfrm>
            <a:off x="7758488" y="3462124"/>
            <a:ext cx="3657600" cy="3212"/>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12" name="Freeform 125">
            <a:extLst>
              <a:ext uri="{FF2B5EF4-FFF2-40B4-BE49-F238E27FC236}">
                <a16:creationId xmlns:a16="http://schemas.microsoft.com/office/drawing/2014/main" id="{FC48FC46-3667-0919-2CA2-95DD95D0F1E6}"/>
              </a:ext>
            </a:extLst>
          </p:cNvPr>
          <p:cNvSpPr/>
          <p:nvPr/>
        </p:nvSpPr>
        <p:spPr>
          <a:xfrm>
            <a:off x="7758488" y="4174169"/>
            <a:ext cx="3657600" cy="3212"/>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5583A6A9-9712-A1D4-B4E6-3AF09C7ACB14}"/>
              </a:ext>
            </a:extLst>
          </p:cNvPr>
          <p:cNvGrpSpPr/>
          <p:nvPr/>
        </p:nvGrpSpPr>
        <p:grpSpPr>
          <a:xfrm>
            <a:off x="8883999" y="2929266"/>
            <a:ext cx="1872669" cy="261611"/>
            <a:chOff x="9289305" y="1725173"/>
            <a:chExt cx="2095070" cy="293861"/>
          </a:xfrm>
        </p:grpSpPr>
        <p:sp>
          <p:nvSpPr>
            <p:cNvPr id="14" name="Freeform 144">
              <a:extLst>
                <a:ext uri="{FF2B5EF4-FFF2-40B4-BE49-F238E27FC236}">
                  <a16:creationId xmlns:a16="http://schemas.microsoft.com/office/drawing/2014/main" id="{E0343F4F-0FA6-100D-9615-9B883DB32321}"/>
                </a:ext>
              </a:extLst>
            </p:cNvPr>
            <p:cNvSpPr/>
            <p:nvPr/>
          </p:nvSpPr>
          <p:spPr>
            <a:xfrm>
              <a:off x="10643381"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FE5F55"/>
            </a:solidFill>
            <a:ln w="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15" name="Freeform 145">
              <a:extLst>
                <a:ext uri="{FF2B5EF4-FFF2-40B4-BE49-F238E27FC236}">
                  <a16:creationId xmlns:a16="http://schemas.microsoft.com/office/drawing/2014/main" id="{8D2438D8-C9BB-E218-23A0-88F2EAB16291}"/>
                </a:ext>
              </a:extLst>
            </p:cNvPr>
            <p:cNvSpPr/>
            <p:nvPr/>
          </p:nvSpPr>
          <p:spPr>
            <a:xfrm>
              <a:off x="10196786"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4472C4"/>
            </a:solidFill>
            <a:ln w="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16" name="Freeform 146">
              <a:extLst>
                <a:ext uri="{FF2B5EF4-FFF2-40B4-BE49-F238E27FC236}">
                  <a16:creationId xmlns:a16="http://schemas.microsoft.com/office/drawing/2014/main" id="{8956788C-D9E8-5F50-3E61-BDB9F3A7C35B}"/>
                </a:ext>
              </a:extLst>
            </p:cNvPr>
            <p:cNvSpPr/>
            <p:nvPr/>
          </p:nvSpPr>
          <p:spPr>
            <a:xfrm>
              <a:off x="9745426"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78BC61"/>
            </a:solidFill>
            <a:ln w="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17" name="Freeform 147">
              <a:extLst>
                <a:ext uri="{FF2B5EF4-FFF2-40B4-BE49-F238E27FC236}">
                  <a16:creationId xmlns:a16="http://schemas.microsoft.com/office/drawing/2014/main" id="{6B74651F-2FD8-45FB-C755-4BCC9F67BC78}"/>
                </a:ext>
              </a:extLst>
            </p:cNvPr>
            <p:cNvSpPr/>
            <p:nvPr/>
          </p:nvSpPr>
          <p:spPr>
            <a:xfrm>
              <a:off x="9289305"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FFBE0B"/>
            </a:solidFill>
            <a:ln w="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C3F5EF3E-DF16-D21B-55EC-A4870D3AE321}"/>
                </a:ext>
              </a:extLst>
            </p:cNvPr>
            <p:cNvSpPr txBox="1"/>
            <p:nvPr/>
          </p:nvSpPr>
          <p:spPr>
            <a:xfrm>
              <a:off x="9368618" y="1725173"/>
              <a:ext cx="661683" cy="29386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CR</a:t>
              </a:r>
            </a:p>
          </p:txBody>
        </p:sp>
        <p:sp>
          <p:nvSpPr>
            <p:cNvPr id="19" name="TextBox 18">
              <a:extLst>
                <a:ext uri="{FF2B5EF4-FFF2-40B4-BE49-F238E27FC236}">
                  <a16:creationId xmlns:a16="http://schemas.microsoft.com/office/drawing/2014/main" id="{052FC154-3D25-067E-8C49-CF6589E8AFBA}"/>
                </a:ext>
              </a:extLst>
            </p:cNvPr>
            <p:cNvSpPr txBox="1"/>
            <p:nvPr/>
          </p:nvSpPr>
          <p:spPr>
            <a:xfrm>
              <a:off x="9824740" y="1725174"/>
              <a:ext cx="661683" cy="29385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PR</a:t>
              </a:r>
            </a:p>
          </p:txBody>
        </p:sp>
        <p:sp>
          <p:nvSpPr>
            <p:cNvPr id="20" name="TextBox 19">
              <a:extLst>
                <a:ext uri="{FF2B5EF4-FFF2-40B4-BE49-F238E27FC236}">
                  <a16:creationId xmlns:a16="http://schemas.microsoft.com/office/drawing/2014/main" id="{478E44A1-89AF-6C3E-AD8E-9778679C01BD}"/>
                </a:ext>
              </a:extLst>
            </p:cNvPr>
            <p:cNvSpPr txBox="1"/>
            <p:nvPr/>
          </p:nvSpPr>
          <p:spPr>
            <a:xfrm>
              <a:off x="10276100" y="1725174"/>
              <a:ext cx="661683" cy="29385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SD</a:t>
              </a:r>
            </a:p>
          </p:txBody>
        </p:sp>
        <p:sp>
          <p:nvSpPr>
            <p:cNvPr id="21" name="TextBox 20">
              <a:extLst>
                <a:ext uri="{FF2B5EF4-FFF2-40B4-BE49-F238E27FC236}">
                  <a16:creationId xmlns:a16="http://schemas.microsoft.com/office/drawing/2014/main" id="{D45C075A-912D-D563-D693-FEFA0C992906}"/>
                </a:ext>
              </a:extLst>
            </p:cNvPr>
            <p:cNvSpPr txBox="1"/>
            <p:nvPr/>
          </p:nvSpPr>
          <p:spPr>
            <a:xfrm>
              <a:off x="10722692" y="1725174"/>
              <a:ext cx="661683" cy="29385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PD</a:t>
              </a:r>
            </a:p>
          </p:txBody>
        </p:sp>
      </p:grpSp>
      <p:sp>
        <p:nvSpPr>
          <p:cNvPr id="22" name="TextBox 21">
            <a:extLst>
              <a:ext uri="{FF2B5EF4-FFF2-40B4-BE49-F238E27FC236}">
                <a16:creationId xmlns:a16="http://schemas.microsoft.com/office/drawing/2014/main" id="{50A993DE-7EEF-0454-D0E3-8D752D55B394}"/>
              </a:ext>
            </a:extLst>
          </p:cNvPr>
          <p:cNvSpPr txBox="1"/>
          <p:nvPr/>
        </p:nvSpPr>
        <p:spPr>
          <a:xfrm rot="16200000">
            <a:off x="5964936" y="3789561"/>
            <a:ext cx="2286016"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Best Percent Change in Sum of Diameters From Baseline (%)</a:t>
            </a:r>
          </a:p>
        </p:txBody>
      </p:sp>
      <p:grpSp>
        <p:nvGrpSpPr>
          <p:cNvPr id="3" name="Group 2">
            <a:extLst>
              <a:ext uri="{FF2B5EF4-FFF2-40B4-BE49-F238E27FC236}">
                <a16:creationId xmlns:a16="http://schemas.microsoft.com/office/drawing/2014/main" id="{2091D57D-CE7B-8BFF-34B3-CD5F3F776338}"/>
              </a:ext>
            </a:extLst>
          </p:cNvPr>
          <p:cNvGrpSpPr/>
          <p:nvPr/>
        </p:nvGrpSpPr>
        <p:grpSpPr>
          <a:xfrm>
            <a:off x="115023" y="2728012"/>
            <a:ext cx="6363665" cy="2844689"/>
            <a:chOff x="115023" y="3012612"/>
            <a:chExt cx="6363665" cy="2844689"/>
          </a:xfrm>
        </p:grpSpPr>
        <p:sp>
          <p:nvSpPr>
            <p:cNvPr id="24" name="TextBox 23">
              <a:extLst>
                <a:ext uri="{FF2B5EF4-FFF2-40B4-BE49-F238E27FC236}">
                  <a16:creationId xmlns:a16="http://schemas.microsoft.com/office/drawing/2014/main" id="{7C65ADCC-62C4-8982-D7F1-D7C727804712}"/>
                </a:ext>
              </a:extLst>
            </p:cNvPr>
            <p:cNvSpPr txBox="1"/>
            <p:nvPr/>
          </p:nvSpPr>
          <p:spPr>
            <a:xfrm rot="16200000">
              <a:off x="-628438" y="4109094"/>
              <a:ext cx="2378552"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Best Percent Change in Sum of Diameters From Baseline (%)</a:t>
              </a:r>
            </a:p>
          </p:txBody>
        </p:sp>
        <p:sp>
          <p:nvSpPr>
            <p:cNvPr id="25" name="TextBox 24">
              <a:extLst>
                <a:ext uri="{FF2B5EF4-FFF2-40B4-BE49-F238E27FC236}">
                  <a16:creationId xmlns:a16="http://schemas.microsoft.com/office/drawing/2014/main" id="{E8AFA9B5-47C4-81B8-9CDC-DB3B822EB931}"/>
                </a:ext>
              </a:extLst>
            </p:cNvPr>
            <p:cNvSpPr txBox="1"/>
            <p:nvPr/>
          </p:nvSpPr>
          <p:spPr>
            <a:xfrm>
              <a:off x="115023" y="5598256"/>
              <a:ext cx="1564545" cy="259045"/>
            </a:xfrm>
            <a:prstGeom prst="rect">
              <a:avLst/>
            </a:prstGeom>
            <a:noFill/>
          </p:spPr>
          <p:txBody>
            <a:bodyPr wrap="square" rtlCol="0">
              <a:spAutoFit/>
            </a:bodyPr>
            <a:lstStyle/>
            <a:p>
              <a:pPr marL="0" marR="0" lvl="0" indent="0" algn="l" defTabSz="914400" rtl="0" eaLnBrk="0" fontAlgn="base" latinLnBrk="0" hangingPunct="0">
                <a:lnSpc>
                  <a:spcPts val="1300"/>
                </a:lnSpc>
                <a:spcBef>
                  <a:spcPct val="0"/>
                </a:spcBef>
                <a:spcAft>
                  <a:spcPct val="0"/>
                </a:spcAft>
                <a:buClrTx/>
                <a:buSzTx/>
                <a:buFontTx/>
                <a:buNone/>
                <a:tabLst/>
                <a:defRPr/>
              </a:pPr>
              <a:r>
                <a:rPr kumimoji="0" lang="en-US" sz="1100"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Prior chemo</a:t>
              </a:r>
            </a:p>
          </p:txBody>
        </p:sp>
        <p:sp>
          <p:nvSpPr>
            <p:cNvPr id="26" name="TextBox 25">
              <a:extLst>
                <a:ext uri="{FF2B5EF4-FFF2-40B4-BE49-F238E27FC236}">
                  <a16:creationId xmlns:a16="http://schemas.microsoft.com/office/drawing/2014/main" id="{189887D0-3CE5-F4F6-CAD5-6ACBD491D330}"/>
                </a:ext>
              </a:extLst>
            </p:cNvPr>
            <p:cNvSpPr txBox="1"/>
            <p:nvPr/>
          </p:nvSpPr>
          <p:spPr>
            <a:xfrm>
              <a:off x="115023" y="5393318"/>
              <a:ext cx="1564545" cy="259045"/>
            </a:xfrm>
            <a:prstGeom prst="rect">
              <a:avLst/>
            </a:prstGeom>
            <a:noFill/>
          </p:spPr>
          <p:txBody>
            <a:bodyPr wrap="square" rtlCol="0">
              <a:spAutoFit/>
            </a:bodyPr>
            <a:lstStyle/>
            <a:p>
              <a:pPr marL="0" marR="0" lvl="0" indent="0" algn="l" defTabSz="914400" rtl="0" eaLnBrk="0" fontAlgn="base" latinLnBrk="0" hangingPunct="0">
                <a:lnSpc>
                  <a:spcPts val="1300"/>
                </a:lnSpc>
                <a:spcBef>
                  <a:spcPct val="0"/>
                </a:spcBef>
                <a:spcAft>
                  <a:spcPct val="0"/>
                </a:spcAft>
                <a:buClrTx/>
                <a:buSzTx/>
                <a:buFontTx/>
                <a:buNone/>
                <a:tabLst/>
                <a:defRPr/>
              </a:pPr>
              <a:r>
                <a:rPr kumimoji="0" lang="en-US" sz="1100" b="0" i="0" u="none" strike="noStrike" kern="1200" cap="none" spc="0" normalizeH="0" baseline="0" noProof="0">
                  <a:ln>
                    <a:noFill/>
                  </a:ln>
                  <a:solidFill>
                    <a:srgbClr val="FE3026"/>
                  </a:solidFill>
                  <a:effectLst/>
                  <a:uLnTx/>
                  <a:uFillTx/>
                  <a:latin typeface="Arial" panose="020B0604020202020204" pitchFamily="34" charset="0"/>
                  <a:ea typeface="+mn-ea"/>
                  <a:cs typeface="Arial" panose="020B0604020202020204" pitchFamily="34" charset="0"/>
                </a:rPr>
                <a:t>Brain metastasis</a:t>
              </a:r>
              <a:endParaRPr kumimoji="0" lang="en-US" sz="1100"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7095655F-BD49-71E8-8CEE-C99093D26D70}"/>
                </a:ext>
              </a:extLst>
            </p:cNvPr>
            <p:cNvGrpSpPr/>
            <p:nvPr/>
          </p:nvGrpSpPr>
          <p:grpSpPr>
            <a:xfrm>
              <a:off x="725277" y="3012612"/>
              <a:ext cx="5753411" cy="2503897"/>
              <a:chOff x="1344733" y="2029998"/>
              <a:chExt cx="7997825" cy="3544887"/>
            </a:xfrm>
          </p:grpSpPr>
          <p:graphicFrame>
            <p:nvGraphicFramePr>
              <p:cNvPr id="57" name="Chart 56">
                <a:extLst>
                  <a:ext uri="{FF2B5EF4-FFF2-40B4-BE49-F238E27FC236}">
                    <a16:creationId xmlns:a16="http://schemas.microsoft.com/office/drawing/2014/main" id="{068CFF35-4839-014D-EA51-EE5AFC7C90BA}"/>
                  </a:ext>
                </a:extLst>
              </p:cNvPr>
              <p:cNvGraphicFramePr>
                <a:graphicFrameLocks/>
              </p:cNvGraphicFramePr>
              <p:nvPr/>
            </p:nvGraphicFramePr>
            <p:xfrm>
              <a:off x="1344733" y="2029998"/>
              <a:ext cx="7997825" cy="3544887"/>
            </p:xfrm>
            <a:graphic>
              <a:graphicData uri="http://schemas.openxmlformats.org/drawingml/2006/chart">
                <c:chart xmlns:c="http://schemas.openxmlformats.org/drawingml/2006/chart" xmlns:r="http://schemas.openxmlformats.org/officeDocument/2006/relationships" r:id="rId4"/>
              </a:graphicData>
            </a:graphic>
          </p:graphicFrame>
          <p:sp>
            <p:nvSpPr>
              <p:cNvPr id="58" name="Freeform 125">
                <a:extLst>
                  <a:ext uri="{FF2B5EF4-FFF2-40B4-BE49-F238E27FC236}">
                    <a16:creationId xmlns:a16="http://schemas.microsoft.com/office/drawing/2014/main" id="{9C9DCF86-C161-7146-5FDB-76DBCAEE1C60}"/>
                  </a:ext>
                </a:extLst>
              </p:cNvPr>
              <p:cNvSpPr/>
              <p:nvPr/>
            </p:nvSpPr>
            <p:spPr>
              <a:xfrm>
                <a:off x="1999811" y="2240770"/>
                <a:ext cx="7052133" cy="4557"/>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59" name="Freeform 125">
                <a:extLst>
                  <a:ext uri="{FF2B5EF4-FFF2-40B4-BE49-F238E27FC236}">
                    <a16:creationId xmlns:a16="http://schemas.microsoft.com/office/drawing/2014/main" id="{A63FD4BB-451A-6737-D466-D1719EACEF66}"/>
                  </a:ext>
                </a:extLst>
              </p:cNvPr>
              <p:cNvSpPr/>
              <p:nvPr/>
            </p:nvSpPr>
            <p:spPr>
              <a:xfrm>
                <a:off x="1999810" y="3536017"/>
                <a:ext cx="7052133" cy="4557"/>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grpSp>
        <p:sp>
          <p:nvSpPr>
            <p:cNvPr id="28" name="Freeform 125">
              <a:extLst>
                <a:ext uri="{FF2B5EF4-FFF2-40B4-BE49-F238E27FC236}">
                  <a16:creationId xmlns:a16="http://schemas.microsoft.com/office/drawing/2014/main" id="{B0D69E15-46F0-A96B-E8E3-6F3E92BABEC9}"/>
                </a:ext>
              </a:extLst>
            </p:cNvPr>
            <p:cNvSpPr/>
            <p:nvPr/>
          </p:nvSpPr>
          <p:spPr>
            <a:xfrm flipV="1">
              <a:off x="1196521" y="5573627"/>
              <a:ext cx="5063802" cy="45719"/>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29" name="Oval 28">
              <a:extLst>
                <a:ext uri="{FF2B5EF4-FFF2-40B4-BE49-F238E27FC236}">
                  <a16:creationId xmlns:a16="http://schemas.microsoft.com/office/drawing/2014/main" id="{7C2B3322-38C5-762C-3AA0-FD813EBD650E}"/>
                </a:ext>
              </a:extLst>
            </p:cNvPr>
            <p:cNvSpPr/>
            <p:nvPr/>
          </p:nvSpPr>
          <p:spPr>
            <a:xfrm>
              <a:off x="2287973"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92178BFB-A17E-5DB9-BABE-1D7FA4771A58}"/>
                </a:ext>
              </a:extLst>
            </p:cNvPr>
            <p:cNvSpPr/>
            <p:nvPr/>
          </p:nvSpPr>
          <p:spPr>
            <a:xfrm>
              <a:off x="2004405"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7171CFA4-5DFE-83DE-CAD3-D2C161A154C0}"/>
                </a:ext>
              </a:extLst>
            </p:cNvPr>
            <p:cNvSpPr/>
            <p:nvPr/>
          </p:nvSpPr>
          <p:spPr>
            <a:xfrm>
              <a:off x="2576467"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Oval 31">
              <a:extLst>
                <a:ext uri="{FF2B5EF4-FFF2-40B4-BE49-F238E27FC236}">
                  <a16:creationId xmlns:a16="http://schemas.microsoft.com/office/drawing/2014/main" id="{40522BDB-9148-F509-DF1D-ECF2F6C02295}"/>
                </a:ext>
              </a:extLst>
            </p:cNvPr>
            <p:cNvSpPr/>
            <p:nvPr/>
          </p:nvSpPr>
          <p:spPr>
            <a:xfrm>
              <a:off x="2859160"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F9CFBBD2-0F08-029A-DD58-CD641C8F3819}"/>
                </a:ext>
              </a:extLst>
            </p:cNvPr>
            <p:cNvSpPr/>
            <p:nvPr/>
          </p:nvSpPr>
          <p:spPr>
            <a:xfrm>
              <a:off x="2955601"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Oval 33">
              <a:extLst>
                <a:ext uri="{FF2B5EF4-FFF2-40B4-BE49-F238E27FC236}">
                  <a16:creationId xmlns:a16="http://schemas.microsoft.com/office/drawing/2014/main" id="{00848198-C7A2-277A-682B-7BC57E00D031}"/>
                </a:ext>
              </a:extLst>
            </p:cNvPr>
            <p:cNvSpPr/>
            <p:nvPr/>
          </p:nvSpPr>
          <p:spPr>
            <a:xfrm>
              <a:off x="3141304"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Oval 34">
              <a:extLst>
                <a:ext uri="{FF2B5EF4-FFF2-40B4-BE49-F238E27FC236}">
                  <a16:creationId xmlns:a16="http://schemas.microsoft.com/office/drawing/2014/main" id="{082A312C-CF5B-DA4E-CCAD-C46A7F564DF0}"/>
                </a:ext>
              </a:extLst>
            </p:cNvPr>
            <p:cNvSpPr/>
            <p:nvPr/>
          </p:nvSpPr>
          <p:spPr>
            <a:xfrm>
              <a:off x="6178772"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466C42D0-DCDD-DDFC-CABF-DEAA0BC86284}"/>
                </a:ext>
              </a:extLst>
            </p:cNvPr>
            <p:cNvSpPr/>
            <p:nvPr/>
          </p:nvSpPr>
          <p:spPr>
            <a:xfrm>
              <a:off x="5990875"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Oval 36">
              <a:extLst>
                <a:ext uri="{FF2B5EF4-FFF2-40B4-BE49-F238E27FC236}">
                  <a16:creationId xmlns:a16="http://schemas.microsoft.com/office/drawing/2014/main" id="{DB6A1D76-5136-7B34-7FD7-A0D71824A2EB}"/>
                </a:ext>
              </a:extLst>
            </p:cNvPr>
            <p:cNvSpPr/>
            <p:nvPr/>
          </p:nvSpPr>
          <p:spPr>
            <a:xfrm>
              <a:off x="5607159"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Oval 37">
              <a:extLst>
                <a:ext uri="{FF2B5EF4-FFF2-40B4-BE49-F238E27FC236}">
                  <a16:creationId xmlns:a16="http://schemas.microsoft.com/office/drawing/2014/main" id="{E614F7CC-BD27-3192-E2AF-298D8A98F8D8}"/>
                </a:ext>
              </a:extLst>
            </p:cNvPr>
            <p:cNvSpPr/>
            <p:nvPr/>
          </p:nvSpPr>
          <p:spPr>
            <a:xfrm>
              <a:off x="4758231" y="5713518"/>
              <a:ext cx="40749" cy="38057"/>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Oval 38">
              <a:extLst>
                <a:ext uri="{FF2B5EF4-FFF2-40B4-BE49-F238E27FC236}">
                  <a16:creationId xmlns:a16="http://schemas.microsoft.com/office/drawing/2014/main" id="{1E851089-D256-B5FB-E3C3-998AEEAF9326}"/>
                </a:ext>
              </a:extLst>
            </p:cNvPr>
            <p:cNvSpPr/>
            <p:nvPr/>
          </p:nvSpPr>
          <p:spPr>
            <a:xfrm>
              <a:off x="1327644"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Oval 39">
              <a:extLst>
                <a:ext uri="{FF2B5EF4-FFF2-40B4-BE49-F238E27FC236}">
                  <a16:creationId xmlns:a16="http://schemas.microsoft.com/office/drawing/2014/main" id="{B284A679-1264-E595-9E90-9103C97ED6CE}"/>
                </a:ext>
              </a:extLst>
            </p:cNvPr>
            <p:cNvSpPr/>
            <p:nvPr/>
          </p:nvSpPr>
          <p:spPr>
            <a:xfrm>
              <a:off x="1904651"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Oval 40">
              <a:extLst>
                <a:ext uri="{FF2B5EF4-FFF2-40B4-BE49-F238E27FC236}">
                  <a16:creationId xmlns:a16="http://schemas.microsoft.com/office/drawing/2014/main" id="{B8DF03B4-3378-4796-DEED-8098CD9F4237}"/>
                </a:ext>
              </a:extLst>
            </p:cNvPr>
            <p:cNvSpPr/>
            <p:nvPr/>
          </p:nvSpPr>
          <p:spPr>
            <a:xfrm>
              <a:off x="2668168"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Oval 41">
              <a:extLst>
                <a:ext uri="{FF2B5EF4-FFF2-40B4-BE49-F238E27FC236}">
                  <a16:creationId xmlns:a16="http://schemas.microsoft.com/office/drawing/2014/main" id="{CBCE84BC-3EA1-0A50-8460-845011F369E8}"/>
                </a:ext>
              </a:extLst>
            </p:cNvPr>
            <p:cNvSpPr/>
            <p:nvPr/>
          </p:nvSpPr>
          <p:spPr>
            <a:xfrm>
              <a:off x="2956858"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3B420799-B9E3-EE80-268C-2A9A7B3DBADA}"/>
                </a:ext>
              </a:extLst>
            </p:cNvPr>
            <p:cNvSpPr/>
            <p:nvPr/>
          </p:nvSpPr>
          <p:spPr>
            <a:xfrm>
              <a:off x="3138407"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Oval 43">
              <a:extLst>
                <a:ext uri="{FF2B5EF4-FFF2-40B4-BE49-F238E27FC236}">
                  <a16:creationId xmlns:a16="http://schemas.microsoft.com/office/drawing/2014/main" id="{4A8C7E6A-1CC1-8F8A-411B-F5B426181091}"/>
                </a:ext>
              </a:extLst>
            </p:cNvPr>
            <p:cNvSpPr/>
            <p:nvPr/>
          </p:nvSpPr>
          <p:spPr>
            <a:xfrm>
              <a:off x="3330830"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Oval 44">
              <a:extLst>
                <a:ext uri="{FF2B5EF4-FFF2-40B4-BE49-F238E27FC236}">
                  <a16:creationId xmlns:a16="http://schemas.microsoft.com/office/drawing/2014/main" id="{C5EA2A72-1D6C-70B1-A9E6-E52963593BAD}"/>
                </a:ext>
              </a:extLst>
            </p:cNvPr>
            <p:cNvSpPr/>
            <p:nvPr/>
          </p:nvSpPr>
          <p:spPr>
            <a:xfrm>
              <a:off x="3426674"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Oval 45">
              <a:extLst>
                <a:ext uri="{FF2B5EF4-FFF2-40B4-BE49-F238E27FC236}">
                  <a16:creationId xmlns:a16="http://schemas.microsoft.com/office/drawing/2014/main" id="{8CA82CC7-8F21-78CE-0F5D-5C06C218145D}"/>
                </a:ext>
              </a:extLst>
            </p:cNvPr>
            <p:cNvSpPr/>
            <p:nvPr/>
          </p:nvSpPr>
          <p:spPr>
            <a:xfrm>
              <a:off x="3807521"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Oval 46">
              <a:extLst>
                <a:ext uri="{FF2B5EF4-FFF2-40B4-BE49-F238E27FC236}">
                  <a16:creationId xmlns:a16="http://schemas.microsoft.com/office/drawing/2014/main" id="{42899B55-F4C1-0D1D-7B43-18168CBD6E36}"/>
                </a:ext>
              </a:extLst>
            </p:cNvPr>
            <p:cNvSpPr/>
            <p:nvPr/>
          </p:nvSpPr>
          <p:spPr>
            <a:xfrm>
              <a:off x="3993577"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Oval 47">
              <a:extLst>
                <a:ext uri="{FF2B5EF4-FFF2-40B4-BE49-F238E27FC236}">
                  <a16:creationId xmlns:a16="http://schemas.microsoft.com/office/drawing/2014/main" id="{B182FF47-D4D3-3256-1A21-B7EDC05B4390}"/>
                </a:ext>
              </a:extLst>
            </p:cNvPr>
            <p:cNvSpPr/>
            <p:nvPr/>
          </p:nvSpPr>
          <p:spPr>
            <a:xfrm>
              <a:off x="4089788"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Oval 48">
              <a:extLst>
                <a:ext uri="{FF2B5EF4-FFF2-40B4-BE49-F238E27FC236}">
                  <a16:creationId xmlns:a16="http://schemas.microsoft.com/office/drawing/2014/main" id="{FB271553-3D8D-279F-4909-264FC7A7B401}"/>
                </a:ext>
              </a:extLst>
            </p:cNvPr>
            <p:cNvSpPr/>
            <p:nvPr/>
          </p:nvSpPr>
          <p:spPr>
            <a:xfrm>
              <a:off x="4661463"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Oval 49">
              <a:extLst>
                <a:ext uri="{FF2B5EF4-FFF2-40B4-BE49-F238E27FC236}">
                  <a16:creationId xmlns:a16="http://schemas.microsoft.com/office/drawing/2014/main" id="{A58941EF-A7CF-EFA2-D8AD-86FEE8386C4D}"/>
                </a:ext>
              </a:extLst>
            </p:cNvPr>
            <p:cNvSpPr/>
            <p:nvPr/>
          </p:nvSpPr>
          <p:spPr>
            <a:xfrm>
              <a:off x="4757768"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Oval 50">
              <a:extLst>
                <a:ext uri="{FF2B5EF4-FFF2-40B4-BE49-F238E27FC236}">
                  <a16:creationId xmlns:a16="http://schemas.microsoft.com/office/drawing/2014/main" id="{6AF43AF2-D678-FD94-EE88-C22269957EE9}"/>
                </a:ext>
              </a:extLst>
            </p:cNvPr>
            <p:cNvSpPr/>
            <p:nvPr/>
          </p:nvSpPr>
          <p:spPr>
            <a:xfrm>
              <a:off x="4848783"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Oval 51">
              <a:extLst>
                <a:ext uri="{FF2B5EF4-FFF2-40B4-BE49-F238E27FC236}">
                  <a16:creationId xmlns:a16="http://schemas.microsoft.com/office/drawing/2014/main" id="{EF44A944-D195-00D6-DA3B-8310B1C90A49}"/>
                </a:ext>
              </a:extLst>
            </p:cNvPr>
            <p:cNvSpPr/>
            <p:nvPr/>
          </p:nvSpPr>
          <p:spPr>
            <a:xfrm>
              <a:off x="5040590"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8CF1C4FB-53A1-B875-80E4-65306BA9E0ED}"/>
                </a:ext>
              </a:extLst>
            </p:cNvPr>
            <p:cNvSpPr/>
            <p:nvPr/>
          </p:nvSpPr>
          <p:spPr>
            <a:xfrm>
              <a:off x="5324183"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 name="Oval 53">
              <a:extLst>
                <a:ext uri="{FF2B5EF4-FFF2-40B4-BE49-F238E27FC236}">
                  <a16:creationId xmlns:a16="http://schemas.microsoft.com/office/drawing/2014/main" id="{2501532F-B318-57F8-0B56-D5EECB823BF7}"/>
                </a:ext>
              </a:extLst>
            </p:cNvPr>
            <p:cNvSpPr/>
            <p:nvPr/>
          </p:nvSpPr>
          <p:spPr>
            <a:xfrm>
              <a:off x="5703371"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Oval 54">
              <a:extLst>
                <a:ext uri="{FF2B5EF4-FFF2-40B4-BE49-F238E27FC236}">
                  <a16:creationId xmlns:a16="http://schemas.microsoft.com/office/drawing/2014/main" id="{15C9ACF9-A0FA-B934-58DB-0D239353CDB8}"/>
                </a:ext>
              </a:extLst>
            </p:cNvPr>
            <p:cNvSpPr/>
            <p:nvPr/>
          </p:nvSpPr>
          <p:spPr>
            <a:xfrm>
              <a:off x="5895770"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Oval 55">
              <a:extLst>
                <a:ext uri="{FF2B5EF4-FFF2-40B4-BE49-F238E27FC236}">
                  <a16:creationId xmlns:a16="http://schemas.microsoft.com/office/drawing/2014/main" id="{C7D4E57E-5D80-B046-A75A-E04C2D236F40}"/>
                </a:ext>
              </a:extLst>
            </p:cNvPr>
            <p:cNvSpPr/>
            <p:nvPr/>
          </p:nvSpPr>
          <p:spPr>
            <a:xfrm>
              <a:off x="5992008" y="5506598"/>
              <a:ext cx="40749" cy="38057"/>
            </a:xfrm>
            <a:prstGeom prst="ellipse">
              <a:avLst/>
            </a:prstGeom>
            <a:solidFill>
              <a:srgbClr val="FE5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Freeform 144">
              <a:extLst>
                <a:ext uri="{FF2B5EF4-FFF2-40B4-BE49-F238E27FC236}">
                  <a16:creationId xmlns:a16="http://schemas.microsoft.com/office/drawing/2014/main" id="{A82D91A1-D007-6531-E8E0-E18E70DF519F}"/>
                </a:ext>
              </a:extLst>
            </p:cNvPr>
            <p:cNvSpPr/>
            <p:nvPr/>
          </p:nvSpPr>
          <p:spPr>
            <a:xfrm>
              <a:off x="3994273" y="3256952"/>
              <a:ext cx="133959" cy="137310"/>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FE5F55"/>
            </a:solidFill>
            <a:ln w="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62" name="Freeform 145">
              <a:extLst>
                <a:ext uri="{FF2B5EF4-FFF2-40B4-BE49-F238E27FC236}">
                  <a16:creationId xmlns:a16="http://schemas.microsoft.com/office/drawing/2014/main" id="{09A1BAD9-6DA9-9C9C-2823-AD7486FEE82F}"/>
                </a:ext>
              </a:extLst>
            </p:cNvPr>
            <p:cNvSpPr/>
            <p:nvPr/>
          </p:nvSpPr>
          <p:spPr>
            <a:xfrm>
              <a:off x="3595086" y="3256952"/>
              <a:ext cx="133959" cy="137310"/>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4472C4"/>
            </a:solidFill>
            <a:ln w="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63" name="Freeform 146">
              <a:extLst>
                <a:ext uri="{FF2B5EF4-FFF2-40B4-BE49-F238E27FC236}">
                  <a16:creationId xmlns:a16="http://schemas.microsoft.com/office/drawing/2014/main" id="{06C346C5-F60E-76DF-59B7-2839C4EF192E}"/>
                </a:ext>
              </a:extLst>
            </p:cNvPr>
            <p:cNvSpPr/>
            <p:nvPr/>
          </p:nvSpPr>
          <p:spPr>
            <a:xfrm>
              <a:off x="3191640" y="3256952"/>
              <a:ext cx="133959" cy="137310"/>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78BC61"/>
            </a:solidFill>
            <a:ln w="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64" name="Freeform 147">
              <a:extLst>
                <a:ext uri="{FF2B5EF4-FFF2-40B4-BE49-F238E27FC236}">
                  <a16:creationId xmlns:a16="http://schemas.microsoft.com/office/drawing/2014/main" id="{4676F7C8-F833-E12D-7BD3-D7DC1B9F7179}"/>
                </a:ext>
              </a:extLst>
            </p:cNvPr>
            <p:cNvSpPr/>
            <p:nvPr/>
          </p:nvSpPr>
          <p:spPr>
            <a:xfrm>
              <a:off x="2783938" y="3256952"/>
              <a:ext cx="133959" cy="137310"/>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FFBE0B"/>
            </a:solidFill>
            <a:ln w="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4FE1AA7F-93ED-28BC-B022-11B5C6A0242E}"/>
                </a:ext>
              </a:extLst>
            </p:cNvPr>
            <p:cNvSpPr txBox="1"/>
            <p:nvPr/>
          </p:nvSpPr>
          <p:spPr>
            <a:xfrm>
              <a:off x="2854832" y="3197199"/>
              <a:ext cx="591442" cy="26161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CR</a:t>
              </a:r>
            </a:p>
          </p:txBody>
        </p:sp>
        <p:sp>
          <p:nvSpPr>
            <p:cNvPr id="66" name="TextBox 65">
              <a:extLst>
                <a:ext uri="{FF2B5EF4-FFF2-40B4-BE49-F238E27FC236}">
                  <a16:creationId xmlns:a16="http://schemas.microsoft.com/office/drawing/2014/main" id="{A6A8C2D3-CD36-9923-59CA-8180C47E8E96}"/>
                </a:ext>
              </a:extLst>
            </p:cNvPr>
            <p:cNvSpPr txBox="1"/>
            <p:nvPr/>
          </p:nvSpPr>
          <p:spPr>
            <a:xfrm>
              <a:off x="3262534" y="3197199"/>
              <a:ext cx="591442" cy="26160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PR</a:t>
              </a:r>
            </a:p>
          </p:txBody>
        </p:sp>
        <p:sp>
          <p:nvSpPr>
            <p:cNvPr id="67" name="TextBox 66">
              <a:extLst>
                <a:ext uri="{FF2B5EF4-FFF2-40B4-BE49-F238E27FC236}">
                  <a16:creationId xmlns:a16="http://schemas.microsoft.com/office/drawing/2014/main" id="{4E2ABEC3-DD47-1282-A878-5614CE3BF11B}"/>
                </a:ext>
              </a:extLst>
            </p:cNvPr>
            <p:cNvSpPr txBox="1"/>
            <p:nvPr/>
          </p:nvSpPr>
          <p:spPr>
            <a:xfrm>
              <a:off x="3665980" y="3197199"/>
              <a:ext cx="591442" cy="26160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SD</a:t>
              </a:r>
            </a:p>
          </p:txBody>
        </p:sp>
        <p:sp>
          <p:nvSpPr>
            <p:cNvPr id="68" name="TextBox 67">
              <a:extLst>
                <a:ext uri="{FF2B5EF4-FFF2-40B4-BE49-F238E27FC236}">
                  <a16:creationId xmlns:a16="http://schemas.microsoft.com/office/drawing/2014/main" id="{DBCB7694-E6CD-DE2B-1DC5-F44B8A01E754}"/>
                </a:ext>
              </a:extLst>
            </p:cNvPr>
            <p:cNvSpPr txBox="1"/>
            <p:nvPr/>
          </p:nvSpPr>
          <p:spPr>
            <a:xfrm>
              <a:off x="4065165" y="3197199"/>
              <a:ext cx="591442" cy="26160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PD</a:t>
              </a:r>
            </a:p>
          </p:txBody>
        </p:sp>
        <p:sp>
          <p:nvSpPr>
            <p:cNvPr id="69" name="TextBox 68">
              <a:extLst>
                <a:ext uri="{FF2B5EF4-FFF2-40B4-BE49-F238E27FC236}">
                  <a16:creationId xmlns:a16="http://schemas.microsoft.com/office/drawing/2014/main" id="{8F50B6CB-45AE-E3F4-12C6-1743A891AF86}"/>
                </a:ext>
              </a:extLst>
            </p:cNvPr>
            <p:cNvSpPr txBox="1"/>
            <p:nvPr/>
          </p:nvSpPr>
          <p:spPr>
            <a:xfrm>
              <a:off x="1235554" y="3366466"/>
              <a:ext cx="24397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a:t>
              </a:r>
            </a:p>
          </p:txBody>
        </p:sp>
      </p:grpSp>
      <p:sp>
        <p:nvSpPr>
          <p:cNvPr id="5" name="Rectangle 4">
            <a:extLst>
              <a:ext uri="{FF2B5EF4-FFF2-40B4-BE49-F238E27FC236}">
                <a16:creationId xmlns:a16="http://schemas.microsoft.com/office/drawing/2014/main" id="{A1F31FE2-04EE-0F85-F7D6-718EFD788469}"/>
              </a:ext>
            </a:extLst>
          </p:cNvPr>
          <p:cNvSpPr/>
          <p:nvPr/>
        </p:nvSpPr>
        <p:spPr>
          <a:xfrm>
            <a:off x="4248481" y="5576855"/>
            <a:ext cx="4460413" cy="266198"/>
          </a:xfrm>
          <a:prstGeom prst="rect">
            <a:avLst/>
          </a:prstGeom>
          <a:solidFill>
            <a:srgbClr val="4C6FAF"/>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Median follow-up:  15.8 </a:t>
            </a:r>
            <a:r>
              <a:rPr kumimoji="0" lang="en-US" altLang="zh-CN" sz="1200" b="1" i="0" u="none" strike="noStrike" kern="1200" cap="none" spc="0" normalizeH="0" baseline="0" noProof="0" err="1">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mo</a:t>
            </a:r>
            <a:r>
              <a:rPr kumimoji="0" lang="en-US" altLang="zh-CN" sz="1200" b="1"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 (range: 3.6–29.8)</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23" name="Rectangle 22">
            <a:extLst>
              <a:ext uri="{FF2B5EF4-FFF2-40B4-BE49-F238E27FC236}">
                <a16:creationId xmlns:a16="http://schemas.microsoft.com/office/drawing/2014/main" id="{CD876D42-FB2A-D73B-5FF8-0AB41EC54C9C}"/>
              </a:ext>
            </a:extLst>
          </p:cNvPr>
          <p:cNvSpPr/>
          <p:nvPr/>
        </p:nvSpPr>
        <p:spPr>
          <a:xfrm>
            <a:off x="7182501" y="6697071"/>
            <a:ext cx="2447035" cy="131574"/>
          </a:xfrm>
          <a:prstGeom prst="rect">
            <a:avLst/>
          </a:prstGeom>
          <a:noFill/>
        </p:spPr>
        <p:txBody>
          <a:bodyPr wrap="square" lIns="0" tIns="0" rIns="0" bIns="0" anchor="t">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900" b="1" i="0" u="none" strike="noStrike" kern="1200" cap="none" spc="14" normalizeH="0" baseline="0" noProof="0" dirty="0">
                <a:ln>
                  <a:noFill/>
                </a:ln>
                <a:solidFill>
                  <a:srgbClr val="002243"/>
                </a:solidFill>
                <a:effectLst/>
                <a:uLnTx/>
                <a:uFillTx/>
                <a:latin typeface="Arial"/>
                <a:ea typeface="+mn-ea"/>
                <a:cs typeface="Arial"/>
              </a:rPr>
              <a:t>Liu G et al. WCLC 2024; Abstract MA06.03.</a:t>
            </a:r>
          </a:p>
        </p:txBody>
      </p:sp>
    </p:spTree>
    <p:extLst>
      <p:ext uri="{BB962C8B-B14F-4D97-AF65-F5344CB8AC3E}">
        <p14:creationId xmlns:p14="http://schemas.microsoft.com/office/powerpoint/2010/main" val="2254195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E191-912D-4438-94DC-9BFA0AC56503}"/>
              </a:ext>
            </a:extLst>
          </p:cNvPr>
          <p:cNvSpPr>
            <a:spLocks noGrp="1"/>
          </p:cNvSpPr>
          <p:nvPr>
            <p:ph type="title"/>
          </p:nvPr>
        </p:nvSpPr>
        <p:spPr>
          <a:xfrm>
            <a:off x="449650" y="148818"/>
            <a:ext cx="11597641" cy="551276"/>
          </a:xfrm>
          <a:solidFill>
            <a:srgbClr val="002060"/>
          </a:solidFill>
        </p:spPr>
        <p:txBody>
          <a:bodyPr>
            <a:noAutofit/>
          </a:bodyPr>
          <a:lstStyle/>
          <a:p>
            <a:pPr algn="ctr"/>
            <a:r>
              <a:rPr lang="en-US" sz="3200" dirty="0" err="1">
                <a:solidFill>
                  <a:srgbClr val="FFFF00"/>
                </a:solidFill>
              </a:rPr>
              <a:t>Taletrectinib</a:t>
            </a:r>
            <a:r>
              <a:rPr lang="en-US" sz="3200" dirty="0">
                <a:solidFill>
                  <a:srgbClr val="FFFF00"/>
                </a:solidFill>
              </a:rPr>
              <a:t> Responses in TKI-Pretreated ROS1+ </a:t>
            </a:r>
            <a:r>
              <a:rPr lang="en-US" sz="3200" dirty="0" err="1">
                <a:solidFill>
                  <a:srgbClr val="FFFF00"/>
                </a:solidFill>
              </a:rPr>
              <a:t>NSCLC</a:t>
            </a:r>
            <a:r>
              <a:rPr lang="en-US" sz="3200" baseline="30000" dirty="0" err="1">
                <a:solidFill>
                  <a:srgbClr val="FFFF00"/>
                </a:solidFill>
              </a:rPr>
              <a:t>a,b</a:t>
            </a:r>
            <a:endParaRPr lang="en-US" sz="3200" baseline="30000" dirty="0">
              <a:solidFill>
                <a:srgbClr val="FFFF00"/>
              </a:solidFill>
            </a:endParaRPr>
          </a:p>
        </p:txBody>
      </p:sp>
      <p:sp>
        <p:nvSpPr>
          <p:cNvPr id="137" name="Rectangle 136">
            <a:extLst>
              <a:ext uri="{FF2B5EF4-FFF2-40B4-BE49-F238E27FC236}">
                <a16:creationId xmlns:a16="http://schemas.microsoft.com/office/drawing/2014/main" id="{E3C39B67-AC05-F919-4F75-313D3F38108C}"/>
              </a:ext>
            </a:extLst>
          </p:cNvPr>
          <p:cNvSpPr/>
          <p:nvPr/>
        </p:nvSpPr>
        <p:spPr>
          <a:xfrm>
            <a:off x="132343" y="6300036"/>
            <a:ext cx="9359938" cy="526298"/>
          </a:xfrm>
          <a:prstGeom prst="rect">
            <a:avLst/>
          </a:prstGeom>
          <a:solidFill>
            <a:sysClr val="window" lastClr="FFFFFF"/>
          </a:solidFill>
        </p:spPr>
        <p:txBody>
          <a:bodyPr wrap="square" lIns="0" tIns="0" rIns="0" bIns="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900" b="1"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cutoff: June 7, 2024.</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0" i="0" u="none" strike="noStrike" kern="0" cap="none" spc="14"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900" b="0" i="0" u="none" strike="noStrike" kern="0" cap="none" spc="14"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Response</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evaluable population (patients with ≥1 measurable lesion</a:t>
            </a:r>
            <a:r>
              <a:rPr kumimoji="0" lang="en-US" sz="900" b="0"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 at baseline</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 received ≥1 dose of </a:t>
            </a:r>
            <a:r>
              <a:rPr kumimoji="0" lang="en-US" sz="900" b="0" i="0" u="none" strike="noStrike" kern="0" cap="none" spc="14"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taletrectinib</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0" i="0" u="none" strike="noStrike" kern="0" cap="none" spc="14"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900" b="0" i="0" u="none" strike="noStrike" kern="0" cap="none" spc="14"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Patients</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confirmed BOR as not evaluable are not displayed in the waterfall plots. *One patient had a best percent change of 0%. C, </a:t>
            </a:r>
            <a:r>
              <a:rPr kumimoji="0" lang="en-US" sz="900" b="0" i="0" u="none" strike="noStrike" kern="0" cap="none" spc="14"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crizotinib</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 confidence interval; </a:t>
            </a:r>
            <a:r>
              <a:rPr kumimoji="0" lang="en-US" sz="900" b="0" i="0" u="none" strike="noStrike" kern="0" cap="none" spc="14"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cORR</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confirmed objective response rate; CR, complete response; E, </a:t>
            </a:r>
            <a:r>
              <a:rPr kumimoji="0" lang="en-US" sz="900" b="0" i="0" u="none" strike="noStrike" kern="0" cap="none" spc="14"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entrectinib</a:t>
            </a:r>
            <a:r>
              <a:rPr kumimoji="0" lang="en-US" sz="900" b="0" i="0" u="none" strike="noStrike" kern="0" cap="none" spc="1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IC, intracranial; DOR, duration of response; NR, not reached; PD, progressive disease; PFS, progression-free survival; PR, partial response; SD, stable disease; TKI, tyrosine kinase inhibitor.</a:t>
            </a:r>
          </a:p>
        </p:txBody>
      </p:sp>
      <p:graphicFrame>
        <p:nvGraphicFramePr>
          <p:cNvPr id="138" name="Table 137">
            <a:extLst>
              <a:ext uri="{FF2B5EF4-FFF2-40B4-BE49-F238E27FC236}">
                <a16:creationId xmlns:a16="http://schemas.microsoft.com/office/drawing/2014/main" id="{32813C71-1AAA-3D7D-7E3A-C0B2C1D63169}"/>
              </a:ext>
            </a:extLst>
          </p:cNvPr>
          <p:cNvGraphicFramePr>
            <a:graphicFrameLocks noGrp="1"/>
          </p:cNvGraphicFramePr>
          <p:nvPr/>
        </p:nvGraphicFramePr>
        <p:xfrm>
          <a:off x="1036625" y="1565092"/>
          <a:ext cx="4572000" cy="1097280"/>
        </p:xfrm>
        <a:graphic>
          <a:graphicData uri="http://schemas.openxmlformats.org/drawingml/2006/table">
            <a:tbl>
              <a:tblPr firstRow="1" bandRow="1"/>
              <a:tblGrid>
                <a:gridCol w="2743200">
                  <a:extLst>
                    <a:ext uri="{9D8B030D-6E8A-4147-A177-3AD203B41FA5}">
                      <a16:colId xmlns:a16="http://schemas.microsoft.com/office/drawing/2014/main" val="2633431817"/>
                    </a:ext>
                  </a:extLst>
                </a:gridCol>
                <a:gridCol w="1828800">
                  <a:extLst>
                    <a:ext uri="{9D8B030D-6E8A-4147-A177-3AD203B41FA5}">
                      <a16:colId xmlns:a16="http://schemas.microsoft.com/office/drawing/2014/main" val="207731540"/>
                    </a:ext>
                  </a:extLst>
                </a:gridCol>
              </a:tblGrid>
              <a:tr h="1641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200" b="1">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a:solidFill>
                            <a:schemeClr val="bg1"/>
                          </a:solidFill>
                          <a:latin typeface="Arial" panose="020B0604020202020204" pitchFamily="34" charset="0"/>
                          <a:cs typeface="Arial" panose="020B0604020202020204" pitchFamily="34" charset="0"/>
                        </a:rPr>
                        <a:t>TKI Pretreated (n=47)</a:t>
                      </a:r>
                      <a:endParaRPr lang="en-US" sz="1200" baseline="30000">
                        <a:solidFill>
                          <a:schemeClr val="bg1"/>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4090867168"/>
                  </a:ext>
                </a:extLst>
              </a:tr>
              <a:tr h="1554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a:latin typeface="Arial" panose="020B0604020202020204" pitchFamily="34" charset="0"/>
                          <a:cs typeface="Arial" panose="020B0604020202020204" pitchFamily="34" charset="0"/>
                        </a:rPr>
                        <a:t>cORR, % (95% CI)</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a:latin typeface="Arial" panose="020B0604020202020204" pitchFamily="34" charset="0"/>
                          <a:cs typeface="Arial" panose="020B0604020202020204" pitchFamily="34" charset="0"/>
                        </a:rPr>
                        <a:t>61.7 (46.38, 75.49)</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509666"/>
                  </a:ext>
                </a:extLst>
              </a:tr>
              <a:tr h="1554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28600" indent="0"/>
                      <a:r>
                        <a:rPr lang="en-US" sz="1200">
                          <a:latin typeface="Arial" panose="020B0604020202020204" pitchFamily="34" charset="0"/>
                          <a:cs typeface="Arial" panose="020B0604020202020204" pitchFamily="34" charset="0"/>
                        </a:rPr>
                        <a:t>Asia ORR (n=21)</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57.1 (34.02, 78.18)</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392394"/>
                  </a:ext>
                </a:extLst>
              </a:tr>
              <a:tr h="1554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28600" indent="0"/>
                      <a:r>
                        <a:rPr lang="en-US" sz="1200">
                          <a:latin typeface="Arial" panose="020B0604020202020204" pitchFamily="34" charset="0"/>
                          <a:cs typeface="Arial" panose="020B0604020202020204" pitchFamily="34" charset="0"/>
                        </a:rPr>
                        <a:t>Non-Asia ORR (n=26)</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65.4 (44.33, 82.79)</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3455211"/>
                  </a:ext>
                </a:extLst>
              </a:tr>
            </a:tbl>
          </a:graphicData>
        </a:graphic>
      </p:graphicFrame>
      <p:graphicFrame>
        <p:nvGraphicFramePr>
          <p:cNvPr id="139" name="Table 138">
            <a:extLst>
              <a:ext uri="{FF2B5EF4-FFF2-40B4-BE49-F238E27FC236}">
                <a16:creationId xmlns:a16="http://schemas.microsoft.com/office/drawing/2014/main" id="{657753CE-7EE1-26E8-4A25-12031341650B}"/>
              </a:ext>
            </a:extLst>
          </p:cNvPr>
          <p:cNvGraphicFramePr>
            <a:graphicFrameLocks noGrp="1"/>
          </p:cNvGraphicFramePr>
          <p:nvPr/>
        </p:nvGraphicFramePr>
        <p:xfrm>
          <a:off x="6790489" y="1565092"/>
          <a:ext cx="4846320" cy="1097280"/>
        </p:xfrm>
        <a:graphic>
          <a:graphicData uri="http://schemas.openxmlformats.org/drawingml/2006/table">
            <a:tbl>
              <a:tblPr firstRow="1" bandRow="1"/>
              <a:tblGrid>
                <a:gridCol w="3017520">
                  <a:extLst>
                    <a:ext uri="{9D8B030D-6E8A-4147-A177-3AD203B41FA5}">
                      <a16:colId xmlns:a16="http://schemas.microsoft.com/office/drawing/2014/main" val="2633431817"/>
                    </a:ext>
                  </a:extLst>
                </a:gridCol>
                <a:gridCol w="1828800">
                  <a:extLst>
                    <a:ext uri="{9D8B030D-6E8A-4147-A177-3AD203B41FA5}">
                      <a16:colId xmlns:a16="http://schemas.microsoft.com/office/drawing/2014/main" val="207731540"/>
                    </a:ext>
                  </a:extLst>
                </a:gridCol>
              </a:tblGrid>
              <a:tr h="1568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Measurable baseline brain metastases</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a:solidFill>
                            <a:schemeClr val="bg1"/>
                          </a:solidFill>
                          <a:latin typeface="Arial" panose="020B0604020202020204" pitchFamily="34" charset="0"/>
                          <a:cs typeface="Arial" panose="020B0604020202020204" pitchFamily="34" charset="0"/>
                        </a:rPr>
                        <a:t>TKI Pretreated (n=16)</a:t>
                      </a:r>
                      <a:endParaRPr lang="en-US" sz="1200" baseline="30000">
                        <a:solidFill>
                          <a:schemeClr val="bg1"/>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4090867168"/>
                  </a:ext>
                </a:extLst>
              </a:tr>
              <a:tr h="1655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a:latin typeface="Arial" panose="020B0604020202020204" pitchFamily="34" charset="0"/>
                          <a:cs typeface="Arial" panose="020B0604020202020204" pitchFamily="34" charset="0"/>
                        </a:rPr>
                        <a:t>IC-ORR, % (95% CI)</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56.3 (29.88, 80.25)</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964246"/>
                  </a:ext>
                </a:extLst>
              </a:tr>
              <a:tr h="1568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28600" indent="0"/>
                      <a:r>
                        <a:rPr lang="en-US" sz="1200">
                          <a:latin typeface="Arial" panose="020B0604020202020204" pitchFamily="34" charset="0"/>
                          <a:cs typeface="Arial" panose="020B0604020202020204" pitchFamily="34" charset="0"/>
                        </a:rPr>
                        <a:t>CR, n (%)</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(6.3)</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3703990"/>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28600" indent="0"/>
                      <a:r>
                        <a:rPr lang="en-US" sz="1200">
                          <a:latin typeface="Arial" panose="020B0604020202020204" pitchFamily="34" charset="0"/>
                          <a:cs typeface="Arial" panose="020B0604020202020204" pitchFamily="34" charset="0"/>
                        </a:rPr>
                        <a:t>PR, n (%)</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 (50.0)</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237601"/>
                  </a:ext>
                </a:extLst>
              </a:tr>
            </a:tbl>
          </a:graphicData>
        </a:graphic>
      </p:graphicFrame>
      <p:grpSp>
        <p:nvGrpSpPr>
          <p:cNvPr id="24" name="Group 23">
            <a:extLst>
              <a:ext uri="{FF2B5EF4-FFF2-40B4-BE49-F238E27FC236}">
                <a16:creationId xmlns:a16="http://schemas.microsoft.com/office/drawing/2014/main" id="{55D7D86B-2D04-338F-61F3-9DB4CF1F9B48}"/>
              </a:ext>
            </a:extLst>
          </p:cNvPr>
          <p:cNvGrpSpPr/>
          <p:nvPr/>
        </p:nvGrpSpPr>
        <p:grpSpPr>
          <a:xfrm>
            <a:off x="6677994" y="2972562"/>
            <a:ext cx="5077880" cy="2466192"/>
            <a:chOff x="6677994" y="3078069"/>
            <a:chExt cx="5077880" cy="2466192"/>
          </a:xfrm>
        </p:grpSpPr>
        <p:grpSp>
          <p:nvGrpSpPr>
            <p:cNvPr id="140" name="Group 139">
              <a:extLst>
                <a:ext uri="{FF2B5EF4-FFF2-40B4-BE49-F238E27FC236}">
                  <a16:creationId xmlns:a16="http://schemas.microsoft.com/office/drawing/2014/main" id="{51DF280A-D423-F909-72A3-FE708F4E4769}"/>
                </a:ext>
              </a:extLst>
            </p:cNvPr>
            <p:cNvGrpSpPr/>
            <p:nvPr/>
          </p:nvGrpSpPr>
          <p:grpSpPr>
            <a:xfrm>
              <a:off x="6677994" y="3078069"/>
              <a:ext cx="5077880" cy="2314052"/>
              <a:chOff x="6477328" y="2875683"/>
              <a:chExt cx="5485345" cy="2314052"/>
            </a:xfrm>
          </p:grpSpPr>
          <p:graphicFrame>
            <p:nvGraphicFramePr>
              <p:cNvPr id="141" name="Chart 140">
                <a:extLst>
                  <a:ext uri="{FF2B5EF4-FFF2-40B4-BE49-F238E27FC236}">
                    <a16:creationId xmlns:a16="http://schemas.microsoft.com/office/drawing/2014/main" id="{E1624BE0-197A-18F5-CF8C-DD383517D0FA}"/>
                  </a:ext>
                </a:extLst>
              </p:cNvPr>
              <p:cNvGraphicFramePr>
                <a:graphicFrameLocks/>
              </p:cNvGraphicFramePr>
              <p:nvPr/>
            </p:nvGraphicFramePr>
            <p:xfrm>
              <a:off x="6895744" y="3035441"/>
              <a:ext cx="5066929" cy="2154294"/>
            </p:xfrm>
            <a:graphic>
              <a:graphicData uri="http://schemas.openxmlformats.org/drawingml/2006/chart">
                <c:chart xmlns:c="http://schemas.openxmlformats.org/drawingml/2006/chart" xmlns:r="http://schemas.openxmlformats.org/officeDocument/2006/relationships" r:id="rId3"/>
              </a:graphicData>
            </a:graphic>
          </p:graphicFrame>
          <p:grpSp>
            <p:nvGrpSpPr>
              <p:cNvPr id="142" name="Group 141">
                <a:extLst>
                  <a:ext uri="{FF2B5EF4-FFF2-40B4-BE49-F238E27FC236}">
                    <a16:creationId xmlns:a16="http://schemas.microsoft.com/office/drawing/2014/main" id="{D64F3930-2B24-4A97-2CA4-B78E859AC305}"/>
                  </a:ext>
                </a:extLst>
              </p:cNvPr>
              <p:cNvGrpSpPr/>
              <p:nvPr/>
            </p:nvGrpSpPr>
            <p:grpSpPr>
              <a:xfrm>
                <a:off x="8405304" y="2898569"/>
                <a:ext cx="1872669" cy="261611"/>
                <a:chOff x="9289305" y="1732043"/>
                <a:chExt cx="2095070" cy="293861"/>
              </a:xfrm>
            </p:grpSpPr>
            <p:sp>
              <p:nvSpPr>
                <p:cNvPr id="146" name="Freeform 144">
                  <a:extLst>
                    <a:ext uri="{FF2B5EF4-FFF2-40B4-BE49-F238E27FC236}">
                      <a16:creationId xmlns:a16="http://schemas.microsoft.com/office/drawing/2014/main" id="{2EDEE6EA-E1BE-819F-A92A-A2E73C2C5AFC}"/>
                    </a:ext>
                  </a:extLst>
                </p:cNvPr>
                <p:cNvSpPr/>
                <p:nvPr/>
              </p:nvSpPr>
              <p:spPr>
                <a:xfrm>
                  <a:off x="10643381"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FE5F5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7" name="Freeform 145">
                  <a:extLst>
                    <a:ext uri="{FF2B5EF4-FFF2-40B4-BE49-F238E27FC236}">
                      <a16:creationId xmlns:a16="http://schemas.microsoft.com/office/drawing/2014/main" id="{3CD40BB3-4C30-63CA-3C50-B9C8BA2D6E4C}"/>
                    </a:ext>
                  </a:extLst>
                </p:cNvPr>
                <p:cNvSpPr/>
                <p:nvPr/>
              </p:nvSpPr>
              <p:spPr>
                <a:xfrm>
                  <a:off x="10196786"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4472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8" name="Freeform 146">
                  <a:extLst>
                    <a:ext uri="{FF2B5EF4-FFF2-40B4-BE49-F238E27FC236}">
                      <a16:creationId xmlns:a16="http://schemas.microsoft.com/office/drawing/2014/main" id="{893D3EAA-1734-1C25-3975-D2403CC5CBCD}"/>
                    </a:ext>
                  </a:extLst>
                </p:cNvPr>
                <p:cNvSpPr/>
                <p:nvPr/>
              </p:nvSpPr>
              <p:spPr>
                <a:xfrm>
                  <a:off x="9745426"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78BC6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9" name="Freeform 147">
                  <a:extLst>
                    <a:ext uri="{FF2B5EF4-FFF2-40B4-BE49-F238E27FC236}">
                      <a16:creationId xmlns:a16="http://schemas.microsoft.com/office/drawing/2014/main" id="{61D7C8BF-1F51-FF9B-01A2-7F776DAC4E9F}"/>
                    </a:ext>
                  </a:extLst>
                </p:cNvPr>
                <p:cNvSpPr/>
                <p:nvPr/>
              </p:nvSpPr>
              <p:spPr>
                <a:xfrm>
                  <a:off x="9289305"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FFBE0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E1D55236-06C5-0051-D92D-BE195B1562A9}"/>
                    </a:ext>
                  </a:extLst>
                </p:cNvPr>
                <p:cNvSpPr txBox="1"/>
                <p:nvPr/>
              </p:nvSpPr>
              <p:spPr>
                <a:xfrm>
                  <a:off x="9368619" y="1732043"/>
                  <a:ext cx="661682" cy="2938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a:t>
                  </a:r>
                </a:p>
              </p:txBody>
            </p:sp>
            <p:sp>
              <p:nvSpPr>
                <p:cNvPr id="151" name="TextBox 150">
                  <a:extLst>
                    <a:ext uri="{FF2B5EF4-FFF2-40B4-BE49-F238E27FC236}">
                      <a16:creationId xmlns:a16="http://schemas.microsoft.com/office/drawing/2014/main" id="{CFF73506-84E0-739C-06A1-425732293B0D}"/>
                    </a:ext>
                  </a:extLst>
                </p:cNvPr>
                <p:cNvSpPr txBox="1"/>
                <p:nvPr/>
              </p:nvSpPr>
              <p:spPr>
                <a:xfrm>
                  <a:off x="9824740" y="1732043"/>
                  <a:ext cx="661682" cy="293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152" name="TextBox 151">
                  <a:extLst>
                    <a:ext uri="{FF2B5EF4-FFF2-40B4-BE49-F238E27FC236}">
                      <a16:creationId xmlns:a16="http://schemas.microsoft.com/office/drawing/2014/main" id="{23513960-68A1-79CD-5BFF-35F437C801EB}"/>
                    </a:ext>
                  </a:extLst>
                </p:cNvPr>
                <p:cNvSpPr txBox="1"/>
                <p:nvPr/>
              </p:nvSpPr>
              <p:spPr>
                <a:xfrm>
                  <a:off x="10276100" y="1732043"/>
                  <a:ext cx="661682" cy="293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153" name="TextBox 152">
                  <a:extLst>
                    <a:ext uri="{FF2B5EF4-FFF2-40B4-BE49-F238E27FC236}">
                      <a16:creationId xmlns:a16="http://schemas.microsoft.com/office/drawing/2014/main" id="{85E25C1F-D0BA-B674-33F6-C1D0316D2538}"/>
                    </a:ext>
                  </a:extLst>
                </p:cNvPr>
                <p:cNvSpPr txBox="1"/>
                <p:nvPr/>
              </p:nvSpPr>
              <p:spPr>
                <a:xfrm>
                  <a:off x="10722693" y="1732043"/>
                  <a:ext cx="661682" cy="2938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PD</a:t>
                  </a:r>
                </a:p>
              </p:txBody>
            </p:sp>
          </p:grpSp>
          <p:sp>
            <p:nvSpPr>
              <p:cNvPr id="143" name="TextBox 142">
                <a:extLst>
                  <a:ext uri="{FF2B5EF4-FFF2-40B4-BE49-F238E27FC236}">
                    <a16:creationId xmlns:a16="http://schemas.microsoft.com/office/drawing/2014/main" id="{7B7693F2-A66A-A8C0-9793-4DD3FAFBA33A}"/>
                  </a:ext>
                </a:extLst>
              </p:cNvPr>
              <p:cNvSpPr txBox="1"/>
              <p:nvPr/>
            </p:nvSpPr>
            <p:spPr>
              <a:xfrm rot="16200000">
                <a:off x="5567052" y="3785959"/>
                <a:ext cx="2286016" cy="465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Best Percent Change in Sum of Diameters From Baseline (%)</a:t>
                </a:r>
              </a:p>
            </p:txBody>
          </p:sp>
          <p:sp>
            <p:nvSpPr>
              <p:cNvPr id="144" name="Freeform 125">
                <a:extLst>
                  <a:ext uri="{FF2B5EF4-FFF2-40B4-BE49-F238E27FC236}">
                    <a16:creationId xmlns:a16="http://schemas.microsoft.com/office/drawing/2014/main" id="{114A0BAD-530C-DD5A-7EAB-20C7FEA1CDE0}"/>
                  </a:ext>
                </a:extLst>
              </p:cNvPr>
              <p:cNvSpPr/>
              <p:nvPr/>
            </p:nvSpPr>
            <p:spPr>
              <a:xfrm>
                <a:off x="7366698" y="3182225"/>
                <a:ext cx="4480560" cy="3212"/>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5" name="Freeform 125">
                <a:extLst>
                  <a:ext uri="{FF2B5EF4-FFF2-40B4-BE49-F238E27FC236}">
                    <a16:creationId xmlns:a16="http://schemas.microsoft.com/office/drawing/2014/main" id="{9EFFE6A6-7D7D-16FF-C768-8CDBC111C2E0}"/>
                  </a:ext>
                </a:extLst>
              </p:cNvPr>
              <p:cNvSpPr/>
              <p:nvPr/>
            </p:nvSpPr>
            <p:spPr>
              <a:xfrm>
                <a:off x="7364125" y="3955187"/>
                <a:ext cx="4480560" cy="3212"/>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984F3C2C-0201-285C-E13B-93888F146C5D}"/>
                </a:ext>
              </a:extLst>
            </p:cNvPr>
            <p:cNvSpPr txBox="1"/>
            <p:nvPr/>
          </p:nvSpPr>
          <p:spPr>
            <a:xfrm>
              <a:off x="6916739" y="5285216"/>
              <a:ext cx="978832" cy="259045"/>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 TKI</a:t>
              </a:r>
            </a:p>
          </p:txBody>
        </p:sp>
        <p:sp>
          <p:nvSpPr>
            <p:cNvPr id="5" name="TextBox 4">
              <a:extLst>
                <a:ext uri="{FF2B5EF4-FFF2-40B4-BE49-F238E27FC236}">
                  <a16:creationId xmlns:a16="http://schemas.microsoft.com/office/drawing/2014/main" id="{98FD94D3-841C-D0D3-8C8A-E66F914EDC84}"/>
                </a:ext>
              </a:extLst>
            </p:cNvPr>
            <p:cNvSpPr txBox="1"/>
            <p:nvPr/>
          </p:nvSpPr>
          <p:spPr>
            <a:xfrm>
              <a:off x="7559127"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7" name="TextBox 6">
              <a:extLst>
                <a:ext uri="{FF2B5EF4-FFF2-40B4-BE49-F238E27FC236}">
                  <a16:creationId xmlns:a16="http://schemas.microsoft.com/office/drawing/2014/main" id="{C26083C4-F429-E2B6-DB16-8F613D1CAF77}"/>
                </a:ext>
              </a:extLst>
            </p:cNvPr>
            <p:cNvSpPr txBox="1"/>
            <p:nvPr/>
          </p:nvSpPr>
          <p:spPr>
            <a:xfrm>
              <a:off x="8324967" y="5314711"/>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8" name="TextBox 7">
              <a:extLst>
                <a:ext uri="{FF2B5EF4-FFF2-40B4-BE49-F238E27FC236}">
                  <a16:creationId xmlns:a16="http://schemas.microsoft.com/office/drawing/2014/main" id="{32EBBAF9-3D98-D887-48BD-3A178AF20096}"/>
                </a:ext>
              </a:extLst>
            </p:cNvPr>
            <p:cNvSpPr txBox="1"/>
            <p:nvPr/>
          </p:nvSpPr>
          <p:spPr>
            <a:xfrm>
              <a:off x="7814407"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9" name="TextBox 8">
              <a:extLst>
                <a:ext uri="{FF2B5EF4-FFF2-40B4-BE49-F238E27FC236}">
                  <a16:creationId xmlns:a16="http://schemas.microsoft.com/office/drawing/2014/main" id="{3CF17A31-6680-0CDE-6E8D-5E77DB932D57}"/>
                </a:ext>
              </a:extLst>
            </p:cNvPr>
            <p:cNvSpPr txBox="1"/>
            <p:nvPr/>
          </p:nvSpPr>
          <p:spPr>
            <a:xfrm>
              <a:off x="8069687"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10" name="TextBox 9">
              <a:extLst>
                <a:ext uri="{FF2B5EF4-FFF2-40B4-BE49-F238E27FC236}">
                  <a16:creationId xmlns:a16="http://schemas.microsoft.com/office/drawing/2014/main" id="{101F8AC1-946E-A152-AC0D-AFDBC8E27F48}"/>
                </a:ext>
              </a:extLst>
            </p:cNvPr>
            <p:cNvSpPr txBox="1"/>
            <p:nvPr/>
          </p:nvSpPr>
          <p:spPr>
            <a:xfrm>
              <a:off x="8825911"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11" name="TextBox 10">
              <a:extLst>
                <a:ext uri="{FF2B5EF4-FFF2-40B4-BE49-F238E27FC236}">
                  <a16:creationId xmlns:a16="http://schemas.microsoft.com/office/drawing/2014/main" id="{8E615ACD-B48C-1A10-35D9-80C1DD23FB9B}"/>
                </a:ext>
              </a:extLst>
            </p:cNvPr>
            <p:cNvSpPr txBox="1"/>
            <p:nvPr/>
          </p:nvSpPr>
          <p:spPr>
            <a:xfrm>
              <a:off x="8575439" y="5314711"/>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12" name="TextBox 11">
              <a:extLst>
                <a:ext uri="{FF2B5EF4-FFF2-40B4-BE49-F238E27FC236}">
                  <a16:creationId xmlns:a16="http://schemas.microsoft.com/office/drawing/2014/main" id="{A7337EE7-7473-ECF7-7B92-5EC9FF9ACAF1}"/>
                </a:ext>
              </a:extLst>
            </p:cNvPr>
            <p:cNvSpPr txBox="1"/>
            <p:nvPr/>
          </p:nvSpPr>
          <p:spPr>
            <a:xfrm>
              <a:off x="9081191"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13" name="TextBox 12">
              <a:extLst>
                <a:ext uri="{FF2B5EF4-FFF2-40B4-BE49-F238E27FC236}">
                  <a16:creationId xmlns:a16="http://schemas.microsoft.com/office/drawing/2014/main" id="{49980D76-4EAF-A049-D7B5-8F9EBF25587F}"/>
                </a:ext>
              </a:extLst>
            </p:cNvPr>
            <p:cNvSpPr txBox="1"/>
            <p:nvPr/>
          </p:nvSpPr>
          <p:spPr>
            <a:xfrm>
              <a:off x="9336471"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14" name="TextBox 13">
              <a:extLst>
                <a:ext uri="{FF2B5EF4-FFF2-40B4-BE49-F238E27FC236}">
                  <a16:creationId xmlns:a16="http://schemas.microsoft.com/office/drawing/2014/main" id="{155021FF-CFAA-350D-A18A-23FA3312942F}"/>
                </a:ext>
              </a:extLst>
            </p:cNvPr>
            <p:cNvSpPr txBox="1"/>
            <p:nvPr/>
          </p:nvSpPr>
          <p:spPr>
            <a:xfrm>
              <a:off x="9591751"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15" name="TextBox 14">
              <a:extLst>
                <a:ext uri="{FF2B5EF4-FFF2-40B4-BE49-F238E27FC236}">
                  <a16:creationId xmlns:a16="http://schemas.microsoft.com/office/drawing/2014/main" id="{69A8D348-A094-B757-58F1-15F51DAC0321}"/>
                </a:ext>
              </a:extLst>
            </p:cNvPr>
            <p:cNvSpPr txBox="1"/>
            <p:nvPr/>
          </p:nvSpPr>
          <p:spPr>
            <a:xfrm>
              <a:off x="9847031"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16" name="TextBox 15">
              <a:extLst>
                <a:ext uri="{FF2B5EF4-FFF2-40B4-BE49-F238E27FC236}">
                  <a16:creationId xmlns:a16="http://schemas.microsoft.com/office/drawing/2014/main" id="{29FAC199-027A-539E-E47F-B960D4980D11}"/>
                </a:ext>
              </a:extLst>
            </p:cNvPr>
            <p:cNvSpPr txBox="1"/>
            <p:nvPr/>
          </p:nvSpPr>
          <p:spPr>
            <a:xfrm>
              <a:off x="10102311" y="5314711"/>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17" name="TextBox 16">
              <a:extLst>
                <a:ext uri="{FF2B5EF4-FFF2-40B4-BE49-F238E27FC236}">
                  <a16:creationId xmlns:a16="http://schemas.microsoft.com/office/drawing/2014/main" id="{F0F4AB6C-A28F-B8BF-3301-1CD8181EC4AE}"/>
                </a:ext>
              </a:extLst>
            </p:cNvPr>
            <p:cNvSpPr txBox="1"/>
            <p:nvPr/>
          </p:nvSpPr>
          <p:spPr>
            <a:xfrm>
              <a:off x="10352783"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19" name="TextBox 18">
              <a:extLst>
                <a:ext uri="{FF2B5EF4-FFF2-40B4-BE49-F238E27FC236}">
                  <a16:creationId xmlns:a16="http://schemas.microsoft.com/office/drawing/2014/main" id="{47CEF6DA-35CD-D836-DE03-A3528703BB65}"/>
                </a:ext>
              </a:extLst>
            </p:cNvPr>
            <p:cNvSpPr txBox="1"/>
            <p:nvPr/>
          </p:nvSpPr>
          <p:spPr>
            <a:xfrm>
              <a:off x="10608063"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0" name="TextBox 19">
              <a:extLst>
                <a:ext uri="{FF2B5EF4-FFF2-40B4-BE49-F238E27FC236}">
                  <a16:creationId xmlns:a16="http://schemas.microsoft.com/office/drawing/2014/main" id="{D695C3C6-680D-B306-82F7-D6A401DDA80A}"/>
                </a:ext>
              </a:extLst>
            </p:cNvPr>
            <p:cNvSpPr txBox="1"/>
            <p:nvPr/>
          </p:nvSpPr>
          <p:spPr>
            <a:xfrm>
              <a:off x="10863343" y="5314711"/>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1" name="TextBox 20">
              <a:extLst>
                <a:ext uri="{FF2B5EF4-FFF2-40B4-BE49-F238E27FC236}">
                  <a16:creationId xmlns:a16="http://schemas.microsoft.com/office/drawing/2014/main" id="{AE1F40A6-C94D-4809-C053-70D8CAE13CD3}"/>
                </a:ext>
              </a:extLst>
            </p:cNvPr>
            <p:cNvSpPr txBox="1"/>
            <p:nvPr/>
          </p:nvSpPr>
          <p:spPr>
            <a:xfrm>
              <a:off x="11113815"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2" name="TextBox 21">
              <a:extLst>
                <a:ext uri="{FF2B5EF4-FFF2-40B4-BE49-F238E27FC236}">
                  <a16:creationId xmlns:a16="http://schemas.microsoft.com/office/drawing/2014/main" id="{23B99A22-9077-1C29-D72D-EA6C91164BBA}"/>
                </a:ext>
              </a:extLst>
            </p:cNvPr>
            <p:cNvSpPr txBox="1"/>
            <p:nvPr/>
          </p:nvSpPr>
          <p:spPr>
            <a:xfrm>
              <a:off x="11369096" y="5314711"/>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grpSp>
      <p:grpSp>
        <p:nvGrpSpPr>
          <p:cNvPr id="18" name="Group 17">
            <a:extLst>
              <a:ext uri="{FF2B5EF4-FFF2-40B4-BE49-F238E27FC236}">
                <a16:creationId xmlns:a16="http://schemas.microsoft.com/office/drawing/2014/main" id="{E7013651-E36B-5773-AD05-00080A5DB582}"/>
              </a:ext>
            </a:extLst>
          </p:cNvPr>
          <p:cNvGrpSpPr/>
          <p:nvPr/>
        </p:nvGrpSpPr>
        <p:grpSpPr>
          <a:xfrm>
            <a:off x="83035" y="2822469"/>
            <a:ext cx="6271990" cy="2883174"/>
            <a:chOff x="83035" y="2927976"/>
            <a:chExt cx="6271990" cy="2883174"/>
          </a:xfrm>
        </p:grpSpPr>
        <p:sp>
          <p:nvSpPr>
            <p:cNvPr id="212" name="TextBox 211">
              <a:extLst>
                <a:ext uri="{FF2B5EF4-FFF2-40B4-BE49-F238E27FC236}">
                  <a16:creationId xmlns:a16="http://schemas.microsoft.com/office/drawing/2014/main" id="{3A88E30F-C8CC-1B3E-62FC-5C1CCF56FD02}"/>
                </a:ext>
              </a:extLst>
            </p:cNvPr>
            <p:cNvSpPr txBox="1"/>
            <p:nvPr/>
          </p:nvSpPr>
          <p:spPr>
            <a:xfrm>
              <a:off x="3792921"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58" name="TextBox 257">
              <a:extLst>
                <a:ext uri="{FF2B5EF4-FFF2-40B4-BE49-F238E27FC236}">
                  <a16:creationId xmlns:a16="http://schemas.microsoft.com/office/drawing/2014/main" id="{87E1D3EE-E545-3CC7-496E-73EB70D525F1}"/>
                </a:ext>
              </a:extLst>
            </p:cNvPr>
            <p:cNvSpPr txBox="1"/>
            <p:nvPr/>
          </p:nvSpPr>
          <p:spPr>
            <a:xfrm>
              <a:off x="1224739"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23" name="TextBox 222">
              <a:extLst>
                <a:ext uri="{FF2B5EF4-FFF2-40B4-BE49-F238E27FC236}">
                  <a16:creationId xmlns:a16="http://schemas.microsoft.com/office/drawing/2014/main" id="{6B51B29A-5425-C49D-2E2A-82FB8F7B49C7}"/>
                </a:ext>
              </a:extLst>
            </p:cNvPr>
            <p:cNvSpPr txBox="1"/>
            <p:nvPr/>
          </p:nvSpPr>
          <p:spPr>
            <a:xfrm>
              <a:off x="5821758"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57" name="TextBox 256">
              <a:extLst>
                <a:ext uri="{FF2B5EF4-FFF2-40B4-BE49-F238E27FC236}">
                  <a16:creationId xmlns:a16="http://schemas.microsoft.com/office/drawing/2014/main" id="{61264822-7A71-666B-0E1A-8BC043C2D42B}"/>
                </a:ext>
              </a:extLst>
            </p:cNvPr>
            <p:cNvSpPr txBox="1"/>
            <p:nvPr/>
          </p:nvSpPr>
          <p:spPr>
            <a:xfrm>
              <a:off x="3676785"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67" name="TextBox 266">
              <a:extLst>
                <a:ext uri="{FF2B5EF4-FFF2-40B4-BE49-F238E27FC236}">
                  <a16:creationId xmlns:a16="http://schemas.microsoft.com/office/drawing/2014/main" id="{23D48513-15E6-634B-2721-2867C7E2DD27}"/>
                </a:ext>
              </a:extLst>
            </p:cNvPr>
            <p:cNvSpPr txBox="1"/>
            <p:nvPr/>
          </p:nvSpPr>
          <p:spPr>
            <a:xfrm>
              <a:off x="1703303" y="3501701"/>
              <a:ext cx="24397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graphicFrame>
          <p:nvGraphicFramePr>
            <p:cNvPr id="155" name="Chart 154">
              <a:extLst>
                <a:ext uri="{FF2B5EF4-FFF2-40B4-BE49-F238E27FC236}">
                  <a16:creationId xmlns:a16="http://schemas.microsoft.com/office/drawing/2014/main" id="{4388CD44-1655-7097-B9FC-DF989EAE6C58}"/>
                </a:ext>
              </a:extLst>
            </p:cNvPr>
            <p:cNvGraphicFramePr>
              <a:graphicFrameLocks/>
            </p:cNvGraphicFramePr>
            <p:nvPr/>
          </p:nvGraphicFramePr>
          <p:xfrm>
            <a:off x="755748" y="2927976"/>
            <a:ext cx="5599277" cy="2399951"/>
          </p:xfrm>
          <a:graphic>
            <a:graphicData uri="http://schemas.openxmlformats.org/drawingml/2006/chart">
              <c:chart xmlns:c="http://schemas.openxmlformats.org/drawingml/2006/chart" xmlns:r="http://schemas.openxmlformats.org/officeDocument/2006/relationships" r:id="rId4"/>
            </a:graphicData>
          </a:graphic>
        </p:graphicFrame>
        <p:grpSp>
          <p:nvGrpSpPr>
            <p:cNvPr id="156" name="Group 155">
              <a:extLst>
                <a:ext uri="{FF2B5EF4-FFF2-40B4-BE49-F238E27FC236}">
                  <a16:creationId xmlns:a16="http://schemas.microsoft.com/office/drawing/2014/main" id="{7B4F17A2-33DF-6AE0-ACFB-8346BCA4D99B}"/>
                </a:ext>
              </a:extLst>
            </p:cNvPr>
            <p:cNvGrpSpPr/>
            <p:nvPr/>
          </p:nvGrpSpPr>
          <p:grpSpPr>
            <a:xfrm>
              <a:off x="2798021" y="3070735"/>
              <a:ext cx="1872669" cy="261611"/>
              <a:chOff x="9289305" y="1731859"/>
              <a:chExt cx="2095070" cy="293861"/>
            </a:xfrm>
          </p:grpSpPr>
          <p:sp>
            <p:nvSpPr>
              <p:cNvPr id="259" name="Freeform 144">
                <a:extLst>
                  <a:ext uri="{FF2B5EF4-FFF2-40B4-BE49-F238E27FC236}">
                    <a16:creationId xmlns:a16="http://schemas.microsoft.com/office/drawing/2014/main" id="{A1AB5814-4D40-20F9-A690-34F4885D3B89}"/>
                  </a:ext>
                </a:extLst>
              </p:cNvPr>
              <p:cNvSpPr/>
              <p:nvPr/>
            </p:nvSpPr>
            <p:spPr>
              <a:xfrm>
                <a:off x="10643381"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FE5F5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Freeform 145">
                <a:extLst>
                  <a:ext uri="{FF2B5EF4-FFF2-40B4-BE49-F238E27FC236}">
                    <a16:creationId xmlns:a16="http://schemas.microsoft.com/office/drawing/2014/main" id="{B37AFA85-2018-4A24-49C8-D6A001A855F8}"/>
                  </a:ext>
                </a:extLst>
              </p:cNvPr>
              <p:cNvSpPr/>
              <p:nvPr/>
            </p:nvSpPr>
            <p:spPr>
              <a:xfrm>
                <a:off x="10196786"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4472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Freeform 146">
                <a:extLst>
                  <a:ext uri="{FF2B5EF4-FFF2-40B4-BE49-F238E27FC236}">
                    <a16:creationId xmlns:a16="http://schemas.microsoft.com/office/drawing/2014/main" id="{13D1FBD0-FC78-6579-E835-A44AD331AC2C}"/>
                  </a:ext>
                </a:extLst>
              </p:cNvPr>
              <p:cNvSpPr/>
              <p:nvPr/>
            </p:nvSpPr>
            <p:spPr>
              <a:xfrm>
                <a:off x="9745426"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78BC6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Freeform 147">
                <a:extLst>
                  <a:ext uri="{FF2B5EF4-FFF2-40B4-BE49-F238E27FC236}">
                    <a16:creationId xmlns:a16="http://schemas.microsoft.com/office/drawing/2014/main" id="{7BBED468-2FAE-06DA-786C-293F31CBCC6A}"/>
                  </a:ext>
                </a:extLst>
              </p:cNvPr>
              <p:cNvSpPr/>
              <p:nvPr/>
            </p:nvSpPr>
            <p:spPr>
              <a:xfrm>
                <a:off x="9289305" y="1802667"/>
                <a:ext cx="149868" cy="154237"/>
              </a:xfrm>
              <a:custGeom>
                <a:avLst/>
                <a:gdLst>
                  <a:gd name="connsiteX0" fmla="*/ 0 w 54408"/>
                  <a:gd name="connsiteY0" fmla="*/ 0 h 54351"/>
                  <a:gd name="connsiteX1" fmla="*/ 54409 w 54408"/>
                  <a:gd name="connsiteY1" fmla="*/ 0 h 54351"/>
                  <a:gd name="connsiteX2" fmla="*/ 54409 w 54408"/>
                  <a:gd name="connsiteY2" fmla="*/ 54352 h 54351"/>
                  <a:gd name="connsiteX3" fmla="*/ 0 w 54408"/>
                  <a:gd name="connsiteY3" fmla="*/ 54352 h 54351"/>
                </a:gdLst>
                <a:ahLst/>
                <a:cxnLst>
                  <a:cxn ang="0">
                    <a:pos x="connsiteX0" y="connsiteY0"/>
                  </a:cxn>
                  <a:cxn ang="0">
                    <a:pos x="connsiteX1" y="connsiteY1"/>
                  </a:cxn>
                  <a:cxn ang="0">
                    <a:pos x="connsiteX2" y="connsiteY2"/>
                  </a:cxn>
                  <a:cxn ang="0">
                    <a:pos x="connsiteX3" y="connsiteY3"/>
                  </a:cxn>
                </a:cxnLst>
                <a:rect l="l" t="t" r="r" b="b"/>
                <a:pathLst>
                  <a:path w="54408" h="54351">
                    <a:moveTo>
                      <a:pt x="0" y="0"/>
                    </a:moveTo>
                    <a:lnTo>
                      <a:pt x="54409" y="0"/>
                    </a:lnTo>
                    <a:lnTo>
                      <a:pt x="54409" y="54352"/>
                    </a:lnTo>
                    <a:lnTo>
                      <a:pt x="0" y="54352"/>
                    </a:lnTo>
                    <a:close/>
                  </a:path>
                </a:pathLst>
              </a:custGeom>
              <a:solidFill>
                <a:srgbClr val="FFBE0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TextBox 262">
                <a:extLst>
                  <a:ext uri="{FF2B5EF4-FFF2-40B4-BE49-F238E27FC236}">
                    <a16:creationId xmlns:a16="http://schemas.microsoft.com/office/drawing/2014/main" id="{CF7C51F5-9EEC-19CF-D9EA-3ED09BC62980}"/>
                  </a:ext>
                </a:extLst>
              </p:cNvPr>
              <p:cNvSpPr txBox="1"/>
              <p:nvPr/>
            </p:nvSpPr>
            <p:spPr>
              <a:xfrm>
                <a:off x="9368618" y="1731859"/>
                <a:ext cx="661683" cy="2938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a:t>
                </a:r>
              </a:p>
            </p:txBody>
          </p:sp>
          <p:sp>
            <p:nvSpPr>
              <p:cNvPr id="264" name="TextBox 263">
                <a:extLst>
                  <a:ext uri="{FF2B5EF4-FFF2-40B4-BE49-F238E27FC236}">
                    <a16:creationId xmlns:a16="http://schemas.microsoft.com/office/drawing/2014/main" id="{136DD2AA-A5BA-157F-B706-B8AD624A78C0}"/>
                  </a:ext>
                </a:extLst>
              </p:cNvPr>
              <p:cNvSpPr txBox="1"/>
              <p:nvPr/>
            </p:nvSpPr>
            <p:spPr>
              <a:xfrm>
                <a:off x="9824740" y="1731860"/>
                <a:ext cx="661683" cy="293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a:t>
                </a:r>
              </a:p>
            </p:txBody>
          </p:sp>
          <p:sp>
            <p:nvSpPr>
              <p:cNvPr id="265" name="TextBox 264">
                <a:extLst>
                  <a:ext uri="{FF2B5EF4-FFF2-40B4-BE49-F238E27FC236}">
                    <a16:creationId xmlns:a16="http://schemas.microsoft.com/office/drawing/2014/main" id="{81156FF7-F4F8-BDF7-643B-6945C71896C8}"/>
                  </a:ext>
                </a:extLst>
              </p:cNvPr>
              <p:cNvSpPr txBox="1"/>
              <p:nvPr/>
            </p:nvSpPr>
            <p:spPr>
              <a:xfrm>
                <a:off x="10276100" y="1731860"/>
                <a:ext cx="661683" cy="293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SD</a:t>
                </a:r>
              </a:p>
            </p:txBody>
          </p:sp>
          <p:sp>
            <p:nvSpPr>
              <p:cNvPr id="266" name="TextBox 265">
                <a:extLst>
                  <a:ext uri="{FF2B5EF4-FFF2-40B4-BE49-F238E27FC236}">
                    <a16:creationId xmlns:a16="http://schemas.microsoft.com/office/drawing/2014/main" id="{186CD62F-414D-A973-0348-9FCFD410B5F4}"/>
                  </a:ext>
                </a:extLst>
              </p:cNvPr>
              <p:cNvSpPr txBox="1"/>
              <p:nvPr/>
            </p:nvSpPr>
            <p:spPr>
              <a:xfrm>
                <a:off x="10722692" y="1731860"/>
                <a:ext cx="661683" cy="293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PD</a:t>
                </a:r>
              </a:p>
            </p:txBody>
          </p:sp>
        </p:grpSp>
        <p:sp>
          <p:nvSpPr>
            <p:cNvPr id="157" name="TextBox 156">
              <a:extLst>
                <a:ext uri="{FF2B5EF4-FFF2-40B4-BE49-F238E27FC236}">
                  <a16:creationId xmlns:a16="http://schemas.microsoft.com/office/drawing/2014/main" id="{73D8B6ED-3774-7EC9-86EC-663216ECF3C3}"/>
                </a:ext>
              </a:extLst>
            </p:cNvPr>
            <p:cNvSpPr txBox="1"/>
            <p:nvPr/>
          </p:nvSpPr>
          <p:spPr>
            <a:xfrm rot="16200000">
              <a:off x="-598171" y="3862468"/>
              <a:ext cx="22998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Best Percent Change in Sum of Diameters From Baseline (%)</a:t>
              </a:r>
            </a:p>
          </p:txBody>
        </p:sp>
        <p:sp>
          <p:nvSpPr>
            <p:cNvPr id="158" name="TextBox 157">
              <a:extLst>
                <a:ext uri="{FF2B5EF4-FFF2-40B4-BE49-F238E27FC236}">
                  <a16:creationId xmlns:a16="http://schemas.microsoft.com/office/drawing/2014/main" id="{57E2E4A4-BB0D-AD66-9AE4-776AC16A9EDD}"/>
                </a:ext>
              </a:extLst>
            </p:cNvPr>
            <p:cNvSpPr txBox="1"/>
            <p:nvPr/>
          </p:nvSpPr>
          <p:spPr>
            <a:xfrm>
              <a:off x="89065" y="5384201"/>
              <a:ext cx="1494604" cy="259045"/>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sz="1100" b="0" i="0" u="none" strike="noStrike" kern="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Prior chemo</a:t>
              </a:r>
            </a:p>
          </p:txBody>
        </p:sp>
        <p:sp>
          <p:nvSpPr>
            <p:cNvPr id="159" name="TextBox 158">
              <a:extLst>
                <a:ext uri="{FF2B5EF4-FFF2-40B4-BE49-F238E27FC236}">
                  <a16:creationId xmlns:a16="http://schemas.microsoft.com/office/drawing/2014/main" id="{363EB3CF-A501-DA98-77AA-EFC6A62E0976}"/>
                </a:ext>
              </a:extLst>
            </p:cNvPr>
            <p:cNvSpPr txBox="1"/>
            <p:nvPr/>
          </p:nvSpPr>
          <p:spPr>
            <a:xfrm>
              <a:off x="89065" y="5211534"/>
              <a:ext cx="1494604" cy="259045"/>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sz="1100" b="0" i="0" u="none" strike="noStrike" kern="0" cap="none" spc="0" normalizeH="0" baseline="0" noProof="0">
                  <a:ln>
                    <a:noFill/>
                  </a:ln>
                  <a:solidFill>
                    <a:srgbClr val="FE3026"/>
                  </a:solidFill>
                  <a:effectLst/>
                  <a:uLnTx/>
                  <a:uFillTx/>
                  <a:latin typeface="Arial" panose="020B0604020202020204" pitchFamily="34" charset="0"/>
                  <a:ea typeface="+mn-ea"/>
                  <a:cs typeface="Arial" panose="020B0604020202020204" pitchFamily="34" charset="0"/>
                </a:rPr>
                <a:t>Brain metastasis</a:t>
              </a:r>
              <a:endParaRPr kumimoji="0" lang="en-US" sz="1100" b="0" i="0" u="none" strike="noStrike" kern="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F48A8BBD-DC93-9A1A-6221-1540C0ACE956}"/>
                </a:ext>
              </a:extLst>
            </p:cNvPr>
            <p:cNvSpPr txBox="1"/>
            <p:nvPr/>
          </p:nvSpPr>
          <p:spPr>
            <a:xfrm>
              <a:off x="83035" y="5552105"/>
              <a:ext cx="978832" cy="259045"/>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 TKI</a:t>
              </a:r>
            </a:p>
          </p:txBody>
        </p:sp>
        <p:sp>
          <p:nvSpPr>
            <p:cNvPr id="161" name="Freeform 125">
              <a:extLst>
                <a:ext uri="{FF2B5EF4-FFF2-40B4-BE49-F238E27FC236}">
                  <a16:creationId xmlns:a16="http://schemas.microsoft.com/office/drawing/2014/main" id="{0FA8EF37-02F0-2DE0-760A-5AD19770CBDB}"/>
                </a:ext>
              </a:extLst>
            </p:cNvPr>
            <p:cNvSpPr/>
            <p:nvPr/>
          </p:nvSpPr>
          <p:spPr>
            <a:xfrm>
              <a:off x="1219271" y="4127998"/>
              <a:ext cx="5029200" cy="3219"/>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Freeform 125">
              <a:extLst>
                <a:ext uri="{FF2B5EF4-FFF2-40B4-BE49-F238E27FC236}">
                  <a16:creationId xmlns:a16="http://schemas.microsoft.com/office/drawing/2014/main" id="{32AD8E79-E3C6-5456-C154-795951053FB5}"/>
                </a:ext>
              </a:extLst>
            </p:cNvPr>
            <p:cNvSpPr/>
            <p:nvPr/>
          </p:nvSpPr>
          <p:spPr>
            <a:xfrm>
              <a:off x="1219271" y="3373344"/>
              <a:ext cx="5029200" cy="3219"/>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Oval 162">
              <a:extLst>
                <a:ext uri="{FF2B5EF4-FFF2-40B4-BE49-F238E27FC236}">
                  <a16:creationId xmlns:a16="http://schemas.microsoft.com/office/drawing/2014/main" id="{6BF8A81E-FC5A-C645-AB63-72B63ED8B661}"/>
                </a:ext>
              </a:extLst>
            </p:cNvPr>
            <p:cNvSpPr/>
            <p:nvPr/>
          </p:nvSpPr>
          <p:spPr>
            <a:xfrm>
              <a:off x="1437680"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 name="Oval 163">
              <a:extLst>
                <a:ext uri="{FF2B5EF4-FFF2-40B4-BE49-F238E27FC236}">
                  <a16:creationId xmlns:a16="http://schemas.microsoft.com/office/drawing/2014/main" id="{2174CB6C-7743-9E7E-BFDE-CAA32B526582}"/>
                </a:ext>
              </a:extLst>
            </p:cNvPr>
            <p:cNvSpPr/>
            <p:nvPr/>
          </p:nvSpPr>
          <p:spPr>
            <a:xfrm>
              <a:off x="1544559"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 name="Oval 164">
              <a:extLst>
                <a:ext uri="{FF2B5EF4-FFF2-40B4-BE49-F238E27FC236}">
                  <a16:creationId xmlns:a16="http://schemas.microsoft.com/office/drawing/2014/main" id="{A89C4743-E771-B215-74BE-FB71E718998D}"/>
                </a:ext>
              </a:extLst>
            </p:cNvPr>
            <p:cNvSpPr/>
            <p:nvPr/>
          </p:nvSpPr>
          <p:spPr>
            <a:xfrm>
              <a:off x="1647300"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 name="Oval 165">
              <a:extLst>
                <a:ext uri="{FF2B5EF4-FFF2-40B4-BE49-F238E27FC236}">
                  <a16:creationId xmlns:a16="http://schemas.microsoft.com/office/drawing/2014/main" id="{1C5D868F-AF73-421B-52A5-91036A5B482C}"/>
                </a:ext>
              </a:extLst>
            </p:cNvPr>
            <p:cNvSpPr/>
            <p:nvPr/>
          </p:nvSpPr>
          <p:spPr>
            <a:xfrm>
              <a:off x="1860995"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 name="Oval 166">
              <a:extLst>
                <a:ext uri="{FF2B5EF4-FFF2-40B4-BE49-F238E27FC236}">
                  <a16:creationId xmlns:a16="http://schemas.microsoft.com/office/drawing/2014/main" id="{19900BF7-86AD-65ED-6337-B610FBFB4BE5}"/>
                </a:ext>
              </a:extLst>
            </p:cNvPr>
            <p:cNvSpPr/>
            <p:nvPr/>
          </p:nvSpPr>
          <p:spPr>
            <a:xfrm>
              <a:off x="1967540"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8" name="Oval 167">
              <a:extLst>
                <a:ext uri="{FF2B5EF4-FFF2-40B4-BE49-F238E27FC236}">
                  <a16:creationId xmlns:a16="http://schemas.microsoft.com/office/drawing/2014/main" id="{FCA5AA96-026D-E04C-2F49-AF56F6C3A022}"/>
                </a:ext>
              </a:extLst>
            </p:cNvPr>
            <p:cNvSpPr/>
            <p:nvPr/>
          </p:nvSpPr>
          <p:spPr>
            <a:xfrm>
              <a:off x="2291580"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9" name="Oval 168">
              <a:extLst>
                <a:ext uri="{FF2B5EF4-FFF2-40B4-BE49-F238E27FC236}">
                  <a16:creationId xmlns:a16="http://schemas.microsoft.com/office/drawing/2014/main" id="{B256E41A-67C9-3286-0470-35E7D550E2BF}"/>
                </a:ext>
              </a:extLst>
            </p:cNvPr>
            <p:cNvSpPr/>
            <p:nvPr/>
          </p:nvSpPr>
          <p:spPr>
            <a:xfrm>
              <a:off x="2398368"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0" name="Oval 169">
              <a:extLst>
                <a:ext uri="{FF2B5EF4-FFF2-40B4-BE49-F238E27FC236}">
                  <a16:creationId xmlns:a16="http://schemas.microsoft.com/office/drawing/2014/main" id="{6353C851-4DD7-2782-DDD8-D958BCFC5190}"/>
                </a:ext>
              </a:extLst>
            </p:cNvPr>
            <p:cNvSpPr/>
            <p:nvPr/>
          </p:nvSpPr>
          <p:spPr>
            <a:xfrm>
              <a:off x="2505327"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1" name="Oval 170">
              <a:extLst>
                <a:ext uri="{FF2B5EF4-FFF2-40B4-BE49-F238E27FC236}">
                  <a16:creationId xmlns:a16="http://schemas.microsoft.com/office/drawing/2014/main" id="{9FEEB7AE-F71D-A553-9C95-42AF44FBBB0C}"/>
                </a:ext>
              </a:extLst>
            </p:cNvPr>
            <p:cNvSpPr/>
            <p:nvPr/>
          </p:nvSpPr>
          <p:spPr>
            <a:xfrm>
              <a:off x="2719008"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2" name="Oval 171">
              <a:extLst>
                <a:ext uri="{FF2B5EF4-FFF2-40B4-BE49-F238E27FC236}">
                  <a16:creationId xmlns:a16="http://schemas.microsoft.com/office/drawing/2014/main" id="{E29CB59E-9D6A-8AF6-58CF-034FEC10D05A}"/>
                </a:ext>
              </a:extLst>
            </p:cNvPr>
            <p:cNvSpPr/>
            <p:nvPr/>
          </p:nvSpPr>
          <p:spPr>
            <a:xfrm>
              <a:off x="2826118"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3" name="Oval 172">
              <a:extLst>
                <a:ext uri="{FF2B5EF4-FFF2-40B4-BE49-F238E27FC236}">
                  <a16:creationId xmlns:a16="http://schemas.microsoft.com/office/drawing/2014/main" id="{57160529-F947-78EE-9083-BFDF098A0458}"/>
                </a:ext>
              </a:extLst>
            </p:cNvPr>
            <p:cNvSpPr/>
            <p:nvPr/>
          </p:nvSpPr>
          <p:spPr>
            <a:xfrm>
              <a:off x="3146468"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4" name="Oval 173">
              <a:extLst>
                <a:ext uri="{FF2B5EF4-FFF2-40B4-BE49-F238E27FC236}">
                  <a16:creationId xmlns:a16="http://schemas.microsoft.com/office/drawing/2014/main" id="{47B3DA23-880B-5018-06CA-B8D12E5CF459}"/>
                </a:ext>
              </a:extLst>
            </p:cNvPr>
            <p:cNvSpPr/>
            <p:nvPr/>
          </p:nvSpPr>
          <p:spPr>
            <a:xfrm>
              <a:off x="3360460"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5" name="Oval 174">
              <a:extLst>
                <a:ext uri="{FF2B5EF4-FFF2-40B4-BE49-F238E27FC236}">
                  <a16:creationId xmlns:a16="http://schemas.microsoft.com/office/drawing/2014/main" id="{F3E59DDE-200E-D0CD-377D-8204E5276176}"/>
                </a:ext>
              </a:extLst>
            </p:cNvPr>
            <p:cNvSpPr/>
            <p:nvPr/>
          </p:nvSpPr>
          <p:spPr>
            <a:xfrm>
              <a:off x="3467578"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6" name="Oval 175">
              <a:extLst>
                <a:ext uri="{FF2B5EF4-FFF2-40B4-BE49-F238E27FC236}">
                  <a16:creationId xmlns:a16="http://schemas.microsoft.com/office/drawing/2014/main" id="{C3F6E8C1-0DC1-2C2A-91D6-1F8906A17E07}"/>
                </a:ext>
              </a:extLst>
            </p:cNvPr>
            <p:cNvSpPr/>
            <p:nvPr/>
          </p:nvSpPr>
          <p:spPr>
            <a:xfrm>
              <a:off x="3574157"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7" name="Oval 176">
              <a:extLst>
                <a:ext uri="{FF2B5EF4-FFF2-40B4-BE49-F238E27FC236}">
                  <a16:creationId xmlns:a16="http://schemas.microsoft.com/office/drawing/2014/main" id="{3E88C692-52C2-9F14-BFAD-0148F1458B3F}"/>
                </a:ext>
              </a:extLst>
            </p:cNvPr>
            <p:cNvSpPr/>
            <p:nvPr/>
          </p:nvSpPr>
          <p:spPr>
            <a:xfrm>
              <a:off x="3680826"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8" name="Oval 177">
              <a:extLst>
                <a:ext uri="{FF2B5EF4-FFF2-40B4-BE49-F238E27FC236}">
                  <a16:creationId xmlns:a16="http://schemas.microsoft.com/office/drawing/2014/main" id="{E7539DDE-0DE6-BB5F-CD3C-04DF4BD98B8F}"/>
                </a:ext>
              </a:extLst>
            </p:cNvPr>
            <p:cNvSpPr/>
            <p:nvPr/>
          </p:nvSpPr>
          <p:spPr>
            <a:xfrm>
              <a:off x="3890364"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9" name="Oval 178">
              <a:extLst>
                <a:ext uri="{FF2B5EF4-FFF2-40B4-BE49-F238E27FC236}">
                  <a16:creationId xmlns:a16="http://schemas.microsoft.com/office/drawing/2014/main" id="{B916ACB9-5D9B-8919-DA6C-5B3A635B2B21}"/>
                </a:ext>
              </a:extLst>
            </p:cNvPr>
            <p:cNvSpPr/>
            <p:nvPr/>
          </p:nvSpPr>
          <p:spPr>
            <a:xfrm>
              <a:off x="4001137"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0" name="Oval 179">
              <a:extLst>
                <a:ext uri="{FF2B5EF4-FFF2-40B4-BE49-F238E27FC236}">
                  <a16:creationId xmlns:a16="http://schemas.microsoft.com/office/drawing/2014/main" id="{DAE20D02-67F5-B4B8-0D90-E1CBF226EC6E}"/>
                </a:ext>
              </a:extLst>
            </p:cNvPr>
            <p:cNvSpPr/>
            <p:nvPr/>
          </p:nvSpPr>
          <p:spPr>
            <a:xfrm>
              <a:off x="4103672"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Oval 180">
              <a:extLst>
                <a:ext uri="{FF2B5EF4-FFF2-40B4-BE49-F238E27FC236}">
                  <a16:creationId xmlns:a16="http://schemas.microsoft.com/office/drawing/2014/main" id="{0641022D-6C34-C2B8-994A-683C9C1BD2A8}"/>
                </a:ext>
              </a:extLst>
            </p:cNvPr>
            <p:cNvSpPr/>
            <p:nvPr/>
          </p:nvSpPr>
          <p:spPr>
            <a:xfrm>
              <a:off x="4424034"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2" name="Oval 181">
              <a:extLst>
                <a:ext uri="{FF2B5EF4-FFF2-40B4-BE49-F238E27FC236}">
                  <a16:creationId xmlns:a16="http://schemas.microsoft.com/office/drawing/2014/main" id="{D490F1D7-8F3C-0E02-B64F-4904E4004CFD}"/>
                </a:ext>
              </a:extLst>
            </p:cNvPr>
            <p:cNvSpPr/>
            <p:nvPr/>
          </p:nvSpPr>
          <p:spPr>
            <a:xfrm>
              <a:off x="4637036"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Oval 182">
              <a:extLst>
                <a:ext uri="{FF2B5EF4-FFF2-40B4-BE49-F238E27FC236}">
                  <a16:creationId xmlns:a16="http://schemas.microsoft.com/office/drawing/2014/main" id="{5A766D71-EB3C-97F2-6AFC-3E47DE473F38}"/>
                </a:ext>
              </a:extLst>
            </p:cNvPr>
            <p:cNvSpPr/>
            <p:nvPr/>
          </p:nvSpPr>
          <p:spPr>
            <a:xfrm>
              <a:off x="4747778"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9FB6AED3-ADD3-2942-0C22-EC6BE784BD83}"/>
                </a:ext>
              </a:extLst>
            </p:cNvPr>
            <p:cNvSpPr/>
            <p:nvPr/>
          </p:nvSpPr>
          <p:spPr>
            <a:xfrm>
              <a:off x="5170973"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5" name="Oval 184">
              <a:extLst>
                <a:ext uri="{FF2B5EF4-FFF2-40B4-BE49-F238E27FC236}">
                  <a16:creationId xmlns:a16="http://schemas.microsoft.com/office/drawing/2014/main" id="{900513A0-106E-4C6C-D174-1520969B51E9}"/>
                </a:ext>
              </a:extLst>
            </p:cNvPr>
            <p:cNvSpPr/>
            <p:nvPr/>
          </p:nvSpPr>
          <p:spPr>
            <a:xfrm>
              <a:off x="5281715"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Oval 185">
              <a:extLst>
                <a:ext uri="{FF2B5EF4-FFF2-40B4-BE49-F238E27FC236}">
                  <a16:creationId xmlns:a16="http://schemas.microsoft.com/office/drawing/2014/main" id="{2948B788-0E1C-3078-EDCC-4908AA78B416}"/>
                </a:ext>
              </a:extLst>
            </p:cNvPr>
            <p:cNvSpPr/>
            <p:nvPr/>
          </p:nvSpPr>
          <p:spPr>
            <a:xfrm>
              <a:off x="5495291"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7" name="Oval 186">
              <a:extLst>
                <a:ext uri="{FF2B5EF4-FFF2-40B4-BE49-F238E27FC236}">
                  <a16:creationId xmlns:a16="http://schemas.microsoft.com/office/drawing/2014/main" id="{1974FC22-4E65-283A-A85E-5D531FBF1D36}"/>
                </a:ext>
              </a:extLst>
            </p:cNvPr>
            <p:cNvSpPr/>
            <p:nvPr/>
          </p:nvSpPr>
          <p:spPr>
            <a:xfrm>
              <a:off x="5598123"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Oval 187">
              <a:extLst>
                <a:ext uri="{FF2B5EF4-FFF2-40B4-BE49-F238E27FC236}">
                  <a16:creationId xmlns:a16="http://schemas.microsoft.com/office/drawing/2014/main" id="{DBE6026D-C6E1-CD33-0B15-E364FA40F924}"/>
                </a:ext>
              </a:extLst>
            </p:cNvPr>
            <p:cNvSpPr/>
            <p:nvPr/>
          </p:nvSpPr>
          <p:spPr>
            <a:xfrm>
              <a:off x="5811593"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D18271EF-2D60-3449-2FFA-D0CA19316B21}"/>
                </a:ext>
              </a:extLst>
            </p:cNvPr>
            <p:cNvSpPr/>
            <p:nvPr/>
          </p:nvSpPr>
          <p:spPr>
            <a:xfrm>
              <a:off x="6024757" y="5344246"/>
              <a:ext cx="36576" cy="37049"/>
            </a:xfrm>
            <a:prstGeom prst="ellipse">
              <a:avLst/>
            </a:prstGeom>
            <a:solidFill>
              <a:srgbClr val="FE5F5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0" name="Oval 189">
              <a:extLst>
                <a:ext uri="{FF2B5EF4-FFF2-40B4-BE49-F238E27FC236}">
                  <a16:creationId xmlns:a16="http://schemas.microsoft.com/office/drawing/2014/main" id="{90CDF8F6-DC75-AA6E-025E-0382C3E35043}"/>
                </a:ext>
              </a:extLst>
            </p:cNvPr>
            <p:cNvSpPr/>
            <p:nvPr/>
          </p:nvSpPr>
          <p:spPr>
            <a:xfrm>
              <a:off x="1330231"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1" name="Oval 190">
              <a:extLst>
                <a:ext uri="{FF2B5EF4-FFF2-40B4-BE49-F238E27FC236}">
                  <a16:creationId xmlns:a16="http://schemas.microsoft.com/office/drawing/2014/main" id="{AC858B8C-B4FB-FF16-CD77-D372F6C03D0B}"/>
                </a:ext>
              </a:extLst>
            </p:cNvPr>
            <p:cNvSpPr/>
            <p:nvPr/>
          </p:nvSpPr>
          <p:spPr>
            <a:xfrm>
              <a:off x="1437543"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2" name="Oval 191">
              <a:extLst>
                <a:ext uri="{FF2B5EF4-FFF2-40B4-BE49-F238E27FC236}">
                  <a16:creationId xmlns:a16="http://schemas.microsoft.com/office/drawing/2014/main" id="{C555AB30-9CB3-C09F-4D96-EADC7623492E}"/>
                </a:ext>
              </a:extLst>
            </p:cNvPr>
            <p:cNvSpPr/>
            <p:nvPr/>
          </p:nvSpPr>
          <p:spPr>
            <a:xfrm>
              <a:off x="1543806"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3" name="Oval 192">
              <a:extLst>
                <a:ext uri="{FF2B5EF4-FFF2-40B4-BE49-F238E27FC236}">
                  <a16:creationId xmlns:a16="http://schemas.microsoft.com/office/drawing/2014/main" id="{130CDB1D-1385-2FD7-9F2F-95E9C30B4C6E}"/>
                </a:ext>
              </a:extLst>
            </p:cNvPr>
            <p:cNvSpPr/>
            <p:nvPr/>
          </p:nvSpPr>
          <p:spPr>
            <a:xfrm>
              <a:off x="2932342"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4" name="Oval 193">
              <a:extLst>
                <a:ext uri="{FF2B5EF4-FFF2-40B4-BE49-F238E27FC236}">
                  <a16:creationId xmlns:a16="http://schemas.microsoft.com/office/drawing/2014/main" id="{CDA9A7C9-5353-63AB-44B2-53888EBE292C}"/>
                </a:ext>
              </a:extLst>
            </p:cNvPr>
            <p:cNvSpPr/>
            <p:nvPr/>
          </p:nvSpPr>
          <p:spPr>
            <a:xfrm>
              <a:off x="3034925"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5" name="Oval 194">
              <a:extLst>
                <a:ext uri="{FF2B5EF4-FFF2-40B4-BE49-F238E27FC236}">
                  <a16:creationId xmlns:a16="http://schemas.microsoft.com/office/drawing/2014/main" id="{EC42DE4E-6CF9-8FB1-0959-781ABE557895}"/>
                </a:ext>
              </a:extLst>
            </p:cNvPr>
            <p:cNvSpPr/>
            <p:nvPr/>
          </p:nvSpPr>
          <p:spPr>
            <a:xfrm>
              <a:off x="3466292"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6" name="Oval 195">
              <a:extLst>
                <a:ext uri="{FF2B5EF4-FFF2-40B4-BE49-F238E27FC236}">
                  <a16:creationId xmlns:a16="http://schemas.microsoft.com/office/drawing/2014/main" id="{253A1087-F860-8B02-7AC9-74D33C7CC87E}"/>
                </a:ext>
              </a:extLst>
            </p:cNvPr>
            <p:cNvSpPr/>
            <p:nvPr/>
          </p:nvSpPr>
          <p:spPr>
            <a:xfrm>
              <a:off x="3358631"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7" name="Oval 196">
              <a:extLst>
                <a:ext uri="{FF2B5EF4-FFF2-40B4-BE49-F238E27FC236}">
                  <a16:creationId xmlns:a16="http://schemas.microsoft.com/office/drawing/2014/main" id="{E670B0BF-73AE-187D-0881-543906D4048A}"/>
                </a:ext>
              </a:extLst>
            </p:cNvPr>
            <p:cNvSpPr/>
            <p:nvPr/>
          </p:nvSpPr>
          <p:spPr>
            <a:xfrm>
              <a:off x="4000985"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8" name="Oval 197">
              <a:extLst>
                <a:ext uri="{FF2B5EF4-FFF2-40B4-BE49-F238E27FC236}">
                  <a16:creationId xmlns:a16="http://schemas.microsoft.com/office/drawing/2014/main" id="{08F6E486-54A8-4C78-2DA9-B1E5E8F49EF9}"/>
                </a:ext>
              </a:extLst>
            </p:cNvPr>
            <p:cNvSpPr/>
            <p:nvPr/>
          </p:nvSpPr>
          <p:spPr>
            <a:xfrm>
              <a:off x="3889884"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9" name="Oval 198">
              <a:extLst>
                <a:ext uri="{FF2B5EF4-FFF2-40B4-BE49-F238E27FC236}">
                  <a16:creationId xmlns:a16="http://schemas.microsoft.com/office/drawing/2014/main" id="{7223A16E-61DA-9EC7-BC92-388BA3442D0A}"/>
                </a:ext>
              </a:extLst>
            </p:cNvPr>
            <p:cNvSpPr/>
            <p:nvPr/>
          </p:nvSpPr>
          <p:spPr>
            <a:xfrm>
              <a:off x="4424013"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0" name="Oval 199">
              <a:extLst>
                <a:ext uri="{FF2B5EF4-FFF2-40B4-BE49-F238E27FC236}">
                  <a16:creationId xmlns:a16="http://schemas.microsoft.com/office/drawing/2014/main" id="{DD2DBAC6-574C-82B1-F236-919617FC7B92}"/>
                </a:ext>
              </a:extLst>
            </p:cNvPr>
            <p:cNvSpPr/>
            <p:nvPr/>
          </p:nvSpPr>
          <p:spPr>
            <a:xfrm>
              <a:off x="4748185"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1" name="Oval 200">
              <a:extLst>
                <a:ext uri="{FF2B5EF4-FFF2-40B4-BE49-F238E27FC236}">
                  <a16:creationId xmlns:a16="http://schemas.microsoft.com/office/drawing/2014/main" id="{3638164E-7092-09B3-5391-27A4AF49B70F}"/>
                </a:ext>
              </a:extLst>
            </p:cNvPr>
            <p:cNvSpPr/>
            <p:nvPr/>
          </p:nvSpPr>
          <p:spPr>
            <a:xfrm>
              <a:off x="4637431"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2" name="Oval 201">
              <a:extLst>
                <a:ext uri="{FF2B5EF4-FFF2-40B4-BE49-F238E27FC236}">
                  <a16:creationId xmlns:a16="http://schemas.microsoft.com/office/drawing/2014/main" id="{77A5291C-3F74-21C3-A948-BCE094C24A6E}"/>
                </a:ext>
              </a:extLst>
            </p:cNvPr>
            <p:cNvSpPr/>
            <p:nvPr/>
          </p:nvSpPr>
          <p:spPr>
            <a:xfrm>
              <a:off x="5384743"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3" name="Oval 202">
              <a:extLst>
                <a:ext uri="{FF2B5EF4-FFF2-40B4-BE49-F238E27FC236}">
                  <a16:creationId xmlns:a16="http://schemas.microsoft.com/office/drawing/2014/main" id="{02767150-716B-AAF3-5BE3-4B2D990BC265}"/>
                </a:ext>
              </a:extLst>
            </p:cNvPr>
            <p:cNvSpPr/>
            <p:nvPr/>
          </p:nvSpPr>
          <p:spPr>
            <a:xfrm>
              <a:off x="5064580"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4" name="Oval 203">
              <a:extLst>
                <a:ext uri="{FF2B5EF4-FFF2-40B4-BE49-F238E27FC236}">
                  <a16:creationId xmlns:a16="http://schemas.microsoft.com/office/drawing/2014/main" id="{1F51F861-34F7-98E6-03F0-D2924DAFDB81}"/>
                </a:ext>
              </a:extLst>
            </p:cNvPr>
            <p:cNvSpPr/>
            <p:nvPr/>
          </p:nvSpPr>
          <p:spPr>
            <a:xfrm>
              <a:off x="5495290"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5" name="Oval 204">
              <a:extLst>
                <a:ext uri="{FF2B5EF4-FFF2-40B4-BE49-F238E27FC236}">
                  <a16:creationId xmlns:a16="http://schemas.microsoft.com/office/drawing/2014/main" id="{F01D391A-B3A2-8165-641C-5BD0D18F1380}"/>
                </a:ext>
              </a:extLst>
            </p:cNvPr>
            <p:cNvSpPr/>
            <p:nvPr/>
          </p:nvSpPr>
          <p:spPr>
            <a:xfrm>
              <a:off x="5704910"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6" name="Oval 205">
              <a:extLst>
                <a:ext uri="{FF2B5EF4-FFF2-40B4-BE49-F238E27FC236}">
                  <a16:creationId xmlns:a16="http://schemas.microsoft.com/office/drawing/2014/main" id="{379F83D5-79CD-C0F8-3B0B-D99DC6FC33A8}"/>
                </a:ext>
              </a:extLst>
            </p:cNvPr>
            <p:cNvSpPr/>
            <p:nvPr/>
          </p:nvSpPr>
          <p:spPr>
            <a:xfrm>
              <a:off x="5812041"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7" name="Oval 206">
              <a:extLst>
                <a:ext uri="{FF2B5EF4-FFF2-40B4-BE49-F238E27FC236}">
                  <a16:creationId xmlns:a16="http://schemas.microsoft.com/office/drawing/2014/main" id="{4A3BD616-8C63-1A07-3335-28226A86EF63}"/>
                </a:ext>
              </a:extLst>
            </p:cNvPr>
            <p:cNvSpPr/>
            <p:nvPr/>
          </p:nvSpPr>
          <p:spPr>
            <a:xfrm>
              <a:off x="5918893"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8" name="Oval 207">
              <a:extLst>
                <a:ext uri="{FF2B5EF4-FFF2-40B4-BE49-F238E27FC236}">
                  <a16:creationId xmlns:a16="http://schemas.microsoft.com/office/drawing/2014/main" id="{2BF42E10-2C3B-811B-5EC9-55F5E93E0CDD}"/>
                </a:ext>
              </a:extLst>
            </p:cNvPr>
            <p:cNvSpPr/>
            <p:nvPr/>
          </p:nvSpPr>
          <p:spPr>
            <a:xfrm>
              <a:off x="6025680" y="5499002"/>
              <a:ext cx="36576" cy="37049"/>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9" name="Freeform 125">
              <a:extLst>
                <a:ext uri="{FF2B5EF4-FFF2-40B4-BE49-F238E27FC236}">
                  <a16:creationId xmlns:a16="http://schemas.microsoft.com/office/drawing/2014/main" id="{EBA619CC-3A7C-01C9-4695-FE4D571EA50B}"/>
                </a:ext>
              </a:extLst>
            </p:cNvPr>
            <p:cNvSpPr/>
            <p:nvPr/>
          </p:nvSpPr>
          <p:spPr>
            <a:xfrm>
              <a:off x="1219271" y="5443262"/>
              <a:ext cx="4990652" cy="45719"/>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Freeform 125">
              <a:extLst>
                <a:ext uri="{FF2B5EF4-FFF2-40B4-BE49-F238E27FC236}">
                  <a16:creationId xmlns:a16="http://schemas.microsoft.com/office/drawing/2014/main" id="{42760C10-22F6-B7C5-7EB1-D518E4228592}"/>
                </a:ext>
              </a:extLst>
            </p:cNvPr>
            <p:cNvSpPr/>
            <p:nvPr/>
          </p:nvSpPr>
          <p:spPr>
            <a:xfrm flipV="1">
              <a:off x="1219271" y="5550896"/>
              <a:ext cx="4990652" cy="45719"/>
            </a:xfrm>
            <a:custGeom>
              <a:avLst/>
              <a:gdLst>
                <a:gd name="connsiteX0" fmla="*/ 9891442 w 9891442"/>
                <a:gd name="connsiteY0" fmla="*/ 0 h 5672"/>
                <a:gd name="connsiteX1" fmla="*/ 0 w 9891442"/>
                <a:gd name="connsiteY1" fmla="*/ 0 h 5672"/>
              </a:gdLst>
              <a:ahLst/>
              <a:cxnLst>
                <a:cxn ang="0">
                  <a:pos x="connsiteX0" y="connsiteY0"/>
                </a:cxn>
                <a:cxn ang="0">
                  <a:pos x="connsiteX1" y="connsiteY1"/>
                </a:cxn>
              </a:cxnLst>
              <a:rect l="l" t="t" r="r" b="b"/>
              <a:pathLst>
                <a:path w="9891442" h="5672">
                  <a:moveTo>
                    <a:pt x="9891442" y="0"/>
                  </a:moveTo>
                  <a:lnTo>
                    <a:pt x="0" y="0"/>
                  </a:lnTo>
                </a:path>
              </a:pathLst>
            </a:custGeom>
            <a:ln w="12700" cap="flat">
              <a:solidFill>
                <a:srgbClr val="000000"/>
              </a:solidFill>
              <a:custDash>
                <a:ds d="0" sp="0"/>
                <a:ds d="573000" sp="573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213" name="TextBox 212">
              <a:extLst>
                <a:ext uri="{FF2B5EF4-FFF2-40B4-BE49-F238E27FC236}">
                  <a16:creationId xmlns:a16="http://schemas.microsoft.com/office/drawing/2014/main" id="{0C3BF544-6BE2-EA85-3FE8-70C55BD854AB}"/>
                </a:ext>
              </a:extLst>
            </p:cNvPr>
            <p:cNvSpPr txBox="1"/>
            <p:nvPr/>
          </p:nvSpPr>
          <p:spPr>
            <a:xfrm>
              <a:off x="3895859"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14" name="TextBox 213">
              <a:extLst>
                <a:ext uri="{FF2B5EF4-FFF2-40B4-BE49-F238E27FC236}">
                  <a16:creationId xmlns:a16="http://schemas.microsoft.com/office/drawing/2014/main" id="{C8C69E05-B887-DBEC-F26E-F9B250385B8D}"/>
                </a:ext>
              </a:extLst>
            </p:cNvPr>
            <p:cNvSpPr txBox="1"/>
            <p:nvPr/>
          </p:nvSpPr>
          <p:spPr>
            <a:xfrm>
              <a:off x="4009616"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15" name="TextBox 214">
              <a:extLst>
                <a:ext uri="{FF2B5EF4-FFF2-40B4-BE49-F238E27FC236}">
                  <a16:creationId xmlns:a16="http://schemas.microsoft.com/office/drawing/2014/main" id="{6ECB8E08-5976-A903-C92C-54EB35DB5E0C}"/>
                </a:ext>
              </a:extLst>
            </p:cNvPr>
            <p:cNvSpPr txBox="1"/>
            <p:nvPr/>
          </p:nvSpPr>
          <p:spPr>
            <a:xfrm>
              <a:off x="4114390"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16" name="TextBox 215">
              <a:extLst>
                <a:ext uri="{FF2B5EF4-FFF2-40B4-BE49-F238E27FC236}">
                  <a16:creationId xmlns:a16="http://schemas.microsoft.com/office/drawing/2014/main" id="{4DD63679-DF9E-AE87-FEE5-88CAF11E5842}"/>
                </a:ext>
              </a:extLst>
            </p:cNvPr>
            <p:cNvSpPr txBox="1"/>
            <p:nvPr/>
          </p:nvSpPr>
          <p:spPr>
            <a:xfrm>
              <a:off x="4212568"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17" name="TextBox 216">
              <a:extLst>
                <a:ext uri="{FF2B5EF4-FFF2-40B4-BE49-F238E27FC236}">
                  <a16:creationId xmlns:a16="http://schemas.microsoft.com/office/drawing/2014/main" id="{AA28E6D8-B23B-8B66-DB26-0A9BE2572CE6}"/>
                </a:ext>
              </a:extLst>
            </p:cNvPr>
            <p:cNvSpPr txBox="1"/>
            <p:nvPr/>
          </p:nvSpPr>
          <p:spPr>
            <a:xfrm>
              <a:off x="4326325"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18" name="TextBox 217">
              <a:extLst>
                <a:ext uri="{FF2B5EF4-FFF2-40B4-BE49-F238E27FC236}">
                  <a16:creationId xmlns:a16="http://schemas.microsoft.com/office/drawing/2014/main" id="{0AD64C07-8C25-E82A-CDF9-A06D44F14329}"/>
                </a:ext>
              </a:extLst>
            </p:cNvPr>
            <p:cNvSpPr txBox="1"/>
            <p:nvPr/>
          </p:nvSpPr>
          <p:spPr>
            <a:xfrm>
              <a:off x="4650175"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19" name="TextBox 218">
              <a:extLst>
                <a:ext uri="{FF2B5EF4-FFF2-40B4-BE49-F238E27FC236}">
                  <a16:creationId xmlns:a16="http://schemas.microsoft.com/office/drawing/2014/main" id="{77517621-55A4-487F-655E-C98BFB0AC529}"/>
                </a:ext>
              </a:extLst>
            </p:cNvPr>
            <p:cNvSpPr txBox="1"/>
            <p:nvPr/>
          </p:nvSpPr>
          <p:spPr>
            <a:xfrm>
              <a:off x="4433481"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20" name="TextBox 219">
              <a:extLst>
                <a:ext uri="{FF2B5EF4-FFF2-40B4-BE49-F238E27FC236}">
                  <a16:creationId xmlns:a16="http://schemas.microsoft.com/office/drawing/2014/main" id="{5F116CF2-2958-B1E1-AC1B-A297E70274FF}"/>
                </a:ext>
              </a:extLst>
            </p:cNvPr>
            <p:cNvSpPr txBox="1"/>
            <p:nvPr/>
          </p:nvSpPr>
          <p:spPr>
            <a:xfrm>
              <a:off x="4530068"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21" name="TextBox 220">
              <a:extLst>
                <a:ext uri="{FF2B5EF4-FFF2-40B4-BE49-F238E27FC236}">
                  <a16:creationId xmlns:a16="http://schemas.microsoft.com/office/drawing/2014/main" id="{2B1D848A-92AA-843D-304A-5290CD696172}"/>
                </a:ext>
              </a:extLst>
            </p:cNvPr>
            <p:cNvSpPr txBox="1"/>
            <p:nvPr/>
          </p:nvSpPr>
          <p:spPr>
            <a:xfrm>
              <a:off x="5707993"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22" name="TextBox 221">
              <a:extLst>
                <a:ext uri="{FF2B5EF4-FFF2-40B4-BE49-F238E27FC236}">
                  <a16:creationId xmlns:a16="http://schemas.microsoft.com/office/drawing/2014/main" id="{38684435-2295-715A-58D3-FBFC7C6E6272}"/>
                </a:ext>
              </a:extLst>
            </p:cNvPr>
            <p:cNvSpPr txBox="1"/>
            <p:nvPr/>
          </p:nvSpPr>
          <p:spPr>
            <a:xfrm>
              <a:off x="5609826"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24" name="TextBox 223">
              <a:extLst>
                <a:ext uri="{FF2B5EF4-FFF2-40B4-BE49-F238E27FC236}">
                  <a16:creationId xmlns:a16="http://schemas.microsoft.com/office/drawing/2014/main" id="{06088819-19FA-D48F-9960-6D33D7AE2F3A}"/>
                </a:ext>
              </a:extLst>
            </p:cNvPr>
            <p:cNvSpPr txBox="1"/>
            <p:nvPr/>
          </p:nvSpPr>
          <p:spPr>
            <a:xfrm>
              <a:off x="3157123"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25" name="TextBox 224">
              <a:extLst>
                <a:ext uri="{FF2B5EF4-FFF2-40B4-BE49-F238E27FC236}">
                  <a16:creationId xmlns:a16="http://schemas.microsoft.com/office/drawing/2014/main" id="{1310D93D-0271-7286-6617-4EADF6BAA923}"/>
                </a:ext>
              </a:extLst>
            </p:cNvPr>
            <p:cNvSpPr txBox="1"/>
            <p:nvPr/>
          </p:nvSpPr>
          <p:spPr>
            <a:xfrm>
              <a:off x="3040983"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26" name="TextBox 225">
              <a:extLst>
                <a:ext uri="{FF2B5EF4-FFF2-40B4-BE49-F238E27FC236}">
                  <a16:creationId xmlns:a16="http://schemas.microsoft.com/office/drawing/2014/main" id="{83AD28A1-B06B-FFF5-3769-8C1C26BC3634}"/>
                </a:ext>
              </a:extLst>
            </p:cNvPr>
            <p:cNvSpPr txBox="1"/>
            <p:nvPr/>
          </p:nvSpPr>
          <p:spPr>
            <a:xfrm>
              <a:off x="2940426"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27" name="TextBox 226">
              <a:extLst>
                <a:ext uri="{FF2B5EF4-FFF2-40B4-BE49-F238E27FC236}">
                  <a16:creationId xmlns:a16="http://schemas.microsoft.com/office/drawing/2014/main" id="{C15C833C-7961-52C4-536A-969D771FBBAA}"/>
                </a:ext>
              </a:extLst>
            </p:cNvPr>
            <p:cNvSpPr txBox="1"/>
            <p:nvPr/>
          </p:nvSpPr>
          <p:spPr>
            <a:xfrm>
              <a:off x="2304632"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28" name="TextBox 227">
              <a:extLst>
                <a:ext uri="{FF2B5EF4-FFF2-40B4-BE49-F238E27FC236}">
                  <a16:creationId xmlns:a16="http://schemas.microsoft.com/office/drawing/2014/main" id="{73B9F54F-E899-5E45-7104-D6EF591836C0}"/>
                </a:ext>
              </a:extLst>
            </p:cNvPr>
            <p:cNvSpPr txBox="1"/>
            <p:nvPr/>
          </p:nvSpPr>
          <p:spPr>
            <a:xfrm>
              <a:off x="2400284"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29" name="TextBox 228">
              <a:extLst>
                <a:ext uri="{FF2B5EF4-FFF2-40B4-BE49-F238E27FC236}">
                  <a16:creationId xmlns:a16="http://schemas.microsoft.com/office/drawing/2014/main" id="{9C527021-2F10-F4EA-8BF4-FC2C7C366194}"/>
                </a:ext>
              </a:extLst>
            </p:cNvPr>
            <p:cNvSpPr txBox="1"/>
            <p:nvPr/>
          </p:nvSpPr>
          <p:spPr>
            <a:xfrm>
              <a:off x="2511799"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0" name="TextBox 229">
              <a:extLst>
                <a:ext uri="{FF2B5EF4-FFF2-40B4-BE49-F238E27FC236}">
                  <a16:creationId xmlns:a16="http://schemas.microsoft.com/office/drawing/2014/main" id="{6331E282-ADE9-6B3D-6CE1-826F4204A81C}"/>
                </a:ext>
              </a:extLst>
            </p:cNvPr>
            <p:cNvSpPr txBox="1"/>
            <p:nvPr/>
          </p:nvSpPr>
          <p:spPr>
            <a:xfrm>
              <a:off x="1126374"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1" name="TextBox 230">
              <a:extLst>
                <a:ext uri="{FF2B5EF4-FFF2-40B4-BE49-F238E27FC236}">
                  <a16:creationId xmlns:a16="http://schemas.microsoft.com/office/drawing/2014/main" id="{9DB6E37E-B625-2255-DF53-50D332854CDD}"/>
                </a:ext>
              </a:extLst>
            </p:cNvPr>
            <p:cNvSpPr txBox="1"/>
            <p:nvPr/>
          </p:nvSpPr>
          <p:spPr>
            <a:xfrm>
              <a:off x="1339193"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2" name="TextBox 231">
              <a:extLst>
                <a:ext uri="{FF2B5EF4-FFF2-40B4-BE49-F238E27FC236}">
                  <a16:creationId xmlns:a16="http://schemas.microsoft.com/office/drawing/2014/main" id="{8EE43A2B-9826-2F76-C7D2-690C1AF22134}"/>
                </a:ext>
              </a:extLst>
            </p:cNvPr>
            <p:cNvSpPr txBox="1"/>
            <p:nvPr/>
          </p:nvSpPr>
          <p:spPr>
            <a:xfrm>
              <a:off x="1447869"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3" name="TextBox 232">
              <a:extLst>
                <a:ext uri="{FF2B5EF4-FFF2-40B4-BE49-F238E27FC236}">
                  <a16:creationId xmlns:a16="http://schemas.microsoft.com/office/drawing/2014/main" id="{23420706-B9EA-DE32-4325-BC95C0827781}"/>
                </a:ext>
              </a:extLst>
            </p:cNvPr>
            <p:cNvSpPr txBox="1"/>
            <p:nvPr/>
          </p:nvSpPr>
          <p:spPr>
            <a:xfrm>
              <a:off x="1550230"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4" name="TextBox 233">
              <a:extLst>
                <a:ext uri="{FF2B5EF4-FFF2-40B4-BE49-F238E27FC236}">
                  <a16:creationId xmlns:a16="http://schemas.microsoft.com/office/drawing/2014/main" id="{3D3B46CE-B334-7E77-13BE-AFBE75BF2DC1}"/>
                </a:ext>
              </a:extLst>
            </p:cNvPr>
            <p:cNvSpPr txBox="1"/>
            <p:nvPr/>
          </p:nvSpPr>
          <p:spPr>
            <a:xfrm>
              <a:off x="1656921"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5" name="TextBox 234">
              <a:extLst>
                <a:ext uri="{FF2B5EF4-FFF2-40B4-BE49-F238E27FC236}">
                  <a16:creationId xmlns:a16="http://schemas.microsoft.com/office/drawing/2014/main" id="{0C8E95A6-62DF-F834-FE71-4F7B5BE2093E}"/>
                </a:ext>
              </a:extLst>
            </p:cNvPr>
            <p:cNvSpPr txBox="1"/>
            <p:nvPr/>
          </p:nvSpPr>
          <p:spPr>
            <a:xfrm>
              <a:off x="1766461"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6" name="TextBox 235">
              <a:extLst>
                <a:ext uri="{FF2B5EF4-FFF2-40B4-BE49-F238E27FC236}">
                  <a16:creationId xmlns:a16="http://schemas.microsoft.com/office/drawing/2014/main" id="{B091EB63-B758-7AD0-703E-D810A042E0C0}"/>
                </a:ext>
              </a:extLst>
            </p:cNvPr>
            <p:cNvSpPr txBox="1"/>
            <p:nvPr/>
          </p:nvSpPr>
          <p:spPr>
            <a:xfrm>
              <a:off x="1873620"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7" name="TextBox 236">
              <a:extLst>
                <a:ext uri="{FF2B5EF4-FFF2-40B4-BE49-F238E27FC236}">
                  <a16:creationId xmlns:a16="http://schemas.microsoft.com/office/drawing/2014/main" id="{581BA6ED-09BF-6FFE-7E5A-68BAE1068499}"/>
                </a:ext>
              </a:extLst>
            </p:cNvPr>
            <p:cNvSpPr txBox="1"/>
            <p:nvPr/>
          </p:nvSpPr>
          <p:spPr>
            <a:xfrm>
              <a:off x="1976016"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8" name="TextBox 237">
              <a:extLst>
                <a:ext uri="{FF2B5EF4-FFF2-40B4-BE49-F238E27FC236}">
                  <a16:creationId xmlns:a16="http://schemas.microsoft.com/office/drawing/2014/main" id="{3AFF9C70-6F82-98F2-954F-BD4E9EACC0D0}"/>
                </a:ext>
              </a:extLst>
            </p:cNvPr>
            <p:cNvSpPr txBox="1"/>
            <p:nvPr/>
          </p:nvSpPr>
          <p:spPr>
            <a:xfrm>
              <a:off x="2085556"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39" name="TextBox 238">
              <a:extLst>
                <a:ext uri="{FF2B5EF4-FFF2-40B4-BE49-F238E27FC236}">
                  <a16:creationId xmlns:a16="http://schemas.microsoft.com/office/drawing/2014/main" id="{3F847F01-D6BA-A6ED-0A31-0929581F8165}"/>
                </a:ext>
              </a:extLst>
            </p:cNvPr>
            <p:cNvSpPr txBox="1"/>
            <p:nvPr/>
          </p:nvSpPr>
          <p:spPr>
            <a:xfrm>
              <a:off x="2199858"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0" name="TextBox 239">
              <a:extLst>
                <a:ext uri="{FF2B5EF4-FFF2-40B4-BE49-F238E27FC236}">
                  <a16:creationId xmlns:a16="http://schemas.microsoft.com/office/drawing/2014/main" id="{5147C9BA-52A7-9321-3911-9F9946A8059C}"/>
                </a:ext>
              </a:extLst>
            </p:cNvPr>
            <p:cNvSpPr txBox="1"/>
            <p:nvPr/>
          </p:nvSpPr>
          <p:spPr>
            <a:xfrm>
              <a:off x="2623718"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1" name="TextBox 240">
              <a:extLst>
                <a:ext uri="{FF2B5EF4-FFF2-40B4-BE49-F238E27FC236}">
                  <a16:creationId xmlns:a16="http://schemas.microsoft.com/office/drawing/2014/main" id="{5F82106B-BEDF-75E9-4924-51FEB2FE21EB}"/>
                </a:ext>
              </a:extLst>
            </p:cNvPr>
            <p:cNvSpPr txBox="1"/>
            <p:nvPr/>
          </p:nvSpPr>
          <p:spPr>
            <a:xfrm>
              <a:off x="2733258"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2" name="TextBox 241">
              <a:extLst>
                <a:ext uri="{FF2B5EF4-FFF2-40B4-BE49-F238E27FC236}">
                  <a16:creationId xmlns:a16="http://schemas.microsoft.com/office/drawing/2014/main" id="{0A6BE160-BAA9-A342-ADBA-15B7DC85D9A8}"/>
                </a:ext>
              </a:extLst>
            </p:cNvPr>
            <p:cNvSpPr txBox="1"/>
            <p:nvPr/>
          </p:nvSpPr>
          <p:spPr>
            <a:xfrm>
              <a:off x="2835651"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3" name="TextBox 242">
              <a:extLst>
                <a:ext uri="{FF2B5EF4-FFF2-40B4-BE49-F238E27FC236}">
                  <a16:creationId xmlns:a16="http://schemas.microsoft.com/office/drawing/2014/main" id="{C447F4E8-0F1A-A2A3-3328-E50B319418CD}"/>
                </a:ext>
              </a:extLst>
            </p:cNvPr>
            <p:cNvSpPr txBox="1"/>
            <p:nvPr/>
          </p:nvSpPr>
          <p:spPr>
            <a:xfrm>
              <a:off x="3264281"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4" name="TextBox 243">
              <a:extLst>
                <a:ext uri="{FF2B5EF4-FFF2-40B4-BE49-F238E27FC236}">
                  <a16:creationId xmlns:a16="http://schemas.microsoft.com/office/drawing/2014/main" id="{1691FAF4-CCAC-9268-3904-FBF77DDD5CBD}"/>
                </a:ext>
              </a:extLst>
            </p:cNvPr>
            <p:cNvSpPr txBox="1"/>
            <p:nvPr/>
          </p:nvSpPr>
          <p:spPr>
            <a:xfrm>
              <a:off x="3369058"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5" name="TextBox 244">
              <a:extLst>
                <a:ext uri="{FF2B5EF4-FFF2-40B4-BE49-F238E27FC236}">
                  <a16:creationId xmlns:a16="http://schemas.microsoft.com/office/drawing/2014/main" id="{2B42E4E5-16D8-0D06-8A64-DEC396B97315}"/>
                </a:ext>
              </a:extLst>
            </p:cNvPr>
            <p:cNvSpPr txBox="1"/>
            <p:nvPr/>
          </p:nvSpPr>
          <p:spPr>
            <a:xfrm>
              <a:off x="4752567"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6" name="TextBox 245">
              <a:extLst>
                <a:ext uri="{FF2B5EF4-FFF2-40B4-BE49-F238E27FC236}">
                  <a16:creationId xmlns:a16="http://schemas.microsoft.com/office/drawing/2014/main" id="{26239DC7-02D8-5B37-5FAA-5E9EA76E6833}"/>
                </a:ext>
              </a:extLst>
            </p:cNvPr>
            <p:cNvSpPr txBox="1"/>
            <p:nvPr/>
          </p:nvSpPr>
          <p:spPr>
            <a:xfrm>
              <a:off x="4859726"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7" name="TextBox 246">
              <a:extLst>
                <a:ext uri="{FF2B5EF4-FFF2-40B4-BE49-F238E27FC236}">
                  <a16:creationId xmlns:a16="http://schemas.microsoft.com/office/drawing/2014/main" id="{82F85B16-659D-FF4E-E229-CAFE283D042C}"/>
                </a:ext>
              </a:extLst>
            </p:cNvPr>
            <p:cNvSpPr txBox="1"/>
            <p:nvPr/>
          </p:nvSpPr>
          <p:spPr>
            <a:xfrm>
              <a:off x="4969266"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8" name="TextBox 247">
              <a:extLst>
                <a:ext uri="{FF2B5EF4-FFF2-40B4-BE49-F238E27FC236}">
                  <a16:creationId xmlns:a16="http://schemas.microsoft.com/office/drawing/2014/main" id="{2B040D36-FAB2-B23D-06BB-B50508AFF50F}"/>
                </a:ext>
              </a:extLst>
            </p:cNvPr>
            <p:cNvSpPr txBox="1"/>
            <p:nvPr/>
          </p:nvSpPr>
          <p:spPr>
            <a:xfrm>
              <a:off x="5078806"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49" name="TextBox 248">
              <a:extLst>
                <a:ext uri="{FF2B5EF4-FFF2-40B4-BE49-F238E27FC236}">
                  <a16:creationId xmlns:a16="http://schemas.microsoft.com/office/drawing/2014/main" id="{E003EAE1-ADBF-8F92-4032-83E07E7F2667}"/>
                </a:ext>
              </a:extLst>
            </p:cNvPr>
            <p:cNvSpPr txBox="1"/>
            <p:nvPr/>
          </p:nvSpPr>
          <p:spPr>
            <a:xfrm>
              <a:off x="5188341"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50" name="TextBox 249">
              <a:extLst>
                <a:ext uri="{FF2B5EF4-FFF2-40B4-BE49-F238E27FC236}">
                  <a16:creationId xmlns:a16="http://schemas.microsoft.com/office/drawing/2014/main" id="{8E5F85F9-9A3C-49E1-C9D3-C53F183F31DF}"/>
                </a:ext>
              </a:extLst>
            </p:cNvPr>
            <p:cNvSpPr txBox="1"/>
            <p:nvPr/>
          </p:nvSpPr>
          <p:spPr>
            <a:xfrm>
              <a:off x="5288353"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51" name="TextBox 250">
              <a:extLst>
                <a:ext uri="{FF2B5EF4-FFF2-40B4-BE49-F238E27FC236}">
                  <a16:creationId xmlns:a16="http://schemas.microsoft.com/office/drawing/2014/main" id="{E7D10447-4A53-8048-B8AC-9DC19C420A78}"/>
                </a:ext>
              </a:extLst>
            </p:cNvPr>
            <p:cNvSpPr txBox="1"/>
            <p:nvPr/>
          </p:nvSpPr>
          <p:spPr>
            <a:xfrm>
              <a:off x="5400274"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52" name="TextBox 251">
              <a:extLst>
                <a:ext uri="{FF2B5EF4-FFF2-40B4-BE49-F238E27FC236}">
                  <a16:creationId xmlns:a16="http://schemas.microsoft.com/office/drawing/2014/main" id="{39C17C4A-1849-9221-6DF4-47D8010A693C}"/>
                </a:ext>
              </a:extLst>
            </p:cNvPr>
            <p:cNvSpPr txBox="1"/>
            <p:nvPr/>
          </p:nvSpPr>
          <p:spPr>
            <a:xfrm>
              <a:off x="5505052"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53" name="TextBox 252">
              <a:extLst>
                <a:ext uri="{FF2B5EF4-FFF2-40B4-BE49-F238E27FC236}">
                  <a16:creationId xmlns:a16="http://schemas.microsoft.com/office/drawing/2014/main" id="{41B75A95-000E-70FE-4842-A5B477EC7CDF}"/>
                </a:ext>
              </a:extLst>
            </p:cNvPr>
            <p:cNvSpPr txBox="1"/>
            <p:nvPr/>
          </p:nvSpPr>
          <p:spPr>
            <a:xfrm>
              <a:off x="5928917"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54" name="TextBox 253">
              <a:extLst>
                <a:ext uri="{FF2B5EF4-FFF2-40B4-BE49-F238E27FC236}">
                  <a16:creationId xmlns:a16="http://schemas.microsoft.com/office/drawing/2014/main" id="{68E90900-0ECA-8F50-96E0-C864D1C9695E}"/>
                </a:ext>
              </a:extLst>
            </p:cNvPr>
            <p:cNvSpPr txBox="1"/>
            <p:nvPr/>
          </p:nvSpPr>
          <p:spPr>
            <a:xfrm>
              <a:off x="6033695" y="5591126"/>
              <a:ext cx="2487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800000"/>
                  </a:solidFill>
                  <a:effectLst/>
                  <a:uLnTx/>
                  <a:uFillTx/>
                  <a:latin typeface="Arial" panose="020B0604020202020204" pitchFamily="34" charset="0"/>
                  <a:ea typeface="+mn-ea"/>
                  <a:cs typeface="Arial" panose="020B0604020202020204" pitchFamily="34" charset="0"/>
                </a:rPr>
                <a:t>C</a:t>
              </a:r>
            </a:p>
          </p:txBody>
        </p:sp>
        <p:sp>
          <p:nvSpPr>
            <p:cNvPr id="255" name="TextBox 254">
              <a:extLst>
                <a:ext uri="{FF2B5EF4-FFF2-40B4-BE49-F238E27FC236}">
                  <a16:creationId xmlns:a16="http://schemas.microsoft.com/office/drawing/2014/main" id="{46BED146-411E-DCBA-9262-0B2C93C2AB26}"/>
                </a:ext>
              </a:extLst>
            </p:cNvPr>
            <p:cNvSpPr txBox="1"/>
            <p:nvPr/>
          </p:nvSpPr>
          <p:spPr>
            <a:xfrm>
              <a:off x="3467230" y="5591126"/>
              <a:ext cx="243978" cy="2000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sp>
          <p:nvSpPr>
            <p:cNvPr id="256" name="TextBox 255">
              <a:extLst>
                <a:ext uri="{FF2B5EF4-FFF2-40B4-BE49-F238E27FC236}">
                  <a16:creationId xmlns:a16="http://schemas.microsoft.com/office/drawing/2014/main" id="{2660F0FC-63ED-EA7C-69F0-BC84CD7FCABE}"/>
                </a:ext>
              </a:extLst>
            </p:cNvPr>
            <p:cNvSpPr txBox="1"/>
            <p:nvPr/>
          </p:nvSpPr>
          <p:spPr>
            <a:xfrm>
              <a:off x="3574388" y="5591126"/>
              <a:ext cx="24397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p>
          </p:txBody>
        </p:sp>
      </p:grpSp>
      <p:sp>
        <p:nvSpPr>
          <p:cNvPr id="23" name="Rectangle 22">
            <a:extLst>
              <a:ext uri="{FF2B5EF4-FFF2-40B4-BE49-F238E27FC236}">
                <a16:creationId xmlns:a16="http://schemas.microsoft.com/office/drawing/2014/main" id="{39DE59A6-1E78-C3F2-972E-C2318ABE3508}"/>
              </a:ext>
            </a:extLst>
          </p:cNvPr>
          <p:cNvSpPr/>
          <p:nvPr/>
        </p:nvSpPr>
        <p:spPr>
          <a:xfrm>
            <a:off x="4248481" y="5767671"/>
            <a:ext cx="4460413" cy="266198"/>
          </a:xfrm>
          <a:prstGeom prst="rect">
            <a:avLst/>
          </a:prstGeom>
          <a:solidFill>
            <a:srgbClr val="4C6FAF"/>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Median follow-up:  15.7 </a:t>
            </a:r>
            <a:r>
              <a:rPr kumimoji="0" lang="en-US" altLang="zh-CN" sz="1200" b="1" i="0" u="none" strike="noStrike" kern="1200" cap="none" spc="0" normalizeH="0" baseline="0" noProof="0" err="1">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mo</a:t>
            </a:r>
            <a:r>
              <a:rPr kumimoji="0" lang="en-US" altLang="zh-CN" sz="1200" b="1"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 (range: 3.9–29.8)</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25" name="Rectangle 24">
            <a:extLst>
              <a:ext uri="{FF2B5EF4-FFF2-40B4-BE49-F238E27FC236}">
                <a16:creationId xmlns:a16="http://schemas.microsoft.com/office/drawing/2014/main" id="{04F3CBB4-3B75-A00C-E6D4-B3AE9D820A36}"/>
              </a:ext>
            </a:extLst>
          </p:cNvPr>
          <p:cNvSpPr/>
          <p:nvPr/>
        </p:nvSpPr>
        <p:spPr>
          <a:xfrm>
            <a:off x="7063167" y="6709182"/>
            <a:ext cx="2632128" cy="131574"/>
          </a:xfrm>
          <a:prstGeom prst="rect">
            <a:avLst/>
          </a:prstGeom>
          <a:noFill/>
        </p:spPr>
        <p:txBody>
          <a:bodyPr wrap="square" lIns="0" tIns="0" rIns="0" bIns="0" anchor="t">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900" b="1" i="0" u="none" strike="noStrike" kern="1200" cap="none" spc="14" normalizeH="0" baseline="0" noProof="0" dirty="0">
                <a:ln>
                  <a:noFill/>
                </a:ln>
                <a:solidFill>
                  <a:srgbClr val="002243"/>
                </a:solidFill>
                <a:effectLst/>
                <a:uLnTx/>
                <a:uFillTx/>
                <a:latin typeface="Arial"/>
                <a:ea typeface="+mn-ea"/>
                <a:cs typeface="Arial"/>
              </a:rPr>
              <a:t>Liu G et al. WCLC 2024; Abstract MA06.03.</a:t>
            </a:r>
          </a:p>
        </p:txBody>
      </p:sp>
    </p:spTree>
    <p:extLst>
      <p:ext uri="{BB962C8B-B14F-4D97-AF65-F5344CB8AC3E}">
        <p14:creationId xmlns:p14="http://schemas.microsoft.com/office/powerpoint/2010/main" val="3215164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E191-912D-4438-94DC-9BFA0AC56503}"/>
              </a:ext>
            </a:extLst>
          </p:cNvPr>
          <p:cNvSpPr>
            <a:spLocks noGrp="1"/>
          </p:cNvSpPr>
          <p:nvPr>
            <p:ph type="title"/>
          </p:nvPr>
        </p:nvSpPr>
        <p:spPr>
          <a:solidFill>
            <a:srgbClr val="002060"/>
          </a:solidFill>
        </p:spPr>
        <p:txBody>
          <a:bodyPr>
            <a:noAutofit/>
          </a:bodyPr>
          <a:lstStyle/>
          <a:p>
            <a:pPr algn="ctr"/>
            <a:r>
              <a:rPr lang="en-US" sz="3200" b="1" dirty="0" err="1">
                <a:solidFill>
                  <a:srgbClr val="FFFF00"/>
                </a:solidFill>
              </a:rPr>
              <a:t>Taletrectinib</a:t>
            </a:r>
            <a:r>
              <a:rPr lang="en-US" sz="3200" b="1" dirty="0">
                <a:solidFill>
                  <a:srgbClr val="FFFF00"/>
                </a:solidFill>
              </a:rPr>
              <a:t> Safety: TEAEs in ≥15% of Patients (N=159)</a:t>
            </a:r>
            <a:endParaRPr lang="en-US" sz="3200" dirty="0">
              <a:solidFill>
                <a:srgbClr val="FFFF00"/>
              </a:solidFill>
            </a:endParaRPr>
          </a:p>
        </p:txBody>
      </p:sp>
      <p:sp>
        <p:nvSpPr>
          <p:cNvPr id="6" name="Footer Placeholder 5">
            <a:extLst>
              <a:ext uri="{FF2B5EF4-FFF2-40B4-BE49-F238E27FC236}">
                <a16:creationId xmlns:a16="http://schemas.microsoft.com/office/drawing/2014/main" id="{57959E50-24BA-D132-C523-DFE74226BB28}"/>
              </a:ext>
            </a:extLst>
          </p:cNvPr>
          <p:cNvSpPr>
            <a:spLocks noGrp="1"/>
          </p:cNvSpPr>
          <p:nvPr>
            <p:ph type="ftr" sz="quarter" idx="11"/>
          </p:nvPr>
        </p:nvSpPr>
        <p:spPr>
          <a:xfrm>
            <a:off x="289560" y="6570642"/>
            <a:ext cx="4114800" cy="257722"/>
          </a:xfrm>
          <a:prstGeom prst="rect">
            <a:avLst/>
          </a:prstGeom>
        </p:spPr>
        <p:txBody>
          <a:bodyPr vert="horz" lIns="91440" tIns="45720" rIns="91440" bIns="45720" rtlCol="0" anchor="ctr"/>
          <a:lstStyle>
            <a:defPPr>
              <a:defRPr lang="en-US"/>
            </a:defPPr>
            <a:lvl1pPr marL="0" algn="l" defTabSz="914400" rtl="0" eaLnBrk="1" latinLnBrk="0" hangingPunct="1">
              <a:defRPr sz="13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Presenter Name | Presentation Title</a:t>
            </a:r>
          </a:p>
        </p:txBody>
      </p:sp>
      <p:sp>
        <p:nvSpPr>
          <p:cNvPr id="5" name="Content Placeholder 2">
            <a:extLst>
              <a:ext uri="{FF2B5EF4-FFF2-40B4-BE49-F238E27FC236}">
                <a16:creationId xmlns:a16="http://schemas.microsoft.com/office/drawing/2014/main" id="{7A86236E-BF0A-1080-6EF5-2DD7C141CFF9}"/>
              </a:ext>
            </a:extLst>
          </p:cNvPr>
          <p:cNvSpPr>
            <a:spLocks noGrp="1"/>
          </p:cNvSpPr>
          <p:nvPr>
            <p:ph idx="1"/>
          </p:nvPr>
        </p:nvSpPr>
        <p:spPr>
          <a:xfrm>
            <a:off x="6792686" y="1363311"/>
            <a:ext cx="5023046" cy="4132503"/>
          </a:xfrm>
        </p:spPr>
        <p:txBody>
          <a:bodyPr>
            <a:normAutofit fontScale="92500" lnSpcReduction="20000"/>
          </a:bodyPr>
          <a:lstStyle/>
          <a:p>
            <a:r>
              <a:rPr lang="en-US" sz="2000" dirty="0"/>
              <a:t>Median exposure of </a:t>
            </a:r>
            <a:r>
              <a:rPr lang="en-US" sz="2000" dirty="0" err="1"/>
              <a:t>taletrectinib</a:t>
            </a:r>
            <a:r>
              <a:rPr lang="en-US" sz="2000" dirty="0"/>
              <a:t> was 8.4 months (range: 0.1–28.9)</a:t>
            </a:r>
          </a:p>
          <a:p>
            <a:r>
              <a:rPr lang="en-US" sz="2000" dirty="0"/>
              <a:t>37.1% of patients had a TEAE leading to a dose reduction</a:t>
            </a:r>
          </a:p>
          <a:p>
            <a:pPr lvl="1">
              <a:buFont typeface="Wingdings" panose="05000000000000000000" pitchFamily="2" charset="2"/>
              <a:buChar char="§"/>
            </a:pPr>
            <a:r>
              <a:rPr lang="en-US" sz="2000" dirty="0"/>
              <a:t>The most common events leading to dose reduction were elevated liver enzymes (16.4%)</a:t>
            </a:r>
          </a:p>
          <a:p>
            <a:r>
              <a:rPr lang="en-US" sz="2000" dirty="0"/>
              <a:t>7.5% of patients had a TEAE leading to treatment discontinuation; 1.3% were treatment-related</a:t>
            </a:r>
          </a:p>
          <a:p>
            <a:r>
              <a:rPr lang="en-US" sz="2000" dirty="0"/>
              <a:t>Rates of neurologic TEAEs were low (dysgeusia: 19.5%; dizziness: 17.0%); none were grade ≥3</a:t>
            </a:r>
          </a:p>
          <a:p>
            <a:r>
              <a:rPr lang="en-US" sz="2000" dirty="0"/>
              <a:t>No treatment-related AE led to death</a:t>
            </a:r>
          </a:p>
        </p:txBody>
      </p:sp>
      <p:sp>
        <p:nvSpPr>
          <p:cNvPr id="7" name="Rectangle 6">
            <a:extLst>
              <a:ext uri="{FF2B5EF4-FFF2-40B4-BE49-F238E27FC236}">
                <a16:creationId xmlns:a16="http://schemas.microsoft.com/office/drawing/2014/main" id="{660B5C93-65F0-AE90-213F-ADB8C5B3F1B0}"/>
              </a:ext>
            </a:extLst>
          </p:cNvPr>
          <p:cNvSpPr/>
          <p:nvPr/>
        </p:nvSpPr>
        <p:spPr>
          <a:xfrm>
            <a:off x="333564" y="6335060"/>
            <a:ext cx="8855041" cy="263149"/>
          </a:xfrm>
          <a:prstGeom prst="rect">
            <a:avLst/>
          </a:prstGeom>
          <a:solidFill>
            <a:schemeClr val="bg1"/>
          </a:solidFill>
        </p:spPr>
        <p:txBody>
          <a:bodyPr wrap="square" lIns="0" tIns="0" rIns="0" bIns="0">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900" b="1"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Data cutoff: June 7, 2024. </a:t>
            </a:r>
            <a:r>
              <a:rPr kumimoji="0" lang="en-US" sz="900" b="0" i="0" u="none" strike="noStrike" kern="1200" cap="none" spc="14"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AE, adverse event; ALP, alkaline phosphatase; ALT, alanine aminotransferase; AST, aspartate aminotransferase; CPK, creatinine phosphokinase; TEAE, treatment-emergent adverse event.</a:t>
            </a:r>
          </a:p>
        </p:txBody>
      </p:sp>
      <p:graphicFrame>
        <p:nvGraphicFramePr>
          <p:cNvPr id="8" name="Table 7">
            <a:extLst>
              <a:ext uri="{FF2B5EF4-FFF2-40B4-BE49-F238E27FC236}">
                <a16:creationId xmlns:a16="http://schemas.microsoft.com/office/drawing/2014/main" id="{4642C7FC-4091-B601-4CB3-62C6FDB79902}"/>
              </a:ext>
            </a:extLst>
          </p:cNvPr>
          <p:cNvGraphicFramePr>
            <a:graphicFrameLocks noGrp="1"/>
          </p:cNvGraphicFramePr>
          <p:nvPr/>
        </p:nvGraphicFramePr>
        <p:xfrm>
          <a:off x="333564" y="1362185"/>
          <a:ext cx="6270641" cy="4133629"/>
        </p:xfrm>
        <a:graphic>
          <a:graphicData uri="http://schemas.openxmlformats.org/drawingml/2006/table">
            <a:tbl>
              <a:tblPr firstRow="1" bandRow="1">
                <a:tableStyleId>{5C22544A-7EE6-4342-B048-85BDC9FD1C3A}</a:tableStyleId>
              </a:tblPr>
              <a:tblGrid>
                <a:gridCol w="2177613">
                  <a:extLst>
                    <a:ext uri="{9D8B030D-6E8A-4147-A177-3AD203B41FA5}">
                      <a16:colId xmlns:a16="http://schemas.microsoft.com/office/drawing/2014/main" val="2633431817"/>
                    </a:ext>
                  </a:extLst>
                </a:gridCol>
                <a:gridCol w="2133600">
                  <a:extLst>
                    <a:ext uri="{9D8B030D-6E8A-4147-A177-3AD203B41FA5}">
                      <a16:colId xmlns:a16="http://schemas.microsoft.com/office/drawing/2014/main" val="3247270391"/>
                    </a:ext>
                  </a:extLst>
                </a:gridCol>
                <a:gridCol w="1959428">
                  <a:extLst>
                    <a:ext uri="{9D8B030D-6E8A-4147-A177-3AD203B41FA5}">
                      <a16:colId xmlns:a16="http://schemas.microsoft.com/office/drawing/2014/main" val="3453700552"/>
                    </a:ext>
                  </a:extLst>
                </a:gridCol>
              </a:tblGrid>
              <a:tr h="690899">
                <a:tc>
                  <a:txBody>
                    <a:bodyPr/>
                    <a:lstStyle/>
                    <a:p>
                      <a:pPr marL="0" algn="l"/>
                      <a:endParaRPr lang="en-US" sz="1800" b="1" dirty="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algn="ctr"/>
                      <a:r>
                        <a:rPr lang="en-US" sz="1800" b="1" dirty="0">
                          <a:solidFill>
                            <a:schemeClr val="bg1"/>
                          </a:solidFill>
                          <a:latin typeface="Arial" panose="020B0604020202020204" pitchFamily="34" charset="0"/>
                          <a:cs typeface="Arial" panose="020B0604020202020204" pitchFamily="34" charset="0"/>
                        </a:rPr>
                        <a:t>Any grade,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algn="ctr"/>
                      <a:r>
                        <a:rPr lang="en-US" sz="1800" b="1">
                          <a:solidFill>
                            <a:schemeClr val="bg1"/>
                          </a:solidFill>
                          <a:latin typeface="Arial" panose="020B0604020202020204" pitchFamily="34" charset="0"/>
                          <a:cs typeface="Arial" panose="020B0604020202020204" pitchFamily="34" charset="0"/>
                        </a:rPr>
                        <a:t>Grade ≥3, n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4090867168"/>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Increased ALT</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108 (67.9)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24 (15.1)</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338391"/>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Increased AST</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107 (67.3)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11 (6.9)</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3309975"/>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Diarrhea</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90 (56.6)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(0.6)</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829100"/>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Nausea</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82 (51.6)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(1.9)</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683634"/>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Vomiting</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53 (33.3)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(1.3)</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271719"/>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Constipation</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40 (25.2)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237547"/>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Anemia</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32 (20.1)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 (4.4)</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700734"/>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Dysgeusia</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31 (19.5)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082771"/>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Increased blood CPK</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29 (18.2)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(3.8)</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3886553"/>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Dizziness</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27 (17.0)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1079000"/>
                  </a:ext>
                </a:extLst>
              </a:tr>
              <a:tr h="288774">
                <a:tc>
                  <a:txBody>
                    <a:bodyPr/>
                    <a:lstStyle/>
                    <a:p>
                      <a:pPr marL="53975" indent="0" algn="l" fontAlgn="b"/>
                      <a:r>
                        <a:rPr lang="en-US" sz="1800" b="1" i="0" u="none" strike="noStrike">
                          <a:solidFill>
                            <a:srgbClr val="000000"/>
                          </a:solidFill>
                          <a:effectLst/>
                          <a:latin typeface="Arial" panose="020B0604020202020204" pitchFamily="34" charset="0"/>
                          <a:cs typeface="Arial" panose="020B0604020202020204" pitchFamily="34" charset="0"/>
                        </a:rPr>
                        <a:t>Prolonged QT</a:t>
                      </a:r>
                    </a:p>
                  </a:txBody>
                  <a:tcPr marL="6350" marR="6350" marT="635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a:solidFill>
                            <a:srgbClr val="000000"/>
                          </a:solidFill>
                          <a:effectLst/>
                          <a:latin typeface="Arial" panose="020B0604020202020204" pitchFamily="34" charset="0"/>
                          <a:cs typeface="Arial" panose="020B0604020202020204" pitchFamily="34" charset="0"/>
                        </a:rPr>
                        <a:t>24 (15.1)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(3.1)</a:t>
                      </a: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356803"/>
                  </a:ext>
                </a:extLst>
              </a:tr>
            </a:tbl>
          </a:graphicData>
        </a:graphic>
      </p:graphicFrame>
      <p:sp>
        <p:nvSpPr>
          <p:cNvPr id="3" name="Rectangle 2">
            <a:extLst>
              <a:ext uri="{FF2B5EF4-FFF2-40B4-BE49-F238E27FC236}">
                <a16:creationId xmlns:a16="http://schemas.microsoft.com/office/drawing/2014/main" id="{5A0A772A-B3CF-325B-8563-5E1469D2C8A3}"/>
              </a:ext>
            </a:extLst>
          </p:cNvPr>
          <p:cNvSpPr/>
          <p:nvPr/>
        </p:nvSpPr>
        <p:spPr>
          <a:xfrm>
            <a:off x="333564" y="6647499"/>
            <a:ext cx="9532712" cy="131574"/>
          </a:xfrm>
          <a:prstGeom prst="rect">
            <a:avLst/>
          </a:prstGeom>
          <a:noFill/>
        </p:spPr>
        <p:txBody>
          <a:bodyPr wrap="square" lIns="0" tIns="0" rIns="0" bIns="0" anchor="t">
            <a:spAutoFit/>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900" b="1" i="0" u="none" strike="noStrike" kern="1200" cap="none" spc="14" normalizeH="0" baseline="0" noProof="0" dirty="0">
                <a:ln>
                  <a:noFill/>
                </a:ln>
                <a:solidFill>
                  <a:srgbClr val="002243"/>
                </a:solidFill>
                <a:effectLst/>
                <a:uLnTx/>
                <a:uFillTx/>
                <a:latin typeface="Arial"/>
                <a:ea typeface="+mn-ea"/>
                <a:cs typeface="Arial"/>
              </a:rPr>
              <a:t>Liu G et al. WCLC 2024; Abstract MA06.03.</a:t>
            </a:r>
          </a:p>
        </p:txBody>
      </p:sp>
    </p:spTree>
    <p:extLst>
      <p:ext uri="{BB962C8B-B14F-4D97-AF65-F5344CB8AC3E}">
        <p14:creationId xmlns:p14="http://schemas.microsoft.com/office/powerpoint/2010/main" val="2983856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3963ED-C907-899D-DA9E-78582804B77D}"/>
              </a:ext>
            </a:extLst>
          </p:cNvPr>
          <p:cNvSpPr>
            <a:spLocks noGrp="1"/>
          </p:cNvSpPr>
          <p:nvPr>
            <p:ph type="body" sz="quarter" idx="13"/>
          </p:nvPr>
        </p:nvSpPr>
        <p:spPr>
          <a:xfrm>
            <a:off x="259541" y="453014"/>
            <a:ext cx="11672917" cy="689646"/>
          </a:xfrm>
          <a:solidFill>
            <a:srgbClr val="002060"/>
          </a:solidFill>
        </p:spPr>
        <p:txBody>
          <a:bodyPr/>
          <a:lstStyle/>
          <a:p>
            <a:pPr algn="ctr"/>
            <a:r>
              <a:rPr lang="en-US" sz="3200" dirty="0" err="1">
                <a:solidFill>
                  <a:srgbClr val="FFFF00"/>
                </a:solidFill>
              </a:rPr>
              <a:t>Zidesamtinib</a:t>
            </a:r>
            <a:r>
              <a:rPr lang="en-US" sz="3200" dirty="0">
                <a:solidFill>
                  <a:srgbClr val="FFFF00"/>
                </a:solidFill>
              </a:rPr>
              <a:t> (NVL-520)</a:t>
            </a:r>
            <a:endParaRPr lang="en-US" sz="3200" baseline="30000" dirty="0"/>
          </a:p>
        </p:txBody>
      </p:sp>
      <p:sp>
        <p:nvSpPr>
          <p:cNvPr id="3" name="Text Placeholder 2">
            <a:extLst>
              <a:ext uri="{FF2B5EF4-FFF2-40B4-BE49-F238E27FC236}">
                <a16:creationId xmlns:a16="http://schemas.microsoft.com/office/drawing/2014/main" id="{759D414D-00A3-1EBA-E68B-C9807875680F}"/>
              </a:ext>
            </a:extLst>
          </p:cNvPr>
          <p:cNvSpPr>
            <a:spLocks noGrp="1"/>
          </p:cNvSpPr>
          <p:nvPr>
            <p:ph type="body" sz="quarter" idx="10"/>
          </p:nvPr>
        </p:nvSpPr>
        <p:spPr>
          <a:xfrm>
            <a:off x="152400" y="6469749"/>
            <a:ext cx="11266488" cy="366480"/>
          </a:xfrm>
        </p:spPr>
        <p:txBody>
          <a:bodyPr/>
          <a:lstStyle/>
          <a:p>
            <a:r>
              <a:rPr lang="en-US" b="1" dirty="0"/>
              <a:t>Drilon A, Horan JC, </a:t>
            </a:r>
            <a:r>
              <a:rPr lang="en-US" b="1" dirty="0" err="1"/>
              <a:t>Tangpeerachaikul</a:t>
            </a:r>
            <a:r>
              <a:rPr lang="en-US" b="1" dirty="0"/>
              <a:t> A, et al. </a:t>
            </a:r>
            <a:r>
              <a:rPr lang="en-US" b="1" i="1" dirty="0"/>
              <a:t>Cancer </a:t>
            </a:r>
            <a:r>
              <a:rPr lang="en-US" b="1" i="1" dirty="0" err="1"/>
              <a:t>Discov</a:t>
            </a:r>
            <a:r>
              <a:rPr lang="en-US" b="1" dirty="0"/>
              <a:t>. 2023;13(3):598-615. </a:t>
            </a:r>
            <a:r>
              <a:rPr lang="en-US" b="1" dirty="0" err="1"/>
              <a:t>Tangpeerachaikul</a:t>
            </a:r>
            <a:r>
              <a:rPr lang="en-US" b="1" dirty="0"/>
              <a:t> A et al. AACR 2024; Abstract LB182. </a:t>
            </a:r>
          </a:p>
        </p:txBody>
      </p:sp>
      <p:pic>
        <p:nvPicPr>
          <p:cNvPr id="4" name="Content Placeholder 7" descr="A screenshot of a chart&#10;&#10;Description automatically generated">
            <a:extLst>
              <a:ext uri="{FF2B5EF4-FFF2-40B4-BE49-F238E27FC236}">
                <a16:creationId xmlns:a16="http://schemas.microsoft.com/office/drawing/2014/main" id="{AB154BEF-365F-AB4B-4927-61E7F4A072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6327" y="1655040"/>
            <a:ext cx="9106131" cy="3247579"/>
          </a:xfrm>
        </p:spPr>
      </p:pic>
      <p:pic>
        <p:nvPicPr>
          <p:cNvPr id="7" name="Picture 6" descr="A chemical structure of a molecule&#10;&#10;Description automatically generated">
            <a:extLst>
              <a:ext uri="{FF2B5EF4-FFF2-40B4-BE49-F238E27FC236}">
                <a16:creationId xmlns:a16="http://schemas.microsoft.com/office/drawing/2014/main" id="{9981F0A7-90EE-0685-5B49-A61A3D45B23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 y="1786434"/>
            <a:ext cx="2840845" cy="2178355"/>
          </a:xfrm>
          <a:prstGeom prst="rect">
            <a:avLst/>
          </a:prstGeom>
        </p:spPr>
      </p:pic>
      <p:sp>
        <p:nvSpPr>
          <p:cNvPr id="9" name="TextBox 8">
            <a:extLst>
              <a:ext uri="{FF2B5EF4-FFF2-40B4-BE49-F238E27FC236}">
                <a16:creationId xmlns:a16="http://schemas.microsoft.com/office/drawing/2014/main" id="{DAC0CF18-C211-D3DA-86CE-7B918548043D}"/>
              </a:ext>
            </a:extLst>
          </p:cNvPr>
          <p:cNvSpPr txBox="1"/>
          <p:nvPr/>
        </p:nvSpPr>
        <p:spPr bwMode="auto">
          <a:xfrm>
            <a:off x="507788" y="5331311"/>
            <a:ext cx="114246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Disclaimer: As of March 2024,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crizotinib</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entrectinib, and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repotrectinib</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have been approved by the FDA for the treatment of patients with ROS1+ metastatic NSCLC.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Zidesamtinib</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is being investigated in a Phase 1/2 trial for patients with advanced ROS1+ NSCLC and other solid tumors (ARROS1, NCT05118789). No head-to-head clinical studies have been conducted for approved or investigational therapies versus </a:t>
            </a:r>
            <a:r>
              <a:rPr kumimoji="0" lang="en-US" sz="10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zidesamtinib</a:t>
            </a:r>
            <a:r>
              <a:rPr kumimoji="0" lang="en-US" sz="10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Preclinical experiments are not powered to determine the statistical significance of differences in measurements between any of the inhibitors tested.</a:t>
            </a:r>
          </a:p>
        </p:txBody>
      </p:sp>
      <p:sp>
        <p:nvSpPr>
          <p:cNvPr id="13" name="TextBox 12">
            <a:extLst>
              <a:ext uri="{FF2B5EF4-FFF2-40B4-BE49-F238E27FC236}">
                <a16:creationId xmlns:a16="http://schemas.microsoft.com/office/drawing/2014/main" id="{93A138A7-3AA8-58A1-8014-C8CCB7E2A918}"/>
              </a:ext>
            </a:extLst>
          </p:cNvPr>
          <p:cNvSpPr txBox="1"/>
          <p:nvPr/>
        </p:nvSpPr>
        <p:spPr bwMode="auto">
          <a:xfrm>
            <a:off x="729342" y="3657012"/>
            <a:ext cx="6096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a:t>
            </a:r>
            <a:r>
              <a:rPr kumimoji="0" lang="en-US" sz="1400" b="1"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Zidesamtinib</a:t>
            </a:r>
            <a:r>
              <a:rPr kumimoji="0" lang="en-US" sz="14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a:t>
            </a:r>
            <a:endParaRPr kumimoji="0" lang="en-US" sz="1400" b="0" i="0" u="none" strike="noStrike" kern="1200" cap="none" spc="0" normalizeH="0" baseline="0" noProof="0" dirty="0">
              <a:ln>
                <a:noFill/>
              </a:ln>
              <a:solidFill>
                <a:srgbClr val="8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279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3963ED-C907-899D-DA9E-78582804B77D}"/>
              </a:ext>
            </a:extLst>
          </p:cNvPr>
          <p:cNvSpPr>
            <a:spLocks noGrp="1"/>
          </p:cNvSpPr>
          <p:nvPr>
            <p:ph type="body" sz="quarter" idx="13"/>
          </p:nvPr>
        </p:nvSpPr>
        <p:spPr>
          <a:xfrm>
            <a:off x="259541" y="255524"/>
            <a:ext cx="11672917" cy="1084626"/>
          </a:xfrm>
          <a:solidFill>
            <a:srgbClr val="002060"/>
          </a:solidFill>
        </p:spPr>
        <p:txBody>
          <a:bodyPr/>
          <a:lstStyle/>
          <a:p>
            <a:pPr algn="ctr"/>
            <a:r>
              <a:rPr lang="en-US" dirty="0">
                <a:solidFill>
                  <a:srgbClr val="FFFF00"/>
                </a:solidFill>
              </a:rPr>
              <a:t>ARROS-1: A Phase 1/2 Study of NVL-520 in Patients With Advanced</a:t>
            </a:r>
          </a:p>
          <a:p>
            <a:pPr algn="ctr"/>
            <a:r>
              <a:rPr lang="en-US" dirty="0">
                <a:solidFill>
                  <a:srgbClr val="FFFF00"/>
                </a:solidFill>
              </a:rPr>
              <a:t>NSCLC and Other Solid Tumors Harboring ROS1 Rearrangements</a:t>
            </a:r>
          </a:p>
        </p:txBody>
      </p:sp>
      <p:sp>
        <p:nvSpPr>
          <p:cNvPr id="6" name="Text Placeholder 5">
            <a:extLst>
              <a:ext uri="{FF2B5EF4-FFF2-40B4-BE49-F238E27FC236}">
                <a16:creationId xmlns:a16="http://schemas.microsoft.com/office/drawing/2014/main" id="{220CE76C-ED5C-F565-20E2-BA097703AB76}"/>
              </a:ext>
            </a:extLst>
          </p:cNvPr>
          <p:cNvSpPr>
            <a:spLocks noGrp="1"/>
          </p:cNvSpPr>
          <p:nvPr>
            <p:ph type="body" sz="quarter" idx="10"/>
          </p:nvPr>
        </p:nvSpPr>
        <p:spPr>
          <a:xfrm>
            <a:off x="152400" y="6370870"/>
            <a:ext cx="11266488" cy="366480"/>
          </a:xfrm>
        </p:spPr>
        <p:txBody>
          <a:bodyPr/>
          <a:lstStyle/>
          <a:p>
            <a:r>
              <a:rPr lang="en-US" b="1" dirty="0"/>
              <a:t>https://clinicaltrials.gov/study/NCT05118789; Manufacturer’s website. </a:t>
            </a:r>
          </a:p>
        </p:txBody>
      </p:sp>
      <p:pic>
        <p:nvPicPr>
          <p:cNvPr id="10" name="Picture 9" descr="A screenshot of a medical report&#10;&#10;Description automatically generated">
            <a:extLst>
              <a:ext uri="{FF2B5EF4-FFF2-40B4-BE49-F238E27FC236}">
                <a16:creationId xmlns:a16="http://schemas.microsoft.com/office/drawing/2014/main" id="{31A87F90-AE5E-E1F1-E512-A1E9D035DE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2894" y="1442853"/>
            <a:ext cx="6178249" cy="4426407"/>
          </a:xfrm>
          <a:prstGeom prst="rect">
            <a:avLst/>
          </a:prstGeom>
        </p:spPr>
      </p:pic>
      <p:sp>
        <p:nvSpPr>
          <p:cNvPr id="12" name="TextBox 11">
            <a:extLst>
              <a:ext uri="{FF2B5EF4-FFF2-40B4-BE49-F238E27FC236}">
                <a16:creationId xmlns:a16="http://schemas.microsoft.com/office/drawing/2014/main" id="{B534D878-324C-F266-8AAA-B6FE1C9EE928}"/>
              </a:ext>
            </a:extLst>
          </p:cNvPr>
          <p:cNvSpPr txBox="1"/>
          <p:nvPr/>
        </p:nvSpPr>
        <p:spPr bwMode="auto">
          <a:xfrm>
            <a:off x="6261144" y="1981805"/>
            <a:ext cx="562504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Key Inclusion Criteria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Age ≥ 12 years (Patients aged 12 to 17 will only be enrolled in countries     and sites where regulations allow)</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Advanced non-small cell lung cancer (NSCLC) or other solid tumor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Histologically or cytologically confirmed metastatic solid tumor with documented ROS1 rearrangement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Measurable disease according to RECIST 1.1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Adequate baseline organ function and bone marrow reserve</a:t>
            </a:r>
          </a:p>
        </p:txBody>
      </p:sp>
      <p:sp>
        <p:nvSpPr>
          <p:cNvPr id="18" name="TextBox 17">
            <a:extLst>
              <a:ext uri="{FF2B5EF4-FFF2-40B4-BE49-F238E27FC236}">
                <a16:creationId xmlns:a16="http://schemas.microsoft.com/office/drawing/2014/main" id="{275E9EF9-9893-BE0F-DFF0-44270FA0FE77}"/>
              </a:ext>
            </a:extLst>
          </p:cNvPr>
          <p:cNvSpPr txBox="1"/>
          <p:nvPr/>
        </p:nvSpPr>
        <p:spPr bwMode="auto">
          <a:xfrm>
            <a:off x="6267448" y="3904485"/>
            <a:ext cx="562504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Key Exclusion Criteria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Patient’s cancer has a known oncogenic driver alteration other than ROS1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Major surgery within 4 weeks of study entry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Actively receiving systemic treatment or direct medical intervention on another therapeutic clinical study</a:t>
            </a:r>
          </a:p>
        </p:txBody>
      </p:sp>
    </p:spTree>
    <p:extLst>
      <p:ext uri="{BB962C8B-B14F-4D97-AF65-F5344CB8AC3E}">
        <p14:creationId xmlns:p14="http://schemas.microsoft.com/office/powerpoint/2010/main" val="3475568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C9925D-EF20-DEC3-759F-D2ECB081FB8C}"/>
              </a:ext>
            </a:extLst>
          </p:cNvPr>
          <p:cNvSpPr txBox="1"/>
          <p:nvPr/>
        </p:nvSpPr>
        <p:spPr>
          <a:xfrm>
            <a:off x="4099299" y="2505670"/>
            <a:ext cx="3993401" cy="92333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3333CC"/>
                </a:solidFill>
                <a:effectLst/>
                <a:uLnTx/>
                <a:uFillTx/>
                <a:latin typeface="Arial" pitchFamily="-72" charset="0"/>
                <a:ea typeface="MS PGothic" charset="0"/>
              </a:rPr>
              <a:t>Questions?</a:t>
            </a:r>
          </a:p>
        </p:txBody>
      </p:sp>
    </p:spTree>
    <p:custDataLst>
      <p:tags r:id="rId1"/>
    </p:custDataLst>
    <p:extLst>
      <p:ext uri="{BB962C8B-B14F-4D97-AF65-F5344CB8AC3E}">
        <p14:creationId xmlns:p14="http://schemas.microsoft.com/office/powerpoint/2010/main" val="354823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3963ED-C907-899D-DA9E-78582804B77D}"/>
              </a:ext>
            </a:extLst>
          </p:cNvPr>
          <p:cNvSpPr>
            <a:spLocks noGrp="1"/>
          </p:cNvSpPr>
          <p:nvPr>
            <p:ph type="body" sz="quarter" idx="13"/>
          </p:nvPr>
        </p:nvSpPr>
        <p:spPr>
          <a:xfrm>
            <a:off x="962634" y="249512"/>
            <a:ext cx="10467366" cy="628090"/>
          </a:xfrm>
          <a:solidFill>
            <a:srgbClr val="002060"/>
          </a:solidFill>
        </p:spPr>
        <p:txBody>
          <a:bodyPr/>
          <a:lstStyle/>
          <a:p>
            <a:pPr algn="ctr"/>
            <a:r>
              <a:rPr lang="en-US" i="1" dirty="0">
                <a:solidFill>
                  <a:srgbClr val="FFFF00"/>
                </a:solidFill>
              </a:rPr>
              <a:t>NTRK 1/2/3 Fusions</a:t>
            </a:r>
            <a:endParaRPr lang="en-US" i="1" baseline="30000" dirty="0"/>
          </a:p>
        </p:txBody>
      </p:sp>
      <p:sp>
        <p:nvSpPr>
          <p:cNvPr id="4" name="Text Placeholder 3">
            <a:extLst>
              <a:ext uri="{FF2B5EF4-FFF2-40B4-BE49-F238E27FC236}">
                <a16:creationId xmlns:a16="http://schemas.microsoft.com/office/drawing/2014/main" id="{443F1AD1-9E18-3EDE-B165-DF1A5FCE8912}"/>
              </a:ext>
            </a:extLst>
          </p:cNvPr>
          <p:cNvSpPr>
            <a:spLocks noGrp="1"/>
          </p:cNvSpPr>
          <p:nvPr>
            <p:ph type="body" sz="quarter" idx="10"/>
          </p:nvPr>
        </p:nvSpPr>
        <p:spPr>
          <a:xfrm>
            <a:off x="12974" y="6229910"/>
            <a:ext cx="9703837" cy="628090"/>
          </a:xfrm>
        </p:spPr>
        <p:txBody>
          <a:bodyPr/>
          <a:lstStyle/>
          <a:p>
            <a:r>
              <a:rPr lang="en-US" sz="700" dirty="0">
                <a:solidFill>
                  <a:srgbClr val="181818"/>
                </a:solidFill>
              </a:rPr>
              <a:t>*Pooled analysis. </a:t>
            </a:r>
            <a:r>
              <a:rPr lang="en-US" sz="700" dirty="0"/>
              <a:t>†Assessed by independent review. </a:t>
            </a:r>
            <a:r>
              <a:rPr lang="en-US" sz="700" dirty="0">
                <a:latin typeface="+mn-lt"/>
              </a:rPr>
              <a:t>‡Investigator assessed. </a:t>
            </a:r>
            <a:r>
              <a:rPr lang="en-US" sz="700" dirty="0">
                <a:solidFill>
                  <a:srgbClr val="181818"/>
                </a:solidFill>
              </a:rPr>
              <a:t>Abbreviations: EGFR, epidermal growth factor receptor; </a:t>
            </a:r>
            <a:r>
              <a:rPr lang="en-US" sz="700" dirty="0" err="1"/>
              <a:t>mNSCLC</a:t>
            </a:r>
            <a:r>
              <a:rPr lang="en-US" sz="700" dirty="0"/>
              <a:t>, metastatic non-small cell lung cancer; MOA, mechanism of action; ORR, objective response rate; PFS, progression-free survival; </a:t>
            </a:r>
            <a:r>
              <a:rPr lang="en-US" sz="700" dirty="0">
                <a:solidFill>
                  <a:srgbClr val="181818"/>
                </a:solidFill>
              </a:rPr>
              <a:t>TKI, tyrosine kinase inhibitor; TRK, </a:t>
            </a:r>
            <a:r>
              <a:rPr lang="en-US" sz="700" dirty="0"/>
              <a:t>tropomyosin receptor kinase. </a:t>
            </a:r>
            <a:r>
              <a:rPr lang="en-US" sz="700" dirty="0">
                <a:solidFill>
                  <a:srgbClr val="181818"/>
                </a:solidFill>
                <a:effectLst/>
              </a:rPr>
              <a:t>1. </a:t>
            </a:r>
            <a:r>
              <a:rPr lang="en-US" sz="700" dirty="0"/>
              <a:t>NCCN Clinical Practice Guidelines in Oncology (NCCN Guidelines®) for Non-Small Cell Lung Cancer V.2.2024. © National Comprehensive Cancer Network, Inc. 2024. All rights reserved. Accessed February 23, 2024. To view the most recent and complete version of the guideline, go online to </a:t>
            </a:r>
            <a:r>
              <a:rPr lang="en-US" sz="700" dirty="0" err="1">
                <a:effectLst/>
                <a:ea typeface="Cambria" panose="02040503050406030204" pitchFamily="18" charset="0"/>
              </a:rPr>
              <a:t>NCCN.org</a:t>
            </a:r>
            <a:r>
              <a:rPr lang="en-US" sz="700" dirty="0">
                <a:effectLst/>
                <a:ea typeface="Cambria" panose="02040503050406030204" pitchFamily="18" charset="0"/>
              </a:rPr>
              <a:t>. 2. </a:t>
            </a:r>
            <a:r>
              <a:rPr lang="en-US" sz="700" dirty="0">
                <a:solidFill>
                  <a:srgbClr val="181818"/>
                </a:solidFill>
                <a:effectLst/>
              </a:rPr>
              <a:t>Liu F, et al. </a:t>
            </a:r>
            <a:r>
              <a:rPr lang="en-US" sz="700" i="1" dirty="0">
                <a:solidFill>
                  <a:srgbClr val="181818"/>
                </a:solidFill>
                <a:effectLst/>
              </a:rPr>
              <a:t>Front Oncol. </a:t>
            </a:r>
            <a:r>
              <a:rPr lang="en-US" sz="700" dirty="0">
                <a:solidFill>
                  <a:srgbClr val="181818"/>
                </a:solidFill>
                <a:effectLst/>
              </a:rPr>
              <a:t>2022;12:864666. 3. </a:t>
            </a:r>
            <a:r>
              <a:rPr lang="en-US" sz="700" dirty="0">
                <a:solidFill>
                  <a:srgbClr val="000000"/>
                </a:solidFill>
                <a:effectLst/>
              </a:rPr>
              <a:t>Cho BC, et al. </a:t>
            </a:r>
            <a:r>
              <a:rPr lang="en-US" sz="700" i="1" dirty="0">
                <a:solidFill>
                  <a:srgbClr val="000000"/>
                </a:solidFill>
                <a:effectLst/>
              </a:rPr>
              <a:t>J Clin Oncol. </a:t>
            </a:r>
            <a:r>
              <a:rPr lang="en-US" sz="700" dirty="0">
                <a:solidFill>
                  <a:srgbClr val="000000"/>
                </a:solidFill>
                <a:effectLst/>
              </a:rPr>
              <a:t>2023;41(suppl_16):9047.</a:t>
            </a:r>
            <a:r>
              <a:rPr lang="en-US" sz="700" dirty="0">
                <a:solidFill>
                  <a:srgbClr val="191919"/>
                </a:solidFill>
                <a:effectLst/>
              </a:rPr>
              <a:t>.</a:t>
            </a:r>
            <a:r>
              <a:rPr lang="en-US" sz="700" dirty="0">
                <a:solidFill>
                  <a:srgbClr val="181818"/>
                </a:solidFill>
              </a:rPr>
              <a:t>4. </a:t>
            </a:r>
            <a:r>
              <a:rPr lang="en-US" sz="700" dirty="0">
                <a:solidFill>
                  <a:srgbClr val="000000"/>
                </a:solidFill>
                <a:effectLst/>
              </a:rPr>
              <a:t>Drilon A, et al. </a:t>
            </a:r>
            <a:r>
              <a:rPr lang="en-US" sz="700" i="1" dirty="0">
                <a:solidFill>
                  <a:srgbClr val="000000"/>
                </a:solidFill>
                <a:effectLst/>
              </a:rPr>
              <a:t>JCO Precis Oncol. </a:t>
            </a:r>
            <a:r>
              <a:rPr lang="en-US" sz="700" dirty="0">
                <a:solidFill>
                  <a:srgbClr val="000000"/>
                </a:solidFill>
                <a:effectLst/>
              </a:rPr>
              <a:t>2022;6:e2100418. </a:t>
            </a:r>
          </a:p>
        </p:txBody>
      </p:sp>
      <p:grpSp>
        <p:nvGrpSpPr>
          <p:cNvPr id="235" name="Group 234">
            <a:extLst>
              <a:ext uri="{FF2B5EF4-FFF2-40B4-BE49-F238E27FC236}">
                <a16:creationId xmlns:a16="http://schemas.microsoft.com/office/drawing/2014/main" id="{328EEF18-536D-B40A-AC33-86A05B3FC084}"/>
              </a:ext>
            </a:extLst>
          </p:cNvPr>
          <p:cNvGrpSpPr/>
          <p:nvPr/>
        </p:nvGrpSpPr>
        <p:grpSpPr>
          <a:xfrm>
            <a:off x="1060964" y="984799"/>
            <a:ext cx="431420" cy="1306927"/>
            <a:chOff x="2741030" y="3133258"/>
            <a:chExt cx="487060" cy="1092145"/>
          </a:xfrm>
        </p:grpSpPr>
        <p:cxnSp>
          <p:nvCxnSpPr>
            <p:cNvPr id="227" name="Straight Connector 226">
              <a:extLst>
                <a:ext uri="{FF2B5EF4-FFF2-40B4-BE49-F238E27FC236}">
                  <a16:creationId xmlns:a16="http://schemas.microsoft.com/office/drawing/2014/main" id="{FFCCC256-294A-51D0-FE28-A6FD3C848C22}"/>
                </a:ext>
              </a:extLst>
            </p:cNvPr>
            <p:cNvCxnSpPr>
              <a:cxnSpLocks/>
            </p:cNvCxnSpPr>
            <p:nvPr/>
          </p:nvCxnSpPr>
          <p:spPr>
            <a:xfrm>
              <a:off x="3036329" y="3356312"/>
              <a:ext cx="0" cy="86909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Rounded Rectangle 227">
              <a:extLst>
                <a:ext uri="{FF2B5EF4-FFF2-40B4-BE49-F238E27FC236}">
                  <a16:creationId xmlns:a16="http://schemas.microsoft.com/office/drawing/2014/main" id="{92B6B754-4824-1A1B-5B20-34F47CD8AAC5}"/>
                </a:ext>
              </a:extLst>
            </p:cNvPr>
            <p:cNvSpPr/>
            <p:nvPr/>
          </p:nvSpPr>
          <p:spPr>
            <a:xfrm>
              <a:off x="2994459" y="3737031"/>
              <a:ext cx="86582" cy="386644"/>
            </a:xfrm>
            <a:prstGeom prst="roundRect">
              <a:avLst>
                <a:gd name="adj" fmla="val 50000"/>
              </a:avLst>
            </a:prstGeom>
            <a:solidFill>
              <a:srgbClr val="7030A0"/>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cxnSp>
          <p:nvCxnSpPr>
            <p:cNvPr id="229" name="Straight Connector 228">
              <a:extLst>
                <a:ext uri="{FF2B5EF4-FFF2-40B4-BE49-F238E27FC236}">
                  <a16:creationId xmlns:a16="http://schemas.microsoft.com/office/drawing/2014/main" id="{4CA33DC9-8D89-EEAB-DB65-F75E726DE6C5}"/>
                </a:ext>
              </a:extLst>
            </p:cNvPr>
            <p:cNvCxnSpPr>
              <a:cxnSpLocks/>
            </p:cNvCxnSpPr>
            <p:nvPr/>
          </p:nvCxnSpPr>
          <p:spPr>
            <a:xfrm flipH="1">
              <a:off x="2931475" y="3356312"/>
              <a:ext cx="0" cy="86909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Rounded Rectangle 229">
              <a:extLst>
                <a:ext uri="{FF2B5EF4-FFF2-40B4-BE49-F238E27FC236}">
                  <a16:creationId xmlns:a16="http://schemas.microsoft.com/office/drawing/2014/main" id="{FCA34CB4-AF0F-D633-62B3-BF12484C243C}"/>
                </a:ext>
              </a:extLst>
            </p:cNvPr>
            <p:cNvSpPr/>
            <p:nvPr/>
          </p:nvSpPr>
          <p:spPr>
            <a:xfrm flipH="1">
              <a:off x="2886763" y="3737031"/>
              <a:ext cx="86582" cy="386644"/>
            </a:xfrm>
            <a:prstGeom prst="roundRect">
              <a:avLst>
                <a:gd name="adj" fmla="val 50000"/>
              </a:avLst>
            </a:prstGeom>
            <a:solidFill>
              <a:srgbClr val="7030A0"/>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31" name="Oval 230">
              <a:extLst>
                <a:ext uri="{FF2B5EF4-FFF2-40B4-BE49-F238E27FC236}">
                  <a16:creationId xmlns:a16="http://schemas.microsoft.com/office/drawing/2014/main" id="{E49D721C-FB48-B5F3-39F6-A41DBAEED9BF}"/>
                </a:ext>
              </a:extLst>
            </p:cNvPr>
            <p:cNvSpPr>
              <a:spLocks noChangeAspect="1"/>
            </p:cNvSpPr>
            <p:nvPr/>
          </p:nvSpPr>
          <p:spPr>
            <a:xfrm>
              <a:off x="2741030" y="3732308"/>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a:ea typeface="+mn-ea"/>
                  <a:cs typeface="+mn-cs"/>
                </a:rPr>
                <a:t>P</a:t>
              </a:r>
            </a:p>
          </p:txBody>
        </p:sp>
        <p:sp>
          <p:nvSpPr>
            <p:cNvPr id="232" name="Oval 231">
              <a:extLst>
                <a:ext uri="{FF2B5EF4-FFF2-40B4-BE49-F238E27FC236}">
                  <a16:creationId xmlns:a16="http://schemas.microsoft.com/office/drawing/2014/main" id="{3A97C10E-3778-F0DB-0DFF-3D9AC4A1B336}"/>
                </a:ext>
              </a:extLst>
            </p:cNvPr>
            <p:cNvSpPr>
              <a:spLocks noChangeAspect="1"/>
            </p:cNvSpPr>
            <p:nvPr/>
          </p:nvSpPr>
          <p:spPr>
            <a:xfrm>
              <a:off x="2741500" y="3997829"/>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a:ea typeface="+mn-ea"/>
                  <a:cs typeface="+mn-cs"/>
                </a:rPr>
                <a:t>P</a:t>
              </a:r>
            </a:p>
          </p:txBody>
        </p:sp>
        <p:sp>
          <p:nvSpPr>
            <p:cNvPr id="233" name="Oval 232">
              <a:extLst>
                <a:ext uri="{FF2B5EF4-FFF2-40B4-BE49-F238E27FC236}">
                  <a16:creationId xmlns:a16="http://schemas.microsoft.com/office/drawing/2014/main" id="{5CD77CC2-0CCE-0AFA-41A6-953CBA709DF9}"/>
                </a:ext>
              </a:extLst>
            </p:cNvPr>
            <p:cNvSpPr>
              <a:spLocks noChangeAspect="1"/>
            </p:cNvSpPr>
            <p:nvPr/>
          </p:nvSpPr>
          <p:spPr>
            <a:xfrm>
              <a:off x="3093387" y="3727898"/>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a:ea typeface="+mn-ea"/>
                  <a:cs typeface="+mn-cs"/>
                </a:rPr>
                <a:t>P</a:t>
              </a:r>
            </a:p>
          </p:txBody>
        </p:sp>
        <p:sp>
          <p:nvSpPr>
            <p:cNvPr id="234" name="Oval 233">
              <a:extLst>
                <a:ext uri="{FF2B5EF4-FFF2-40B4-BE49-F238E27FC236}">
                  <a16:creationId xmlns:a16="http://schemas.microsoft.com/office/drawing/2014/main" id="{A78FC6CA-01D6-7D71-7A19-FCADCDE90C85}"/>
                </a:ext>
              </a:extLst>
            </p:cNvPr>
            <p:cNvSpPr>
              <a:spLocks noChangeAspect="1"/>
            </p:cNvSpPr>
            <p:nvPr/>
          </p:nvSpPr>
          <p:spPr>
            <a:xfrm>
              <a:off x="3093857" y="3993419"/>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a:ea typeface="+mn-ea"/>
                  <a:cs typeface="+mn-cs"/>
                </a:rPr>
                <a:t>P</a:t>
              </a:r>
            </a:p>
          </p:txBody>
        </p:sp>
        <p:sp>
          <p:nvSpPr>
            <p:cNvPr id="225" name="Rounded Rectangle 345">
              <a:extLst>
                <a:ext uri="{FF2B5EF4-FFF2-40B4-BE49-F238E27FC236}">
                  <a16:creationId xmlns:a16="http://schemas.microsoft.com/office/drawing/2014/main" id="{C50BB548-01CE-E369-6A59-559C1CFB2C2D}"/>
                </a:ext>
              </a:extLst>
            </p:cNvPr>
            <p:cNvSpPr>
              <a:spLocks noChangeAspect="1"/>
            </p:cNvSpPr>
            <p:nvPr/>
          </p:nvSpPr>
          <p:spPr>
            <a:xfrm rot="2479908">
              <a:off x="3071565" y="3133258"/>
              <a:ext cx="134044" cy="320040"/>
            </a:xfrm>
            <a:custGeom>
              <a:avLst/>
              <a:gdLst>
                <a:gd name="connsiteX0" fmla="*/ 0 w 117510"/>
                <a:gd name="connsiteY0" fmla="*/ 58755 h 391977"/>
                <a:gd name="connsiteX1" fmla="*/ 58755 w 117510"/>
                <a:gd name="connsiteY1" fmla="*/ 0 h 391977"/>
                <a:gd name="connsiteX2" fmla="*/ 58755 w 117510"/>
                <a:gd name="connsiteY2" fmla="*/ 0 h 391977"/>
                <a:gd name="connsiteX3" fmla="*/ 117510 w 117510"/>
                <a:gd name="connsiteY3" fmla="*/ 58755 h 391977"/>
                <a:gd name="connsiteX4" fmla="*/ 117510 w 117510"/>
                <a:gd name="connsiteY4" fmla="*/ 333222 h 391977"/>
                <a:gd name="connsiteX5" fmla="*/ 58755 w 117510"/>
                <a:gd name="connsiteY5" fmla="*/ 391977 h 391977"/>
                <a:gd name="connsiteX6" fmla="*/ 58755 w 117510"/>
                <a:gd name="connsiteY6" fmla="*/ 391977 h 391977"/>
                <a:gd name="connsiteX7" fmla="*/ 0 w 117510"/>
                <a:gd name="connsiteY7" fmla="*/ 333222 h 391977"/>
                <a:gd name="connsiteX8" fmla="*/ 0 w 117510"/>
                <a:gd name="connsiteY8" fmla="*/ 58755 h 391977"/>
                <a:gd name="connsiteX0" fmla="*/ 0 w 163975"/>
                <a:gd name="connsiteY0" fmla="*/ 58755 h 391977"/>
                <a:gd name="connsiteX1" fmla="*/ 58755 w 163975"/>
                <a:gd name="connsiteY1" fmla="*/ 0 h 391977"/>
                <a:gd name="connsiteX2" fmla="*/ 58755 w 163975"/>
                <a:gd name="connsiteY2" fmla="*/ 0 h 391977"/>
                <a:gd name="connsiteX3" fmla="*/ 117510 w 163975"/>
                <a:gd name="connsiteY3" fmla="*/ 58755 h 391977"/>
                <a:gd name="connsiteX4" fmla="*/ 163975 w 163975"/>
                <a:gd name="connsiteY4" fmla="*/ 209809 h 391977"/>
                <a:gd name="connsiteX5" fmla="*/ 117510 w 163975"/>
                <a:gd name="connsiteY5" fmla="*/ 333222 h 391977"/>
                <a:gd name="connsiteX6" fmla="*/ 58755 w 163975"/>
                <a:gd name="connsiteY6" fmla="*/ 391977 h 391977"/>
                <a:gd name="connsiteX7" fmla="*/ 58755 w 163975"/>
                <a:gd name="connsiteY7" fmla="*/ 391977 h 391977"/>
                <a:gd name="connsiteX8" fmla="*/ 0 w 163975"/>
                <a:gd name="connsiteY8" fmla="*/ 333222 h 391977"/>
                <a:gd name="connsiteX9" fmla="*/ 0 w 163975"/>
                <a:gd name="connsiteY9" fmla="*/ 58755 h 391977"/>
                <a:gd name="connsiteX0" fmla="*/ 199 w 164174"/>
                <a:gd name="connsiteY0" fmla="*/ 58755 h 391977"/>
                <a:gd name="connsiteX1" fmla="*/ 58954 w 164174"/>
                <a:gd name="connsiteY1" fmla="*/ 0 h 391977"/>
                <a:gd name="connsiteX2" fmla="*/ 58954 w 164174"/>
                <a:gd name="connsiteY2" fmla="*/ 0 h 391977"/>
                <a:gd name="connsiteX3" fmla="*/ 117709 w 164174"/>
                <a:gd name="connsiteY3" fmla="*/ 58755 h 391977"/>
                <a:gd name="connsiteX4" fmla="*/ 164174 w 164174"/>
                <a:gd name="connsiteY4" fmla="*/ 209809 h 391977"/>
                <a:gd name="connsiteX5" fmla="*/ 117709 w 164174"/>
                <a:gd name="connsiteY5" fmla="*/ 333222 h 391977"/>
                <a:gd name="connsiteX6" fmla="*/ 58954 w 164174"/>
                <a:gd name="connsiteY6" fmla="*/ 391977 h 391977"/>
                <a:gd name="connsiteX7" fmla="*/ 58954 w 164174"/>
                <a:gd name="connsiteY7" fmla="*/ 391977 h 391977"/>
                <a:gd name="connsiteX8" fmla="*/ 199 w 164174"/>
                <a:gd name="connsiteY8" fmla="*/ 333222 h 391977"/>
                <a:gd name="connsiteX9" fmla="*/ 61523 w 164174"/>
                <a:gd name="connsiteY9" fmla="*/ 168119 h 391977"/>
                <a:gd name="connsiteX10" fmla="*/ 199 w 164174"/>
                <a:gd name="connsiteY10" fmla="*/ 58755 h 39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74" h="391977">
                  <a:moveTo>
                    <a:pt x="199" y="58755"/>
                  </a:moveTo>
                  <a:cubicBezTo>
                    <a:pt x="199" y="26306"/>
                    <a:pt x="26505" y="0"/>
                    <a:pt x="58954" y="0"/>
                  </a:cubicBezTo>
                  <a:lnTo>
                    <a:pt x="58954" y="0"/>
                  </a:lnTo>
                  <a:cubicBezTo>
                    <a:pt x="91403" y="0"/>
                    <a:pt x="117709" y="26306"/>
                    <a:pt x="117709" y="58755"/>
                  </a:cubicBezTo>
                  <a:cubicBezTo>
                    <a:pt x="119084" y="113521"/>
                    <a:pt x="162799" y="155043"/>
                    <a:pt x="164174" y="209809"/>
                  </a:cubicBezTo>
                  <a:cubicBezTo>
                    <a:pt x="162799" y="246532"/>
                    <a:pt x="119084" y="296499"/>
                    <a:pt x="117709" y="333222"/>
                  </a:cubicBezTo>
                  <a:cubicBezTo>
                    <a:pt x="117709" y="365671"/>
                    <a:pt x="91403" y="391977"/>
                    <a:pt x="58954" y="391977"/>
                  </a:cubicBezTo>
                  <a:lnTo>
                    <a:pt x="58954" y="391977"/>
                  </a:lnTo>
                  <a:cubicBezTo>
                    <a:pt x="26505" y="391977"/>
                    <a:pt x="199" y="365671"/>
                    <a:pt x="199" y="333222"/>
                  </a:cubicBezTo>
                  <a:cubicBezTo>
                    <a:pt x="-4205" y="284042"/>
                    <a:pt x="65927" y="217299"/>
                    <a:pt x="61523" y="168119"/>
                  </a:cubicBezTo>
                  <a:lnTo>
                    <a:pt x="199" y="58755"/>
                  </a:lnTo>
                  <a:close/>
                </a:path>
              </a:pathLst>
            </a:custGeom>
            <a:solidFill>
              <a:schemeClr val="accent6"/>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26" name="Rounded Rectangle 345">
              <a:extLst>
                <a:ext uri="{FF2B5EF4-FFF2-40B4-BE49-F238E27FC236}">
                  <a16:creationId xmlns:a16="http://schemas.microsoft.com/office/drawing/2014/main" id="{6576A15D-6B0C-7FDC-482F-D37DE765361F}"/>
                </a:ext>
              </a:extLst>
            </p:cNvPr>
            <p:cNvSpPr>
              <a:spLocks noChangeAspect="1"/>
            </p:cNvSpPr>
            <p:nvPr/>
          </p:nvSpPr>
          <p:spPr>
            <a:xfrm rot="19120092" flipH="1">
              <a:off x="2756096" y="3139435"/>
              <a:ext cx="134044" cy="320040"/>
            </a:xfrm>
            <a:custGeom>
              <a:avLst/>
              <a:gdLst>
                <a:gd name="connsiteX0" fmla="*/ 0 w 117510"/>
                <a:gd name="connsiteY0" fmla="*/ 58755 h 391977"/>
                <a:gd name="connsiteX1" fmla="*/ 58755 w 117510"/>
                <a:gd name="connsiteY1" fmla="*/ 0 h 391977"/>
                <a:gd name="connsiteX2" fmla="*/ 58755 w 117510"/>
                <a:gd name="connsiteY2" fmla="*/ 0 h 391977"/>
                <a:gd name="connsiteX3" fmla="*/ 117510 w 117510"/>
                <a:gd name="connsiteY3" fmla="*/ 58755 h 391977"/>
                <a:gd name="connsiteX4" fmla="*/ 117510 w 117510"/>
                <a:gd name="connsiteY4" fmla="*/ 333222 h 391977"/>
                <a:gd name="connsiteX5" fmla="*/ 58755 w 117510"/>
                <a:gd name="connsiteY5" fmla="*/ 391977 h 391977"/>
                <a:gd name="connsiteX6" fmla="*/ 58755 w 117510"/>
                <a:gd name="connsiteY6" fmla="*/ 391977 h 391977"/>
                <a:gd name="connsiteX7" fmla="*/ 0 w 117510"/>
                <a:gd name="connsiteY7" fmla="*/ 333222 h 391977"/>
                <a:gd name="connsiteX8" fmla="*/ 0 w 117510"/>
                <a:gd name="connsiteY8" fmla="*/ 58755 h 391977"/>
                <a:gd name="connsiteX0" fmla="*/ 0 w 163975"/>
                <a:gd name="connsiteY0" fmla="*/ 58755 h 391977"/>
                <a:gd name="connsiteX1" fmla="*/ 58755 w 163975"/>
                <a:gd name="connsiteY1" fmla="*/ 0 h 391977"/>
                <a:gd name="connsiteX2" fmla="*/ 58755 w 163975"/>
                <a:gd name="connsiteY2" fmla="*/ 0 h 391977"/>
                <a:gd name="connsiteX3" fmla="*/ 117510 w 163975"/>
                <a:gd name="connsiteY3" fmla="*/ 58755 h 391977"/>
                <a:gd name="connsiteX4" fmla="*/ 163975 w 163975"/>
                <a:gd name="connsiteY4" fmla="*/ 209809 h 391977"/>
                <a:gd name="connsiteX5" fmla="*/ 117510 w 163975"/>
                <a:gd name="connsiteY5" fmla="*/ 333222 h 391977"/>
                <a:gd name="connsiteX6" fmla="*/ 58755 w 163975"/>
                <a:gd name="connsiteY6" fmla="*/ 391977 h 391977"/>
                <a:gd name="connsiteX7" fmla="*/ 58755 w 163975"/>
                <a:gd name="connsiteY7" fmla="*/ 391977 h 391977"/>
                <a:gd name="connsiteX8" fmla="*/ 0 w 163975"/>
                <a:gd name="connsiteY8" fmla="*/ 333222 h 391977"/>
                <a:gd name="connsiteX9" fmla="*/ 0 w 163975"/>
                <a:gd name="connsiteY9" fmla="*/ 58755 h 391977"/>
                <a:gd name="connsiteX0" fmla="*/ 199 w 164174"/>
                <a:gd name="connsiteY0" fmla="*/ 58755 h 391977"/>
                <a:gd name="connsiteX1" fmla="*/ 58954 w 164174"/>
                <a:gd name="connsiteY1" fmla="*/ 0 h 391977"/>
                <a:gd name="connsiteX2" fmla="*/ 58954 w 164174"/>
                <a:gd name="connsiteY2" fmla="*/ 0 h 391977"/>
                <a:gd name="connsiteX3" fmla="*/ 117709 w 164174"/>
                <a:gd name="connsiteY3" fmla="*/ 58755 h 391977"/>
                <a:gd name="connsiteX4" fmla="*/ 164174 w 164174"/>
                <a:gd name="connsiteY4" fmla="*/ 209809 h 391977"/>
                <a:gd name="connsiteX5" fmla="*/ 117709 w 164174"/>
                <a:gd name="connsiteY5" fmla="*/ 333222 h 391977"/>
                <a:gd name="connsiteX6" fmla="*/ 58954 w 164174"/>
                <a:gd name="connsiteY6" fmla="*/ 391977 h 391977"/>
                <a:gd name="connsiteX7" fmla="*/ 58954 w 164174"/>
                <a:gd name="connsiteY7" fmla="*/ 391977 h 391977"/>
                <a:gd name="connsiteX8" fmla="*/ 199 w 164174"/>
                <a:gd name="connsiteY8" fmla="*/ 333222 h 391977"/>
                <a:gd name="connsiteX9" fmla="*/ 61523 w 164174"/>
                <a:gd name="connsiteY9" fmla="*/ 168119 h 391977"/>
                <a:gd name="connsiteX10" fmla="*/ 199 w 164174"/>
                <a:gd name="connsiteY10" fmla="*/ 58755 h 39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74" h="391977">
                  <a:moveTo>
                    <a:pt x="199" y="58755"/>
                  </a:moveTo>
                  <a:cubicBezTo>
                    <a:pt x="199" y="26306"/>
                    <a:pt x="26505" y="0"/>
                    <a:pt x="58954" y="0"/>
                  </a:cubicBezTo>
                  <a:lnTo>
                    <a:pt x="58954" y="0"/>
                  </a:lnTo>
                  <a:cubicBezTo>
                    <a:pt x="91403" y="0"/>
                    <a:pt x="117709" y="26306"/>
                    <a:pt x="117709" y="58755"/>
                  </a:cubicBezTo>
                  <a:cubicBezTo>
                    <a:pt x="119084" y="113521"/>
                    <a:pt x="162799" y="155043"/>
                    <a:pt x="164174" y="209809"/>
                  </a:cubicBezTo>
                  <a:cubicBezTo>
                    <a:pt x="162799" y="246532"/>
                    <a:pt x="119084" y="296499"/>
                    <a:pt x="117709" y="333222"/>
                  </a:cubicBezTo>
                  <a:cubicBezTo>
                    <a:pt x="117709" y="365671"/>
                    <a:pt x="91403" y="391977"/>
                    <a:pt x="58954" y="391977"/>
                  </a:cubicBezTo>
                  <a:lnTo>
                    <a:pt x="58954" y="391977"/>
                  </a:lnTo>
                  <a:cubicBezTo>
                    <a:pt x="26505" y="391977"/>
                    <a:pt x="199" y="365671"/>
                    <a:pt x="199" y="333222"/>
                  </a:cubicBezTo>
                  <a:cubicBezTo>
                    <a:pt x="-4205" y="284042"/>
                    <a:pt x="65927" y="217299"/>
                    <a:pt x="61523" y="168119"/>
                  </a:cubicBezTo>
                  <a:lnTo>
                    <a:pt x="199" y="58755"/>
                  </a:lnTo>
                  <a:close/>
                </a:path>
              </a:pathLst>
            </a:custGeom>
            <a:solidFill>
              <a:schemeClr val="accent6"/>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9" name="Group 238">
            <a:extLst>
              <a:ext uri="{FF2B5EF4-FFF2-40B4-BE49-F238E27FC236}">
                <a16:creationId xmlns:a16="http://schemas.microsoft.com/office/drawing/2014/main" id="{171A771E-4879-9FDD-85A6-E8750A9D8D30}"/>
              </a:ext>
            </a:extLst>
          </p:cNvPr>
          <p:cNvGrpSpPr/>
          <p:nvPr/>
        </p:nvGrpSpPr>
        <p:grpSpPr>
          <a:xfrm>
            <a:off x="1856064" y="1632159"/>
            <a:ext cx="431420" cy="944647"/>
            <a:chOff x="1569197" y="3306611"/>
            <a:chExt cx="487060" cy="789402"/>
          </a:xfrm>
        </p:grpSpPr>
        <p:cxnSp>
          <p:nvCxnSpPr>
            <p:cNvPr id="173" name="Straight Connector 172">
              <a:extLst>
                <a:ext uri="{FF2B5EF4-FFF2-40B4-BE49-F238E27FC236}">
                  <a16:creationId xmlns:a16="http://schemas.microsoft.com/office/drawing/2014/main" id="{6190BD26-1F93-1B63-3E52-A0F1C27B3F39}"/>
                </a:ext>
              </a:extLst>
            </p:cNvPr>
            <p:cNvCxnSpPr>
              <a:cxnSpLocks/>
            </p:cNvCxnSpPr>
            <p:nvPr/>
          </p:nvCxnSpPr>
          <p:spPr>
            <a:xfrm>
              <a:off x="1864496" y="3455933"/>
              <a:ext cx="0" cy="64008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Rounded Rectangle 173">
              <a:extLst>
                <a:ext uri="{FF2B5EF4-FFF2-40B4-BE49-F238E27FC236}">
                  <a16:creationId xmlns:a16="http://schemas.microsoft.com/office/drawing/2014/main" id="{553F5061-4AEE-C893-B3E8-4EBF4916636D}"/>
                </a:ext>
              </a:extLst>
            </p:cNvPr>
            <p:cNvSpPr/>
            <p:nvPr/>
          </p:nvSpPr>
          <p:spPr>
            <a:xfrm>
              <a:off x="1822626" y="3609004"/>
              <a:ext cx="86582" cy="386644"/>
            </a:xfrm>
            <a:prstGeom prst="roundRect">
              <a:avLst>
                <a:gd name="adj" fmla="val 50000"/>
              </a:avLst>
            </a:prstGeom>
            <a:solidFill>
              <a:srgbClr val="7030A0"/>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69" name="Oval 168">
              <a:extLst>
                <a:ext uri="{FF2B5EF4-FFF2-40B4-BE49-F238E27FC236}">
                  <a16:creationId xmlns:a16="http://schemas.microsoft.com/office/drawing/2014/main" id="{003D37B3-ADEC-9B6A-F376-B6F559C486C2}"/>
                </a:ext>
              </a:extLst>
            </p:cNvPr>
            <p:cNvSpPr>
              <a:spLocks noChangeAspect="1"/>
            </p:cNvSpPr>
            <p:nvPr/>
          </p:nvSpPr>
          <p:spPr>
            <a:xfrm>
              <a:off x="1569197" y="3604281"/>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a:ea typeface="+mn-ea"/>
                  <a:cs typeface="+mn-cs"/>
                </a:rPr>
                <a:t>P</a:t>
              </a:r>
            </a:p>
          </p:txBody>
        </p:sp>
        <p:sp>
          <p:nvSpPr>
            <p:cNvPr id="170" name="Oval 169">
              <a:extLst>
                <a:ext uri="{FF2B5EF4-FFF2-40B4-BE49-F238E27FC236}">
                  <a16:creationId xmlns:a16="http://schemas.microsoft.com/office/drawing/2014/main" id="{AE4E31A8-194B-14F5-2654-7B047C24E957}"/>
                </a:ext>
              </a:extLst>
            </p:cNvPr>
            <p:cNvSpPr>
              <a:spLocks noChangeAspect="1"/>
            </p:cNvSpPr>
            <p:nvPr/>
          </p:nvSpPr>
          <p:spPr>
            <a:xfrm>
              <a:off x="1569667" y="3869802"/>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a:ea typeface="+mn-ea"/>
                  <a:cs typeface="+mn-cs"/>
                </a:rPr>
                <a:t>P</a:t>
              </a:r>
            </a:p>
          </p:txBody>
        </p:sp>
        <p:sp>
          <p:nvSpPr>
            <p:cNvPr id="171" name="Oval 170">
              <a:extLst>
                <a:ext uri="{FF2B5EF4-FFF2-40B4-BE49-F238E27FC236}">
                  <a16:creationId xmlns:a16="http://schemas.microsoft.com/office/drawing/2014/main" id="{2735EEEB-7B1D-2096-4783-A17772409CD7}"/>
                </a:ext>
              </a:extLst>
            </p:cNvPr>
            <p:cNvSpPr>
              <a:spLocks noChangeAspect="1"/>
            </p:cNvSpPr>
            <p:nvPr/>
          </p:nvSpPr>
          <p:spPr>
            <a:xfrm>
              <a:off x="1921554" y="3599871"/>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a:ea typeface="+mn-ea"/>
                  <a:cs typeface="+mn-cs"/>
                </a:rPr>
                <a:t>P</a:t>
              </a:r>
            </a:p>
          </p:txBody>
        </p:sp>
        <p:sp>
          <p:nvSpPr>
            <p:cNvPr id="172" name="Oval 171">
              <a:extLst>
                <a:ext uri="{FF2B5EF4-FFF2-40B4-BE49-F238E27FC236}">
                  <a16:creationId xmlns:a16="http://schemas.microsoft.com/office/drawing/2014/main" id="{B1CF8514-C3E0-5519-415C-B5EF672BFAB0}"/>
                </a:ext>
              </a:extLst>
            </p:cNvPr>
            <p:cNvSpPr>
              <a:spLocks noChangeAspect="1"/>
            </p:cNvSpPr>
            <p:nvPr/>
          </p:nvSpPr>
          <p:spPr>
            <a:xfrm>
              <a:off x="1922024" y="3865392"/>
              <a:ext cx="134233"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243"/>
                  </a:solidFill>
                  <a:effectLst/>
                  <a:uLnTx/>
                  <a:uFillTx/>
                  <a:latin typeface="Arial"/>
                  <a:ea typeface="+mn-ea"/>
                  <a:cs typeface="+mn-cs"/>
                </a:rPr>
                <a:t>P</a:t>
              </a:r>
            </a:p>
          </p:txBody>
        </p:sp>
        <p:sp>
          <p:nvSpPr>
            <p:cNvPr id="224" name="Rounded Rectangle 223">
              <a:extLst>
                <a:ext uri="{FF2B5EF4-FFF2-40B4-BE49-F238E27FC236}">
                  <a16:creationId xmlns:a16="http://schemas.microsoft.com/office/drawing/2014/main" id="{C00E4A9D-3998-87E6-F8C7-6FC2358A84DC}"/>
                </a:ext>
              </a:extLst>
            </p:cNvPr>
            <p:cNvSpPr/>
            <p:nvPr/>
          </p:nvSpPr>
          <p:spPr>
            <a:xfrm flipH="1">
              <a:off x="1813261" y="3306611"/>
              <a:ext cx="109728" cy="237744"/>
            </a:xfrm>
            <a:prstGeom prst="roundRect">
              <a:avLst>
                <a:gd name="adj" fmla="val 50000"/>
              </a:avLst>
            </a:prstGeom>
            <a:solidFill>
              <a:schemeClr val="accent5"/>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cxnSp>
          <p:nvCxnSpPr>
            <p:cNvPr id="238" name="Straight Connector 237">
              <a:extLst>
                <a:ext uri="{FF2B5EF4-FFF2-40B4-BE49-F238E27FC236}">
                  <a16:creationId xmlns:a16="http://schemas.microsoft.com/office/drawing/2014/main" id="{33714C76-298F-115F-F3D0-BABBC7A07C24}"/>
                </a:ext>
              </a:extLst>
            </p:cNvPr>
            <p:cNvCxnSpPr>
              <a:cxnSpLocks/>
            </p:cNvCxnSpPr>
            <p:nvPr/>
          </p:nvCxnSpPr>
          <p:spPr>
            <a:xfrm>
              <a:off x="1755639" y="3455933"/>
              <a:ext cx="0" cy="64008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ounded Rectangle 175">
              <a:extLst>
                <a:ext uri="{FF2B5EF4-FFF2-40B4-BE49-F238E27FC236}">
                  <a16:creationId xmlns:a16="http://schemas.microsoft.com/office/drawing/2014/main" id="{C7124002-8502-9F3A-4A68-6AF082A04721}"/>
                </a:ext>
              </a:extLst>
            </p:cNvPr>
            <p:cNvSpPr/>
            <p:nvPr/>
          </p:nvSpPr>
          <p:spPr>
            <a:xfrm flipH="1">
              <a:off x="1714930" y="3609004"/>
              <a:ext cx="86582" cy="386644"/>
            </a:xfrm>
            <a:prstGeom prst="roundRect">
              <a:avLst>
                <a:gd name="adj" fmla="val 50000"/>
              </a:avLst>
            </a:prstGeom>
            <a:solidFill>
              <a:srgbClr val="7030A0"/>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23" name="Rounded Rectangle 222">
              <a:extLst>
                <a:ext uri="{FF2B5EF4-FFF2-40B4-BE49-F238E27FC236}">
                  <a16:creationId xmlns:a16="http://schemas.microsoft.com/office/drawing/2014/main" id="{7DAB3034-284B-0399-D237-9D5759E30BBE}"/>
                </a:ext>
              </a:extLst>
            </p:cNvPr>
            <p:cNvSpPr/>
            <p:nvPr/>
          </p:nvSpPr>
          <p:spPr>
            <a:xfrm flipH="1">
              <a:off x="1699171" y="3306611"/>
              <a:ext cx="109728" cy="237744"/>
            </a:xfrm>
            <a:prstGeom prst="roundRect">
              <a:avLst>
                <a:gd name="adj" fmla="val 50000"/>
              </a:avLst>
            </a:prstGeom>
            <a:solidFill>
              <a:schemeClr val="accent5"/>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241" name="TextBox 240">
            <a:extLst>
              <a:ext uri="{FF2B5EF4-FFF2-40B4-BE49-F238E27FC236}">
                <a16:creationId xmlns:a16="http://schemas.microsoft.com/office/drawing/2014/main" id="{29F1C3E6-1D19-3280-903C-E27B1927C026}"/>
              </a:ext>
            </a:extLst>
          </p:cNvPr>
          <p:cNvSpPr txBox="1"/>
          <p:nvPr/>
        </p:nvSpPr>
        <p:spPr>
          <a:xfrm>
            <a:off x="912639" y="3308747"/>
            <a:ext cx="1570864"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Downstream signaling</a:t>
            </a:r>
          </a:p>
        </p:txBody>
      </p:sp>
      <p:grpSp>
        <p:nvGrpSpPr>
          <p:cNvPr id="16" name="Group 15">
            <a:extLst>
              <a:ext uri="{FF2B5EF4-FFF2-40B4-BE49-F238E27FC236}">
                <a16:creationId xmlns:a16="http://schemas.microsoft.com/office/drawing/2014/main" id="{E7F7FCA1-C548-3B18-73E7-97FBC36AC297}"/>
              </a:ext>
            </a:extLst>
          </p:cNvPr>
          <p:cNvGrpSpPr/>
          <p:nvPr/>
        </p:nvGrpSpPr>
        <p:grpSpPr>
          <a:xfrm>
            <a:off x="1265474" y="1944142"/>
            <a:ext cx="822960" cy="1397817"/>
            <a:chOff x="1829511" y="3013028"/>
            <a:chExt cx="822960" cy="1034658"/>
          </a:xfrm>
        </p:grpSpPr>
        <p:cxnSp>
          <p:nvCxnSpPr>
            <p:cNvPr id="240" name="Straight Connector 239">
              <a:extLst>
                <a:ext uri="{FF2B5EF4-FFF2-40B4-BE49-F238E27FC236}">
                  <a16:creationId xmlns:a16="http://schemas.microsoft.com/office/drawing/2014/main" id="{B06DF2E7-272D-6107-A8F5-823071C8BA4D}"/>
                </a:ext>
              </a:extLst>
            </p:cNvPr>
            <p:cNvCxnSpPr/>
            <p:nvPr/>
          </p:nvCxnSpPr>
          <p:spPr>
            <a:xfrm>
              <a:off x="2266954" y="3499046"/>
              <a:ext cx="0" cy="54864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E0B2431-846B-920D-05B2-E51F01D07CC4}"/>
                </a:ext>
              </a:extLst>
            </p:cNvPr>
            <p:cNvCxnSpPr>
              <a:cxnSpLocks/>
            </p:cNvCxnSpPr>
            <p:nvPr/>
          </p:nvCxnSpPr>
          <p:spPr>
            <a:xfrm>
              <a:off x="1837898" y="3013028"/>
              <a:ext cx="0" cy="50292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AF5E3F1F-C249-51CC-F65D-56A8F5770FCA}"/>
                </a:ext>
              </a:extLst>
            </p:cNvPr>
            <p:cNvCxnSpPr/>
            <p:nvPr/>
          </p:nvCxnSpPr>
          <p:spPr>
            <a:xfrm>
              <a:off x="2641276" y="3325257"/>
              <a:ext cx="0" cy="18288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BA584F5-E4E2-9881-4E66-5DB366F272BD}"/>
                </a:ext>
              </a:extLst>
            </p:cNvPr>
            <p:cNvCxnSpPr>
              <a:cxnSpLocks/>
            </p:cNvCxnSpPr>
            <p:nvPr/>
          </p:nvCxnSpPr>
          <p:spPr>
            <a:xfrm flipH="1">
              <a:off x="1829511" y="3507782"/>
              <a:ext cx="822960"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BBF83714-E6DE-C84A-6ABE-88D883A04606}"/>
              </a:ext>
            </a:extLst>
          </p:cNvPr>
          <p:cNvGrpSpPr/>
          <p:nvPr/>
        </p:nvGrpSpPr>
        <p:grpSpPr>
          <a:xfrm>
            <a:off x="1815010" y="2898851"/>
            <a:ext cx="731520" cy="247070"/>
            <a:chOff x="3479369" y="4000874"/>
            <a:chExt cx="731520" cy="182880"/>
          </a:xfrm>
        </p:grpSpPr>
        <p:cxnSp>
          <p:nvCxnSpPr>
            <p:cNvPr id="253" name="Straight Connector 252">
              <a:extLst>
                <a:ext uri="{FF2B5EF4-FFF2-40B4-BE49-F238E27FC236}">
                  <a16:creationId xmlns:a16="http://schemas.microsoft.com/office/drawing/2014/main" id="{3B2A4459-02A0-EB1D-23A7-D6C93B7EF3BC}"/>
                </a:ext>
              </a:extLst>
            </p:cNvPr>
            <p:cNvCxnSpPr>
              <a:cxnSpLocks/>
            </p:cNvCxnSpPr>
            <p:nvPr/>
          </p:nvCxnSpPr>
          <p:spPr>
            <a:xfrm flipH="1">
              <a:off x="3479369" y="4092314"/>
              <a:ext cx="7315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FEC3DE99-04F6-A82B-E73F-8AD9D289EC3C}"/>
                </a:ext>
              </a:extLst>
            </p:cNvPr>
            <p:cNvCxnSpPr>
              <a:cxnSpLocks/>
            </p:cNvCxnSpPr>
            <p:nvPr/>
          </p:nvCxnSpPr>
          <p:spPr>
            <a:xfrm flipV="1">
              <a:off x="3479369" y="4000874"/>
              <a:ext cx="0" cy="1828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F3529161-20E9-8BD7-9F41-1393FA9BAE8A}"/>
              </a:ext>
            </a:extLst>
          </p:cNvPr>
          <p:cNvSpPr>
            <a:spLocks/>
          </p:cNvSpPr>
          <p:nvPr/>
        </p:nvSpPr>
        <p:spPr>
          <a:xfrm>
            <a:off x="152400" y="3724387"/>
            <a:ext cx="5389724" cy="2238260"/>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rtlCol="0" anchor="ctr" anchorCtr="0"/>
          <a:lstStyle/>
          <a:p>
            <a:pPr marL="11113" marR="0" lvl="0" indent="0" algn="l" defTabSz="914400" rtl="0" eaLnBrk="0" fontAlgn="base" latinLnBrk="0" hangingPunct="0">
              <a:lnSpc>
                <a:spcPct val="100000"/>
              </a:lnSpc>
              <a:spcBef>
                <a:spcPct val="0"/>
              </a:spcBef>
              <a:spcAft>
                <a:spcPts val="900"/>
              </a:spcAft>
              <a:buClrTx/>
              <a:buSzTx/>
              <a:buFontTx/>
              <a:buNone/>
              <a:tabLst/>
              <a:defRPr/>
            </a:pPr>
            <a:r>
              <a:rPr kumimoji="0" lang="en-US" sz="1600" b="1" i="0" u="none" strike="noStrike" kern="1200" cap="none" spc="0" normalizeH="0" baseline="0" noProof="0" dirty="0">
                <a:ln>
                  <a:noFill/>
                </a:ln>
                <a:solidFill>
                  <a:srgbClr val="002243"/>
                </a:solidFill>
                <a:effectLst/>
                <a:uLnTx/>
                <a:uFillTx/>
                <a:latin typeface="Arial"/>
                <a:ea typeface="+mn-ea"/>
                <a:cs typeface="+mn-cs"/>
              </a:rPr>
              <a:t>Approved therapy MOA:                                                   -- </a:t>
            </a:r>
            <a:r>
              <a:rPr kumimoji="0" lang="en-US" sz="1600" b="0" i="0" u="none" strike="noStrike" kern="1200" cap="none" spc="0" normalizeH="0" baseline="0" noProof="0" dirty="0" err="1">
                <a:ln>
                  <a:noFill/>
                </a:ln>
                <a:solidFill>
                  <a:srgbClr val="002243"/>
                </a:solidFill>
                <a:effectLst/>
                <a:uLnTx/>
                <a:uFillTx/>
                <a:latin typeface="Arial"/>
                <a:ea typeface="+mn-ea"/>
                <a:cs typeface="+mn-cs"/>
              </a:rPr>
              <a:t>Entrectinib</a:t>
            </a:r>
            <a:r>
              <a:rPr kumimoji="0" lang="en-US" sz="1600" b="0" i="0" u="none" strike="noStrike" kern="1200" cap="none" spc="0" normalizeH="0" baseline="0" noProof="0" dirty="0">
                <a:ln>
                  <a:noFill/>
                </a:ln>
                <a:solidFill>
                  <a:srgbClr val="002243"/>
                </a:solidFill>
                <a:effectLst/>
                <a:uLnTx/>
                <a:uFillTx/>
                <a:latin typeface="Arial"/>
                <a:ea typeface="+mn-ea"/>
                <a:cs typeface="+mn-cs"/>
              </a:rPr>
              <a:t> – pan-TRK–, ROS1-, and ALK-TKI;                -- Larotrectinib – pan-TRK–TKI; blocks downstream signal</a:t>
            </a:r>
          </a:p>
          <a:p>
            <a:pPr marL="11113"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2243"/>
                </a:solidFill>
                <a:effectLst/>
                <a:uLnTx/>
                <a:uFillTx/>
                <a:latin typeface="Arial"/>
                <a:ea typeface="+mn-ea"/>
                <a:cs typeface="+mn-cs"/>
              </a:rPr>
              <a:t>mNSCLC</a:t>
            </a:r>
            <a:r>
              <a:rPr kumimoji="0" lang="en-US" sz="1600" b="1" i="0" u="none" strike="noStrike" kern="1200" cap="none" spc="0" normalizeH="0" baseline="0" noProof="0" dirty="0">
                <a:ln>
                  <a:noFill/>
                </a:ln>
                <a:solidFill>
                  <a:srgbClr val="002243"/>
                </a:solidFill>
                <a:effectLst/>
                <a:uLnTx/>
                <a:uFillTx/>
                <a:latin typeface="Arial"/>
                <a:ea typeface="+mn-ea"/>
                <a:cs typeface="+mn-cs"/>
              </a:rPr>
              <a:t> therapy setting:</a:t>
            </a:r>
          </a:p>
          <a:p>
            <a:pPr marL="412750" marR="0" lvl="0" indent="-174625"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243"/>
                </a:solidFill>
                <a:effectLst/>
                <a:uLnTx/>
                <a:uFillTx/>
                <a:latin typeface="Arial"/>
                <a:ea typeface="+mn-ea"/>
                <a:cs typeface="+mn-cs"/>
              </a:rPr>
              <a:t>First line: </a:t>
            </a:r>
            <a:r>
              <a:rPr kumimoji="0" lang="en-US" sz="1600" b="0" i="0" u="none" strike="noStrike" kern="1200" cap="none" spc="0" normalizeH="0" baseline="0" noProof="0" dirty="0" err="1">
                <a:ln>
                  <a:noFill/>
                </a:ln>
                <a:solidFill>
                  <a:srgbClr val="002243"/>
                </a:solidFill>
                <a:effectLst/>
                <a:uLnTx/>
                <a:uFillTx/>
                <a:latin typeface="Arial"/>
                <a:ea typeface="+mn-ea"/>
                <a:cs typeface="+mn-cs"/>
              </a:rPr>
              <a:t>larotrectinib</a:t>
            </a:r>
            <a:r>
              <a:rPr kumimoji="0" lang="en-US" sz="1600" b="0" i="0" u="none" strike="noStrike" kern="1200" cap="none" spc="0" normalizeH="0" baseline="0" noProof="0" dirty="0">
                <a:ln>
                  <a:noFill/>
                </a:ln>
                <a:solidFill>
                  <a:srgbClr val="002243"/>
                </a:solidFill>
                <a:effectLst/>
                <a:uLnTx/>
                <a:uFillTx/>
                <a:latin typeface="Arial"/>
                <a:ea typeface="+mn-ea"/>
                <a:cs typeface="+mn-cs"/>
              </a:rPr>
              <a:t> and </a:t>
            </a:r>
            <a:r>
              <a:rPr kumimoji="0" lang="en-US" sz="1600" b="0" i="0" u="none" strike="noStrike" kern="1200" cap="none" spc="0" normalizeH="0" baseline="0" noProof="0" dirty="0" err="1">
                <a:ln>
                  <a:noFill/>
                </a:ln>
                <a:solidFill>
                  <a:srgbClr val="002243"/>
                </a:solidFill>
                <a:effectLst/>
                <a:uLnTx/>
                <a:uFillTx/>
                <a:latin typeface="Arial"/>
                <a:ea typeface="+mn-ea"/>
                <a:cs typeface="+mn-cs"/>
              </a:rPr>
              <a:t>entrectinib</a:t>
            </a:r>
            <a:r>
              <a:rPr kumimoji="0" lang="en-US" sz="1600" b="0" i="0" u="none" strike="noStrike" kern="1200" cap="none" spc="0" normalizeH="0" baseline="0" noProof="0" dirty="0">
                <a:ln>
                  <a:noFill/>
                </a:ln>
                <a:solidFill>
                  <a:srgbClr val="002243"/>
                </a:solidFill>
                <a:effectLst/>
                <a:uLnTx/>
                <a:uFillTx/>
                <a:latin typeface="Arial"/>
                <a:ea typeface="+mn-ea"/>
                <a:cs typeface="+mn-cs"/>
              </a:rPr>
              <a:t> preferred</a:t>
            </a:r>
          </a:p>
          <a:p>
            <a:pPr marL="412750" marR="0" lvl="0" indent="-174625" algn="l" defTabSz="914400"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243"/>
                </a:solidFill>
                <a:effectLst/>
                <a:uLnTx/>
                <a:uFillTx/>
                <a:latin typeface="Arial"/>
                <a:ea typeface="+mn-ea"/>
                <a:cs typeface="+mn-cs"/>
              </a:rPr>
              <a:t>Subsequent therapy: depends on histology and prior therapy</a:t>
            </a:r>
          </a:p>
        </p:txBody>
      </p:sp>
      <p:graphicFrame>
        <p:nvGraphicFramePr>
          <p:cNvPr id="7" name="Table 6">
            <a:extLst>
              <a:ext uri="{FF2B5EF4-FFF2-40B4-BE49-F238E27FC236}">
                <a16:creationId xmlns:a16="http://schemas.microsoft.com/office/drawing/2014/main" id="{5070F85C-C738-BDE9-3845-120686BEA8BF}"/>
              </a:ext>
            </a:extLst>
          </p:cNvPr>
          <p:cNvGraphicFramePr>
            <a:graphicFrameLocks noGrp="1"/>
          </p:cNvGraphicFramePr>
          <p:nvPr/>
        </p:nvGraphicFramePr>
        <p:xfrm>
          <a:off x="5594811" y="3190010"/>
          <a:ext cx="6488332" cy="2548317"/>
        </p:xfrm>
        <a:graphic>
          <a:graphicData uri="http://schemas.openxmlformats.org/drawingml/2006/table">
            <a:tbl>
              <a:tblPr firstRow="1" bandRow="1">
                <a:tableStyleId>{22838BEF-8BB2-4498-84A7-C5851F593DF1}</a:tableStyleId>
              </a:tblPr>
              <a:tblGrid>
                <a:gridCol w="1291181">
                  <a:extLst>
                    <a:ext uri="{9D8B030D-6E8A-4147-A177-3AD203B41FA5}">
                      <a16:colId xmlns:a16="http://schemas.microsoft.com/office/drawing/2014/main" val="2371751998"/>
                    </a:ext>
                  </a:extLst>
                </a:gridCol>
                <a:gridCol w="2239347">
                  <a:extLst>
                    <a:ext uri="{9D8B030D-6E8A-4147-A177-3AD203B41FA5}">
                      <a16:colId xmlns:a16="http://schemas.microsoft.com/office/drawing/2014/main" val="1424661627"/>
                    </a:ext>
                  </a:extLst>
                </a:gridCol>
                <a:gridCol w="578498">
                  <a:extLst>
                    <a:ext uri="{9D8B030D-6E8A-4147-A177-3AD203B41FA5}">
                      <a16:colId xmlns:a16="http://schemas.microsoft.com/office/drawing/2014/main" val="850491082"/>
                    </a:ext>
                  </a:extLst>
                </a:gridCol>
                <a:gridCol w="839755">
                  <a:extLst>
                    <a:ext uri="{9D8B030D-6E8A-4147-A177-3AD203B41FA5}">
                      <a16:colId xmlns:a16="http://schemas.microsoft.com/office/drawing/2014/main" val="778301063"/>
                    </a:ext>
                  </a:extLst>
                </a:gridCol>
                <a:gridCol w="662473">
                  <a:extLst>
                    <a:ext uri="{9D8B030D-6E8A-4147-A177-3AD203B41FA5}">
                      <a16:colId xmlns:a16="http://schemas.microsoft.com/office/drawing/2014/main" val="1235881588"/>
                    </a:ext>
                  </a:extLst>
                </a:gridCol>
                <a:gridCol w="877078">
                  <a:extLst>
                    <a:ext uri="{9D8B030D-6E8A-4147-A177-3AD203B41FA5}">
                      <a16:colId xmlns:a16="http://schemas.microsoft.com/office/drawing/2014/main" val="2459279623"/>
                    </a:ext>
                  </a:extLst>
                </a:gridCol>
              </a:tblGrid>
              <a:tr h="316609">
                <a:tc rowSpan="2">
                  <a:txBody>
                    <a:bodyPr/>
                    <a:lstStyle/>
                    <a:p>
                      <a:pPr algn="ctr"/>
                      <a:r>
                        <a:rPr lang="en-US" sz="1400" b="1" dirty="0">
                          <a:solidFill>
                            <a:schemeClr val="bg1"/>
                          </a:solidFill>
                        </a:rPr>
                        <a:t>Therapy </a:t>
                      </a:r>
                    </a:p>
                  </a:txBody>
                  <a:tcPr marL="0" marR="0" anchor="ctr">
                    <a:lnL w="19050" cap="flat" cmpd="sng" algn="ctr">
                      <a:solidFill>
                        <a:schemeClr val="accent5"/>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rowSpan="2">
                  <a:txBody>
                    <a:bodyPr/>
                    <a:lstStyle/>
                    <a:p>
                      <a:pPr algn="ctr"/>
                      <a:r>
                        <a:rPr lang="en-US" sz="1400" b="1" dirty="0">
                          <a:solidFill>
                            <a:schemeClr val="bg1"/>
                          </a:solidFill>
                        </a:rPr>
                        <a:t>Trial(s)</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gridSpan="2">
                  <a:txBody>
                    <a:bodyPr/>
                    <a:lstStyle/>
                    <a:p>
                      <a:pPr algn="ctr"/>
                      <a:r>
                        <a:rPr lang="en-US" sz="1400" b="1" dirty="0">
                          <a:solidFill>
                            <a:schemeClr val="bg1"/>
                          </a:solidFill>
                        </a:rPr>
                        <a:t>Efficacy</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pPr algn="ctr"/>
                      <a:endParaRPr lang="en-US" sz="1600" dirty="0">
                        <a:solidFill>
                          <a:schemeClr val="bg1"/>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tc gridSpan="2">
                  <a:txBody>
                    <a:bodyPr/>
                    <a:lstStyle/>
                    <a:p>
                      <a:pPr algn="ctr"/>
                      <a:r>
                        <a:rPr lang="en-US" sz="1400" b="1" dirty="0">
                          <a:solidFill>
                            <a:schemeClr val="bg1"/>
                          </a:solidFill>
                        </a:rPr>
                        <a:t>CNS Penetration</a:t>
                      </a:r>
                    </a:p>
                  </a:txBody>
                  <a:tcPr marL="0" marR="0"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pPr algn="ctr"/>
                      <a:endParaRPr lang="en-US" sz="1600" dirty="0">
                        <a:solidFill>
                          <a:schemeClr val="bg1"/>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444635756"/>
                  </a:ext>
                </a:extLst>
              </a:tr>
              <a:tr h="538236">
                <a:tc vMerge="1">
                  <a:txBody>
                    <a:bodyPr/>
                    <a:lstStyle/>
                    <a:p>
                      <a:endParaRPr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tc vMerge="1">
                  <a:txBody>
                    <a:bodyPr/>
                    <a:lstStyle/>
                    <a:p>
                      <a:endParaRPr dirty="0"/>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tc>
                  <a:txBody>
                    <a:bodyPr/>
                    <a:lstStyle/>
                    <a:p>
                      <a:pPr algn="ctr"/>
                      <a:r>
                        <a:rPr lang="en-US" sz="1400" b="1" dirty="0">
                          <a:solidFill>
                            <a:schemeClr val="bg1"/>
                          </a:solidFill>
                        </a:rPr>
                        <a:t>ORR</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400" b="1" dirty="0">
                          <a:solidFill>
                            <a:schemeClr val="bg1"/>
                          </a:solidFill>
                        </a:rPr>
                        <a:t>PFS (</a:t>
                      </a:r>
                      <a:r>
                        <a:rPr lang="en-US" sz="1400" b="1" dirty="0" err="1">
                          <a:solidFill>
                            <a:schemeClr val="bg1"/>
                          </a:solidFill>
                        </a:rPr>
                        <a:t>mo</a:t>
                      </a:r>
                      <a:r>
                        <a:rPr lang="en-US" sz="1400" b="1" dirty="0">
                          <a:solidFill>
                            <a:schemeClr val="bg1"/>
                          </a:solidFill>
                        </a:rPr>
                        <a:t>)</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400" b="1" dirty="0">
                          <a:solidFill>
                            <a:schemeClr val="bg1"/>
                          </a:solidFill>
                        </a:rPr>
                        <a:t>IC-ORR</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400" b="1" dirty="0">
                          <a:solidFill>
                            <a:schemeClr val="bg1"/>
                          </a:solidFill>
                        </a:rPr>
                        <a:t>IC-PFS (</a:t>
                      </a:r>
                      <a:r>
                        <a:rPr lang="en-US" sz="1400" b="1" dirty="0" err="1">
                          <a:solidFill>
                            <a:schemeClr val="bg1"/>
                          </a:solidFill>
                        </a:rPr>
                        <a:t>mo</a:t>
                      </a:r>
                      <a:r>
                        <a:rPr lang="en-US" sz="1400" b="1" dirty="0">
                          <a:solidFill>
                            <a:schemeClr val="bg1"/>
                          </a:solidFill>
                        </a:rPr>
                        <a:t>)</a:t>
                      </a:r>
                    </a:p>
                  </a:txBody>
                  <a:tcPr marL="0" marR="0"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45887698"/>
                  </a:ext>
                </a:extLst>
              </a:tr>
              <a:tr h="870676">
                <a:tc>
                  <a:txBody>
                    <a:bodyPr/>
                    <a:lstStyle/>
                    <a:p>
                      <a:pPr algn="ctr"/>
                      <a:r>
                        <a:rPr lang="en-US" sz="1300" b="1" dirty="0" err="1">
                          <a:latin typeface="+mn-lt"/>
                        </a:rPr>
                        <a:t>Entrectinib</a:t>
                      </a:r>
                      <a:r>
                        <a:rPr lang="en-US" sz="1300" b="1" dirty="0">
                          <a:latin typeface="+mn-lt"/>
                        </a:rPr>
                        <a:t>*</a:t>
                      </a:r>
                      <a:r>
                        <a:rPr lang="en-US" sz="1300" b="1" baseline="30000" dirty="0">
                          <a:latin typeface="+mn-lt"/>
                        </a:rPr>
                        <a:t>†3</a:t>
                      </a:r>
                      <a:endParaRPr lang="en-US" sz="1300" b="1" dirty="0">
                        <a:latin typeface="+mn-lt"/>
                      </a:endParaRPr>
                    </a:p>
                  </a:txBody>
                  <a:tcPr marL="0" marR="0" anchor="ctr">
                    <a:lnL w="19050" cap="flat" cmpd="sng" algn="ctr">
                      <a:solidFill>
                        <a:schemeClr val="accent5"/>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300" b="1" dirty="0">
                          <a:latin typeface="+mn-lt"/>
                        </a:rPr>
                        <a:t>ALKA</a:t>
                      </a:r>
                    </a:p>
                    <a:p>
                      <a:pPr marL="0" marR="0" indent="0" algn="ctr" defTabSz="914400" rtl="0" eaLnBrk="1" fontAlgn="auto" latinLnBrk="0" hangingPunct="1">
                        <a:lnSpc>
                          <a:spcPct val="100000"/>
                        </a:lnSpc>
                        <a:spcBef>
                          <a:spcPts val="0"/>
                        </a:spcBef>
                        <a:spcAft>
                          <a:spcPts val="600"/>
                        </a:spcAft>
                        <a:buClrTx/>
                        <a:buSzTx/>
                        <a:buFontTx/>
                        <a:buNone/>
                        <a:tabLst/>
                        <a:defRPr/>
                      </a:pPr>
                      <a:r>
                        <a:rPr lang="en-US" sz="1300" b="1" dirty="0">
                          <a:latin typeface="+mn-lt"/>
                        </a:rPr>
                        <a:t>STARTRK-1 (NCT02097810)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mn-lt"/>
                        </a:rPr>
                        <a:t>STARTRK-2 (NCT02568267)</a:t>
                      </a:r>
                      <a:endParaRPr lang="en-US" sz="1300" b="1" baseline="30000" dirty="0">
                        <a:latin typeface="+mn-lt"/>
                      </a:endParaRP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mn-lt"/>
                        </a:rPr>
                        <a:t>64.5%</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mn-lt"/>
                        </a:rPr>
                        <a:t>20.8</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mn-lt"/>
                        </a:rPr>
                        <a:t>60%</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mn-lt"/>
                        </a:rPr>
                        <a:t>8.9</a:t>
                      </a:r>
                    </a:p>
                  </a:txBody>
                  <a:tcPr marL="0" marR="0"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034452"/>
                  </a:ext>
                </a:extLst>
              </a:tr>
              <a:tr h="822796">
                <a:tc>
                  <a:txBody>
                    <a:bodyPr/>
                    <a:lstStyle/>
                    <a:p>
                      <a:pPr algn="ctr"/>
                      <a:r>
                        <a:rPr lang="en-US" sz="1300" b="1" dirty="0">
                          <a:latin typeface="+mn-lt"/>
                        </a:rPr>
                        <a:t>Larotrectinib*</a:t>
                      </a:r>
                      <a:r>
                        <a:rPr lang="en-US" sz="1300" b="1" baseline="30000" dirty="0">
                          <a:latin typeface="+mn-lt"/>
                        </a:rPr>
                        <a:t>‡4</a:t>
                      </a:r>
                      <a:endParaRPr lang="en-US" sz="1300" b="1" dirty="0">
                        <a:latin typeface="+mn-lt"/>
                      </a:endParaRPr>
                    </a:p>
                  </a:txBody>
                  <a:tcPr marL="0" marR="0" anchor="ctr">
                    <a:lnL w="19050" cap="flat" cmpd="sng" algn="ctr">
                      <a:solidFill>
                        <a:schemeClr val="accent5"/>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300" b="1" baseline="0" dirty="0">
                          <a:latin typeface="+mn-lt"/>
                        </a:rPr>
                        <a:t>LOXO-TRK-14001 (NCT02122913)</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300" b="1" dirty="0">
                          <a:latin typeface="+mn-lt"/>
                        </a:rPr>
                        <a:t>NAVIGATE (NCT02576431) </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latin typeface="+mn-lt"/>
                        </a:rPr>
                        <a:t>73%</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latin typeface="+mn-lt"/>
                        </a:rPr>
                        <a:t>35.4</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latin typeface="+mn-lt"/>
                        </a:rPr>
                        <a:t>—</a:t>
                      </a:r>
                    </a:p>
                  </a:txBody>
                  <a:tcPr marL="0" marR="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latin typeface="+mn-lt"/>
                        </a:rPr>
                        <a:t>—</a:t>
                      </a:r>
                    </a:p>
                  </a:txBody>
                  <a:tcPr marL="0" marR="0" anchor="ctr">
                    <a:lnL w="12700" cap="flat" cmpd="sng" algn="ctr">
                      <a:solidFill>
                        <a:schemeClr val="accent5">
                          <a:lumMod val="20000"/>
                          <a:lumOff val="80000"/>
                        </a:schemeClr>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696300"/>
                  </a:ext>
                </a:extLst>
              </a:tr>
            </a:tbl>
          </a:graphicData>
        </a:graphic>
      </p:graphicFrame>
      <p:grpSp>
        <p:nvGrpSpPr>
          <p:cNvPr id="15" name="Group 14">
            <a:extLst>
              <a:ext uri="{FF2B5EF4-FFF2-40B4-BE49-F238E27FC236}">
                <a16:creationId xmlns:a16="http://schemas.microsoft.com/office/drawing/2014/main" id="{FBDD77B6-5765-47F7-C766-93B38120A064}"/>
              </a:ext>
            </a:extLst>
          </p:cNvPr>
          <p:cNvGrpSpPr/>
          <p:nvPr/>
        </p:nvGrpSpPr>
        <p:grpSpPr>
          <a:xfrm>
            <a:off x="858711" y="1568660"/>
            <a:ext cx="1502405" cy="254149"/>
            <a:chOff x="1383240" y="2315702"/>
            <a:chExt cx="1502405" cy="188120"/>
          </a:xfrm>
        </p:grpSpPr>
        <p:grpSp>
          <p:nvGrpSpPr>
            <p:cNvPr id="93" name="Group 92">
              <a:extLst>
                <a:ext uri="{FF2B5EF4-FFF2-40B4-BE49-F238E27FC236}">
                  <a16:creationId xmlns:a16="http://schemas.microsoft.com/office/drawing/2014/main" id="{2DEE45CC-561E-04DD-DA6D-3970DB8F0A45}"/>
                </a:ext>
              </a:extLst>
            </p:cNvPr>
            <p:cNvGrpSpPr/>
            <p:nvPr/>
          </p:nvGrpSpPr>
          <p:grpSpPr>
            <a:xfrm>
              <a:off x="1383240" y="2315702"/>
              <a:ext cx="1344344" cy="188120"/>
              <a:chOff x="10672040" y="2443530"/>
              <a:chExt cx="1517724" cy="212382"/>
            </a:xfrm>
          </p:grpSpPr>
          <p:pic>
            <p:nvPicPr>
              <p:cNvPr id="94" name="Picture 93">
                <a:extLst>
                  <a:ext uri="{FF2B5EF4-FFF2-40B4-BE49-F238E27FC236}">
                    <a16:creationId xmlns:a16="http://schemas.microsoft.com/office/drawing/2014/main" id="{6F704419-AA37-2500-38E8-0B814989D5CC}"/>
                  </a:ext>
                </a:extLst>
              </p:cNvPr>
              <p:cNvPicPr>
                <a:picLocks noChangeAspect="1"/>
              </p:cNvPicPr>
              <p:nvPr/>
            </p:nvPicPr>
            <p:blipFill>
              <a:blip r:embed="rId3"/>
              <a:stretch>
                <a:fillRect/>
              </a:stretch>
            </p:blipFill>
            <p:spPr>
              <a:xfrm>
                <a:off x="10672040" y="2443534"/>
                <a:ext cx="91371" cy="212377"/>
              </a:xfrm>
              <a:prstGeom prst="rect">
                <a:avLst/>
              </a:prstGeom>
            </p:spPr>
          </p:pic>
          <p:pic>
            <p:nvPicPr>
              <p:cNvPr id="95" name="Picture 94">
                <a:extLst>
                  <a:ext uri="{FF2B5EF4-FFF2-40B4-BE49-F238E27FC236}">
                    <a16:creationId xmlns:a16="http://schemas.microsoft.com/office/drawing/2014/main" id="{AEA3B918-F1DD-4C48-50C9-995FA66EE0E1}"/>
                  </a:ext>
                </a:extLst>
              </p:cNvPr>
              <p:cNvPicPr>
                <a:picLocks noChangeAspect="1"/>
              </p:cNvPicPr>
              <p:nvPr/>
            </p:nvPicPr>
            <p:blipFill>
              <a:blip r:embed="rId3"/>
              <a:stretch>
                <a:fillRect/>
              </a:stretch>
            </p:blipFill>
            <p:spPr>
              <a:xfrm>
                <a:off x="10762901" y="2443534"/>
                <a:ext cx="91371" cy="212377"/>
              </a:xfrm>
              <a:prstGeom prst="rect">
                <a:avLst/>
              </a:prstGeom>
            </p:spPr>
          </p:pic>
          <p:pic>
            <p:nvPicPr>
              <p:cNvPr id="96" name="Picture 95">
                <a:extLst>
                  <a:ext uri="{FF2B5EF4-FFF2-40B4-BE49-F238E27FC236}">
                    <a16:creationId xmlns:a16="http://schemas.microsoft.com/office/drawing/2014/main" id="{E56FEAA9-B5CF-E5F9-E81C-C3C451E40D37}"/>
                  </a:ext>
                </a:extLst>
              </p:cNvPr>
              <p:cNvPicPr>
                <a:picLocks noChangeAspect="1"/>
              </p:cNvPicPr>
              <p:nvPr/>
            </p:nvPicPr>
            <p:blipFill>
              <a:blip r:embed="rId3"/>
              <a:stretch>
                <a:fillRect/>
              </a:stretch>
            </p:blipFill>
            <p:spPr>
              <a:xfrm>
                <a:off x="10850486" y="2443534"/>
                <a:ext cx="91371" cy="212377"/>
              </a:xfrm>
              <a:prstGeom prst="rect">
                <a:avLst/>
              </a:prstGeom>
            </p:spPr>
          </p:pic>
          <p:pic>
            <p:nvPicPr>
              <p:cNvPr id="97" name="Picture 96">
                <a:extLst>
                  <a:ext uri="{FF2B5EF4-FFF2-40B4-BE49-F238E27FC236}">
                    <a16:creationId xmlns:a16="http://schemas.microsoft.com/office/drawing/2014/main" id="{ACF4E7DF-9F9B-4237-A20C-2BC15CB77E1E}"/>
                  </a:ext>
                </a:extLst>
              </p:cNvPr>
              <p:cNvPicPr>
                <a:picLocks noChangeAspect="1"/>
              </p:cNvPicPr>
              <p:nvPr/>
            </p:nvPicPr>
            <p:blipFill>
              <a:blip r:embed="rId3"/>
              <a:stretch>
                <a:fillRect/>
              </a:stretch>
            </p:blipFill>
            <p:spPr>
              <a:xfrm>
                <a:off x="10938581" y="2443535"/>
                <a:ext cx="91371" cy="212377"/>
              </a:xfrm>
              <a:prstGeom prst="rect">
                <a:avLst/>
              </a:prstGeom>
            </p:spPr>
          </p:pic>
          <p:pic>
            <p:nvPicPr>
              <p:cNvPr id="98" name="Picture 97">
                <a:extLst>
                  <a:ext uri="{FF2B5EF4-FFF2-40B4-BE49-F238E27FC236}">
                    <a16:creationId xmlns:a16="http://schemas.microsoft.com/office/drawing/2014/main" id="{00E83B21-C8C8-02DA-A5FB-D9A5F09E78BB}"/>
                  </a:ext>
                </a:extLst>
              </p:cNvPr>
              <p:cNvPicPr>
                <a:picLocks noChangeAspect="1"/>
              </p:cNvPicPr>
              <p:nvPr/>
            </p:nvPicPr>
            <p:blipFill>
              <a:blip r:embed="rId3"/>
              <a:stretch>
                <a:fillRect/>
              </a:stretch>
            </p:blipFill>
            <p:spPr>
              <a:xfrm>
                <a:off x="11028932" y="2443534"/>
                <a:ext cx="91371" cy="212377"/>
              </a:xfrm>
              <a:prstGeom prst="rect">
                <a:avLst/>
              </a:prstGeom>
            </p:spPr>
          </p:pic>
          <p:pic>
            <p:nvPicPr>
              <p:cNvPr id="99" name="Picture 98">
                <a:extLst>
                  <a:ext uri="{FF2B5EF4-FFF2-40B4-BE49-F238E27FC236}">
                    <a16:creationId xmlns:a16="http://schemas.microsoft.com/office/drawing/2014/main" id="{E60C0B57-0A0F-97AA-4A9E-F382CFCFDCCA}"/>
                  </a:ext>
                </a:extLst>
              </p:cNvPr>
              <p:cNvPicPr>
                <a:picLocks noChangeAspect="1"/>
              </p:cNvPicPr>
              <p:nvPr/>
            </p:nvPicPr>
            <p:blipFill>
              <a:blip r:embed="rId3"/>
              <a:stretch>
                <a:fillRect/>
              </a:stretch>
            </p:blipFill>
            <p:spPr>
              <a:xfrm>
                <a:off x="11117027" y="2443533"/>
                <a:ext cx="91371" cy="212377"/>
              </a:xfrm>
              <a:prstGeom prst="rect">
                <a:avLst/>
              </a:prstGeom>
            </p:spPr>
          </p:pic>
          <p:pic>
            <p:nvPicPr>
              <p:cNvPr id="100" name="Picture 99">
                <a:extLst>
                  <a:ext uri="{FF2B5EF4-FFF2-40B4-BE49-F238E27FC236}">
                    <a16:creationId xmlns:a16="http://schemas.microsoft.com/office/drawing/2014/main" id="{1404707C-CAC1-2895-210D-80498E42F355}"/>
                  </a:ext>
                </a:extLst>
              </p:cNvPr>
              <p:cNvPicPr>
                <a:picLocks noChangeAspect="1"/>
              </p:cNvPicPr>
              <p:nvPr/>
            </p:nvPicPr>
            <p:blipFill>
              <a:blip r:embed="rId3"/>
              <a:stretch>
                <a:fillRect/>
              </a:stretch>
            </p:blipFill>
            <p:spPr>
              <a:xfrm>
                <a:off x="11207888" y="2443533"/>
                <a:ext cx="91371" cy="212377"/>
              </a:xfrm>
              <a:prstGeom prst="rect">
                <a:avLst/>
              </a:prstGeom>
            </p:spPr>
          </p:pic>
          <p:pic>
            <p:nvPicPr>
              <p:cNvPr id="101" name="Picture 100">
                <a:extLst>
                  <a:ext uri="{FF2B5EF4-FFF2-40B4-BE49-F238E27FC236}">
                    <a16:creationId xmlns:a16="http://schemas.microsoft.com/office/drawing/2014/main" id="{4D48CF91-AC81-DE39-796B-19214478C59D}"/>
                  </a:ext>
                </a:extLst>
              </p:cNvPr>
              <p:cNvPicPr>
                <a:picLocks noChangeAspect="1"/>
              </p:cNvPicPr>
              <p:nvPr/>
            </p:nvPicPr>
            <p:blipFill>
              <a:blip r:embed="rId3"/>
              <a:stretch>
                <a:fillRect/>
              </a:stretch>
            </p:blipFill>
            <p:spPr>
              <a:xfrm>
                <a:off x="11295473" y="2443533"/>
                <a:ext cx="91371" cy="212377"/>
              </a:xfrm>
              <a:prstGeom prst="rect">
                <a:avLst/>
              </a:prstGeom>
            </p:spPr>
          </p:pic>
          <p:pic>
            <p:nvPicPr>
              <p:cNvPr id="102" name="Picture 101">
                <a:extLst>
                  <a:ext uri="{FF2B5EF4-FFF2-40B4-BE49-F238E27FC236}">
                    <a16:creationId xmlns:a16="http://schemas.microsoft.com/office/drawing/2014/main" id="{6EEC9FC7-1135-A856-EBFC-CC8F1A4ACC82}"/>
                  </a:ext>
                </a:extLst>
              </p:cNvPr>
              <p:cNvPicPr>
                <a:picLocks noChangeAspect="1"/>
              </p:cNvPicPr>
              <p:nvPr/>
            </p:nvPicPr>
            <p:blipFill>
              <a:blip r:embed="rId3"/>
              <a:stretch>
                <a:fillRect/>
              </a:stretch>
            </p:blipFill>
            <p:spPr>
              <a:xfrm>
                <a:off x="11384099" y="2443533"/>
                <a:ext cx="91371" cy="212377"/>
              </a:xfrm>
              <a:prstGeom prst="rect">
                <a:avLst/>
              </a:prstGeom>
            </p:spPr>
          </p:pic>
          <p:pic>
            <p:nvPicPr>
              <p:cNvPr id="103" name="Picture 102">
                <a:extLst>
                  <a:ext uri="{FF2B5EF4-FFF2-40B4-BE49-F238E27FC236}">
                    <a16:creationId xmlns:a16="http://schemas.microsoft.com/office/drawing/2014/main" id="{7C7D622A-8525-928B-9612-1F88EFE006DE}"/>
                  </a:ext>
                </a:extLst>
              </p:cNvPr>
              <p:cNvPicPr>
                <a:picLocks noChangeAspect="1"/>
              </p:cNvPicPr>
              <p:nvPr/>
            </p:nvPicPr>
            <p:blipFill>
              <a:blip r:embed="rId3"/>
              <a:stretch>
                <a:fillRect/>
              </a:stretch>
            </p:blipFill>
            <p:spPr>
              <a:xfrm>
                <a:off x="11474450" y="2443532"/>
                <a:ext cx="91371" cy="212377"/>
              </a:xfrm>
              <a:prstGeom prst="rect">
                <a:avLst/>
              </a:prstGeom>
            </p:spPr>
          </p:pic>
          <p:pic>
            <p:nvPicPr>
              <p:cNvPr id="104" name="Picture 103">
                <a:extLst>
                  <a:ext uri="{FF2B5EF4-FFF2-40B4-BE49-F238E27FC236}">
                    <a16:creationId xmlns:a16="http://schemas.microsoft.com/office/drawing/2014/main" id="{B5D13D0D-8ED9-7062-C32B-4B4BCCAF18AC}"/>
                  </a:ext>
                </a:extLst>
              </p:cNvPr>
              <p:cNvPicPr>
                <a:picLocks noChangeAspect="1"/>
              </p:cNvPicPr>
              <p:nvPr/>
            </p:nvPicPr>
            <p:blipFill>
              <a:blip r:embed="rId3"/>
              <a:stretch>
                <a:fillRect/>
              </a:stretch>
            </p:blipFill>
            <p:spPr>
              <a:xfrm>
                <a:off x="11562545" y="2443531"/>
                <a:ext cx="91371" cy="212377"/>
              </a:xfrm>
              <a:prstGeom prst="rect">
                <a:avLst/>
              </a:prstGeom>
            </p:spPr>
          </p:pic>
          <p:pic>
            <p:nvPicPr>
              <p:cNvPr id="105" name="Picture 104">
                <a:extLst>
                  <a:ext uri="{FF2B5EF4-FFF2-40B4-BE49-F238E27FC236}">
                    <a16:creationId xmlns:a16="http://schemas.microsoft.com/office/drawing/2014/main" id="{E5EA2F63-4E74-37E7-493F-F9D7FFE9A497}"/>
                  </a:ext>
                </a:extLst>
              </p:cNvPr>
              <p:cNvPicPr>
                <a:picLocks noChangeAspect="1"/>
              </p:cNvPicPr>
              <p:nvPr/>
            </p:nvPicPr>
            <p:blipFill>
              <a:blip r:embed="rId3"/>
              <a:stretch>
                <a:fillRect/>
              </a:stretch>
            </p:blipFill>
            <p:spPr>
              <a:xfrm>
                <a:off x="11653406" y="2443531"/>
                <a:ext cx="91371" cy="212377"/>
              </a:xfrm>
              <a:prstGeom prst="rect">
                <a:avLst/>
              </a:prstGeom>
            </p:spPr>
          </p:pic>
          <p:pic>
            <p:nvPicPr>
              <p:cNvPr id="106" name="Picture 105">
                <a:extLst>
                  <a:ext uri="{FF2B5EF4-FFF2-40B4-BE49-F238E27FC236}">
                    <a16:creationId xmlns:a16="http://schemas.microsoft.com/office/drawing/2014/main" id="{4780A34B-BC22-A5CC-8024-78D63A873A1A}"/>
                  </a:ext>
                </a:extLst>
              </p:cNvPr>
              <p:cNvPicPr>
                <a:picLocks noChangeAspect="1"/>
              </p:cNvPicPr>
              <p:nvPr/>
            </p:nvPicPr>
            <p:blipFill>
              <a:blip r:embed="rId3"/>
              <a:stretch>
                <a:fillRect/>
              </a:stretch>
            </p:blipFill>
            <p:spPr>
              <a:xfrm>
                <a:off x="11740991" y="2443531"/>
                <a:ext cx="91371" cy="212377"/>
              </a:xfrm>
              <a:prstGeom prst="rect">
                <a:avLst/>
              </a:prstGeom>
            </p:spPr>
          </p:pic>
          <p:pic>
            <p:nvPicPr>
              <p:cNvPr id="107" name="Picture 106">
                <a:extLst>
                  <a:ext uri="{FF2B5EF4-FFF2-40B4-BE49-F238E27FC236}">
                    <a16:creationId xmlns:a16="http://schemas.microsoft.com/office/drawing/2014/main" id="{4B7C294A-BEB2-D38D-5F93-9C2EF0099613}"/>
                  </a:ext>
                </a:extLst>
              </p:cNvPr>
              <p:cNvPicPr>
                <a:picLocks noChangeAspect="1"/>
              </p:cNvPicPr>
              <p:nvPr/>
            </p:nvPicPr>
            <p:blipFill>
              <a:blip r:embed="rId3"/>
              <a:stretch>
                <a:fillRect/>
              </a:stretch>
            </p:blipFill>
            <p:spPr>
              <a:xfrm>
                <a:off x="11829086" y="2443532"/>
                <a:ext cx="91371" cy="212377"/>
              </a:xfrm>
              <a:prstGeom prst="rect">
                <a:avLst/>
              </a:prstGeom>
            </p:spPr>
          </p:pic>
          <p:pic>
            <p:nvPicPr>
              <p:cNvPr id="108" name="Picture 107">
                <a:extLst>
                  <a:ext uri="{FF2B5EF4-FFF2-40B4-BE49-F238E27FC236}">
                    <a16:creationId xmlns:a16="http://schemas.microsoft.com/office/drawing/2014/main" id="{C1F03426-53E2-BBB0-4591-5ECA48B4B1EB}"/>
                  </a:ext>
                </a:extLst>
              </p:cNvPr>
              <p:cNvPicPr>
                <a:picLocks noChangeAspect="1"/>
              </p:cNvPicPr>
              <p:nvPr/>
            </p:nvPicPr>
            <p:blipFill>
              <a:blip r:embed="rId3"/>
              <a:stretch>
                <a:fillRect/>
              </a:stretch>
            </p:blipFill>
            <p:spPr>
              <a:xfrm>
                <a:off x="11919437" y="2443531"/>
                <a:ext cx="91371" cy="212377"/>
              </a:xfrm>
              <a:prstGeom prst="rect">
                <a:avLst/>
              </a:prstGeom>
            </p:spPr>
          </p:pic>
          <p:pic>
            <p:nvPicPr>
              <p:cNvPr id="109" name="Picture 108">
                <a:extLst>
                  <a:ext uri="{FF2B5EF4-FFF2-40B4-BE49-F238E27FC236}">
                    <a16:creationId xmlns:a16="http://schemas.microsoft.com/office/drawing/2014/main" id="{F6693C04-D1C3-1EFB-2AEB-381E1CC98E3A}"/>
                  </a:ext>
                </a:extLst>
              </p:cNvPr>
              <p:cNvPicPr>
                <a:picLocks noChangeAspect="1"/>
              </p:cNvPicPr>
              <p:nvPr/>
            </p:nvPicPr>
            <p:blipFill>
              <a:blip r:embed="rId3"/>
              <a:stretch>
                <a:fillRect/>
              </a:stretch>
            </p:blipFill>
            <p:spPr>
              <a:xfrm>
                <a:off x="12007532" y="2443530"/>
                <a:ext cx="91371" cy="212377"/>
              </a:xfrm>
              <a:prstGeom prst="rect">
                <a:avLst/>
              </a:prstGeom>
            </p:spPr>
          </p:pic>
          <p:pic>
            <p:nvPicPr>
              <p:cNvPr id="110" name="Picture 109">
                <a:extLst>
                  <a:ext uri="{FF2B5EF4-FFF2-40B4-BE49-F238E27FC236}">
                    <a16:creationId xmlns:a16="http://schemas.microsoft.com/office/drawing/2014/main" id="{0BC28DC6-AE90-48CA-673D-7A8C9C86DA12}"/>
                  </a:ext>
                </a:extLst>
              </p:cNvPr>
              <p:cNvPicPr>
                <a:picLocks noChangeAspect="1"/>
              </p:cNvPicPr>
              <p:nvPr/>
            </p:nvPicPr>
            <p:blipFill>
              <a:blip r:embed="rId3"/>
              <a:stretch>
                <a:fillRect/>
              </a:stretch>
            </p:blipFill>
            <p:spPr>
              <a:xfrm>
                <a:off x="12098393" y="2443530"/>
                <a:ext cx="91371" cy="212377"/>
              </a:xfrm>
              <a:prstGeom prst="rect">
                <a:avLst/>
              </a:prstGeom>
            </p:spPr>
          </p:pic>
        </p:grpSp>
        <p:pic>
          <p:nvPicPr>
            <p:cNvPr id="13" name="Picture 12">
              <a:extLst>
                <a:ext uri="{FF2B5EF4-FFF2-40B4-BE49-F238E27FC236}">
                  <a16:creationId xmlns:a16="http://schemas.microsoft.com/office/drawing/2014/main" id="{308C8DB1-9817-36F8-4E45-5D0F69B415FD}"/>
                </a:ext>
              </a:extLst>
            </p:cNvPr>
            <p:cNvPicPr>
              <a:picLocks noChangeAspect="1"/>
            </p:cNvPicPr>
            <p:nvPr/>
          </p:nvPicPr>
          <p:blipFill>
            <a:blip r:embed="rId3"/>
            <a:stretch>
              <a:fillRect/>
            </a:stretch>
          </p:blipFill>
          <p:spPr>
            <a:xfrm>
              <a:off x="2726040" y="2315702"/>
              <a:ext cx="80933" cy="188116"/>
            </a:xfrm>
            <a:prstGeom prst="rect">
              <a:avLst/>
            </a:prstGeom>
          </p:spPr>
        </p:pic>
        <p:pic>
          <p:nvPicPr>
            <p:cNvPr id="14" name="Picture 13">
              <a:extLst>
                <a:ext uri="{FF2B5EF4-FFF2-40B4-BE49-F238E27FC236}">
                  <a16:creationId xmlns:a16="http://schemas.microsoft.com/office/drawing/2014/main" id="{0134B8D6-2C6C-5234-9AB6-7263E32921EF}"/>
                </a:ext>
              </a:extLst>
            </p:cNvPr>
            <p:cNvPicPr>
              <a:picLocks noChangeAspect="1"/>
            </p:cNvPicPr>
            <p:nvPr/>
          </p:nvPicPr>
          <p:blipFill>
            <a:blip r:embed="rId3"/>
            <a:stretch>
              <a:fillRect/>
            </a:stretch>
          </p:blipFill>
          <p:spPr>
            <a:xfrm>
              <a:off x="2804712" y="2315702"/>
              <a:ext cx="80933" cy="188116"/>
            </a:xfrm>
            <a:prstGeom prst="rect">
              <a:avLst/>
            </a:prstGeom>
          </p:spPr>
        </p:pic>
      </p:grpSp>
      <p:sp>
        <p:nvSpPr>
          <p:cNvPr id="242" name="Rectangle 241">
            <a:extLst>
              <a:ext uri="{FF2B5EF4-FFF2-40B4-BE49-F238E27FC236}">
                <a16:creationId xmlns:a16="http://schemas.microsoft.com/office/drawing/2014/main" id="{84866799-5378-F925-6C42-0A95F10BB379}"/>
              </a:ext>
            </a:extLst>
          </p:cNvPr>
          <p:cNvSpPr/>
          <p:nvPr/>
        </p:nvSpPr>
        <p:spPr>
          <a:xfrm>
            <a:off x="2538644" y="2360647"/>
            <a:ext cx="1986264" cy="991799"/>
          </a:xfrm>
          <a:prstGeom prst="rect">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243"/>
                </a:solidFill>
                <a:effectLst/>
                <a:uLnTx/>
                <a:uFillTx/>
                <a:latin typeface="Arial"/>
                <a:ea typeface="+mn-ea"/>
                <a:cs typeface="+mn-cs"/>
              </a:rPr>
              <a:t>Tyrosine kinase inhibitors</a:t>
            </a:r>
            <a:endParaRPr kumimoji="0" lang="en-US" sz="1400" b="1" i="0" u="none" strike="noStrike" kern="1200" cap="none" spc="0" normalizeH="0" baseline="30000" noProof="0" dirty="0">
              <a:ln>
                <a:noFill/>
              </a:ln>
              <a:solidFill>
                <a:srgbClr val="002243"/>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2243"/>
                </a:solidFill>
                <a:effectLst/>
                <a:uLnTx/>
                <a:uFillTx/>
                <a:latin typeface="Arial"/>
                <a:ea typeface="+mn-ea"/>
                <a:cs typeface="+mn-cs"/>
              </a:rPr>
              <a:t>Entrectinib</a:t>
            </a:r>
            <a:endParaRPr kumimoji="0" lang="en-US" sz="1400" b="0" i="0" u="none" strike="noStrike" kern="1200" cap="none" spc="0" normalizeH="0" baseline="0" noProof="0" dirty="0">
              <a:ln>
                <a:noFill/>
              </a:ln>
              <a:solidFill>
                <a:srgbClr val="002243"/>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243"/>
                </a:solidFill>
                <a:effectLst/>
                <a:uLnTx/>
                <a:uFillTx/>
                <a:latin typeface="Arial"/>
                <a:ea typeface="+mn-ea"/>
                <a:cs typeface="+mn-cs"/>
              </a:rPr>
              <a:t>Larotrectinib</a:t>
            </a:r>
          </a:p>
        </p:txBody>
      </p:sp>
      <p:sp>
        <p:nvSpPr>
          <p:cNvPr id="3" name="Rectangle 2">
            <a:extLst>
              <a:ext uri="{FF2B5EF4-FFF2-40B4-BE49-F238E27FC236}">
                <a16:creationId xmlns:a16="http://schemas.microsoft.com/office/drawing/2014/main" id="{C41A07A9-81F6-F12F-5AC1-A255502D6D77}"/>
              </a:ext>
            </a:extLst>
          </p:cNvPr>
          <p:cNvSpPr>
            <a:spLocks/>
          </p:cNvSpPr>
          <p:nvPr/>
        </p:nvSpPr>
        <p:spPr>
          <a:xfrm>
            <a:off x="4990205" y="1810140"/>
            <a:ext cx="7076247" cy="132183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rtlCol="0" anchor="t" anchorCtr="0"/>
          <a:lstStyle/>
          <a:p>
            <a:pPr marL="11113" marR="0" lvl="0" indent="0" algn="l" defTabSz="914400" rtl="0" eaLnBrk="0" fontAlgn="base" latinLnBrk="0" hangingPunct="0">
              <a:lnSpc>
                <a:spcPct val="100000"/>
              </a:lnSpc>
              <a:spcBef>
                <a:spcPct val="0"/>
              </a:spcBef>
              <a:spcAft>
                <a:spcPts val="900"/>
              </a:spcAft>
              <a:buClrTx/>
              <a:buSzTx/>
              <a:buFontTx/>
              <a:buNone/>
              <a:tabLst/>
              <a:defRPr/>
            </a:pPr>
            <a:r>
              <a:rPr kumimoji="0" lang="en-US" sz="1500" b="1" i="0" u="none" strike="noStrike" kern="1200" cap="none" spc="0" normalizeH="0" baseline="0" noProof="0" dirty="0">
                <a:ln>
                  <a:noFill/>
                </a:ln>
                <a:solidFill>
                  <a:srgbClr val="002243"/>
                </a:solidFill>
                <a:effectLst/>
                <a:uLnTx/>
                <a:uFillTx/>
                <a:latin typeface="Arial"/>
                <a:ea typeface="+mn-ea"/>
                <a:cs typeface="+mn-cs"/>
              </a:rPr>
              <a:t>Incidence:  </a:t>
            </a:r>
            <a:r>
              <a:rPr kumimoji="0" lang="en-US" sz="1500" b="0" i="0" u="none" strike="noStrike" kern="1200" cap="none" spc="0" normalizeH="0" baseline="0" noProof="0" dirty="0">
                <a:ln>
                  <a:noFill/>
                </a:ln>
                <a:solidFill>
                  <a:srgbClr val="002243"/>
                </a:solidFill>
                <a:effectLst/>
                <a:uLnTx/>
                <a:uFillTx/>
                <a:latin typeface="Arial"/>
                <a:ea typeface="+mn-ea"/>
                <a:cs typeface="+mn-cs"/>
              </a:rPr>
              <a:t>VERY low, likely &lt; 0.1% of all Non-sq NSCLC</a:t>
            </a:r>
          </a:p>
          <a:p>
            <a:pPr marL="11113" marR="0" lvl="0" indent="0" algn="l" defTabSz="914400" rtl="0" eaLnBrk="0" fontAlgn="base" latinLnBrk="0" hangingPunct="0">
              <a:lnSpc>
                <a:spcPct val="100000"/>
              </a:lnSpc>
              <a:spcBef>
                <a:spcPct val="0"/>
              </a:spcBef>
              <a:spcAft>
                <a:spcPts val="400"/>
              </a:spcAft>
              <a:buClrTx/>
              <a:buSzTx/>
              <a:buFontTx/>
              <a:buNone/>
              <a:tabLst/>
              <a:defRPr/>
            </a:pPr>
            <a:r>
              <a:rPr kumimoji="0" lang="en-US" sz="1500" b="1" i="0" u="none" strike="noStrike" kern="1200" cap="none" spc="0" normalizeH="0" baseline="0" noProof="0" dirty="0">
                <a:ln>
                  <a:noFill/>
                </a:ln>
                <a:solidFill>
                  <a:srgbClr val="002243"/>
                </a:solidFill>
                <a:effectLst/>
                <a:uLnTx/>
                <a:uFillTx/>
                <a:latin typeface="Arial"/>
                <a:ea typeface="+mn-ea"/>
                <a:cs typeface="+mn-cs"/>
              </a:rPr>
              <a:t>Typical clinical characteristics:</a:t>
            </a:r>
            <a:r>
              <a:rPr kumimoji="0" lang="en-US" sz="1500" b="0" i="0" u="none" strike="noStrike" kern="1200" cap="none" spc="0" normalizeH="0" baseline="0" noProof="0" dirty="0">
                <a:ln>
                  <a:noFill/>
                </a:ln>
                <a:solidFill>
                  <a:srgbClr val="002243"/>
                </a:solidFill>
                <a:effectLst/>
                <a:uLnTx/>
                <a:uFillTx/>
                <a:latin typeface="Arial"/>
                <a:ea typeface="+mn-ea"/>
                <a:cs typeface="+mn-cs"/>
              </a:rPr>
              <a:t> difficult to classify due to rarity of fusions and small sample size of previous studies</a:t>
            </a:r>
          </a:p>
        </p:txBody>
      </p:sp>
      <p:sp>
        <p:nvSpPr>
          <p:cNvPr id="8" name="TextBox 7">
            <a:extLst>
              <a:ext uri="{FF2B5EF4-FFF2-40B4-BE49-F238E27FC236}">
                <a16:creationId xmlns:a16="http://schemas.microsoft.com/office/drawing/2014/main" id="{383A5902-2E3A-82AC-C069-E82DBB3FA7A9}"/>
              </a:ext>
            </a:extLst>
          </p:cNvPr>
          <p:cNvSpPr txBox="1"/>
          <p:nvPr/>
        </p:nvSpPr>
        <p:spPr>
          <a:xfrm>
            <a:off x="4924889" y="970635"/>
            <a:ext cx="6617075" cy="90024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900"/>
              </a:spcAft>
              <a:buClrTx/>
              <a:buSzTx/>
              <a:buFontTx/>
              <a:buNone/>
              <a:tabLst/>
              <a:defRPr/>
            </a:pPr>
            <a:r>
              <a:rPr kumimoji="0" lang="en-US" sz="15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Protein function</a:t>
            </a:r>
            <a:r>
              <a:rPr kumimoji="0" lang="en-US" sz="15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Receptor tyrosine kinase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Actionable driver</a:t>
            </a:r>
            <a:r>
              <a:rPr kumimoji="0" lang="en-US" sz="15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3’ sequence of the </a:t>
            </a:r>
            <a:r>
              <a:rPr kumimoji="0" lang="en-US" sz="1500" b="0" i="1" u="none" strike="noStrike" kern="1200" cap="none" spc="0" normalizeH="0" baseline="0" noProof="0" dirty="0">
                <a:ln>
                  <a:noFill/>
                </a:ln>
                <a:solidFill>
                  <a:srgbClr val="002243"/>
                </a:solidFill>
                <a:effectLst/>
                <a:uLnTx/>
                <a:uFillTx/>
                <a:latin typeface="Arial" panose="020B0604020202020204" pitchFamily="34" charset="0"/>
                <a:ea typeface="+mn-ea"/>
                <a:cs typeface="+mn-cs"/>
              </a:rPr>
              <a:t>NTRK</a:t>
            </a:r>
            <a:r>
              <a:rPr kumimoji="0" lang="en-US" sz="15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gene fuses to the 5’ sequence of a partner gene, resulting in a TRK fusion protein</a:t>
            </a:r>
            <a:endParaRPr kumimoji="0" lang="en-US" sz="15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4973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3963ED-C907-899D-DA9E-78582804B77D}"/>
              </a:ext>
            </a:extLst>
          </p:cNvPr>
          <p:cNvSpPr>
            <a:spLocks noGrp="1"/>
          </p:cNvSpPr>
          <p:nvPr>
            <p:ph type="body" sz="quarter" idx="13"/>
          </p:nvPr>
        </p:nvSpPr>
        <p:spPr>
          <a:xfrm>
            <a:off x="152400" y="34068"/>
            <a:ext cx="11682550" cy="1058978"/>
          </a:xfrm>
          <a:solidFill>
            <a:srgbClr val="002060"/>
          </a:solidFill>
        </p:spPr>
        <p:txBody>
          <a:bodyPr/>
          <a:lstStyle/>
          <a:p>
            <a:pPr algn="ctr"/>
            <a:r>
              <a:rPr lang="en-US" dirty="0" err="1">
                <a:solidFill>
                  <a:srgbClr val="FFFF00"/>
                </a:solidFill>
              </a:rPr>
              <a:t>Repotrectinib</a:t>
            </a:r>
            <a:r>
              <a:rPr lang="en-US" dirty="0">
                <a:solidFill>
                  <a:srgbClr val="FFFF00"/>
                </a:solidFill>
              </a:rPr>
              <a:t> in patients with NTRK fusion‑positive advanced </a:t>
            </a:r>
            <a:br>
              <a:rPr lang="en-US" dirty="0">
                <a:solidFill>
                  <a:srgbClr val="FFFF00"/>
                </a:solidFill>
              </a:rPr>
            </a:br>
            <a:r>
              <a:rPr lang="en-US" dirty="0">
                <a:solidFill>
                  <a:srgbClr val="FFFF00"/>
                </a:solidFill>
              </a:rPr>
              <a:t>solid tumors, including NSCLC: Phase 1/ 2 TRIDENT‑1 trial</a:t>
            </a:r>
            <a:endParaRPr lang="en-US" baseline="30000" dirty="0"/>
          </a:p>
        </p:txBody>
      </p:sp>
      <p:sp>
        <p:nvSpPr>
          <p:cNvPr id="6" name="Text Placeholder 5">
            <a:extLst>
              <a:ext uri="{FF2B5EF4-FFF2-40B4-BE49-F238E27FC236}">
                <a16:creationId xmlns:a16="http://schemas.microsoft.com/office/drawing/2014/main" id="{3088D857-32CF-1CF9-C170-85F6FC46209C}"/>
              </a:ext>
            </a:extLst>
          </p:cNvPr>
          <p:cNvSpPr>
            <a:spLocks noGrp="1"/>
          </p:cNvSpPr>
          <p:nvPr>
            <p:ph type="body" sz="quarter" idx="10"/>
          </p:nvPr>
        </p:nvSpPr>
        <p:spPr>
          <a:xfrm>
            <a:off x="152400" y="6370870"/>
            <a:ext cx="11266488" cy="366480"/>
          </a:xfrm>
        </p:spPr>
        <p:txBody>
          <a:bodyPr/>
          <a:lstStyle/>
          <a:p>
            <a:r>
              <a:rPr lang="en-US" b="1" dirty="0"/>
              <a:t>Solomon B et al. ESMO 2023; Abstract 1372P. </a:t>
            </a:r>
          </a:p>
        </p:txBody>
      </p:sp>
      <p:pic>
        <p:nvPicPr>
          <p:cNvPr id="10" name="Picture 9" descr="A table with numbers and symbols&#10;&#10;Description automatically generated">
            <a:extLst>
              <a:ext uri="{FF2B5EF4-FFF2-40B4-BE49-F238E27FC236}">
                <a16:creationId xmlns:a16="http://schemas.microsoft.com/office/drawing/2014/main" id="{54D704F5-89B4-97EC-5F9A-C8C7B23ED40F}"/>
              </a:ext>
            </a:extLst>
          </p:cNvPr>
          <p:cNvPicPr>
            <a:picLocks noChangeAspect="1"/>
          </p:cNvPicPr>
          <p:nvPr/>
        </p:nvPicPr>
        <p:blipFill rotWithShape="1">
          <a:blip r:embed="rId3">
            <a:extLst>
              <a:ext uri="{28A0092B-C50C-407E-A947-70E740481C1C}">
                <a14:useLocalDpi xmlns:a14="http://schemas.microsoft.com/office/drawing/2010/main" val="0"/>
              </a:ext>
            </a:extLst>
          </a:blip>
          <a:srcRect t="2578"/>
          <a:stretch/>
        </p:blipFill>
        <p:spPr>
          <a:xfrm>
            <a:off x="3684559" y="1547722"/>
            <a:ext cx="8320208" cy="3762555"/>
          </a:xfrm>
          <a:prstGeom prst="rect">
            <a:avLst/>
          </a:prstGeom>
        </p:spPr>
      </p:pic>
      <p:sp>
        <p:nvSpPr>
          <p:cNvPr id="12" name="TextBox 11">
            <a:extLst>
              <a:ext uri="{FF2B5EF4-FFF2-40B4-BE49-F238E27FC236}">
                <a16:creationId xmlns:a16="http://schemas.microsoft.com/office/drawing/2014/main" id="{50D0EDE6-F9D6-A3FA-6748-FBBCAC46A4EA}"/>
              </a:ext>
            </a:extLst>
          </p:cNvPr>
          <p:cNvSpPr txBox="1"/>
          <p:nvPr/>
        </p:nvSpPr>
        <p:spPr bwMode="auto">
          <a:xfrm>
            <a:off x="253551" y="1782394"/>
            <a:ext cx="3431008"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On June 13, 2024, the FDA granted accelerated approval to </a:t>
            </a:r>
            <a:r>
              <a:rPr kumimoji="0" lang="en-US" sz="1600" b="0"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repotrectinib</a:t>
            </a:r>
            <a:r>
              <a:rPr kumimoji="0" lang="en-US" sz="16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for adult and pediatric patients 12 years and older with solid tumors that have a neurotrophic tyrosine receptor kinase gene fusion, are locally advanced or metastatic or where surgical resection is likely to result in severe morbidity, and that have progressed following treatment or have no satisfactory alternative therapy.</a:t>
            </a:r>
          </a:p>
        </p:txBody>
      </p:sp>
    </p:spTree>
    <p:extLst>
      <p:ext uri="{BB962C8B-B14F-4D97-AF65-F5344CB8AC3E}">
        <p14:creationId xmlns:p14="http://schemas.microsoft.com/office/powerpoint/2010/main" val="1188380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4" y="970519"/>
            <a:ext cx="11365393" cy="4799013"/>
          </a:xfrm>
        </p:spPr>
        <p:txBody>
          <a:bodyPr/>
          <a:lstStyle/>
          <a:p>
            <a:pPr marL="98425" indent="0">
              <a:lnSpc>
                <a:spcPct val="100000"/>
              </a:lnSpc>
              <a:buNone/>
            </a:pPr>
            <a:r>
              <a:rPr lang="en-US" sz="1850" dirty="0"/>
              <a:t>Dr Love</a:t>
            </a:r>
            <a:r>
              <a:rPr lang="en-US" sz="1850" b="0" dirty="0"/>
              <a:t> </a:t>
            </a:r>
            <a:r>
              <a:rPr lang="en-US" sz="1850" b="0" i="0" u="none" strike="noStrike" dirty="0">
                <a:solidFill>
                  <a:schemeClr val="tx1"/>
                </a:solidFill>
                <a:effectLst/>
                <a:latin typeface="Calibri" panose="020F0502020204030204" pitchFamily="34" charset="0"/>
              </a:rPr>
              <a:t>is president and CEO of Research To Practice. Research To Practice receives funds in the form of educational grants to develop CME activities from the following companies: AbbVie Inc, Adaptive Biotechnologies Corporation, ADC Therapeutics, Agios Pharmaceuticals Inc, Alexion Pharmaceuticals, Amgen Inc, Array BioPharma Inc, a subsidiary of Pfizer Inc, Astellas, AstraZeneca Pharmaceuticals LP, Aveo Pharmaceuticals, Bayer HealthCare Pharmaceuticals, </a:t>
            </a:r>
            <a:r>
              <a:rPr lang="en-US" sz="1850" b="0" i="0" u="none" strike="noStrike" dirty="0" err="1">
                <a:solidFill>
                  <a:schemeClr val="tx1"/>
                </a:solidFill>
                <a:effectLst/>
                <a:latin typeface="Calibri" panose="020F0502020204030204" pitchFamily="34" charset="0"/>
              </a:rPr>
              <a:t>BeiGene</a:t>
            </a:r>
            <a:r>
              <a:rPr lang="en-US" sz="1850" b="0" i="0" u="none" strike="noStrike" dirty="0">
                <a:solidFill>
                  <a:schemeClr val="tx1"/>
                </a:solidFill>
                <a:effectLst/>
                <a:latin typeface="Calibri" panose="020F0502020204030204" pitchFamily="34" charset="0"/>
              </a:rPr>
              <a:t> Ltd, </a:t>
            </a:r>
            <a:r>
              <a:rPr lang="en-US" sz="1850" b="0" i="0" u="none" strike="noStrike" dirty="0" err="1">
                <a:solidFill>
                  <a:schemeClr val="tx1"/>
                </a:solidFill>
                <a:effectLst/>
                <a:latin typeface="Calibri" panose="020F0502020204030204" pitchFamily="34" charset="0"/>
              </a:rPr>
              <a:t>BeyondSpring</a:t>
            </a:r>
            <a:r>
              <a:rPr lang="en-US" sz="1850" b="0" i="0" u="none" strike="noStrike" dirty="0">
                <a:solidFill>
                  <a:schemeClr val="tx1"/>
                </a:solidFill>
                <a:effectLst/>
                <a:latin typeface="Calibri" panose="020F0502020204030204" pitchFamily="34" charset="0"/>
              </a:rPr>
              <a:t> Pharmaceuticals Inc, Black Diamond Therapeutics Inc, Blueprint Medicines, Boehringer Ingelheim Pharmaceuticals Inc, Bristol Myers Squibb, Celgene Corporation, Clovis Oncology, </a:t>
            </a:r>
            <a:r>
              <a:rPr lang="en-US" sz="1850" b="0" i="0" u="none" strike="noStrike" dirty="0" err="1">
                <a:solidFill>
                  <a:schemeClr val="tx1"/>
                </a:solidFill>
                <a:effectLst/>
                <a:latin typeface="Calibri" panose="020F0502020204030204" pitchFamily="34" charset="0"/>
              </a:rPr>
              <a:t>Coherus</a:t>
            </a:r>
            <a:r>
              <a:rPr lang="en-US" sz="1850" b="0" i="0" u="none" strike="noStrike" dirty="0">
                <a:solidFill>
                  <a:schemeClr val="tx1"/>
                </a:solidFill>
                <a:effectLst/>
                <a:latin typeface="Calibri" panose="020F0502020204030204" pitchFamily="34" charset="0"/>
              </a:rPr>
              <a:t> </a:t>
            </a:r>
            <a:r>
              <a:rPr lang="en-US" sz="1850" b="0" i="0" u="none" strike="noStrike" dirty="0" err="1">
                <a:solidFill>
                  <a:schemeClr val="tx1"/>
                </a:solidFill>
                <a:effectLst/>
                <a:latin typeface="Calibri" panose="020F0502020204030204" pitchFamily="34" charset="0"/>
              </a:rPr>
              <a:t>BioSciences</a:t>
            </a:r>
            <a:r>
              <a:rPr lang="en-US" sz="1850" b="0" i="0" u="none" strike="noStrike" dirty="0">
                <a:solidFill>
                  <a:schemeClr val="tx1"/>
                </a:solidFill>
                <a:effectLst/>
                <a:latin typeface="Calibri" panose="020F0502020204030204" pitchFamily="34" charset="0"/>
              </a:rPr>
              <a:t>, </a:t>
            </a:r>
            <a:br>
              <a:rPr lang="en-US" sz="1850" b="0" i="0" u="none" strike="noStrike" dirty="0">
                <a:solidFill>
                  <a:schemeClr val="tx1"/>
                </a:solidFill>
                <a:effectLst/>
                <a:latin typeface="Calibri" panose="020F0502020204030204" pitchFamily="34" charset="0"/>
              </a:rPr>
            </a:br>
            <a:r>
              <a:rPr lang="en-US" sz="1850" b="0" i="0" u="none" strike="noStrike" dirty="0">
                <a:solidFill>
                  <a:schemeClr val="tx1"/>
                </a:solidFill>
                <a:effectLst/>
                <a:latin typeface="Calibri" panose="020F0502020204030204" pitchFamily="34" charset="0"/>
              </a:rPr>
              <a:t>CTI BioPharma, a </a:t>
            </a:r>
            <a:r>
              <a:rPr lang="en-US" sz="1850" b="0" i="0" u="none" strike="noStrike" dirty="0" err="1">
                <a:solidFill>
                  <a:schemeClr val="tx1"/>
                </a:solidFill>
                <a:effectLst/>
                <a:latin typeface="Calibri" panose="020F0502020204030204" pitchFamily="34" charset="0"/>
              </a:rPr>
              <a:t>Sobi</a:t>
            </a:r>
            <a:r>
              <a:rPr lang="en-US" sz="1850" b="0" i="0" u="none" strike="noStrike" dirty="0">
                <a:solidFill>
                  <a:schemeClr val="tx1"/>
                </a:solidFill>
                <a:effectLst/>
                <a:latin typeface="Calibri" panose="020F0502020204030204" pitchFamily="34" charset="0"/>
              </a:rPr>
              <a:t> Company, Daiichi Sankyo Inc, Eisai Inc, Elevation Oncology Inc, EMD Serono Inc, </a:t>
            </a:r>
            <a:r>
              <a:rPr lang="en-US" sz="1850" b="0" i="0" u="none" strike="noStrike" dirty="0" err="1">
                <a:solidFill>
                  <a:schemeClr val="tx1"/>
                </a:solidFill>
                <a:effectLst/>
                <a:latin typeface="Calibri" panose="020F0502020204030204" pitchFamily="34" charset="0"/>
              </a:rPr>
              <a:t>Epizyme</a:t>
            </a:r>
            <a:r>
              <a:rPr lang="en-US" sz="1850" b="0" i="0" u="none" strike="noStrike" dirty="0">
                <a:solidFill>
                  <a:schemeClr val="tx1"/>
                </a:solidFill>
                <a:effectLst/>
                <a:latin typeface="Calibri" panose="020F0502020204030204" pitchFamily="34" charset="0"/>
              </a:rPr>
              <a:t> Inc, Exact Sciences Corporation, </a:t>
            </a:r>
            <a:r>
              <a:rPr lang="en-US" sz="1850" b="0" i="0" u="none" strike="noStrike" dirty="0" err="1">
                <a:solidFill>
                  <a:schemeClr val="tx1"/>
                </a:solidFill>
                <a:effectLst/>
                <a:latin typeface="Calibri" panose="020F0502020204030204" pitchFamily="34" charset="0"/>
              </a:rPr>
              <a:t>Exelixis</a:t>
            </a:r>
            <a:r>
              <a:rPr lang="en-US" sz="1850" b="0" i="0" u="none" strike="noStrike" dirty="0">
                <a:solidFill>
                  <a:schemeClr val="tx1"/>
                </a:solidFill>
                <a:effectLst/>
                <a:latin typeface="Calibri" panose="020F0502020204030204" pitchFamily="34" charset="0"/>
              </a:rPr>
              <a:t> Inc, Five Prime Therapeutics Inc, Foundation Medicine, G1 Therapeutics Inc, Genentech, a member of the Roche Group, Genmab US Inc, </a:t>
            </a:r>
            <a:r>
              <a:rPr lang="en-US" sz="1850" b="0" i="0" u="none" strike="noStrike" dirty="0" err="1">
                <a:solidFill>
                  <a:schemeClr val="tx1"/>
                </a:solidFill>
                <a:effectLst/>
                <a:latin typeface="Calibri" panose="020F0502020204030204" pitchFamily="34" charset="0"/>
              </a:rPr>
              <a:t>Geron</a:t>
            </a:r>
            <a:r>
              <a:rPr lang="en-US" sz="1850" b="0" i="0" u="none" strike="noStrike" dirty="0">
                <a:solidFill>
                  <a:schemeClr val="tx1"/>
                </a:solidFill>
                <a:effectLst/>
                <a:latin typeface="Calibri" panose="020F0502020204030204" pitchFamily="34" charset="0"/>
              </a:rPr>
              <a:t> Corporation, Gilead Sciences Inc, Grail Inc, GSK, Halozyme Inc, </a:t>
            </a:r>
            <a:r>
              <a:rPr lang="en-US" sz="1850" b="0" i="0" u="none" strike="noStrike" dirty="0" err="1">
                <a:solidFill>
                  <a:schemeClr val="tx1"/>
                </a:solidFill>
                <a:effectLst/>
                <a:latin typeface="Calibri" panose="020F0502020204030204" pitchFamily="34" charset="0"/>
              </a:rPr>
              <a:t>Helsinn</a:t>
            </a:r>
            <a:r>
              <a:rPr lang="en-US" sz="1850" b="0" i="0" u="none" strike="noStrike" dirty="0">
                <a:solidFill>
                  <a:schemeClr val="tx1"/>
                </a:solidFill>
                <a:effectLst/>
                <a:latin typeface="Calibri" panose="020F0502020204030204" pitchFamily="34" charset="0"/>
              </a:rPr>
              <a:t> Healthcare SA, Hologic Inc, </a:t>
            </a:r>
            <a:r>
              <a:rPr lang="en-US" sz="1850" b="0" i="0" u="none" strike="noStrike" dirty="0" err="1">
                <a:solidFill>
                  <a:schemeClr val="tx1"/>
                </a:solidFill>
                <a:effectLst/>
                <a:latin typeface="Calibri" panose="020F0502020204030204" pitchFamily="34" charset="0"/>
              </a:rPr>
              <a:t>ImmunoGen</a:t>
            </a:r>
            <a:r>
              <a:rPr lang="en-US" sz="1850" b="0" i="0" u="none" strike="noStrike" dirty="0">
                <a:solidFill>
                  <a:schemeClr val="tx1"/>
                </a:solidFill>
                <a:effectLst/>
                <a:latin typeface="Calibri" panose="020F0502020204030204" pitchFamily="34" charset="0"/>
              </a:rPr>
              <a:t> Inc, Incyte Corporation, Ipsen Biopharmaceuticals Inc, Janssen Biotech Inc, administered by Janssen Scientific Affairs LLC, Jazz Pharmaceuticals Inc, </a:t>
            </a:r>
            <a:r>
              <a:rPr lang="en-US" sz="1850" b="0" i="0" u="none" strike="noStrike" dirty="0" err="1">
                <a:solidFill>
                  <a:schemeClr val="tx1"/>
                </a:solidFill>
                <a:effectLst/>
                <a:latin typeface="Calibri" panose="020F0502020204030204" pitchFamily="34" charset="0"/>
              </a:rPr>
              <a:t>Karyopharm</a:t>
            </a:r>
            <a:r>
              <a:rPr lang="en-US" sz="1850" b="0" i="0" u="none" strike="noStrike" dirty="0">
                <a:solidFill>
                  <a:schemeClr val="tx1"/>
                </a:solidFill>
                <a:effectLst/>
                <a:latin typeface="Calibri" panose="020F0502020204030204" pitchFamily="34" charset="0"/>
              </a:rPr>
              <a:t> Therapeutics, Kite, A Gilead Company, Kronos Bio Inc, Legend Biotech, Lilly, </a:t>
            </a:r>
            <a:r>
              <a:rPr lang="en-US" sz="1850" b="0" i="0" u="none" strike="noStrike" dirty="0" err="1">
                <a:solidFill>
                  <a:schemeClr val="tx1"/>
                </a:solidFill>
                <a:effectLst/>
                <a:latin typeface="Calibri" panose="020F0502020204030204" pitchFamily="34" charset="0"/>
              </a:rPr>
              <a:t>Loxo</a:t>
            </a:r>
            <a:r>
              <a:rPr lang="en-US" sz="1850" b="0" i="0" u="none" strike="noStrike" dirty="0">
                <a:solidFill>
                  <a:schemeClr val="tx1"/>
                </a:solidFill>
                <a:effectLst/>
                <a:latin typeface="Calibri" panose="020F0502020204030204" pitchFamily="34" charset="0"/>
              </a:rPr>
              <a:t> Oncology Inc, a wholly owned subsidiary of Eli Lilly &amp; Company, MEI Pharma Inc, Merck, </a:t>
            </a:r>
            <a:r>
              <a:rPr lang="en-US" sz="1850" b="0" i="0" u="none" strike="noStrike" dirty="0" err="1">
                <a:solidFill>
                  <a:schemeClr val="tx1"/>
                </a:solidFill>
                <a:effectLst/>
                <a:latin typeface="Calibri" panose="020F0502020204030204" pitchFamily="34" charset="0"/>
              </a:rPr>
              <a:t>Mersana</a:t>
            </a:r>
            <a:r>
              <a:rPr lang="en-US" sz="1850" b="0" i="0" u="none" strike="noStrike" dirty="0">
                <a:solidFill>
                  <a:schemeClr val="tx1"/>
                </a:solidFill>
                <a:effectLst/>
                <a:latin typeface="Calibri" panose="020F0502020204030204" pitchFamily="34" charset="0"/>
              </a:rPr>
              <a:t> Therapeutics Inc, </a:t>
            </a:r>
            <a:r>
              <a:rPr lang="en-US" sz="1850" b="0" i="0" u="none" strike="noStrike" dirty="0" err="1">
                <a:solidFill>
                  <a:schemeClr val="tx1"/>
                </a:solidFill>
                <a:effectLst/>
                <a:latin typeface="Calibri" panose="020F0502020204030204" pitchFamily="34" charset="0"/>
              </a:rPr>
              <a:t>Mirati</a:t>
            </a:r>
            <a:r>
              <a:rPr lang="en-US" sz="1850" b="0" i="0" u="none" strike="noStrike" dirty="0">
                <a:solidFill>
                  <a:schemeClr val="tx1"/>
                </a:solidFill>
                <a:effectLst/>
                <a:latin typeface="Calibri" panose="020F0502020204030204" pitchFamily="34" charset="0"/>
              </a:rPr>
              <a:t> Therapeutics Inc, Mural Oncology Inc, </a:t>
            </a:r>
            <a:r>
              <a:rPr lang="en-US" sz="1850" b="0" i="0" u="none" strike="noStrike" dirty="0" err="1">
                <a:solidFill>
                  <a:schemeClr val="tx1"/>
                </a:solidFill>
                <a:effectLst/>
                <a:latin typeface="Calibri" panose="020F0502020204030204" pitchFamily="34" charset="0"/>
              </a:rPr>
              <a:t>Natera</a:t>
            </a:r>
            <a:r>
              <a:rPr lang="en-US" sz="1850" b="0" i="0" u="none" strike="noStrike" dirty="0">
                <a:solidFill>
                  <a:schemeClr val="tx1"/>
                </a:solidFill>
                <a:effectLst/>
                <a:latin typeface="Calibri" panose="020F0502020204030204" pitchFamily="34" charset="0"/>
              </a:rPr>
              <a:t> Inc, Novartis, Novartis Pharmaceuticals Corporation on behalf of Advanced Accelerator Applications, </a:t>
            </a:r>
            <a:r>
              <a:rPr lang="en-US" sz="1850" b="0" i="0" u="none" strike="noStrike" dirty="0" err="1">
                <a:solidFill>
                  <a:schemeClr val="tx1"/>
                </a:solidFill>
                <a:effectLst/>
                <a:latin typeface="Calibri" panose="020F0502020204030204" pitchFamily="34" charset="0"/>
              </a:rPr>
              <a:t>Novocure</a:t>
            </a:r>
            <a:r>
              <a:rPr lang="en-US" sz="1850" b="0" i="0" u="none" strike="noStrike" dirty="0">
                <a:solidFill>
                  <a:schemeClr val="tx1"/>
                </a:solidFill>
                <a:effectLst/>
                <a:latin typeface="Calibri" panose="020F0502020204030204" pitchFamily="34" charset="0"/>
              </a:rPr>
              <a:t> Inc, </a:t>
            </a:r>
            <a:r>
              <a:rPr lang="en-US" sz="1850" b="0" i="0" u="none" strike="noStrike" dirty="0" err="1">
                <a:solidFill>
                  <a:schemeClr val="tx1"/>
                </a:solidFill>
                <a:effectLst/>
                <a:latin typeface="Calibri" panose="020F0502020204030204" pitchFamily="34" charset="0"/>
              </a:rPr>
              <a:t>Oncopeptides</a:t>
            </a:r>
            <a:r>
              <a:rPr lang="en-US" sz="1850" b="0" i="0" u="none" strike="noStrike" dirty="0">
                <a:solidFill>
                  <a:schemeClr val="tx1"/>
                </a:solidFill>
                <a:effectLst/>
                <a:latin typeface="Calibri" panose="020F0502020204030204" pitchFamily="34" charset="0"/>
              </a:rPr>
              <a:t>, Pfizer Inc, Pharmacyclics LLC, an AbbVie Company, Puma Biotechnology Inc, Regeneron Pharmaceuticals Inc, R-Pharm US, Sanofi, </a:t>
            </a:r>
            <a:r>
              <a:rPr lang="en-US" sz="1850" b="0" i="0" u="none" strike="noStrike" dirty="0" err="1">
                <a:solidFill>
                  <a:schemeClr val="tx1"/>
                </a:solidFill>
                <a:effectLst/>
                <a:latin typeface="Calibri" panose="020F0502020204030204" pitchFamily="34" charset="0"/>
              </a:rPr>
              <a:t>Seagen</a:t>
            </a:r>
            <a:r>
              <a:rPr lang="en-US" sz="1850" b="0" i="0" u="none" strike="noStrike" dirty="0">
                <a:solidFill>
                  <a:schemeClr val="tx1"/>
                </a:solidFill>
                <a:effectLst/>
                <a:latin typeface="Calibri" panose="020F0502020204030204" pitchFamily="34" charset="0"/>
              </a:rPr>
              <a:t> Inc, </a:t>
            </a:r>
            <a:r>
              <a:rPr lang="en-US" sz="1850" b="0" i="0" u="none" strike="noStrike" dirty="0" err="1">
                <a:solidFill>
                  <a:schemeClr val="tx1"/>
                </a:solidFill>
                <a:effectLst/>
                <a:latin typeface="Calibri" panose="020F0502020204030204" pitchFamily="34" charset="0"/>
              </a:rPr>
              <a:t>Servier</a:t>
            </a:r>
            <a:r>
              <a:rPr lang="en-US" sz="1850" b="0" i="0" u="none" strike="noStrike" dirty="0">
                <a:solidFill>
                  <a:schemeClr val="tx1"/>
                </a:solidFill>
                <a:effectLst/>
                <a:latin typeface="Calibri" panose="020F0502020204030204" pitchFamily="34" charset="0"/>
              </a:rPr>
              <a:t> Pharmaceuticals LLC, </a:t>
            </a:r>
            <a:r>
              <a:rPr lang="en-US" sz="1850" b="0" i="0" u="none" strike="noStrike" dirty="0" err="1">
                <a:solidFill>
                  <a:schemeClr val="tx1"/>
                </a:solidFill>
                <a:effectLst/>
                <a:latin typeface="Calibri" panose="020F0502020204030204" pitchFamily="34" charset="0"/>
              </a:rPr>
              <a:t>SpringWorks</a:t>
            </a:r>
            <a:r>
              <a:rPr lang="en-US" sz="1850" b="0" i="0" u="none" strike="noStrike" dirty="0">
                <a:solidFill>
                  <a:schemeClr val="tx1"/>
                </a:solidFill>
                <a:effectLst/>
                <a:latin typeface="Calibri" panose="020F0502020204030204" pitchFamily="34" charset="0"/>
              </a:rPr>
              <a:t> Therapeutics Inc, </a:t>
            </a:r>
            <a:r>
              <a:rPr lang="en-US" sz="1850" b="0" i="0" u="none" strike="noStrike" dirty="0" err="1">
                <a:solidFill>
                  <a:schemeClr val="tx1"/>
                </a:solidFill>
                <a:effectLst/>
                <a:latin typeface="Calibri" panose="020F0502020204030204" pitchFamily="34" charset="0"/>
              </a:rPr>
              <a:t>Stemline</a:t>
            </a:r>
            <a:r>
              <a:rPr lang="en-US" sz="1850" b="0" i="0" u="none" strike="noStrike" dirty="0">
                <a:solidFill>
                  <a:schemeClr val="tx1"/>
                </a:solidFill>
                <a:effectLst/>
                <a:latin typeface="Calibri" panose="020F0502020204030204" pitchFamily="34" charset="0"/>
              </a:rPr>
              <a:t> Therapeutics Inc, Sumitomo Dainippon Pharma Oncology Inc, </a:t>
            </a:r>
            <a:r>
              <a:rPr lang="en-US" sz="1850" b="0" i="0" u="none" strike="noStrike" dirty="0" err="1">
                <a:solidFill>
                  <a:schemeClr val="tx1"/>
                </a:solidFill>
                <a:effectLst/>
                <a:latin typeface="Calibri" panose="020F0502020204030204" pitchFamily="34" charset="0"/>
              </a:rPr>
              <a:t>Syndax</a:t>
            </a:r>
            <a:r>
              <a:rPr lang="en-US" sz="1850" b="0" i="0" u="none" strike="noStrike" dirty="0">
                <a:solidFill>
                  <a:schemeClr val="tx1"/>
                </a:solidFill>
                <a:effectLst/>
                <a:latin typeface="Calibri" panose="020F0502020204030204" pitchFamily="34" charset="0"/>
              </a:rPr>
              <a:t> Pharmaceuticals, Taiho Oncology Inc, Takeda Pharmaceuticals USA Inc, </a:t>
            </a:r>
            <a:r>
              <a:rPr lang="en-US" sz="1850" b="0" i="0" u="none" strike="noStrike" dirty="0" err="1">
                <a:solidFill>
                  <a:schemeClr val="tx1"/>
                </a:solidFill>
                <a:effectLst/>
                <a:latin typeface="Calibri" panose="020F0502020204030204" pitchFamily="34" charset="0"/>
              </a:rPr>
              <a:t>TerSera</a:t>
            </a:r>
            <a:r>
              <a:rPr lang="en-US" sz="1850" b="0" i="0" u="none" strike="noStrike" dirty="0">
                <a:solidFill>
                  <a:schemeClr val="tx1"/>
                </a:solidFill>
                <a:effectLst/>
                <a:latin typeface="Calibri" panose="020F0502020204030204" pitchFamily="34" charset="0"/>
              </a:rPr>
              <a:t> Therapeutics LLC, </a:t>
            </a:r>
            <a:r>
              <a:rPr lang="en-US" sz="1850" b="0" i="0" u="none" strike="noStrike" dirty="0" err="1">
                <a:solidFill>
                  <a:schemeClr val="tx1"/>
                </a:solidFill>
                <a:effectLst/>
                <a:latin typeface="Calibri" panose="020F0502020204030204" pitchFamily="34" charset="0"/>
              </a:rPr>
              <a:t>Tesaro</a:t>
            </a:r>
            <a:r>
              <a:rPr lang="en-US" sz="1850" b="0" i="0" u="none" strike="noStrike" dirty="0">
                <a:solidFill>
                  <a:schemeClr val="tx1"/>
                </a:solidFill>
                <a:effectLst/>
                <a:latin typeface="Calibri" panose="020F0502020204030204" pitchFamily="34" charset="0"/>
              </a:rPr>
              <a:t>, A GSK Company, TG Therapeutics Inc, Turning Point Therapeutics Inc, </a:t>
            </a:r>
            <a:r>
              <a:rPr lang="en-US" sz="1850" b="0" i="0" u="none" strike="noStrike" dirty="0" err="1">
                <a:solidFill>
                  <a:schemeClr val="tx1"/>
                </a:solidFill>
                <a:effectLst/>
                <a:latin typeface="Calibri" panose="020F0502020204030204" pitchFamily="34" charset="0"/>
              </a:rPr>
              <a:t>Verastem</a:t>
            </a:r>
            <a:r>
              <a:rPr lang="en-US" sz="1850" b="0" i="0" u="none" strike="noStrike" dirty="0">
                <a:solidFill>
                  <a:schemeClr val="tx1"/>
                </a:solidFill>
                <a:effectLst/>
                <a:latin typeface="Calibri" panose="020F0502020204030204" pitchFamily="34" charset="0"/>
              </a:rPr>
              <a:t> Inc, and </a:t>
            </a:r>
            <a:r>
              <a:rPr lang="en-US" sz="1850" b="0" i="0" u="none" strike="noStrike" dirty="0" err="1">
                <a:solidFill>
                  <a:schemeClr val="tx1"/>
                </a:solidFill>
                <a:effectLst/>
                <a:latin typeface="Calibri" panose="020F0502020204030204" pitchFamily="34" charset="0"/>
              </a:rPr>
              <a:t>Zymeworks</a:t>
            </a:r>
            <a:r>
              <a:rPr lang="en-US" sz="1850" b="0" i="0" u="none" strike="noStrike" dirty="0">
                <a:solidFill>
                  <a:schemeClr val="tx1"/>
                </a:solidFill>
                <a:effectLst/>
                <a:latin typeface="Calibri" panose="020F0502020204030204" pitchFamily="34" charset="0"/>
              </a:rPr>
              <a:t> Inc.</a:t>
            </a:r>
            <a:endParaRPr lang="en-US" sz="1850" b="0" dirty="0">
              <a:solidFill>
                <a:schemeClr val="tx1"/>
              </a:solidFill>
            </a:endParaRPr>
          </a:p>
        </p:txBody>
      </p:sp>
    </p:spTree>
    <p:extLst>
      <p:ext uri="{BB962C8B-B14F-4D97-AF65-F5344CB8AC3E}">
        <p14:creationId xmlns:p14="http://schemas.microsoft.com/office/powerpoint/2010/main" val="36828408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44D5-10E6-0324-0DFB-C107E3BBA7A6}"/>
              </a:ext>
            </a:extLst>
          </p:cNvPr>
          <p:cNvSpPr>
            <a:spLocks noGrp="1"/>
          </p:cNvSpPr>
          <p:nvPr>
            <p:ph type="title"/>
          </p:nvPr>
        </p:nvSpPr>
        <p:spPr>
          <a:xfrm>
            <a:off x="393539" y="129747"/>
            <a:ext cx="11323728" cy="430887"/>
          </a:xfrm>
          <a:solidFill>
            <a:srgbClr val="002060"/>
          </a:solidFill>
        </p:spPr>
        <p:txBody>
          <a:bodyPr/>
          <a:lstStyle/>
          <a:p>
            <a:pPr algn="ct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Case Presentation – Dr Langer: 52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yo</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WF - ROS1 (+)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mNSCLC</a:t>
            </a:r>
            <a:endParaRPr lang="en-US" sz="3200" b="1" dirty="0">
              <a:solidFill>
                <a:srgbClr val="FFFF00"/>
              </a:solidFill>
            </a:endParaRPr>
          </a:p>
        </p:txBody>
      </p:sp>
      <p:sp>
        <p:nvSpPr>
          <p:cNvPr id="7" name="TextBox 6">
            <a:extLst>
              <a:ext uri="{FF2B5EF4-FFF2-40B4-BE49-F238E27FC236}">
                <a16:creationId xmlns:a16="http://schemas.microsoft.com/office/drawing/2014/main" id="{2B315394-30AD-D81D-3556-897AB69518F7}"/>
              </a:ext>
            </a:extLst>
          </p:cNvPr>
          <p:cNvSpPr txBox="1"/>
          <p:nvPr/>
        </p:nvSpPr>
        <p:spPr bwMode="auto">
          <a:xfrm>
            <a:off x="129251" y="733246"/>
            <a:ext cx="1193349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HPI (12/27/16):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52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WF never smoker presented to OSH ER in 11/16 with 7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weight loss, increasing cough, DOE and LUQ pain --&gt; ribs.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Sx</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prompted abdominal US, which showed a small L pl effusion; normal liver, bile duct, GB and pancreas.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CXR showed multiple pulmonary nodules suspicious for cancer, with large, semi-lucent LUL mass.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CT demonstrated a solid LUL mass measuring 56 x 46 mm with consolidation in the anterior lingula;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It also showed a discrete 28 mm mass in the LLL and 20 mm mass in anterior LLL, along with innumerable additional bilateral pulmonary nodules, as well as moderate L pleural effusion.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Additional findings: </a:t>
            </a:r>
          </a:p>
          <a:p>
            <a:pPr marL="742950" marR="0" lvl="1"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 x 13 mm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infracarinal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LN</a:t>
            </a:r>
          </a:p>
          <a:p>
            <a:pPr marL="742950" marR="0" lvl="1"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Sclerotic lesions in the mid-sternum and T12</a:t>
            </a:r>
          </a:p>
          <a:p>
            <a:pPr marL="742950" marR="0" lvl="1"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2.4 cm hypodense lesion in the posterior segment of the R hepatic lobe ; &lt; 1 cm lesion in the L hepatic lobe.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Seen by Pulmonary who recommended a CT guided bx of the LUL, which was performed on 11/09/16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Pathology  proved c/w adenocarcinoma of lung origin.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Additional testing included EGFR, ALK, ROS1 and PDL1 was initially deemed (-)   </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Ultimately, pt was recommended to consider systemic chemo, but has opted for naturopathic approaches</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 6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wks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 various vitamins and supplements, cough improved, but she continued to lose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wt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noted progressive DOE.</a:t>
            </a:r>
          </a:p>
          <a:p>
            <a:pPr marL="285750" marR="0" lvl="0" indent="-285750" algn="l" defTabSz="914400" rtl="0" eaLnBrk="0" fontAlgn="base" latinLnBrk="0" hangingPunct="0">
              <a:lnSpc>
                <a:spcPct val="100000"/>
              </a:lnSpc>
              <a:spcBef>
                <a:spcPct val="0"/>
              </a:spcBef>
              <a:spcAft>
                <a:spcPct val="0"/>
              </a:spcAft>
              <a:buClr>
                <a:srgbClr val="FF0000"/>
              </a:buClr>
              <a:buSzPct val="12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PET imaging ordered</a:t>
            </a:r>
          </a:p>
        </p:txBody>
      </p:sp>
    </p:spTree>
    <p:extLst>
      <p:ext uri="{BB962C8B-B14F-4D97-AF65-F5344CB8AC3E}">
        <p14:creationId xmlns:p14="http://schemas.microsoft.com/office/powerpoint/2010/main" val="3721850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2095D-5997-F02A-9740-8C08CEAFEBB9}"/>
              </a:ext>
            </a:extLst>
          </p:cNvPr>
          <p:cNvPicPr>
            <a:picLocks noChangeAspect="1"/>
          </p:cNvPicPr>
          <p:nvPr/>
        </p:nvPicPr>
        <p:blipFill>
          <a:blip r:embed="rId2"/>
          <a:stretch>
            <a:fillRect/>
          </a:stretch>
        </p:blipFill>
        <p:spPr>
          <a:xfrm>
            <a:off x="218106" y="635956"/>
            <a:ext cx="5924550" cy="3095625"/>
          </a:xfrm>
          <a:prstGeom prst="rect">
            <a:avLst/>
          </a:prstGeom>
        </p:spPr>
      </p:pic>
      <p:pic>
        <p:nvPicPr>
          <p:cNvPr id="7" name="Picture 6">
            <a:extLst>
              <a:ext uri="{FF2B5EF4-FFF2-40B4-BE49-F238E27FC236}">
                <a16:creationId xmlns:a16="http://schemas.microsoft.com/office/drawing/2014/main" id="{7529CCAA-BE20-0E66-F733-666D42784CA4}"/>
              </a:ext>
            </a:extLst>
          </p:cNvPr>
          <p:cNvPicPr>
            <a:picLocks noChangeAspect="1"/>
          </p:cNvPicPr>
          <p:nvPr/>
        </p:nvPicPr>
        <p:blipFill>
          <a:blip r:embed="rId3"/>
          <a:stretch>
            <a:fillRect/>
          </a:stretch>
        </p:blipFill>
        <p:spPr>
          <a:xfrm>
            <a:off x="6225557" y="635956"/>
            <a:ext cx="5748338" cy="3095624"/>
          </a:xfrm>
          <a:prstGeom prst="rect">
            <a:avLst/>
          </a:prstGeom>
        </p:spPr>
      </p:pic>
      <p:pic>
        <p:nvPicPr>
          <p:cNvPr id="9" name="Picture 8">
            <a:extLst>
              <a:ext uri="{FF2B5EF4-FFF2-40B4-BE49-F238E27FC236}">
                <a16:creationId xmlns:a16="http://schemas.microsoft.com/office/drawing/2014/main" id="{1848F52A-8DAD-5DE3-E3F5-922451CA23B6}"/>
              </a:ext>
            </a:extLst>
          </p:cNvPr>
          <p:cNvPicPr>
            <a:picLocks noChangeAspect="1"/>
          </p:cNvPicPr>
          <p:nvPr/>
        </p:nvPicPr>
        <p:blipFill>
          <a:blip r:embed="rId4"/>
          <a:stretch>
            <a:fillRect/>
          </a:stretch>
        </p:blipFill>
        <p:spPr>
          <a:xfrm>
            <a:off x="274320" y="3731580"/>
            <a:ext cx="5821680" cy="2974019"/>
          </a:xfrm>
          <a:prstGeom prst="rect">
            <a:avLst/>
          </a:prstGeom>
        </p:spPr>
      </p:pic>
      <p:pic>
        <p:nvPicPr>
          <p:cNvPr id="11" name="Picture 10">
            <a:extLst>
              <a:ext uri="{FF2B5EF4-FFF2-40B4-BE49-F238E27FC236}">
                <a16:creationId xmlns:a16="http://schemas.microsoft.com/office/drawing/2014/main" id="{209DA300-558B-586D-C7B2-104BD778FEA3}"/>
              </a:ext>
            </a:extLst>
          </p:cNvPr>
          <p:cNvPicPr>
            <a:picLocks noChangeAspect="1"/>
          </p:cNvPicPr>
          <p:nvPr/>
        </p:nvPicPr>
        <p:blipFill>
          <a:blip r:embed="rId5"/>
          <a:stretch>
            <a:fillRect/>
          </a:stretch>
        </p:blipFill>
        <p:spPr>
          <a:xfrm>
            <a:off x="6225556" y="3731580"/>
            <a:ext cx="5848350" cy="3126420"/>
          </a:xfrm>
          <a:prstGeom prst="rect">
            <a:avLst/>
          </a:prstGeom>
        </p:spPr>
      </p:pic>
      <p:sp>
        <p:nvSpPr>
          <p:cNvPr id="12" name="Title 1">
            <a:extLst>
              <a:ext uri="{FF2B5EF4-FFF2-40B4-BE49-F238E27FC236}">
                <a16:creationId xmlns:a16="http://schemas.microsoft.com/office/drawing/2014/main" id="{EF1CD1FA-7E7E-76EE-2847-CB879F505C3F}"/>
              </a:ext>
            </a:extLst>
          </p:cNvPr>
          <p:cNvSpPr>
            <a:spLocks noGrp="1"/>
          </p:cNvSpPr>
          <p:nvPr>
            <p:ph type="title"/>
          </p:nvPr>
        </p:nvSpPr>
        <p:spPr>
          <a:xfrm>
            <a:off x="218106" y="152401"/>
            <a:ext cx="11669094" cy="369332"/>
          </a:xfrm>
          <a:solidFill>
            <a:srgbClr val="002060"/>
          </a:solidFill>
        </p:spPr>
        <p:txBody>
          <a:bodyPr/>
          <a:lstStyle/>
          <a:p>
            <a:pPr algn="ct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Case Presentation – Dr Langer: 52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yo</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WF - ROS1 (+)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mNSCLC</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(Continued)</a:t>
            </a:r>
            <a:endParaRPr lang="en-US" sz="2800" b="1" dirty="0">
              <a:solidFill>
                <a:srgbClr val="FFFF00"/>
              </a:solidFill>
            </a:endParaRPr>
          </a:p>
        </p:txBody>
      </p:sp>
    </p:spTree>
    <p:extLst>
      <p:ext uri="{BB962C8B-B14F-4D97-AF65-F5344CB8AC3E}">
        <p14:creationId xmlns:p14="http://schemas.microsoft.com/office/powerpoint/2010/main" val="1855518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44D5-10E6-0324-0DFB-C107E3BBA7A6}"/>
              </a:ext>
            </a:extLst>
          </p:cNvPr>
          <p:cNvSpPr>
            <a:spLocks noGrp="1"/>
          </p:cNvSpPr>
          <p:nvPr>
            <p:ph type="title"/>
          </p:nvPr>
        </p:nvSpPr>
        <p:spPr>
          <a:xfrm>
            <a:off x="241043" y="476872"/>
            <a:ext cx="11709914" cy="369332"/>
          </a:xfrm>
          <a:solidFill>
            <a:srgbClr val="002060"/>
          </a:solidFill>
        </p:spPr>
        <p:txBody>
          <a:bodyPr/>
          <a:lstStyle/>
          <a:p>
            <a:pPr algn="ct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Case Presentation – Dr Langer: 52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yo</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WF - ROS1 (+)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mNSCLC</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(Continued)</a:t>
            </a:r>
            <a:endParaRPr lang="en-US" sz="3200" b="1" dirty="0">
              <a:solidFill>
                <a:srgbClr val="FFFF00"/>
              </a:solidFill>
            </a:endParaRPr>
          </a:p>
        </p:txBody>
      </p:sp>
      <p:sp>
        <p:nvSpPr>
          <p:cNvPr id="4" name="Content Placeholder 3">
            <a:extLst>
              <a:ext uri="{FF2B5EF4-FFF2-40B4-BE49-F238E27FC236}">
                <a16:creationId xmlns:a16="http://schemas.microsoft.com/office/drawing/2014/main" id="{2E803203-B909-667D-3736-9E2A2420C468}"/>
              </a:ext>
            </a:extLst>
          </p:cNvPr>
          <p:cNvSpPr>
            <a:spLocks noGrp="1"/>
          </p:cNvSpPr>
          <p:nvPr>
            <p:ph sz="quarter" idx="4294967295"/>
          </p:nvPr>
        </p:nvSpPr>
        <p:spPr>
          <a:xfrm>
            <a:off x="241043" y="826567"/>
            <a:ext cx="11858030" cy="5162665"/>
          </a:xfrm>
        </p:spPr>
        <p:txBody>
          <a:bodyPr/>
          <a:lstStyle/>
          <a:p>
            <a:pPr marL="0" indent="0">
              <a:buNone/>
            </a:pPr>
            <a:endParaRPr lang="en-US" sz="1800" b="0" i="0" u="none" strike="noStrike" baseline="0" dirty="0">
              <a:solidFill>
                <a:srgbClr val="000000"/>
              </a:solidFill>
            </a:endParaRPr>
          </a:p>
          <a:p>
            <a:r>
              <a:rPr lang="en-US" sz="1700" b="1" i="0" u="none" strike="noStrike" baseline="0" dirty="0">
                <a:solidFill>
                  <a:srgbClr val="000000"/>
                </a:solidFill>
              </a:rPr>
              <a:t>MRI:  multiple CNS </a:t>
            </a:r>
            <a:r>
              <a:rPr lang="en-US" sz="1700" b="1" i="0" u="none" strike="noStrike" baseline="0" dirty="0" err="1">
                <a:solidFill>
                  <a:srgbClr val="000000"/>
                </a:solidFill>
              </a:rPr>
              <a:t>mets</a:t>
            </a:r>
            <a:r>
              <a:rPr lang="en-US" sz="1700" b="1" i="0" u="none" strike="noStrike" baseline="0" dirty="0">
                <a:solidFill>
                  <a:srgbClr val="000000"/>
                </a:solidFill>
              </a:rPr>
              <a:t>, TNTC</a:t>
            </a:r>
          </a:p>
          <a:p>
            <a:r>
              <a:rPr lang="en-US" sz="1700" b="1" i="0" u="none" strike="noStrike" baseline="0" dirty="0">
                <a:solidFill>
                  <a:srgbClr val="000000"/>
                </a:solidFill>
              </a:rPr>
              <a:t>Stage: </a:t>
            </a:r>
            <a:r>
              <a:rPr lang="en-US" sz="1700" b="0" i="0" u="none" strike="noStrike" baseline="0" dirty="0">
                <a:solidFill>
                  <a:srgbClr val="000000"/>
                </a:solidFill>
              </a:rPr>
              <a:t> IV (bone, liver, lung, brain, nodal)</a:t>
            </a:r>
          </a:p>
          <a:p>
            <a:r>
              <a:rPr lang="en-US" sz="1700" b="1" i="0" u="none" strike="noStrike" baseline="0" dirty="0">
                <a:solidFill>
                  <a:srgbClr val="000000"/>
                </a:solidFill>
              </a:rPr>
              <a:t>Repeated molecular markers:</a:t>
            </a:r>
          </a:p>
          <a:p>
            <a:pPr lvl="1"/>
            <a:r>
              <a:rPr lang="en-US" sz="1600" b="0" i="0" u="none" strike="noStrike" baseline="0" dirty="0">
                <a:solidFill>
                  <a:srgbClr val="000000"/>
                </a:solidFill>
              </a:rPr>
              <a:t>EGFR 	(-)</a:t>
            </a:r>
          </a:p>
          <a:p>
            <a:pPr lvl="1"/>
            <a:r>
              <a:rPr lang="en-US" sz="1600" b="0" i="0" u="none" strike="noStrike" baseline="0" dirty="0">
                <a:solidFill>
                  <a:srgbClr val="000000"/>
                </a:solidFill>
              </a:rPr>
              <a:t>KRAS  	(-)</a:t>
            </a:r>
          </a:p>
          <a:p>
            <a:pPr lvl="1"/>
            <a:r>
              <a:rPr lang="en-US" sz="1600" b="0" i="0" u="none" strike="noStrike" baseline="0" dirty="0">
                <a:solidFill>
                  <a:srgbClr val="000000"/>
                </a:solidFill>
              </a:rPr>
              <a:t>ALK 	(-)</a:t>
            </a:r>
          </a:p>
          <a:p>
            <a:pPr lvl="1"/>
            <a:r>
              <a:rPr lang="en-US" sz="1600" dirty="0">
                <a:solidFill>
                  <a:srgbClr val="000000"/>
                </a:solidFill>
              </a:rPr>
              <a:t>BRAF	(-)</a:t>
            </a:r>
            <a:endParaRPr lang="en-US" sz="1600" b="0" i="0" u="none" strike="noStrike" baseline="0" dirty="0">
              <a:solidFill>
                <a:srgbClr val="000000"/>
              </a:solidFill>
            </a:endParaRPr>
          </a:p>
          <a:p>
            <a:pPr lvl="1"/>
            <a:r>
              <a:rPr lang="en-US" sz="1600" b="1" i="0" u="none" strike="noStrike" baseline="0" dirty="0">
                <a:solidFill>
                  <a:srgbClr val="000000"/>
                </a:solidFill>
              </a:rPr>
              <a:t>ROS1 (+):  16% of 200 nuclei had separation of the 3’ ROS1 and 5’ ROS1.Interval</a:t>
            </a:r>
          </a:p>
          <a:p>
            <a:r>
              <a:rPr lang="en-US" sz="1700" b="1" dirty="0">
                <a:solidFill>
                  <a:srgbClr val="000000"/>
                </a:solidFill>
              </a:rPr>
              <a:t>01/19/17: </a:t>
            </a:r>
            <a:r>
              <a:rPr lang="en-US" sz="1700" dirty="0">
                <a:solidFill>
                  <a:srgbClr val="000000"/>
                </a:solidFill>
              </a:rPr>
              <a:t>pt was feeling </a:t>
            </a:r>
            <a:r>
              <a:rPr lang="en-US" sz="1700" b="0" i="0" u="none" strike="noStrike" baseline="0" dirty="0">
                <a:solidFill>
                  <a:srgbClr val="000000"/>
                </a:solidFill>
              </a:rPr>
              <a:t>worse with increasing DOE and declining appetite.  No neurologic </a:t>
            </a:r>
            <a:r>
              <a:rPr lang="en-US" sz="1700" b="0" i="0" u="none" strike="noStrike" baseline="0" dirty="0" err="1">
                <a:solidFill>
                  <a:srgbClr val="000000"/>
                </a:solidFill>
              </a:rPr>
              <a:t>Sx</a:t>
            </a:r>
            <a:r>
              <a:rPr lang="en-US" sz="1700" b="0" i="0" u="none" strike="noStrike" baseline="0" dirty="0">
                <a:solidFill>
                  <a:srgbClr val="000000"/>
                </a:solidFill>
              </a:rPr>
              <a:t>, x for occasional HAs. </a:t>
            </a:r>
            <a:r>
              <a:rPr lang="en-US" sz="1700" b="1" i="0" u="none" strike="noStrike" baseline="0" dirty="0">
                <a:solidFill>
                  <a:srgbClr val="000000"/>
                </a:solidFill>
              </a:rPr>
              <a:t>S</a:t>
            </a:r>
            <a:r>
              <a:rPr lang="en-US" sz="1700" b="1" dirty="0">
                <a:solidFill>
                  <a:srgbClr val="000000"/>
                </a:solidFill>
              </a:rPr>
              <a:t>tarted </a:t>
            </a:r>
            <a:r>
              <a:rPr lang="en-US" sz="1700" b="1" dirty="0" err="1">
                <a:solidFill>
                  <a:srgbClr val="000000"/>
                </a:solidFill>
              </a:rPr>
              <a:t>crizotinib</a:t>
            </a:r>
            <a:r>
              <a:rPr lang="en-US" sz="1700" b="1" dirty="0">
                <a:solidFill>
                  <a:srgbClr val="000000"/>
                </a:solidFill>
              </a:rPr>
              <a:t> and began WBRT.   </a:t>
            </a:r>
            <a:r>
              <a:rPr lang="en-US" sz="1700" b="0" i="0" u="none" strike="noStrike" baseline="0" dirty="0">
                <a:solidFill>
                  <a:srgbClr val="000000"/>
                </a:solidFill>
              </a:rPr>
              <a:t>Remained on assorted vitamin supplements, but began to question their utility. No other complaints.</a:t>
            </a:r>
          </a:p>
          <a:p>
            <a:r>
              <a:rPr lang="en-US" sz="1700" b="1" i="0" u="none" strike="noStrike" baseline="0" dirty="0">
                <a:solidFill>
                  <a:srgbClr val="000000"/>
                </a:solidFill>
              </a:rPr>
              <a:t>Interval </a:t>
            </a:r>
            <a:r>
              <a:rPr lang="en-US" sz="1700" b="1" i="0" u="none" strike="noStrike" baseline="0" dirty="0" err="1">
                <a:solidFill>
                  <a:srgbClr val="000000"/>
                </a:solidFill>
              </a:rPr>
              <a:t>Hx</a:t>
            </a:r>
            <a:r>
              <a:rPr lang="en-US" sz="1700" b="1" i="0" u="none" strike="noStrike" baseline="0" dirty="0">
                <a:solidFill>
                  <a:srgbClr val="000000"/>
                </a:solidFill>
              </a:rPr>
              <a:t> 02/16/17</a:t>
            </a:r>
            <a:r>
              <a:rPr lang="en-US" sz="1700" i="0" u="none" strike="noStrike" baseline="0" dirty="0">
                <a:solidFill>
                  <a:srgbClr val="000000"/>
                </a:solidFill>
              </a:rPr>
              <a:t>: pt returned in follow-up for 2 week toxicity evaluation on </a:t>
            </a:r>
            <a:r>
              <a:rPr lang="en-US" sz="1700" i="0" u="none" strike="noStrike" baseline="0" dirty="0" err="1">
                <a:solidFill>
                  <a:srgbClr val="000000"/>
                </a:solidFill>
              </a:rPr>
              <a:t>crizotinib</a:t>
            </a:r>
            <a:r>
              <a:rPr lang="en-US" sz="1700" i="0" u="none" strike="noStrike" baseline="0" dirty="0">
                <a:solidFill>
                  <a:srgbClr val="000000"/>
                </a:solidFill>
              </a:rPr>
              <a:t>. S/p WBRT. </a:t>
            </a:r>
            <a:r>
              <a:rPr lang="en-US" sz="1700" dirty="0">
                <a:solidFill>
                  <a:srgbClr val="000000"/>
                </a:solidFill>
              </a:rPr>
              <a:t>Her</a:t>
            </a:r>
            <a:r>
              <a:rPr lang="en-US" sz="1700" i="0" u="none" strike="noStrike" baseline="0" dirty="0">
                <a:solidFill>
                  <a:srgbClr val="000000"/>
                </a:solidFill>
              </a:rPr>
              <a:t> energy and appetite were good with less insomnia. LUQ </a:t>
            </a:r>
            <a:r>
              <a:rPr lang="en-US" sz="1700" b="0" i="0" u="none" strike="noStrike" baseline="0" dirty="0">
                <a:solidFill>
                  <a:srgbClr val="000000"/>
                </a:solidFill>
              </a:rPr>
              <a:t>pain had resolved s/p thoracentesis x 2. </a:t>
            </a:r>
          </a:p>
          <a:p>
            <a:r>
              <a:rPr lang="en-US" sz="1700" b="0" i="0" u="none" strike="noStrike" baseline="0" dirty="0">
                <a:solidFill>
                  <a:srgbClr val="000000"/>
                </a:solidFill>
              </a:rPr>
              <a:t>She </a:t>
            </a:r>
            <a:r>
              <a:rPr lang="en-US" sz="1700" dirty="0">
                <a:solidFill>
                  <a:srgbClr val="000000"/>
                </a:solidFill>
              </a:rPr>
              <a:t>noted </a:t>
            </a:r>
            <a:r>
              <a:rPr lang="en-US" sz="1700" b="0" i="0" u="none" strike="noStrike" baseline="0" dirty="0">
                <a:solidFill>
                  <a:srgbClr val="000000"/>
                </a:solidFill>
              </a:rPr>
              <a:t>mild </a:t>
            </a:r>
            <a:r>
              <a:rPr lang="en-US" sz="1700" dirty="0">
                <a:solidFill>
                  <a:srgbClr val="000000"/>
                </a:solidFill>
              </a:rPr>
              <a:t>b</a:t>
            </a:r>
            <a:r>
              <a:rPr lang="en-US" sz="1700" b="0" i="0" u="none" strike="noStrike" baseline="0" dirty="0">
                <a:solidFill>
                  <a:srgbClr val="000000"/>
                </a:solidFill>
              </a:rPr>
              <a:t>ilateral LE edema, which started after initiating dexamethasone and </a:t>
            </a:r>
            <a:r>
              <a:rPr lang="en-US" sz="1700" b="0" i="0" u="none" strike="noStrike" baseline="0" dirty="0" err="1">
                <a:solidFill>
                  <a:srgbClr val="000000"/>
                </a:solidFill>
              </a:rPr>
              <a:t>crizotinib</a:t>
            </a:r>
            <a:r>
              <a:rPr lang="en-US" sz="1700" b="0" i="0" u="none" strike="noStrike" baseline="0" dirty="0">
                <a:solidFill>
                  <a:srgbClr val="000000"/>
                </a:solidFill>
              </a:rPr>
              <a:t>, prompting steroid taper.</a:t>
            </a:r>
          </a:p>
          <a:p>
            <a:r>
              <a:rPr lang="en-US" sz="1700" b="0" i="0" u="none" strike="noStrike" baseline="0" dirty="0">
                <a:solidFill>
                  <a:srgbClr val="000000"/>
                </a:solidFill>
              </a:rPr>
              <a:t>Pt also noted brief visual disturbances (flashing lights), mostly at night. No lightheadedness, only mild DOE.</a:t>
            </a:r>
            <a:endParaRPr lang="en-US" sz="1700" dirty="0"/>
          </a:p>
        </p:txBody>
      </p:sp>
      <p:pic>
        <p:nvPicPr>
          <p:cNvPr id="3" name="Picture 2">
            <a:extLst>
              <a:ext uri="{FF2B5EF4-FFF2-40B4-BE49-F238E27FC236}">
                <a16:creationId xmlns:a16="http://schemas.microsoft.com/office/drawing/2014/main" id="{F72A0355-5481-B143-0A9A-D95033E3FC65}"/>
              </a:ext>
            </a:extLst>
          </p:cNvPr>
          <p:cNvPicPr>
            <a:picLocks noChangeAspect="1"/>
          </p:cNvPicPr>
          <p:nvPr/>
        </p:nvPicPr>
        <p:blipFill>
          <a:blip r:embed="rId2"/>
          <a:stretch>
            <a:fillRect/>
          </a:stretch>
        </p:blipFill>
        <p:spPr>
          <a:xfrm>
            <a:off x="5120640" y="1086704"/>
            <a:ext cx="6217920" cy="2342296"/>
          </a:xfrm>
          <a:prstGeom prst="rect">
            <a:avLst/>
          </a:prstGeom>
        </p:spPr>
      </p:pic>
    </p:spTree>
    <p:extLst>
      <p:ext uri="{BB962C8B-B14F-4D97-AF65-F5344CB8AC3E}">
        <p14:creationId xmlns:p14="http://schemas.microsoft.com/office/powerpoint/2010/main" val="3691254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44D5-10E6-0324-0DFB-C107E3BBA7A6}"/>
              </a:ext>
            </a:extLst>
          </p:cNvPr>
          <p:cNvSpPr>
            <a:spLocks noGrp="1"/>
          </p:cNvSpPr>
          <p:nvPr>
            <p:ph type="title"/>
          </p:nvPr>
        </p:nvSpPr>
        <p:spPr>
          <a:xfrm>
            <a:off x="198898" y="112978"/>
            <a:ext cx="11709914" cy="738664"/>
          </a:xfrm>
          <a:solidFill>
            <a:srgbClr val="002060"/>
          </a:solidFill>
        </p:spPr>
        <p:txBody>
          <a:bodyPr/>
          <a:lstStyle/>
          <a:p>
            <a:pPr algn="ct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Case Presentation – Dr Langer: 52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yo</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WF - ROS1 (+)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mNSCLC</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(Continued):</a:t>
            </a:r>
            <a:b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Tx Course (1)</a:t>
            </a:r>
            <a:endParaRPr lang="en-US" sz="3200" b="1" dirty="0">
              <a:solidFill>
                <a:srgbClr val="FFFF00"/>
              </a:solidFill>
            </a:endParaRPr>
          </a:p>
        </p:txBody>
      </p:sp>
      <p:sp>
        <p:nvSpPr>
          <p:cNvPr id="10" name="Text Placeholder 9">
            <a:extLst>
              <a:ext uri="{FF2B5EF4-FFF2-40B4-BE49-F238E27FC236}">
                <a16:creationId xmlns:a16="http://schemas.microsoft.com/office/drawing/2014/main" id="{FB1B808F-2A6C-078D-67E8-CDDEE21AB75A}"/>
              </a:ext>
            </a:extLst>
          </p:cNvPr>
          <p:cNvSpPr txBox="1">
            <a:spLocks/>
          </p:cNvSpPr>
          <p:nvPr/>
        </p:nvSpPr>
        <p:spPr>
          <a:xfrm>
            <a:off x="107459" y="1100211"/>
            <a:ext cx="11977082" cy="4273005"/>
          </a:xfrm>
          <a:prstGeom prst="rect">
            <a:avLst/>
          </a:prstGeom>
        </p:spPr>
        <p:txBody>
          <a:bodyPr/>
          <a:lst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2888" marR="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01/17: </a:t>
            </a:r>
            <a:r>
              <a:rPr kumimoji="0" lang="en-US" sz="2000" b="0" i="0" u="none" strike="noStrike" kern="1200" cap="none" spc="0" normalizeH="0" baseline="0" noProof="0" dirty="0">
                <a:ln>
                  <a:noFill/>
                </a:ln>
                <a:solidFill>
                  <a:srgbClr val="002243"/>
                </a:solidFill>
                <a:effectLst/>
                <a:uLnTx/>
                <a:uFillTx/>
                <a:latin typeface="Arial"/>
                <a:ea typeface="+mn-ea"/>
                <a:cs typeface="+mn-cs"/>
              </a:rPr>
              <a:t>began </a:t>
            </a:r>
            <a:r>
              <a:rPr kumimoji="0" lang="en-US" sz="2000" b="0" i="0" u="none" strike="noStrike" kern="1200" cap="none" spc="0" normalizeH="0" baseline="0" noProof="0" dirty="0" err="1">
                <a:ln>
                  <a:noFill/>
                </a:ln>
                <a:solidFill>
                  <a:srgbClr val="002243"/>
                </a:solidFill>
                <a:effectLst/>
                <a:uLnTx/>
                <a:uFillTx/>
                <a:latin typeface="Arial"/>
                <a:ea typeface="+mn-ea"/>
                <a:cs typeface="+mn-cs"/>
              </a:rPr>
              <a:t>Crizotinib</a:t>
            </a:r>
            <a:r>
              <a:rPr kumimoji="0" lang="en-US" sz="2000" b="0" i="0" u="none" strike="noStrike" kern="1200" cap="none" spc="0" normalizeH="0" baseline="0" noProof="0" dirty="0">
                <a:ln>
                  <a:noFill/>
                </a:ln>
                <a:solidFill>
                  <a:srgbClr val="002243"/>
                </a:solidFill>
                <a:effectLst/>
                <a:uLnTx/>
                <a:uFillTx/>
                <a:latin typeface="Arial"/>
                <a:ea typeface="+mn-ea"/>
                <a:cs typeface="+mn-cs"/>
              </a:rPr>
              <a:t>, completed WBRT:  Major response in all sites</a:t>
            </a:r>
          </a:p>
          <a:p>
            <a:pPr marL="242888" marR="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SRS 11/09/18 </a:t>
            </a:r>
            <a:r>
              <a:rPr kumimoji="0" lang="en-US" sz="2000" b="0" i="0" u="none" strike="noStrike" kern="1200" cap="none" spc="0" normalizeH="0" baseline="0" noProof="0" dirty="0">
                <a:ln>
                  <a:noFill/>
                </a:ln>
                <a:solidFill>
                  <a:srgbClr val="002243"/>
                </a:solidFill>
                <a:effectLst/>
                <a:uLnTx/>
                <a:uFillTx/>
                <a:latin typeface="Arial"/>
                <a:ea typeface="+mn-ea"/>
                <a:cs typeface="+mn-cs"/>
              </a:rPr>
              <a:t>with repeat GK </a:t>
            </a:r>
            <a:r>
              <a:rPr kumimoji="0" lang="en-US" sz="2000" b="1" i="0" u="none" strike="noStrike" kern="1200" cap="none" spc="0" normalizeH="0" baseline="0" noProof="0" dirty="0">
                <a:ln>
                  <a:noFill/>
                </a:ln>
                <a:solidFill>
                  <a:srgbClr val="002243"/>
                </a:solidFill>
                <a:effectLst/>
                <a:uLnTx/>
                <a:uFillTx/>
                <a:latin typeface="Arial"/>
                <a:ea typeface="+mn-ea"/>
                <a:cs typeface="+mn-cs"/>
              </a:rPr>
              <a:t>SRS 01/11/19 </a:t>
            </a:r>
            <a:r>
              <a:rPr kumimoji="0" lang="en-US" sz="2000" b="0" i="0" u="none" strike="noStrike" kern="1200" cap="none" spc="0" normalizeH="0" baseline="0" noProof="0" dirty="0">
                <a:ln>
                  <a:noFill/>
                </a:ln>
                <a:solidFill>
                  <a:srgbClr val="002243"/>
                </a:solidFill>
                <a:effectLst/>
                <a:uLnTx/>
                <a:uFillTx/>
                <a:latin typeface="Arial"/>
                <a:ea typeface="+mn-ea"/>
                <a:cs typeface="+mn-cs"/>
              </a:rPr>
              <a:t>to 5 separate </a:t>
            </a:r>
            <a:r>
              <a:rPr kumimoji="0" lang="en-US" sz="2000" b="0" i="0" u="none" strike="noStrike" kern="1200" cap="none" spc="0" normalizeH="0" baseline="0" noProof="0" dirty="0" err="1">
                <a:ln>
                  <a:noFill/>
                </a:ln>
                <a:solidFill>
                  <a:srgbClr val="002243"/>
                </a:solidFill>
                <a:effectLst/>
                <a:uLnTx/>
                <a:uFillTx/>
                <a:latin typeface="Arial"/>
                <a:ea typeface="+mn-ea"/>
                <a:cs typeface="+mn-cs"/>
              </a:rPr>
              <a:t>Asx’ic</a:t>
            </a:r>
            <a:r>
              <a:rPr kumimoji="0" lang="en-US" sz="2000" b="0" i="0" u="none" strike="noStrike" kern="1200" cap="none" spc="0" normalizeH="0" baseline="0" noProof="0" dirty="0">
                <a:ln>
                  <a:noFill/>
                </a:ln>
                <a:solidFill>
                  <a:srgbClr val="002243"/>
                </a:solidFill>
                <a:effectLst/>
                <a:uLnTx/>
                <a:uFillTx/>
                <a:latin typeface="Arial"/>
                <a:ea typeface="+mn-ea"/>
                <a:cs typeface="+mn-cs"/>
              </a:rPr>
              <a:t> sites, all &lt; 10 mm:.</a:t>
            </a: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05/26/22: </a:t>
            </a:r>
            <a:r>
              <a:rPr kumimoji="0" lang="en-US" sz="2000" b="0" i="0" u="none" strike="noStrike" kern="1200" cap="none" spc="0" normalizeH="0" baseline="0" noProof="0" dirty="0">
                <a:ln>
                  <a:noFill/>
                </a:ln>
                <a:solidFill>
                  <a:srgbClr val="002243"/>
                </a:solidFill>
                <a:effectLst/>
                <a:uLnTx/>
                <a:uFillTx/>
                <a:latin typeface="Arial"/>
                <a:ea typeface="+mn-ea"/>
                <a:cs typeface="+mn-cs"/>
              </a:rPr>
              <a:t>Smoldering PD - LUL and L hilar LN, all other sites resolved/improved</a:t>
            </a: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09/01/22</a:t>
            </a:r>
            <a:r>
              <a:rPr kumimoji="0" lang="en-US" sz="2000" b="0" i="0" u="none" strike="noStrike" kern="1200" cap="none" spc="0" normalizeH="0" baseline="0" noProof="0" dirty="0">
                <a:ln>
                  <a:noFill/>
                </a:ln>
                <a:solidFill>
                  <a:srgbClr val="002243"/>
                </a:solidFill>
                <a:effectLst/>
                <a:uLnTx/>
                <a:uFillTx/>
                <a:latin typeface="Arial"/>
                <a:ea typeface="+mn-ea"/>
                <a:cs typeface="+mn-cs"/>
              </a:rPr>
              <a:t>:  Increasing pace of PD - oligo PD in LUL, new CNS lesions, each 1-3 mm; other sites stable</a:t>
            </a: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11/22:  </a:t>
            </a:r>
            <a:r>
              <a:rPr kumimoji="0" lang="en-US" sz="2000" b="0" i="0" u="none" strike="noStrike" kern="1200" cap="none" spc="0" normalizeH="0" baseline="0" noProof="0" dirty="0">
                <a:ln>
                  <a:noFill/>
                </a:ln>
                <a:solidFill>
                  <a:srgbClr val="002243"/>
                </a:solidFill>
                <a:effectLst/>
                <a:uLnTx/>
                <a:uFillTx/>
                <a:latin typeface="Arial"/>
                <a:ea typeface="+mn-ea"/>
                <a:cs typeface="+mn-cs"/>
              </a:rPr>
              <a:t>GK for 15 lesions.  </a:t>
            </a:r>
            <a:r>
              <a:rPr kumimoji="0" lang="en-US" sz="2000" b="0" i="0" u="none" strike="noStrike" kern="1200" cap="none" spc="0" normalizeH="0" baseline="0" noProof="0" dirty="0" err="1">
                <a:ln>
                  <a:noFill/>
                </a:ln>
                <a:solidFill>
                  <a:srgbClr val="002243"/>
                </a:solidFill>
                <a:effectLst/>
                <a:uLnTx/>
                <a:uFillTx/>
                <a:latin typeface="Arial"/>
                <a:ea typeface="+mn-ea"/>
                <a:cs typeface="+mn-cs"/>
              </a:rPr>
              <a:t>Crizotinib</a:t>
            </a:r>
            <a:r>
              <a:rPr kumimoji="0" lang="en-US" sz="2000" b="0" i="0" u="none" strike="noStrike" kern="1200" cap="none" spc="0" normalizeH="0" baseline="0" noProof="0" dirty="0">
                <a:ln>
                  <a:noFill/>
                </a:ln>
                <a:solidFill>
                  <a:srgbClr val="002243"/>
                </a:solidFill>
                <a:effectLst/>
                <a:uLnTx/>
                <a:uFillTx/>
                <a:latin typeface="Arial"/>
                <a:ea typeface="+mn-ea"/>
                <a:cs typeface="+mn-cs"/>
              </a:rPr>
              <a:t> continued</a:t>
            </a: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03/02/23:  </a:t>
            </a:r>
            <a:r>
              <a:rPr kumimoji="0" lang="en-US" sz="2000" b="0" i="0" u="none" strike="noStrike" kern="1200" cap="none" spc="0" normalizeH="0" baseline="0" noProof="0" dirty="0">
                <a:ln>
                  <a:noFill/>
                </a:ln>
                <a:solidFill>
                  <a:srgbClr val="002243"/>
                </a:solidFill>
                <a:effectLst/>
                <a:uLnTx/>
                <a:uFillTx/>
                <a:latin typeface="Arial"/>
                <a:ea typeface="+mn-ea"/>
                <a:cs typeface="+mn-cs"/>
              </a:rPr>
              <a:t>Continued PD - LUL with increasing L pleural effusion; stable bone </a:t>
            </a:r>
            <a:r>
              <a:rPr kumimoji="0" lang="en-US" sz="2000" b="0" i="0" u="none" strike="noStrike" kern="1200" cap="none" spc="0" normalizeH="0" baseline="0" noProof="0" dirty="0" err="1">
                <a:ln>
                  <a:noFill/>
                </a:ln>
                <a:solidFill>
                  <a:srgbClr val="002243"/>
                </a:solidFill>
                <a:effectLst/>
                <a:uLnTx/>
                <a:uFillTx/>
                <a:latin typeface="Arial"/>
                <a:ea typeface="+mn-ea"/>
                <a:cs typeface="+mn-cs"/>
              </a:rPr>
              <a:t>mets</a:t>
            </a:r>
            <a:endParaRPr kumimoji="0" lang="en-US" sz="2000" b="0" i="0" u="none" strike="noStrike" kern="1200" cap="none" spc="0" normalizeH="0" baseline="0" noProof="0" dirty="0">
              <a:ln>
                <a:noFill/>
              </a:ln>
              <a:solidFill>
                <a:srgbClr val="002243"/>
              </a:solidFill>
              <a:effectLst/>
              <a:uLnTx/>
              <a:uFillTx/>
              <a:latin typeface="Arial"/>
              <a:ea typeface="+mn-ea"/>
              <a:cs typeface="+mn-cs"/>
            </a:endParaRP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04/10/23 - 04/13/23:  </a:t>
            </a:r>
            <a:r>
              <a:rPr kumimoji="0" lang="en-US" sz="2000" b="0" i="0" u="none" strike="noStrike" kern="1200" cap="none" spc="0" normalizeH="0" baseline="0" noProof="0" dirty="0" err="1">
                <a:ln>
                  <a:noFill/>
                </a:ln>
                <a:solidFill>
                  <a:srgbClr val="002243"/>
                </a:solidFill>
                <a:effectLst/>
                <a:uLnTx/>
                <a:uFillTx/>
                <a:latin typeface="Arial"/>
                <a:ea typeface="+mn-ea"/>
                <a:cs typeface="+mn-cs"/>
              </a:rPr>
              <a:t>Lorlatinib</a:t>
            </a:r>
            <a:r>
              <a:rPr kumimoji="0" lang="en-US" sz="2000" b="0" i="0" u="none" strike="noStrike" kern="1200" cap="none" spc="0" normalizeH="0" baseline="0" noProof="0" dirty="0">
                <a:ln>
                  <a:noFill/>
                </a:ln>
                <a:solidFill>
                  <a:srgbClr val="002243"/>
                </a:solidFill>
                <a:effectLst/>
                <a:uLnTx/>
                <a:uFillTx/>
                <a:latin typeface="Arial"/>
                <a:ea typeface="+mn-ea"/>
                <a:cs typeface="+mn-cs"/>
              </a:rPr>
              <a:t> initiated at 50% dose, but c/b intractable dizziness, fatigue, anxiety and insomnia. Pt paused </a:t>
            </a:r>
            <a:r>
              <a:rPr kumimoji="0" lang="en-US" sz="2000" b="0" i="0" u="none" strike="noStrike" kern="1200" cap="none" spc="0" normalizeH="0" baseline="0" noProof="0" dirty="0" err="1">
                <a:ln>
                  <a:noFill/>
                </a:ln>
                <a:solidFill>
                  <a:srgbClr val="002243"/>
                </a:solidFill>
                <a:effectLst/>
                <a:uLnTx/>
                <a:uFillTx/>
                <a:latin typeface="Arial"/>
                <a:ea typeface="+mn-ea"/>
                <a:cs typeface="+mn-cs"/>
              </a:rPr>
              <a:t>lorlatinib</a:t>
            </a:r>
            <a:r>
              <a:rPr kumimoji="0" lang="en-US" sz="2000" b="0" i="0" u="none" strike="noStrike" kern="1200" cap="none" spc="0" normalizeH="0" baseline="0" noProof="0" dirty="0">
                <a:ln>
                  <a:noFill/>
                </a:ln>
                <a:solidFill>
                  <a:srgbClr val="002243"/>
                </a:solidFill>
                <a:effectLst/>
                <a:uLnTx/>
                <a:uFillTx/>
                <a:latin typeface="Arial"/>
                <a:ea typeface="+mn-ea"/>
                <a:cs typeface="+mn-cs"/>
              </a:rPr>
              <a:t>, then resumed after 4 </a:t>
            </a:r>
            <a:r>
              <a:rPr kumimoji="0" lang="en-US" sz="2000" b="0" i="0" u="none" strike="noStrike" kern="1200" cap="none" spc="0" normalizeH="0" baseline="0" noProof="0" dirty="0" err="1">
                <a:ln>
                  <a:noFill/>
                </a:ln>
                <a:solidFill>
                  <a:srgbClr val="002243"/>
                </a:solidFill>
                <a:effectLst/>
                <a:uLnTx/>
                <a:uFillTx/>
                <a:latin typeface="Arial"/>
                <a:ea typeface="+mn-ea"/>
                <a:cs typeface="+mn-cs"/>
              </a:rPr>
              <a:t>wks</a:t>
            </a:r>
            <a:r>
              <a:rPr kumimoji="0" lang="en-US" sz="2000" b="0" i="0" u="none" strike="noStrike" kern="1200" cap="none" spc="0" normalizeH="0" baseline="0" noProof="0" dirty="0">
                <a:ln>
                  <a:noFill/>
                </a:ln>
                <a:solidFill>
                  <a:srgbClr val="002243"/>
                </a:solidFill>
                <a:effectLst/>
                <a:uLnTx/>
                <a:uFillTx/>
                <a:latin typeface="Arial"/>
                <a:ea typeface="+mn-ea"/>
                <a:cs typeface="+mn-cs"/>
              </a:rPr>
              <a:t>, but </a:t>
            </a:r>
            <a:r>
              <a:rPr kumimoji="0" lang="en-US" sz="2000" b="0" i="0" u="none" strike="noStrike" kern="1200" cap="none" spc="0" normalizeH="0" baseline="0" noProof="0" dirty="0" err="1">
                <a:ln>
                  <a:noFill/>
                </a:ln>
                <a:solidFill>
                  <a:srgbClr val="002243"/>
                </a:solidFill>
                <a:effectLst/>
                <a:uLnTx/>
                <a:uFillTx/>
                <a:latin typeface="Arial"/>
                <a:ea typeface="+mn-ea"/>
                <a:cs typeface="+mn-cs"/>
              </a:rPr>
              <a:t>dev’d</a:t>
            </a:r>
            <a:r>
              <a:rPr kumimoji="0" lang="en-US" sz="2000" b="0" i="0" u="none" strike="noStrike" kern="1200" cap="none" spc="0" normalizeH="0" baseline="0" noProof="0" dirty="0">
                <a:ln>
                  <a:noFill/>
                </a:ln>
                <a:solidFill>
                  <a:srgbClr val="002243"/>
                </a:solidFill>
                <a:effectLst/>
                <a:uLnTx/>
                <a:uFillTx/>
                <a:latin typeface="Arial"/>
                <a:ea typeface="+mn-ea"/>
                <a:cs typeface="+mn-cs"/>
              </a:rPr>
              <a:t> similar </a:t>
            </a:r>
            <a:r>
              <a:rPr kumimoji="0" lang="en-US" sz="2000" b="0" i="0" u="none" strike="noStrike" kern="1200" cap="none" spc="0" normalizeH="0" baseline="0" noProof="0" dirty="0" err="1">
                <a:ln>
                  <a:noFill/>
                </a:ln>
                <a:solidFill>
                  <a:srgbClr val="002243"/>
                </a:solidFill>
                <a:effectLst/>
                <a:uLnTx/>
                <a:uFillTx/>
                <a:latin typeface="Arial"/>
                <a:ea typeface="+mn-ea"/>
                <a:cs typeface="+mn-cs"/>
              </a:rPr>
              <a:t>Sx</a:t>
            </a:r>
            <a:r>
              <a:rPr kumimoji="0" lang="en-US" sz="2000" b="0" i="0" u="none" strike="noStrike" kern="1200" cap="none" spc="0" normalizeH="0" baseline="0" noProof="0" dirty="0">
                <a:ln>
                  <a:noFill/>
                </a:ln>
                <a:solidFill>
                  <a:srgbClr val="002243"/>
                </a:solidFill>
                <a:effectLst/>
                <a:uLnTx/>
                <a:uFillTx/>
                <a:latin typeface="Arial"/>
                <a:ea typeface="+mn-ea"/>
                <a:cs typeface="+mn-cs"/>
              </a:rPr>
              <a:t> at 25% dose</a:t>
            </a: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06/08/23:  </a:t>
            </a:r>
            <a:r>
              <a:rPr kumimoji="0" lang="en-US" sz="2000" b="0" i="0" u="none" strike="noStrike" kern="1200" cap="none" spc="0" normalizeH="0" baseline="0" noProof="0" dirty="0">
                <a:ln>
                  <a:noFill/>
                </a:ln>
                <a:solidFill>
                  <a:srgbClr val="002243"/>
                </a:solidFill>
                <a:effectLst/>
                <a:uLnTx/>
                <a:uFillTx/>
                <a:latin typeface="Arial"/>
                <a:ea typeface="+mn-ea"/>
                <a:cs typeface="+mn-cs"/>
              </a:rPr>
              <a:t>PD - LUL, pleura, pulmonary nodules, bones (sacrum, spine); new onset LBP</a:t>
            </a: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07/23:  </a:t>
            </a:r>
            <a:r>
              <a:rPr kumimoji="0" lang="en-US" sz="2000" b="0" i="0" u="none" strike="noStrike" kern="1200" cap="none" spc="0" normalizeH="0" baseline="0" noProof="0" dirty="0">
                <a:ln>
                  <a:noFill/>
                </a:ln>
                <a:solidFill>
                  <a:srgbClr val="002243"/>
                </a:solidFill>
                <a:effectLst/>
                <a:uLnTx/>
                <a:uFillTx/>
                <a:latin typeface="Arial"/>
                <a:ea typeface="+mn-ea"/>
                <a:cs typeface="+mn-cs"/>
              </a:rPr>
              <a:t>Palliative XRT to sacral bone </a:t>
            </a:r>
            <a:r>
              <a:rPr kumimoji="0" lang="en-US" sz="2000" b="0" i="0" u="none" strike="noStrike" kern="1200" cap="none" spc="0" normalizeH="0" baseline="0" noProof="0" dirty="0" err="1">
                <a:ln>
                  <a:noFill/>
                </a:ln>
                <a:solidFill>
                  <a:srgbClr val="002243"/>
                </a:solidFill>
                <a:effectLst/>
                <a:uLnTx/>
                <a:uFillTx/>
                <a:latin typeface="Arial"/>
                <a:ea typeface="+mn-ea"/>
                <a:cs typeface="+mn-cs"/>
              </a:rPr>
              <a:t>mets</a:t>
            </a:r>
            <a:endParaRPr kumimoji="0" lang="en-US" sz="2000" b="0" i="0" u="none" strike="noStrike" kern="1200" cap="none" spc="0" normalizeH="0" baseline="0" noProof="0" dirty="0">
              <a:ln>
                <a:noFill/>
              </a:ln>
              <a:solidFill>
                <a:srgbClr val="002243"/>
              </a:solidFill>
              <a:effectLst/>
              <a:uLnTx/>
              <a:uFillTx/>
              <a:latin typeface="Arial"/>
              <a:ea typeface="+mn-ea"/>
              <a:cs typeface="+mn-cs"/>
            </a:endParaRP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07/23:  </a:t>
            </a:r>
            <a:r>
              <a:rPr kumimoji="0" lang="en-US" sz="2000" b="0" i="0" u="none" strike="noStrike" kern="1200" cap="none" spc="0" normalizeH="0" baseline="0" noProof="0" dirty="0" err="1">
                <a:ln>
                  <a:noFill/>
                </a:ln>
                <a:solidFill>
                  <a:srgbClr val="002243"/>
                </a:solidFill>
                <a:effectLst/>
                <a:uLnTx/>
                <a:uFillTx/>
                <a:latin typeface="Arial"/>
                <a:ea typeface="+mn-ea"/>
                <a:cs typeface="+mn-cs"/>
              </a:rPr>
              <a:t>Entrectinib</a:t>
            </a:r>
            <a:r>
              <a:rPr kumimoji="0" lang="en-US" sz="2000" b="0" i="0" u="none" strike="noStrike" kern="1200" cap="none" spc="0" normalizeH="0" baseline="0" noProof="0" dirty="0">
                <a:ln>
                  <a:noFill/>
                </a:ln>
                <a:solidFill>
                  <a:srgbClr val="002243"/>
                </a:solidFill>
                <a:effectLst/>
                <a:uLnTx/>
                <a:uFillTx/>
                <a:latin typeface="Arial"/>
                <a:ea typeface="+mn-ea"/>
                <a:cs typeface="+mn-cs"/>
              </a:rPr>
              <a:t> started at 1/3 dose; stopped by 09/23, c/b profound fatigue and anorexia</a:t>
            </a:r>
          </a:p>
          <a:p>
            <a:pPr marL="242888" marR="1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r>
              <a:rPr kumimoji="0" lang="en-US" sz="2000" b="1" i="0" u="none" strike="noStrike" kern="1200" cap="none" spc="0" normalizeH="0" baseline="0" noProof="0" dirty="0">
                <a:ln>
                  <a:noFill/>
                </a:ln>
                <a:solidFill>
                  <a:srgbClr val="002243"/>
                </a:solidFill>
                <a:effectLst/>
                <a:uLnTx/>
                <a:uFillTx/>
                <a:latin typeface="Arial"/>
                <a:ea typeface="+mn-ea"/>
                <a:cs typeface="+mn-cs"/>
              </a:rPr>
              <a:t>07/23 – 01/24</a:t>
            </a:r>
            <a:r>
              <a:rPr kumimoji="0" lang="en-US" sz="2000" b="0" i="0" u="none" strike="noStrike" kern="1200" cap="none" spc="0" normalizeH="0" baseline="0" noProof="0" dirty="0">
                <a:ln>
                  <a:noFill/>
                </a:ln>
                <a:solidFill>
                  <a:srgbClr val="002243"/>
                </a:solidFill>
                <a:effectLst/>
                <a:uLnTx/>
                <a:uFillTx/>
                <a:latin typeface="Arial"/>
                <a:ea typeface="+mn-ea"/>
                <a:cs typeface="+mn-cs"/>
              </a:rPr>
              <a:t>:  Off Tx, diminishing PS, new sites of bone pain.  Needed L </a:t>
            </a:r>
            <a:r>
              <a:rPr kumimoji="0" lang="en-US" sz="2000" b="0" i="0" u="none" strike="noStrike" kern="1200" cap="none" spc="0" normalizeH="0" baseline="0" noProof="0" dirty="0" err="1">
                <a:ln>
                  <a:noFill/>
                </a:ln>
                <a:solidFill>
                  <a:srgbClr val="002243"/>
                </a:solidFill>
                <a:effectLst/>
                <a:uLnTx/>
                <a:uFillTx/>
                <a:latin typeface="Arial"/>
                <a:ea typeface="+mn-ea"/>
                <a:cs typeface="+mn-cs"/>
              </a:rPr>
              <a:t>pleurex</a:t>
            </a:r>
            <a:r>
              <a:rPr kumimoji="0" lang="en-US" sz="2000" b="0" i="0" u="none" strike="noStrike" kern="1200" cap="none" spc="0" normalizeH="0" baseline="0" noProof="0" dirty="0">
                <a:ln>
                  <a:noFill/>
                </a:ln>
                <a:solidFill>
                  <a:srgbClr val="002243"/>
                </a:solidFill>
                <a:effectLst/>
                <a:uLnTx/>
                <a:uFillTx/>
                <a:latin typeface="Arial"/>
                <a:ea typeface="+mn-ea"/>
                <a:cs typeface="+mn-cs"/>
              </a:rPr>
              <a:t> catheter. Declined chemo</a:t>
            </a:r>
          </a:p>
          <a:p>
            <a:pPr marL="242888" marR="0" lvl="0" indent="-242888" algn="l" defTabSz="901700" rtl="0" eaLnBrk="0" fontAlgn="base" latinLnBrk="0" hangingPunct="0">
              <a:lnSpc>
                <a:spcPct val="100000"/>
              </a:lnSpc>
              <a:spcBef>
                <a:spcPts val="400"/>
              </a:spcBef>
              <a:spcAft>
                <a:spcPts val="200"/>
              </a:spcAft>
              <a:buClr>
                <a:srgbClr val="800000"/>
              </a:buClr>
              <a:buSzPct val="120000"/>
              <a:buFont typeface="Lucida Grande" panose="020B0600040502020204" pitchFamily="34" charset="0"/>
              <a:buChar char="‣"/>
              <a:tabLst/>
              <a:defRPr/>
            </a:pPr>
            <a:endParaRPr kumimoji="0" lang="en-US" sz="2000" b="0" i="0" u="none" strike="noStrike" kern="1200" cap="none" spc="0" normalizeH="0" baseline="0" noProof="0" dirty="0">
              <a:ln>
                <a:noFill/>
              </a:ln>
              <a:solidFill>
                <a:srgbClr val="002243"/>
              </a:solidFill>
              <a:effectLst/>
              <a:uLnTx/>
              <a:uFillTx/>
              <a:latin typeface="Arial"/>
              <a:ea typeface="+mn-ea"/>
              <a:cs typeface="+mn-cs"/>
            </a:endParaRPr>
          </a:p>
        </p:txBody>
      </p:sp>
    </p:spTree>
    <p:extLst>
      <p:ext uri="{BB962C8B-B14F-4D97-AF65-F5344CB8AC3E}">
        <p14:creationId xmlns:p14="http://schemas.microsoft.com/office/powerpoint/2010/main" val="4124477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9B369B-B52A-7342-E046-1BBE33EC2565}"/>
              </a:ext>
            </a:extLst>
          </p:cNvPr>
          <p:cNvPicPr>
            <a:picLocks noChangeAspect="1"/>
          </p:cNvPicPr>
          <p:nvPr/>
        </p:nvPicPr>
        <p:blipFill>
          <a:blip r:embed="rId2"/>
          <a:stretch>
            <a:fillRect/>
          </a:stretch>
        </p:blipFill>
        <p:spPr>
          <a:xfrm>
            <a:off x="5542384" y="605421"/>
            <a:ext cx="6489596" cy="2632126"/>
          </a:xfrm>
          <a:prstGeom prst="rect">
            <a:avLst/>
          </a:prstGeom>
        </p:spPr>
      </p:pic>
      <p:pic>
        <p:nvPicPr>
          <p:cNvPr id="7" name="Picture 6">
            <a:extLst>
              <a:ext uri="{FF2B5EF4-FFF2-40B4-BE49-F238E27FC236}">
                <a16:creationId xmlns:a16="http://schemas.microsoft.com/office/drawing/2014/main" id="{258464B6-FF4C-DE00-025A-6F45B8124013}"/>
              </a:ext>
            </a:extLst>
          </p:cNvPr>
          <p:cNvPicPr>
            <a:picLocks noChangeAspect="1"/>
          </p:cNvPicPr>
          <p:nvPr/>
        </p:nvPicPr>
        <p:blipFill>
          <a:blip r:embed="rId3"/>
          <a:stretch>
            <a:fillRect/>
          </a:stretch>
        </p:blipFill>
        <p:spPr>
          <a:xfrm>
            <a:off x="5542383" y="3237546"/>
            <a:ext cx="6529601" cy="3015615"/>
          </a:xfrm>
          <a:prstGeom prst="rect">
            <a:avLst/>
          </a:prstGeom>
        </p:spPr>
      </p:pic>
      <p:sp>
        <p:nvSpPr>
          <p:cNvPr id="9" name="Title 1">
            <a:extLst>
              <a:ext uri="{FF2B5EF4-FFF2-40B4-BE49-F238E27FC236}">
                <a16:creationId xmlns:a16="http://schemas.microsoft.com/office/drawing/2014/main" id="{720E02E7-FFE7-AC12-BA7F-C48C2506AD2E}"/>
              </a:ext>
            </a:extLst>
          </p:cNvPr>
          <p:cNvSpPr txBox="1">
            <a:spLocks/>
          </p:cNvSpPr>
          <p:nvPr/>
        </p:nvSpPr>
        <p:spPr bwMode="auto">
          <a:xfrm>
            <a:off x="198898" y="116632"/>
            <a:ext cx="11709914" cy="323165"/>
          </a:xfrm>
          <a:prstGeom prst="rect">
            <a:avLst/>
          </a:prstGeom>
          <a:solidFill>
            <a:srgbClr val="0020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a:lstStyle>
          <a:p>
            <a:pPr algn="ctr"/>
            <a:r>
              <a:rPr kumimoji="0" lang="en-US" sz="21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Case Presentation – Dr Langer: 52 </a:t>
            </a:r>
            <a:r>
              <a:rPr kumimoji="0" lang="en-US" sz="21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yo</a:t>
            </a:r>
            <a:r>
              <a:rPr kumimoji="0" lang="en-US" sz="21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WF - ROS1 (+) </a:t>
            </a:r>
            <a:r>
              <a:rPr kumimoji="0" lang="en-US" sz="21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mNSCLC</a:t>
            </a:r>
            <a:r>
              <a:rPr kumimoji="0" lang="en-US" sz="21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(Continued): Tx Course (1)</a:t>
            </a:r>
          </a:p>
        </p:txBody>
      </p:sp>
      <p:sp>
        <p:nvSpPr>
          <p:cNvPr id="11" name="TextBox 10">
            <a:extLst>
              <a:ext uri="{FF2B5EF4-FFF2-40B4-BE49-F238E27FC236}">
                <a16:creationId xmlns:a16="http://schemas.microsoft.com/office/drawing/2014/main" id="{9580CA75-B849-25FC-6230-84DF1A112383}"/>
              </a:ext>
            </a:extLst>
          </p:cNvPr>
          <p:cNvSpPr txBox="1"/>
          <p:nvPr/>
        </p:nvSpPr>
        <p:spPr bwMode="auto">
          <a:xfrm>
            <a:off x="273542" y="1196749"/>
            <a:ext cx="502624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Palliative XRT to T10</a:t>
            </a:r>
            <a:r>
              <a:rPr kumimoji="0" lang="en-US" sz="18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finished 01/31/24</a:t>
            </a:r>
            <a:br>
              <a:rPr kumimoji="0" lang="en-US" sz="18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01/09/24:  </a:t>
            </a:r>
            <a:r>
              <a:rPr kumimoji="0" lang="en-US" sz="18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Started </a:t>
            </a:r>
            <a:r>
              <a:rPr kumimoji="0" lang="en-US" sz="1800" b="0" i="0" u="none" strike="noStrike" kern="1200" cap="none" spc="0" normalizeH="0" baseline="0" noProof="0" dirty="0" err="1">
                <a:ln>
                  <a:noFill/>
                </a:ln>
                <a:solidFill>
                  <a:srgbClr val="002243"/>
                </a:solidFill>
                <a:effectLst/>
                <a:uLnTx/>
                <a:uFillTx/>
                <a:latin typeface="Arial" panose="020B0604020202020204" pitchFamily="34" charset="0"/>
                <a:ea typeface="+mn-ea"/>
                <a:cs typeface="+mn-cs"/>
              </a:rPr>
              <a:t>repotrectinib</a:t>
            </a:r>
            <a:r>
              <a:rPr kumimoji="0" lang="en-US" sz="18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after multiple delays: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By 1/30/24 - </a:t>
            </a:r>
            <a:r>
              <a:rPr kumimoji="0" lang="en-US" sz="18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50% dose due to toxicity, but felt better by  2/19/24, prompting dose increase to 80mg BID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04/02/24 - 07/16/24:  </a:t>
            </a:r>
            <a:r>
              <a:rPr kumimoji="0" lang="en-US" sz="18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Profound PR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Has required periodic SRS for growing CNS lesions in interim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09/09/24: Current side effects</a:t>
            </a:r>
            <a:r>
              <a:rPr kumimoji="0" lang="en-US" sz="1800" b="0" i="0" u="none" strike="noStrike" kern="1200" cap="none" spc="0" normalizeH="0" baseline="0" noProof="0" dirty="0">
                <a:ln>
                  <a:noFill/>
                </a:ln>
                <a:solidFill>
                  <a:srgbClr val="002243"/>
                </a:solidFill>
                <a:effectLst/>
                <a:uLnTx/>
                <a:uFillTx/>
                <a:latin typeface="Arial" panose="020B0604020202020204" pitchFamily="34" charset="0"/>
                <a:ea typeface="+mn-ea"/>
                <a:cs typeface="+mn-cs"/>
              </a:rPr>
              <a:t>:  grade 1-2 peripheral edema, fatigue, and constipation</a:t>
            </a:r>
          </a:p>
        </p:txBody>
      </p:sp>
    </p:spTree>
    <p:extLst>
      <p:ext uri="{BB962C8B-B14F-4D97-AF65-F5344CB8AC3E}">
        <p14:creationId xmlns:p14="http://schemas.microsoft.com/office/powerpoint/2010/main" val="1212456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6F130C-0C7E-015C-8FFE-739FD7D93806}"/>
              </a:ext>
            </a:extLst>
          </p:cNvPr>
          <p:cNvSpPr/>
          <p:nvPr/>
        </p:nvSpPr>
        <p:spPr bwMode="auto">
          <a:xfrm>
            <a:off x="694746" y="3212976"/>
            <a:ext cx="10441814"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268760"/>
            <a:ext cx="9655968" cy="5303520"/>
          </a:xfrm>
        </p:spPr>
        <p:txBody>
          <a:bodyPr/>
          <a:lstStyle/>
          <a:p>
            <a:pPr marL="98425" indent="0">
              <a:lnSpc>
                <a:spcPct val="100000"/>
              </a:lnSpc>
              <a:spcBef>
                <a:spcPts val="2400"/>
              </a:spcBef>
              <a:spcAft>
                <a:spcPts val="1200"/>
              </a:spcAft>
              <a:buNone/>
            </a:pPr>
            <a:r>
              <a:rPr lang="en-US" sz="2400" dirty="0">
                <a:solidFill>
                  <a:schemeClr val="accent2"/>
                </a:solidFill>
              </a:rPr>
              <a:t>Introduction: </a:t>
            </a:r>
            <a:r>
              <a:rPr lang="en-US" sz="2400" dirty="0">
                <a:solidFill>
                  <a:schemeClr val="tx1"/>
                </a:solidFill>
              </a:rPr>
              <a:t>A Model for Targeted Treatment in Non-Small Cell Lung Cancer (NSCLC)</a:t>
            </a:r>
          </a:p>
          <a:p>
            <a:pPr marL="98425" indent="0">
              <a:lnSpc>
                <a:spcPct val="100000"/>
              </a:lnSpc>
              <a:spcBef>
                <a:spcPts val="2400"/>
              </a:spcBef>
              <a:spcAft>
                <a:spcPts val="1200"/>
              </a:spcAft>
              <a:buNone/>
            </a:pPr>
            <a:r>
              <a:rPr lang="en-US" sz="2400" dirty="0">
                <a:solidFill>
                  <a:schemeClr val="accent2"/>
                </a:solidFill>
              </a:rPr>
              <a:t>Module 1: </a:t>
            </a:r>
            <a:r>
              <a:rPr lang="en-US" sz="2400" dirty="0">
                <a:solidFill>
                  <a:schemeClr val="tx1"/>
                </a:solidFill>
              </a:rPr>
              <a:t>NSCLC with ALK, ROS1 and NTRK Rearrangements — Dr Langer</a:t>
            </a:r>
          </a:p>
          <a:p>
            <a:pPr marL="98425" indent="0">
              <a:lnSpc>
                <a:spcPct val="100000"/>
              </a:lnSpc>
              <a:spcBef>
                <a:spcPts val="2400"/>
              </a:spcBef>
              <a:spcAft>
                <a:spcPts val="1200"/>
              </a:spcAft>
              <a:buNone/>
            </a:pPr>
            <a:r>
              <a:rPr lang="en-US" sz="2400" dirty="0">
                <a:solidFill>
                  <a:schemeClr val="bg1"/>
                </a:solidFill>
              </a:rPr>
              <a:t>Module 2: Current and Future Treatment of Metastatic NSCLC with RET, MET, HER2 and KRAS Alterations — Dr </a:t>
            </a:r>
            <a:r>
              <a:rPr lang="en-US" sz="2400" dirty="0" err="1">
                <a:solidFill>
                  <a:schemeClr val="bg1"/>
                </a:solidFill>
              </a:rPr>
              <a:t>Dagogo</a:t>
            </a:r>
            <a:r>
              <a:rPr lang="en-US" sz="2400" dirty="0">
                <a:solidFill>
                  <a:schemeClr val="bg1"/>
                </a:solidFill>
              </a:rPr>
              <a:t>-Jack</a:t>
            </a:r>
          </a:p>
        </p:txBody>
      </p:sp>
    </p:spTree>
    <p:custDataLst>
      <p:tags r:id="rId1"/>
    </p:custDataLst>
    <p:extLst>
      <p:ext uri="{BB962C8B-B14F-4D97-AF65-F5344CB8AC3E}">
        <p14:creationId xmlns:p14="http://schemas.microsoft.com/office/powerpoint/2010/main" val="2785223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61558"/>
            <a:ext cx="11068609" cy="1143000"/>
          </a:xfrm>
        </p:spPr>
        <p:txBody>
          <a:bodyPr>
            <a:noAutofit/>
          </a:bodyPr>
          <a:lstStyle/>
          <a:p>
            <a:pPr algn="l"/>
            <a:r>
              <a:rPr lang="en-US" sz="3600" b="1" dirty="0"/>
              <a:t>Case Presentation – Dr </a:t>
            </a:r>
            <a:r>
              <a:rPr lang="en-US" sz="3600" b="1" dirty="0" err="1"/>
              <a:t>Dagogo</a:t>
            </a:r>
            <a:r>
              <a:rPr lang="en-US" sz="3600" b="1" dirty="0"/>
              <a:t>-Jack: Stage IV </a:t>
            </a:r>
            <a:r>
              <a:rPr lang="en-US" sz="3600" b="1" i="1" dirty="0"/>
              <a:t>RET</a:t>
            </a:r>
            <a:r>
              <a:rPr lang="en-US" sz="3600" b="1" dirty="0"/>
              <a:t>-Rearranged NSCLC </a:t>
            </a:r>
          </a:p>
        </p:txBody>
      </p:sp>
      <p:sp>
        <p:nvSpPr>
          <p:cNvPr id="7" name="Rectangle 6">
            <a:extLst>
              <a:ext uri="{FF2B5EF4-FFF2-40B4-BE49-F238E27FC236}">
                <a16:creationId xmlns:a16="http://schemas.microsoft.com/office/drawing/2014/main" id="{BBA2A7CB-D73E-2B40-BC17-A8EE392A1EDC}"/>
              </a:ext>
            </a:extLst>
          </p:cNvPr>
          <p:cNvSpPr/>
          <p:nvPr/>
        </p:nvSpPr>
        <p:spPr>
          <a:xfrm>
            <a:off x="6502400" y="1396800"/>
            <a:ext cx="598311" cy="544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0310224-B31E-7A23-1045-DA77CD2C0818}"/>
              </a:ext>
            </a:extLst>
          </p:cNvPr>
          <p:cNvSpPr txBox="1"/>
          <p:nvPr/>
        </p:nvSpPr>
        <p:spPr>
          <a:xfrm>
            <a:off x="139959" y="1236063"/>
            <a:ext cx="11610363"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69-year-old with a remote 12 pack year smoking history presented with cervical radiculopathy prompting a CXR and neck x-ray which demonstrated a RML opacity.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 chest confirmed a 2.7 cm RML nodule without associated lymphadenopathy. Brain MRI and PET did not demonstrate metastases.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Bronchoscopy/EBUS confirmed a diagnosis of NSCLC without nodal involvement. He subsequently underwent right middle lobe wedge resection with pathology consistent with lung adenocarcinoma—stage IA (pT1cN0M0).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adjuvant therapy was advised.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year later, he developed an enlarging subcutaneous nodule. Biopsy confirmed metastatic lung cancer. Restaging studies, including brain MRI and PET, demonstrated a solitary 1 cm frontal metastasis, findings concerning for suture line recurrence, and multifocal osseous uptake.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RNA NGS identified a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KIF5B-RET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rearrangement.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 commenced treatment with Selpercatinib. He tolerated the medication with side effects of hypertension and dry mouth.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years into treatment, he developed progression of the frontal (CNS) metastasis prompting craniotomy and resection. Molecular testing demonstrated a G810S solvent front mutation.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 continued on Selpercatinib until 9 months later when he developed symptomatic leptomeningeal disease and transitioned to hospice. </a:t>
            </a:r>
          </a:p>
        </p:txBody>
      </p:sp>
    </p:spTree>
    <p:extLst>
      <p:ext uri="{BB962C8B-B14F-4D97-AF65-F5344CB8AC3E}">
        <p14:creationId xmlns:p14="http://schemas.microsoft.com/office/powerpoint/2010/main" val="4132034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C2B807-8A7E-496F-86FE-9CAB3E1CAF6E}"/>
              </a:ext>
            </a:extLst>
          </p:cNvPr>
          <p:cNvSpPr>
            <a:spLocks noGrp="1"/>
          </p:cNvSpPr>
          <p:nvPr>
            <p:ph type="ctrTitle"/>
          </p:nvPr>
        </p:nvSpPr>
        <p:spPr>
          <a:xfrm>
            <a:off x="609600" y="1161875"/>
            <a:ext cx="11176000" cy="2057400"/>
          </a:xfrm>
        </p:spPr>
        <p:txBody>
          <a:bodyPr/>
          <a:lstStyle/>
          <a:p>
            <a:br>
              <a:rPr lang="en-US" sz="4800" dirty="0">
                <a:solidFill>
                  <a:srgbClr val="FFC000"/>
                </a:solidFill>
                <a:latin typeface="Arial" panose="020B0604020202020204" pitchFamily="34" charset="0"/>
                <a:cs typeface="Arial" panose="020B0604020202020204" pitchFamily="34" charset="0"/>
              </a:rPr>
            </a:br>
            <a:br>
              <a:rPr lang="en-US" sz="4800" dirty="0">
                <a:solidFill>
                  <a:srgbClr val="FFC000"/>
                </a:solidFill>
                <a:latin typeface="Arial" panose="020B0604020202020204" pitchFamily="34" charset="0"/>
                <a:cs typeface="Arial" panose="020B0604020202020204" pitchFamily="34" charset="0"/>
              </a:rPr>
            </a:br>
            <a:r>
              <a:rPr lang="en-US" sz="4800" dirty="0">
                <a:solidFill>
                  <a:schemeClr val="bg1">
                    <a:lumMod val="20000"/>
                    <a:lumOff val="80000"/>
                  </a:schemeClr>
                </a:solidFill>
                <a:latin typeface="Arial" panose="020B0604020202020204" pitchFamily="34" charset="0"/>
                <a:cs typeface="Arial" panose="020B0604020202020204" pitchFamily="34" charset="0"/>
              </a:rPr>
              <a:t>World Lung Targeted Lung Webinar</a:t>
            </a:r>
            <a:br>
              <a:rPr lang="en-US" sz="4800" dirty="0">
                <a:solidFill>
                  <a:schemeClr val="bg1">
                    <a:lumMod val="20000"/>
                    <a:lumOff val="80000"/>
                  </a:schemeClr>
                </a:solidFill>
                <a:latin typeface="Arial" panose="020B0604020202020204" pitchFamily="34" charset="0"/>
                <a:cs typeface="Arial" panose="020B0604020202020204" pitchFamily="34" charset="0"/>
              </a:rPr>
            </a:br>
            <a:r>
              <a:rPr lang="en-US" sz="4800" dirty="0">
                <a:solidFill>
                  <a:schemeClr val="bg1">
                    <a:lumMod val="20000"/>
                    <a:lumOff val="80000"/>
                  </a:schemeClr>
                </a:solidFill>
                <a:latin typeface="Arial" panose="020B0604020202020204" pitchFamily="34" charset="0"/>
                <a:cs typeface="Arial" panose="020B0604020202020204" pitchFamily="34" charset="0"/>
              </a:rPr>
              <a:t>September 2024</a:t>
            </a:r>
            <a:br>
              <a:rPr lang="en-US" sz="4800" dirty="0">
                <a:latin typeface="Arial" panose="020B0604020202020204" pitchFamily="34" charset="0"/>
                <a:cs typeface="Arial" panose="020B0604020202020204" pitchFamily="34" charset="0"/>
              </a:rPr>
            </a:br>
            <a:endParaRPr lang="en-US" sz="4800" b="0"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D996E08D-1DCF-4EC4-B19D-B7D683A59DB0}"/>
              </a:ext>
            </a:extLst>
          </p:cNvPr>
          <p:cNvSpPr>
            <a:spLocks noGrp="1"/>
          </p:cNvSpPr>
          <p:nvPr>
            <p:ph type="subTitle" sz="quarter" idx="1"/>
          </p:nvPr>
        </p:nvSpPr>
        <p:spPr>
          <a:xfrm>
            <a:off x="609600" y="3120055"/>
            <a:ext cx="10668000" cy="2057400"/>
          </a:xfrm>
        </p:spPr>
        <p:txBody>
          <a:bodyPr/>
          <a:lstStyle/>
          <a:p>
            <a:pPr>
              <a:spcAft>
                <a:spcPts val="0"/>
              </a:spcAft>
            </a:pPr>
            <a:endParaRPr lang="en-US" i="0" dirty="0">
              <a:latin typeface="Arial" panose="020B0604020202020204" pitchFamily="34" charset="0"/>
              <a:cs typeface="Arial" panose="020B0604020202020204" pitchFamily="34" charset="0"/>
            </a:endParaRPr>
          </a:p>
          <a:p>
            <a:pPr>
              <a:spcAft>
                <a:spcPts val="0"/>
              </a:spcAft>
            </a:pPr>
            <a:r>
              <a:rPr lang="en-US" i="0" dirty="0">
                <a:solidFill>
                  <a:srgbClr val="FFC000"/>
                </a:solidFill>
                <a:latin typeface="Arial" panose="020B0604020202020204" pitchFamily="34" charset="0"/>
                <a:cs typeface="Arial" panose="020B0604020202020204" pitchFamily="34" charset="0"/>
              </a:rPr>
              <a:t>Ibiayi Dagogo-Jack, MD</a:t>
            </a:r>
          </a:p>
          <a:p>
            <a:pPr>
              <a:spcAft>
                <a:spcPts val="0"/>
              </a:spcAft>
            </a:pPr>
            <a:r>
              <a:rPr lang="en-US" b="0" i="0" dirty="0">
                <a:latin typeface="Arial" panose="020B0604020202020204" pitchFamily="34" charset="0"/>
                <a:cs typeface="Arial" panose="020B0604020202020204" pitchFamily="34" charset="0"/>
              </a:rPr>
              <a:t>Assistant Professor of Medicine</a:t>
            </a:r>
          </a:p>
          <a:p>
            <a:pPr>
              <a:spcAft>
                <a:spcPts val="0"/>
              </a:spcAft>
            </a:pPr>
            <a:r>
              <a:rPr lang="en-US" b="0" i="0" dirty="0">
                <a:latin typeface="Arial" panose="020B0604020202020204" pitchFamily="34" charset="0"/>
                <a:cs typeface="Arial" panose="020B0604020202020204" pitchFamily="34" charset="0"/>
              </a:rPr>
              <a:t>Massachusetts General Hospital Cancer Center</a:t>
            </a:r>
          </a:p>
          <a:p>
            <a:pPr>
              <a:spcAft>
                <a:spcPts val="0"/>
              </a:spcAft>
            </a:pPr>
            <a:r>
              <a:rPr lang="en-US" b="0" i="0" dirty="0">
                <a:latin typeface="Arial" panose="020B0604020202020204" pitchFamily="34" charset="0"/>
                <a:cs typeface="Arial" panose="020B0604020202020204" pitchFamily="34" charset="0"/>
              </a:rPr>
              <a:t>Harvard Medical School</a:t>
            </a:r>
          </a:p>
        </p:txBody>
      </p:sp>
      <p:sp>
        <p:nvSpPr>
          <p:cNvPr id="2" name="Rectangle 1">
            <a:extLst>
              <a:ext uri="{FF2B5EF4-FFF2-40B4-BE49-F238E27FC236}">
                <a16:creationId xmlns:a16="http://schemas.microsoft.com/office/drawing/2014/main" id="{351C1998-0BA5-7D4C-B732-7D89B9175E36}"/>
              </a:ext>
            </a:extLst>
          </p:cNvPr>
          <p:cNvSpPr/>
          <p:nvPr/>
        </p:nvSpPr>
        <p:spPr bwMode="auto">
          <a:xfrm>
            <a:off x="9392356" y="214489"/>
            <a:ext cx="2652888" cy="73377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Grande" charset="0"/>
              <a:ea typeface="ＭＳ Ｐゴシック" charset="-128"/>
              <a:cs typeface="+mn-cs"/>
            </a:endParaRPr>
          </a:p>
        </p:txBody>
      </p:sp>
      <p:sp>
        <p:nvSpPr>
          <p:cNvPr id="3" name="Rectangle 2">
            <a:extLst>
              <a:ext uri="{FF2B5EF4-FFF2-40B4-BE49-F238E27FC236}">
                <a16:creationId xmlns:a16="http://schemas.microsoft.com/office/drawing/2014/main" id="{39DBE100-576E-6D41-9A8B-13A073697766}"/>
              </a:ext>
            </a:extLst>
          </p:cNvPr>
          <p:cNvSpPr/>
          <p:nvPr/>
        </p:nvSpPr>
        <p:spPr bwMode="auto">
          <a:xfrm>
            <a:off x="8624711" y="5452533"/>
            <a:ext cx="3273778" cy="11176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Grande" charset="0"/>
              <a:ea typeface="ＭＳ Ｐゴシック" charset="-128"/>
              <a:cs typeface="+mn-cs"/>
            </a:endParaRPr>
          </a:p>
        </p:txBody>
      </p:sp>
    </p:spTree>
    <p:extLst>
      <p:ext uri="{BB962C8B-B14F-4D97-AF65-F5344CB8AC3E}">
        <p14:creationId xmlns:p14="http://schemas.microsoft.com/office/powerpoint/2010/main" val="4173298179"/>
      </p:ext>
    </p:extLst>
  </p:cSld>
  <p:clrMapOvr>
    <a:masterClrMapping/>
  </p:clrMapOvr>
  <mc:AlternateContent xmlns:mc="http://schemas.openxmlformats.org/markup-compatibility/2006" xmlns:p14="http://schemas.microsoft.com/office/powerpoint/2010/main">
    <mc:Choice Requires="p14">
      <p:transition spd="slow" p14:dur="2000" advTm="15661"/>
    </mc:Choice>
    <mc:Fallback xmlns="">
      <p:transition spd="slow" advTm="1566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600" b="1" dirty="0"/>
              <a:t>RET-Rearranged NSCLC: Current Management</a:t>
            </a:r>
          </a:p>
        </p:txBody>
      </p:sp>
      <p:sp>
        <p:nvSpPr>
          <p:cNvPr id="6" name="TextBox 5">
            <a:extLst>
              <a:ext uri="{FF2B5EF4-FFF2-40B4-BE49-F238E27FC236}">
                <a16:creationId xmlns:a16="http://schemas.microsoft.com/office/drawing/2014/main" id="{CFA3A91D-949F-E546-A9B7-F8CFD536C6BE}"/>
              </a:ext>
            </a:extLst>
          </p:cNvPr>
          <p:cNvSpPr txBox="1"/>
          <p:nvPr/>
        </p:nvSpPr>
        <p:spPr>
          <a:xfrm>
            <a:off x="7315200" y="6550223"/>
            <a:ext cx="47435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Drilon JCO 2023,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Greisinger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Annals of Oncology 2022</a:t>
            </a:r>
          </a:p>
        </p:txBody>
      </p:sp>
      <p:sp>
        <p:nvSpPr>
          <p:cNvPr id="7" name="Rectangle 6">
            <a:extLst>
              <a:ext uri="{FF2B5EF4-FFF2-40B4-BE49-F238E27FC236}">
                <a16:creationId xmlns:a16="http://schemas.microsoft.com/office/drawing/2014/main" id="{BBA2A7CB-D73E-2B40-BC17-A8EE392A1EDC}"/>
              </a:ext>
            </a:extLst>
          </p:cNvPr>
          <p:cNvSpPr/>
          <p:nvPr/>
        </p:nvSpPr>
        <p:spPr>
          <a:xfrm>
            <a:off x="6502400" y="1396800"/>
            <a:ext cx="598311" cy="544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Main graphic">
            <a:extLst>
              <a:ext uri="{FF2B5EF4-FFF2-40B4-BE49-F238E27FC236}">
                <a16:creationId xmlns:a16="http://schemas.microsoft.com/office/drawing/2014/main" id="{3879D884-BA4E-2793-8328-E83250574A0A}"/>
              </a:ext>
            </a:extLst>
          </p:cNvPr>
          <p:cNvPicPr>
            <a:picLocks noChangeAspect="1"/>
          </p:cNvPicPr>
          <p:nvPr/>
        </p:nvPicPr>
        <p:blipFill rotWithShape="1">
          <a:blip r:embed="rId3"/>
          <a:srcRect t="4057" b="35993"/>
          <a:stretch/>
        </p:blipFill>
        <p:spPr>
          <a:xfrm>
            <a:off x="251430" y="1995951"/>
            <a:ext cx="5455514" cy="4206240"/>
          </a:xfrm>
          <a:prstGeom prst="rect">
            <a:avLst/>
          </a:prstGeom>
          <a:ln>
            <a:noFill/>
          </a:ln>
        </p:spPr>
      </p:pic>
      <p:sp>
        <p:nvSpPr>
          <p:cNvPr id="5" name="TextBox 4">
            <a:extLst>
              <a:ext uri="{FF2B5EF4-FFF2-40B4-BE49-F238E27FC236}">
                <a16:creationId xmlns:a16="http://schemas.microsoft.com/office/drawing/2014/main" id="{D8C0C003-8842-1264-62D1-EF2C42987000}"/>
              </a:ext>
            </a:extLst>
          </p:cNvPr>
          <p:cNvSpPr txBox="1"/>
          <p:nvPr/>
        </p:nvSpPr>
        <p:spPr>
          <a:xfrm>
            <a:off x="1909176" y="2178081"/>
            <a:ext cx="2511552"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Treatment Naive</a:t>
            </a:r>
          </a:p>
        </p:txBody>
      </p:sp>
      <p:sp>
        <p:nvSpPr>
          <p:cNvPr id="8" name="TextBox 7">
            <a:extLst>
              <a:ext uri="{FF2B5EF4-FFF2-40B4-BE49-F238E27FC236}">
                <a16:creationId xmlns:a16="http://schemas.microsoft.com/office/drawing/2014/main" id="{080F4553-67CB-6188-47DE-37EA171BC549}"/>
              </a:ext>
            </a:extLst>
          </p:cNvPr>
          <p:cNvSpPr txBox="1"/>
          <p:nvPr/>
        </p:nvSpPr>
        <p:spPr>
          <a:xfrm>
            <a:off x="1710039" y="4360076"/>
            <a:ext cx="33406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Prior </a:t>
            </a:r>
            <a:r>
              <a:rPr kumimoji="0" lang="en-US" sz="17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Platinum-Based</a:t>
            </a:r>
            <a:r>
              <a:rPr kumimoji="0" lang="en-US" sz="18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 Chemo</a:t>
            </a:r>
          </a:p>
        </p:txBody>
      </p:sp>
      <p:sp>
        <p:nvSpPr>
          <p:cNvPr id="10" name="TextBox 9">
            <a:extLst>
              <a:ext uri="{FF2B5EF4-FFF2-40B4-BE49-F238E27FC236}">
                <a16:creationId xmlns:a16="http://schemas.microsoft.com/office/drawing/2014/main" id="{703BA055-49B8-82FB-7339-CF6C0BADD448}"/>
              </a:ext>
            </a:extLst>
          </p:cNvPr>
          <p:cNvSpPr txBox="1"/>
          <p:nvPr/>
        </p:nvSpPr>
        <p:spPr>
          <a:xfrm>
            <a:off x="1092272" y="3420522"/>
            <a:ext cx="46512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ORR: 81%,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Median PFS 22 months</a:t>
            </a:r>
          </a:p>
        </p:txBody>
      </p:sp>
      <p:sp>
        <p:nvSpPr>
          <p:cNvPr id="11" name="TextBox 10">
            <a:extLst>
              <a:ext uri="{FF2B5EF4-FFF2-40B4-BE49-F238E27FC236}">
                <a16:creationId xmlns:a16="http://schemas.microsoft.com/office/drawing/2014/main" id="{4CE0EB8C-C628-653C-4C28-8EA70E07CBC3}"/>
              </a:ext>
            </a:extLst>
          </p:cNvPr>
          <p:cNvSpPr txBox="1"/>
          <p:nvPr/>
        </p:nvSpPr>
        <p:spPr>
          <a:xfrm>
            <a:off x="1092272" y="5580990"/>
            <a:ext cx="46512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ORR: 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Median PFS 24.9 months</a:t>
            </a:r>
          </a:p>
        </p:txBody>
      </p:sp>
      <p:sp>
        <p:nvSpPr>
          <p:cNvPr id="12" name="Content Placeholder 2">
            <a:extLst>
              <a:ext uri="{FF2B5EF4-FFF2-40B4-BE49-F238E27FC236}">
                <a16:creationId xmlns:a16="http://schemas.microsoft.com/office/drawing/2014/main" id="{C89F8F4B-5784-F854-68B0-9E7E0F1C6005}"/>
              </a:ext>
            </a:extLst>
          </p:cNvPr>
          <p:cNvSpPr>
            <a:spLocks noGrp="1"/>
          </p:cNvSpPr>
          <p:nvPr>
            <p:ph idx="1"/>
          </p:nvPr>
        </p:nvSpPr>
        <p:spPr>
          <a:xfrm>
            <a:off x="286715" y="1226215"/>
            <a:ext cx="11300177" cy="307777"/>
          </a:xfrm>
        </p:spPr>
        <p:txBody>
          <a:bodyPr>
            <a:noAutofit/>
          </a:bodyPr>
          <a:lstStyle/>
          <a:p>
            <a:pPr marL="0" indent="0">
              <a:buNone/>
            </a:pPr>
            <a:r>
              <a:rPr lang="en-US" sz="1900" dirty="0">
                <a:solidFill>
                  <a:srgbClr val="242424"/>
                </a:solidFill>
              </a:rPr>
              <a:t>Selpercatinib and Pralsetinib are both FDA-approved for treatment of </a:t>
            </a:r>
            <a:r>
              <a:rPr lang="en-US" sz="1900" i="1" dirty="0">
                <a:solidFill>
                  <a:srgbClr val="242424"/>
                </a:solidFill>
              </a:rPr>
              <a:t>RET</a:t>
            </a:r>
            <a:r>
              <a:rPr lang="en-US" sz="1900" dirty="0">
                <a:solidFill>
                  <a:srgbClr val="242424"/>
                </a:solidFill>
              </a:rPr>
              <a:t>-rearranged NSCLC</a:t>
            </a:r>
          </a:p>
          <a:p>
            <a:pPr marL="0" indent="0">
              <a:buNone/>
            </a:pPr>
            <a:endParaRPr lang="en-US" sz="1900" dirty="0">
              <a:solidFill>
                <a:srgbClr val="242424"/>
              </a:solidFill>
            </a:endParaRPr>
          </a:p>
        </p:txBody>
      </p:sp>
      <p:pic>
        <p:nvPicPr>
          <p:cNvPr id="13" name="Main graphic">
            <a:extLst>
              <a:ext uri="{FF2B5EF4-FFF2-40B4-BE49-F238E27FC236}">
                <a16:creationId xmlns:a16="http://schemas.microsoft.com/office/drawing/2014/main" id="{C460EB08-FA2C-371C-C64C-A95F0A7577C5}"/>
              </a:ext>
            </a:extLst>
          </p:cNvPr>
          <p:cNvPicPr>
            <a:picLocks noChangeAspect="1"/>
          </p:cNvPicPr>
          <p:nvPr/>
        </p:nvPicPr>
        <p:blipFill>
          <a:blip r:embed="rId4"/>
          <a:stretch/>
        </p:blipFill>
        <p:spPr>
          <a:xfrm>
            <a:off x="5852694" y="2049039"/>
            <a:ext cx="6211464" cy="4362947"/>
          </a:xfrm>
          <a:prstGeom prst="rect">
            <a:avLst/>
          </a:prstGeom>
          <a:ln>
            <a:noFill/>
          </a:ln>
        </p:spPr>
      </p:pic>
      <p:sp>
        <p:nvSpPr>
          <p:cNvPr id="14" name="TextBox 13">
            <a:extLst>
              <a:ext uri="{FF2B5EF4-FFF2-40B4-BE49-F238E27FC236}">
                <a16:creationId xmlns:a16="http://schemas.microsoft.com/office/drawing/2014/main" id="{3A107468-B012-4442-6C34-AFC2C470C7B3}"/>
              </a:ext>
            </a:extLst>
          </p:cNvPr>
          <p:cNvSpPr txBox="1"/>
          <p:nvPr/>
        </p:nvSpPr>
        <p:spPr>
          <a:xfrm>
            <a:off x="7952569" y="2116774"/>
            <a:ext cx="2511552"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Treatment Naive</a:t>
            </a:r>
          </a:p>
        </p:txBody>
      </p:sp>
      <p:sp>
        <p:nvSpPr>
          <p:cNvPr id="15" name="TextBox 14">
            <a:extLst>
              <a:ext uri="{FF2B5EF4-FFF2-40B4-BE49-F238E27FC236}">
                <a16:creationId xmlns:a16="http://schemas.microsoft.com/office/drawing/2014/main" id="{30EDFAF5-F8D9-104F-F70E-E666BB29A5D2}"/>
              </a:ext>
            </a:extLst>
          </p:cNvPr>
          <p:cNvSpPr txBox="1"/>
          <p:nvPr/>
        </p:nvSpPr>
        <p:spPr>
          <a:xfrm>
            <a:off x="7685698" y="4217037"/>
            <a:ext cx="33406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Prior </a:t>
            </a:r>
            <a:r>
              <a:rPr kumimoji="0" lang="en-US" sz="17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Platinum-Based</a:t>
            </a:r>
            <a:r>
              <a:rPr kumimoji="0" lang="en-US" sz="18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 Chemo</a:t>
            </a:r>
          </a:p>
        </p:txBody>
      </p:sp>
      <p:sp>
        <p:nvSpPr>
          <p:cNvPr id="16" name="TextBox 15">
            <a:extLst>
              <a:ext uri="{FF2B5EF4-FFF2-40B4-BE49-F238E27FC236}">
                <a16:creationId xmlns:a16="http://schemas.microsoft.com/office/drawing/2014/main" id="{8C86161A-1722-565B-94D3-316914489F57}"/>
              </a:ext>
            </a:extLst>
          </p:cNvPr>
          <p:cNvSpPr txBox="1"/>
          <p:nvPr/>
        </p:nvSpPr>
        <p:spPr>
          <a:xfrm>
            <a:off x="6812617" y="3436852"/>
            <a:ext cx="46512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ORR: 79%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Median PFS: NR </a:t>
            </a:r>
          </a:p>
        </p:txBody>
      </p:sp>
      <p:sp>
        <p:nvSpPr>
          <p:cNvPr id="17" name="TextBox 16">
            <a:extLst>
              <a:ext uri="{FF2B5EF4-FFF2-40B4-BE49-F238E27FC236}">
                <a16:creationId xmlns:a16="http://schemas.microsoft.com/office/drawing/2014/main" id="{6581291E-D8A0-DBF7-F786-9BE804EA70DD}"/>
              </a:ext>
            </a:extLst>
          </p:cNvPr>
          <p:cNvSpPr txBox="1"/>
          <p:nvPr/>
        </p:nvSpPr>
        <p:spPr>
          <a:xfrm>
            <a:off x="6882721" y="5572260"/>
            <a:ext cx="46512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ORR: 59%, DCR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Median PFS: 16.5 months</a:t>
            </a:r>
          </a:p>
        </p:txBody>
      </p:sp>
      <p:sp>
        <p:nvSpPr>
          <p:cNvPr id="18" name="Rectangle 17">
            <a:extLst>
              <a:ext uri="{FF2B5EF4-FFF2-40B4-BE49-F238E27FC236}">
                <a16:creationId xmlns:a16="http://schemas.microsoft.com/office/drawing/2014/main" id="{F4CB6B1A-6DB7-3260-0703-5055718C1161}"/>
              </a:ext>
            </a:extLst>
          </p:cNvPr>
          <p:cNvSpPr/>
          <p:nvPr/>
        </p:nvSpPr>
        <p:spPr>
          <a:xfrm>
            <a:off x="5981338" y="2049040"/>
            <a:ext cx="130239" cy="167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5683D73-CC51-F797-588D-1B3C03A53635}"/>
              </a:ext>
            </a:extLst>
          </p:cNvPr>
          <p:cNvSpPr/>
          <p:nvPr/>
        </p:nvSpPr>
        <p:spPr>
          <a:xfrm>
            <a:off x="5935134" y="4217037"/>
            <a:ext cx="130239" cy="167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4C500101-4ED9-34A6-4612-C1043CAEAF8F}"/>
              </a:ext>
            </a:extLst>
          </p:cNvPr>
          <p:cNvSpPr/>
          <p:nvPr/>
        </p:nvSpPr>
        <p:spPr>
          <a:xfrm>
            <a:off x="322008" y="3981521"/>
            <a:ext cx="225503" cy="167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D308562-8503-D198-2731-D08831E0AD3F}"/>
              </a:ext>
            </a:extLst>
          </p:cNvPr>
          <p:cNvSpPr txBox="1"/>
          <p:nvPr/>
        </p:nvSpPr>
        <p:spPr>
          <a:xfrm>
            <a:off x="1469185" y="1750933"/>
            <a:ext cx="3178050" cy="369332"/>
          </a:xfrm>
          <a:prstGeom prst="rect">
            <a:avLst/>
          </a:prstGeom>
          <a:solidFill>
            <a:srgbClr val="B9F7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Selpercatinib</a:t>
            </a:r>
          </a:p>
        </p:txBody>
      </p:sp>
      <p:sp>
        <p:nvSpPr>
          <p:cNvPr id="23" name="TextBox 22">
            <a:extLst>
              <a:ext uri="{FF2B5EF4-FFF2-40B4-BE49-F238E27FC236}">
                <a16:creationId xmlns:a16="http://schemas.microsoft.com/office/drawing/2014/main" id="{7F93D0C7-2A20-55B2-31EE-77401327EAA7}"/>
              </a:ext>
            </a:extLst>
          </p:cNvPr>
          <p:cNvSpPr txBox="1"/>
          <p:nvPr/>
        </p:nvSpPr>
        <p:spPr>
          <a:xfrm>
            <a:off x="7684870" y="1728355"/>
            <a:ext cx="3178050" cy="369332"/>
          </a:xfrm>
          <a:prstGeom prst="rect">
            <a:avLst/>
          </a:prstGeom>
          <a:solidFill>
            <a:srgbClr val="B9F7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Pralsetinib</a:t>
            </a:r>
          </a:p>
        </p:txBody>
      </p:sp>
    </p:spTree>
    <p:extLst>
      <p:ext uri="{BB962C8B-B14F-4D97-AF65-F5344CB8AC3E}">
        <p14:creationId xmlns:p14="http://schemas.microsoft.com/office/powerpoint/2010/main" val="2881772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560A488B-812F-6B00-B279-D9650A9F008F}"/>
              </a:ext>
            </a:extLst>
          </p:cNvPr>
          <p:cNvPicPr>
            <a:picLocks noChangeAspect="1"/>
          </p:cNvPicPr>
          <p:nvPr/>
        </p:nvPicPr>
        <p:blipFill rotWithShape="1">
          <a:blip r:embed="rId2"/>
          <a:srcRect t="62088"/>
          <a:stretch/>
        </p:blipFill>
        <p:spPr>
          <a:xfrm>
            <a:off x="336514" y="2440456"/>
            <a:ext cx="5438657" cy="2929994"/>
          </a:xfrm>
          <a:prstGeom prst="rect">
            <a:avLst/>
          </a:prstGeom>
          <a:ln>
            <a:noFill/>
          </a:ln>
        </p:spPr>
      </p:pic>
      <p:sp>
        <p:nvSpPr>
          <p:cNvPr id="6" name="Title 1">
            <a:extLst>
              <a:ext uri="{FF2B5EF4-FFF2-40B4-BE49-F238E27FC236}">
                <a16:creationId xmlns:a16="http://schemas.microsoft.com/office/drawing/2014/main" id="{16A164F4-229A-09AB-55D9-5C171EFBE2C2}"/>
              </a:ext>
            </a:extLst>
          </p:cNvPr>
          <p:cNvSpPr>
            <a:spLocks noGrp="1"/>
          </p:cNvSpPr>
          <p:nvPr>
            <p:ph type="title"/>
          </p:nvPr>
        </p:nvSpPr>
        <p:spPr>
          <a:xfrm>
            <a:off x="139959" y="50800"/>
            <a:ext cx="11916574" cy="1143000"/>
          </a:xfrm>
        </p:spPr>
        <p:txBody>
          <a:bodyPr>
            <a:noAutofit/>
          </a:bodyPr>
          <a:lstStyle/>
          <a:p>
            <a:pPr algn="l"/>
            <a:r>
              <a:rPr lang="en-US" sz="3600" b="1" dirty="0"/>
              <a:t>Intracranial Activity of Selpercatinib and Pralsetinib</a:t>
            </a:r>
          </a:p>
        </p:txBody>
      </p:sp>
      <p:pic>
        <p:nvPicPr>
          <p:cNvPr id="12" name="Picture 11">
            <a:extLst>
              <a:ext uri="{FF2B5EF4-FFF2-40B4-BE49-F238E27FC236}">
                <a16:creationId xmlns:a16="http://schemas.microsoft.com/office/drawing/2014/main" id="{E5535882-66AC-42D3-342A-4244C92EBD4F}"/>
              </a:ext>
            </a:extLst>
          </p:cNvPr>
          <p:cNvPicPr>
            <a:picLocks noChangeAspect="1"/>
          </p:cNvPicPr>
          <p:nvPr/>
        </p:nvPicPr>
        <p:blipFill>
          <a:blip r:embed="rId3"/>
          <a:stretch>
            <a:fillRect/>
          </a:stretch>
        </p:blipFill>
        <p:spPr>
          <a:xfrm>
            <a:off x="6009241" y="3028105"/>
            <a:ext cx="5749989" cy="2286000"/>
          </a:xfrm>
          <a:prstGeom prst="rect">
            <a:avLst/>
          </a:prstGeom>
        </p:spPr>
      </p:pic>
      <p:sp>
        <p:nvSpPr>
          <p:cNvPr id="16" name="TextBox 15">
            <a:extLst>
              <a:ext uri="{FF2B5EF4-FFF2-40B4-BE49-F238E27FC236}">
                <a16:creationId xmlns:a16="http://schemas.microsoft.com/office/drawing/2014/main" id="{085F4145-B6EF-4099-291F-35662CACCD24}"/>
              </a:ext>
            </a:extLst>
          </p:cNvPr>
          <p:cNvSpPr txBox="1"/>
          <p:nvPr/>
        </p:nvSpPr>
        <p:spPr>
          <a:xfrm>
            <a:off x="1421057" y="1992667"/>
            <a:ext cx="3178050" cy="369332"/>
          </a:xfrm>
          <a:prstGeom prst="rect">
            <a:avLst/>
          </a:prstGeom>
          <a:solidFill>
            <a:srgbClr val="B9F7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Selpercatinib</a:t>
            </a:r>
          </a:p>
        </p:txBody>
      </p:sp>
      <p:sp>
        <p:nvSpPr>
          <p:cNvPr id="17" name="TextBox 16">
            <a:extLst>
              <a:ext uri="{FF2B5EF4-FFF2-40B4-BE49-F238E27FC236}">
                <a16:creationId xmlns:a16="http://schemas.microsoft.com/office/drawing/2014/main" id="{FB9F7541-5FF6-FE4A-0F3D-4C3760091A33}"/>
              </a:ext>
            </a:extLst>
          </p:cNvPr>
          <p:cNvSpPr txBox="1"/>
          <p:nvPr/>
        </p:nvSpPr>
        <p:spPr>
          <a:xfrm>
            <a:off x="7251732" y="1970089"/>
            <a:ext cx="3178050" cy="369332"/>
          </a:xfrm>
          <a:prstGeom prst="rect">
            <a:avLst/>
          </a:prstGeom>
          <a:solidFill>
            <a:srgbClr val="B9F7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Pralsetinib</a:t>
            </a:r>
          </a:p>
        </p:txBody>
      </p:sp>
      <p:sp>
        <p:nvSpPr>
          <p:cNvPr id="4" name="TextBox 3">
            <a:extLst>
              <a:ext uri="{FF2B5EF4-FFF2-40B4-BE49-F238E27FC236}">
                <a16:creationId xmlns:a16="http://schemas.microsoft.com/office/drawing/2014/main" id="{4BB5D432-249E-21B3-CFCF-E0AD3DFDBAE1}"/>
              </a:ext>
            </a:extLst>
          </p:cNvPr>
          <p:cNvSpPr txBox="1"/>
          <p:nvPr/>
        </p:nvSpPr>
        <p:spPr>
          <a:xfrm>
            <a:off x="2146543" y="3188800"/>
            <a:ext cx="2270363"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mn-ea"/>
                <a:cs typeface="Arial" panose="020B0604020202020204" pitchFamily="34" charset="0"/>
              </a:rPr>
              <a:t>CNS ORR 85%</a:t>
            </a:r>
          </a:p>
        </p:txBody>
      </p:sp>
      <p:sp>
        <p:nvSpPr>
          <p:cNvPr id="18" name="TextBox 17">
            <a:extLst>
              <a:ext uri="{FF2B5EF4-FFF2-40B4-BE49-F238E27FC236}">
                <a16:creationId xmlns:a16="http://schemas.microsoft.com/office/drawing/2014/main" id="{0BDFA884-36C0-9F07-7654-DF16B37AFB27}"/>
              </a:ext>
            </a:extLst>
          </p:cNvPr>
          <p:cNvSpPr txBox="1"/>
          <p:nvPr/>
        </p:nvSpPr>
        <p:spPr>
          <a:xfrm>
            <a:off x="10055946" y="3117182"/>
            <a:ext cx="2270363"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mn-ea"/>
                <a:cs typeface="Arial" panose="020B0604020202020204" pitchFamily="34" charset="0"/>
              </a:rPr>
              <a:t>CNS ORR 70%</a:t>
            </a:r>
          </a:p>
        </p:txBody>
      </p:sp>
      <p:sp>
        <p:nvSpPr>
          <p:cNvPr id="19" name="Rectangle 18">
            <a:extLst>
              <a:ext uri="{FF2B5EF4-FFF2-40B4-BE49-F238E27FC236}">
                <a16:creationId xmlns:a16="http://schemas.microsoft.com/office/drawing/2014/main" id="{7103321B-9A59-0019-7C27-D5D17FD33051}"/>
              </a:ext>
            </a:extLst>
          </p:cNvPr>
          <p:cNvSpPr/>
          <p:nvPr/>
        </p:nvSpPr>
        <p:spPr>
          <a:xfrm>
            <a:off x="433135" y="2440456"/>
            <a:ext cx="216569" cy="5876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E6F7F560-7CE6-C133-F7BF-D20B6272B202}"/>
              </a:ext>
            </a:extLst>
          </p:cNvPr>
          <p:cNvSpPr/>
          <p:nvPr/>
        </p:nvSpPr>
        <p:spPr>
          <a:xfrm>
            <a:off x="324482" y="2339421"/>
            <a:ext cx="45719" cy="3255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2F822F2A-EBE0-8FE8-6A42-FA5DCBE8FF70}"/>
              </a:ext>
            </a:extLst>
          </p:cNvPr>
          <p:cNvSpPr/>
          <p:nvPr/>
        </p:nvSpPr>
        <p:spPr>
          <a:xfrm>
            <a:off x="324482" y="5314105"/>
            <a:ext cx="5546927" cy="1722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58576A9-6AE0-E1C4-E626-CDE0F2070DFF}"/>
              </a:ext>
            </a:extLst>
          </p:cNvPr>
          <p:cNvSpPr/>
          <p:nvPr/>
        </p:nvSpPr>
        <p:spPr>
          <a:xfrm>
            <a:off x="6009241" y="5290041"/>
            <a:ext cx="5841863" cy="1722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D0E87FA0-78A5-8C66-D9B7-4ADC2BB58C3A}"/>
              </a:ext>
            </a:extLst>
          </p:cNvPr>
          <p:cNvSpPr txBox="1"/>
          <p:nvPr/>
        </p:nvSpPr>
        <p:spPr>
          <a:xfrm>
            <a:off x="7315200" y="6550223"/>
            <a:ext cx="47435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Drilon JCO 2023,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Greisinger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Annals of Oncology 2022</a:t>
            </a:r>
          </a:p>
        </p:txBody>
      </p:sp>
    </p:spTree>
    <p:extLst>
      <p:ext uri="{BB962C8B-B14F-4D97-AF65-F5344CB8AC3E}">
        <p14:creationId xmlns:p14="http://schemas.microsoft.com/office/powerpoint/2010/main" val="239692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240953"/>
            <a:ext cx="10392937" cy="1323951"/>
          </a:xfrm>
        </p:spPr>
        <p:txBody>
          <a:bodyPr/>
          <a:lstStyle/>
          <a:p>
            <a:pPr marL="98425" indent="0">
              <a:buNone/>
            </a:pPr>
            <a:r>
              <a:rPr lang="en-US" sz="2500" b="0" dirty="0">
                <a:solidFill>
                  <a:schemeClr val="tx1"/>
                </a:solidFill>
              </a:rPr>
              <a:t>This activity is supported by educational grants from Bristol Myers Squibb, Genentech, a member of the Roche Group, and Lilly.</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600" b="1" dirty="0"/>
              <a:t>1</a:t>
            </a:r>
            <a:r>
              <a:rPr lang="en-US" sz="3600" b="1" baseline="30000" dirty="0"/>
              <a:t>st</a:t>
            </a:r>
            <a:r>
              <a:rPr lang="en-US" sz="3600" b="1" dirty="0"/>
              <a:t> Line Selpercatinib: LIBRETTO-431</a:t>
            </a:r>
          </a:p>
        </p:txBody>
      </p:sp>
      <p:sp>
        <p:nvSpPr>
          <p:cNvPr id="6" name="TextBox 5">
            <a:extLst>
              <a:ext uri="{FF2B5EF4-FFF2-40B4-BE49-F238E27FC236}">
                <a16:creationId xmlns:a16="http://schemas.microsoft.com/office/drawing/2014/main" id="{CFA3A91D-949F-E546-A9B7-F8CFD536C6BE}"/>
              </a:ext>
            </a:extLst>
          </p:cNvPr>
          <p:cNvSpPr txBox="1"/>
          <p:nvPr/>
        </p:nvSpPr>
        <p:spPr>
          <a:xfrm>
            <a:off x="8218311" y="6529866"/>
            <a:ext cx="39736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Zhou NEJM 2023</a:t>
            </a:r>
          </a:p>
        </p:txBody>
      </p:sp>
      <p:sp>
        <p:nvSpPr>
          <p:cNvPr id="7" name="Rectangle 6">
            <a:extLst>
              <a:ext uri="{FF2B5EF4-FFF2-40B4-BE49-F238E27FC236}">
                <a16:creationId xmlns:a16="http://schemas.microsoft.com/office/drawing/2014/main" id="{BBA2A7CB-D73E-2B40-BC17-A8EE392A1EDC}"/>
              </a:ext>
            </a:extLst>
          </p:cNvPr>
          <p:cNvSpPr/>
          <p:nvPr/>
        </p:nvSpPr>
        <p:spPr>
          <a:xfrm>
            <a:off x="6502400" y="1396800"/>
            <a:ext cx="598311" cy="544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6C7694D5-B4E2-8635-8AFF-E72B2F573E6A}"/>
              </a:ext>
            </a:extLst>
          </p:cNvPr>
          <p:cNvSpPr>
            <a:spLocks noGrp="1"/>
          </p:cNvSpPr>
          <p:nvPr>
            <p:ph idx="1"/>
          </p:nvPr>
        </p:nvSpPr>
        <p:spPr>
          <a:xfrm>
            <a:off x="286715" y="1226215"/>
            <a:ext cx="11634352" cy="1068539"/>
          </a:xfrm>
        </p:spPr>
        <p:txBody>
          <a:bodyPr>
            <a:noAutofit/>
          </a:bodyPr>
          <a:lstStyle/>
          <a:p>
            <a:r>
              <a:rPr lang="en-US" sz="1800" dirty="0">
                <a:solidFill>
                  <a:srgbClr val="242424"/>
                </a:solidFill>
              </a:rPr>
              <a:t>Global randomized phase III study comparing Selpercatinib to chemo +/- immunotherapy in 1</a:t>
            </a:r>
            <a:r>
              <a:rPr lang="en-US" sz="1800" baseline="30000" dirty="0">
                <a:solidFill>
                  <a:srgbClr val="242424"/>
                </a:solidFill>
              </a:rPr>
              <a:t>st</a:t>
            </a:r>
            <a:r>
              <a:rPr lang="en-US" sz="1800" dirty="0">
                <a:solidFill>
                  <a:srgbClr val="242424"/>
                </a:solidFill>
              </a:rPr>
              <a:t> line</a:t>
            </a:r>
          </a:p>
          <a:p>
            <a:r>
              <a:rPr lang="en-US" sz="1800" dirty="0"/>
              <a:t>Initially 1:1 randomization, ultimately 2:1 (overall 1.6:1).</a:t>
            </a:r>
          </a:p>
          <a:p>
            <a:r>
              <a:rPr lang="en-US" sz="1800" dirty="0"/>
              <a:t>Crossover occurred in 60% of pts in control arm + additional 15% of pts received a RET TKI outside of study</a:t>
            </a:r>
          </a:p>
          <a:p>
            <a:pPr marL="0" indent="0">
              <a:buNone/>
            </a:pPr>
            <a:endParaRPr lang="en-US" sz="1900" dirty="0">
              <a:solidFill>
                <a:srgbClr val="242424"/>
              </a:solidFill>
            </a:endParaRPr>
          </a:p>
          <a:p>
            <a:pPr marL="0" indent="0">
              <a:buNone/>
            </a:pPr>
            <a:endParaRPr lang="en-US" sz="1900" dirty="0">
              <a:solidFill>
                <a:srgbClr val="242424"/>
              </a:solidFill>
            </a:endParaRPr>
          </a:p>
        </p:txBody>
      </p:sp>
      <p:pic>
        <p:nvPicPr>
          <p:cNvPr id="5" name="Picture 4">
            <a:extLst>
              <a:ext uri="{FF2B5EF4-FFF2-40B4-BE49-F238E27FC236}">
                <a16:creationId xmlns:a16="http://schemas.microsoft.com/office/drawing/2014/main" id="{C3EA090F-22D4-4496-9428-779F721882E7}"/>
              </a:ext>
            </a:extLst>
          </p:cNvPr>
          <p:cNvPicPr>
            <a:picLocks noChangeAspect="1"/>
          </p:cNvPicPr>
          <p:nvPr/>
        </p:nvPicPr>
        <p:blipFill rotWithShape="1">
          <a:blip r:embed="rId2"/>
          <a:srcRect b="50480"/>
          <a:stretch/>
        </p:blipFill>
        <p:spPr>
          <a:xfrm>
            <a:off x="286716" y="2430222"/>
            <a:ext cx="5499157" cy="4023360"/>
          </a:xfrm>
          <a:prstGeom prst="rect">
            <a:avLst/>
          </a:prstGeom>
          <a:ln>
            <a:noFill/>
          </a:ln>
        </p:spPr>
      </p:pic>
      <p:sp>
        <p:nvSpPr>
          <p:cNvPr id="8" name="TextBox 7">
            <a:extLst>
              <a:ext uri="{FF2B5EF4-FFF2-40B4-BE49-F238E27FC236}">
                <a16:creationId xmlns:a16="http://schemas.microsoft.com/office/drawing/2014/main" id="{D1358698-EDCF-815B-61C3-91DBB168109D}"/>
              </a:ext>
            </a:extLst>
          </p:cNvPr>
          <p:cNvSpPr txBox="1"/>
          <p:nvPr/>
        </p:nvSpPr>
        <p:spPr>
          <a:xfrm>
            <a:off x="2291418" y="2756074"/>
            <a:ext cx="34613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Median PFS: 24.8 mos vs 11.2 mos</a:t>
            </a:r>
          </a:p>
        </p:txBody>
      </p:sp>
      <p:pic>
        <p:nvPicPr>
          <p:cNvPr id="12" name="Picture 11">
            <a:extLst>
              <a:ext uri="{FF2B5EF4-FFF2-40B4-BE49-F238E27FC236}">
                <a16:creationId xmlns:a16="http://schemas.microsoft.com/office/drawing/2014/main" id="{230E16D2-2360-8F90-9824-FF37B96E4BF9}"/>
              </a:ext>
            </a:extLst>
          </p:cNvPr>
          <p:cNvPicPr>
            <a:picLocks noChangeAspect="1"/>
          </p:cNvPicPr>
          <p:nvPr/>
        </p:nvPicPr>
        <p:blipFill rotWithShape="1">
          <a:blip r:embed="rId3"/>
          <a:srcRect t="3958" b="46995"/>
          <a:stretch/>
        </p:blipFill>
        <p:spPr>
          <a:xfrm>
            <a:off x="6057609" y="2284373"/>
            <a:ext cx="4305539" cy="4480560"/>
          </a:xfrm>
          <a:prstGeom prst="rect">
            <a:avLst/>
          </a:prstGeom>
          <a:ln>
            <a:noFill/>
          </a:ln>
        </p:spPr>
      </p:pic>
      <p:sp>
        <p:nvSpPr>
          <p:cNvPr id="13" name="TextBox 12">
            <a:extLst>
              <a:ext uri="{FF2B5EF4-FFF2-40B4-BE49-F238E27FC236}">
                <a16:creationId xmlns:a16="http://schemas.microsoft.com/office/drawing/2014/main" id="{5260CF3D-55F6-8566-06DB-5D130997E53D}"/>
              </a:ext>
            </a:extLst>
          </p:cNvPr>
          <p:cNvSpPr txBox="1"/>
          <p:nvPr/>
        </p:nvSpPr>
        <p:spPr>
          <a:xfrm>
            <a:off x="7543020" y="2667244"/>
            <a:ext cx="16766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ORR 84%</a:t>
            </a:r>
          </a:p>
        </p:txBody>
      </p:sp>
      <p:sp>
        <p:nvSpPr>
          <p:cNvPr id="14" name="TextBox 13">
            <a:extLst>
              <a:ext uri="{FF2B5EF4-FFF2-40B4-BE49-F238E27FC236}">
                <a16:creationId xmlns:a16="http://schemas.microsoft.com/office/drawing/2014/main" id="{EFE2B193-7D5F-9178-EB94-214CE773834F}"/>
              </a:ext>
            </a:extLst>
          </p:cNvPr>
          <p:cNvSpPr txBox="1"/>
          <p:nvPr/>
        </p:nvSpPr>
        <p:spPr>
          <a:xfrm>
            <a:off x="7372065" y="4881360"/>
            <a:ext cx="16766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ORR 65%</a:t>
            </a:r>
          </a:p>
        </p:txBody>
      </p:sp>
      <p:sp>
        <p:nvSpPr>
          <p:cNvPr id="15" name="TextBox 14">
            <a:extLst>
              <a:ext uri="{FF2B5EF4-FFF2-40B4-BE49-F238E27FC236}">
                <a16:creationId xmlns:a16="http://schemas.microsoft.com/office/drawing/2014/main" id="{AF0F2F7D-527C-9C56-DEF1-B1AE05452F26}"/>
              </a:ext>
            </a:extLst>
          </p:cNvPr>
          <p:cNvSpPr txBox="1"/>
          <p:nvPr/>
        </p:nvSpPr>
        <p:spPr>
          <a:xfrm>
            <a:off x="10498616" y="2801230"/>
            <a:ext cx="1557918" cy="877163"/>
          </a:xfrm>
          <a:prstGeom prst="rect">
            <a:avLst/>
          </a:prstGeom>
          <a:solidFill>
            <a:schemeClr val="accent5">
              <a:lumMod val="20000"/>
              <a:lumOff val="80000"/>
            </a:schemeClr>
          </a:solidFill>
          <a:ln>
            <a:solidFill>
              <a:schemeClr val="bg1">
                <a:lumMod val="95000"/>
              </a:schemeClr>
            </a:solidFill>
            <a:prstDash val="dash"/>
            <a:extLst>
              <a:ext uri="{C807C97D-BFC1-408E-A445-0C87EB9F89A2}">
                <ask:lineSketchStyleProps xmlns:ask="http://schemas.microsoft.com/office/drawing/2018/sketchyshapes" sd="1219033472">
                  <a:custGeom>
                    <a:avLst/>
                    <a:gdLst>
                      <a:gd name="connsiteX0" fmla="*/ 0 w 2573867"/>
                      <a:gd name="connsiteY0" fmla="*/ 0 h 1477328"/>
                      <a:gd name="connsiteX1" fmla="*/ 2573867 w 2573867"/>
                      <a:gd name="connsiteY1" fmla="*/ 0 h 1477328"/>
                      <a:gd name="connsiteX2" fmla="*/ 2573867 w 2573867"/>
                      <a:gd name="connsiteY2" fmla="*/ 1477328 h 1477328"/>
                      <a:gd name="connsiteX3" fmla="*/ 0 w 2573867"/>
                      <a:gd name="connsiteY3" fmla="*/ 1477328 h 1477328"/>
                      <a:gd name="connsiteX4" fmla="*/ 0 w 2573867"/>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7" h="1477328" extrusionOk="0">
                        <a:moveTo>
                          <a:pt x="0" y="0"/>
                        </a:moveTo>
                        <a:cubicBezTo>
                          <a:pt x="303552" y="118645"/>
                          <a:pt x="1725480" y="116012"/>
                          <a:pt x="2573867" y="0"/>
                        </a:cubicBezTo>
                        <a:cubicBezTo>
                          <a:pt x="2517823" y="735153"/>
                          <a:pt x="2605047" y="1113412"/>
                          <a:pt x="2573867" y="1477328"/>
                        </a:cubicBezTo>
                        <a:cubicBezTo>
                          <a:pt x="1404460" y="1611928"/>
                          <a:pt x="745609" y="1320132"/>
                          <a:pt x="0" y="1477328"/>
                        </a:cubicBezTo>
                        <a:cubicBezTo>
                          <a:pt x="-79908" y="1020908"/>
                          <a:pt x="115447" y="636907"/>
                          <a:pt x="0" y="0"/>
                        </a:cubicBezTo>
                        <a:close/>
                      </a:path>
                    </a:pathLst>
                  </a:custGeom>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Selpercatinib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CNS ORR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4B16BA76-AFFB-9B4A-D1D6-FD886DB1311D}"/>
              </a:ext>
            </a:extLst>
          </p:cNvPr>
          <p:cNvSpPr txBox="1"/>
          <p:nvPr/>
        </p:nvSpPr>
        <p:spPr>
          <a:xfrm>
            <a:off x="10498616" y="5174758"/>
            <a:ext cx="1557918" cy="877163"/>
          </a:xfrm>
          <a:prstGeom prst="rect">
            <a:avLst/>
          </a:prstGeom>
          <a:solidFill>
            <a:schemeClr val="accent5">
              <a:lumMod val="20000"/>
              <a:lumOff val="80000"/>
            </a:schemeClr>
          </a:solidFill>
          <a:ln>
            <a:solidFill>
              <a:schemeClr val="bg1">
                <a:lumMod val="95000"/>
              </a:schemeClr>
            </a:solidFill>
            <a:prstDash val="dash"/>
            <a:extLst>
              <a:ext uri="{C807C97D-BFC1-408E-A445-0C87EB9F89A2}">
                <ask:lineSketchStyleProps xmlns:ask="http://schemas.microsoft.com/office/drawing/2018/sketchyshapes" sd="1219033472">
                  <a:custGeom>
                    <a:avLst/>
                    <a:gdLst>
                      <a:gd name="connsiteX0" fmla="*/ 0 w 2573867"/>
                      <a:gd name="connsiteY0" fmla="*/ 0 h 1477328"/>
                      <a:gd name="connsiteX1" fmla="*/ 2573867 w 2573867"/>
                      <a:gd name="connsiteY1" fmla="*/ 0 h 1477328"/>
                      <a:gd name="connsiteX2" fmla="*/ 2573867 w 2573867"/>
                      <a:gd name="connsiteY2" fmla="*/ 1477328 h 1477328"/>
                      <a:gd name="connsiteX3" fmla="*/ 0 w 2573867"/>
                      <a:gd name="connsiteY3" fmla="*/ 1477328 h 1477328"/>
                      <a:gd name="connsiteX4" fmla="*/ 0 w 2573867"/>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7" h="1477328" extrusionOk="0">
                        <a:moveTo>
                          <a:pt x="0" y="0"/>
                        </a:moveTo>
                        <a:cubicBezTo>
                          <a:pt x="303552" y="118645"/>
                          <a:pt x="1725480" y="116012"/>
                          <a:pt x="2573867" y="0"/>
                        </a:cubicBezTo>
                        <a:cubicBezTo>
                          <a:pt x="2517823" y="735153"/>
                          <a:pt x="2605047" y="1113412"/>
                          <a:pt x="2573867" y="1477328"/>
                        </a:cubicBezTo>
                        <a:cubicBezTo>
                          <a:pt x="1404460" y="1611928"/>
                          <a:pt x="745609" y="1320132"/>
                          <a:pt x="0" y="1477328"/>
                        </a:cubicBezTo>
                        <a:cubicBezTo>
                          <a:pt x="-79908" y="1020908"/>
                          <a:pt x="115447" y="636907"/>
                          <a:pt x="0" y="0"/>
                        </a:cubicBezTo>
                        <a:close/>
                      </a:path>
                    </a:pathLst>
                  </a:custGeom>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ChemoIO</a:t>
            </a:r>
            <a:endPar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CNS ORR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58%</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E2E2582C-158F-F47D-8D18-2AE699D7043F}"/>
              </a:ext>
            </a:extLst>
          </p:cNvPr>
          <p:cNvSpPr/>
          <p:nvPr/>
        </p:nvSpPr>
        <p:spPr>
          <a:xfrm>
            <a:off x="361244" y="2475378"/>
            <a:ext cx="135467" cy="325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35F56F3-55B5-3CD3-86C5-84DBE2A915D0}"/>
              </a:ext>
            </a:extLst>
          </p:cNvPr>
          <p:cNvSpPr/>
          <p:nvPr/>
        </p:nvSpPr>
        <p:spPr>
          <a:xfrm>
            <a:off x="6100847" y="2402433"/>
            <a:ext cx="182880" cy="182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0DA0EF02-60CA-4B5E-F491-DDD1D20A911F}"/>
              </a:ext>
            </a:extLst>
          </p:cNvPr>
          <p:cNvSpPr/>
          <p:nvPr/>
        </p:nvSpPr>
        <p:spPr>
          <a:xfrm>
            <a:off x="6095201" y="4541679"/>
            <a:ext cx="182880" cy="182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08297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E78DC3-6ABA-D049-C643-61EEED3F3C9B}"/>
              </a:ext>
            </a:extLst>
          </p:cNvPr>
          <p:cNvSpPr>
            <a:spLocks noGrp="1"/>
          </p:cNvSpPr>
          <p:nvPr>
            <p:ph type="title"/>
          </p:nvPr>
        </p:nvSpPr>
        <p:spPr>
          <a:xfrm>
            <a:off x="139959" y="50800"/>
            <a:ext cx="11916574" cy="1143000"/>
          </a:xfrm>
        </p:spPr>
        <p:txBody>
          <a:bodyPr>
            <a:noAutofit/>
          </a:bodyPr>
          <a:lstStyle/>
          <a:p>
            <a:pPr algn="l"/>
            <a:r>
              <a:rPr lang="en-US" sz="3600" b="1" dirty="0"/>
              <a:t>Diverse MET Alterations in NSCLC</a:t>
            </a:r>
          </a:p>
        </p:txBody>
      </p:sp>
      <p:pic>
        <p:nvPicPr>
          <p:cNvPr id="6" name="Picture 5">
            <a:extLst>
              <a:ext uri="{FF2B5EF4-FFF2-40B4-BE49-F238E27FC236}">
                <a16:creationId xmlns:a16="http://schemas.microsoft.com/office/drawing/2014/main" id="{28434878-9857-6EC7-F24F-AD21348A7136}"/>
              </a:ext>
            </a:extLst>
          </p:cNvPr>
          <p:cNvPicPr>
            <a:picLocks noChangeAspect="1"/>
          </p:cNvPicPr>
          <p:nvPr/>
        </p:nvPicPr>
        <p:blipFill>
          <a:blip r:embed="rId3"/>
          <a:stretch>
            <a:fillRect/>
          </a:stretch>
        </p:blipFill>
        <p:spPr>
          <a:xfrm>
            <a:off x="233843" y="1313517"/>
            <a:ext cx="11724314" cy="5212080"/>
          </a:xfrm>
          <a:prstGeom prst="rect">
            <a:avLst/>
          </a:prstGeom>
        </p:spPr>
      </p:pic>
      <p:sp>
        <p:nvSpPr>
          <p:cNvPr id="7" name="TextBox 6">
            <a:extLst>
              <a:ext uri="{FF2B5EF4-FFF2-40B4-BE49-F238E27FC236}">
                <a16:creationId xmlns:a16="http://schemas.microsoft.com/office/drawing/2014/main" id="{84C3C72A-0029-78D7-80DA-35E723487F93}"/>
              </a:ext>
            </a:extLst>
          </p:cNvPr>
          <p:cNvSpPr txBox="1"/>
          <p:nvPr/>
        </p:nvSpPr>
        <p:spPr>
          <a:xfrm>
            <a:off x="1864895" y="6521121"/>
            <a:ext cx="1032710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42B3D"/>
                </a:solidFill>
                <a:effectLst/>
                <a:uLnTx/>
                <a:uFillTx/>
                <a:latin typeface="Arial" panose="020B0604020202020204" pitchFamily="34" charset="0"/>
                <a:ea typeface="+mn-ea"/>
                <a:cs typeface="Arial" panose="020B0604020202020204" pitchFamily="34" charset="0"/>
              </a:rPr>
              <a:t>Socinski</a:t>
            </a:r>
            <a:r>
              <a:rPr kumimoji="0" lang="en-US" sz="1400" b="0" i="0" u="none" strike="noStrike" kern="1200" cap="none" spc="0" normalizeH="0" baseline="0" noProof="0" dirty="0">
                <a:ln>
                  <a:noFill/>
                </a:ln>
                <a:solidFill>
                  <a:srgbClr val="242B3D"/>
                </a:solidFill>
                <a:effectLst/>
                <a:uLnTx/>
                <a:uFillTx/>
                <a:latin typeface="Arial" panose="020B0604020202020204" pitchFamily="34" charset="0"/>
                <a:ea typeface="+mn-ea"/>
                <a:cs typeface="Arial" panose="020B0604020202020204" pitchFamily="34" charset="0"/>
              </a:rPr>
              <a:t> MA JCO Precis Oncology, Zhu Annals of Oncology 2018, Dagogo-Jack Clin Cancer Res 2022  </a:t>
            </a:r>
          </a:p>
        </p:txBody>
      </p:sp>
      <p:sp>
        <p:nvSpPr>
          <p:cNvPr id="9" name="Rectangle 8">
            <a:extLst>
              <a:ext uri="{FF2B5EF4-FFF2-40B4-BE49-F238E27FC236}">
                <a16:creationId xmlns:a16="http://schemas.microsoft.com/office/drawing/2014/main" id="{8F3C3E9F-D737-2D63-4842-0E7409E27343}"/>
              </a:ext>
            </a:extLst>
          </p:cNvPr>
          <p:cNvSpPr/>
          <p:nvPr/>
        </p:nvSpPr>
        <p:spPr>
          <a:xfrm>
            <a:off x="6574971" y="5617029"/>
            <a:ext cx="2743200" cy="2757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29F02D5-21FF-C88C-AA6B-3614C422CF0D}"/>
              </a:ext>
            </a:extLst>
          </p:cNvPr>
          <p:cNvSpPr/>
          <p:nvPr/>
        </p:nvSpPr>
        <p:spPr>
          <a:xfrm>
            <a:off x="9260113" y="1313517"/>
            <a:ext cx="2854476" cy="520760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8214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DD421C-2DD3-FB33-3346-0B92085F27FA}"/>
              </a:ext>
            </a:extLst>
          </p:cNvPr>
          <p:cNvSpPr>
            <a:spLocks noGrp="1"/>
          </p:cNvSpPr>
          <p:nvPr>
            <p:ph type="title"/>
          </p:nvPr>
        </p:nvSpPr>
        <p:spPr>
          <a:xfrm>
            <a:off x="139959" y="50800"/>
            <a:ext cx="11916574" cy="1143000"/>
          </a:xfrm>
        </p:spPr>
        <p:txBody>
          <a:bodyPr>
            <a:noAutofit/>
          </a:bodyPr>
          <a:lstStyle/>
          <a:p>
            <a:pPr algn="l"/>
            <a:r>
              <a:rPr lang="en-US" sz="3600" b="1" dirty="0"/>
              <a:t>Capmatinib in NSCLC with MET Overexpression</a:t>
            </a:r>
          </a:p>
        </p:txBody>
      </p:sp>
      <p:pic>
        <p:nvPicPr>
          <p:cNvPr id="10" name="Picture 9">
            <a:extLst>
              <a:ext uri="{FF2B5EF4-FFF2-40B4-BE49-F238E27FC236}">
                <a16:creationId xmlns:a16="http://schemas.microsoft.com/office/drawing/2014/main" id="{B738A749-26C4-CD0B-18AD-BE8A1A462A50}"/>
              </a:ext>
            </a:extLst>
          </p:cNvPr>
          <p:cNvPicPr>
            <a:picLocks noChangeAspect="1"/>
          </p:cNvPicPr>
          <p:nvPr/>
        </p:nvPicPr>
        <p:blipFill>
          <a:blip r:embed="rId3"/>
          <a:stretch>
            <a:fillRect/>
          </a:stretch>
        </p:blipFill>
        <p:spPr>
          <a:xfrm>
            <a:off x="1769404" y="1896105"/>
            <a:ext cx="8417817" cy="4688528"/>
          </a:xfrm>
          <a:prstGeom prst="rect">
            <a:avLst/>
          </a:prstGeom>
        </p:spPr>
      </p:pic>
      <p:sp>
        <p:nvSpPr>
          <p:cNvPr id="11" name="TextBox 10">
            <a:extLst>
              <a:ext uri="{FF2B5EF4-FFF2-40B4-BE49-F238E27FC236}">
                <a16:creationId xmlns:a16="http://schemas.microsoft.com/office/drawing/2014/main" id="{49B010FF-A195-C19D-7138-BA090F957610}"/>
              </a:ext>
            </a:extLst>
          </p:cNvPr>
          <p:cNvSpPr txBox="1"/>
          <p:nvPr/>
        </p:nvSpPr>
        <p:spPr>
          <a:xfrm>
            <a:off x="746376" y="1215074"/>
            <a:ext cx="1090019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Arial"/>
                <a:ea typeface="+mn-ea"/>
                <a:cs typeface="+mn-cs"/>
              </a:rPr>
              <a:t>Genomic alterations (</a:t>
            </a:r>
            <a:r>
              <a:rPr kumimoji="0" lang="en-US" sz="2200" b="0" i="1" u="none" strike="noStrike" kern="0" cap="none" spc="0" normalizeH="0" baseline="0" noProof="0" dirty="0">
                <a:ln>
                  <a:noFill/>
                </a:ln>
                <a:solidFill>
                  <a:prstClr val="black"/>
                </a:solidFill>
                <a:effectLst/>
                <a:uLnTx/>
                <a:uFillTx/>
                <a:latin typeface="Arial"/>
                <a:ea typeface="+mn-ea"/>
                <a:cs typeface="+mn-cs"/>
              </a:rPr>
              <a:t>MET </a:t>
            </a:r>
            <a:r>
              <a:rPr kumimoji="0" lang="en-US" sz="2200" b="0" i="0" u="none" strike="noStrike" kern="0" cap="none" spc="0" normalizeH="0" baseline="0" noProof="0" dirty="0">
                <a:ln>
                  <a:noFill/>
                </a:ln>
                <a:solidFill>
                  <a:prstClr val="black"/>
                </a:solidFill>
                <a:effectLst/>
                <a:uLnTx/>
                <a:uFillTx/>
                <a:latin typeface="Arial"/>
                <a:ea typeface="+mn-ea"/>
                <a:cs typeface="+mn-cs"/>
              </a:rPr>
              <a:t>amplification and exon 14 skipping) predict sensitivity to capmatinib better than </a:t>
            </a:r>
            <a:r>
              <a:rPr kumimoji="0" lang="en-US" sz="2200" b="0" i="1" u="none" strike="noStrike" kern="0" cap="none" spc="0" normalizeH="0" baseline="0" noProof="0" dirty="0">
                <a:ln>
                  <a:noFill/>
                </a:ln>
                <a:solidFill>
                  <a:prstClr val="black"/>
                </a:solidFill>
                <a:effectLst/>
                <a:uLnTx/>
                <a:uFillTx/>
                <a:latin typeface="Arial"/>
                <a:ea typeface="+mn-ea"/>
                <a:cs typeface="+mn-cs"/>
              </a:rPr>
              <a:t>MET</a:t>
            </a:r>
            <a:r>
              <a:rPr kumimoji="0" lang="en-US" sz="2200" b="0" i="0" u="none" strike="noStrike" kern="0" cap="none" spc="0" normalizeH="0" baseline="0" noProof="0" dirty="0">
                <a:ln>
                  <a:noFill/>
                </a:ln>
                <a:solidFill>
                  <a:prstClr val="black"/>
                </a:solidFill>
                <a:effectLst/>
                <a:uLnTx/>
                <a:uFillTx/>
                <a:latin typeface="Arial"/>
                <a:ea typeface="+mn-ea"/>
                <a:cs typeface="+mn-cs"/>
              </a:rPr>
              <a:t> overexpression </a:t>
            </a:r>
            <a:endParaRPr kumimoji="0" lang="en-US" sz="2200" b="0" i="1" u="none" strike="noStrike" kern="0" cap="none" spc="0" normalizeH="0" baseline="0" noProof="0" dirty="0">
              <a:ln>
                <a:noFill/>
              </a:ln>
              <a:solidFill>
                <a:prstClr val="black"/>
              </a:solidFill>
              <a:effectLst/>
              <a:uLnTx/>
              <a:uFillTx/>
              <a:latin typeface="Arial"/>
              <a:ea typeface="+mn-ea"/>
              <a:cs typeface="+mn-cs"/>
            </a:endParaRPr>
          </a:p>
        </p:txBody>
      </p:sp>
      <p:sp>
        <p:nvSpPr>
          <p:cNvPr id="9" name="Text Placeholder 6">
            <a:extLst>
              <a:ext uri="{FF2B5EF4-FFF2-40B4-BE49-F238E27FC236}">
                <a16:creationId xmlns:a16="http://schemas.microsoft.com/office/drawing/2014/main" id="{01D2EABB-1D32-2D85-A4D2-EA7290AD4123}"/>
              </a:ext>
            </a:extLst>
          </p:cNvPr>
          <p:cNvSpPr txBox="1">
            <a:spLocks/>
          </p:cNvSpPr>
          <p:nvPr/>
        </p:nvSpPr>
        <p:spPr>
          <a:xfrm>
            <a:off x="3456008" y="4645784"/>
            <a:ext cx="4051695" cy="1553679"/>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Objective Response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 IHC 3+ (n = 37) = 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 GCN ≥ 6 (n = 15) = 47%</a:t>
            </a:r>
          </a:p>
        </p:txBody>
      </p:sp>
      <p:sp>
        <p:nvSpPr>
          <p:cNvPr id="12" name="TextBox 11">
            <a:extLst>
              <a:ext uri="{FF2B5EF4-FFF2-40B4-BE49-F238E27FC236}">
                <a16:creationId xmlns:a16="http://schemas.microsoft.com/office/drawing/2014/main" id="{384F0BFF-1BFF-5AD5-E6CB-4F66988083FF}"/>
              </a:ext>
            </a:extLst>
          </p:cNvPr>
          <p:cNvSpPr txBox="1"/>
          <p:nvPr/>
        </p:nvSpPr>
        <p:spPr>
          <a:xfrm>
            <a:off x="7315200" y="6550223"/>
            <a:ext cx="47435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Schuler Annals Oncology 2020</a:t>
            </a:r>
          </a:p>
        </p:txBody>
      </p:sp>
    </p:spTree>
    <p:extLst>
      <p:ext uri="{BB962C8B-B14F-4D97-AF65-F5344CB8AC3E}">
        <p14:creationId xmlns:p14="http://schemas.microsoft.com/office/powerpoint/2010/main" val="4008788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DD421C-2DD3-FB33-3346-0B92085F27FA}"/>
              </a:ext>
            </a:extLst>
          </p:cNvPr>
          <p:cNvSpPr>
            <a:spLocks noGrp="1"/>
          </p:cNvSpPr>
          <p:nvPr>
            <p:ph type="title"/>
          </p:nvPr>
        </p:nvSpPr>
        <p:spPr>
          <a:xfrm>
            <a:off x="139959" y="50800"/>
            <a:ext cx="11916574" cy="1143000"/>
          </a:xfrm>
        </p:spPr>
        <p:txBody>
          <a:bodyPr>
            <a:noAutofit/>
          </a:bodyPr>
          <a:lstStyle/>
          <a:p>
            <a:pPr algn="l"/>
            <a:r>
              <a:rPr lang="en-US" sz="3600" b="1" dirty="0" err="1"/>
              <a:t>Telisotuzumab</a:t>
            </a:r>
            <a:r>
              <a:rPr lang="en-US" sz="3600" b="1" dirty="0"/>
              <a:t> </a:t>
            </a:r>
            <a:r>
              <a:rPr lang="en-US" sz="3600" b="1" dirty="0" err="1"/>
              <a:t>Vedotin</a:t>
            </a:r>
            <a:r>
              <a:rPr lang="en-US" sz="3600" b="1" dirty="0"/>
              <a:t> (</a:t>
            </a:r>
            <a:r>
              <a:rPr lang="en-US" sz="3600" b="1" dirty="0" err="1"/>
              <a:t>Teliso</a:t>
            </a:r>
            <a:r>
              <a:rPr lang="en-US" sz="3600" b="1" dirty="0"/>
              <a:t>-V), an anti-</a:t>
            </a:r>
            <a:r>
              <a:rPr lang="en-US" sz="3600" b="1" dirty="0" err="1"/>
              <a:t>cMET</a:t>
            </a:r>
            <a:r>
              <a:rPr lang="en-US" sz="3600" b="1" dirty="0"/>
              <a:t> ADC</a:t>
            </a:r>
          </a:p>
        </p:txBody>
      </p:sp>
      <p:pic>
        <p:nvPicPr>
          <p:cNvPr id="2" name="Picture 1">
            <a:extLst>
              <a:ext uri="{FF2B5EF4-FFF2-40B4-BE49-F238E27FC236}">
                <a16:creationId xmlns:a16="http://schemas.microsoft.com/office/drawing/2014/main" id="{0E5BD9E2-7FB6-F56F-15B5-00BB940D88DC}"/>
              </a:ext>
            </a:extLst>
          </p:cNvPr>
          <p:cNvPicPr>
            <a:picLocks noChangeAspect="1"/>
          </p:cNvPicPr>
          <p:nvPr/>
        </p:nvPicPr>
        <p:blipFill rotWithShape="1">
          <a:blip r:embed="rId3"/>
          <a:srcRect l="2259" t="21254" b="8596"/>
          <a:stretch/>
        </p:blipFill>
        <p:spPr>
          <a:xfrm>
            <a:off x="167137" y="1238993"/>
            <a:ext cx="11916574" cy="4403437"/>
          </a:xfrm>
          <a:prstGeom prst="rect">
            <a:avLst/>
          </a:prstGeom>
        </p:spPr>
      </p:pic>
      <p:sp>
        <p:nvSpPr>
          <p:cNvPr id="3" name="TextBox 2">
            <a:extLst>
              <a:ext uri="{FF2B5EF4-FFF2-40B4-BE49-F238E27FC236}">
                <a16:creationId xmlns:a16="http://schemas.microsoft.com/office/drawing/2014/main" id="{157AF679-DC4B-6FE3-368E-480E1D00DE8A}"/>
              </a:ext>
            </a:extLst>
          </p:cNvPr>
          <p:cNvSpPr txBox="1"/>
          <p:nvPr/>
        </p:nvSpPr>
        <p:spPr>
          <a:xfrm>
            <a:off x="7315200" y="6550223"/>
            <a:ext cx="47435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Camidge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ASCO 2024</a:t>
            </a:r>
          </a:p>
        </p:txBody>
      </p:sp>
      <p:sp>
        <p:nvSpPr>
          <p:cNvPr id="7" name="Text Placeholder 6">
            <a:extLst>
              <a:ext uri="{FF2B5EF4-FFF2-40B4-BE49-F238E27FC236}">
                <a16:creationId xmlns:a16="http://schemas.microsoft.com/office/drawing/2014/main" id="{7D4E4233-6CE9-818C-D1E2-75F77D12B712}"/>
              </a:ext>
            </a:extLst>
          </p:cNvPr>
          <p:cNvSpPr txBox="1">
            <a:spLocks/>
          </p:cNvSpPr>
          <p:nvPr/>
        </p:nvSpPr>
        <p:spPr>
          <a:xfrm>
            <a:off x="505327" y="4944598"/>
            <a:ext cx="3850105" cy="589427"/>
          </a:xfrm>
          <a:prstGeom prst="rect">
            <a:avLst/>
          </a:prstGeom>
          <a:noFill/>
        </p:spPr>
        <p:txBody>
          <a:bodyPr vert="horz" wrap="square" lIns="180000" tIns="36000" rIns="180000" bIns="72000" rtlCol="0" anchor="b" anchorCtr="0">
            <a:noAutofit/>
          </a:bodyPr>
          <a:lstStyle>
            <a:lvl1pPr marL="0" indent="0" algn="l" defTabSz="914400" rtl="0" eaLnBrk="1" latinLnBrk="0" hangingPunct="1">
              <a:lnSpc>
                <a:spcPct val="100000"/>
              </a:lnSpc>
              <a:spcBef>
                <a:spcPts val="0"/>
              </a:spcBef>
              <a:spcAft>
                <a:spcPts val="0"/>
              </a:spcAft>
              <a:buFontTx/>
              <a:buNone/>
              <a:defRPr sz="1000" b="0" i="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MMAE: monomethyl auristatin E = microtubule polymerization inhibitor</a:t>
            </a:r>
          </a:p>
        </p:txBody>
      </p:sp>
      <p:sp>
        <p:nvSpPr>
          <p:cNvPr id="8" name="TextBox 7">
            <a:extLst>
              <a:ext uri="{FF2B5EF4-FFF2-40B4-BE49-F238E27FC236}">
                <a16:creationId xmlns:a16="http://schemas.microsoft.com/office/drawing/2014/main" id="{7BF38C3C-967B-AF51-8A75-FD14743ABD25}"/>
              </a:ext>
            </a:extLst>
          </p:cNvPr>
          <p:cNvSpPr txBox="1"/>
          <p:nvPr/>
        </p:nvSpPr>
        <p:spPr>
          <a:xfrm>
            <a:off x="479753" y="5612087"/>
            <a:ext cx="920724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LUMINOSITY study: </a:t>
            </a:r>
            <a:r>
              <a:rPr kumimoji="0" lang="en-US" sz="2000" b="0" i="0" u="none" strike="noStrike" kern="0" cap="none" spc="0" normalizeH="0" baseline="0" noProof="0" dirty="0">
                <a:ln>
                  <a:noFill/>
                </a:ln>
                <a:solidFill>
                  <a:prstClr val="black"/>
                </a:solidFill>
                <a:effectLst/>
                <a:uLnTx/>
                <a:uFillTx/>
                <a:latin typeface="Arial"/>
                <a:ea typeface="+mn-ea"/>
                <a:cs typeface="+mn-cs"/>
              </a:rPr>
              <a:t>Phase 2 non-randomized multicenter study for patients with c-MET overexpressing metastatic NSCLC after ≤2 lines of therapy</a:t>
            </a:r>
            <a:r>
              <a:rPr kumimoji="0" lang="en-US" sz="2000" b="1" i="0" u="none" strike="noStrike" kern="0" cap="none" spc="0" normalizeH="0" baseline="0" noProof="0" dirty="0">
                <a:ln>
                  <a:noFill/>
                </a:ln>
                <a:solidFill>
                  <a:prstClr val="black"/>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Primary Endpoint: </a:t>
            </a:r>
            <a:r>
              <a:rPr kumimoji="0" lang="en-US" sz="2000" b="0" i="0" u="none" strike="noStrike" kern="0" cap="none" spc="0" normalizeH="0" baseline="0" noProof="0" dirty="0">
                <a:ln>
                  <a:noFill/>
                </a:ln>
                <a:solidFill>
                  <a:prstClr val="black"/>
                </a:solidFill>
                <a:effectLst/>
                <a:uLnTx/>
                <a:uFillTx/>
                <a:latin typeface="Arial"/>
                <a:ea typeface="+mn-ea"/>
                <a:cs typeface="+mn-cs"/>
              </a:rPr>
              <a:t>ORR by independent central review per RECIST v1.1</a:t>
            </a:r>
            <a:endParaRPr kumimoji="0" lang="en-US" sz="2000" b="0" i="1" u="none" strike="noStrike" kern="0" cap="none" spc="0" normalizeH="0" baseline="0" noProof="0" dirty="0">
              <a:ln>
                <a:noFill/>
              </a:ln>
              <a:solidFill>
                <a:prstClr val="black"/>
              </a:solidFill>
              <a:effectLst/>
              <a:uLnTx/>
              <a:uFillTx/>
              <a:latin typeface="Arial"/>
              <a:ea typeface="+mn-ea"/>
              <a:cs typeface="+mn-cs"/>
            </a:endParaRPr>
          </a:p>
        </p:txBody>
      </p:sp>
      <p:sp>
        <p:nvSpPr>
          <p:cNvPr id="9" name="Text Placeholder 6">
            <a:extLst>
              <a:ext uri="{FF2B5EF4-FFF2-40B4-BE49-F238E27FC236}">
                <a16:creationId xmlns:a16="http://schemas.microsoft.com/office/drawing/2014/main" id="{9EC3381D-0CE3-3DF3-13AD-920BDA9BCCCC}"/>
              </a:ext>
            </a:extLst>
          </p:cNvPr>
          <p:cNvSpPr txBox="1">
            <a:spLocks/>
          </p:cNvSpPr>
          <p:nvPr/>
        </p:nvSpPr>
        <p:spPr>
          <a:xfrm>
            <a:off x="396469" y="1178835"/>
            <a:ext cx="3850105" cy="589427"/>
          </a:xfrm>
          <a:prstGeom prst="rect">
            <a:avLst/>
          </a:prstGeom>
          <a:noFill/>
        </p:spPr>
        <p:txBody>
          <a:bodyPr vert="horz" wrap="square" lIns="180000" tIns="36000" rIns="180000" bIns="72000" rtlCol="0" anchor="b" anchorCtr="0">
            <a:noAutofit/>
          </a:bodyPr>
          <a:lstStyle>
            <a:lvl1pPr marL="0" indent="0" algn="l" defTabSz="914400" rtl="0" eaLnBrk="1" latinLnBrk="0" hangingPunct="1">
              <a:lnSpc>
                <a:spcPct val="100000"/>
              </a:lnSpc>
              <a:spcBef>
                <a:spcPts val="0"/>
              </a:spcBef>
              <a:spcAft>
                <a:spcPts val="0"/>
              </a:spcAft>
              <a:buFontTx/>
              <a:buNone/>
              <a:defRPr sz="1000" b="0" i="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Dosed at 1.9 mg/kg IV Q2Weeks</a:t>
            </a:r>
          </a:p>
        </p:txBody>
      </p:sp>
    </p:spTree>
    <p:extLst>
      <p:ext uri="{BB962C8B-B14F-4D97-AF65-F5344CB8AC3E}">
        <p14:creationId xmlns:p14="http://schemas.microsoft.com/office/powerpoint/2010/main" val="12490535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DD421C-2DD3-FB33-3346-0B92085F27FA}"/>
              </a:ext>
            </a:extLst>
          </p:cNvPr>
          <p:cNvSpPr>
            <a:spLocks noGrp="1"/>
          </p:cNvSpPr>
          <p:nvPr>
            <p:ph type="title"/>
          </p:nvPr>
        </p:nvSpPr>
        <p:spPr>
          <a:xfrm>
            <a:off x="139959" y="50800"/>
            <a:ext cx="11916574" cy="1143000"/>
          </a:xfrm>
        </p:spPr>
        <p:txBody>
          <a:bodyPr>
            <a:noAutofit/>
          </a:bodyPr>
          <a:lstStyle/>
          <a:p>
            <a:pPr algn="l"/>
            <a:r>
              <a:rPr lang="en-US" sz="3600" b="1" dirty="0"/>
              <a:t>LUMINOSITY Phase 2: </a:t>
            </a:r>
            <a:r>
              <a:rPr lang="en-US" sz="3600" b="1" dirty="0" err="1"/>
              <a:t>Teliso</a:t>
            </a:r>
            <a:r>
              <a:rPr lang="en-US" sz="3600" b="1" dirty="0"/>
              <a:t>-V in MET Overexpressing </a:t>
            </a:r>
            <a:r>
              <a:rPr lang="en-US" sz="3600" b="1" dirty="0" err="1"/>
              <a:t>EGFR</a:t>
            </a:r>
            <a:r>
              <a:rPr lang="en-US" sz="3600" b="1" baseline="30000" dirty="0" err="1"/>
              <a:t>wt</a:t>
            </a:r>
            <a:r>
              <a:rPr lang="en-US" sz="3600" b="1" baseline="30000" dirty="0"/>
              <a:t>  </a:t>
            </a:r>
            <a:r>
              <a:rPr lang="en-US" sz="3600" b="1" dirty="0"/>
              <a:t>Non-Squamous NSCLC </a:t>
            </a:r>
          </a:p>
        </p:txBody>
      </p:sp>
      <p:pic>
        <p:nvPicPr>
          <p:cNvPr id="3" name="Picture 2" descr="A barcode diagram of a patient&#10;&#10;Description automatically generated">
            <a:extLst>
              <a:ext uri="{FF2B5EF4-FFF2-40B4-BE49-F238E27FC236}">
                <a16:creationId xmlns:a16="http://schemas.microsoft.com/office/drawing/2014/main" id="{1D00CBE5-4B83-0C82-A96B-44563CA91707}"/>
              </a:ext>
            </a:extLst>
          </p:cNvPr>
          <p:cNvPicPr>
            <a:picLocks noChangeAspect="1"/>
          </p:cNvPicPr>
          <p:nvPr/>
        </p:nvPicPr>
        <p:blipFill>
          <a:blip r:embed="rId3"/>
          <a:stretch>
            <a:fillRect/>
          </a:stretch>
        </p:blipFill>
        <p:spPr>
          <a:xfrm>
            <a:off x="110929" y="2028675"/>
            <a:ext cx="7620188" cy="4663440"/>
          </a:xfrm>
          <a:prstGeom prst="rect">
            <a:avLst/>
          </a:prstGeom>
        </p:spPr>
      </p:pic>
      <p:sp>
        <p:nvSpPr>
          <p:cNvPr id="8" name="Text Placeholder 6">
            <a:extLst>
              <a:ext uri="{FF2B5EF4-FFF2-40B4-BE49-F238E27FC236}">
                <a16:creationId xmlns:a16="http://schemas.microsoft.com/office/drawing/2014/main" id="{CE32FB2D-840C-E17D-1013-D6BB66FCDF61}"/>
              </a:ext>
            </a:extLst>
          </p:cNvPr>
          <p:cNvSpPr txBox="1">
            <a:spLocks/>
          </p:cNvSpPr>
          <p:nvPr/>
        </p:nvSpPr>
        <p:spPr>
          <a:xfrm>
            <a:off x="2192694" y="2455063"/>
            <a:ext cx="4051695" cy="1553679"/>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Objective Response Rate</a:t>
            </a:r>
            <a:endParaRPr kumimoji="0" lang="en-US" sz="2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28.6%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c-MET High: 34.6%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c-MET Intermediate: 22.9%</a:t>
            </a:r>
          </a:p>
        </p:txBody>
      </p:sp>
      <p:sp>
        <p:nvSpPr>
          <p:cNvPr id="9" name="Text Placeholder 6">
            <a:extLst>
              <a:ext uri="{FF2B5EF4-FFF2-40B4-BE49-F238E27FC236}">
                <a16:creationId xmlns:a16="http://schemas.microsoft.com/office/drawing/2014/main" id="{36F5C1A6-47FA-6104-D89F-6168C786BDEE}"/>
              </a:ext>
            </a:extLst>
          </p:cNvPr>
          <p:cNvSpPr txBox="1">
            <a:spLocks/>
          </p:cNvSpPr>
          <p:nvPr/>
        </p:nvSpPr>
        <p:spPr>
          <a:xfrm>
            <a:off x="7971320" y="2411521"/>
            <a:ext cx="4051695" cy="3931222"/>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c-MET High: 5.5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c-MET Int</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ermediate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6.0 months</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Duration of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c-MET High: 9.0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c-MET Int</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ermediate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7.2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c-MET High: 14.6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c-MET Int</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ermediate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14.2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68A17A90-3FFA-F3F3-D9CF-A5F36290D542}"/>
              </a:ext>
            </a:extLst>
          </p:cNvPr>
          <p:cNvSpPr>
            <a:spLocks noGrp="1"/>
          </p:cNvSpPr>
          <p:nvPr>
            <p:ph idx="1"/>
          </p:nvPr>
        </p:nvSpPr>
        <p:spPr>
          <a:xfrm>
            <a:off x="67389" y="1339325"/>
            <a:ext cx="12153641" cy="715690"/>
          </a:xfrm>
        </p:spPr>
        <p:txBody>
          <a:bodyPr>
            <a:noAutofit/>
          </a:bodyPr>
          <a:lstStyle/>
          <a:p>
            <a:pPr marL="0" indent="0">
              <a:buNone/>
            </a:pPr>
            <a:r>
              <a:rPr lang="en-US" sz="2200" b="1" dirty="0">
                <a:solidFill>
                  <a:srgbClr val="242424"/>
                </a:solidFill>
              </a:rPr>
              <a:t>c-MET overexpression definition (Ventana SP44 antibody): </a:t>
            </a:r>
            <a:endParaRPr lang="en-US" sz="2200" dirty="0">
              <a:solidFill>
                <a:srgbClr val="242424"/>
              </a:solidFill>
            </a:endParaRPr>
          </a:p>
          <a:p>
            <a:pPr marL="0" indent="0">
              <a:buNone/>
            </a:pPr>
            <a:r>
              <a:rPr lang="en-US" sz="2100" dirty="0">
                <a:solidFill>
                  <a:srgbClr val="242424"/>
                </a:solidFill>
              </a:rPr>
              <a:t>(1) High: ≥50% of tumor cells with 3+ staining (2) Intermediate: 25-49% of tumor cells with 3+ staining</a:t>
            </a:r>
          </a:p>
          <a:p>
            <a:pPr marL="0" indent="0">
              <a:buNone/>
            </a:pPr>
            <a:endParaRPr lang="en-US" sz="2200" dirty="0">
              <a:solidFill>
                <a:srgbClr val="242424"/>
              </a:solidFill>
            </a:endParaRPr>
          </a:p>
        </p:txBody>
      </p:sp>
      <p:sp>
        <p:nvSpPr>
          <p:cNvPr id="13" name="TextBox 12">
            <a:extLst>
              <a:ext uri="{FF2B5EF4-FFF2-40B4-BE49-F238E27FC236}">
                <a16:creationId xmlns:a16="http://schemas.microsoft.com/office/drawing/2014/main" id="{9A7D1BE6-4816-6072-3373-FC8503B4F250}"/>
              </a:ext>
            </a:extLst>
          </p:cNvPr>
          <p:cNvSpPr txBox="1"/>
          <p:nvPr/>
        </p:nvSpPr>
        <p:spPr>
          <a:xfrm>
            <a:off x="7315200" y="6550223"/>
            <a:ext cx="47435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Camidge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JCO 2024</a:t>
            </a:r>
          </a:p>
        </p:txBody>
      </p:sp>
      <p:sp>
        <p:nvSpPr>
          <p:cNvPr id="14" name="Text Placeholder 6">
            <a:extLst>
              <a:ext uri="{FF2B5EF4-FFF2-40B4-BE49-F238E27FC236}">
                <a16:creationId xmlns:a16="http://schemas.microsoft.com/office/drawing/2014/main" id="{7ABD0ACD-BFC6-8B0C-06A8-08AA31482970}"/>
              </a:ext>
            </a:extLst>
          </p:cNvPr>
          <p:cNvSpPr txBox="1">
            <a:spLocks/>
          </p:cNvSpPr>
          <p:nvPr/>
        </p:nvSpPr>
        <p:spPr>
          <a:xfrm>
            <a:off x="2044305" y="4595394"/>
            <a:ext cx="4051695" cy="1553679"/>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Disease Control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59%</a:t>
            </a:r>
          </a:p>
        </p:txBody>
      </p:sp>
    </p:spTree>
    <p:extLst>
      <p:ext uri="{BB962C8B-B14F-4D97-AF65-F5344CB8AC3E}">
        <p14:creationId xmlns:p14="http://schemas.microsoft.com/office/powerpoint/2010/main" val="2302777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B47286-BA5A-6D28-9B08-E87CD058597F}"/>
              </a:ext>
            </a:extLst>
          </p:cNvPr>
          <p:cNvSpPr>
            <a:spLocks noGrp="1"/>
          </p:cNvSpPr>
          <p:nvPr>
            <p:ph type="title"/>
          </p:nvPr>
        </p:nvSpPr>
        <p:spPr>
          <a:xfrm>
            <a:off x="139959" y="50800"/>
            <a:ext cx="11916574" cy="1143000"/>
          </a:xfrm>
        </p:spPr>
        <p:txBody>
          <a:bodyPr>
            <a:noAutofit/>
          </a:bodyPr>
          <a:lstStyle/>
          <a:p>
            <a:pPr algn="l"/>
            <a:r>
              <a:rPr lang="en-US" sz="3600" b="1" dirty="0"/>
              <a:t>LUMINOSITY: Safety of </a:t>
            </a:r>
            <a:r>
              <a:rPr lang="en-US" sz="3600" b="1" dirty="0" err="1"/>
              <a:t>Teliso</a:t>
            </a:r>
            <a:r>
              <a:rPr lang="en-US" sz="3600" b="1" dirty="0"/>
              <a:t>-V in MET Overexpressing </a:t>
            </a:r>
            <a:r>
              <a:rPr lang="en-US" sz="3600" b="1" dirty="0" err="1"/>
              <a:t>EGFR</a:t>
            </a:r>
            <a:r>
              <a:rPr lang="en-US" sz="3600" b="1" baseline="30000" dirty="0" err="1"/>
              <a:t>wt</a:t>
            </a:r>
            <a:r>
              <a:rPr lang="en-US" sz="3600" b="1" baseline="30000" dirty="0"/>
              <a:t>  </a:t>
            </a:r>
            <a:r>
              <a:rPr lang="en-US" sz="3600" b="1" dirty="0"/>
              <a:t>Non-Squamous NSCLC </a:t>
            </a:r>
          </a:p>
        </p:txBody>
      </p:sp>
      <p:graphicFrame>
        <p:nvGraphicFramePr>
          <p:cNvPr id="7" name="Table 6">
            <a:extLst>
              <a:ext uri="{FF2B5EF4-FFF2-40B4-BE49-F238E27FC236}">
                <a16:creationId xmlns:a16="http://schemas.microsoft.com/office/drawing/2014/main" id="{831259A9-51AB-A160-DC9E-3B7E6BF377E8}"/>
              </a:ext>
            </a:extLst>
          </p:cNvPr>
          <p:cNvGraphicFramePr>
            <a:graphicFrameLocks noGrp="1"/>
          </p:cNvGraphicFramePr>
          <p:nvPr/>
        </p:nvGraphicFramePr>
        <p:xfrm>
          <a:off x="139959" y="1287036"/>
          <a:ext cx="6696269" cy="5413284"/>
        </p:xfrm>
        <a:graphic>
          <a:graphicData uri="http://schemas.openxmlformats.org/drawingml/2006/table">
            <a:tbl>
              <a:tblPr firstRow="1" firstCol="1" bandRow="1">
                <a:tableStyleId>{5C22544A-7EE6-4342-B048-85BDC9FD1C3A}</a:tableStyleId>
              </a:tblPr>
              <a:tblGrid>
                <a:gridCol w="3348136">
                  <a:extLst>
                    <a:ext uri="{9D8B030D-6E8A-4147-A177-3AD203B41FA5}">
                      <a16:colId xmlns:a16="http://schemas.microsoft.com/office/drawing/2014/main" val="1210236206"/>
                    </a:ext>
                  </a:extLst>
                </a:gridCol>
                <a:gridCol w="1673587">
                  <a:extLst>
                    <a:ext uri="{9D8B030D-6E8A-4147-A177-3AD203B41FA5}">
                      <a16:colId xmlns:a16="http://schemas.microsoft.com/office/drawing/2014/main" val="3436433549"/>
                    </a:ext>
                  </a:extLst>
                </a:gridCol>
                <a:gridCol w="1674546">
                  <a:extLst>
                    <a:ext uri="{9D8B030D-6E8A-4147-A177-3AD203B41FA5}">
                      <a16:colId xmlns:a16="http://schemas.microsoft.com/office/drawing/2014/main" val="3275729295"/>
                    </a:ext>
                  </a:extLst>
                </a:gridCol>
              </a:tblGrid>
              <a:tr h="505279">
                <a:tc>
                  <a:txBody>
                    <a:bodyPr/>
                    <a:lstStyle/>
                    <a:p>
                      <a:pPr>
                        <a:lnSpc>
                          <a:spcPct val="115000"/>
                        </a:lnSpc>
                        <a:spcAft>
                          <a:spcPts val="1000"/>
                        </a:spcAft>
                      </a:pPr>
                      <a:r>
                        <a:rPr lang="en-US" sz="1600" dirty="0">
                          <a:solidFill>
                            <a:schemeClr val="bg1"/>
                          </a:solidFill>
                          <a:effectLst/>
                          <a:latin typeface="Arial" panose="020B0604020202020204" pitchFamily="34" charset="0"/>
                          <a:cs typeface="Arial" panose="020B0604020202020204" pitchFamily="34" charset="0"/>
                        </a:rPr>
                        <a:t> TRAEs Occurring in &gt; 5% of Pts</a:t>
                      </a:r>
                      <a:endParaRPr lang="en-US" sz="1600" dirty="0">
                        <a:solidFill>
                          <a:schemeClr val="bg1"/>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algn="ctr">
                        <a:lnSpc>
                          <a:spcPct val="115000"/>
                        </a:lnSpc>
                      </a:pPr>
                      <a:r>
                        <a:rPr lang="en-US" sz="1400" kern="1200" dirty="0">
                          <a:solidFill>
                            <a:schemeClr val="bg1"/>
                          </a:solidFill>
                          <a:effectLst/>
                          <a:latin typeface="Arial" panose="020B0604020202020204" pitchFamily="34" charset="0"/>
                          <a:cs typeface="Arial" panose="020B0604020202020204" pitchFamily="34" charset="0"/>
                        </a:rPr>
                        <a:t>NSQ </a:t>
                      </a:r>
                      <a:r>
                        <a:rPr lang="en-US" sz="1400" i="1" kern="1200" dirty="0" err="1">
                          <a:solidFill>
                            <a:schemeClr val="bg1"/>
                          </a:solidFill>
                          <a:effectLst/>
                          <a:latin typeface="Arial" panose="020B0604020202020204" pitchFamily="34" charset="0"/>
                          <a:cs typeface="Arial" panose="020B0604020202020204" pitchFamily="34" charset="0"/>
                        </a:rPr>
                        <a:t>EGFR</a:t>
                      </a:r>
                      <a:r>
                        <a:rPr lang="en-US" sz="1400" kern="1200" baseline="30000" dirty="0" err="1">
                          <a:solidFill>
                            <a:schemeClr val="bg1"/>
                          </a:solidFill>
                          <a:effectLst/>
                          <a:latin typeface="Arial" panose="020B0604020202020204" pitchFamily="34" charset="0"/>
                          <a:cs typeface="Arial" panose="020B0604020202020204" pitchFamily="34" charset="0"/>
                        </a:rPr>
                        <a:t>wt</a:t>
                      </a:r>
                      <a:r>
                        <a:rPr lang="en-US" sz="1400" kern="1200" baseline="30000" dirty="0">
                          <a:solidFill>
                            <a:schemeClr val="bg1"/>
                          </a:solidFill>
                          <a:effectLst/>
                          <a:latin typeface="Arial" panose="020B0604020202020204" pitchFamily="34" charset="0"/>
                          <a:cs typeface="Arial" panose="020B0604020202020204" pitchFamily="34" charset="0"/>
                        </a:rPr>
                        <a:t> </a:t>
                      </a:r>
                      <a:r>
                        <a:rPr lang="en-US" sz="1400" kern="1200" dirty="0">
                          <a:solidFill>
                            <a:schemeClr val="bg1"/>
                          </a:solidFill>
                          <a:effectLst/>
                          <a:latin typeface="Arial" panose="020B0604020202020204" pitchFamily="34" charset="0"/>
                          <a:cs typeface="Arial" panose="020B0604020202020204" pitchFamily="34" charset="0"/>
                        </a:rPr>
                        <a:t>NSCLC</a:t>
                      </a:r>
                      <a:endParaRPr lang="en-US" sz="1400" dirty="0">
                        <a:solidFill>
                          <a:schemeClr val="bg1"/>
                        </a:solidFill>
                        <a:effectLst/>
                        <a:latin typeface="Arial" panose="020B0604020202020204" pitchFamily="34" charset="0"/>
                        <a:cs typeface="Arial" panose="020B0604020202020204" pitchFamily="34" charset="0"/>
                      </a:endParaRPr>
                    </a:p>
                    <a:p>
                      <a:pPr algn="ctr">
                        <a:lnSpc>
                          <a:spcPct val="115000"/>
                        </a:lnSpc>
                        <a:spcAft>
                          <a:spcPts val="1000"/>
                        </a:spcAft>
                      </a:pPr>
                      <a:r>
                        <a:rPr lang="en-US" sz="1400" kern="1200" dirty="0">
                          <a:solidFill>
                            <a:schemeClr val="bg1"/>
                          </a:solidFill>
                          <a:effectLst/>
                          <a:latin typeface="Arial" panose="020B0604020202020204" pitchFamily="34" charset="0"/>
                          <a:cs typeface="Arial" panose="020B0604020202020204" pitchFamily="34" charset="0"/>
                        </a:rPr>
                        <a:t>(N = 172)</a:t>
                      </a:r>
                      <a:endParaRPr lang="en-US" sz="1400" dirty="0">
                        <a:solidFill>
                          <a:schemeClr val="bg1"/>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extLst>
                  <a:ext uri="{0D108BD9-81ED-4DB2-BD59-A6C34878D82A}">
                    <a16:rowId xmlns:a16="http://schemas.microsoft.com/office/drawing/2014/main" val="3374733802"/>
                  </a:ext>
                </a:extLst>
              </a:tr>
              <a:tr h="290285">
                <a:tc>
                  <a:txBody>
                    <a:bodyPr/>
                    <a:lstStyle/>
                    <a:p>
                      <a:pPr>
                        <a:lnSpc>
                          <a:spcPct val="115000"/>
                        </a:lnSpc>
                        <a:spcAft>
                          <a:spcPts val="1000"/>
                        </a:spcAft>
                      </a:pPr>
                      <a:r>
                        <a:rPr lang="en-US" sz="1400" dirty="0">
                          <a:solidFill>
                            <a:schemeClr val="tx1">
                              <a:lumMod val="75000"/>
                            </a:schemeClr>
                          </a:solidFill>
                          <a:effectLst/>
                          <a:latin typeface="Arial" panose="020B0604020202020204" pitchFamily="34" charset="0"/>
                          <a:cs typeface="Arial" panose="020B0604020202020204" pitchFamily="34" charset="0"/>
                        </a:rPr>
                        <a:t> </a:t>
                      </a:r>
                      <a:endParaRPr lang="en-US" sz="14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400" b="1" kern="1200">
                          <a:solidFill>
                            <a:schemeClr val="tx1">
                              <a:lumMod val="75000"/>
                            </a:schemeClr>
                          </a:solidFill>
                          <a:effectLst/>
                          <a:latin typeface="Arial" panose="020B0604020202020204" pitchFamily="34" charset="0"/>
                          <a:cs typeface="Arial" panose="020B0604020202020204" pitchFamily="34" charset="0"/>
                        </a:rPr>
                        <a:t>Any Grade</a:t>
                      </a:r>
                      <a:endParaRPr lang="en-US" sz="1400" b="1">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400" b="1" kern="1200">
                          <a:solidFill>
                            <a:schemeClr val="tx1">
                              <a:lumMod val="75000"/>
                            </a:schemeClr>
                          </a:solidFill>
                          <a:effectLst/>
                          <a:latin typeface="Arial" panose="020B0604020202020204" pitchFamily="34" charset="0"/>
                          <a:cs typeface="Arial" panose="020B0604020202020204" pitchFamily="34" charset="0"/>
                        </a:rPr>
                        <a:t>Grade ≥3</a:t>
                      </a:r>
                      <a:endParaRPr lang="en-US" sz="1400" b="1">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63838234"/>
                  </a:ext>
                </a:extLst>
              </a:tr>
              <a:tr h="241406">
                <a:tc>
                  <a:txBody>
                    <a:bodyPr/>
                    <a:lstStyle/>
                    <a:p>
                      <a:pPr>
                        <a:lnSpc>
                          <a:spcPct val="115000"/>
                        </a:lnSpc>
                        <a:spcBef>
                          <a:spcPts val="600"/>
                        </a:spcBef>
                        <a:spcAft>
                          <a:spcPts val="600"/>
                        </a:spcAft>
                      </a:pPr>
                      <a:r>
                        <a:rPr lang="en-US" sz="1600" dirty="0">
                          <a:solidFill>
                            <a:schemeClr val="tx1">
                              <a:lumMod val="75000"/>
                            </a:schemeClr>
                          </a:solidFill>
                          <a:effectLst/>
                          <a:latin typeface="Arial" panose="020B0604020202020204" pitchFamily="34" charset="0"/>
                          <a:cs typeface="Arial" panose="020B0604020202020204" pitchFamily="34" charset="0"/>
                        </a:rPr>
                        <a:t>Treatment-emergent AE</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167 (97.1)</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a:solidFill>
                            <a:schemeClr val="tx1">
                              <a:lumMod val="75000"/>
                            </a:schemeClr>
                          </a:solidFill>
                          <a:effectLst/>
                          <a:latin typeface="Arial" panose="020B0604020202020204" pitchFamily="34" charset="0"/>
                          <a:cs typeface="Arial" panose="020B0604020202020204" pitchFamily="34" charset="0"/>
                        </a:rPr>
                        <a:t>97 (56.4)</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78869724"/>
                  </a:ext>
                </a:extLst>
              </a:tr>
              <a:tr h="241406">
                <a:tc>
                  <a:txBody>
                    <a:bodyPr/>
                    <a:lstStyle/>
                    <a:p>
                      <a:pPr>
                        <a:lnSpc>
                          <a:spcPct val="115000"/>
                        </a:lnSpc>
                        <a:spcBef>
                          <a:spcPts val="600"/>
                        </a:spcBef>
                        <a:spcAft>
                          <a:spcPts val="600"/>
                        </a:spcAft>
                      </a:pPr>
                      <a:r>
                        <a:rPr lang="en-US" sz="1600" dirty="0">
                          <a:solidFill>
                            <a:schemeClr val="tx1">
                              <a:lumMod val="75000"/>
                            </a:schemeClr>
                          </a:solidFill>
                          <a:effectLst/>
                          <a:latin typeface="Arial" panose="020B0604020202020204" pitchFamily="34" charset="0"/>
                          <a:cs typeface="Arial" panose="020B0604020202020204" pitchFamily="34" charset="0"/>
                        </a:rPr>
                        <a:t>TRAE</a:t>
                      </a: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a:solidFill>
                            <a:schemeClr val="tx1">
                              <a:lumMod val="75000"/>
                            </a:schemeClr>
                          </a:solidFill>
                          <a:effectLst/>
                          <a:latin typeface="Arial" panose="020B0604020202020204" pitchFamily="34" charset="0"/>
                          <a:cs typeface="Arial" panose="020B0604020202020204" pitchFamily="34" charset="0"/>
                        </a:rPr>
                        <a:t>140 (81.4)</a:t>
                      </a: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48 (27.9)</a:t>
                      </a: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38442985"/>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Peripheral sensory neuropathy</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52 (30.2)</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a:solidFill>
                            <a:schemeClr val="tx1">
                              <a:lumMod val="75000"/>
                            </a:schemeClr>
                          </a:solidFill>
                          <a:effectLst/>
                          <a:latin typeface="Arial" panose="020B0604020202020204" pitchFamily="34" charset="0"/>
                          <a:cs typeface="Arial" panose="020B0604020202020204" pitchFamily="34" charset="0"/>
                        </a:rPr>
                        <a:t>12 (7.0)</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3108964"/>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Peripheral edema </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28 (16.3)</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a:solidFill>
                            <a:schemeClr val="tx1">
                              <a:lumMod val="75000"/>
                            </a:schemeClr>
                          </a:solidFill>
                          <a:effectLst/>
                          <a:latin typeface="Arial" panose="020B0604020202020204" pitchFamily="34" charset="0"/>
                          <a:cs typeface="Arial" panose="020B0604020202020204" pitchFamily="34" charset="0"/>
                        </a:rPr>
                        <a:t>3 (1.7)</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5333676"/>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Fatigue</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24 (14.0)</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a:solidFill>
                            <a:schemeClr val="tx1">
                              <a:lumMod val="75000"/>
                            </a:schemeClr>
                          </a:solidFill>
                          <a:effectLst/>
                          <a:latin typeface="Arial" panose="020B0604020202020204" pitchFamily="34" charset="0"/>
                          <a:cs typeface="Arial" panose="020B0604020202020204" pitchFamily="34" charset="0"/>
                        </a:rPr>
                        <a:t>4 (2.3)</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02408"/>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Decreased appetite</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20 (11.6)</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a:solidFill>
                            <a:schemeClr val="tx1">
                              <a:lumMod val="75000"/>
                            </a:schemeClr>
                          </a:solidFill>
                          <a:effectLst/>
                          <a:latin typeface="Arial" panose="020B0604020202020204" pitchFamily="34" charset="0"/>
                          <a:cs typeface="Arial" panose="020B0604020202020204" pitchFamily="34" charset="0"/>
                        </a:rPr>
                        <a:t>1 (0.6)</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23273778"/>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Increased ALT </a:t>
                      </a: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a:solidFill>
                            <a:schemeClr val="tx1">
                              <a:lumMod val="75000"/>
                            </a:schemeClr>
                          </a:solidFill>
                          <a:effectLst/>
                          <a:latin typeface="Arial" panose="020B0604020202020204" pitchFamily="34" charset="0"/>
                          <a:cs typeface="Arial" panose="020B0604020202020204" pitchFamily="34" charset="0"/>
                        </a:rPr>
                        <a:t>19 (11.0)</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6 (3.5)</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3448551"/>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Pneumonitis</a:t>
                      </a: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18 (10.5)</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5 (2.9)</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7896570"/>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Hypoalbuminemia</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18 (10.5)</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1000"/>
                        </a:spcAft>
                      </a:pPr>
                      <a:r>
                        <a:rPr lang="en-US" sz="1600" kern="1200">
                          <a:solidFill>
                            <a:schemeClr val="tx1">
                              <a:lumMod val="75000"/>
                            </a:schemeClr>
                          </a:solidFill>
                          <a:effectLst/>
                          <a:latin typeface="Arial" panose="020B0604020202020204" pitchFamily="34" charset="0"/>
                          <a:cs typeface="Arial" panose="020B0604020202020204" pitchFamily="34" charset="0"/>
                        </a:rPr>
                        <a:t>0</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23378840"/>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Nausea</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17 (9.9)</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0</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84533084"/>
                  </a:ext>
                </a:extLst>
              </a:tr>
              <a:tr h="24709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Vision blurred</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a:solidFill>
                            <a:schemeClr val="tx1">
                              <a:lumMod val="75000"/>
                            </a:schemeClr>
                          </a:solidFill>
                          <a:effectLst/>
                          <a:latin typeface="Arial" panose="020B0604020202020204" pitchFamily="34" charset="0"/>
                          <a:cs typeface="Arial" panose="020B0604020202020204" pitchFamily="34" charset="0"/>
                        </a:rPr>
                        <a:t>16 (9.3)</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2 (1.2)</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96244674"/>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Increased AST </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a:solidFill>
                            <a:schemeClr val="tx1">
                              <a:lumMod val="75000"/>
                            </a:schemeClr>
                          </a:solidFill>
                          <a:effectLst/>
                          <a:latin typeface="Arial" panose="020B0604020202020204" pitchFamily="34" charset="0"/>
                          <a:cs typeface="Arial" panose="020B0604020202020204" pitchFamily="34" charset="0"/>
                        </a:rPr>
                        <a:t>16 (9.3)</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0</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51132801"/>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Asthenia</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a:solidFill>
                            <a:schemeClr val="tx1">
                              <a:lumMod val="75000"/>
                            </a:schemeClr>
                          </a:solidFill>
                          <a:effectLst/>
                          <a:latin typeface="Arial" panose="020B0604020202020204" pitchFamily="34" charset="0"/>
                          <a:cs typeface="Arial" panose="020B0604020202020204" pitchFamily="34" charset="0"/>
                        </a:rPr>
                        <a:t>13 (7.6)</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1 (0.6)</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02785395"/>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Anemia</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a:solidFill>
                            <a:schemeClr val="tx1">
                              <a:lumMod val="75000"/>
                            </a:schemeClr>
                          </a:solidFill>
                          <a:effectLst/>
                          <a:latin typeface="Arial" panose="020B0604020202020204" pitchFamily="34" charset="0"/>
                          <a:cs typeface="Arial" panose="020B0604020202020204" pitchFamily="34" charset="0"/>
                        </a:rPr>
                        <a:t>10 (5.8)</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1 (0.6)</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76315442"/>
                  </a:ext>
                </a:extLst>
              </a:tr>
              <a:tr h="241406">
                <a:tc>
                  <a:txBody>
                    <a:bodyPr/>
                    <a:lstStyle/>
                    <a:p>
                      <a:pPr indent="108000">
                        <a:lnSpc>
                          <a:spcPct val="115000"/>
                        </a:lnSpc>
                        <a:spcBef>
                          <a:spcPts val="600"/>
                        </a:spcBef>
                        <a:spcAft>
                          <a:spcPts val="600"/>
                        </a:spcAft>
                      </a:pPr>
                      <a:r>
                        <a:rPr lang="en-US" sz="1600" b="0" baseline="0" dirty="0">
                          <a:solidFill>
                            <a:schemeClr val="tx1">
                              <a:lumMod val="75000"/>
                            </a:schemeClr>
                          </a:solidFill>
                          <a:effectLst/>
                          <a:latin typeface="Arial" panose="020B0604020202020204" pitchFamily="34" charset="0"/>
                          <a:cs typeface="Arial" panose="020B0604020202020204" pitchFamily="34" charset="0"/>
                        </a:rPr>
                        <a:t>Increased </a:t>
                      </a:r>
                      <a:r>
                        <a:rPr lang="en-US" sz="1600" b="0" baseline="0" dirty="0" err="1">
                          <a:solidFill>
                            <a:schemeClr val="tx1">
                              <a:lumMod val="75000"/>
                            </a:schemeClr>
                          </a:solidFill>
                          <a:effectLst/>
                          <a:latin typeface="Arial" panose="020B0604020202020204" pitchFamily="34" charset="0"/>
                          <a:cs typeface="Arial" panose="020B0604020202020204" pitchFamily="34" charset="0"/>
                        </a:rPr>
                        <a:t>γ-glutamyltransferase</a:t>
                      </a:r>
                      <a:r>
                        <a:rPr lang="en-US" sz="1600" b="0" baseline="0" dirty="0">
                          <a:solidFill>
                            <a:schemeClr val="tx1">
                              <a:lumMod val="75000"/>
                            </a:schemeClr>
                          </a:solidFill>
                          <a:effectLst/>
                          <a:latin typeface="Arial" panose="020B0604020202020204" pitchFamily="34" charset="0"/>
                          <a:cs typeface="Arial" panose="020B0604020202020204" pitchFamily="34" charset="0"/>
                        </a:rPr>
                        <a:t> </a:t>
                      </a:r>
                      <a:endParaRPr lang="en-US" sz="1600" b="0" baseline="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a:solidFill>
                            <a:schemeClr val="tx1">
                              <a:lumMod val="75000"/>
                            </a:schemeClr>
                          </a:solidFill>
                          <a:effectLst/>
                          <a:latin typeface="Arial" panose="020B0604020202020204" pitchFamily="34" charset="0"/>
                          <a:cs typeface="Arial" panose="020B0604020202020204" pitchFamily="34" charset="0"/>
                        </a:rPr>
                        <a:t>10 (5.8)</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1 (0.6)</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4243779"/>
                  </a:ext>
                </a:extLst>
              </a:tr>
              <a:tr h="241406">
                <a:tc>
                  <a:txBody>
                    <a:bodyPr/>
                    <a:lstStyle/>
                    <a:p>
                      <a:pPr indent="108000">
                        <a:lnSpc>
                          <a:spcPct val="115000"/>
                        </a:lnSpc>
                        <a:spcBef>
                          <a:spcPts val="600"/>
                        </a:spcBef>
                        <a:spcAft>
                          <a:spcPts val="600"/>
                        </a:spcAft>
                      </a:pPr>
                      <a:r>
                        <a:rPr lang="en-US" sz="1600" b="0" baseline="0">
                          <a:solidFill>
                            <a:schemeClr val="tx1">
                              <a:lumMod val="75000"/>
                            </a:schemeClr>
                          </a:solidFill>
                          <a:effectLst/>
                          <a:latin typeface="Arial" panose="020B0604020202020204" pitchFamily="34" charset="0"/>
                          <a:cs typeface="Arial" panose="020B0604020202020204" pitchFamily="34" charset="0"/>
                        </a:rPr>
                        <a:t>Keratitis</a:t>
                      </a:r>
                      <a:endParaRPr lang="en-US" sz="1600" b="0" baseline="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a:solidFill>
                            <a:schemeClr val="tx1">
                              <a:lumMod val="75000"/>
                            </a:schemeClr>
                          </a:solidFill>
                          <a:effectLst/>
                          <a:latin typeface="Arial" panose="020B0604020202020204" pitchFamily="34" charset="0"/>
                          <a:cs typeface="Arial" panose="020B0604020202020204" pitchFamily="34" charset="0"/>
                        </a:rPr>
                        <a:t>10 (5.8)</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0</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75242185"/>
                  </a:ext>
                </a:extLst>
              </a:tr>
              <a:tr h="241406">
                <a:tc>
                  <a:txBody>
                    <a:bodyPr/>
                    <a:lstStyle/>
                    <a:p>
                      <a:pPr indent="108000">
                        <a:lnSpc>
                          <a:spcPct val="115000"/>
                        </a:lnSpc>
                        <a:spcBef>
                          <a:spcPts val="600"/>
                        </a:spcBef>
                        <a:spcAft>
                          <a:spcPts val="600"/>
                        </a:spcAft>
                      </a:pPr>
                      <a:r>
                        <a:rPr lang="en-US" sz="1600" b="0" baseline="0">
                          <a:solidFill>
                            <a:schemeClr val="tx1">
                              <a:lumMod val="75000"/>
                            </a:schemeClr>
                          </a:solidFill>
                          <a:effectLst/>
                          <a:latin typeface="Arial" panose="020B0604020202020204" pitchFamily="34" charset="0"/>
                          <a:cs typeface="Arial" panose="020B0604020202020204" pitchFamily="34" charset="0"/>
                        </a:rPr>
                        <a:t>Peripheral neuropathy</a:t>
                      </a:r>
                      <a:endParaRPr lang="en-US" sz="1600" b="0" baseline="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a:solidFill>
                            <a:schemeClr val="tx1">
                              <a:lumMod val="75000"/>
                            </a:schemeClr>
                          </a:solidFill>
                          <a:effectLst/>
                          <a:latin typeface="Arial" panose="020B0604020202020204" pitchFamily="34" charset="0"/>
                          <a:cs typeface="Arial" panose="020B0604020202020204" pitchFamily="34" charset="0"/>
                        </a:rPr>
                        <a:t>9 (5.2)</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1 (0.6)</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627265"/>
                  </a:ext>
                </a:extLst>
              </a:tr>
              <a:tr h="0">
                <a:tc>
                  <a:txBody>
                    <a:bodyPr/>
                    <a:lstStyle/>
                    <a:p>
                      <a:pPr indent="108000">
                        <a:lnSpc>
                          <a:spcPct val="115000"/>
                        </a:lnSpc>
                        <a:spcBef>
                          <a:spcPts val="600"/>
                        </a:spcBef>
                        <a:spcAft>
                          <a:spcPts val="600"/>
                        </a:spcAft>
                      </a:pPr>
                      <a:r>
                        <a:rPr lang="en-US" sz="1600" b="0" baseline="0">
                          <a:solidFill>
                            <a:schemeClr val="tx1">
                              <a:lumMod val="75000"/>
                            </a:schemeClr>
                          </a:solidFill>
                          <a:effectLst/>
                          <a:latin typeface="Arial" panose="020B0604020202020204" pitchFamily="34" charset="0"/>
                          <a:cs typeface="Arial" panose="020B0604020202020204" pitchFamily="34" charset="0"/>
                        </a:rPr>
                        <a:t>Decreased weight</a:t>
                      </a:r>
                      <a:endParaRPr lang="en-US" sz="1600" b="0" baseline="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a:solidFill>
                            <a:schemeClr val="tx1">
                              <a:lumMod val="75000"/>
                            </a:schemeClr>
                          </a:solidFill>
                          <a:effectLst/>
                          <a:latin typeface="Arial" panose="020B0604020202020204" pitchFamily="34" charset="0"/>
                          <a:cs typeface="Arial" panose="020B0604020202020204" pitchFamily="34" charset="0"/>
                        </a:rPr>
                        <a:t>9 (5.2)</a:t>
                      </a:r>
                      <a:endParaRPr lang="en-US" sz="160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Bef>
                          <a:spcPts val="600"/>
                        </a:spcBef>
                        <a:spcAft>
                          <a:spcPts val="600"/>
                        </a:spcAft>
                      </a:pPr>
                      <a:r>
                        <a:rPr lang="en-US" sz="1600" kern="1200" dirty="0">
                          <a:solidFill>
                            <a:schemeClr val="tx1">
                              <a:lumMod val="75000"/>
                            </a:schemeClr>
                          </a:solidFill>
                          <a:effectLst/>
                          <a:latin typeface="Arial" panose="020B0604020202020204" pitchFamily="34" charset="0"/>
                          <a:cs typeface="Arial" panose="020B0604020202020204" pitchFamily="34" charset="0"/>
                        </a:rPr>
                        <a:t>0</a:t>
                      </a:r>
                      <a:endParaRPr lang="en-US" sz="1600" dirty="0">
                        <a:solidFill>
                          <a:schemeClr val="tx1">
                            <a:lumMod val="75000"/>
                          </a:schemeClr>
                        </a:solidFill>
                        <a:effectLst/>
                        <a:latin typeface="Arial" panose="020B0604020202020204" pitchFamily="34" charset="0"/>
                        <a:ea typeface="DengXian" panose="02010600030101010101" pitchFamily="2" charset="-122"/>
                        <a:cs typeface="Arial" panose="020B0604020202020204" pitchFamily="34" charset="0"/>
                      </a:endParaRPr>
                    </a:p>
                  </a:txBody>
                  <a:tcPr marL="53692" marR="53692"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2732916"/>
                  </a:ext>
                </a:extLst>
              </a:tr>
            </a:tbl>
          </a:graphicData>
        </a:graphic>
      </p:graphicFrame>
      <p:sp>
        <p:nvSpPr>
          <p:cNvPr id="8" name="Rectangle 7">
            <a:extLst>
              <a:ext uri="{FF2B5EF4-FFF2-40B4-BE49-F238E27FC236}">
                <a16:creationId xmlns:a16="http://schemas.microsoft.com/office/drawing/2014/main" id="{664220B5-4762-FD58-83BC-928862812545}"/>
              </a:ext>
            </a:extLst>
          </p:cNvPr>
          <p:cNvSpPr/>
          <p:nvPr/>
        </p:nvSpPr>
        <p:spPr>
          <a:xfrm>
            <a:off x="139959" y="2627086"/>
            <a:ext cx="6696269" cy="232228"/>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C380DC8-24B5-0599-4CB4-69C906DF4643}"/>
              </a:ext>
            </a:extLst>
          </p:cNvPr>
          <p:cNvSpPr/>
          <p:nvPr/>
        </p:nvSpPr>
        <p:spPr>
          <a:xfrm>
            <a:off x="139958" y="4655339"/>
            <a:ext cx="6696269" cy="232228"/>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352BBE8-A002-4579-9B41-7C40A243E84A}"/>
              </a:ext>
            </a:extLst>
          </p:cNvPr>
          <p:cNvSpPr/>
          <p:nvPr/>
        </p:nvSpPr>
        <p:spPr>
          <a:xfrm>
            <a:off x="168985" y="5958871"/>
            <a:ext cx="6696269" cy="232228"/>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EF39894-9E4D-A88D-DEAA-CF4702F5BAFE}"/>
              </a:ext>
            </a:extLst>
          </p:cNvPr>
          <p:cNvSpPr/>
          <p:nvPr/>
        </p:nvSpPr>
        <p:spPr>
          <a:xfrm>
            <a:off x="168984" y="6227617"/>
            <a:ext cx="6696269" cy="232228"/>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D7B200EF-2CBE-C8DA-2500-A7B5A2B59B80}"/>
              </a:ext>
            </a:extLst>
          </p:cNvPr>
          <p:cNvSpPr/>
          <p:nvPr/>
        </p:nvSpPr>
        <p:spPr>
          <a:xfrm>
            <a:off x="139957" y="2893618"/>
            <a:ext cx="6696269" cy="23222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97DC3CF-D96A-CF97-E7C2-760CE91311AE}"/>
              </a:ext>
            </a:extLst>
          </p:cNvPr>
          <p:cNvSpPr/>
          <p:nvPr/>
        </p:nvSpPr>
        <p:spPr>
          <a:xfrm>
            <a:off x="110933" y="4182636"/>
            <a:ext cx="6696269" cy="23222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B9A98B8-7094-E3B3-8AFC-1195D13542B9}"/>
              </a:ext>
            </a:extLst>
          </p:cNvPr>
          <p:cNvSpPr/>
          <p:nvPr/>
        </p:nvSpPr>
        <p:spPr>
          <a:xfrm>
            <a:off x="110933" y="3871686"/>
            <a:ext cx="6696269" cy="23222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4CE6530-0045-F4AF-41D7-496628EF4D3E}"/>
              </a:ext>
            </a:extLst>
          </p:cNvPr>
          <p:cNvSpPr/>
          <p:nvPr/>
        </p:nvSpPr>
        <p:spPr>
          <a:xfrm>
            <a:off x="7068457" y="1451429"/>
            <a:ext cx="174172" cy="174171"/>
          </a:xfrm>
          <a:prstGeom prst="rect">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B8AE8F0-743B-9F27-4374-1B892501EECF}"/>
              </a:ext>
            </a:extLst>
          </p:cNvPr>
          <p:cNvSpPr/>
          <p:nvPr/>
        </p:nvSpPr>
        <p:spPr>
          <a:xfrm>
            <a:off x="7068457" y="1736271"/>
            <a:ext cx="174172" cy="17417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1CB8AF52-C1F9-DE79-3B67-B5A3959A417C}"/>
              </a:ext>
            </a:extLst>
          </p:cNvPr>
          <p:cNvSpPr/>
          <p:nvPr/>
        </p:nvSpPr>
        <p:spPr>
          <a:xfrm>
            <a:off x="7068457" y="2022926"/>
            <a:ext cx="174172" cy="17417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AE27B9D-A6F2-5795-51E6-DBCD139D65D3}"/>
              </a:ext>
            </a:extLst>
          </p:cNvPr>
          <p:cNvSpPr txBox="1"/>
          <p:nvPr/>
        </p:nvSpPr>
        <p:spPr>
          <a:xfrm>
            <a:off x="7242629" y="1384625"/>
            <a:ext cx="1640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Payload Toxicity</a:t>
            </a:r>
          </a:p>
        </p:txBody>
      </p:sp>
      <p:sp>
        <p:nvSpPr>
          <p:cNvPr id="20" name="TextBox 19">
            <a:extLst>
              <a:ext uri="{FF2B5EF4-FFF2-40B4-BE49-F238E27FC236}">
                <a16:creationId xmlns:a16="http://schemas.microsoft.com/office/drawing/2014/main" id="{21A019A2-DECB-0145-9908-B4070100D2B9}"/>
              </a:ext>
            </a:extLst>
          </p:cNvPr>
          <p:cNvSpPr txBox="1"/>
          <p:nvPr/>
        </p:nvSpPr>
        <p:spPr>
          <a:xfrm>
            <a:off x="7228116" y="1669467"/>
            <a:ext cx="21698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 Class Toxicity</a:t>
            </a:r>
          </a:p>
        </p:txBody>
      </p:sp>
      <p:sp>
        <p:nvSpPr>
          <p:cNvPr id="21" name="TextBox 20">
            <a:extLst>
              <a:ext uri="{FF2B5EF4-FFF2-40B4-BE49-F238E27FC236}">
                <a16:creationId xmlns:a16="http://schemas.microsoft.com/office/drawing/2014/main" id="{E8AC60F0-86B8-A061-F229-F08ED96068AC}"/>
              </a:ext>
            </a:extLst>
          </p:cNvPr>
          <p:cNvSpPr txBox="1"/>
          <p:nvPr/>
        </p:nvSpPr>
        <p:spPr>
          <a:xfrm>
            <a:off x="7242629" y="1954309"/>
            <a:ext cx="21698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Pneumonitis</a:t>
            </a:r>
          </a:p>
        </p:txBody>
      </p:sp>
      <p:sp>
        <p:nvSpPr>
          <p:cNvPr id="23" name="TextBox 22">
            <a:extLst>
              <a:ext uri="{FF2B5EF4-FFF2-40B4-BE49-F238E27FC236}">
                <a16:creationId xmlns:a16="http://schemas.microsoft.com/office/drawing/2014/main" id="{84C20486-DE5B-014E-D492-832BCB84C7A8}"/>
              </a:ext>
            </a:extLst>
          </p:cNvPr>
          <p:cNvSpPr txBox="1"/>
          <p:nvPr/>
        </p:nvSpPr>
        <p:spPr>
          <a:xfrm>
            <a:off x="7001069" y="2396876"/>
            <a:ext cx="5079998" cy="3847207"/>
          </a:xfrm>
          <a:prstGeom prst="rect">
            <a:avLst/>
          </a:prstGeom>
          <a:noFill/>
        </p:spPr>
        <p:txBody>
          <a:bodyPr wrap="square">
            <a:spAutoFit/>
          </a:bodyPr>
          <a:lstStyle/>
          <a:p>
            <a:pPr marL="285750" marR="0" lvl="0" indent="-285750" algn="l" defTabSz="457200" rtl="0" eaLnBrk="0" fontAlgn="base" latinLnBrk="0" hangingPunct="0">
              <a:lnSpc>
                <a:spcPct val="100000"/>
              </a:lnSpc>
              <a:spcBef>
                <a:spcPct val="0"/>
              </a:spcBef>
              <a:spcAft>
                <a:spcPct val="0"/>
              </a:spcAft>
              <a:buClr>
                <a:srgbClr val="7598D9"/>
              </a:buClr>
              <a:buSzTx/>
              <a:buFont typeface="Wingdings" pitchFamily="2" charset="2"/>
              <a:buChar char="§"/>
              <a:tabLst/>
              <a:defRPr/>
            </a:pPr>
            <a:r>
              <a:rPr kumimoji="0" lang="en-US" sz="2000" b="1" i="0" u="none" strike="noStrike" kern="0" cap="none" spc="0" normalizeH="0" baseline="0" noProof="0" dirty="0">
                <a:ln>
                  <a:noFill/>
                </a:ln>
                <a:solidFill>
                  <a:prstClr val="black">
                    <a:lumMod val="75000"/>
                  </a:prstClr>
                </a:solidFill>
                <a:effectLst/>
                <a:uLnTx/>
                <a:uFillTx/>
                <a:latin typeface="Arial" panose="020B0604020202020204" pitchFamily="34" charset="0"/>
                <a:ea typeface="DengXian" panose="02010600030101010101" pitchFamily="2" charset="-122"/>
                <a:cs typeface="Arial" panose="020B0604020202020204" pitchFamily="34" charset="0"/>
              </a:rPr>
              <a:t>2 patients (1.2%) with grade 5 TRAEs of ILD and respiratory failure </a:t>
            </a:r>
          </a:p>
          <a:p>
            <a:pPr marL="285750" marR="0" lvl="0" indent="-285750" algn="l" defTabSz="457200" rtl="0" eaLnBrk="0" fontAlgn="base" latinLnBrk="0" hangingPunct="0">
              <a:lnSpc>
                <a:spcPct val="100000"/>
              </a:lnSpc>
              <a:spcBef>
                <a:spcPct val="0"/>
              </a:spcBef>
              <a:spcAft>
                <a:spcPct val="0"/>
              </a:spcAft>
              <a:buClr>
                <a:srgbClr val="7598D9"/>
              </a:buClr>
              <a:buSzTx/>
              <a:buFont typeface="Wingdings" pitchFamily="2" charset="2"/>
              <a:buChar char="§"/>
              <a:tabLst/>
              <a:defRPr/>
            </a:pPr>
            <a:endParaRPr kumimoji="0" lang="en-US" sz="800" b="1" i="0" u="none" strike="noStrike" kern="0" cap="none" spc="0" normalizeH="0" baseline="0" noProof="0" dirty="0">
              <a:ln>
                <a:noFill/>
              </a:ln>
              <a:solidFill>
                <a:prstClr val="black">
                  <a:lumMod val="75000"/>
                </a:prstClr>
              </a:solidFill>
              <a:effectLst/>
              <a:uLnTx/>
              <a:uFillTx/>
              <a:latin typeface="Arial" panose="020B0604020202020204" pitchFamily="34" charset="0"/>
              <a:ea typeface="DengXian" panose="02010600030101010101" pitchFamily="2" charset="-122"/>
              <a:cs typeface="Arial" panose="020B0604020202020204" pitchFamily="34" charset="0"/>
            </a:endParaRPr>
          </a:p>
          <a:p>
            <a:pPr marL="285750" marR="0" lvl="0" indent="-285750" algn="l" defTabSz="457200" rtl="0" eaLnBrk="0" fontAlgn="base" latinLnBrk="0" hangingPunct="0">
              <a:lnSpc>
                <a:spcPct val="100000"/>
              </a:lnSpc>
              <a:spcBef>
                <a:spcPct val="0"/>
              </a:spcBef>
              <a:spcAft>
                <a:spcPts val="600"/>
              </a:spcAft>
              <a:buClr>
                <a:srgbClr val="7598D9"/>
              </a:buClr>
              <a:buSzTx/>
              <a:buFont typeface="Wingdings" pitchFamily="2" charset="2"/>
              <a:buChar char="§"/>
              <a:tabLst/>
              <a:defRPr/>
            </a:pPr>
            <a:r>
              <a:rPr kumimoji="0" lang="en-US" sz="2000" b="1"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Peripheral neuropathy </a:t>
            </a:r>
            <a:r>
              <a:rPr kumimoji="0" lang="en-US" sz="20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was cumulative and was grade ≥3 in 9.3% of pts</a:t>
            </a:r>
          </a:p>
          <a:p>
            <a:pPr marL="285750" marR="0" lvl="0" indent="-285750" algn="l" defTabSz="457200" rtl="0" eaLnBrk="0" fontAlgn="base" latinLnBrk="0" hangingPunct="0">
              <a:lnSpc>
                <a:spcPct val="100000"/>
              </a:lnSpc>
              <a:spcBef>
                <a:spcPct val="0"/>
              </a:spcBef>
              <a:spcAft>
                <a:spcPts val="600"/>
              </a:spcAft>
              <a:buClr>
                <a:srgbClr val="7598D9"/>
              </a:buClr>
              <a:buSzTx/>
              <a:buFont typeface="Wingdings" pitchFamily="2" charset="2"/>
              <a:buChar char="§"/>
              <a:tabLst/>
              <a:defRPr/>
            </a:pPr>
            <a:endParaRPr kumimoji="0" lang="en-US" sz="8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ts val="600"/>
              </a:spcAft>
              <a:buClr>
                <a:srgbClr val="7598D9"/>
              </a:buClr>
              <a:buSzTx/>
              <a:buFont typeface="Wingdings" pitchFamily="2" charset="2"/>
              <a:buChar char="§"/>
              <a:tabLst/>
              <a:defRPr/>
            </a:pPr>
            <a:r>
              <a:rPr kumimoji="0" lang="en-US" sz="2000" b="1"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Drug-related ILD </a:t>
            </a:r>
            <a:r>
              <a:rPr kumimoji="0" lang="en-US" sz="20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rPr>
              <a:t>seen in 9.9% of pts, with 5.2% grade ≥3 and 1.7% grade 5</a:t>
            </a:r>
          </a:p>
          <a:p>
            <a:pPr marL="285750" marR="0" lvl="0" indent="-285750" algn="l" defTabSz="457200" rtl="0" eaLnBrk="0" fontAlgn="base" latinLnBrk="0" hangingPunct="0">
              <a:lnSpc>
                <a:spcPct val="100000"/>
              </a:lnSpc>
              <a:spcBef>
                <a:spcPct val="0"/>
              </a:spcBef>
              <a:spcAft>
                <a:spcPts val="600"/>
              </a:spcAft>
              <a:buClr>
                <a:srgbClr val="7598D9"/>
              </a:buClr>
              <a:buSzTx/>
              <a:buFont typeface="Wingdings" pitchFamily="2" charset="2"/>
              <a:buChar char="§"/>
              <a:tabLst/>
              <a:defRPr/>
            </a:pPr>
            <a:endParaRPr kumimoji="0" lang="en-US" sz="800" b="0" i="0" u="none" strike="noStrike" kern="1200" cap="none" spc="0" normalizeH="0" baseline="0" noProof="0" dirty="0">
              <a:ln>
                <a:noFill/>
              </a:ln>
              <a:solidFill>
                <a:prstClr val="black">
                  <a:lumMod val="75000"/>
                </a:prst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
                <a:srgbClr val="7598D9"/>
              </a:buClr>
              <a:buSzTx/>
              <a:buFont typeface="Wingdings" pitchFamily="2" charset="2"/>
              <a:buChar char="§"/>
              <a:tabLst/>
              <a:defRPr/>
            </a:pPr>
            <a:r>
              <a:rPr kumimoji="0" lang="en-US" sz="2000" b="1" i="0" u="none" strike="noStrike" kern="0" cap="none" spc="0" normalizeH="0" baseline="0" noProof="0" dirty="0">
                <a:ln>
                  <a:noFill/>
                </a:ln>
                <a:solidFill>
                  <a:prstClr val="black">
                    <a:lumMod val="75000"/>
                  </a:prstClr>
                </a:solidFill>
                <a:effectLst/>
                <a:uLnTx/>
                <a:uFillTx/>
                <a:latin typeface="Arial" panose="020B0604020202020204" pitchFamily="34" charset="0"/>
                <a:ea typeface="DengXian" panose="02010600030101010101" pitchFamily="2" charset="-122"/>
                <a:cs typeface="Arial" panose="020B0604020202020204" pitchFamily="34" charset="0"/>
              </a:rPr>
              <a:t>21.5% of patents discontinued treatment due to TRAEs</a:t>
            </a:r>
          </a:p>
          <a:p>
            <a:pPr marL="742950" marR="0" lvl="1" indent="-285750" algn="l" defTabSz="457200" rtl="0" eaLnBrk="0" fontAlgn="base" latinLnBrk="0" hangingPunct="0">
              <a:lnSpc>
                <a:spcPct val="100000"/>
              </a:lnSpc>
              <a:spcBef>
                <a:spcPct val="0"/>
              </a:spcBef>
              <a:spcAft>
                <a:spcPct val="0"/>
              </a:spcAft>
              <a:buClr>
                <a:srgbClr val="7598D9"/>
              </a:buClr>
              <a:buSzTx/>
              <a:buFont typeface="Wingdings" pitchFamily="2" charset="2"/>
              <a:buChar char="§"/>
              <a:tabLst/>
              <a:defRPr/>
            </a:pPr>
            <a:r>
              <a:rPr kumimoji="0" lang="en-US" sz="2000" b="0" i="0" u="none" strike="noStrike" kern="0" cap="none" spc="0" normalizeH="0" baseline="0" noProof="0" dirty="0">
                <a:ln>
                  <a:noFill/>
                </a:ln>
                <a:solidFill>
                  <a:prstClr val="black">
                    <a:lumMod val="75000"/>
                  </a:prstClr>
                </a:solidFill>
                <a:effectLst/>
                <a:uLnTx/>
                <a:uFillTx/>
                <a:latin typeface="Arial" panose="020B0604020202020204" pitchFamily="34" charset="0"/>
                <a:ea typeface="DengXian" panose="02010600030101010101" pitchFamily="2" charset="-122"/>
                <a:cs typeface="Arial" panose="020B0604020202020204" pitchFamily="34" charset="0"/>
              </a:rPr>
              <a:t>ILD/Pneumonitis (8.7%) </a:t>
            </a:r>
          </a:p>
          <a:p>
            <a:pPr marL="742950" marR="0" lvl="1" indent="-285750" algn="l" defTabSz="457200" rtl="0" eaLnBrk="0" fontAlgn="base" latinLnBrk="0" hangingPunct="0">
              <a:lnSpc>
                <a:spcPct val="100000"/>
              </a:lnSpc>
              <a:spcBef>
                <a:spcPct val="0"/>
              </a:spcBef>
              <a:spcAft>
                <a:spcPct val="0"/>
              </a:spcAft>
              <a:buClr>
                <a:srgbClr val="7598D9"/>
              </a:buClr>
              <a:buSzTx/>
              <a:buFont typeface="Wingdings" pitchFamily="2" charset="2"/>
              <a:buChar char="§"/>
              <a:tabLst/>
              <a:defRPr/>
            </a:pPr>
            <a:r>
              <a:rPr kumimoji="0" lang="en-US" sz="2000" b="0" i="0" u="none" strike="noStrike" kern="0" cap="none" spc="0" normalizeH="0" baseline="0" noProof="0" dirty="0">
                <a:ln>
                  <a:noFill/>
                </a:ln>
                <a:solidFill>
                  <a:prstClr val="black">
                    <a:lumMod val="75000"/>
                  </a:prstClr>
                </a:solidFill>
                <a:effectLst/>
                <a:uLnTx/>
                <a:uFillTx/>
                <a:latin typeface="Arial" panose="020B0604020202020204" pitchFamily="34" charset="0"/>
                <a:ea typeface="DengXian" panose="02010600030101010101" pitchFamily="2" charset="-122"/>
                <a:cs typeface="Arial" panose="020B0604020202020204" pitchFamily="34" charset="0"/>
              </a:rPr>
              <a:t>Peripheral neuropathy (10.5%)</a:t>
            </a:r>
          </a:p>
        </p:txBody>
      </p:sp>
      <p:sp>
        <p:nvSpPr>
          <p:cNvPr id="24" name="TextBox 23">
            <a:extLst>
              <a:ext uri="{FF2B5EF4-FFF2-40B4-BE49-F238E27FC236}">
                <a16:creationId xmlns:a16="http://schemas.microsoft.com/office/drawing/2014/main" id="{CBCD71D0-AF36-B648-AAE8-E2809BA63641}"/>
              </a:ext>
            </a:extLst>
          </p:cNvPr>
          <p:cNvSpPr txBox="1"/>
          <p:nvPr/>
        </p:nvSpPr>
        <p:spPr>
          <a:xfrm>
            <a:off x="7315200" y="6550223"/>
            <a:ext cx="47435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Camidge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JCO 2024</a:t>
            </a:r>
          </a:p>
        </p:txBody>
      </p:sp>
    </p:spTree>
    <p:extLst>
      <p:ext uri="{BB962C8B-B14F-4D97-AF65-F5344CB8AC3E}">
        <p14:creationId xmlns:p14="http://schemas.microsoft.com/office/powerpoint/2010/main" val="1498295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C9925D-EF20-DEC3-759F-D2ECB081FB8C}"/>
              </a:ext>
            </a:extLst>
          </p:cNvPr>
          <p:cNvSpPr txBox="1"/>
          <p:nvPr/>
        </p:nvSpPr>
        <p:spPr>
          <a:xfrm>
            <a:off x="4099299" y="2505670"/>
            <a:ext cx="3993401" cy="92333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3333CC"/>
                </a:solidFill>
                <a:effectLst/>
                <a:uLnTx/>
                <a:uFillTx/>
                <a:latin typeface="Arial" pitchFamily="-72" charset="0"/>
                <a:ea typeface="MS PGothic" charset="0"/>
              </a:rPr>
              <a:t>Questions?</a:t>
            </a:r>
          </a:p>
        </p:txBody>
      </p:sp>
    </p:spTree>
    <p:custDataLst>
      <p:tags r:id="rId1"/>
    </p:custDataLst>
    <p:extLst>
      <p:ext uri="{BB962C8B-B14F-4D97-AF65-F5344CB8AC3E}">
        <p14:creationId xmlns:p14="http://schemas.microsoft.com/office/powerpoint/2010/main" val="504998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600" b="1" dirty="0"/>
              <a:t>Trastuzumab Deruxtecan in HER2-Mutant NSCLC: DESTINY-Lung02</a:t>
            </a:r>
          </a:p>
        </p:txBody>
      </p:sp>
      <p:sp>
        <p:nvSpPr>
          <p:cNvPr id="7" name="Content Placeholder 2">
            <a:extLst>
              <a:ext uri="{FF2B5EF4-FFF2-40B4-BE49-F238E27FC236}">
                <a16:creationId xmlns:a16="http://schemas.microsoft.com/office/drawing/2014/main" id="{B9F425EA-956E-004C-8C67-BE8AF3C18034}"/>
              </a:ext>
            </a:extLst>
          </p:cNvPr>
          <p:cNvSpPr>
            <a:spLocks noGrp="1"/>
          </p:cNvSpPr>
          <p:nvPr>
            <p:ph idx="1"/>
          </p:nvPr>
        </p:nvSpPr>
        <p:spPr>
          <a:xfrm>
            <a:off x="286715" y="1248793"/>
            <a:ext cx="11679507" cy="1968540"/>
          </a:xfrm>
        </p:spPr>
        <p:txBody>
          <a:bodyPr>
            <a:noAutofit/>
          </a:bodyPr>
          <a:lstStyle/>
          <a:p>
            <a:r>
              <a:rPr lang="en-US" sz="1900" dirty="0">
                <a:solidFill>
                  <a:srgbClr val="242424"/>
                </a:solidFill>
              </a:rPr>
              <a:t>Trastuzumab </a:t>
            </a:r>
            <a:r>
              <a:rPr lang="en-US" sz="1900" dirty="0" err="1">
                <a:solidFill>
                  <a:srgbClr val="242424"/>
                </a:solidFill>
              </a:rPr>
              <a:t>deruxtecan</a:t>
            </a:r>
            <a:r>
              <a:rPr lang="en-US" sz="1900" dirty="0">
                <a:solidFill>
                  <a:srgbClr val="242424"/>
                </a:solidFill>
              </a:rPr>
              <a:t> is approved for NSCLC with a </a:t>
            </a:r>
            <a:r>
              <a:rPr lang="en-US" sz="1900" i="1" dirty="0">
                <a:solidFill>
                  <a:srgbClr val="242424"/>
                </a:solidFill>
              </a:rPr>
              <a:t>HER2 </a:t>
            </a:r>
            <a:r>
              <a:rPr lang="en-US" sz="1900" dirty="0">
                <a:solidFill>
                  <a:srgbClr val="242424"/>
                </a:solidFill>
              </a:rPr>
              <a:t>mutation</a:t>
            </a:r>
          </a:p>
          <a:p>
            <a:r>
              <a:rPr lang="en-US" sz="1900" dirty="0">
                <a:solidFill>
                  <a:srgbClr val="242424"/>
                </a:solidFill>
              </a:rPr>
              <a:t>Randomized two cohort noncomparative phase 2 to optimize safety (i.e., ILD risk)</a:t>
            </a:r>
          </a:p>
          <a:p>
            <a:r>
              <a:rPr lang="en-US" sz="1900" dirty="0">
                <a:solidFill>
                  <a:srgbClr val="242424"/>
                </a:solidFill>
              </a:rPr>
              <a:t>FDA-approved dose is 5.4 mg/kg. </a:t>
            </a:r>
          </a:p>
        </p:txBody>
      </p:sp>
      <p:graphicFrame>
        <p:nvGraphicFramePr>
          <p:cNvPr id="8" name="Table 7">
            <a:extLst>
              <a:ext uri="{FF2B5EF4-FFF2-40B4-BE49-F238E27FC236}">
                <a16:creationId xmlns:a16="http://schemas.microsoft.com/office/drawing/2014/main" id="{D7114740-276A-8B4A-8A23-8BEA8871ED88}"/>
              </a:ext>
            </a:extLst>
          </p:cNvPr>
          <p:cNvGraphicFramePr>
            <a:graphicFrameLocks noGrp="1"/>
          </p:cNvGraphicFramePr>
          <p:nvPr/>
        </p:nvGraphicFramePr>
        <p:xfrm>
          <a:off x="237066" y="2399424"/>
          <a:ext cx="9313333" cy="4342425"/>
        </p:xfrm>
        <a:graphic>
          <a:graphicData uri="http://schemas.openxmlformats.org/drawingml/2006/table">
            <a:tbl>
              <a:tblPr firstRow="1" bandRow="1">
                <a:tableStyleId>{2A488322-F2BA-4B5B-9748-0D474271808F}</a:tableStyleId>
              </a:tblPr>
              <a:tblGrid>
                <a:gridCol w="4674555">
                  <a:extLst>
                    <a:ext uri="{9D8B030D-6E8A-4147-A177-3AD203B41FA5}">
                      <a16:colId xmlns:a16="http://schemas.microsoft.com/office/drawing/2014/main" val="3101573274"/>
                    </a:ext>
                  </a:extLst>
                </a:gridCol>
                <a:gridCol w="2172539">
                  <a:extLst>
                    <a:ext uri="{9D8B030D-6E8A-4147-A177-3AD203B41FA5}">
                      <a16:colId xmlns:a16="http://schemas.microsoft.com/office/drawing/2014/main" val="2780558106"/>
                    </a:ext>
                  </a:extLst>
                </a:gridCol>
                <a:gridCol w="2466239">
                  <a:extLst>
                    <a:ext uri="{9D8B030D-6E8A-4147-A177-3AD203B41FA5}">
                      <a16:colId xmlns:a16="http://schemas.microsoft.com/office/drawing/2014/main" val="2596506311"/>
                    </a:ext>
                  </a:extLst>
                </a:gridCol>
              </a:tblGrid>
              <a:tr h="277469">
                <a:tc rowSpan="2">
                  <a:txBody>
                    <a:bodyPr/>
                    <a:lstStyle/>
                    <a:p>
                      <a:pPr marL="0" marR="0" algn="l" defTabSz="914400" rtl="0" eaLnBrk="1" latinLnBrk="0" hangingPunct="1">
                        <a:lnSpc>
                          <a:spcPct val="90000"/>
                        </a:lnSpc>
                        <a:spcBef>
                          <a:spcPts val="0"/>
                        </a:spcBef>
                        <a:spcAft>
                          <a:spcPts val="0"/>
                        </a:spcAft>
                        <a:buClr>
                          <a:srgbClr val="000000"/>
                        </a:buClr>
                        <a:buFont typeface="Arial"/>
                      </a:pPr>
                      <a:r>
                        <a:rPr kumimoji="1" lang="en-US" sz="1500" b="1" i="0" u="none" strike="noStrike" kern="1200" cap="none" dirty="0">
                          <a:solidFill>
                            <a:schemeClr val="tx1"/>
                          </a:solidFill>
                          <a:latin typeface="Arial" panose="020B0604020202020204" pitchFamily="34" charset="0"/>
                          <a:cs typeface="Arial" panose="020B0604020202020204" pitchFamily="34" charset="0"/>
                          <a:sym typeface="Arial"/>
                        </a:rPr>
                        <a:t>Response Assessment</a:t>
                      </a:r>
                      <a:endParaRPr kumimoji="1" lang="en-US" sz="1500" b="1" i="0" u="none" strike="sngStrike" kern="1200" cap="none" dirty="0">
                        <a:solidFill>
                          <a:srgbClr val="FF0000"/>
                        </a:solidFill>
                        <a:latin typeface="Arial" panose="020B0604020202020204" pitchFamily="34" charset="0"/>
                        <a:ea typeface="+mn-ea"/>
                        <a:cs typeface="Arial" panose="020B0604020202020204" pitchFamily="34" charset="0"/>
                        <a:sym typeface="Arial"/>
                      </a:endParaRPr>
                    </a:p>
                  </a:txBody>
                  <a:tcPr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US" sz="1400" b="1" i="0" dirty="0">
                          <a:solidFill>
                            <a:srgbClr val="FFFF00"/>
                          </a:solidFill>
                          <a:effectLst/>
                          <a:latin typeface="Arial" panose="020B0604020202020204" pitchFamily="34" charset="0"/>
                          <a:ea typeface="MS Mincho" panose="02020609040205080304" pitchFamily="49" charset="-128"/>
                          <a:cs typeface="Arial" panose="020B0604020202020204" pitchFamily="34" charset="0"/>
                        </a:rPr>
                        <a:t>Not Powered to Compare the 2 Arms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985"/>
                    </a:solidFill>
                  </a:tcPr>
                </a:tc>
                <a:tc hMerge="1">
                  <a:txBody>
                    <a:bodyPr/>
                    <a:lstStyle/>
                    <a:p>
                      <a:pPr algn="ctr">
                        <a:lnSpc>
                          <a:spcPct val="90000"/>
                        </a:lnSpc>
                      </a:pPr>
                      <a:endParaRPr kumimoji="1" lang="en-US" sz="1000" b="1" i="0" kern="1200" baseline="0" dirty="0">
                        <a:solidFill>
                          <a:schemeClr val="bg1"/>
                        </a:solidFill>
                        <a:latin typeface="+mn-lt"/>
                        <a:ea typeface="+mn-ea"/>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002985"/>
                    </a:solidFill>
                  </a:tcPr>
                </a:tc>
                <a:extLst>
                  <a:ext uri="{0D108BD9-81ED-4DB2-BD59-A6C34878D82A}">
                    <a16:rowId xmlns:a16="http://schemas.microsoft.com/office/drawing/2014/main" val="1577402106"/>
                  </a:ext>
                </a:extLst>
              </a:tr>
              <a:tr h="465432">
                <a:tc vMerge="1">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1" i="0" u="none" strike="noStrike" kern="1200" cap="none">
                          <a:solidFill>
                            <a:schemeClr val="lt1"/>
                          </a:solidFill>
                          <a:latin typeface="Arial"/>
                          <a:sym typeface="Arial"/>
                        </a:defRPr>
                      </a:lvl9pPr>
                    </a:lstStyle>
                    <a:p>
                      <a:pPr marL="0" marR="0" algn="l" defTabSz="914400" rtl="0" eaLnBrk="1" latinLnBrk="0" hangingPunct="1">
                        <a:lnSpc>
                          <a:spcPct val="90000"/>
                        </a:lnSpc>
                        <a:spcBef>
                          <a:spcPts val="0"/>
                        </a:spcBef>
                        <a:spcAft>
                          <a:spcPts val="0"/>
                        </a:spcAft>
                        <a:buClr>
                          <a:srgbClr val="000000"/>
                        </a:buClr>
                        <a:buFont typeface="Arial"/>
                      </a:pPr>
                      <a:r>
                        <a:rPr kumimoji="1" lang="en-US" sz="1100" b="1" i="0" u="none" strike="noStrike" kern="1200" cap="none" dirty="0">
                          <a:solidFill>
                            <a:schemeClr val="tx1"/>
                          </a:solidFill>
                          <a:latin typeface="+mn-lt"/>
                          <a:cs typeface="Arial" panose="020B0604020202020204" pitchFamily="34" charset="0"/>
                          <a:sym typeface="Arial"/>
                        </a:rPr>
                        <a:t>Response Assessment by BICR</a:t>
                      </a:r>
                      <a:endParaRPr kumimoji="1" lang="en-US" sz="1100" b="1" i="0" u="none" strike="noStrike" kern="1200" cap="none" dirty="0">
                        <a:solidFill>
                          <a:schemeClr val="tx1"/>
                        </a:solidFill>
                        <a:latin typeface="+mn-lt"/>
                        <a:ea typeface="+mn-ea"/>
                        <a:cs typeface="Arial" panose="020B0604020202020204" pitchFamily="34" charset="0"/>
                        <a:sym typeface="Arial"/>
                      </a:endParaRPr>
                    </a:p>
                  </a:txBody>
                  <a:tcPr anchor="b">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a:txBody>
                    <a:bodyPr/>
                    <a:lstStyle/>
                    <a:p>
                      <a:pPr algn="ctr">
                        <a:lnSpc>
                          <a:spcPct val="90000"/>
                        </a:lnSpc>
                      </a:pPr>
                      <a:r>
                        <a:rPr kumimoji="1" lang="en-US" sz="1400" b="1" i="0" kern="1200" baseline="0" dirty="0">
                          <a:solidFill>
                            <a:schemeClr val="bg1"/>
                          </a:solidFill>
                          <a:latin typeface="Arial" panose="020B0604020202020204" pitchFamily="34" charset="0"/>
                          <a:ea typeface="+mn-ea"/>
                          <a:cs typeface="Arial" panose="020B0604020202020204" pitchFamily="34" charset="0"/>
                        </a:rPr>
                        <a:t>T-</a:t>
                      </a:r>
                      <a:r>
                        <a:rPr kumimoji="1" lang="en-US" sz="1400" b="1" i="0" kern="1200" baseline="0" dirty="0" err="1">
                          <a:solidFill>
                            <a:schemeClr val="bg1"/>
                          </a:solidFill>
                          <a:latin typeface="Arial" panose="020B0604020202020204" pitchFamily="34" charset="0"/>
                          <a:ea typeface="+mn-ea"/>
                          <a:cs typeface="Arial" panose="020B0604020202020204" pitchFamily="34" charset="0"/>
                        </a:rPr>
                        <a:t>DXd</a:t>
                      </a:r>
                      <a:r>
                        <a:rPr kumimoji="1" lang="en-US" sz="1400" b="1" i="0" kern="1200" baseline="0" dirty="0">
                          <a:solidFill>
                            <a:schemeClr val="bg1"/>
                          </a:solidFill>
                          <a:latin typeface="Arial" panose="020B0604020202020204" pitchFamily="34" charset="0"/>
                          <a:ea typeface="+mn-ea"/>
                          <a:cs typeface="Arial" panose="020B0604020202020204" pitchFamily="34" charset="0"/>
                        </a:rPr>
                        <a:t> 5.4 mg/kg</a:t>
                      </a:r>
                    </a:p>
                    <a:p>
                      <a:pPr algn="ctr">
                        <a:lnSpc>
                          <a:spcPct val="90000"/>
                        </a:lnSpc>
                      </a:pPr>
                      <a:r>
                        <a:rPr kumimoji="1" lang="en-US" sz="1400" b="1" i="0" kern="1200" baseline="0" dirty="0">
                          <a:solidFill>
                            <a:schemeClr val="bg1"/>
                          </a:solidFill>
                          <a:latin typeface="Arial" panose="020B0604020202020204" pitchFamily="34" charset="0"/>
                          <a:ea typeface="+mn-ea"/>
                          <a:cs typeface="Arial" panose="020B0604020202020204" pitchFamily="34" charset="0"/>
                        </a:rPr>
                        <a:t>n = 102</a:t>
                      </a:r>
                    </a:p>
                  </a:txBody>
                  <a:tcPr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002985"/>
                    </a:solidFill>
                  </a:tcPr>
                </a:tc>
                <a:tc>
                  <a:txBody>
                    <a:bodyPr/>
                    <a:lstStyle/>
                    <a:p>
                      <a:pPr algn="ctr">
                        <a:lnSpc>
                          <a:spcPct val="90000"/>
                        </a:lnSpc>
                      </a:pPr>
                      <a:r>
                        <a:rPr kumimoji="1" lang="en-US" sz="1400" b="1" i="0" kern="1200" baseline="0" dirty="0">
                          <a:solidFill>
                            <a:schemeClr val="bg1"/>
                          </a:solidFill>
                          <a:latin typeface="Arial" panose="020B0604020202020204" pitchFamily="34" charset="0"/>
                          <a:ea typeface="+mn-ea"/>
                          <a:cs typeface="Arial" panose="020B0604020202020204" pitchFamily="34" charset="0"/>
                        </a:rPr>
                        <a:t>T-</a:t>
                      </a:r>
                      <a:r>
                        <a:rPr kumimoji="1" lang="en-US" sz="1400" b="1" i="0" kern="1200" baseline="0" dirty="0" err="1">
                          <a:solidFill>
                            <a:schemeClr val="bg1"/>
                          </a:solidFill>
                          <a:latin typeface="Arial" panose="020B0604020202020204" pitchFamily="34" charset="0"/>
                          <a:ea typeface="+mn-ea"/>
                          <a:cs typeface="Arial" panose="020B0604020202020204" pitchFamily="34" charset="0"/>
                        </a:rPr>
                        <a:t>DXd</a:t>
                      </a:r>
                      <a:r>
                        <a:rPr kumimoji="1" lang="en-US" sz="1400" b="1" i="0" kern="1200" baseline="0" dirty="0">
                          <a:solidFill>
                            <a:schemeClr val="bg1"/>
                          </a:solidFill>
                          <a:latin typeface="Arial" panose="020B0604020202020204" pitchFamily="34" charset="0"/>
                          <a:ea typeface="+mn-ea"/>
                          <a:cs typeface="Arial" panose="020B0604020202020204" pitchFamily="34" charset="0"/>
                        </a:rPr>
                        <a:t> 6.4 mg/kg</a:t>
                      </a:r>
                    </a:p>
                    <a:p>
                      <a:pPr algn="ctr">
                        <a:lnSpc>
                          <a:spcPct val="90000"/>
                        </a:lnSpc>
                      </a:pPr>
                      <a:r>
                        <a:rPr kumimoji="1" lang="en-US" sz="1400" b="1" i="0" kern="1200" baseline="0" dirty="0">
                          <a:solidFill>
                            <a:schemeClr val="bg1"/>
                          </a:solidFill>
                          <a:latin typeface="Arial" panose="020B0604020202020204" pitchFamily="34" charset="0"/>
                          <a:ea typeface="+mn-ea"/>
                          <a:cs typeface="Arial" panose="020B0604020202020204" pitchFamily="34" charset="0"/>
                        </a:rPr>
                        <a:t>n = 50</a:t>
                      </a:r>
                    </a:p>
                  </a:txBody>
                  <a:tcPr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002985"/>
                    </a:solidFill>
                  </a:tcPr>
                </a:tc>
                <a:extLst>
                  <a:ext uri="{0D108BD9-81ED-4DB2-BD59-A6C34878D82A}">
                    <a16:rowId xmlns:a16="http://schemas.microsoft.com/office/drawing/2014/main" val="1383735135"/>
                  </a:ext>
                </a:extLst>
              </a:tr>
              <a:tr h="507202">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9pPr>
                    </a:lstStyle>
                    <a:p>
                      <a:r>
                        <a:rPr lang="en-US" sz="1500" b="1" i="0" dirty="0">
                          <a:solidFill>
                            <a:schemeClr val="tx1"/>
                          </a:solidFill>
                          <a:latin typeface="Arial" panose="020B0604020202020204" pitchFamily="34" charset="0"/>
                          <a:cs typeface="Arial" panose="020B0604020202020204" pitchFamily="34" charset="0"/>
                        </a:rPr>
                        <a:t>Confirmed Objective Response Rate, n (%)</a:t>
                      </a:r>
                    </a:p>
                  </a:txBody>
                  <a:tcPr anchor="ctr">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dk1"/>
                          </a:solidFill>
                          <a:latin typeface="Arial"/>
                          <a:sym typeface="Arial"/>
                        </a:defRPr>
                      </a:lvl9pPr>
                    </a:lstStyle>
                    <a:p>
                      <a:pPr algn="ctr"/>
                      <a:r>
                        <a:rPr lang="en-US" sz="1400" b="0" i="0" dirty="0">
                          <a:solidFill>
                            <a:schemeClr val="tx1"/>
                          </a:solidFill>
                          <a:latin typeface="Arial" panose="020B0604020202020204" pitchFamily="34" charset="0"/>
                          <a:cs typeface="Arial" panose="020B0604020202020204" pitchFamily="34" charset="0"/>
                        </a:rPr>
                        <a:t>50 (49.0)</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tc>
                  <a:txBody>
                    <a:bodyPr/>
                    <a:lstStyle/>
                    <a:p>
                      <a:pPr algn="ctr"/>
                      <a:r>
                        <a:rPr lang="en-US" sz="1400" b="0" i="0" dirty="0">
                          <a:solidFill>
                            <a:schemeClr val="tx1"/>
                          </a:solidFill>
                          <a:latin typeface="Arial" panose="020B0604020202020204" pitchFamily="34" charset="0"/>
                          <a:cs typeface="Arial" panose="020B0604020202020204" pitchFamily="34" charset="0"/>
                        </a:rPr>
                        <a:t>28 (56.0)</a:t>
                      </a:r>
                    </a:p>
                  </a:txBody>
                  <a:tcPr marL="68580" marR="68580" marT="0" marB="0"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extLst>
                  <a:ext uri="{0D108BD9-81ED-4DB2-BD59-A6C34878D82A}">
                    <a16:rowId xmlns:a16="http://schemas.microsoft.com/office/drawing/2014/main" val="4045825985"/>
                  </a:ext>
                </a:extLst>
              </a:tr>
              <a:tr h="107542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r>
                        <a:rPr lang="en-US" sz="1400" b="1" i="0" dirty="0">
                          <a:solidFill>
                            <a:schemeClr val="tx1"/>
                          </a:solidFill>
                          <a:latin typeface="Arial" panose="020B0604020202020204" pitchFamily="34" charset="0"/>
                          <a:cs typeface="Arial" panose="020B0604020202020204" pitchFamily="34" charset="0"/>
                        </a:rPr>
                        <a:t>Best overall response, n (%)</a:t>
                      </a:r>
                    </a:p>
                    <a:p>
                      <a:pPr marL="227013" indent="0"/>
                      <a:r>
                        <a:rPr lang="en-US" sz="1200" b="0" i="0" dirty="0">
                          <a:solidFill>
                            <a:schemeClr val="tx1"/>
                          </a:solidFill>
                          <a:latin typeface="Arial" panose="020B0604020202020204" pitchFamily="34" charset="0"/>
                          <a:cs typeface="Arial" panose="020B0604020202020204" pitchFamily="34" charset="0"/>
                        </a:rPr>
                        <a:t>Complete Response</a:t>
                      </a:r>
                    </a:p>
                    <a:p>
                      <a:pPr marL="227013" indent="0"/>
                      <a:r>
                        <a:rPr lang="en-US" sz="1200" b="0" i="0" dirty="0">
                          <a:solidFill>
                            <a:schemeClr val="tx1"/>
                          </a:solidFill>
                          <a:latin typeface="Arial" panose="020B0604020202020204" pitchFamily="34" charset="0"/>
                          <a:cs typeface="Arial" panose="020B0604020202020204" pitchFamily="34" charset="0"/>
                        </a:rPr>
                        <a:t>Partial Response</a:t>
                      </a:r>
                    </a:p>
                    <a:p>
                      <a:pPr marL="227013" indent="0"/>
                      <a:r>
                        <a:rPr lang="en-US" sz="1200" b="0" i="0" dirty="0">
                          <a:solidFill>
                            <a:schemeClr val="tx1"/>
                          </a:solidFill>
                          <a:latin typeface="Arial" panose="020B0604020202020204" pitchFamily="34" charset="0"/>
                          <a:cs typeface="Arial" panose="020B0604020202020204" pitchFamily="34" charset="0"/>
                        </a:rPr>
                        <a:t>Stable Disease</a:t>
                      </a:r>
                    </a:p>
                    <a:p>
                      <a:pPr marL="227013" indent="0"/>
                      <a:r>
                        <a:rPr lang="en-US" sz="1200" b="0" i="0" dirty="0">
                          <a:solidFill>
                            <a:schemeClr val="tx1"/>
                          </a:solidFill>
                          <a:latin typeface="Arial" panose="020B0604020202020204" pitchFamily="34" charset="0"/>
                          <a:cs typeface="Arial" panose="020B0604020202020204" pitchFamily="34" charset="0"/>
                        </a:rPr>
                        <a:t>Progressive Disease</a:t>
                      </a:r>
                    </a:p>
                  </a:txBody>
                  <a:tcPr anchor="ctr">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200" b="0" i="0" kern="1200" dirty="0">
                        <a:solidFill>
                          <a:schemeClr val="tx1"/>
                        </a:solidFill>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Arial" panose="020B0604020202020204" pitchFamily="34" charset="0"/>
                          <a:ea typeface="+mn-ea"/>
                          <a:cs typeface="Arial" panose="020B0604020202020204" pitchFamily="34" charset="0"/>
                        </a:rPr>
                        <a:t>1 (1.0)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Arial" panose="020B0604020202020204" pitchFamily="34" charset="0"/>
                          <a:ea typeface="+mn-ea"/>
                          <a:cs typeface="Arial" panose="020B0604020202020204" pitchFamily="34" charset="0"/>
                        </a:rPr>
                        <a:t>49 (48.0)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Arial" panose="020B0604020202020204" pitchFamily="34" charset="0"/>
                          <a:ea typeface="+mn-ea"/>
                          <a:cs typeface="Arial" panose="020B0604020202020204" pitchFamily="34" charset="0"/>
                        </a:rPr>
                        <a:t>45 (44.1)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Arial" panose="020B0604020202020204" pitchFamily="34" charset="0"/>
                          <a:ea typeface="+mn-ea"/>
                          <a:cs typeface="Arial" panose="020B0604020202020204" pitchFamily="34" charset="0"/>
                        </a:rPr>
                        <a:t>4 (3.9)</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200" b="0" i="0" kern="1200" dirty="0">
                        <a:solidFill>
                          <a:schemeClr val="tx1"/>
                        </a:solidFill>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Arial" panose="020B0604020202020204" pitchFamily="34" charset="0"/>
                          <a:ea typeface="+mn-ea"/>
                          <a:cs typeface="Arial" panose="020B0604020202020204" pitchFamily="34" charset="0"/>
                        </a:rPr>
                        <a:t>2 (4.0)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Arial" panose="020B0604020202020204" pitchFamily="34" charset="0"/>
                          <a:ea typeface="+mn-ea"/>
                          <a:cs typeface="Arial" panose="020B0604020202020204" pitchFamily="34" charset="0"/>
                        </a:rPr>
                        <a:t>26 (52.0)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Arial" panose="020B0604020202020204" pitchFamily="34" charset="0"/>
                          <a:ea typeface="+mn-ea"/>
                          <a:cs typeface="Arial" panose="020B0604020202020204" pitchFamily="34" charset="0"/>
                        </a:rPr>
                        <a:t>148 (36.0)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kern="1200" dirty="0">
                          <a:solidFill>
                            <a:schemeClr val="tx1"/>
                          </a:solidFill>
                          <a:latin typeface="Arial" panose="020B0604020202020204" pitchFamily="34" charset="0"/>
                          <a:ea typeface="+mn-ea"/>
                          <a:cs typeface="Arial" panose="020B0604020202020204" pitchFamily="34" charset="0"/>
                        </a:rPr>
                        <a:t>2 (4.0)</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extLst>
                  <a:ext uri="{0D108BD9-81ED-4DB2-BD59-A6C34878D82A}">
                    <a16:rowId xmlns:a16="http://schemas.microsoft.com/office/drawing/2014/main" val="3401716926"/>
                  </a:ext>
                </a:extLst>
              </a:tr>
              <a:tr h="507202">
                <a:tc>
                  <a:txBody>
                    <a:bodyPr/>
                    <a:lstStyle/>
                    <a:p>
                      <a:pPr marL="0" indent="0"/>
                      <a:r>
                        <a:rPr lang="en-US" sz="1500" b="1" i="0" dirty="0">
                          <a:solidFill>
                            <a:schemeClr val="tx1"/>
                          </a:solidFill>
                          <a:latin typeface="Arial" panose="020B0604020202020204" pitchFamily="34" charset="0"/>
                          <a:cs typeface="Arial" panose="020B0604020202020204" pitchFamily="34" charset="0"/>
                        </a:rPr>
                        <a:t>Disease Control Rate, n (%)</a:t>
                      </a:r>
                    </a:p>
                  </a:txBody>
                  <a:tcPr anchor="ctr">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0" i="0" kern="1200" dirty="0">
                          <a:solidFill>
                            <a:schemeClr val="tx1"/>
                          </a:solidFill>
                          <a:latin typeface="Arial" panose="020B0604020202020204" pitchFamily="34" charset="0"/>
                          <a:ea typeface="+mn-ea"/>
                          <a:cs typeface="Arial" panose="020B0604020202020204" pitchFamily="34" charset="0"/>
                        </a:rPr>
                        <a:t>95 (93.1)</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0" i="0" kern="1200" dirty="0">
                          <a:solidFill>
                            <a:schemeClr val="tx1"/>
                          </a:solidFill>
                          <a:latin typeface="Arial" panose="020B0604020202020204" pitchFamily="34" charset="0"/>
                          <a:ea typeface="+mn-ea"/>
                          <a:cs typeface="Arial" panose="020B0604020202020204" pitchFamily="34" charset="0"/>
                        </a:rPr>
                        <a:t>46 (92.0)</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extLst>
                  <a:ext uri="{0D108BD9-81ED-4DB2-BD59-A6C34878D82A}">
                    <a16:rowId xmlns:a16="http://schemas.microsoft.com/office/drawing/2014/main" val="384201385"/>
                  </a:ext>
                </a:extLst>
              </a:tr>
              <a:tr h="33489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i="0" dirty="0">
                          <a:solidFill>
                            <a:schemeClr val="tx1"/>
                          </a:solidFill>
                          <a:latin typeface="Arial" panose="020B0604020202020204" pitchFamily="34" charset="0"/>
                          <a:cs typeface="Arial" panose="020B0604020202020204" pitchFamily="34" charset="0"/>
                        </a:rPr>
                        <a:t>Median PFS, Months</a:t>
                      </a:r>
                    </a:p>
                  </a:txBody>
                  <a:tcPr anchor="ctr">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0" i="0" kern="1200" dirty="0">
                          <a:solidFill>
                            <a:schemeClr val="tx1"/>
                          </a:solidFill>
                          <a:latin typeface="Arial" panose="020B0604020202020204" pitchFamily="34" charset="0"/>
                          <a:ea typeface="+mn-ea"/>
                          <a:cs typeface="Arial" panose="020B0604020202020204" pitchFamily="34" charset="0"/>
                        </a:rPr>
                        <a:t>9.9</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0" i="0" kern="1200" dirty="0">
                          <a:solidFill>
                            <a:schemeClr val="tx1"/>
                          </a:solidFill>
                          <a:latin typeface="Arial" panose="020B0604020202020204" pitchFamily="34" charset="0"/>
                          <a:ea typeface="+mn-ea"/>
                          <a:cs typeface="Arial" panose="020B0604020202020204" pitchFamily="34" charset="0"/>
                        </a:rPr>
                        <a:t>15.4</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extLst>
                  <a:ext uri="{0D108BD9-81ED-4DB2-BD59-A6C34878D82A}">
                    <a16:rowId xmlns:a16="http://schemas.microsoft.com/office/drawing/2014/main" val="2486444681"/>
                  </a:ext>
                </a:extLst>
              </a:tr>
              <a:tr h="33150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i="0" dirty="0">
                          <a:solidFill>
                            <a:schemeClr val="tx1"/>
                          </a:solidFill>
                          <a:latin typeface="Arial" panose="020B0604020202020204" pitchFamily="34" charset="0"/>
                          <a:cs typeface="Arial" panose="020B0604020202020204" pitchFamily="34" charset="0"/>
                        </a:rPr>
                        <a:t>Median OS, Months</a:t>
                      </a:r>
                    </a:p>
                  </a:txBody>
                  <a:tcPr anchor="ctr">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0" i="0" kern="1200" dirty="0">
                          <a:solidFill>
                            <a:schemeClr val="tx1"/>
                          </a:solidFill>
                          <a:latin typeface="Arial" panose="020B0604020202020204" pitchFamily="34" charset="0"/>
                          <a:ea typeface="+mn-ea"/>
                          <a:cs typeface="Arial" panose="020B0604020202020204" pitchFamily="34" charset="0"/>
                        </a:rPr>
                        <a:t>19.5</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0" i="0" kern="1200" dirty="0">
                          <a:solidFill>
                            <a:schemeClr val="tx1"/>
                          </a:solidFill>
                          <a:latin typeface="Arial" panose="020B0604020202020204" pitchFamily="34" charset="0"/>
                          <a:ea typeface="+mn-ea"/>
                          <a:cs typeface="Arial" panose="020B0604020202020204" pitchFamily="34" charset="0"/>
                        </a:rPr>
                        <a:t>NR</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extLst>
                  <a:ext uri="{0D108BD9-81ED-4DB2-BD59-A6C34878D82A}">
                    <a16:rowId xmlns:a16="http://schemas.microsoft.com/office/drawing/2014/main" val="879609128"/>
                  </a:ext>
                </a:extLst>
              </a:tr>
              <a:tr h="507202">
                <a:tc>
                  <a:txBody>
                    <a:bodyPr/>
                    <a:lstStyle/>
                    <a:p>
                      <a:pPr marL="0" indent="0"/>
                      <a:r>
                        <a:rPr lang="en-US" sz="1500" b="1" i="0" dirty="0">
                          <a:solidFill>
                            <a:schemeClr val="tx1"/>
                          </a:solidFill>
                          <a:latin typeface="Arial" panose="020B0604020202020204" pitchFamily="34" charset="0"/>
                          <a:cs typeface="Arial" panose="020B0604020202020204" pitchFamily="34" charset="0"/>
                        </a:rPr>
                        <a:t>Interstitial Lung Disease </a:t>
                      </a:r>
                      <a:r>
                        <a:rPr lang="en-US" sz="1400" b="1" i="0" dirty="0">
                          <a:solidFill>
                            <a:schemeClr val="tx1"/>
                          </a:solidFill>
                          <a:latin typeface="Arial" panose="020B0604020202020204" pitchFamily="34" charset="0"/>
                          <a:cs typeface="Arial" panose="020B0604020202020204" pitchFamily="34" charset="0"/>
                        </a:rPr>
                        <a:t>(Prior ICI/No Prior ICI), %</a:t>
                      </a:r>
                    </a:p>
                  </a:txBody>
                  <a:tcPr anchor="ctr">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1" i="0" kern="1200" dirty="0">
                          <a:solidFill>
                            <a:srgbClr val="FF0000"/>
                          </a:solidFill>
                          <a:latin typeface="Arial" panose="020B0604020202020204" pitchFamily="34" charset="0"/>
                          <a:ea typeface="+mn-ea"/>
                          <a:cs typeface="Arial" panose="020B0604020202020204" pitchFamily="34" charset="0"/>
                        </a:rPr>
                        <a:t>12.9  (14.9/7.4)</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1" i="0" kern="1200" dirty="0">
                          <a:solidFill>
                            <a:srgbClr val="FF0000"/>
                          </a:solidFill>
                          <a:latin typeface="Arial" panose="020B0604020202020204" pitchFamily="34" charset="0"/>
                          <a:ea typeface="+mn-ea"/>
                          <a:cs typeface="Arial" panose="020B0604020202020204" pitchFamily="34" charset="0"/>
                        </a:rPr>
                        <a:t>28.0 (28.2/27.3)</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extLst>
                  <a:ext uri="{0D108BD9-81ED-4DB2-BD59-A6C34878D82A}">
                    <a16:rowId xmlns:a16="http://schemas.microsoft.com/office/drawing/2014/main" val="1726769074"/>
                  </a:ext>
                </a:extLst>
              </a:tr>
              <a:tr h="298354">
                <a:tc>
                  <a:txBody>
                    <a:bodyPr/>
                    <a:lstStyle/>
                    <a:p>
                      <a:pPr marL="0" indent="0"/>
                      <a:r>
                        <a:rPr lang="en-US" sz="1500" b="1" i="0" dirty="0">
                          <a:solidFill>
                            <a:schemeClr val="tx1"/>
                          </a:solidFill>
                          <a:latin typeface="Arial" panose="020B0604020202020204" pitchFamily="34" charset="0"/>
                          <a:cs typeface="Arial" panose="020B0604020202020204" pitchFamily="34" charset="0"/>
                        </a:rPr>
                        <a:t>Dose Reduction/Drug Discontinuation, %</a:t>
                      </a:r>
                    </a:p>
                  </a:txBody>
                  <a:tcPr anchor="ctr">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0" i="0" kern="1200" dirty="0">
                          <a:solidFill>
                            <a:schemeClr val="tx1"/>
                          </a:solidFill>
                          <a:latin typeface="Arial" panose="020B0604020202020204" pitchFamily="34" charset="0"/>
                          <a:ea typeface="+mn-ea"/>
                          <a:cs typeface="Arial" panose="020B0604020202020204" pitchFamily="34" charset="0"/>
                        </a:rPr>
                        <a:t>16.8/13.9</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it-IT" sz="1400" b="0" i="0" kern="1200" dirty="0">
                          <a:solidFill>
                            <a:schemeClr val="tx1"/>
                          </a:solidFill>
                          <a:latin typeface="Arial" panose="020B0604020202020204" pitchFamily="34" charset="0"/>
                          <a:ea typeface="+mn-ea"/>
                          <a:cs typeface="Arial" panose="020B0604020202020204" pitchFamily="34" charset="0"/>
                        </a:rPr>
                        <a:t>32/20</a:t>
                      </a:r>
                    </a:p>
                  </a:txBody>
                  <a:tcPr anchor="ctr">
                    <a:lnL w="12700" cap="flat" cmpd="sng" algn="ctr">
                      <a:noFill/>
                      <a:prstDash val="solid"/>
                      <a:round/>
                      <a:headEnd type="none" w="med" len="med"/>
                      <a:tailEnd type="none" w="med" len="med"/>
                    </a:lnL>
                    <a:lnR>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solidFill>
                      <a:srgbClr val="ECF1FA"/>
                    </a:solidFill>
                  </a:tcPr>
                </a:tc>
                <a:extLst>
                  <a:ext uri="{0D108BD9-81ED-4DB2-BD59-A6C34878D82A}">
                    <a16:rowId xmlns:a16="http://schemas.microsoft.com/office/drawing/2014/main" val="3830988247"/>
                  </a:ext>
                </a:extLst>
              </a:tr>
            </a:tbl>
          </a:graphicData>
        </a:graphic>
      </p:graphicFrame>
      <p:sp>
        <p:nvSpPr>
          <p:cNvPr id="9" name="TextBox 8">
            <a:extLst>
              <a:ext uri="{FF2B5EF4-FFF2-40B4-BE49-F238E27FC236}">
                <a16:creationId xmlns:a16="http://schemas.microsoft.com/office/drawing/2014/main" id="{9CA8BE26-FE2A-5D47-BCFD-03173A3690E2}"/>
              </a:ext>
            </a:extLst>
          </p:cNvPr>
          <p:cNvSpPr txBox="1"/>
          <p:nvPr/>
        </p:nvSpPr>
        <p:spPr>
          <a:xfrm>
            <a:off x="286715" y="2399388"/>
            <a:ext cx="4612663" cy="400110"/>
          </a:xfrm>
          <a:prstGeom prst="rect">
            <a:avLst/>
          </a:prstGeom>
          <a:solidFill>
            <a:srgbClr val="B9F7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DESTINY-Lung02</a:t>
            </a:r>
          </a:p>
        </p:txBody>
      </p:sp>
      <p:sp>
        <p:nvSpPr>
          <p:cNvPr id="10" name="TextBox 9">
            <a:extLst>
              <a:ext uri="{FF2B5EF4-FFF2-40B4-BE49-F238E27FC236}">
                <a16:creationId xmlns:a16="http://schemas.microsoft.com/office/drawing/2014/main" id="{4DF4D8EA-731A-504A-A412-69CD526F87F4}"/>
              </a:ext>
            </a:extLst>
          </p:cNvPr>
          <p:cNvSpPr txBox="1"/>
          <p:nvPr/>
        </p:nvSpPr>
        <p:spPr>
          <a:xfrm>
            <a:off x="9677492" y="3129645"/>
            <a:ext cx="2514507" cy="892552"/>
          </a:xfrm>
          <a:custGeom>
            <a:avLst/>
            <a:gdLst>
              <a:gd name="connsiteX0" fmla="*/ 0 w 2514507"/>
              <a:gd name="connsiteY0" fmla="*/ 0 h 892552"/>
              <a:gd name="connsiteX1" fmla="*/ 553192 w 2514507"/>
              <a:gd name="connsiteY1" fmla="*/ 0 h 892552"/>
              <a:gd name="connsiteX2" fmla="*/ 1081238 w 2514507"/>
              <a:gd name="connsiteY2" fmla="*/ 0 h 892552"/>
              <a:gd name="connsiteX3" fmla="*/ 1609284 w 2514507"/>
              <a:gd name="connsiteY3" fmla="*/ 0 h 892552"/>
              <a:gd name="connsiteX4" fmla="*/ 2036751 w 2514507"/>
              <a:gd name="connsiteY4" fmla="*/ 0 h 892552"/>
              <a:gd name="connsiteX5" fmla="*/ 2514507 w 2514507"/>
              <a:gd name="connsiteY5" fmla="*/ 0 h 892552"/>
              <a:gd name="connsiteX6" fmla="*/ 2514507 w 2514507"/>
              <a:gd name="connsiteY6" fmla="*/ 455202 h 892552"/>
              <a:gd name="connsiteX7" fmla="*/ 2514507 w 2514507"/>
              <a:gd name="connsiteY7" fmla="*/ 892552 h 892552"/>
              <a:gd name="connsiteX8" fmla="*/ 2011606 w 2514507"/>
              <a:gd name="connsiteY8" fmla="*/ 892552 h 892552"/>
              <a:gd name="connsiteX9" fmla="*/ 1584139 w 2514507"/>
              <a:gd name="connsiteY9" fmla="*/ 892552 h 892552"/>
              <a:gd name="connsiteX10" fmla="*/ 1156673 w 2514507"/>
              <a:gd name="connsiteY10" fmla="*/ 892552 h 892552"/>
              <a:gd name="connsiteX11" fmla="*/ 628627 w 2514507"/>
              <a:gd name="connsiteY11" fmla="*/ 892552 h 892552"/>
              <a:gd name="connsiteX12" fmla="*/ 0 w 2514507"/>
              <a:gd name="connsiteY12" fmla="*/ 892552 h 892552"/>
              <a:gd name="connsiteX13" fmla="*/ 0 w 2514507"/>
              <a:gd name="connsiteY13" fmla="*/ 428425 h 892552"/>
              <a:gd name="connsiteX14" fmla="*/ 0 w 2514507"/>
              <a:gd name="connsiteY14"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507" h="892552" fill="none" extrusionOk="0">
                <a:moveTo>
                  <a:pt x="0" y="0"/>
                </a:moveTo>
                <a:cubicBezTo>
                  <a:pt x="231584" y="-36452"/>
                  <a:pt x="283057" y="3141"/>
                  <a:pt x="553192" y="0"/>
                </a:cubicBezTo>
                <a:cubicBezTo>
                  <a:pt x="823327" y="-3141"/>
                  <a:pt x="912122" y="63299"/>
                  <a:pt x="1081238" y="0"/>
                </a:cubicBezTo>
                <a:cubicBezTo>
                  <a:pt x="1250354" y="-63299"/>
                  <a:pt x="1424444" y="53190"/>
                  <a:pt x="1609284" y="0"/>
                </a:cubicBezTo>
                <a:cubicBezTo>
                  <a:pt x="1794124" y="-53190"/>
                  <a:pt x="1926897" y="33984"/>
                  <a:pt x="2036751" y="0"/>
                </a:cubicBezTo>
                <a:cubicBezTo>
                  <a:pt x="2146605" y="-33984"/>
                  <a:pt x="2297704" y="32667"/>
                  <a:pt x="2514507" y="0"/>
                </a:cubicBezTo>
                <a:cubicBezTo>
                  <a:pt x="2520879" y="107711"/>
                  <a:pt x="2479597" y="237713"/>
                  <a:pt x="2514507" y="455202"/>
                </a:cubicBezTo>
                <a:cubicBezTo>
                  <a:pt x="2549417" y="672691"/>
                  <a:pt x="2513478" y="770956"/>
                  <a:pt x="2514507" y="892552"/>
                </a:cubicBezTo>
                <a:cubicBezTo>
                  <a:pt x="2386733" y="903274"/>
                  <a:pt x="2241316" y="857521"/>
                  <a:pt x="2011606" y="892552"/>
                </a:cubicBezTo>
                <a:cubicBezTo>
                  <a:pt x="1781896" y="927583"/>
                  <a:pt x="1789009" y="891781"/>
                  <a:pt x="1584139" y="892552"/>
                </a:cubicBezTo>
                <a:cubicBezTo>
                  <a:pt x="1379269" y="893323"/>
                  <a:pt x="1358886" y="873086"/>
                  <a:pt x="1156673" y="892552"/>
                </a:cubicBezTo>
                <a:cubicBezTo>
                  <a:pt x="954460" y="912018"/>
                  <a:pt x="796753" y="839138"/>
                  <a:pt x="628627" y="892552"/>
                </a:cubicBezTo>
                <a:cubicBezTo>
                  <a:pt x="460501" y="945966"/>
                  <a:pt x="269948" y="820879"/>
                  <a:pt x="0" y="892552"/>
                </a:cubicBezTo>
                <a:cubicBezTo>
                  <a:pt x="-26002" y="736055"/>
                  <a:pt x="35358" y="536733"/>
                  <a:pt x="0" y="428425"/>
                </a:cubicBezTo>
                <a:cubicBezTo>
                  <a:pt x="-35358" y="320117"/>
                  <a:pt x="43218" y="203660"/>
                  <a:pt x="0" y="0"/>
                </a:cubicBezTo>
                <a:close/>
              </a:path>
              <a:path w="2514507" h="892552" stroke="0" extrusionOk="0">
                <a:moveTo>
                  <a:pt x="0" y="0"/>
                </a:moveTo>
                <a:cubicBezTo>
                  <a:pt x="175697" y="-34066"/>
                  <a:pt x="270700" y="20405"/>
                  <a:pt x="477756" y="0"/>
                </a:cubicBezTo>
                <a:cubicBezTo>
                  <a:pt x="684812" y="-20405"/>
                  <a:pt x="785418" y="41791"/>
                  <a:pt x="905223" y="0"/>
                </a:cubicBezTo>
                <a:cubicBezTo>
                  <a:pt x="1025028" y="-41791"/>
                  <a:pt x="1263818" y="5126"/>
                  <a:pt x="1458414" y="0"/>
                </a:cubicBezTo>
                <a:cubicBezTo>
                  <a:pt x="1653010" y="-5126"/>
                  <a:pt x="1809048" y="26299"/>
                  <a:pt x="1936170" y="0"/>
                </a:cubicBezTo>
                <a:cubicBezTo>
                  <a:pt x="2063292" y="-26299"/>
                  <a:pt x="2369498" y="22391"/>
                  <a:pt x="2514507" y="0"/>
                </a:cubicBezTo>
                <a:cubicBezTo>
                  <a:pt x="2523911" y="105594"/>
                  <a:pt x="2480124" y="365334"/>
                  <a:pt x="2514507" y="464127"/>
                </a:cubicBezTo>
                <a:cubicBezTo>
                  <a:pt x="2548890" y="562920"/>
                  <a:pt x="2478779" y="787560"/>
                  <a:pt x="2514507" y="892552"/>
                </a:cubicBezTo>
                <a:cubicBezTo>
                  <a:pt x="2272756" y="936023"/>
                  <a:pt x="2249528" y="880410"/>
                  <a:pt x="2011606" y="892552"/>
                </a:cubicBezTo>
                <a:cubicBezTo>
                  <a:pt x="1773684" y="904694"/>
                  <a:pt x="1680618" y="881755"/>
                  <a:pt x="1584139" y="892552"/>
                </a:cubicBezTo>
                <a:cubicBezTo>
                  <a:pt x="1487660" y="903349"/>
                  <a:pt x="1256535" y="884430"/>
                  <a:pt x="1081238" y="892552"/>
                </a:cubicBezTo>
                <a:cubicBezTo>
                  <a:pt x="905941" y="900674"/>
                  <a:pt x="804010" y="843230"/>
                  <a:pt x="578337" y="892552"/>
                </a:cubicBezTo>
                <a:cubicBezTo>
                  <a:pt x="352664" y="941874"/>
                  <a:pt x="191347" y="823224"/>
                  <a:pt x="0" y="892552"/>
                </a:cubicBezTo>
                <a:cubicBezTo>
                  <a:pt x="-52697" y="742506"/>
                  <a:pt x="46979" y="633202"/>
                  <a:pt x="0" y="428425"/>
                </a:cubicBezTo>
                <a:cubicBezTo>
                  <a:pt x="-46979" y="223648"/>
                  <a:pt x="3270" y="186095"/>
                  <a:pt x="0" y="0"/>
                </a:cubicBezTo>
                <a:close/>
              </a:path>
            </a:pathLst>
          </a:custGeom>
          <a:solidFill>
            <a:schemeClr val="accent5">
              <a:lumMod val="20000"/>
              <a:lumOff val="80000"/>
            </a:schemeClr>
          </a:solidFill>
          <a:ln>
            <a:noFill/>
            <a:prstDash val="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Should We Use T-</a:t>
            </a:r>
            <a:r>
              <a:rPr kumimoji="0" lang="en-US" sz="17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DXd</a:t>
            </a:r>
            <a:r>
              <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in the 1</a:t>
            </a:r>
            <a:r>
              <a:rPr kumimoji="0" lang="en-US" sz="17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st</a:t>
            </a:r>
            <a:r>
              <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DESTINY-Lung04</a:t>
            </a:r>
          </a:p>
        </p:txBody>
      </p:sp>
      <p:sp>
        <p:nvSpPr>
          <p:cNvPr id="11" name="TextBox 10">
            <a:extLst>
              <a:ext uri="{FF2B5EF4-FFF2-40B4-BE49-F238E27FC236}">
                <a16:creationId xmlns:a16="http://schemas.microsoft.com/office/drawing/2014/main" id="{6C8DE173-2EE3-6A41-B5D6-0490FE80F2E0}"/>
              </a:ext>
            </a:extLst>
          </p:cNvPr>
          <p:cNvSpPr txBox="1"/>
          <p:nvPr/>
        </p:nvSpPr>
        <p:spPr>
          <a:xfrm>
            <a:off x="7665155" y="6550223"/>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Goto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JCO 2023</a:t>
            </a:r>
          </a:p>
        </p:txBody>
      </p:sp>
      <p:sp>
        <p:nvSpPr>
          <p:cNvPr id="3" name="TextBox 2">
            <a:extLst>
              <a:ext uri="{FF2B5EF4-FFF2-40B4-BE49-F238E27FC236}">
                <a16:creationId xmlns:a16="http://schemas.microsoft.com/office/drawing/2014/main" id="{0DE4DA5E-0444-DC9A-5B81-766FF23B08E1}"/>
              </a:ext>
            </a:extLst>
          </p:cNvPr>
          <p:cNvSpPr txBox="1"/>
          <p:nvPr/>
        </p:nvSpPr>
        <p:spPr>
          <a:xfrm>
            <a:off x="9677493" y="4255301"/>
            <a:ext cx="2379040" cy="1923604"/>
          </a:xfrm>
          <a:prstGeom prst="rect">
            <a:avLst/>
          </a:prstGeom>
          <a:solidFill>
            <a:schemeClr val="accent5">
              <a:lumMod val="20000"/>
              <a:lumOff val="80000"/>
            </a:schemeClr>
          </a:solidFill>
          <a:ln>
            <a:solidFill>
              <a:schemeClr val="bg1">
                <a:lumMod val="95000"/>
              </a:schemeClr>
            </a:solidFill>
            <a:prstDash val="dash"/>
            <a:extLst>
              <a:ext uri="{C807C97D-BFC1-408E-A445-0C87EB9F89A2}">
                <ask:lineSketchStyleProps xmlns:ask="http://schemas.microsoft.com/office/drawing/2018/sketchyshapes" sd="1219033472">
                  <a:custGeom>
                    <a:avLst/>
                    <a:gdLst>
                      <a:gd name="connsiteX0" fmla="*/ 0 w 2573867"/>
                      <a:gd name="connsiteY0" fmla="*/ 0 h 1477328"/>
                      <a:gd name="connsiteX1" fmla="*/ 2573867 w 2573867"/>
                      <a:gd name="connsiteY1" fmla="*/ 0 h 1477328"/>
                      <a:gd name="connsiteX2" fmla="*/ 2573867 w 2573867"/>
                      <a:gd name="connsiteY2" fmla="*/ 1477328 h 1477328"/>
                      <a:gd name="connsiteX3" fmla="*/ 0 w 2573867"/>
                      <a:gd name="connsiteY3" fmla="*/ 1477328 h 1477328"/>
                      <a:gd name="connsiteX4" fmla="*/ 0 w 2573867"/>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7" h="1477328" extrusionOk="0">
                        <a:moveTo>
                          <a:pt x="0" y="0"/>
                        </a:moveTo>
                        <a:cubicBezTo>
                          <a:pt x="303552" y="118645"/>
                          <a:pt x="1725480" y="116012"/>
                          <a:pt x="2573867" y="0"/>
                        </a:cubicBezTo>
                        <a:cubicBezTo>
                          <a:pt x="2517823" y="735153"/>
                          <a:pt x="2605047" y="1113412"/>
                          <a:pt x="2573867" y="1477328"/>
                        </a:cubicBezTo>
                        <a:cubicBezTo>
                          <a:pt x="1404460" y="1611928"/>
                          <a:pt x="745609" y="1320132"/>
                          <a:pt x="0" y="1477328"/>
                        </a:cubicBezTo>
                        <a:cubicBezTo>
                          <a:pt x="-79908" y="1020908"/>
                          <a:pt x="115447" y="636907"/>
                          <a:pt x="0" y="0"/>
                        </a:cubicBezTo>
                        <a:close/>
                      </a:path>
                    </a:pathLst>
                  </a:custGeom>
                  <ask:type>
                    <ask:lineSketchNon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Median Onset of ILD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88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CNS ORR and DOR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with 5.4 mg/kg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months with 5.4 mg/kg</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35071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a:t>Trastuzumab Deruxtecan in HER2 Expressing NSCLC: DESTINY-Lung01 (5.4 mg/kg)</a:t>
            </a:r>
          </a:p>
        </p:txBody>
      </p:sp>
      <p:sp>
        <p:nvSpPr>
          <p:cNvPr id="5" name="Content Placeholder 2">
            <a:extLst>
              <a:ext uri="{FF2B5EF4-FFF2-40B4-BE49-F238E27FC236}">
                <a16:creationId xmlns:a16="http://schemas.microsoft.com/office/drawing/2014/main" id="{96BF9D99-3FEE-E52C-A33E-07B647244384}"/>
              </a:ext>
            </a:extLst>
          </p:cNvPr>
          <p:cNvSpPr>
            <a:spLocks noGrp="1"/>
          </p:cNvSpPr>
          <p:nvPr>
            <p:ph idx="1"/>
          </p:nvPr>
        </p:nvSpPr>
        <p:spPr>
          <a:xfrm>
            <a:off x="286715" y="1226215"/>
            <a:ext cx="11300177" cy="1691156"/>
          </a:xfrm>
        </p:spPr>
        <p:txBody>
          <a:bodyPr>
            <a:noAutofit/>
          </a:bodyPr>
          <a:lstStyle/>
          <a:p>
            <a:pPr marL="0" indent="0">
              <a:buNone/>
            </a:pPr>
            <a:r>
              <a:rPr lang="en-US" sz="2000" b="1" dirty="0">
                <a:solidFill>
                  <a:srgbClr val="242424"/>
                </a:solidFill>
              </a:rPr>
              <a:t>On April 5, 2024, FDA granted accelerated approval to T-</a:t>
            </a:r>
            <a:r>
              <a:rPr lang="en-US" sz="2000" b="1" dirty="0" err="1">
                <a:solidFill>
                  <a:srgbClr val="242424"/>
                </a:solidFill>
              </a:rPr>
              <a:t>DXd</a:t>
            </a:r>
            <a:r>
              <a:rPr lang="en-US" sz="2000" b="1" dirty="0">
                <a:solidFill>
                  <a:srgbClr val="242424"/>
                </a:solidFill>
              </a:rPr>
              <a:t> for pts with metastatic HER2-positive (IHC 3+) solid tumors following progression on standard therapy</a:t>
            </a:r>
          </a:p>
          <a:p>
            <a:r>
              <a:rPr lang="en-US" sz="1900" dirty="0">
                <a:solidFill>
                  <a:srgbClr val="242424"/>
                </a:solidFill>
              </a:rPr>
              <a:t>HER2 “overexpression” is observed in ~10-23 % of NSCLC</a:t>
            </a:r>
          </a:p>
          <a:p>
            <a:r>
              <a:rPr lang="en-US" sz="1900" dirty="0">
                <a:solidFill>
                  <a:srgbClr val="242424"/>
                </a:solidFill>
              </a:rPr>
              <a:t>Approval in lung cancer based on DESTINY-Lung01 where 3+ constituted strong expression in ≥10% of individual cells or in a tumor cell cluster </a:t>
            </a:r>
          </a:p>
          <a:p>
            <a:pPr marL="0" indent="0">
              <a:buNone/>
            </a:pPr>
            <a:endParaRPr lang="en-US" sz="1900" dirty="0">
              <a:solidFill>
                <a:srgbClr val="242424"/>
              </a:solidFill>
            </a:endParaRPr>
          </a:p>
          <a:p>
            <a:pPr marL="0" indent="0">
              <a:buNone/>
            </a:pPr>
            <a:endParaRPr lang="en-US" sz="1900" dirty="0">
              <a:solidFill>
                <a:srgbClr val="242424"/>
              </a:solidFill>
            </a:endParaRPr>
          </a:p>
        </p:txBody>
      </p:sp>
      <p:pic>
        <p:nvPicPr>
          <p:cNvPr id="8" name="Picture 7">
            <a:extLst>
              <a:ext uri="{FF2B5EF4-FFF2-40B4-BE49-F238E27FC236}">
                <a16:creationId xmlns:a16="http://schemas.microsoft.com/office/drawing/2014/main" id="{652E488E-5804-19D8-0BC9-FE0A31119E9E}"/>
              </a:ext>
            </a:extLst>
          </p:cNvPr>
          <p:cNvPicPr>
            <a:picLocks noChangeAspect="1"/>
          </p:cNvPicPr>
          <p:nvPr/>
        </p:nvPicPr>
        <p:blipFill rotWithShape="1">
          <a:blip r:embed="rId3"/>
          <a:srcRect t="6191"/>
          <a:stretch/>
        </p:blipFill>
        <p:spPr>
          <a:xfrm>
            <a:off x="286715" y="2907173"/>
            <a:ext cx="11551861" cy="3840480"/>
          </a:xfrm>
          <a:prstGeom prst="rect">
            <a:avLst/>
          </a:prstGeom>
        </p:spPr>
      </p:pic>
      <p:sp>
        <p:nvSpPr>
          <p:cNvPr id="13" name="Text Placeholder 6">
            <a:extLst>
              <a:ext uri="{FF2B5EF4-FFF2-40B4-BE49-F238E27FC236}">
                <a16:creationId xmlns:a16="http://schemas.microsoft.com/office/drawing/2014/main" id="{50C98F98-8FFF-F777-F0E3-48C3A0FB4A97}"/>
              </a:ext>
            </a:extLst>
          </p:cNvPr>
          <p:cNvSpPr txBox="1">
            <a:spLocks/>
          </p:cNvSpPr>
          <p:nvPr/>
        </p:nvSpPr>
        <p:spPr>
          <a:xfrm>
            <a:off x="7329714" y="3107691"/>
            <a:ext cx="4862286" cy="1418630"/>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DOR: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6.9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PFS: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 months (2+ and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 months (2+ and 3+) </a:t>
            </a:r>
          </a:p>
        </p:txBody>
      </p:sp>
      <p:sp>
        <p:nvSpPr>
          <p:cNvPr id="14" name="Text Placeholder 6">
            <a:extLst>
              <a:ext uri="{FF2B5EF4-FFF2-40B4-BE49-F238E27FC236}">
                <a16:creationId xmlns:a16="http://schemas.microsoft.com/office/drawing/2014/main" id="{E386CA35-B30F-0DA0-2CEC-EECA4E4DE488}"/>
              </a:ext>
            </a:extLst>
          </p:cNvPr>
          <p:cNvSpPr txBox="1">
            <a:spLocks/>
          </p:cNvSpPr>
          <p:nvPr/>
        </p:nvSpPr>
        <p:spPr>
          <a:xfrm>
            <a:off x="1166326" y="5911199"/>
            <a:ext cx="9748418" cy="836454"/>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ILD occurred in 3 (7%) pts in the overall cohort; two cases were fatal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CAE05EE8-E0AB-8BDD-C7D0-2D2D614C2805}"/>
              </a:ext>
            </a:extLst>
          </p:cNvPr>
          <p:cNvSpPr txBox="1"/>
          <p:nvPr/>
        </p:nvSpPr>
        <p:spPr>
          <a:xfrm>
            <a:off x="7665155" y="6535709"/>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Smit Lancet 2024</a:t>
            </a:r>
          </a:p>
        </p:txBody>
      </p:sp>
    </p:spTree>
    <p:extLst>
      <p:ext uri="{BB962C8B-B14F-4D97-AF65-F5344CB8AC3E}">
        <p14:creationId xmlns:p14="http://schemas.microsoft.com/office/powerpoint/2010/main" val="2855556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39649"/>
            <a:ext cx="11916574" cy="1143000"/>
          </a:xfrm>
        </p:spPr>
        <p:txBody>
          <a:bodyPr>
            <a:noAutofit/>
          </a:bodyPr>
          <a:lstStyle/>
          <a:p>
            <a:pPr algn="l"/>
            <a:r>
              <a:rPr lang="en-US" sz="2900" b="1" dirty="0"/>
              <a:t>DESTINY-Lung03: Phase IB Dose-Escalation Study of Trastuzumab </a:t>
            </a:r>
            <a:r>
              <a:rPr lang="en-US" sz="2900" b="1" dirty="0" err="1"/>
              <a:t>Deruxtecan</a:t>
            </a:r>
            <a:r>
              <a:rPr lang="en-US" sz="2900" b="1" dirty="0"/>
              <a:t> for HER2-Overexpressing (HER2-OE) NSCLC</a:t>
            </a:r>
          </a:p>
        </p:txBody>
      </p:sp>
      <p:sp>
        <p:nvSpPr>
          <p:cNvPr id="15" name="TextBox 14">
            <a:extLst>
              <a:ext uri="{FF2B5EF4-FFF2-40B4-BE49-F238E27FC236}">
                <a16:creationId xmlns:a16="http://schemas.microsoft.com/office/drawing/2014/main" id="{CAE05EE8-E0AB-8BDD-C7D0-2D2D614C2805}"/>
              </a:ext>
            </a:extLst>
          </p:cNvPr>
          <p:cNvSpPr txBox="1"/>
          <p:nvPr/>
        </p:nvSpPr>
        <p:spPr>
          <a:xfrm>
            <a:off x="7497434" y="6499423"/>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Yang WCLC 2024</a:t>
            </a:r>
          </a:p>
        </p:txBody>
      </p:sp>
      <p:pic>
        <p:nvPicPr>
          <p:cNvPr id="12" name="Picture 11" descr="A screenshot of a computer&#10;&#10;Description automatically generated">
            <a:extLst>
              <a:ext uri="{FF2B5EF4-FFF2-40B4-BE49-F238E27FC236}">
                <a16:creationId xmlns:a16="http://schemas.microsoft.com/office/drawing/2014/main" id="{51A5E2F0-0C58-D411-5769-D50A1A02922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39959" y="1539719"/>
            <a:ext cx="11925892" cy="4359274"/>
          </a:xfrm>
          <a:prstGeom prst="rect">
            <a:avLst/>
          </a:prstGeom>
        </p:spPr>
      </p:pic>
      <p:sp>
        <p:nvSpPr>
          <p:cNvPr id="4" name="TextBox 3">
            <a:extLst>
              <a:ext uri="{FF2B5EF4-FFF2-40B4-BE49-F238E27FC236}">
                <a16:creationId xmlns:a16="http://schemas.microsoft.com/office/drawing/2014/main" id="{D3F38CC1-726B-3626-9EE7-E2F89C5B8E08}"/>
              </a:ext>
            </a:extLst>
          </p:cNvPr>
          <p:cNvSpPr txBox="1"/>
          <p:nvPr/>
        </p:nvSpPr>
        <p:spPr>
          <a:xfrm>
            <a:off x="139959" y="5898993"/>
            <a:ext cx="1073862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 objective response rate; DOR = duration of response; DCR = disease control rate; PFS = progression-free survival; OS = overall survival; TKI = tyrosine kinase inhibitor</a:t>
            </a:r>
          </a:p>
        </p:txBody>
      </p:sp>
    </p:spTree>
    <p:extLst>
      <p:ext uri="{BB962C8B-B14F-4D97-AF65-F5344CB8AC3E}">
        <p14:creationId xmlns:p14="http://schemas.microsoft.com/office/powerpoint/2010/main" val="4271235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001143" cy="1143000"/>
          </a:xfrm>
        </p:spPr>
        <p:txBody>
          <a:bodyPr>
            <a:noAutofit/>
          </a:bodyPr>
          <a:lstStyle/>
          <a:p>
            <a:pPr algn="l"/>
            <a:r>
              <a:rPr lang="en-US" sz="3300" b="1" dirty="0"/>
              <a:t>Trastuzumab </a:t>
            </a:r>
            <a:r>
              <a:rPr lang="en-US" sz="3300" b="1" dirty="0" err="1"/>
              <a:t>Deruxtecan</a:t>
            </a:r>
            <a:r>
              <a:rPr lang="en-US" sz="3300" b="1" dirty="0"/>
              <a:t> for HER2-OE NSCLC: DESTINY-Lung03 </a:t>
            </a:r>
          </a:p>
        </p:txBody>
      </p:sp>
      <p:sp>
        <p:nvSpPr>
          <p:cNvPr id="5" name="Content Placeholder 2">
            <a:extLst>
              <a:ext uri="{FF2B5EF4-FFF2-40B4-BE49-F238E27FC236}">
                <a16:creationId xmlns:a16="http://schemas.microsoft.com/office/drawing/2014/main" id="{96BF9D99-3FEE-E52C-A33E-07B647244384}"/>
              </a:ext>
            </a:extLst>
          </p:cNvPr>
          <p:cNvSpPr>
            <a:spLocks noGrp="1"/>
          </p:cNvSpPr>
          <p:nvPr>
            <p:ph idx="1"/>
          </p:nvPr>
        </p:nvSpPr>
        <p:spPr>
          <a:xfrm>
            <a:off x="653389" y="5690960"/>
            <a:ext cx="10007178" cy="1143000"/>
          </a:xfrm>
        </p:spPr>
        <p:txBody>
          <a:bodyPr>
            <a:noAutofit/>
          </a:bodyPr>
          <a:lstStyle/>
          <a:p>
            <a:pPr marL="0" indent="0">
              <a:buNone/>
            </a:pPr>
            <a:r>
              <a:rPr lang="en-US" sz="1800" b="1" dirty="0">
                <a:solidFill>
                  <a:srgbClr val="242424"/>
                </a:solidFill>
              </a:rPr>
              <a:t>Results from DESTINY-Lung03 Part 1 confirm the clinical benefit of T-</a:t>
            </a:r>
            <a:r>
              <a:rPr lang="en-US" sz="1800" b="1" dirty="0" err="1">
                <a:solidFill>
                  <a:srgbClr val="242424"/>
                </a:solidFill>
              </a:rPr>
              <a:t>DXd</a:t>
            </a:r>
            <a:r>
              <a:rPr lang="en-US" sz="1800" b="1" dirty="0">
                <a:solidFill>
                  <a:srgbClr val="242424"/>
                </a:solidFill>
              </a:rPr>
              <a:t> monotherapy (5.4 mg/kg; arm 1D) for pretreated HER2-overexpressing (IHC 3+/2+) metastatic NSCLC, building on DESTINY-Lung01 cohort 1a results</a:t>
            </a:r>
          </a:p>
        </p:txBody>
      </p:sp>
      <p:sp>
        <p:nvSpPr>
          <p:cNvPr id="15" name="TextBox 14">
            <a:extLst>
              <a:ext uri="{FF2B5EF4-FFF2-40B4-BE49-F238E27FC236}">
                <a16:creationId xmlns:a16="http://schemas.microsoft.com/office/drawing/2014/main" id="{CAE05EE8-E0AB-8BDD-C7D0-2D2D614C2805}"/>
              </a:ext>
            </a:extLst>
          </p:cNvPr>
          <p:cNvSpPr txBox="1"/>
          <p:nvPr/>
        </p:nvSpPr>
        <p:spPr>
          <a:xfrm>
            <a:off x="7497434" y="6499423"/>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Yang WCLC 2024</a:t>
            </a:r>
          </a:p>
        </p:txBody>
      </p:sp>
      <p:pic>
        <p:nvPicPr>
          <p:cNvPr id="4" name="Picture 3" descr="A screenshot of a graph&#10;&#10;Description automatically generated">
            <a:extLst>
              <a:ext uri="{FF2B5EF4-FFF2-40B4-BE49-F238E27FC236}">
                <a16:creationId xmlns:a16="http://schemas.microsoft.com/office/drawing/2014/main" id="{32591F53-FE8B-BC1B-8406-452F75E8CE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30252" y="1224429"/>
            <a:ext cx="10610850" cy="4322685"/>
          </a:xfrm>
          <a:prstGeom prst="rect">
            <a:avLst/>
          </a:prstGeom>
        </p:spPr>
      </p:pic>
      <p:sp>
        <p:nvSpPr>
          <p:cNvPr id="13" name="Text Placeholder 6">
            <a:extLst>
              <a:ext uri="{FF2B5EF4-FFF2-40B4-BE49-F238E27FC236}">
                <a16:creationId xmlns:a16="http://schemas.microsoft.com/office/drawing/2014/main" id="{50C98F98-8FFF-F777-F0E3-48C3A0FB4A97}"/>
              </a:ext>
            </a:extLst>
          </p:cNvPr>
          <p:cNvSpPr txBox="1">
            <a:spLocks/>
          </p:cNvSpPr>
          <p:nvPr/>
        </p:nvSpPr>
        <p:spPr>
          <a:xfrm>
            <a:off x="1753425" y="3585119"/>
            <a:ext cx="4862286" cy="1418630"/>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DOR: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PFS: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17.1 months  </a:t>
            </a:r>
          </a:p>
        </p:txBody>
      </p:sp>
    </p:spTree>
    <p:extLst>
      <p:ext uri="{BB962C8B-B14F-4D97-AF65-F5344CB8AC3E}">
        <p14:creationId xmlns:p14="http://schemas.microsoft.com/office/powerpoint/2010/main" val="3761034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776C85-9ED9-9FF5-125E-3634DF37DC74}"/>
              </a:ext>
            </a:extLst>
          </p:cNvPr>
          <p:cNvSpPr>
            <a:spLocks noGrp="1"/>
          </p:cNvSpPr>
          <p:nvPr>
            <p:ph idx="1"/>
          </p:nvPr>
        </p:nvSpPr>
        <p:spPr>
          <a:xfrm>
            <a:off x="609600" y="1464397"/>
            <a:ext cx="11190514" cy="4989285"/>
          </a:xfrm>
        </p:spPr>
        <p:txBody>
          <a:bodyPr>
            <a:normAutofit/>
          </a:bodyPr>
          <a:lstStyle/>
          <a:p>
            <a:pPr marL="0" indent="0">
              <a:buNone/>
            </a:pPr>
            <a:r>
              <a:rPr lang="en-US" sz="2400" b="1" dirty="0"/>
              <a:t>SOHO-01 (BAY 2927088) oral HER2 TKI (n=44 pts)</a:t>
            </a:r>
          </a:p>
          <a:p>
            <a:pPr marL="0" indent="0">
              <a:buNone/>
            </a:pPr>
            <a:r>
              <a:rPr lang="en-US" sz="2400" b="1" i="1" dirty="0"/>
              <a:t>Presented by Dr. </a:t>
            </a:r>
            <a:r>
              <a:rPr lang="en-US" sz="2400" b="1" i="1" dirty="0" err="1"/>
              <a:t>Xuining</a:t>
            </a:r>
            <a:r>
              <a:rPr lang="en-US" sz="2400" b="1" i="1" dirty="0"/>
              <a:t> Le</a:t>
            </a:r>
          </a:p>
          <a:p>
            <a:r>
              <a:rPr lang="en-US" sz="2400" dirty="0"/>
              <a:t>ORR 72.1%, DCR 83.7%, median PFS 7.5 months</a:t>
            </a:r>
          </a:p>
          <a:p>
            <a:r>
              <a:rPr lang="en-US" sz="2400" dirty="0"/>
              <a:t>Among YVMA mutations (71% of pts): ORR 90%, DCR 97%, PFS 9.9 months</a:t>
            </a:r>
          </a:p>
          <a:p>
            <a:r>
              <a:rPr lang="en-US" sz="2400" dirty="0"/>
              <a:t>Safety: 87% with diarrhea; 32% dose reduction; 7% dose discontinuation</a:t>
            </a:r>
          </a:p>
          <a:p>
            <a:pPr marL="0" indent="0">
              <a:buNone/>
            </a:pPr>
            <a:endParaRPr lang="en-US" sz="2400" dirty="0"/>
          </a:p>
          <a:p>
            <a:pPr marL="0" indent="0">
              <a:buNone/>
            </a:pPr>
            <a:r>
              <a:rPr lang="en-US" sz="2400" b="1" dirty="0"/>
              <a:t>BEAMION Lung-01 (</a:t>
            </a:r>
            <a:r>
              <a:rPr lang="en-US" sz="2400" b="1" dirty="0" err="1"/>
              <a:t>Zongertinib</a:t>
            </a:r>
            <a:r>
              <a:rPr lang="en-US" sz="2400" b="1" dirty="0"/>
              <a:t>), oral HER2 TKI (n=132 pts)</a:t>
            </a:r>
          </a:p>
          <a:p>
            <a:pPr marL="0" indent="0">
              <a:buNone/>
            </a:pPr>
            <a:r>
              <a:rPr lang="en-US" sz="2400" b="1" i="1" dirty="0"/>
              <a:t>Presented by Dr. </a:t>
            </a:r>
            <a:r>
              <a:rPr lang="en-US" sz="2400" b="1" i="1" dirty="0" err="1"/>
              <a:t>Gerrina</a:t>
            </a:r>
            <a:r>
              <a:rPr lang="en-US" sz="2400" b="1" i="1" dirty="0"/>
              <a:t> Ruiter</a:t>
            </a:r>
          </a:p>
          <a:p>
            <a:r>
              <a:rPr lang="en-US" sz="2400" dirty="0"/>
              <a:t>ORR 67%, DCR &gt;94% across 2 doses: 120 mg and 240 mg </a:t>
            </a:r>
          </a:p>
          <a:p>
            <a:r>
              <a:rPr lang="en-US" sz="2400" dirty="0"/>
              <a:t>CNS ORR 33-40%</a:t>
            </a:r>
          </a:p>
          <a:p>
            <a:r>
              <a:rPr lang="en-US" sz="2400" dirty="0"/>
              <a:t>Diarrhea 48%; 3% treatment discontinuation; 11% dose reduction</a:t>
            </a:r>
          </a:p>
        </p:txBody>
      </p:sp>
      <p:sp>
        <p:nvSpPr>
          <p:cNvPr id="5" name="Title 1">
            <a:extLst>
              <a:ext uri="{FF2B5EF4-FFF2-40B4-BE49-F238E27FC236}">
                <a16:creationId xmlns:a16="http://schemas.microsoft.com/office/drawing/2014/main" id="{500CD4A4-09C6-8BF5-7E91-C7087EE286C3}"/>
              </a:ext>
            </a:extLst>
          </p:cNvPr>
          <p:cNvSpPr>
            <a:spLocks noGrp="1"/>
          </p:cNvSpPr>
          <p:nvPr>
            <p:ph type="title"/>
          </p:nvPr>
        </p:nvSpPr>
        <p:spPr>
          <a:xfrm>
            <a:off x="139959" y="50800"/>
            <a:ext cx="11916574" cy="1143000"/>
          </a:xfrm>
        </p:spPr>
        <p:txBody>
          <a:bodyPr>
            <a:noAutofit/>
          </a:bodyPr>
          <a:lstStyle/>
          <a:p>
            <a:pPr algn="l"/>
            <a:r>
              <a:rPr lang="en-US" sz="3300" b="1" dirty="0"/>
              <a:t>WCLC HER2 Tyrosine Kinase Inhibitor Updates</a:t>
            </a:r>
          </a:p>
        </p:txBody>
      </p:sp>
    </p:spTree>
    <p:extLst>
      <p:ext uri="{BB962C8B-B14F-4D97-AF65-F5344CB8AC3E}">
        <p14:creationId xmlns:p14="http://schemas.microsoft.com/office/powerpoint/2010/main" val="535316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a:t>2 FDA-Approved KRAS G12C Inhibitors </a:t>
            </a:r>
          </a:p>
        </p:txBody>
      </p:sp>
      <p:pic>
        <p:nvPicPr>
          <p:cNvPr id="8" name="Picture 7">
            <a:extLst>
              <a:ext uri="{FF2B5EF4-FFF2-40B4-BE49-F238E27FC236}">
                <a16:creationId xmlns:a16="http://schemas.microsoft.com/office/drawing/2014/main" id="{BD0B461C-186A-8B27-382F-6981B2F70D49}"/>
              </a:ext>
            </a:extLst>
          </p:cNvPr>
          <p:cNvPicPr>
            <a:picLocks noChangeAspect="1"/>
          </p:cNvPicPr>
          <p:nvPr/>
        </p:nvPicPr>
        <p:blipFill>
          <a:blip r:embed="rId3"/>
          <a:stretch>
            <a:fillRect/>
          </a:stretch>
        </p:blipFill>
        <p:spPr>
          <a:xfrm>
            <a:off x="139959" y="1641127"/>
            <a:ext cx="11837599" cy="4114800"/>
          </a:xfrm>
          <a:prstGeom prst="rect">
            <a:avLst/>
          </a:prstGeom>
        </p:spPr>
      </p:pic>
      <p:sp>
        <p:nvSpPr>
          <p:cNvPr id="9" name="Text Placeholder 6">
            <a:extLst>
              <a:ext uri="{FF2B5EF4-FFF2-40B4-BE49-F238E27FC236}">
                <a16:creationId xmlns:a16="http://schemas.microsoft.com/office/drawing/2014/main" id="{3D0D1EA0-D797-363A-7938-80B4EC0448B4}"/>
              </a:ext>
            </a:extLst>
          </p:cNvPr>
          <p:cNvSpPr txBox="1">
            <a:spLocks/>
          </p:cNvSpPr>
          <p:nvPr/>
        </p:nvSpPr>
        <p:spPr>
          <a:xfrm>
            <a:off x="1645297" y="1086321"/>
            <a:ext cx="2433217" cy="836454"/>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Approved 5/2021</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596EAC89-9BDD-8A07-8202-5BDD4FDF824E}"/>
              </a:ext>
            </a:extLst>
          </p:cNvPr>
          <p:cNvSpPr txBox="1">
            <a:spLocks/>
          </p:cNvSpPr>
          <p:nvPr/>
        </p:nvSpPr>
        <p:spPr>
          <a:xfrm>
            <a:off x="7763068" y="1102073"/>
            <a:ext cx="2433217" cy="836454"/>
          </a:xfrm>
          <a:prstGeom prst="rect">
            <a:avLst/>
          </a:prstGeom>
          <a:noFill/>
        </p:spPr>
        <p:txBody>
          <a:bodyPr vert="horz" lIns="91440" tIns="274320" rIns="91440" bIns="274320" rtlCol="0" anchor="ctr">
            <a:noAutofit/>
          </a:bodyPr>
          <a:lstStyle>
            <a:lvl1pPr marL="0" indent="0" algn="l" defTabSz="914400" rtl="0" eaLnBrk="1" latinLnBrk="0" hangingPunct="1">
              <a:lnSpc>
                <a:spcPct val="120000"/>
              </a:lnSpc>
              <a:spcBef>
                <a:spcPts val="0"/>
              </a:spcBef>
              <a:spcAft>
                <a:spcPts val="1800"/>
              </a:spcAft>
              <a:buFontTx/>
              <a:buNone/>
              <a:defRPr sz="2000" b="1" kern="1200">
                <a:solidFill>
                  <a:schemeClr val="accent2"/>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Approved 12/2022</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9507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err="1"/>
              <a:t>CodeBreak</a:t>
            </a:r>
            <a:r>
              <a:rPr lang="en-US" sz="3300" b="1" dirty="0"/>
              <a:t> 200: Open-Label Phase 3 Study of Sotorasib vs Docetaxel (1:1 Randomization)</a:t>
            </a:r>
          </a:p>
        </p:txBody>
      </p:sp>
      <p:pic>
        <p:nvPicPr>
          <p:cNvPr id="3" name="Picture 2">
            <a:extLst>
              <a:ext uri="{FF2B5EF4-FFF2-40B4-BE49-F238E27FC236}">
                <a16:creationId xmlns:a16="http://schemas.microsoft.com/office/drawing/2014/main" id="{C3DDC8F9-3EE2-1604-644A-9CBA7CF3B81B}"/>
              </a:ext>
            </a:extLst>
          </p:cNvPr>
          <p:cNvPicPr>
            <a:picLocks noChangeAspect="1"/>
          </p:cNvPicPr>
          <p:nvPr/>
        </p:nvPicPr>
        <p:blipFill rotWithShape="1">
          <a:blip r:embed="rId3"/>
          <a:srcRect l="2583" r="3471"/>
          <a:stretch/>
        </p:blipFill>
        <p:spPr>
          <a:xfrm>
            <a:off x="135467" y="1237342"/>
            <a:ext cx="10451324" cy="5259882"/>
          </a:xfrm>
          <a:prstGeom prst="rect">
            <a:avLst/>
          </a:prstGeom>
        </p:spPr>
      </p:pic>
      <p:sp>
        <p:nvSpPr>
          <p:cNvPr id="5" name="TextBox 4">
            <a:extLst>
              <a:ext uri="{FF2B5EF4-FFF2-40B4-BE49-F238E27FC236}">
                <a16:creationId xmlns:a16="http://schemas.microsoft.com/office/drawing/2014/main" id="{CB670138-BEE4-3B07-68A6-C7745AFA6888}"/>
              </a:ext>
            </a:extLst>
          </p:cNvPr>
          <p:cNvSpPr txBox="1"/>
          <p:nvPr/>
        </p:nvSpPr>
        <p:spPr>
          <a:xfrm>
            <a:off x="8418285" y="2939140"/>
            <a:ext cx="389950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28.1% vs 13.2%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DOR: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8.6 vs 6.8 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10.6 vs 11.3 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(study not powered for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with subsequent G12Ci)</a:t>
            </a:r>
          </a:p>
        </p:txBody>
      </p:sp>
      <p:sp>
        <p:nvSpPr>
          <p:cNvPr id="7" name="TextBox 6">
            <a:extLst>
              <a:ext uri="{FF2B5EF4-FFF2-40B4-BE49-F238E27FC236}">
                <a16:creationId xmlns:a16="http://schemas.microsoft.com/office/drawing/2014/main" id="{40E46031-047B-6233-A033-F167A53CE21A}"/>
              </a:ext>
            </a:extLst>
          </p:cNvPr>
          <p:cNvSpPr txBox="1"/>
          <p:nvPr/>
        </p:nvSpPr>
        <p:spPr>
          <a:xfrm>
            <a:off x="7665155" y="6535709"/>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deLangen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Lancet 2024</a:t>
            </a:r>
          </a:p>
        </p:txBody>
      </p:sp>
      <p:sp>
        <p:nvSpPr>
          <p:cNvPr id="8" name="Text Placeholder 6">
            <a:extLst>
              <a:ext uri="{FF2B5EF4-FFF2-40B4-BE49-F238E27FC236}">
                <a16:creationId xmlns:a16="http://schemas.microsoft.com/office/drawing/2014/main" id="{DB789F7A-D9A2-CEDC-E054-7EC90D48777B}"/>
              </a:ext>
            </a:extLst>
          </p:cNvPr>
          <p:cNvSpPr txBox="1">
            <a:spLocks/>
          </p:cNvSpPr>
          <p:nvPr/>
        </p:nvSpPr>
        <p:spPr>
          <a:xfrm>
            <a:off x="1166326" y="1095828"/>
            <a:ext cx="3850105" cy="589427"/>
          </a:xfrm>
          <a:prstGeom prst="rect">
            <a:avLst/>
          </a:prstGeom>
          <a:noFill/>
        </p:spPr>
        <p:txBody>
          <a:bodyPr vert="horz" wrap="square" lIns="180000" tIns="36000" rIns="180000" bIns="72000" rtlCol="0" anchor="b" anchorCtr="0">
            <a:noAutofit/>
          </a:bodyPr>
          <a:lstStyle>
            <a:lvl1pPr marL="0" indent="0" algn="l" defTabSz="914400" rtl="0" eaLnBrk="1" latinLnBrk="0" hangingPunct="1">
              <a:lnSpc>
                <a:spcPct val="100000"/>
              </a:lnSpc>
              <a:spcBef>
                <a:spcPts val="0"/>
              </a:spcBef>
              <a:spcAft>
                <a:spcPts val="0"/>
              </a:spcAft>
              <a:buFontTx/>
              <a:buNone/>
              <a:defRPr sz="1000" b="0" i="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Endpoint: PFS by BICR</a:t>
            </a:r>
          </a:p>
        </p:txBody>
      </p:sp>
    </p:spTree>
    <p:extLst>
      <p:ext uri="{BB962C8B-B14F-4D97-AF65-F5344CB8AC3E}">
        <p14:creationId xmlns:p14="http://schemas.microsoft.com/office/powerpoint/2010/main" val="1959047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8DB6C3-9706-55E0-12AE-B5F26F263CFF}"/>
              </a:ext>
            </a:extLst>
          </p:cNvPr>
          <p:cNvSpPr>
            <a:spLocks noGrp="1"/>
          </p:cNvSpPr>
          <p:nvPr>
            <p:ph type="title"/>
          </p:nvPr>
        </p:nvSpPr>
        <p:spPr>
          <a:xfrm>
            <a:off x="139959" y="50800"/>
            <a:ext cx="11916574" cy="1143000"/>
          </a:xfrm>
        </p:spPr>
        <p:txBody>
          <a:bodyPr>
            <a:noAutofit/>
          </a:bodyPr>
          <a:lstStyle/>
          <a:p>
            <a:pPr algn="l"/>
            <a:r>
              <a:rPr lang="en-US" sz="3300" b="1" dirty="0" err="1"/>
              <a:t>CodeBreak</a:t>
            </a:r>
            <a:r>
              <a:rPr lang="en-US" sz="3300" b="1" dirty="0"/>
              <a:t> 200: Sotorasib vs Docetaxel Safety Profiles</a:t>
            </a:r>
          </a:p>
        </p:txBody>
      </p:sp>
      <p:graphicFrame>
        <p:nvGraphicFramePr>
          <p:cNvPr id="8" name="Table 7">
            <a:extLst>
              <a:ext uri="{FF2B5EF4-FFF2-40B4-BE49-F238E27FC236}">
                <a16:creationId xmlns:a16="http://schemas.microsoft.com/office/drawing/2014/main" id="{A49C8134-B7D9-0E41-D31E-28E1E3DC92ED}"/>
              </a:ext>
            </a:extLst>
          </p:cNvPr>
          <p:cNvGraphicFramePr>
            <a:graphicFrameLocks noGrp="1"/>
          </p:cNvGraphicFramePr>
          <p:nvPr/>
        </p:nvGraphicFramePr>
        <p:xfrm>
          <a:off x="424543" y="1289624"/>
          <a:ext cx="10838544" cy="5267874"/>
        </p:xfrm>
        <a:graphic>
          <a:graphicData uri="http://schemas.openxmlformats.org/drawingml/2006/table">
            <a:tbl>
              <a:tblPr firstRow="1" bandRow="1"/>
              <a:tblGrid>
                <a:gridCol w="3716072">
                  <a:extLst>
                    <a:ext uri="{9D8B030D-6E8A-4147-A177-3AD203B41FA5}">
                      <a16:colId xmlns:a16="http://schemas.microsoft.com/office/drawing/2014/main" val="2511865791"/>
                    </a:ext>
                  </a:extLst>
                </a:gridCol>
                <a:gridCol w="3546870">
                  <a:extLst>
                    <a:ext uri="{9D8B030D-6E8A-4147-A177-3AD203B41FA5}">
                      <a16:colId xmlns:a16="http://schemas.microsoft.com/office/drawing/2014/main" val="3269568547"/>
                    </a:ext>
                  </a:extLst>
                </a:gridCol>
                <a:gridCol w="3575602">
                  <a:extLst>
                    <a:ext uri="{9D8B030D-6E8A-4147-A177-3AD203B41FA5}">
                      <a16:colId xmlns:a16="http://schemas.microsoft.com/office/drawing/2014/main" val="3628634377"/>
                    </a:ext>
                  </a:extLst>
                </a:gridCol>
              </a:tblGrid>
              <a:tr h="622417">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algn="l"/>
                      <a:br>
                        <a:rPr lang="en-US" sz="2000" b="0"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Adverse Event</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Sotorasib</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All | Grade ≥3</a:t>
                      </a:r>
                      <a:endParaRPr lang="en-US" sz="2000" b="0" dirty="0">
                        <a:solidFill>
                          <a:schemeClr val="bg1"/>
                        </a:solidFill>
                        <a:latin typeface="Arial" panose="020B0604020202020204" pitchFamily="34" charset="0"/>
                        <a:cs typeface="Arial" panose="020B0604020202020204" pitchFamily="34" charset="0"/>
                      </a:endParaRP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algn="ctr"/>
                      <a:r>
                        <a:rPr lang="en-US" sz="2000" b="1" dirty="0">
                          <a:solidFill>
                            <a:schemeClr val="bg1"/>
                          </a:solidFill>
                          <a:latin typeface="Arial" panose="020B0604020202020204" pitchFamily="34" charset="0"/>
                          <a:cs typeface="Arial" panose="020B0604020202020204" pitchFamily="34" charset="0"/>
                        </a:rPr>
                        <a:t>Docetaxel</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All | Grade ≥3</a:t>
                      </a:r>
                      <a:endParaRPr lang="en-US" sz="2000" b="0" dirty="0">
                        <a:solidFill>
                          <a:schemeClr val="bg1"/>
                        </a:solidFill>
                        <a:latin typeface="Arial" panose="020B0604020202020204" pitchFamily="34" charset="0"/>
                        <a:cs typeface="Arial" panose="020B0604020202020204" pitchFamily="34" charset="0"/>
                      </a:endParaRP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0675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US" sz="1800" b="1" dirty="0">
                          <a:solidFill>
                            <a:srgbClr val="C00000"/>
                          </a:solidFill>
                          <a:latin typeface="Arial" panose="020B0604020202020204" pitchFamily="34" charset="0"/>
                          <a:cs typeface="Arial" panose="020B0604020202020204" pitchFamily="34" charset="0"/>
                        </a:rPr>
                        <a:t>Diarrhea</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34%| 12</a:t>
                      </a:r>
                      <a:r>
                        <a:rPr lang="en-US" sz="1800" b="0" kern="1200" dirty="0">
                          <a:solidFill>
                            <a:schemeClr val="tx1"/>
                          </a:solidFill>
                          <a:effectLst/>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12%| 1</a:t>
                      </a:r>
                      <a:r>
                        <a:rPr lang="en-US" sz="1800" b="0" kern="1200" dirty="0">
                          <a:solidFill>
                            <a:schemeClr val="tx1"/>
                          </a:solidFill>
                          <a:effectLst/>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0675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US" sz="1800" b="1" dirty="0">
                          <a:solidFill>
                            <a:schemeClr val="tx1"/>
                          </a:solidFill>
                          <a:latin typeface="Arial" panose="020B0604020202020204" pitchFamily="34" charset="0"/>
                          <a:cs typeface="Arial" panose="020B0604020202020204" pitchFamily="34" charset="0"/>
                        </a:rPr>
                        <a:t>Fatigue</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7%| 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25%| 6%</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4757294"/>
                  </a:ext>
                </a:extLst>
              </a:tr>
              <a:tr h="306750">
                <a:tc>
                  <a:txBody>
                    <a:bodyPr/>
                    <a:lstStyle/>
                    <a:p>
                      <a:pPr algn="l"/>
                      <a:r>
                        <a:rPr lang="en-US" sz="1800" b="1" dirty="0">
                          <a:solidFill>
                            <a:schemeClr val="tx1"/>
                          </a:solidFill>
                          <a:latin typeface="Arial" panose="020B0604020202020204" pitchFamily="34" charset="0"/>
                          <a:cs typeface="Arial" panose="020B0604020202020204" pitchFamily="34" charset="0"/>
                        </a:rPr>
                        <a:t>Alopecia</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1%| 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21%| 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06750">
                <a:tc>
                  <a:txBody>
                    <a:bodyPr/>
                    <a:lstStyle/>
                    <a:p>
                      <a:pPr algn="l"/>
                      <a:r>
                        <a:rPr lang="en-US" sz="1800" b="1" dirty="0">
                          <a:solidFill>
                            <a:schemeClr val="tx1"/>
                          </a:solidFill>
                          <a:latin typeface="Arial" panose="020B0604020202020204" pitchFamily="34" charset="0"/>
                          <a:cs typeface="Arial" panose="020B0604020202020204" pitchFamily="34" charset="0"/>
                        </a:rPr>
                        <a:t>Nausea</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14%|1%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20%| 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2723998"/>
                  </a:ext>
                </a:extLst>
              </a:tr>
              <a:tr h="306750">
                <a:tc>
                  <a:txBody>
                    <a:bodyPr/>
                    <a:lstStyle/>
                    <a:p>
                      <a:pPr algn="l"/>
                      <a:r>
                        <a:rPr lang="en-US" sz="1800" b="1" dirty="0">
                          <a:solidFill>
                            <a:schemeClr val="tx1"/>
                          </a:solidFill>
                          <a:latin typeface="Arial" panose="020B0604020202020204" pitchFamily="34" charset="0"/>
                          <a:cs typeface="Arial" panose="020B0604020202020204" pitchFamily="34" charset="0"/>
                        </a:rPr>
                        <a:t>Anemia</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3%| 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18%| 3%</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4785371"/>
                  </a:ext>
                </a:extLst>
              </a:tr>
              <a:tr h="306750">
                <a:tc>
                  <a:txBody>
                    <a:bodyPr/>
                    <a:lstStyle/>
                    <a:p>
                      <a:pPr algn="l"/>
                      <a:r>
                        <a:rPr lang="en-US" sz="1800" b="1" dirty="0">
                          <a:solidFill>
                            <a:schemeClr val="tx1"/>
                          </a:solidFill>
                          <a:latin typeface="Arial" panose="020B0604020202020204" pitchFamily="34" charset="0"/>
                          <a:cs typeface="Arial" panose="020B0604020202020204" pitchFamily="34" charset="0"/>
                        </a:rPr>
                        <a:t>Decreased Appetite</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11%|2%</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14%| 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505878"/>
                  </a:ext>
                </a:extLst>
              </a:tr>
              <a:tr h="306750">
                <a:tc>
                  <a:txBody>
                    <a:bodyPr/>
                    <a:lstStyle/>
                    <a:p>
                      <a:pPr algn="l"/>
                      <a:r>
                        <a:rPr lang="en-US" sz="1800" b="1" dirty="0">
                          <a:solidFill>
                            <a:schemeClr val="tx1"/>
                          </a:solidFill>
                          <a:latin typeface="Arial" panose="020B0604020202020204" pitchFamily="34" charset="0"/>
                          <a:cs typeface="Arial" panose="020B0604020202020204" pitchFamily="34" charset="0"/>
                        </a:rPr>
                        <a:t>Stomatitis</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0766271"/>
                  </a:ext>
                </a:extLst>
              </a:tr>
              <a:tr h="306750">
                <a:tc>
                  <a:txBody>
                    <a:bodyPr/>
                    <a:lstStyle/>
                    <a:p>
                      <a:pPr algn="l"/>
                      <a:r>
                        <a:rPr lang="en-US" sz="1800" b="1" dirty="0">
                          <a:solidFill>
                            <a:schemeClr val="tx1"/>
                          </a:solidFill>
                          <a:latin typeface="Arial" panose="020B0604020202020204" pitchFamily="34" charset="0"/>
                          <a:cs typeface="Arial" panose="020B0604020202020204" pitchFamily="34" charset="0"/>
                        </a:rPr>
                        <a:t>Constipation</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8679204"/>
                  </a:ext>
                </a:extLst>
              </a:tr>
              <a:tr h="306750">
                <a:tc>
                  <a:txBody>
                    <a:bodyPr/>
                    <a:lstStyle/>
                    <a:p>
                      <a:pPr algn="l"/>
                      <a:r>
                        <a:rPr lang="en-US" sz="1800" b="1" dirty="0">
                          <a:solidFill>
                            <a:schemeClr val="tx1"/>
                          </a:solidFill>
                          <a:latin typeface="Arial" panose="020B0604020202020204" pitchFamily="34" charset="0"/>
                          <a:cs typeface="Arial" panose="020B0604020202020204" pitchFamily="34" charset="0"/>
                        </a:rPr>
                        <a:t>Asthenia</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11%|3%</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5236747"/>
                  </a:ext>
                </a:extLst>
              </a:tr>
              <a:tr h="306750">
                <a:tc>
                  <a:txBody>
                    <a:bodyPr/>
                    <a:lstStyle/>
                    <a:p>
                      <a:pPr algn="l"/>
                      <a:r>
                        <a:rPr lang="en-US" sz="1800" b="1" dirty="0">
                          <a:solidFill>
                            <a:srgbClr val="C00000"/>
                          </a:solidFill>
                          <a:latin typeface="Arial" panose="020B0604020202020204" pitchFamily="34" charset="0"/>
                          <a:cs typeface="Arial" panose="020B0604020202020204" pitchFamily="34" charset="0"/>
                        </a:rPr>
                        <a:t>AST Increase</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10%|8%</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4510038"/>
                  </a:ext>
                </a:extLst>
              </a:tr>
              <a:tr h="347386">
                <a:tc>
                  <a:txBody>
                    <a:bodyPr/>
                    <a:lstStyle/>
                    <a:p>
                      <a:pPr algn="l"/>
                      <a:r>
                        <a:rPr lang="en-US" sz="1800" b="1" dirty="0">
                          <a:solidFill>
                            <a:srgbClr val="C00000"/>
                          </a:solidFill>
                          <a:latin typeface="Arial" panose="020B0604020202020204" pitchFamily="34" charset="0"/>
                          <a:cs typeface="Arial" panose="020B0604020202020204" pitchFamily="34" charset="0"/>
                        </a:rPr>
                        <a:t>ALT Increase</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10%|5%</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442451"/>
                  </a:ext>
                </a:extLst>
              </a:tr>
              <a:tr h="347386">
                <a:tc>
                  <a:txBody>
                    <a:bodyPr/>
                    <a:lstStyle/>
                    <a:p>
                      <a:pPr algn="l"/>
                      <a:r>
                        <a:rPr lang="en-US" sz="1800" b="1" dirty="0">
                          <a:solidFill>
                            <a:schemeClr val="tx1"/>
                          </a:solidFill>
                          <a:latin typeface="Arial" panose="020B0604020202020204" pitchFamily="34" charset="0"/>
                          <a:cs typeface="Arial" panose="020B0604020202020204" pitchFamily="34" charset="0"/>
                        </a:rPr>
                        <a:t>Peripheral Neuropathy</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406144"/>
                  </a:ext>
                </a:extLst>
              </a:tr>
              <a:tr h="326956">
                <a:tc>
                  <a:txBody>
                    <a:bodyPr/>
                    <a:lstStyle/>
                    <a:p>
                      <a:pPr algn="l"/>
                      <a:r>
                        <a:rPr lang="en-US" sz="1800" b="1" dirty="0">
                          <a:solidFill>
                            <a:schemeClr val="tx1"/>
                          </a:solidFill>
                          <a:latin typeface="Arial" panose="020B0604020202020204" pitchFamily="34" charset="0"/>
                          <a:cs typeface="Arial" panose="020B0604020202020204" pitchFamily="34" charset="0"/>
                        </a:rPr>
                        <a:t>Dose Reduction</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15%</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27% </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729213429"/>
                  </a:ext>
                </a:extLst>
              </a:tr>
              <a:tr h="326956">
                <a:tc>
                  <a:txBody>
                    <a:bodyPr/>
                    <a:lstStyle/>
                    <a:p>
                      <a:pPr algn="l"/>
                      <a:r>
                        <a:rPr lang="en-US" sz="1800" b="1" dirty="0">
                          <a:solidFill>
                            <a:schemeClr val="tx1"/>
                          </a:solidFill>
                          <a:latin typeface="Arial" panose="020B0604020202020204" pitchFamily="34" charset="0"/>
                          <a:cs typeface="Arial" panose="020B0604020202020204" pitchFamily="34" charset="0"/>
                        </a:rPr>
                        <a:t>Discontinuation</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10%</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11%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9470033"/>
                  </a:ext>
                </a:extLst>
              </a:tr>
            </a:tbl>
          </a:graphicData>
        </a:graphic>
      </p:graphicFrame>
      <p:sp>
        <p:nvSpPr>
          <p:cNvPr id="9" name="TextBox 8">
            <a:extLst>
              <a:ext uri="{FF2B5EF4-FFF2-40B4-BE49-F238E27FC236}">
                <a16:creationId xmlns:a16="http://schemas.microsoft.com/office/drawing/2014/main" id="{96215676-F80F-3EAB-BE3B-9FC810C45FC6}"/>
              </a:ext>
            </a:extLst>
          </p:cNvPr>
          <p:cNvSpPr txBox="1"/>
          <p:nvPr/>
        </p:nvSpPr>
        <p:spPr>
          <a:xfrm>
            <a:off x="7665155" y="6535709"/>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deLangen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Lancet 2024</a:t>
            </a:r>
          </a:p>
        </p:txBody>
      </p:sp>
    </p:spTree>
    <p:extLst>
      <p:ext uri="{BB962C8B-B14F-4D97-AF65-F5344CB8AC3E}">
        <p14:creationId xmlns:p14="http://schemas.microsoft.com/office/powerpoint/2010/main" val="33249844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a:t>KRYSTAL-12: Open-Label Phase 3 Study of Adagrasib vs Docetaxel (2:1 Randomization) </a:t>
            </a:r>
          </a:p>
        </p:txBody>
      </p:sp>
      <p:sp>
        <p:nvSpPr>
          <p:cNvPr id="3" name="TextBox 2">
            <a:extLst>
              <a:ext uri="{FF2B5EF4-FFF2-40B4-BE49-F238E27FC236}">
                <a16:creationId xmlns:a16="http://schemas.microsoft.com/office/drawing/2014/main" id="{6654AB15-F68E-809F-1020-16AF715ADCE4}"/>
              </a:ext>
            </a:extLst>
          </p:cNvPr>
          <p:cNvSpPr txBox="1"/>
          <p:nvPr/>
        </p:nvSpPr>
        <p:spPr>
          <a:xfrm>
            <a:off x="7665155" y="6535709"/>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ASCO 2024</a:t>
            </a:r>
          </a:p>
        </p:txBody>
      </p:sp>
      <p:sp>
        <p:nvSpPr>
          <p:cNvPr id="5" name="Text Placeholder 6">
            <a:extLst>
              <a:ext uri="{FF2B5EF4-FFF2-40B4-BE49-F238E27FC236}">
                <a16:creationId xmlns:a16="http://schemas.microsoft.com/office/drawing/2014/main" id="{FC2C0060-B362-2FD8-2B5A-2950F60F7666}"/>
              </a:ext>
            </a:extLst>
          </p:cNvPr>
          <p:cNvSpPr txBox="1">
            <a:spLocks/>
          </p:cNvSpPr>
          <p:nvPr/>
        </p:nvSpPr>
        <p:spPr>
          <a:xfrm>
            <a:off x="0" y="1063172"/>
            <a:ext cx="9753600" cy="589427"/>
          </a:xfrm>
          <a:prstGeom prst="rect">
            <a:avLst/>
          </a:prstGeom>
          <a:noFill/>
        </p:spPr>
        <p:txBody>
          <a:bodyPr vert="horz" wrap="square" lIns="180000" tIns="36000" rIns="180000" bIns="72000" rtlCol="0" anchor="b" anchorCtr="0">
            <a:noAutofit/>
          </a:bodyPr>
          <a:lstStyle>
            <a:lvl1pPr marL="0" indent="0" algn="l" defTabSz="914400" rtl="0" eaLnBrk="1" latinLnBrk="0" hangingPunct="1">
              <a:lnSpc>
                <a:spcPct val="100000"/>
              </a:lnSpc>
              <a:spcBef>
                <a:spcPts val="0"/>
              </a:spcBef>
              <a:spcAft>
                <a:spcPts val="0"/>
              </a:spcAft>
              <a:buFontTx/>
              <a:buNone/>
              <a:defRPr sz="1000" b="0" i="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Endpoint: PFS by BICR;  Hierarchical (PFS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ORROS); OS immature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8" name="Picture 7">
            <a:extLst>
              <a:ext uri="{FF2B5EF4-FFF2-40B4-BE49-F238E27FC236}">
                <a16:creationId xmlns:a16="http://schemas.microsoft.com/office/drawing/2014/main" id="{87875759-7746-FC95-7228-B8AAD229EC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928" b="11068"/>
          <a:stretch/>
        </p:blipFill>
        <p:spPr>
          <a:xfrm>
            <a:off x="72570" y="1722082"/>
            <a:ext cx="9370035" cy="4635175"/>
          </a:xfrm>
          <a:prstGeom prst="rect">
            <a:avLst/>
          </a:prstGeom>
        </p:spPr>
      </p:pic>
      <p:sp>
        <p:nvSpPr>
          <p:cNvPr id="6" name="TextBox 5">
            <a:extLst>
              <a:ext uri="{FF2B5EF4-FFF2-40B4-BE49-F238E27FC236}">
                <a16:creationId xmlns:a16="http://schemas.microsoft.com/office/drawing/2014/main" id="{4067BFB9-30A8-9426-3B5A-4D0108DB8B8B}"/>
              </a:ext>
            </a:extLst>
          </p:cNvPr>
          <p:cNvSpPr txBox="1"/>
          <p:nvPr/>
        </p:nvSpPr>
        <p:spPr>
          <a:xfrm>
            <a:off x="8403772" y="2852404"/>
            <a:ext cx="389950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 vs 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DOR: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8.3 vs 5.4 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CNS ORR: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vs 11%</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10.6 vs 11.3 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 crossover)</a:t>
            </a:r>
          </a:p>
        </p:txBody>
      </p:sp>
    </p:spTree>
    <p:extLst>
      <p:ext uri="{BB962C8B-B14F-4D97-AF65-F5344CB8AC3E}">
        <p14:creationId xmlns:p14="http://schemas.microsoft.com/office/powerpoint/2010/main" val="27675793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a:t>KRYSTAL-12: Open-Label Phase 3 Study of Adagrasib vs Docetaxel (Safety Findings)</a:t>
            </a:r>
          </a:p>
        </p:txBody>
      </p:sp>
      <p:pic>
        <p:nvPicPr>
          <p:cNvPr id="6" name="Picture 5">
            <a:extLst>
              <a:ext uri="{FF2B5EF4-FFF2-40B4-BE49-F238E27FC236}">
                <a16:creationId xmlns:a16="http://schemas.microsoft.com/office/drawing/2014/main" id="{4A824C67-E159-B9EB-BA2E-7D11ADCDB5B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38245" y="1732852"/>
            <a:ext cx="10214515" cy="4572000"/>
          </a:xfrm>
          <a:prstGeom prst="rect">
            <a:avLst/>
          </a:prstGeom>
        </p:spPr>
      </p:pic>
      <p:sp>
        <p:nvSpPr>
          <p:cNvPr id="7" name="TextBox 6">
            <a:extLst>
              <a:ext uri="{FF2B5EF4-FFF2-40B4-BE49-F238E27FC236}">
                <a16:creationId xmlns:a16="http://schemas.microsoft.com/office/drawing/2014/main" id="{3FBE4875-7F15-98FF-C1A8-9B31A210E2D9}"/>
              </a:ext>
            </a:extLst>
          </p:cNvPr>
          <p:cNvSpPr txBox="1"/>
          <p:nvPr/>
        </p:nvSpPr>
        <p:spPr>
          <a:xfrm>
            <a:off x="2994781" y="1899382"/>
            <a:ext cx="484293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 TRAEs: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 vs 46%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Dose Reduction: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 vs 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Dose Interrupted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59% vs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Discontinuation: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 vs 14%</a:t>
            </a:r>
          </a:p>
        </p:txBody>
      </p:sp>
      <p:sp>
        <p:nvSpPr>
          <p:cNvPr id="8" name="TextBox 7">
            <a:extLst>
              <a:ext uri="{FF2B5EF4-FFF2-40B4-BE49-F238E27FC236}">
                <a16:creationId xmlns:a16="http://schemas.microsoft.com/office/drawing/2014/main" id="{40608BD8-90E6-1C38-A2F3-4E95DBD8179B}"/>
              </a:ext>
            </a:extLst>
          </p:cNvPr>
          <p:cNvSpPr txBox="1"/>
          <p:nvPr/>
        </p:nvSpPr>
        <p:spPr>
          <a:xfrm>
            <a:off x="5067902" y="1532797"/>
            <a:ext cx="8128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a:t>
            </a:r>
          </a:p>
        </p:txBody>
      </p:sp>
      <p:sp>
        <p:nvSpPr>
          <p:cNvPr id="9" name="TextBox 8">
            <a:extLst>
              <a:ext uri="{FF2B5EF4-FFF2-40B4-BE49-F238E27FC236}">
                <a16:creationId xmlns:a16="http://schemas.microsoft.com/office/drawing/2014/main" id="{2D5ABE5B-8329-BE57-8009-A1D14D69723E}"/>
              </a:ext>
            </a:extLst>
          </p:cNvPr>
          <p:cNvSpPr txBox="1"/>
          <p:nvPr/>
        </p:nvSpPr>
        <p:spPr>
          <a:xfrm>
            <a:off x="6046407" y="1529797"/>
            <a:ext cx="8128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DOC</a:t>
            </a:r>
          </a:p>
        </p:txBody>
      </p:sp>
      <p:sp>
        <p:nvSpPr>
          <p:cNvPr id="10" name="TextBox 9">
            <a:extLst>
              <a:ext uri="{FF2B5EF4-FFF2-40B4-BE49-F238E27FC236}">
                <a16:creationId xmlns:a16="http://schemas.microsoft.com/office/drawing/2014/main" id="{538DE084-970B-1FF5-A61F-30BD735D4DB3}"/>
              </a:ext>
            </a:extLst>
          </p:cNvPr>
          <p:cNvSpPr txBox="1"/>
          <p:nvPr/>
        </p:nvSpPr>
        <p:spPr>
          <a:xfrm>
            <a:off x="7665155" y="6535709"/>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ASCO 2024</a:t>
            </a:r>
          </a:p>
        </p:txBody>
      </p:sp>
    </p:spTree>
    <p:extLst>
      <p:ext uri="{BB962C8B-B14F-4D97-AF65-F5344CB8AC3E}">
        <p14:creationId xmlns:p14="http://schemas.microsoft.com/office/powerpoint/2010/main" val="42520793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3F46FA-66B5-2008-936A-3A43E34B8D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66325" y="1323629"/>
            <a:ext cx="9971175" cy="5380482"/>
          </a:xfrm>
          <a:prstGeom prst="rect">
            <a:avLst/>
          </a:prstGeom>
        </p:spPr>
      </p:pic>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a:t>KRYSTAL-12: Impact on QOL (&gt;85% Completion Rate)</a:t>
            </a:r>
          </a:p>
        </p:txBody>
      </p:sp>
      <p:sp>
        <p:nvSpPr>
          <p:cNvPr id="7" name="TextBox 6">
            <a:extLst>
              <a:ext uri="{FF2B5EF4-FFF2-40B4-BE49-F238E27FC236}">
                <a16:creationId xmlns:a16="http://schemas.microsoft.com/office/drawing/2014/main" id="{E3DDDA76-F857-B69A-B085-0662A9803452}"/>
              </a:ext>
            </a:extLst>
          </p:cNvPr>
          <p:cNvSpPr txBox="1"/>
          <p:nvPr/>
        </p:nvSpPr>
        <p:spPr>
          <a:xfrm>
            <a:off x="7665155" y="6535709"/>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Felip</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WCLC 2024</a:t>
            </a:r>
          </a:p>
        </p:txBody>
      </p:sp>
    </p:spTree>
    <p:extLst>
      <p:ext uri="{BB962C8B-B14F-4D97-AF65-F5344CB8AC3E}">
        <p14:creationId xmlns:p14="http://schemas.microsoft.com/office/powerpoint/2010/main" val="49690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a:t>KRYSTAL-12: Impact on QOL</a:t>
            </a:r>
          </a:p>
        </p:txBody>
      </p:sp>
      <p:pic>
        <p:nvPicPr>
          <p:cNvPr id="3" name="Picture 2">
            <a:extLst>
              <a:ext uri="{FF2B5EF4-FFF2-40B4-BE49-F238E27FC236}">
                <a16:creationId xmlns:a16="http://schemas.microsoft.com/office/drawing/2014/main" id="{A352A043-B2AA-D590-4288-90398909BF9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17142" y="1320810"/>
            <a:ext cx="9844600" cy="5383301"/>
          </a:xfrm>
          <a:prstGeom prst="rect">
            <a:avLst/>
          </a:prstGeom>
        </p:spPr>
      </p:pic>
      <p:sp>
        <p:nvSpPr>
          <p:cNvPr id="5" name="TextBox 4">
            <a:extLst>
              <a:ext uri="{FF2B5EF4-FFF2-40B4-BE49-F238E27FC236}">
                <a16:creationId xmlns:a16="http://schemas.microsoft.com/office/drawing/2014/main" id="{66FA2294-6075-7054-517E-031EF85421DC}"/>
              </a:ext>
            </a:extLst>
          </p:cNvPr>
          <p:cNvSpPr txBox="1"/>
          <p:nvPr/>
        </p:nvSpPr>
        <p:spPr>
          <a:xfrm>
            <a:off x="7665155" y="6535709"/>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Felip</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WCLC 2024</a:t>
            </a:r>
          </a:p>
        </p:txBody>
      </p:sp>
    </p:spTree>
    <p:extLst>
      <p:ext uri="{BB962C8B-B14F-4D97-AF65-F5344CB8AC3E}">
        <p14:creationId xmlns:p14="http://schemas.microsoft.com/office/powerpoint/2010/main" val="42822674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a:t>KRYSTAL-12: Impact on QOL</a:t>
            </a:r>
          </a:p>
        </p:txBody>
      </p:sp>
      <p:pic>
        <p:nvPicPr>
          <p:cNvPr id="3" name="Picture 2">
            <a:extLst>
              <a:ext uri="{FF2B5EF4-FFF2-40B4-BE49-F238E27FC236}">
                <a16:creationId xmlns:a16="http://schemas.microsoft.com/office/drawing/2014/main" id="{0CE9D9E5-BFBE-F31B-8781-D963CE3141B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2327"/>
          <a:stretch/>
        </p:blipFill>
        <p:spPr>
          <a:xfrm>
            <a:off x="976046" y="1355667"/>
            <a:ext cx="10118812" cy="5451533"/>
          </a:xfrm>
          <a:prstGeom prst="rect">
            <a:avLst/>
          </a:prstGeom>
        </p:spPr>
      </p:pic>
      <p:sp>
        <p:nvSpPr>
          <p:cNvPr id="5" name="TextBox 4">
            <a:extLst>
              <a:ext uri="{FF2B5EF4-FFF2-40B4-BE49-F238E27FC236}">
                <a16:creationId xmlns:a16="http://schemas.microsoft.com/office/drawing/2014/main" id="{35A21F17-A3BF-B8E9-ED50-D73B48DC51F4}"/>
              </a:ext>
            </a:extLst>
          </p:cNvPr>
          <p:cNvSpPr txBox="1"/>
          <p:nvPr/>
        </p:nvSpPr>
        <p:spPr>
          <a:xfrm>
            <a:off x="7665155" y="6535709"/>
            <a:ext cx="45268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Felip</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WCLC 2024</a:t>
            </a:r>
          </a:p>
        </p:txBody>
      </p:sp>
    </p:spTree>
    <p:extLst>
      <p:ext uri="{BB962C8B-B14F-4D97-AF65-F5344CB8AC3E}">
        <p14:creationId xmlns:p14="http://schemas.microsoft.com/office/powerpoint/2010/main" val="2798449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268760"/>
            <a:ext cx="9655968" cy="5303520"/>
          </a:xfrm>
        </p:spPr>
        <p:txBody>
          <a:bodyPr/>
          <a:lstStyle/>
          <a:p>
            <a:pPr marL="98425" indent="0">
              <a:lnSpc>
                <a:spcPct val="100000"/>
              </a:lnSpc>
              <a:spcBef>
                <a:spcPts val="2400"/>
              </a:spcBef>
              <a:spcAft>
                <a:spcPts val="1200"/>
              </a:spcAft>
              <a:buNone/>
            </a:pPr>
            <a:r>
              <a:rPr lang="en-US" sz="2400" dirty="0">
                <a:solidFill>
                  <a:schemeClr val="accent2"/>
                </a:solidFill>
              </a:rPr>
              <a:t>Introduction: </a:t>
            </a:r>
            <a:r>
              <a:rPr lang="en-US" sz="2400" dirty="0">
                <a:solidFill>
                  <a:schemeClr val="tx1"/>
                </a:solidFill>
              </a:rPr>
              <a:t>A Model for Targeted Treatment in Non-Small Cell Lung Cancer (NSCLC)</a:t>
            </a:r>
          </a:p>
          <a:p>
            <a:pPr marL="98425" indent="0">
              <a:lnSpc>
                <a:spcPct val="100000"/>
              </a:lnSpc>
              <a:spcBef>
                <a:spcPts val="2400"/>
              </a:spcBef>
              <a:spcAft>
                <a:spcPts val="1200"/>
              </a:spcAft>
              <a:buNone/>
            </a:pPr>
            <a:r>
              <a:rPr lang="en-US" sz="2400" dirty="0">
                <a:solidFill>
                  <a:schemeClr val="accent2"/>
                </a:solidFill>
              </a:rPr>
              <a:t>Module 1: </a:t>
            </a:r>
            <a:r>
              <a:rPr lang="en-US" sz="2400" dirty="0">
                <a:solidFill>
                  <a:schemeClr val="tx1"/>
                </a:solidFill>
              </a:rPr>
              <a:t>NSCLC with ALK, ROS1 and NTRK Rearrangements — Dr Langer</a:t>
            </a:r>
          </a:p>
          <a:p>
            <a:pPr marL="98425" indent="0">
              <a:lnSpc>
                <a:spcPct val="100000"/>
              </a:lnSpc>
              <a:spcBef>
                <a:spcPts val="2400"/>
              </a:spcBef>
              <a:spcAft>
                <a:spcPts val="1200"/>
              </a:spcAft>
              <a:buNone/>
            </a:pPr>
            <a:r>
              <a:rPr lang="en-US" sz="2400" dirty="0">
                <a:solidFill>
                  <a:schemeClr val="accent2"/>
                </a:solidFill>
              </a:rPr>
              <a:t>Module 2: </a:t>
            </a:r>
            <a:r>
              <a:rPr lang="en-US" sz="2400" dirty="0">
                <a:solidFill>
                  <a:schemeClr val="tx1"/>
                </a:solidFill>
              </a:rPr>
              <a:t>Current and Future Treatment of Metastatic NSCLC with RET, MET, HER2 and KRAS Alterations — Dr </a:t>
            </a:r>
            <a:r>
              <a:rPr lang="en-US" sz="2400" dirty="0" err="1">
                <a:solidFill>
                  <a:schemeClr val="tx1"/>
                </a:solidFill>
              </a:rPr>
              <a:t>Dagogo</a:t>
            </a:r>
            <a:r>
              <a:rPr lang="en-US" sz="2400" dirty="0">
                <a:solidFill>
                  <a:schemeClr val="tx1"/>
                </a:solidFill>
              </a:rPr>
              <a:t>-Jack</a:t>
            </a:r>
          </a:p>
          <a:p>
            <a:pPr marL="98425" indent="0">
              <a:lnSpc>
                <a:spcPct val="100000"/>
              </a:lnSpc>
              <a:spcBef>
                <a:spcPts val="24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C9925D-EF20-DEC3-759F-D2ECB081FB8C}"/>
              </a:ext>
            </a:extLst>
          </p:cNvPr>
          <p:cNvSpPr txBox="1"/>
          <p:nvPr/>
        </p:nvSpPr>
        <p:spPr>
          <a:xfrm>
            <a:off x="4099299" y="2505670"/>
            <a:ext cx="3993401" cy="92333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3333CC"/>
                </a:solidFill>
                <a:effectLst/>
                <a:uLnTx/>
                <a:uFillTx/>
                <a:latin typeface="Arial" pitchFamily="-72" charset="0"/>
                <a:ea typeface="MS PGothic" charset="0"/>
              </a:rPr>
              <a:t>Questions?</a:t>
            </a:r>
          </a:p>
        </p:txBody>
      </p:sp>
    </p:spTree>
    <p:custDataLst>
      <p:tags r:id="rId1"/>
    </p:custDataLst>
    <p:extLst>
      <p:ext uri="{BB962C8B-B14F-4D97-AF65-F5344CB8AC3E}">
        <p14:creationId xmlns:p14="http://schemas.microsoft.com/office/powerpoint/2010/main" val="1598603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A490-2478-5C4A-89C7-2CE2B1CA33F2}"/>
              </a:ext>
            </a:extLst>
          </p:cNvPr>
          <p:cNvSpPr>
            <a:spLocks noGrp="1"/>
          </p:cNvSpPr>
          <p:nvPr>
            <p:ph type="title"/>
          </p:nvPr>
        </p:nvSpPr>
        <p:spPr>
          <a:xfrm>
            <a:off x="139959" y="50800"/>
            <a:ext cx="11916574" cy="1143000"/>
          </a:xfrm>
        </p:spPr>
        <p:txBody>
          <a:bodyPr>
            <a:noAutofit/>
          </a:bodyPr>
          <a:lstStyle/>
          <a:p>
            <a:pPr algn="l"/>
            <a:r>
              <a:rPr lang="en-US" sz="3300" b="1" dirty="0"/>
              <a:t>Efficacy of Investigational KRAS G12C Inhibitors</a:t>
            </a:r>
          </a:p>
        </p:txBody>
      </p:sp>
      <p:graphicFrame>
        <p:nvGraphicFramePr>
          <p:cNvPr id="3" name="Table 2">
            <a:extLst>
              <a:ext uri="{FF2B5EF4-FFF2-40B4-BE49-F238E27FC236}">
                <a16:creationId xmlns:a16="http://schemas.microsoft.com/office/drawing/2014/main" id="{63988157-0702-355A-1A97-668A88C9E781}"/>
              </a:ext>
            </a:extLst>
          </p:cNvPr>
          <p:cNvGraphicFramePr>
            <a:graphicFrameLocks noGrp="1"/>
          </p:cNvGraphicFramePr>
          <p:nvPr>
            <p:extLst>
              <p:ext uri="{D42A27DB-BD31-4B8C-83A1-F6EECF244321}">
                <p14:modId xmlns:p14="http://schemas.microsoft.com/office/powerpoint/2010/main" val="323990849"/>
              </p:ext>
            </p:extLst>
          </p:nvPr>
        </p:nvGraphicFramePr>
        <p:xfrm>
          <a:off x="729343" y="1375491"/>
          <a:ext cx="10388600" cy="4646072"/>
        </p:xfrm>
        <a:graphic>
          <a:graphicData uri="http://schemas.openxmlformats.org/drawingml/2006/table">
            <a:tbl>
              <a:tblPr firstRow="1" bandRow="1"/>
              <a:tblGrid>
                <a:gridCol w="2275114">
                  <a:extLst>
                    <a:ext uri="{9D8B030D-6E8A-4147-A177-3AD203B41FA5}">
                      <a16:colId xmlns:a16="http://schemas.microsoft.com/office/drawing/2014/main" val="2511865791"/>
                    </a:ext>
                  </a:extLst>
                </a:gridCol>
                <a:gridCol w="3236686">
                  <a:extLst>
                    <a:ext uri="{9D8B030D-6E8A-4147-A177-3AD203B41FA5}">
                      <a16:colId xmlns:a16="http://schemas.microsoft.com/office/drawing/2014/main" val="3269568547"/>
                    </a:ext>
                  </a:extLst>
                </a:gridCol>
                <a:gridCol w="2258886">
                  <a:extLst>
                    <a:ext uri="{9D8B030D-6E8A-4147-A177-3AD203B41FA5}">
                      <a16:colId xmlns:a16="http://schemas.microsoft.com/office/drawing/2014/main" val="3859753070"/>
                    </a:ext>
                  </a:extLst>
                </a:gridCol>
                <a:gridCol w="2617914">
                  <a:extLst>
                    <a:ext uri="{9D8B030D-6E8A-4147-A177-3AD203B41FA5}">
                      <a16:colId xmlns:a16="http://schemas.microsoft.com/office/drawing/2014/main" val="3532982437"/>
                    </a:ext>
                  </a:extLst>
                </a:gridCol>
              </a:tblGrid>
              <a:tr h="1340622">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algn="ct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Drug</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ORR</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DCR</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Median PFS</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45221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000" b="1" dirty="0" err="1">
                          <a:solidFill>
                            <a:schemeClr val="tx1"/>
                          </a:solidFill>
                          <a:latin typeface="Arial" panose="020B0604020202020204" pitchFamily="34" charset="0"/>
                          <a:cs typeface="Arial" panose="020B0604020202020204" pitchFamily="34" charset="0"/>
                        </a:rPr>
                        <a:t>Divarasib</a:t>
                      </a:r>
                      <a:endParaRPr lang="en-US" sz="2000" b="1" dirty="0">
                        <a:solidFill>
                          <a:schemeClr val="tx1"/>
                        </a:solidFill>
                        <a:latin typeface="Arial" panose="020B0604020202020204" pitchFamily="34" charset="0"/>
                        <a:cs typeface="Arial" panose="020B0604020202020204" pitchFamily="34" charset="0"/>
                      </a:endParaRPr>
                    </a:p>
                    <a:p>
                      <a:pPr algn="ctr"/>
                      <a:r>
                        <a:rPr lang="en-US" sz="2000" b="1" dirty="0">
                          <a:solidFill>
                            <a:schemeClr val="tx1"/>
                          </a:solidFill>
                          <a:latin typeface="Arial" panose="020B0604020202020204" pitchFamily="34" charset="0"/>
                          <a:cs typeface="Arial" panose="020B0604020202020204" pitchFamily="34" charset="0"/>
                        </a:rPr>
                        <a:t>(n=44)</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59%</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15.3 months</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5221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000" b="1" dirty="0" err="1">
                          <a:solidFill>
                            <a:schemeClr val="tx1"/>
                          </a:solidFill>
                          <a:latin typeface="Arial" panose="020B0604020202020204" pitchFamily="34" charset="0"/>
                          <a:cs typeface="Arial" panose="020B0604020202020204" pitchFamily="34" charset="0"/>
                        </a:rPr>
                        <a:t>Olomorasib</a:t>
                      </a:r>
                      <a:endParaRPr lang="en-US" sz="2000" b="1" dirty="0">
                        <a:solidFill>
                          <a:schemeClr val="tx1"/>
                        </a:solidFill>
                        <a:latin typeface="Arial" panose="020B0604020202020204" pitchFamily="34" charset="0"/>
                        <a:cs typeface="Arial" panose="020B0604020202020204" pitchFamily="34" charset="0"/>
                      </a:endParaRP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8" rtl="0" eaLnBrk="1" latinLnBrk="0" hangingPunct="1">
                        <a:defRPr sz="1800" kern="1200">
                          <a:solidFill>
                            <a:schemeClr val="tx1"/>
                          </a:solidFill>
                          <a:latin typeface="Calibri" panose="020F0502020204030204"/>
                        </a:defRPr>
                      </a:lvl1pPr>
                      <a:lvl2pPr marL="457189" algn="l" defTabSz="914378" rtl="0" eaLnBrk="1" latinLnBrk="0" hangingPunct="1">
                        <a:defRPr sz="1800" kern="1200">
                          <a:solidFill>
                            <a:schemeClr val="tx1"/>
                          </a:solidFill>
                          <a:latin typeface="Calibri" panose="020F0502020204030204"/>
                        </a:defRPr>
                      </a:lvl2pPr>
                      <a:lvl3pPr marL="914378" algn="l" defTabSz="914378" rtl="0" eaLnBrk="1" latinLnBrk="0" hangingPunct="1">
                        <a:defRPr sz="1800" kern="1200">
                          <a:solidFill>
                            <a:schemeClr val="tx1"/>
                          </a:solidFill>
                          <a:latin typeface="Calibri" panose="020F0502020204030204"/>
                        </a:defRPr>
                      </a:lvl3pPr>
                      <a:lvl4pPr marL="1371566" algn="l" defTabSz="914378" rtl="0" eaLnBrk="1" latinLnBrk="0" hangingPunct="1">
                        <a:defRPr sz="1800" kern="1200">
                          <a:solidFill>
                            <a:schemeClr val="tx1"/>
                          </a:solidFill>
                          <a:latin typeface="Calibri" panose="020F0502020204030204"/>
                        </a:defRPr>
                      </a:lvl4pPr>
                      <a:lvl5pPr marL="1828754" algn="l" defTabSz="914378" rtl="0" eaLnBrk="1" latinLnBrk="0" hangingPunct="1">
                        <a:defRPr sz="1800" kern="1200">
                          <a:solidFill>
                            <a:schemeClr val="tx1"/>
                          </a:solidFill>
                          <a:latin typeface="Calibri" panose="020F0502020204030204"/>
                        </a:defRPr>
                      </a:lvl5pPr>
                      <a:lvl6pPr marL="2285943" algn="l" defTabSz="914378" rtl="0" eaLnBrk="1" latinLnBrk="0" hangingPunct="1">
                        <a:defRPr sz="1800" kern="1200">
                          <a:solidFill>
                            <a:schemeClr val="tx1"/>
                          </a:solidFill>
                          <a:latin typeface="Calibri" panose="020F0502020204030204"/>
                        </a:defRPr>
                      </a:lvl6pPr>
                      <a:lvl7pPr marL="2743132" algn="l" defTabSz="914378" rtl="0" eaLnBrk="1" latinLnBrk="0" hangingPunct="1">
                        <a:defRPr sz="1800" kern="1200">
                          <a:solidFill>
                            <a:schemeClr val="tx1"/>
                          </a:solidFill>
                          <a:latin typeface="Calibri" panose="020F0502020204030204"/>
                        </a:defRPr>
                      </a:lvl7pPr>
                      <a:lvl8pPr marL="3200320" algn="l" defTabSz="914378" rtl="0" eaLnBrk="1" latinLnBrk="0" hangingPunct="1">
                        <a:defRPr sz="1800" kern="1200">
                          <a:solidFill>
                            <a:schemeClr val="tx1"/>
                          </a:solidFill>
                          <a:latin typeface="Calibri" panose="020F0502020204030204"/>
                        </a:defRPr>
                      </a:lvl8pPr>
                      <a:lvl9pPr marL="3657509" algn="l" defTabSz="914378" rtl="0" eaLnBrk="1" latinLnBrk="0" hangingPunct="1">
                        <a:defRPr sz="1800" kern="1200">
                          <a:solidFill>
                            <a:schemeClr val="tx1"/>
                          </a:solidFill>
                          <a:latin typeface="Calibri" panose="020F0502020204030204"/>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35% (all solid tumors)</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41% (NSCLC post-G12Ci)</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89%</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8.1 months </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4757294"/>
                  </a:ext>
                </a:extLst>
              </a:tr>
              <a:tr h="452214">
                <a:tc>
                  <a:txBody>
                    <a:bodyPr/>
                    <a:lstStyle/>
                    <a:p>
                      <a:pPr algn="ctr"/>
                      <a:r>
                        <a:rPr lang="en-US" sz="2000" b="1" dirty="0" err="1">
                          <a:solidFill>
                            <a:schemeClr val="tx1"/>
                          </a:solidFill>
                          <a:latin typeface="Arial" panose="020B0604020202020204" pitchFamily="34" charset="0"/>
                          <a:cs typeface="Arial" panose="020B0604020202020204" pitchFamily="34" charset="0"/>
                        </a:rPr>
                        <a:t>Garsorasib</a:t>
                      </a:r>
                      <a:endParaRPr lang="en-US" sz="2000" b="1" dirty="0">
                        <a:solidFill>
                          <a:schemeClr val="tx1"/>
                        </a:solidFill>
                        <a:latin typeface="Arial" panose="020B0604020202020204" pitchFamily="34" charset="0"/>
                        <a:cs typeface="Arial" panose="020B0604020202020204" pitchFamily="34" charset="0"/>
                      </a:endParaRPr>
                    </a:p>
                    <a:p>
                      <a:pPr algn="ctr"/>
                      <a:r>
                        <a:rPr lang="en-US" sz="2000" b="1" dirty="0">
                          <a:solidFill>
                            <a:schemeClr val="tx1"/>
                          </a:solidFill>
                          <a:latin typeface="Arial" panose="020B0604020202020204" pitchFamily="34" charset="0"/>
                          <a:cs typeface="Arial" panose="020B0604020202020204" pitchFamily="34" charset="0"/>
                        </a:rPr>
                        <a:t>(n=74)</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52%</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89%</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9.1 months</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2214">
                <a:tc>
                  <a:txBody>
                    <a:bodyPr/>
                    <a:lstStyle/>
                    <a:p>
                      <a:pPr algn="ctr"/>
                      <a:r>
                        <a:rPr lang="en-US" sz="2000" b="1" dirty="0" err="1">
                          <a:solidFill>
                            <a:schemeClr val="tx1"/>
                          </a:solidFill>
                          <a:latin typeface="Arial" panose="020B0604020202020204" pitchFamily="34" charset="0"/>
                          <a:cs typeface="Arial" panose="020B0604020202020204" pitchFamily="34" charset="0"/>
                        </a:rPr>
                        <a:t>Glecirasib</a:t>
                      </a:r>
                      <a:endParaRPr lang="en-US" sz="2000" b="1" dirty="0">
                        <a:solidFill>
                          <a:schemeClr val="tx1"/>
                        </a:solidFill>
                        <a:latin typeface="Arial" panose="020B0604020202020204" pitchFamily="34" charset="0"/>
                        <a:cs typeface="Arial" panose="020B0604020202020204" pitchFamily="34" charset="0"/>
                      </a:endParaRPr>
                    </a:p>
                    <a:p>
                      <a:pPr algn="ctr"/>
                      <a:r>
                        <a:rPr lang="en-US" sz="2000" b="1" dirty="0">
                          <a:solidFill>
                            <a:schemeClr val="tx1"/>
                          </a:solidFill>
                          <a:latin typeface="Arial" panose="020B0604020202020204" pitchFamily="34" charset="0"/>
                          <a:cs typeface="Arial" panose="020B0604020202020204" pitchFamily="34" charset="0"/>
                        </a:rPr>
                        <a:t>(n=119)</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48%</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86%</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8.2 months</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2723998"/>
                  </a:ext>
                </a:extLst>
              </a:tr>
              <a:tr h="353775">
                <a:tc>
                  <a:txBody>
                    <a:bodyPr/>
                    <a:lstStyle/>
                    <a:p>
                      <a:pPr algn="ctr"/>
                      <a:r>
                        <a:rPr lang="en-US" sz="2000" b="1">
                          <a:solidFill>
                            <a:schemeClr val="tx1"/>
                          </a:solidFill>
                          <a:latin typeface="Arial" panose="020B0604020202020204" pitchFamily="34" charset="0"/>
                          <a:cs typeface="Arial" panose="020B0604020202020204" pitchFamily="34" charset="0"/>
                        </a:rPr>
                        <a:t>IBI351</a:t>
                      </a:r>
                      <a:endParaRPr lang="en-US" sz="2000" b="1" dirty="0">
                        <a:solidFill>
                          <a:schemeClr val="tx1"/>
                        </a:solidFill>
                        <a:latin typeface="Arial" panose="020B0604020202020204" pitchFamily="34" charset="0"/>
                        <a:cs typeface="Arial" panose="020B0604020202020204" pitchFamily="34" charset="0"/>
                      </a:endParaRPr>
                    </a:p>
                    <a:p>
                      <a:pPr algn="ctr"/>
                      <a:r>
                        <a:rPr lang="en-US" sz="2000" b="1" dirty="0">
                          <a:solidFill>
                            <a:schemeClr val="tx1"/>
                          </a:solidFill>
                          <a:latin typeface="Arial" panose="020B0604020202020204" pitchFamily="34" charset="0"/>
                          <a:cs typeface="Arial" panose="020B0604020202020204" pitchFamily="34" charset="0"/>
                        </a:rPr>
                        <a:t>(n=116)</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49%</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91%</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9.7 months</a:t>
                      </a:r>
                    </a:p>
                  </a:txBody>
                  <a:tcPr marL="68654" marR="68654" marT="25745" marB="2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4785371"/>
                  </a:ext>
                </a:extLst>
              </a:tr>
            </a:tbl>
          </a:graphicData>
        </a:graphic>
      </p:graphicFrame>
      <p:sp>
        <p:nvSpPr>
          <p:cNvPr id="5" name="TextBox 4">
            <a:extLst>
              <a:ext uri="{FF2B5EF4-FFF2-40B4-BE49-F238E27FC236}">
                <a16:creationId xmlns:a16="http://schemas.microsoft.com/office/drawing/2014/main" id="{2EB8F76F-D48F-3192-1977-5E012F60F387}"/>
              </a:ext>
            </a:extLst>
          </p:cNvPr>
          <p:cNvSpPr txBox="1"/>
          <p:nvPr/>
        </p:nvSpPr>
        <p:spPr>
          <a:xfrm>
            <a:off x="3773715" y="6535709"/>
            <a:ext cx="841828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Sacher WCLC 2024, Heist ASCO 2024, Li WCLC 2024, Li ASCO 2022, Zhou WCLC 2024</a:t>
            </a:r>
          </a:p>
        </p:txBody>
      </p:sp>
    </p:spTree>
    <p:extLst>
      <p:ext uri="{BB962C8B-B14F-4D97-AF65-F5344CB8AC3E}">
        <p14:creationId xmlns:p14="http://schemas.microsoft.com/office/powerpoint/2010/main" val="1562645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9F3C7F-C891-52B3-C564-1E5C06C0C6C0}"/>
              </a:ext>
            </a:extLst>
          </p:cNvPr>
          <p:cNvSpPr>
            <a:spLocks noGrp="1"/>
          </p:cNvSpPr>
          <p:nvPr>
            <p:ph type="title"/>
          </p:nvPr>
        </p:nvSpPr>
        <p:spPr>
          <a:xfrm>
            <a:off x="139700" y="50800"/>
            <a:ext cx="11917363" cy="1143000"/>
          </a:xfrm>
        </p:spPr>
        <p:txBody>
          <a:bodyPr>
            <a:noAutofit/>
          </a:bodyPr>
          <a:lstStyle/>
          <a:p>
            <a:pPr algn="l"/>
            <a:r>
              <a:rPr lang="en-US" sz="3600" b="1" dirty="0"/>
              <a:t>Case Presentation – Dr </a:t>
            </a:r>
            <a:r>
              <a:rPr lang="en-US" sz="3600" b="1" dirty="0" err="1"/>
              <a:t>Dagogo</a:t>
            </a:r>
            <a:r>
              <a:rPr lang="en-US" sz="3600" b="1" dirty="0"/>
              <a:t>-Jack: Stage IV KRAS</a:t>
            </a:r>
            <a:r>
              <a:rPr lang="en-US" sz="3600" b="1" baseline="30000" dirty="0"/>
              <a:t>G12C</a:t>
            </a:r>
            <a:r>
              <a:rPr lang="en-US" sz="3600" b="1" dirty="0"/>
              <a:t> NSCLC </a:t>
            </a:r>
          </a:p>
        </p:txBody>
      </p:sp>
      <p:sp>
        <p:nvSpPr>
          <p:cNvPr id="5" name="TextBox 4">
            <a:extLst>
              <a:ext uri="{FF2B5EF4-FFF2-40B4-BE49-F238E27FC236}">
                <a16:creationId xmlns:a16="http://schemas.microsoft.com/office/drawing/2014/main" id="{72923A50-2113-958C-A20D-B536797E6E36}"/>
              </a:ext>
            </a:extLst>
          </p:cNvPr>
          <p:cNvSpPr txBox="1"/>
          <p:nvPr/>
        </p:nvSpPr>
        <p:spPr>
          <a:xfrm>
            <a:off x="139959" y="1236063"/>
            <a:ext cx="11610363"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52-year-old male with an active smoking history was taken to the emergency room after losing consciousness while driving. Brain MRI demonstrated a 5 cm R frontal mass with extensive edema, as well as several smaller brain metastases. PET + CT chest, abdomen, pelvis revealed a 1.2 cm right middle lobe nodule without lymphadenopathy or abdominopelvic abnormalities.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 underwent R frontal craniotomy with pathology consistent with a PD-L1 negative metastatic lung adenocarcinoma harboring KRAS G12C in addition to STK11 and KEAP1 mutations.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Stereotactic radiosurgery was performed on four separate sub-centimeter brain metastases. He also received fractionated radiation to the resection cavity.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 was subsequently treated with carboplatin + pemetrexed + pembrolizumab.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4 cycles, scans demonstrated progression of CNS disease and an unchanged lung nodule.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 underwent whole brain radiation therapy.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 months later in the setting of further progression in the CNS despite whole brain radiation, he initiated Adagrasib. He required a dose reduction after 6 weeks due to intractable nausea/vomiting.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Repeat imaging on Adagrasib demonstrated progression of 1 brain metastasis with slight decrease in size of the remaining metastases. He underwent SRS and remained on Adagrasib for 5 months before it was discontinued in setting of poor tolerance and further CNS progression. </a:t>
            </a:r>
          </a:p>
        </p:txBody>
      </p:sp>
    </p:spTree>
    <p:extLst>
      <p:ext uri="{BB962C8B-B14F-4D97-AF65-F5344CB8AC3E}">
        <p14:creationId xmlns:p14="http://schemas.microsoft.com/office/powerpoint/2010/main" val="360580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6F130C-0C7E-015C-8FFE-739FD7D93806}"/>
              </a:ext>
            </a:extLst>
          </p:cNvPr>
          <p:cNvSpPr/>
          <p:nvPr/>
        </p:nvSpPr>
        <p:spPr bwMode="auto">
          <a:xfrm>
            <a:off x="694746" y="1196752"/>
            <a:ext cx="10592726"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268760"/>
            <a:ext cx="9655968" cy="5303520"/>
          </a:xfrm>
        </p:spPr>
        <p:txBody>
          <a:bodyPr/>
          <a:lstStyle/>
          <a:p>
            <a:pPr marL="98425" indent="0">
              <a:lnSpc>
                <a:spcPct val="100000"/>
              </a:lnSpc>
              <a:spcBef>
                <a:spcPts val="2400"/>
              </a:spcBef>
              <a:spcAft>
                <a:spcPts val="1200"/>
              </a:spcAft>
              <a:buNone/>
            </a:pPr>
            <a:r>
              <a:rPr lang="en-US" sz="2400" dirty="0">
                <a:solidFill>
                  <a:schemeClr val="bg1"/>
                </a:solidFill>
              </a:rPr>
              <a:t>Introduction: A Model for Targeted Treatment in Non-Small Cell Lung Cancer (NSCLC)</a:t>
            </a:r>
          </a:p>
          <a:p>
            <a:pPr marL="98425" indent="0">
              <a:lnSpc>
                <a:spcPct val="100000"/>
              </a:lnSpc>
              <a:spcBef>
                <a:spcPts val="2400"/>
              </a:spcBef>
              <a:spcAft>
                <a:spcPts val="1200"/>
              </a:spcAft>
              <a:buNone/>
            </a:pPr>
            <a:r>
              <a:rPr lang="en-US" sz="2400" dirty="0">
                <a:solidFill>
                  <a:schemeClr val="accent2"/>
                </a:solidFill>
              </a:rPr>
              <a:t>Module 1: </a:t>
            </a:r>
            <a:r>
              <a:rPr lang="en-US" sz="2400" dirty="0">
                <a:solidFill>
                  <a:schemeClr val="tx1"/>
                </a:solidFill>
              </a:rPr>
              <a:t>NSCLC with ALK, ROS1 and NTRK Rearrangements — Dr Langer</a:t>
            </a:r>
          </a:p>
          <a:p>
            <a:pPr marL="98425" indent="0">
              <a:lnSpc>
                <a:spcPct val="100000"/>
              </a:lnSpc>
              <a:spcBef>
                <a:spcPts val="2400"/>
              </a:spcBef>
              <a:spcAft>
                <a:spcPts val="1200"/>
              </a:spcAft>
              <a:buNone/>
            </a:pPr>
            <a:r>
              <a:rPr lang="en-US" sz="2400" dirty="0">
                <a:solidFill>
                  <a:schemeClr val="accent2"/>
                </a:solidFill>
              </a:rPr>
              <a:t>Module 2: </a:t>
            </a:r>
            <a:r>
              <a:rPr lang="en-US" sz="2400" dirty="0">
                <a:solidFill>
                  <a:schemeClr val="tx1"/>
                </a:solidFill>
              </a:rPr>
              <a:t>Current and Future Treatment of Metastatic NSCLC with RET, MET, HER2 and KRAS Alterations — Dr </a:t>
            </a:r>
            <a:r>
              <a:rPr lang="en-US" sz="2400" dirty="0" err="1">
                <a:solidFill>
                  <a:schemeClr val="tx1"/>
                </a:solidFill>
              </a:rPr>
              <a:t>Dagogo</a:t>
            </a:r>
            <a:r>
              <a:rPr lang="en-US" sz="2400" dirty="0">
                <a:solidFill>
                  <a:schemeClr val="tx1"/>
                </a:solidFill>
              </a:rPr>
              <a:t>-Jack</a:t>
            </a:r>
          </a:p>
          <a:p>
            <a:pPr marL="98425" indent="0">
              <a:lnSpc>
                <a:spcPct val="100000"/>
              </a:lnSpc>
              <a:spcBef>
                <a:spcPts val="24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100777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GH_CC_WIDESCREEN">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GH_CC_WIDESCREEN" id="{12B4EDEB-7ADA-5540-ACF6-5CAF93E0AEC8}" vid="{4F108A15-4A5A-EE4E-A1B3-9727D9AB33AC}"/>
    </a:ext>
  </a:extLst>
</a:theme>
</file>

<file path=ppt/theme/theme6.xml><?xml version="1.0" encoding="utf-8"?>
<a:theme xmlns:a="http://schemas.openxmlformats.org/drawingml/2006/main" name="1_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586FB1-F9D3-4515-9329-194785C9023A}"/>
</file>

<file path=customXml/itemProps2.xml><?xml version="1.0" encoding="utf-8"?>
<ds:datastoreItem xmlns:ds="http://schemas.openxmlformats.org/officeDocument/2006/customXml" ds:itemID="{859E037C-B410-4497-BB0B-115D12DF32D2}"/>
</file>

<file path=docProps/app.xml><?xml version="1.0" encoding="utf-8"?>
<Properties xmlns="http://schemas.openxmlformats.org/officeDocument/2006/extended-properties" xmlns:vt="http://schemas.openxmlformats.org/officeDocument/2006/docPropsVTypes">
  <TotalTime>33498</TotalTime>
  <Words>9143</Words>
  <Application>Microsoft Macintosh PowerPoint</Application>
  <PresentationFormat>Widescreen</PresentationFormat>
  <Paragraphs>1242</Paragraphs>
  <Slides>82</Slides>
  <Notes>48</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82</vt:i4>
      </vt:variant>
    </vt:vector>
  </HeadingPairs>
  <TitlesOfParts>
    <vt:vector size="102" baseType="lpstr">
      <vt:lpstr>ＭＳ Ｐゴシック</vt:lpstr>
      <vt:lpstr>Arial</vt:lpstr>
      <vt:lpstr>Arial Narrow</vt:lpstr>
      <vt:lpstr>Calibri</vt:lpstr>
      <vt:lpstr>Cambria</vt:lpstr>
      <vt:lpstr>Franklin Gothic Book</vt:lpstr>
      <vt:lpstr>Lucida Grande</vt:lpstr>
      <vt:lpstr>Noto Sans Symbols</vt:lpstr>
      <vt:lpstr>Palatino</vt:lpstr>
      <vt:lpstr>Symbol</vt:lpstr>
      <vt:lpstr>Times</vt:lpstr>
      <vt:lpstr>Times New Roman</vt:lpstr>
      <vt:lpstr>Univers 47 CondensedLight</vt:lpstr>
      <vt:lpstr>Wingdings</vt:lpstr>
      <vt:lpstr>3_Default Design</vt:lpstr>
      <vt:lpstr>8_Default Design</vt:lpstr>
      <vt:lpstr>7_Default Design</vt:lpstr>
      <vt:lpstr>Penn Medicine Template 2009</vt:lpstr>
      <vt:lpstr>MGH_CC_WIDESCREEN</vt:lpstr>
      <vt:lpstr>1_Office Theme</vt:lpstr>
      <vt:lpstr>The Implications of Recent Datasets for the Current  and Future Management of Non-Small Cell Lung Cancer  with Actionable Targets Beyond EGFR  A CME/MOC-Accredited Live Webinar in Conjunction with the  IASLC 2024 World Conference on Lung Cancer</vt:lpstr>
      <vt:lpstr>Faculty</vt:lpstr>
      <vt:lpstr>Dr Dagogo-Jack — Disclosures</vt:lpstr>
      <vt:lpstr>Dr Langer — Disclosures</vt:lpstr>
      <vt:lpstr>Dr Love — Disclosures</vt:lpstr>
      <vt:lpstr>Commercial Support</vt:lpstr>
      <vt:lpstr>PowerPoint Presentation</vt:lpstr>
      <vt:lpstr>Agenda</vt:lpstr>
      <vt:lpstr>Agenda</vt:lpstr>
      <vt:lpstr>General Issues Related to the Management of NSCLC</vt:lpstr>
      <vt:lpstr>Agenda</vt:lpstr>
      <vt:lpstr>Case Presentation – Dr Langer: ALK (+) Adjuvant   </vt:lpstr>
      <vt:lpstr>Case Presentation – Dr Langer: ALK (+) Adjuvant (Continued)   </vt:lpstr>
      <vt:lpstr>Contemporary Care for Pts with NSCLC  and ALK, ROS1 and NTRK State-of-the-Art – post ASCO and WCLC 2024</vt:lpstr>
      <vt:lpstr>PowerPoint Presentation</vt:lpstr>
      <vt:lpstr>Is There  a BEST First-line Option?</vt:lpstr>
      <vt:lpstr>NCCN Preferred Regimens 1L in ALK+ NSCLC</vt:lpstr>
      <vt:lpstr>Current Post Hoc Analyses at 5 Years</vt:lpstr>
      <vt:lpstr>PowerPoint Presentation</vt:lpstr>
      <vt:lpstr>Evaluating CROWN in the Context of ALK Treatment Landscape: CNS Efficacy</vt:lpstr>
      <vt:lpstr>Evaluating CROWN in the Context of ALK Treatment Landscape: Systemic Efficacy</vt:lpstr>
      <vt:lpstr>Evaluating CROWN in the Context of ALK Treatment Landscape: Systemic Efficacy</vt:lpstr>
      <vt:lpstr>PowerPoint Presentation</vt:lpstr>
      <vt:lpstr>CROWN: My Conclusions and Implications for Practice</vt:lpstr>
      <vt:lpstr>CROWN: My Conclusions and Implications for Practice</vt:lpstr>
      <vt:lpstr>PowerPoint Presentation</vt:lpstr>
      <vt:lpstr>PowerPoint Presentation</vt:lpstr>
      <vt:lpstr>PowerPoint Presentation</vt:lpstr>
      <vt:lpstr>ALINA study design*</vt:lpstr>
      <vt:lpstr>Disease-free survival: ITT (stage IB–IIIA)*</vt:lpstr>
      <vt:lpstr>Disease-free survival subgroup analysis (ITT)</vt:lpstr>
      <vt:lpstr>CNS disease-free survival in the ITT population</vt:lpstr>
      <vt:lpstr>PowerPoint Presentation</vt:lpstr>
      <vt:lpstr>PowerPoint Presentation</vt:lpstr>
      <vt:lpstr>PowerPoint Presentation</vt:lpstr>
      <vt:lpstr>Repotrectinib in ROS1 (+) mNSCLC</vt:lpstr>
      <vt:lpstr>Repotrectinib in Tx-naïve 1L ROS1 (+) mNSCLC</vt:lpstr>
      <vt:lpstr>Repotrectinib in 2L ROS1 (+) mNSCLC</vt:lpstr>
      <vt:lpstr>Repotrectinib:  CNS Activity</vt:lpstr>
      <vt:lpstr>Repotrectinib:  Toxicity</vt:lpstr>
      <vt:lpstr>TRUST-II (NCT04919811): Phase 2 Trial of Taletrectinib in ROS1+ NSCLCa</vt:lpstr>
      <vt:lpstr>Taletrectinib Responses in TKI-Naive ROS1+ NSCLCa,b</vt:lpstr>
      <vt:lpstr>Taletrectinib Responses in TKI-Pretreated ROS1+ NSCLCa,b</vt:lpstr>
      <vt:lpstr>Taletrectinib Safety: TEAEs in ≥15% of Patients (N=159)</vt:lpstr>
      <vt:lpstr>PowerPoint Presentation</vt:lpstr>
      <vt:lpstr>PowerPoint Presentation</vt:lpstr>
      <vt:lpstr>PowerPoint Presentation</vt:lpstr>
      <vt:lpstr>PowerPoint Presentation</vt:lpstr>
      <vt:lpstr>PowerPoint Presentation</vt:lpstr>
      <vt:lpstr>Case Presentation – Dr Langer: 52 yo WF - ROS1 (+) mNSCLC</vt:lpstr>
      <vt:lpstr>Case Presentation – Dr Langer: 52 yo WF - ROS1 (+) mNSCLC (Continued)</vt:lpstr>
      <vt:lpstr>Case Presentation – Dr Langer: 52 yo WF - ROS1 (+) mNSCLC (Continued)</vt:lpstr>
      <vt:lpstr>Case Presentation – Dr Langer: 52 yo WF - ROS1 (+) mNSCLC (Continued): Tx Course (1)</vt:lpstr>
      <vt:lpstr>PowerPoint Presentation</vt:lpstr>
      <vt:lpstr>Agenda</vt:lpstr>
      <vt:lpstr>Case Presentation – Dr Dagogo-Jack: Stage IV RET-Rearranged NSCLC </vt:lpstr>
      <vt:lpstr>  World Lung Targeted Lung Webinar September 2024 </vt:lpstr>
      <vt:lpstr>RET-Rearranged NSCLC: Current Management</vt:lpstr>
      <vt:lpstr>Intracranial Activity of Selpercatinib and Pralsetinib</vt:lpstr>
      <vt:lpstr>1st Line Selpercatinib: LIBRETTO-431</vt:lpstr>
      <vt:lpstr>Diverse MET Alterations in NSCLC</vt:lpstr>
      <vt:lpstr>Capmatinib in NSCLC with MET Overexpression</vt:lpstr>
      <vt:lpstr>Telisotuzumab Vedotin (Teliso-V), an anti-cMET ADC</vt:lpstr>
      <vt:lpstr>LUMINOSITY Phase 2: Teliso-V in MET Overexpressing EGFRwt  Non-Squamous NSCLC </vt:lpstr>
      <vt:lpstr>LUMINOSITY: Safety of Teliso-V in MET Overexpressing EGFRwt  Non-Squamous NSCLC </vt:lpstr>
      <vt:lpstr>PowerPoint Presentation</vt:lpstr>
      <vt:lpstr>Trastuzumab Deruxtecan in HER2-Mutant NSCLC: DESTINY-Lung02</vt:lpstr>
      <vt:lpstr>Trastuzumab Deruxtecan in HER2 Expressing NSCLC: DESTINY-Lung01 (5.4 mg/kg)</vt:lpstr>
      <vt:lpstr>DESTINY-Lung03: Phase IB Dose-Escalation Study of Trastuzumab Deruxtecan for HER2-Overexpressing (HER2-OE) NSCLC</vt:lpstr>
      <vt:lpstr>Trastuzumab Deruxtecan for HER2-OE NSCLC: DESTINY-Lung03 </vt:lpstr>
      <vt:lpstr>WCLC HER2 Tyrosine Kinase Inhibitor Updates</vt:lpstr>
      <vt:lpstr>2 FDA-Approved KRAS G12C Inhibitors </vt:lpstr>
      <vt:lpstr>CodeBreak 200: Open-Label Phase 3 Study of Sotorasib vs Docetaxel (1:1 Randomization)</vt:lpstr>
      <vt:lpstr>CodeBreak 200: Sotorasib vs Docetaxel Safety Profiles</vt:lpstr>
      <vt:lpstr>KRYSTAL-12: Open-Label Phase 3 Study of Adagrasib vs Docetaxel (2:1 Randomization) </vt:lpstr>
      <vt:lpstr>KRYSTAL-12: Open-Label Phase 3 Study of Adagrasib vs Docetaxel (Safety Findings)</vt:lpstr>
      <vt:lpstr>KRYSTAL-12: Impact on QOL (&gt;85% Completion Rate)</vt:lpstr>
      <vt:lpstr>KRYSTAL-12: Impact on QOL</vt:lpstr>
      <vt:lpstr>KRYSTAL-12: Impact on QOL</vt:lpstr>
      <vt:lpstr>PowerPoint Presentation</vt:lpstr>
      <vt:lpstr>Efficacy of Investigational KRAS G12C Inhibitors</vt:lpstr>
      <vt:lpstr>Case Presentation – Dr Dagogo-Jack: Stage IV KRASG12C NSCLC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2623</cp:revision>
  <cp:lastPrinted>2020-12-08T02:40:56Z</cp:lastPrinted>
  <dcterms:created xsi:type="dcterms:W3CDTF">2020-11-13T19:02:13Z</dcterms:created>
  <dcterms:modified xsi:type="dcterms:W3CDTF">2024-09-12T11:55:26Z</dcterms:modified>
</cp:coreProperties>
</file>