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6.xml" ContentType="application/vnd.openxmlformats-officedocument.presentationml.slide+xml"/>
  <Override PartName="/ppt/presentation.xml" ContentType="application/vnd.openxmlformats-officedocument.presentationml.presentation.main+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45.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tags/tag3.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4.xml" ContentType="application/vnd.openxmlformats-officedocument.presentationml.tags+xml"/>
  <Override PartName="/ppt/tags/tag10.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49" r:id="rId1"/>
    <p:sldMasterId id="2147484603" r:id="rId2"/>
    <p:sldMasterId id="2147484617" r:id="rId3"/>
  </p:sldMasterIdLst>
  <p:notesMasterIdLst>
    <p:notesMasterId r:id="rId62"/>
  </p:notesMasterIdLst>
  <p:handoutMasterIdLst>
    <p:handoutMasterId r:id="rId63"/>
  </p:handoutMasterIdLst>
  <p:sldIdLst>
    <p:sldId id="2147480101" r:id="rId4"/>
    <p:sldId id="2147480086" r:id="rId5"/>
    <p:sldId id="2147479949" r:id="rId6"/>
    <p:sldId id="2147479950" r:id="rId7"/>
    <p:sldId id="2147480083" r:id="rId8"/>
    <p:sldId id="2147480082" r:id="rId9"/>
    <p:sldId id="13407" r:id="rId10"/>
    <p:sldId id="2147481015" r:id="rId11"/>
    <p:sldId id="2147481043" r:id="rId12"/>
    <p:sldId id="2147480141" r:id="rId13"/>
    <p:sldId id="2147481048" r:id="rId14"/>
    <p:sldId id="2147480175" r:id="rId15"/>
    <p:sldId id="2147481049" r:id="rId16"/>
    <p:sldId id="2147480117" r:id="rId17"/>
    <p:sldId id="3170" r:id="rId18"/>
    <p:sldId id="2147480118" r:id="rId19"/>
    <p:sldId id="2147480121" r:id="rId20"/>
    <p:sldId id="2147480120" r:id="rId21"/>
    <p:sldId id="2147480078" r:id="rId22"/>
    <p:sldId id="2147480157" r:id="rId23"/>
    <p:sldId id="2147480159" r:id="rId24"/>
    <p:sldId id="2147481039" r:id="rId25"/>
    <p:sldId id="2147480122" r:id="rId26"/>
    <p:sldId id="2147481050" r:id="rId27"/>
    <p:sldId id="2147480123" r:id="rId28"/>
    <p:sldId id="2147480163" r:id="rId29"/>
    <p:sldId id="2147480124" r:id="rId30"/>
    <p:sldId id="2147480126" r:id="rId31"/>
    <p:sldId id="2147480127" r:id="rId32"/>
    <p:sldId id="2147480146" r:id="rId33"/>
    <p:sldId id="2147480148" r:id="rId34"/>
    <p:sldId id="2147480167" r:id="rId35"/>
    <p:sldId id="2147480151" r:id="rId36"/>
    <p:sldId id="2147481026" r:id="rId37"/>
    <p:sldId id="2147480171" r:id="rId38"/>
    <p:sldId id="2147481029" r:id="rId39"/>
    <p:sldId id="2147480130" r:id="rId40"/>
    <p:sldId id="2147480129" r:id="rId41"/>
    <p:sldId id="2147480128" r:id="rId42"/>
    <p:sldId id="2147481025" r:id="rId43"/>
    <p:sldId id="2147481051" r:id="rId44"/>
    <p:sldId id="2147480131" r:id="rId45"/>
    <p:sldId id="2147480132" r:id="rId46"/>
    <p:sldId id="2147481033" r:id="rId47"/>
    <p:sldId id="2147480335" r:id="rId48"/>
    <p:sldId id="2147471139" r:id="rId49"/>
    <p:sldId id="2147480134" r:id="rId50"/>
    <p:sldId id="2147480133" r:id="rId51"/>
    <p:sldId id="2147480135" r:id="rId52"/>
    <p:sldId id="2147481052" r:id="rId53"/>
    <p:sldId id="2135714991" r:id="rId54"/>
    <p:sldId id="2147480136" r:id="rId55"/>
    <p:sldId id="2147480137" r:id="rId56"/>
    <p:sldId id="2147480150" r:id="rId57"/>
    <p:sldId id="2147480147" r:id="rId58"/>
    <p:sldId id="2147480152" r:id="rId59"/>
    <p:sldId id="2147480168" r:id="rId60"/>
    <p:sldId id="2147480169" r:id="rId61"/>
  </p:sldIdLst>
  <p:sldSz cx="12192000" cy="6858000"/>
  <p:notesSz cx="7772400" cy="10058400"/>
  <p:custDataLst>
    <p:tags r:id="rId6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D14A72-B834-3849-A6C4-474077B09AAC}" v="72" dt="2024-04-23T15:54:26.2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2" autoAdjust="0"/>
    <p:restoredTop sz="96327" autoAdjust="0"/>
  </p:normalViewPr>
  <p:slideViewPr>
    <p:cSldViewPr>
      <p:cViewPr varScale="1">
        <p:scale>
          <a:sx n="124" d="100"/>
          <a:sy n="124" d="100"/>
        </p:scale>
        <p:origin x="656" y="176"/>
      </p:cViewPr>
      <p:guideLst>
        <p:guide orient="horz" pos="4208"/>
        <p:guide pos="3719"/>
        <p:guide pos="6208"/>
        <p:guide pos="332"/>
      </p:guideLst>
    </p:cSldViewPr>
  </p:slideViewPr>
  <p:outlineViewPr>
    <p:cViewPr varScale="1">
      <p:scale>
        <a:sx n="170" d="200"/>
        <a:sy n="170" d="200"/>
      </p:scale>
      <p:origin x="0" y="0"/>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handoutMaster" Target="handoutMasters/handoutMaster1.xml"/><Relationship Id="rId6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commentAuthors" Target="commentAuthors.xml"/><Relationship Id="rId73"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Kelly" userId="0eb10fc0-135b-4a1f-9da1-5fdba5b10864" providerId="ADAL" clId="{E1D14A72-B834-3849-A6C4-474077B09AAC}"/>
    <pc:docChg chg="custSel addSld delSld modSld sldOrd">
      <pc:chgData name="Gloria Kelly" userId="0eb10fc0-135b-4a1f-9da1-5fdba5b10864" providerId="ADAL" clId="{E1D14A72-B834-3849-A6C4-474077B09AAC}" dt="2024-04-23T16:12:29.249" v="762" actId="20578"/>
      <pc:docMkLst>
        <pc:docMk/>
      </pc:docMkLst>
      <pc:sldChg chg="addSp modSp add mod">
        <pc:chgData name="Gloria Kelly" userId="0eb10fc0-135b-4a1f-9da1-5fdba5b10864" providerId="ADAL" clId="{E1D14A72-B834-3849-A6C4-474077B09AAC}" dt="2024-04-23T15:20:48.643" v="7" actId="1076"/>
        <pc:sldMkLst>
          <pc:docMk/>
          <pc:sldMk cId="1037149683" sldId="3170"/>
        </pc:sldMkLst>
        <pc:spChg chg="add mod">
          <ac:chgData name="Gloria Kelly" userId="0eb10fc0-135b-4a1f-9da1-5fdba5b10864" providerId="ADAL" clId="{E1D14A72-B834-3849-A6C4-474077B09AAC}" dt="2024-04-23T15:20:48.643" v="7" actId="1076"/>
          <ac:spMkLst>
            <pc:docMk/>
            <pc:sldMk cId="1037149683" sldId="3170"/>
            <ac:spMk id="3" creationId="{59D2D164-1759-7220-D469-92D82FB41711}"/>
          </ac:spMkLst>
        </pc:spChg>
      </pc:sldChg>
      <pc:sldChg chg="modSp mod">
        <pc:chgData name="Gloria Kelly" userId="0eb10fc0-135b-4a1f-9da1-5fdba5b10864" providerId="ADAL" clId="{E1D14A72-B834-3849-A6C4-474077B09AAC}" dt="2024-04-23T15:25:18.313" v="65" actId="120"/>
        <pc:sldMkLst>
          <pc:docMk/>
          <pc:sldMk cId="3332030158" sldId="2147471031"/>
        </pc:sldMkLst>
        <pc:spChg chg="mod">
          <ac:chgData name="Gloria Kelly" userId="0eb10fc0-135b-4a1f-9da1-5fdba5b10864" providerId="ADAL" clId="{E1D14A72-B834-3849-A6C4-474077B09AAC}" dt="2024-04-23T15:25:18.313" v="65" actId="120"/>
          <ac:spMkLst>
            <pc:docMk/>
            <pc:sldMk cId="3332030158" sldId="2147471031"/>
            <ac:spMk id="4" creationId="{8CC14F68-96A3-2F89-E758-8147E9F350A1}"/>
          </ac:spMkLst>
        </pc:spChg>
      </pc:sldChg>
      <pc:sldChg chg="ord">
        <pc:chgData name="Gloria Kelly" userId="0eb10fc0-135b-4a1f-9da1-5fdba5b10864" providerId="ADAL" clId="{E1D14A72-B834-3849-A6C4-474077B09AAC}" dt="2024-04-23T16:07:00.948" v="754" actId="20578"/>
        <pc:sldMkLst>
          <pc:docMk/>
          <pc:sldMk cId="1643091248" sldId="2147471139"/>
        </pc:sldMkLst>
      </pc:sldChg>
      <pc:sldChg chg="modSp mod">
        <pc:chgData name="Gloria Kelly" userId="0eb10fc0-135b-4a1f-9da1-5fdba5b10864" providerId="ADAL" clId="{E1D14A72-B834-3849-A6C4-474077B09AAC}" dt="2024-04-23T16:10:26.440" v="760" actId="114"/>
        <pc:sldMkLst>
          <pc:docMk/>
          <pc:sldMk cId="1699441950" sldId="2147480151"/>
        </pc:sldMkLst>
        <pc:spChg chg="mod">
          <ac:chgData name="Gloria Kelly" userId="0eb10fc0-135b-4a1f-9da1-5fdba5b10864" providerId="ADAL" clId="{E1D14A72-B834-3849-A6C4-474077B09AAC}" dt="2024-04-23T16:10:13.132" v="759" actId="20577"/>
          <ac:spMkLst>
            <pc:docMk/>
            <pc:sldMk cId="1699441950" sldId="2147480151"/>
            <ac:spMk id="63489" creationId="{00000000-0000-0000-0000-000000000000}"/>
          </ac:spMkLst>
        </pc:spChg>
        <pc:spChg chg="mod">
          <ac:chgData name="Gloria Kelly" userId="0eb10fc0-135b-4a1f-9da1-5fdba5b10864" providerId="ADAL" clId="{E1D14A72-B834-3849-A6C4-474077B09AAC}" dt="2024-04-23T16:10:26.440" v="760" actId="114"/>
          <ac:spMkLst>
            <pc:docMk/>
            <pc:sldMk cId="1699441950" sldId="2147480151"/>
            <ac:spMk id="63491" creationId="{00000000-0000-0000-0000-000000000000}"/>
          </ac:spMkLst>
        </pc:spChg>
      </pc:sldChg>
      <pc:sldChg chg="del">
        <pc:chgData name="Gloria Kelly" userId="0eb10fc0-135b-4a1f-9da1-5fdba5b10864" providerId="ADAL" clId="{E1D14A72-B834-3849-A6C4-474077B09AAC}" dt="2024-04-23T15:54:20.509" v="323" actId="2696"/>
        <pc:sldMkLst>
          <pc:docMk/>
          <pc:sldMk cId="1643891232" sldId="2147480153"/>
        </pc:sldMkLst>
      </pc:sldChg>
      <pc:sldChg chg="ord">
        <pc:chgData name="Gloria Kelly" userId="0eb10fc0-135b-4a1f-9da1-5fdba5b10864" providerId="ADAL" clId="{E1D14A72-B834-3849-A6C4-474077B09AAC}" dt="2024-04-23T16:12:29.249" v="762" actId="20578"/>
        <pc:sldMkLst>
          <pc:docMk/>
          <pc:sldMk cId="3555253446" sldId="2147480170"/>
        </pc:sldMkLst>
      </pc:sldChg>
      <pc:sldChg chg="addSp modSp add mod">
        <pc:chgData name="Gloria Kelly" userId="0eb10fc0-135b-4a1f-9da1-5fdba5b10864" providerId="ADAL" clId="{E1D14A72-B834-3849-A6C4-474077B09AAC}" dt="2024-04-23T16:06:47.463" v="753" actId="114"/>
        <pc:sldMkLst>
          <pc:docMk/>
          <pc:sldMk cId="491136775" sldId="2147480335"/>
        </pc:sldMkLst>
        <pc:spChg chg="mod">
          <ac:chgData name="Gloria Kelly" userId="0eb10fc0-135b-4a1f-9da1-5fdba5b10864" providerId="ADAL" clId="{E1D14A72-B834-3849-A6C4-474077B09AAC}" dt="2024-04-23T16:06:47.463" v="753" actId="114"/>
          <ac:spMkLst>
            <pc:docMk/>
            <pc:sldMk cId="491136775" sldId="2147480335"/>
            <ac:spMk id="2" creationId="{5546824F-9A87-3455-67C5-AB36C93275EE}"/>
          </ac:spMkLst>
        </pc:spChg>
        <pc:spChg chg="add mod">
          <ac:chgData name="Gloria Kelly" userId="0eb10fc0-135b-4a1f-9da1-5fdba5b10864" providerId="ADAL" clId="{E1D14A72-B834-3849-A6C4-474077B09AAC}" dt="2024-04-23T15:54:26.244" v="324"/>
          <ac:spMkLst>
            <pc:docMk/>
            <pc:sldMk cId="491136775" sldId="2147480335"/>
            <ac:spMk id="3" creationId="{1C02FE97-AD3D-2301-BDAA-9F00DAB11C8E}"/>
          </ac:spMkLst>
        </pc:spChg>
        <pc:spChg chg="mod">
          <ac:chgData name="Gloria Kelly" userId="0eb10fc0-135b-4a1f-9da1-5fdba5b10864" providerId="ADAL" clId="{E1D14A72-B834-3849-A6C4-474077B09AAC}" dt="2024-04-23T16:05:01.914" v="707" actId="20577"/>
          <ac:spMkLst>
            <pc:docMk/>
            <pc:sldMk cId="491136775" sldId="2147480335"/>
            <ac:spMk id="63489" creationId="{00000000-0000-0000-0000-000000000000}"/>
          </ac:spMkLst>
        </pc:spChg>
      </pc:sldChg>
      <pc:sldChg chg="ord">
        <pc:chgData name="Gloria Kelly" userId="0eb10fc0-135b-4a1f-9da1-5fdba5b10864" providerId="ADAL" clId="{E1D14A72-B834-3849-A6C4-474077B09AAC}" dt="2024-04-23T16:10:45.113" v="761" actId="20578"/>
        <pc:sldMkLst>
          <pc:docMk/>
          <pc:sldMk cId="1887079661" sldId="2147481026"/>
        </pc:sldMkLst>
      </pc:sldChg>
      <pc:sldChg chg="modSp add mod ord">
        <pc:chgData name="Gloria Kelly" userId="0eb10fc0-135b-4a1f-9da1-5fdba5b10864" providerId="ADAL" clId="{E1D14A72-B834-3849-A6C4-474077B09AAC}" dt="2024-04-23T15:46:03.762" v="219" actId="20577"/>
        <pc:sldMkLst>
          <pc:docMk/>
          <pc:sldMk cId="3735970307" sldId="2147481037"/>
        </pc:sldMkLst>
        <pc:spChg chg="mod">
          <ac:chgData name="Gloria Kelly" userId="0eb10fc0-135b-4a1f-9da1-5fdba5b10864" providerId="ADAL" clId="{E1D14A72-B834-3849-A6C4-474077B09AAC}" dt="2024-04-23T15:45:36.922" v="191" actId="20577"/>
          <ac:spMkLst>
            <pc:docMk/>
            <pc:sldMk cId="3735970307" sldId="2147481037"/>
            <ac:spMk id="4" creationId="{8BE4AE4D-D889-0A4E-0E32-1CD93964FAF9}"/>
          </ac:spMkLst>
        </pc:spChg>
        <pc:spChg chg="mod">
          <ac:chgData name="Gloria Kelly" userId="0eb10fc0-135b-4a1f-9da1-5fdba5b10864" providerId="ADAL" clId="{E1D14A72-B834-3849-A6C4-474077B09AAC}" dt="2024-04-23T15:46:03.762" v="219" actId="20577"/>
          <ac:spMkLst>
            <pc:docMk/>
            <pc:sldMk cId="3735970307" sldId="2147481037"/>
            <ac:spMk id="5" creationId="{FFE640D8-DB28-23E9-A5AE-63C6FBB6C13E}"/>
          </ac:spMkLst>
        </pc:spChg>
      </pc:sldChg>
      <pc:sldChg chg="addSp delSp modSp add mod ord">
        <pc:chgData name="Gloria Kelly" userId="0eb10fc0-135b-4a1f-9da1-5fdba5b10864" providerId="ADAL" clId="{E1D14A72-B834-3849-A6C4-474077B09AAC}" dt="2024-04-23T15:52:48.090" v="321" actId="255"/>
        <pc:sldMkLst>
          <pc:docMk/>
          <pc:sldMk cId="1021923512" sldId="2147481038"/>
        </pc:sldMkLst>
        <pc:spChg chg="mod">
          <ac:chgData name="Gloria Kelly" userId="0eb10fc0-135b-4a1f-9da1-5fdba5b10864" providerId="ADAL" clId="{E1D14A72-B834-3849-A6C4-474077B09AAC}" dt="2024-04-23T15:49:55.494" v="302" actId="20577"/>
          <ac:spMkLst>
            <pc:docMk/>
            <pc:sldMk cId="1021923512" sldId="2147481038"/>
            <ac:spMk id="4" creationId="{8CC14F68-96A3-2F89-E758-8147E9F350A1}"/>
          </ac:spMkLst>
        </pc:spChg>
        <pc:spChg chg="mod">
          <ac:chgData name="Gloria Kelly" userId="0eb10fc0-135b-4a1f-9da1-5fdba5b10864" providerId="ADAL" clId="{E1D14A72-B834-3849-A6C4-474077B09AAC}" dt="2024-04-23T15:46:45.841" v="252" actId="14100"/>
          <ac:spMkLst>
            <pc:docMk/>
            <pc:sldMk cId="1021923512" sldId="2147481038"/>
            <ac:spMk id="8" creationId="{5A50F522-3101-3175-9B06-AE9B3C05A767}"/>
          </ac:spMkLst>
        </pc:spChg>
        <pc:spChg chg="del">
          <ac:chgData name="Gloria Kelly" userId="0eb10fc0-135b-4a1f-9da1-5fdba5b10864" providerId="ADAL" clId="{E1D14A72-B834-3849-A6C4-474077B09AAC}" dt="2024-04-23T15:50:02.347" v="303" actId="478"/>
          <ac:spMkLst>
            <pc:docMk/>
            <pc:sldMk cId="1021923512" sldId="2147481038"/>
            <ac:spMk id="9" creationId="{3E150BC0-6831-902C-9C99-FB35DF7E06F7}"/>
          </ac:spMkLst>
        </pc:spChg>
        <pc:spChg chg="del">
          <ac:chgData name="Gloria Kelly" userId="0eb10fc0-135b-4a1f-9da1-5fdba5b10864" providerId="ADAL" clId="{E1D14A72-B834-3849-A6C4-474077B09AAC}" dt="2024-04-23T15:50:02.347" v="303" actId="478"/>
          <ac:spMkLst>
            <pc:docMk/>
            <pc:sldMk cId="1021923512" sldId="2147481038"/>
            <ac:spMk id="10" creationId="{E90A66DD-9560-C740-9B46-07FB56CEF199}"/>
          </ac:spMkLst>
        </pc:spChg>
        <pc:spChg chg="add mod">
          <ac:chgData name="Gloria Kelly" userId="0eb10fc0-135b-4a1f-9da1-5fdba5b10864" providerId="ADAL" clId="{E1D14A72-B834-3849-A6C4-474077B09AAC}" dt="2024-04-23T15:52:48.090" v="321" actId="255"/>
          <ac:spMkLst>
            <pc:docMk/>
            <pc:sldMk cId="1021923512" sldId="2147481038"/>
            <ac:spMk id="11" creationId="{A61E920B-9CCC-F38F-11FC-F63BF19DC4F6}"/>
          </ac:spMkLst>
        </pc:spChg>
        <pc:picChg chg="del">
          <ac:chgData name="Gloria Kelly" userId="0eb10fc0-135b-4a1f-9da1-5fdba5b10864" providerId="ADAL" clId="{E1D14A72-B834-3849-A6C4-474077B09AAC}" dt="2024-04-23T15:50:02.347" v="303" actId="478"/>
          <ac:picMkLst>
            <pc:docMk/>
            <pc:sldMk cId="1021923512" sldId="2147481038"/>
            <ac:picMk id="3" creationId="{1FA0AC2D-14EE-76EA-4BAE-6EE0789EBDA8}"/>
          </ac:picMkLst>
        </pc:picChg>
        <pc:picChg chg="add mod">
          <ac:chgData name="Gloria Kelly" userId="0eb10fc0-135b-4a1f-9da1-5fdba5b10864" providerId="ADAL" clId="{E1D14A72-B834-3849-A6C4-474077B09AAC}" dt="2024-04-23T15:51:59.345" v="311" actId="1076"/>
          <ac:picMkLst>
            <pc:docMk/>
            <pc:sldMk cId="1021923512" sldId="2147481038"/>
            <ac:picMk id="6" creationId="{50A0FC9A-F289-701C-A4C7-63ECE6E2AA77}"/>
          </ac:picMkLst>
        </pc:picChg>
        <pc:picChg chg="del">
          <ac:chgData name="Gloria Kelly" userId="0eb10fc0-135b-4a1f-9da1-5fdba5b10864" providerId="ADAL" clId="{E1D14A72-B834-3849-A6C4-474077B09AAC}" dt="2024-04-23T15:50:02.347" v="303" actId="478"/>
          <ac:picMkLst>
            <pc:docMk/>
            <pc:sldMk cId="1021923512" sldId="2147481038"/>
            <ac:picMk id="7" creationId="{D2C65842-CB1F-9CE0-6972-427FF55EFFB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2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2949203295556534E-3"/>
          <c:y val="0.25790722182454467"/>
          <c:w val="0.65135280161315934"/>
          <c:h val="0.63349638113417639"/>
        </c:manualLayout>
      </c:layout>
      <c:pie3DChart>
        <c:varyColors val="1"/>
        <c:ser>
          <c:idx val="0"/>
          <c:order val="0"/>
          <c:tx>
            <c:strRef>
              <c:f>Sheet1!$B$1</c:f>
              <c:strCache>
                <c:ptCount val="1"/>
                <c:pt idx="0">
                  <c:v>Sales</c:v>
                </c:pt>
              </c:strCache>
            </c:strRef>
          </c:tx>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D-5CA4-8943-B876-8342156C74F1}"/>
              </c:ext>
            </c:extLst>
          </c:dPt>
          <c:dPt>
            <c:idx val="1"/>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E-5CA4-8943-B876-8342156C74F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5CA4-8943-B876-8342156C74F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2-5CA4-8943-B876-8342156C74F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5CA4-8943-B876-8342156C74F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4-5CA4-8943-B876-8342156C74F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5CA4-8943-B876-8342156C74F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A-5CA4-8943-B876-8342156C74F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5CA4-8943-B876-8342156C74F1}"/>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8-5CA4-8943-B876-8342156C74F1}"/>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5CA4-8943-B876-8342156C74F1}"/>
              </c:ext>
            </c:extLst>
          </c:dPt>
          <c:dPt>
            <c:idx val="11"/>
            <c:bubble3D val="0"/>
            <c:spPr>
              <a:solidFill>
                <a:srgbClr val="BBE0E4"/>
              </a:solidFill>
              <a:ln w="25400">
                <a:solidFill>
                  <a:schemeClr val="lt1"/>
                </a:solidFill>
              </a:ln>
              <a:effectLst/>
              <a:sp3d contourW="25400">
                <a:contourClr>
                  <a:schemeClr val="lt1"/>
                </a:contourClr>
              </a:sp3d>
            </c:spPr>
            <c:extLst>
              <c:ext xmlns:c16="http://schemas.microsoft.com/office/drawing/2014/chart" uri="{C3380CC4-5D6E-409C-BE32-E72D297353CC}">
                <c16:uniqueId val="{00000006-5CA4-8943-B876-8342156C74F1}"/>
              </c:ext>
            </c:extLst>
          </c:dPt>
          <c:dPt>
            <c:idx val="12"/>
            <c:bubble3D val="0"/>
            <c:spPr>
              <a:solidFill>
                <a:srgbClr val="FF8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B-5CA4-8943-B876-8342156C74F1}"/>
              </c:ext>
            </c:extLst>
          </c:dPt>
          <c:dPt>
            <c:idx val="13"/>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C-5CA4-8943-B876-8342156C74F1}"/>
              </c:ext>
            </c:extLst>
          </c:dPt>
          <c:dLbls>
            <c:dLbl>
              <c:idx val="2"/>
              <c:layout>
                <c:manualLayout>
                  <c:x val="2.3082448229230331E-2"/>
                  <c:y val="-0.13423705559532331"/>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CA4-8943-B876-8342156C74F1}"/>
                </c:ext>
              </c:extLst>
            </c:dLbl>
            <c:dLbl>
              <c:idx val="3"/>
              <c:layout>
                <c:manualLayout>
                  <c:x val="2.8518656767658357E-2"/>
                  <c:y val="-0.11077111749284016"/>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8.2270172017532575E-2"/>
                      <c:h val="7.0118508557048612E-2"/>
                    </c:manualLayout>
                  </c15:layout>
                </c:ext>
                <c:ext xmlns:c16="http://schemas.microsoft.com/office/drawing/2014/chart" uri="{C3380CC4-5D6E-409C-BE32-E72D297353CC}">
                  <c16:uniqueId val="{00000002-5CA4-8943-B876-8342156C74F1}"/>
                </c:ext>
              </c:extLst>
            </c:dLbl>
            <c:dLbl>
              <c:idx val="4"/>
              <c:layout>
                <c:manualLayout>
                  <c:x val="2.7308641574586498E-2"/>
                  <c:y val="-5.3316884070245603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6900301239789617"/>
                      <c:h val="2.4321911487174167E-2"/>
                    </c:manualLayout>
                  </c15:layout>
                </c:ext>
                <c:ext xmlns:c16="http://schemas.microsoft.com/office/drawing/2014/chart" uri="{C3380CC4-5D6E-409C-BE32-E72D297353CC}">
                  <c16:uniqueId val="{00000003-5CA4-8943-B876-8342156C74F1}"/>
                </c:ext>
              </c:extLst>
            </c:dLbl>
            <c:dLbl>
              <c:idx val="5"/>
              <c:layout>
                <c:manualLayout>
                  <c:x val="6.395548892877928E-2"/>
                  <c:y val="-2.430446194225721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5CA4-8943-B876-8342156C74F1}"/>
                </c:ext>
              </c:extLst>
            </c:dLbl>
            <c:dLbl>
              <c:idx val="6"/>
              <c:layout>
                <c:manualLayout>
                  <c:x val="4.2836251329460853E-2"/>
                  <c:y val="-4.7920146345342271E-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CA4-8943-B876-8342156C74F1}"/>
                </c:ext>
              </c:extLst>
            </c:dLbl>
            <c:dLbl>
              <c:idx val="7"/>
              <c:layout>
                <c:manualLayout>
                  <c:x val="1.9611051489235661E-3"/>
                  <c:y val="2.01491290861369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5CA4-8943-B876-8342156C74F1}"/>
                </c:ext>
              </c:extLst>
            </c:dLbl>
            <c:dLbl>
              <c:idx val="8"/>
              <c:layout>
                <c:manualLayout>
                  <c:x val="2.7100848929934404E-2"/>
                  <c:y val="4.1631472202338343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5CA4-8943-B876-8342156C74F1}"/>
                </c:ext>
              </c:extLst>
            </c:dLbl>
            <c:dLbl>
              <c:idx val="9"/>
              <c:layout>
                <c:manualLayout>
                  <c:x val="7.4267533242536972E-3"/>
                  <c:y val="7.8403125745645424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5CA4-8943-B876-8342156C74F1}"/>
                </c:ext>
              </c:extLst>
            </c:dLbl>
            <c:dLbl>
              <c:idx val="10"/>
              <c:layout>
                <c:manualLayout>
                  <c:x val="-9.6650540687517744E-2"/>
                  <c:y val="8.7739203054163689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5CA4-8943-B876-8342156C74F1}"/>
                </c:ext>
              </c:extLst>
            </c:dLbl>
            <c:dLbl>
              <c:idx val="11"/>
              <c:layout>
                <c:manualLayout>
                  <c:x val="-0.16027528863136517"/>
                  <c:y val="4.1622922134733155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2B5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5CA4-8943-B876-8342156C74F1}"/>
                </c:ext>
              </c:extLst>
            </c:dLbl>
            <c:dLbl>
              <c:idx val="12"/>
              <c:layout>
                <c:manualLayout>
                  <c:x val="0.13565385411302702"/>
                  <c:y val="-0.2417961107134335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5CA4-8943-B876-8342156C74F1}"/>
                </c:ext>
              </c:extLst>
            </c:dLbl>
            <c:dLbl>
              <c:idx val="13"/>
              <c:layout>
                <c:manualLayout>
                  <c:x val="0.12977126054545193"/>
                  <c:y val="7.871251888968423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5CA4-8943-B876-8342156C74F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rgbClr val="002B50"/>
                  </a:solidFill>
                  <a:round/>
                </a:ln>
                <a:effectLst/>
              </c:spPr>
            </c:leaderLines>
            <c:extLst>
              <c:ext xmlns:c15="http://schemas.microsoft.com/office/drawing/2012/chart" uri="{CE6537A1-D6FC-4f65-9D91-7224C49458BB}"/>
            </c:extLst>
          </c:dLbls>
          <c:cat>
            <c:strRef>
              <c:f>Sheet1!$A$2:$A$15</c:f>
              <c:strCache>
                <c:ptCount val="14"/>
                <c:pt idx="0">
                  <c:v>EGFR sensitizing</c:v>
                </c:pt>
                <c:pt idx="1">
                  <c:v>ALK</c:v>
                </c:pt>
                <c:pt idx="2">
                  <c:v>EGFR Other </c:v>
                </c:pt>
                <c:pt idx="3">
                  <c:v>MET</c:v>
                </c:pt>
                <c:pt idx="4">
                  <c:v>&gt;1 mutation</c:v>
                </c:pt>
                <c:pt idx="5">
                  <c:v>HER2</c:v>
                </c:pt>
                <c:pt idx="6">
                  <c:v>ROS1</c:v>
                </c:pt>
                <c:pt idx="7">
                  <c:v>BRAF</c:v>
                </c:pt>
                <c:pt idx="8">
                  <c:v>RET</c:v>
                </c:pt>
                <c:pt idx="9">
                  <c:v>NTRK1</c:v>
                </c:pt>
                <c:pt idx="10">
                  <c:v>PIK3CA</c:v>
                </c:pt>
                <c:pt idx="11">
                  <c:v>MEK1</c:v>
                </c:pt>
                <c:pt idx="12">
                  <c:v>Unkown oncogenic driver detected</c:v>
                </c:pt>
                <c:pt idx="13">
                  <c:v>KRAS</c:v>
                </c:pt>
              </c:strCache>
            </c:strRef>
          </c:cat>
          <c:val>
            <c:numRef>
              <c:f>Sheet1!$B$2:$B$15</c:f>
              <c:numCache>
                <c:formatCode>0%</c:formatCode>
                <c:ptCount val="14"/>
                <c:pt idx="0">
                  <c:v>0.17</c:v>
                </c:pt>
                <c:pt idx="1">
                  <c:v>7.0000000000000007E-2</c:v>
                </c:pt>
                <c:pt idx="2">
                  <c:v>0.04</c:v>
                </c:pt>
                <c:pt idx="3">
                  <c:v>0.03</c:v>
                </c:pt>
                <c:pt idx="4">
                  <c:v>0.03</c:v>
                </c:pt>
                <c:pt idx="5">
                  <c:v>0.02</c:v>
                </c:pt>
                <c:pt idx="6">
                  <c:v>0.02</c:v>
                </c:pt>
                <c:pt idx="7">
                  <c:v>0.02</c:v>
                </c:pt>
                <c:pt idx="8">
                  <c:v>0.02</c:v>
                </c:pt>
                <c:pt idx="9">
                  <c:v>0.01</c:v>
                </c:pt>
                <c:pt idx="10">
                  <c:v>0.01</c:v>
                </c:pt>
                <c:pt idx="11">
                  <c:v>0.01</c:v>
                </c:pt>
                <c:pt idx="12">
                  <c:v>0.31</c:v>
                </c:pt>
                <c:pt idx="13">
                  <c:v>0.25</c:v>
                </c:pt>
              </c:numCache>
            </c:numRef>
          </c:val>
          <c:extLst>
            <c:ext xmlns:c16="http://schemas.microsoft.com/office/drawing/2014/chart" uri="{C3380CC4-5D6E-409C-BE32-E72D297353CC}">
              <c16:uniqueId val="{00000000-5CA4-8943-B876-8342156C74F1}"/>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4/30/24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765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1892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81297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7124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62018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82663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3405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699735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695741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9439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80586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39100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6426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038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17462-C0DE-534F-9430-245BC02E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062582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341892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349815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228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911114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4/30/24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110982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4/30/24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640528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399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18268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7637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1984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886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6009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235663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6126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886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949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8854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790419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88515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74795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2896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009190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1397821"/>
          </a:xfrm>
        </p:spPr>
        <p:txBody>
          <a:bodyPr/>
          <a:lstStyle>
            <a:lvl1pPr algn="l">
              <a:defRPr/>
            </a:lvl1pPr>
          </a:lstStyle>
          <a:p>
            <a:r>
              <a:rPr lang="en-US" dirty="0"/>
              <a:t>Click to edit Master title style</a:t>
            </a:r>
          </a:p>
        </p:txBody>
      </p:sp>
      <p:sp>
        <p:nvSpPr>
          <p:cNvPr id="47" name="Content Placeholder 2">
            <a:extLst>
              <a:ext uri="{FF2B5EF4-FFF2-40B4-BE49-F238E27FC236}">
                <a16:creationId xmlns:a16="http://schemas.microsoft.com/office/drawing/2014/main" id="{9CE023FF-78E2-B84C-84BE-01178BF3743E}"/>
              </a:ext>
            </a:extLst>
          </p:cNvPr>
          <p:cNvSpPr>
            <a:spLocks noGrp="1"/>
          </p:cNvSpPr>
          <p:nvPr>
            <p:ph idx="37" hasCustomPrompt="1"/>
          </p:nvPr>
        </p:nvSpPr>
        <p:spPr>
          <a:xfrm>
            <a:off x="2953512" y="1556792"/>
            <a:ext cx="3063240" cy="792088"/>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2FF2D39E-250A-144F-9026-ECA406F77A4B}"/>
              </a:ext>
            </a:extLst>
          </p:cNvPr>
          <p:cNvSpPr>
            <a:spLocks noGrp="1"/>
          </p:cNvSpPr>
          <p:nvPr>
            <p:ph idx="38" hasCustomPrompt="1"/>
          </p:nvPr>
        </p:nvSpPr>
        <p:spPr>
          <a:xfrm>
            <a:off x="2953512" y="2450872"/>
            <a:ext cx="3063240" cy="792088"/>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D2DC373B-4BB5-914E-8A7E-ECF385A38E5B}"/>
              </a:ext>
            </a:extLst>
          </p:cNvPr>
          <p:cNvSpPr>
            <a:spLocks noGrp="1"/>
          </p:cNvSpPr>
          <p:nvPr>
            <p:ph idx="39" hasCustomPrompt="1"/>
          </p:nvPr>
        </p:nvSpPr>
        <p:spPr>
          <a:xfrm>
            <a:off x="2953512" y="3355112"/>
            <a:ext cx="3063240" cy="792088"/>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E0C44F6F-7AFE-2547-8D6F-6DF790B17E6B}"/>
              </a:ext>
            </a:extLst>
          </p:cNvPr>
          <p:cNvSpPr>
            <a:spLocks noGrp="1"/>
          </p:cNvSpPr>
          <p:nvPr>
            <p:ph idx="40" hasCustomPrompt="1"/>
          </p:nvPr>
        </p:nvSpPr>
        <p:spPr>
          <a:xfrm>
            <a:off x="2953512" y="4259352"/>
            <a:ext cx="3063240" cy="792088"/>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76DB7CFA-1360-0342-82CC-6CF5F6431069}"/>
              </a:ext>
            </a:extLst>
          </p:cNvPr>
          <p:cNvSpPr>
            <a:spLocks noGrp="1"/>
          </p:cNvSpPr>
          <p:nvPr>
            <p:ph idx="41" hasCustomPrompt="1"/>
          </p:nvPr>
        </p:nvSpPr>
        <p:spPr>
          <a:xfrm>
            <a:off x="2953512" y="5163592"/>
            <a:ext cx="3063240" cy="792088"/>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56FADEC4-3015-C840-ADA2-89189ECB064E}"/>
              </a:ext>
            </a:extLst>
          </p:cNvPr>
          <p:cNvSpPr>
            <a:spLocks noGrp="1"/>
          </p:cNvSpPr>
          <p:nvPr>
            <p:ph idx="42" hasCustomPrompt="1"/>
          </p:nvPr>
        </p:nvSpPr>
        <p:spPr>
          <a:xfrm>
            <a:off x="8429752" y="1556792"/>
            <a:ext cx="3063240" cy="792088"/>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F3D874AD-2A50-6040-AC6F-E7BEDA07421F}"/>
              </a:ext>
            </a:extLst>
          </p:cNvPr>
          <p:cNvSpPr>
            <a:spLocks noGrp="1"/>
          </p:cNvSpPr>
          <p:nvPr>
            <p:ph idx="43" hasCustomPrompt="1"/>
          </p:nvPr>
        </p:nvSpPr>
        <p:spPr>
          <a:xfrm>
            <a:off x="8429752" y="2450872"/>
            <a:ext cx="3063240" cy="792088"/>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696BE448-5739-0A47-81CD-A2606786DF63}"/>
              </a:ext>
            </a:extLst>
          </p:cNvPr>
          <p:cNvSpPr>
            <a:spLocks noGrp="1"/>
          </p:cNvSpPr>
          <p:nvPr>
            <p:ph idx="44" hasCustomPrompt="1"/>
          </p:nvPr>
        </p:nvSpPr>
        <p:spPr>
          <a:xfrm>
            <a:off x="8429752" y="3355112"/>
            <a:ext cx="3063240" cy="792088"/>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079EF4CC-13DA-3B4D-B6A0-7AA93370FB95}"/>
              </a:ext>
            </a:extLst>
          </p:cNvPr>
          <p:cNvSpPr>
            <a:spLocks noGrp="1"/>
          </p:cNvSpPr>
          <p:nvPr>
            <p:ph idx="45" hasCustomPrompt="1"/>
          </p:nvPr>
        </p:nvSpPr>
        <p:spPr>
          <a:xfrm>
            <a:off x="8429752" y="4259352"/>
            <a:ext cx="3063240" cy="792088"/>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5642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 id="2147484448" r:id="rId26"/>
    <p:sldLayoutId id="2147484616" r:id="rId2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4/30/24</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13418887"/>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 id="2147484635"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12.png"/><Relationship Id="rId11" Type="http://schemas.openxmlformats.org/officeDocument/2006/relationships/hyperlink" Target="https://www.researchtopractice.com/ONS2024Clips" TargetMode="External"/><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20888"/>
            <a:ext cx="12192000" cy="1044352"/>
          </a:xfrm>
        </p:spPr>
        <p:txBody>
          <a:bodyPr wrap="square" anchor="ctr">
            <a:noAutofit/>
          </a:bodyPr>
          <a:lstStyle/>
          <a:p>
            <a:pPr>
              <a:spcBef>
                <a:spcPts val="2400"/>
              </a:spcBef>
            </a:pPr>
            <a:r>
              <a:rPr lang="en-US" sz="4000" dirty="0"/>
              <a:t>Non-Small Cell Lung Cancer with an EGFR Mutation</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Friday, April 26,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12:15 PM – 1:45 PM</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Marianne J Davies, DNP, ACNP, AOCNP, FAAN</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Alexander I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Spira</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Jillian Thompson, MSN, ANP-BC, AOCNP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Helena Yu, MD</a:t>
            </a:r>
            <a:endParaRPr kumimoji="0" lang="en-US" sz="3200" b="0"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630154"/>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49</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7352"/>
            <a:ext cx="12188952" cy="1631216"/>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into Current Clinical Care</a:t>
            </a:r>
          </a:p>
        </p:txBody>
      </p:sp>
    </p:spTree>
    <p:custDataLst>
      <p:tags r:id="rId1"/>
    </p:custDataLst>
    <p:extLst>
      <p:ext uri="{BB962C8B-B14F-4D97-AF65-F5344CB8AC3E}">
        <p14:creationId xmlns:p14="http://schemas.microsoft.com/office/powerpoint/2010/main" val="23297740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559496" y="1412776"/>
            <a:ext cx="9370363" cy="4799013"/>
          </a:xfrm>
        </p:spPr>
        <p:txBody>
          <a:bodyPr/>
          <a:lstStyle/>
          <a:p>
            <a:pPr marL="0" marR="0" indent="0">
              <a:spcBef>
                <a:spcPts val="1800"/>
              </a:spcBef>
              <a:spcAft>
                <a:spcPts val="0"/>
              </a:spcAft>
              <a:buNone/>
            </a:pPr>
            <a:r>
              <a:rPr lang="en-US" sz="2600" dirty="0">
                <a:solidFill>
                  <a:srgbClr val="0432FF"/>
                </a:solidFill>
              </a:rPr>
              <a:t>Introduction </a:t>
            </a:r>
          </a:p>
          <a:p>
            <a:pPr marL="0" marR="0" indent="0">
              <a:spcBef>
                <a:spcPts val="1800"/>
              </a:spcBef>
              <a:spcAft>
                <a:spcPts val="0"/>
              </a:spcAft>
              <a:buNone/>
            </a:pPr>
            <a:r>
              <a:rPr lang="en-US" sz="2600" dirty="0">
                <a:solidFill>
                  <a:srgbClr val="0432FF"/>
                </a:solidFill>
              </a:rPr>
              <a:t>Module 1: </a:t>
            </a:r>
            <a:r>
              <a:rPr lang="en-US" sz="2600" dirty="0">
                <a:solidFill>
                  <a:srgbClr val="002060"/>
                </a:solidFill>
              </a:rPr>
              <a:t>Localized Non-Small Cell Lung Cancer (NSCLC) with an EGFR Mutation</a:t>
            </a:r>
          </a:p>
          <a:p>
            <a:pPr marL="0" marR="0" indent="0">
              <a:spcBef>
                <a:spcPts val="1800"/>
              </a:spcBef>
              <a:spcAft>
                <a:spcPts val="0"/>
              </a:spcAft>
              <a:buNone/>
            </a:pPr>
            <a:r>
              <a:rPr lang="en-US" sz="2600" dirty="0">
                <a:solidFill>
                  <a:srgbClr val="0432FF"/>
                </a:solidFill>
              </a:rPr>
              <a:t>Module 2: </a:t>
            </a:r>
            <a:r>
              <a:rPr lang="en-US" sz="2600" dirty="0">
                <a:solidFill>
                  <a:srgbClr val="002060"/>
                </a:solidFill>
              </a:rPr>
              <a:t>First-Line Therapy for Patients with Metastatic NSCLC and EGFR Mutations</a:t>
            </a:r>
          </a:p>
          <a:p>
            <a:pPr marL="0" marR="0" indent="0">
              <a:spcBef>
                <a:spcPts val="1800"/>
              </a:spcBef>
              <a:spcAft>
                <a:spcPts val="0"/>
              </a:spcAft>
              <a:buNone/>
            </a:pPr>
            <a:r>
              <a:rPr lang="en-US" sz="2600" dirty="0">
                <a:solidFill>
                  <a:srgbClr val="0432FF"/>
                </a:solidFill>
              </a:rPr>
              <a:t>Module 3: </a:t>
            </a:r>
            <a:r>
              <a:rPr lang="en-US" sz="2600" dirty="0">
                <a:solidFill>
                  <a:srgbClr val="002060"/>
                </a:solidFill>
              </a:rPr>
              <a:t>Management of Progressive EGFR-Mutated NSCLC </a:t>
            </a:r>
          </a:p>
          <a:p>
            <a:pPr marL="0" marR="0" indent="0">
              <a:spcBef>
                <a:spcPts val="1800"/>
              </a:spcBef>
              <a:spcAft>
                <a:spcPts val="0"/>
              </a:spcAft>
              <a:buNone/>
            </a:pPr>
            <a:r>
              <a:rPr lang="en-US" sz="2600" dirty="0">
                <a:solidFill>
                  <a:srgbClr val="0432FF"/>
                </a:solidFill>
              </a:rPr>
              <a:t>Module 4: </a:t>
            </a:r>
            <a:r>
              <a:rPr lang="en-US" sz="2600" dirty="0">
                <a:solidFill>
                  <a:srgbClr val="002060"/>
                </a:solidFill>
              </a:rPr>
              <a:t>Targeting EGFR Exon 20 Insertion Mutations </a:t>
            </a:r>
          </a:p>
        </p:txBody>
      </p:sp>
    </p:spTree>
    <p:extLst>
      <p:ext uri="{BB962C8B-B14F-4D97-AF65-F5344CB8AC3E}">
        <p14:creationId xmlns:p14="http://schemas.microsoft.com/office/powerpoint/2010/main" val="140395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44BC2-3F32-3076-7512-B9898C618D0F}"/>
              </a:ext>
            </a:extLst>
          </p:cNvPr>
          <p:cNvSpPr/>
          <p:nvPr/>
        </p:nvSpPr>
        <p:spPr bwMode="auto">
          <a:xfrm>
            <a:off x="758948" y="1340768"/>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559496" y="1412776"/>
            <a:ext cx="9370363" cy="4799013"/>
          </a:xfrm>
        </p:spPr>
        <p:txBody>
          <a:bodyPr/>
          <a:lstStyle/>
          <a:p>
            <a:pPr marL="0" marR="0" indent="0">
              <a:spcBef>
                <a:spcPts val="1800"/>
              </a:spcBef>
              <a:spcAft>
                <a:spcPts val="0"/>
              </a:spcAft>
              <a:buNone/>
            </a:pPr>
            <a:r>
              <a:rPr lang="en-US" sz="2600" dirty="0">
                <a:solidFill>
                  <a:schemeClr val="bg1"/>
                </a:solidFill>
              </a:rPr>
              <a:t>Introduction </a:t>
            </a:r>
          </a:p>
          <a:p>
            <a:pPr marL="0" marR="0" indent="0">
              <a:spcBef>
                <a:spcPts val="1800"/>
              </a:spcBef>
              <a:spcAft>
                <a:spcPts val="0"/>
              </a:spcAft>
              <a:buNone/>
            </a:pPr>
            <a:r>
              <a:rPr lang="en-US" sz="2600" dirty="0">
                <a:solidFill>
                  <a:srgbClr val="0432FF"/>
                </a:solidFill>
              </a:rPr>
              <a:t>Module 1: </a:t>
            </a:r>
            <a:r>
              <a:rPr lang="en-US" sz="2600" dirty="0">
                <a:solidFill>
                  <a:srgbClr val="002060"/>
                </a:solidFill>
              </a:rPr>
              <a:t>Localized Non-Small Cell Lung Cancer (NSCLC) with an EGFR Mutation</a:t>
            </a:r>
          </a:p>
          <a:p>
            <a:pPr marL="0" marR="0" indent="0">
              <a:spcBef>
                <a:spcPts val="1800"/>
              </a:spcBef>
              <a:spcAft>
                <a:spcPts val="0"/>
              </a:spcAft>
              <a:buNone/>
            </a:pPr>
            <a:r>
              <a:rPr lang="en-US" sz="2600" dirty="0">
                <a:solidFill>
                  <a:srgbClr val="0432FF"/>
                </a:solidFill>
              </a:rPr>
              <a:t>Module 2: </a:t>
            </a:r>
            <a:r>
              <a:rPr lang="en-US" sz="2600" dirty="0">
                <a:solidFill>
                  <a:srgbClr val="002060"/>
                </a:solidFill>
              </a:rPr>
              <a:t>First-Line Therapy for Patients with Metastatic NSCLC and EGFR Mutations</a:t>
            </a:r>
          </a:p>
          <a:p>
            <a:pPr marL="0" marR="0" indent="0">
              <a:spcBef>
                <a:spcPts val="1800"/>
              </a:spcBef>
              <a:spcAft>
                <a:spcPts val="0"/>
              </a:spcAft>
              <a:buNone/>
            </a:pPr>
            <a:r>
              <a:rPr lang="en-US" sz="2600" dirty="0">
                <a:solidFill>
                  <a:srgbClr val="0432FF"/>
                </a:solidFill>
              </a:rPr>
              <a:t>Module 3: </a:t>
            </a:r>
            <a:r>
              <a:rPr lang="en-US" sz="2600" dirty="0">
                <a:solidFill>
                  <a:srgbClr val="002060"/>
                </a:solidFill>
              </a:rPr>
              <a:t>Management of Progressive EGFR-Mutated NSCLC </a:t>
            </a:r>
          </a:p>
          <a:p>
            <a:pPr marL="0" marR="0" indent="0">
              <a:spcBef>
                <a:spcPts val="1800"/>
              </a:spcBef>
              <a:spcAft>
                <a:spcPts val="0"/>
              </a:spcAft>
              <a:buNone/>
            </a:pPr>
            <a:r>
              <a:rPr lang="en-US" sz="2600" dirty="0">
                <a:solidFill>
                  <a:srgbClr val="0432FF"/>
                </a:solidFill>
              </a:rPr>
              <a:t>Module 4: </a:t>
            </a:r>
            <a:r>
              <a:rPr lang="en-US" sz="2600" dirty="0">
                <a:solidFill>
                  <a:srgbClr val="002060"/>
                </a:solidFill>
              </a:rPr>
              <a:t>Targeting EGFR Exon 20 Insertion Mutations </a:t>
            </a:r>
          </a:p>
        </p:txBody>
      </p:sp>
    </p:spTree>
    <p:extLst>
      <p:ext uri="{BB962C8B-B14F-4D97-AF65-F5344CB8AC3E}">
        <p14:creationId xmlns:p14="http://schemas.microsoft.com/office/powerpoint/2010/main" val="1448657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Patient education about clinical trial participation</a:t>
            </a:r>
          </a:p>
        </p:txBody>
      </p:sp>
      <p:sp>
        <p:nvSpPr>
          <p:cNvPr id="15" name="TextBox 14">
            <a:extLst>
              <a:ext uri="{FF2B5EF4-FFF2-40B4-BE49-F238E27FC236}">
                <a16:creationId xmlns:a16="http://schemas.microsoft.com/office/drawing/2014/main" id="{D34DC091-47EE-597A-C700-F6D706C3E090}"/>
              </a:ext>
            </a:extLst>
          </p:cNvPr>
          <p:cNvSpPr txBox="1"/>
          <p:nvPr/>
        </p:nvSpPr>
        <p:spPr>
          <a:xfrm>
            <a:off x="4653876" y="5860995"/>
            <a:ext cx="323856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Amy Goodrich, CRNP</a:t>
            </a:r>
          </a:p>
        </p:txBody>
      </p:sp>
      <p:pic>
        <p:nvPicPr>
          <p:cNvPr id="5" name="Picture 4" descr="A person wearing a headset&#10;&#10;Description automatically generated">
            <a:extLst>
              <a:ext uri="{FF2B5EF4-FFF2-40B4-BE49-F238E27FC236}">
                <a16:creationId xmlns:a16="http://schemas.microsoft.com/office/drawing/2014/main" id="{7150686F-4995-8D1A-2D85-991C390B4328}"/>
              </a:ext>
            </a:extLst>
          </p:cNvPr>
          <p:cNvPicPr>
            <a:picLocks noChangeAspect="1"/>
          </p:cNvPicPr>
          <p:nvPr/>
        </p:nvPicPr>
        <p:blipFill>
          <a:blip r:embed="rId3"/>
          <a:stretch>
            <a:fillRect/>
          </a:stretch>
        </p:blipFill>
        <p:spPr>
          <a:xfrm>
            <a:off x="3382724" y="2513066"/>
            <a:ext cx="5780871" cy="32517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117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44BC2-3F32-3076-7512-B9898C618D0F}"/>
              </a:ext>
            </a:extLst>
          </p:cNvPr>
          <p:cNvSpPr/>
          <p:nvPr/>
        </p:nvSpPr>
        <p:spPr bwMode="auto">
          <a:xfrm>
            <a:off x="758948" y="1988840"/>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559496" y="1412776"/>
            <a:ext cx="9370363" cy="4799013"/>
          </a:xfrm>
        </p:spPr>
        <p:txBody>
          <a:bodyPr/>
          <a:lstStyle/>
          <a:p>
            <a:pPr marL="0" marR="0" indent="0">
              <a:spcBef>
                <a:spcPts val="1800"/>
              </a:spcBef>
              <a:spcAft>
                <a:spcPts val="0"/>
              </a:spcAft>
              <a:buNone/>
            </a:pPr>
            <a:r>
              <a:rPr lang="en-US" sz="2600" dirty="0">
                <a:solidFill>
                  <a:srgbClr val="0432FF"/>
                </a:solidFill>
              </a:rPr>
              <a:t>Introduction </a:t>
            </a:r>
          </a:p>
          <a:p>
            <a:pPr marL="0" marR="0" indent="0">
              <a:spcBef>
                <a:spcPts val="1800"/>
              </a:spcBef>
              <a:spcAft>
                <a:spcPts val="0"/>
              </a:spcAft>
              <a:buNone/>
            </a:pPr>
            <a:r>
              <a:rPr lang="en-US" sz="2600" dirty="0">
                <a:solidFill>
                  <a:schemeClr val="bg1"/>
                </a:solidFill>
              </a:rPr>
              <a:t>Module 1: Localized Non-Small Cell Lung Cancer (NSCLC) with an EGFR Mutation</a:t>
            </a:r>
          </a:p>
          <a:p>
            <a:pPr marL="0" marR="0" indent="0">
              <a:spcBef>
                <a:spcPts val="1800"/>
              </a:spcBef>
              <a:spcAft>
                <a:spcPts val="0"/>
              </a:spcAft>
              <a:buNone/>
            </a:pPr>
            <a:r>
              <a:rPr lang="en-US" sz="2600" dirty="0">
                <a:solidFill>
                  <a:srgbClr val="0432FF"/>
                </a:solidFill>
              </a:rPr>
              <a:t>Module 2: </a:t>
            </a:r>
            <a:r>
              <a:rPr lang="en-US" sz="2600" dirty="0">
                <a:solidFill>
                  <a:srgbClr val="002060"/>
                </a:solidFill>
              </a:rPr>
              <a:t>First-Line Therapy for Patients with Metastatic NSCLC and EGFR Mutations</a:t>
            </a:r>
          </a:p>
          <a:p>
            <a:pPr marL="0" marR="0" indent="0">
              <a:spcBef>
                <a:spcPts val="1800"/>
              </a:spcBef>
              <a:spcAft>
                <a:spcPts val="0"/>
              </a:spcAft>
              <a:buNone/>
            </a:pPr>
            <a:r>
              <a:rPr lang="en-US" sz="2600" dirty="0">
                <a:solidFill>
                  <a:srgbClr val="0432FF"/>
                </a:solidFill>
              </a:rPr>
              <a:t>Module 3: </a:t>
            </a:r>
            <a:r>
              <a:rPr lang="en-US" sz="2600" dirty="0">
                <a:solidFill>
                  <a:srgbClr val="002060"/>
                </a:solidFill>
              </a:rPr>
              <a:t>Management of Progressive EGFR-Mutated NSCLC </a:t>
            </a:r>
          </a:p>
          <a:p>
            <a:pPr marL="0" marR="0" indent="0">
              <a:spcBef>
                <a:spcPts val="1800"/>
              </a:spcBef>
              <a:spcAft>
                <a:spcPts val="0"/>
              </a:spcAft>
              <a:buNone/>
            </a:pPr>
            <a:r>
              <a:rPr lang="en-US" sz="2600" dirty="0">
                <a:solidFill>
                  <a:srgbClr val="0432FF"/>
                </a:solidFill>
              </a:rPr>
              <a:t>Module 4: </a:t>
            </a:r>
            <a:r>
              <a:rPr lang="en-US" sz="2600" dirty="0">
                <a:solidFill>
                  <a:srgbClr val="002060"/>
                </a:solidFill>
              </a:rPr>
              <a:t>Targeting EGFR Exon 20 Insertion Mutations </a:t>
            </a:r>
          </a:p>
        </p:txBody>
      </p:sp>
    </p:spTree>
    <p:extLst>
      <p:ext uri="{BB962C8B-B14F-4D97-AF65-F5344CB8AC3E}">
        <p14:creationId xmlns:p14="http://schemas.microsoft.com/office/powerpoint/2010/main" val="4053252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453000"/>
            <a:ext cx="10358967" cy="2354018"/>
          </a:xfrm>
        </p:spPr>
        <p:txBody>
          <a:bodyPr/>
          <a:lstStyle/>
          <a:p>
            <a:pPr marL="342900" marR="0" lvl="0" indent="-342900">
              <a:spcBef>
                <a:spcPts val="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Spectrum of EGFR mutations found in NSCLC; clinical relevance of and similarities and differences among various detectable EGFR mutations </a:t>
            </a:r>
          </a:p>
          <a:p>
            <a:pPr marL="342900" marR="0" lvl="0" indent="-342900">
              <a:lnSpc>
                <a:spcPct val="55000"/>
              </a:lnSpc>
              <a:spcBef>
                <a:spcPts val="0"/>
              </a:spcBef>
              <a:spcAft>
                <a:spcPts val="0"/>
              </a:spcAft>
              <a:buFont typeface="Symbol" pitchFamily="2" charset="2"/>
              <a:buChar char=""/>
            </a:pPr>
            <a:endParaRPr lang="en-US" sz="1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Incidence of targetable EGFR mutations in localized and metastatic disease; optimal timing of EGFR testing </a:t>
            </a:r>
          </a:p>
          <a:p>
            <a:pPr marL="342900" marR="0" lvl="0" indent="-342900">
              <a:lnSpc>
                <a:spcPct val="55000"/>
              </a:lnSpc>
              <a:spcBef>
                <a:spcPts val="0"/>
              </a:spcBef>
              <a:spcAft>
                <a:spcPts val="0"/>
              </a:spcAft>
              <a:buFont typeface="Symbol" pitchFamily="2" charset="2"/>
              <a:buChar char=""/>
            </a:pPr>
            <a:endParaRPr lang="en-US" sz="1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Available platforms to identify EGFR mutations in patients with NSCLC; advantages and limitations of next-generation sequencing versus one-off testing</a:t>
            </a:r>
          </a:p>
          <a:p>
            <a:pPr marL="0" marR="0" lvl="0" indent="0">
              <a:lnSpc>
                <a:spcPct val="55000"/>
              </a:lnSpc>
              <a:spcBef>
                <a:spcPts val="0"/>
              </a:spcBef>
              <a:spcAft>
                <a:spcPts val="0"/>
              </a:spcAft>
              <a:buNone/>
            </a:pPr>
            <a:endParaRPr lang="en-US" sz="1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Reliability of plasma-based assays to document the presence of actionable EGFR mutations; current clinical utility </a:t>
            </a:r>
          </a:p>
          <a:p>
            <a:pPr marL="342900" marR="0" lvl="0" indent="-342900">
              <a:lnSpc>
                <a:spcPct val="55000"/>
              </a:lnSpc>
              <a:spcBef>
                <a:spcPts val="0"/>
              </a:spcBef>
              <a:spcAft>
                <a:spcPts val="0"/>
              </a:spcAft>
              <a:buFont typeface="Symbol" pitchFamily="2" charset="2"/>
              <a:buChar char=""/>
            </a:pPr>
            <a:endParaRPr lang="en-US" sz="1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Role of repeat biomarker testing in the care of patients with progressive NSCLC with an EGFR mutation </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342836" y="493505"/>
            <a:ext cx="7272808" cy="939883"/>
          </a:xfrm>
        </p:spPr>
        <p:txBody>
          <a:bodyPr lIns="91440" tIns="91440" rIns="91440" bIns="182880"/>
          <a:lstStyle/>
          <a:p>
            <a:r>
              <a:rPr lang="en-US" sz="3200" dirty="0">
                <a:solidFill>
                  <a:schemeClr val="bg1"/>
                </a:solidFill>
              </a:rPr>
              <a:t>EGFR Testing in Non-Small Cell Lung Cancer (NSCLC)</a:t>
            </a:r>
          </a:p>
        </p:txBody>
      </p:sp>
      <p:sp>
        <p:nvSpPr>
          <p:cNvPr id="6" name="TextBox 5">
            <a:extLst>
              <a:ext uri="{FF2B5EF4-FFF2-40B4-BE49-F238E27FC236}">
                <a16:creationId xmlns:a16="http://schemas.microsoft.com/office/drawing/2014/main" id="{99967DAF-4C43-725B-A9F8-3EE6A5FBA575}"/>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11" name="TextBox 10">
            <a:extLst>
              <a:ext uri="{FF2B5EF4-FFF2-40B4-BE49-F238E27FC236}">
                <a16:creationId xmlns:a16="http://schemas.microsoft.com/office/drawing/2014/main" id="{22AA00DD-CF93-83A2-5D28-A79F5FFEED63}"/>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2" name="Picture 1">
            <a:extLst>
              <a:ext uri="{FF2B5EF4-FFF2-40B4-BE49-F238E27FC236}">
                <a16:creationId xmlns:a16="http://schemas.microsoft.com/office/drawing/2014/main" id="{C1AB1C71-D706-EBE0-F91D-BA6DB29C55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4" name="Picture 3">
            <a:extLst>
              <a:ext uri="{FF2B5EF4-FFF2-40B4-BE49-F238E27FC236}">
                <a16:creationId xmlns:a16="http://schemas.microsoft.com/office/drawing/2014/main" id="{91D0C645-655B-91CE-20E5-9C5800A48D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Tree>
    <p:extLst>
      <p:ext uri="{BB962C8B-B14F-4D97-AF65-F5344CB8AC3E}">
        <p14:creationId xmlns:p14="http://schemas.microsoft.com/office/powerpoint/2010/main" val="3963754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5850B-9181-B549-A0F1-1AEBFD2F9BC5}"/>
              </a:ext>
            </a:extLst>
          </p:cNvPr>
          <p:cNvSpPr>
            <a:spLocks noGrp="1"/>
          </p:cNvSpPr>
          <p:nvPr>
            <p:ph type="title" idx="4294967295"/>
          </p:nvPr>
        </p:nvSpPr>
        <p:spPr>
          <a:xfrm>
            <a:off x="0" y="0"/>
            <a:ext cx="12192000" cy="844550"/>
          </a:xfrm>
        </p:spPr>
        <p:txBody>
          <a:bodyPr/>
          <a:lstStyle/>
          <a:p>
            <a:r>
              <a:rPr lang="en-US" sz="2800" dirty="0"/>
              <a:t>Targetable Oncogenic Drivers</a:t>
            </a:r>
            <a:endParaRPr lang="en-US" sz="2200" dirty="0"/>
          </a:p>
        </p:txBody>
      </p:sp>
      <p:sp>
        <p:nvSpPr>
          <p:cNvPr id="5" name="TextBox 4">
            <a:extLst>
              <a:ext uri="{FF2B5EF4-FFF2-40B4-BE49-F238E27FC236}">
                <a16:creationId xmlns:a16="http://schemas.microsoft.com/office/drawing/2014/main" id="{4EEBA217-2D72-2548-AEB0-DB72A6C7C9F3}"/>
              </a:ext>
            </a:extLst>
          </p:cNvPr>
          <p:cNvSpPr txBox="1"/>
          <p:nvPr/>
        </p:nvSpPr>
        <p:spPr>
          <a:xfrm>
            <a:off x="220068" y="6469749"/>
            <a:ext cx="113315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Presented by Frances Shepherd at 2019 ASCO Annual Meeting.</a:t>
            </a:r>
          </a:p>
        </p:txBody>
      </p:sp>
      <p:graphicFrame>
        <p:nvGraphicFramePr>
          <p:cNvPr id="8" name="Chart 7">
            <a:extLst>
              <a:ext uri="{FF2B5EF4-FFF2-40B4-BE49-F238E27FC236}">
                <a16:creationId xmlns:a16="http://schemas.microsoft.com/office/drawing/2014/main" id="{6E2733D8-F438-9040-AFDB-4544596714C1}"/>
              </a:ext>
            </a:extLst>
          </p:cNvPr>
          <p:cNvGraphicFramePr/>
          <p:nvPr/>
        </p:nvGraphicFramePr>
        <p:xfrm>
          <a:off x="894527" y="1304693"/>
          <a:ext cx="8010230" cy="484682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6CB7EC6-724B-1D46-9F8C-88589E97BD1B}"/>
              </a:ext>
            </a:extLst>
          </p:cNvPr>
          <p:cNvSpPr txBox="1"/>
          <p:nvPr/>
        </p:nvSpPr>
        <p:spPr>
          <a:xfrm>
            <a:off x="1525648" y="859591"/>
            <a:ext cx="1656223" cy="1600438"/>
          </a:xfrm>
          <a:prstGeom prst="rect">
            <a:avLst/>
          </a:prstGeom>
          <a:noFill/>
          <a:ln w="38100">
            <a:solidFill>
              <a:srgbClr val="00B0F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EGFR sensitizing</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Gefitinib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4</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Erlotinib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4</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Afatinib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4</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Osimertinib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4</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Necitumumab</a:t>
            </a:r>
            <a:r>
              <a:rPr kumimoji="0" lang="en-US" sz="1400" b="0" i="0" u="none" strike="noStrike" kern="1200" cap="none" spc="0" normalizeH="0" baseline="30000" noProof="0" dirty="0">
                <a:ln>
                  <a:noFill/>
                </a:ln>
                <a:solidFill>
                  <a:srgbClr val="002B50"/>
                </a:solidFill>
                <a:effectLst/>
                <a:uLnTx/>
                <a:uFillTx/>
                <a:latin typeface="Arial"/>
                <a:ea typeface="ＭＳ Ｐゴシック"/>
              </a:rPr>
              <a:t>4</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Rociletinib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3</a:t>
            </a:r>
          </a:p>
        </p:txBody>
      </p:sp>
      <p:sp>
        <p:nvSpPr>
          <p:cNvPr id="10" name="TextBox 9">
            <a:extLst>
              <a:ext uri="{FF2B5EF4-FFF2-40B4-BE49-F238E27FC236}">
                <a16:creationId xmlns:a16="http://schemas.microsoft.com/office/drawing/2014/main" id="{C9C32D45-4036-EF45-A928-32DC27D89203}"/>
              </a:ext>
            </a:extLst>
          </p:cNvPr>
          <p:cNvSpPr txBox="1"/>
          <p:nvPr/>
        </p:nvSpPr>
        <p:spPr>
          <a:xfrm>
            <a:off x="3582762" y="877846"/>
            <a:ext cx="1519491" cy="1384995"/>
          </a:xfrm>
          <a:prstGeom prst="rect">
            <a:avLst/>
          </a:prstGeom>
          <a:noFill/>
          <a:ln w="3810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ALK</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Crizotinib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4</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Alectinib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4</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Ceritinib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4</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Lorlatinib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Brigatinib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p:txBody>
      </p:sp>
      <p:sp>
        <p:nvSpPr>
          <p:cNvPr id="11" name="TextBox 10">
            <a:extLst>
              <a:ext uri="{FF2B5EF4-FFF2-40B4-BE49-F238E27FC236}">
                <a16:creationId xmlns:a16="http://schemas.microsoft.com/office/drawing/2014/main" id="{CDC5D616-828A-9B45-82AD-604C2CF3B6C8}"/>
              </a:ext>
            </a:extLst>
          </p:cNvPr>
          <p:cNvSpPr txBox="1"/>
          <p:nvPr/>
        </p:nvSpPr>
        <p:spPr>
          <a:xfrm>
            <a:off x="5336254" y="876162"/>
            <a:ext cx="1519491" cy="738664"/>
          </a:xfrm>
          <a:prstGeom prst="rect">
            <a:avLst/>
          </a:prstGeom>
          <a:noFill/>
          <a:ln w="38100">
            <a:solidFill>
              <a:srgbClr val="D7D7D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MET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Crizotinib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Cabozantinib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p:txBody>
      </p:sp>
      <p:sp>
        <p:nvSpPr>
          <p:cNvPr id="12" name="TextBox 11">
            <a:extLst>
              <a:ext uri="{FF2B5EF4-FFF2-40B4-BE49-F238E27FC236}">
                <a16:creationId xmlns:a16="http://schemas.microsoft.com/office/drawing/2014/main" id="{93BB9AC1-0AB3-9C41-9DBE-329A39F19749}"/>
              </a:ext>
            </a:extLst>
          </p:cNvPr>
          <p:cNvSpPr txBox="1"/>
          <p:nvPr/>
        </p:nvSpPr>
        <p:spPr>
          <a:xfrm>
            <a:off x="7146265" y="882839"/>
            <a:ext cx="2437506" cy="954107"/>
          </a:xfrm>
          <a:prstGeom prst="rect">
            <a:avLst/>
          </a:prstGeom>
          <a:noFill/>
          <a:ln w="38100">
            <a:solidFill>
              <a:srgbClr val="2C2B8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HER2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Trastuzumab emtansine</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Afatinib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Dacomitinib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p:txBody>
      </p:sp>
      <p:sp>
        <p:nvSpPr>
          <p:cNvPr id="13" name="TextBox 12">
            <a:extLst>
              <a:ext uri="{FF2B5EF4-FFF2-40B4-BE49-F238E27FC236}">
                <a16:creationId xmlns:a16="http://schemas.microsoft.com/office/drawing/2014/main" id="{FB93F7FB-66C2-7E43-8A29-90C3AB33C0E3}"/>
              </a:ext>
            </a:extLst>
          </p:cNvPr>
          <p:cNvSpPr txBox="1"/>
          <p:nvPr/>
        </p:nvSpPr>
        <p:spPr>
          <a:xfrm>
            <a:off x="9696401" y="832222"/>
            <a:ext cx="1519491" cy="1384995"/>
          </a:xfrm>
          <a:prstGeom prst="rect">
            <a:avLst/>
          </a:prstGeom>
          <a:noFill/>
          <a:ln w="38100">
            <a:solidFill>
              <a:srgbClr val="46A5A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ROS1</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Crizotinib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4</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Cabozantinib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Ceritinib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Lorlatinib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DS-6051b</a:t>
            </a:r>
            <a:r>
              <a:rPr kumimoji="0" lang="en-US" sz="1400" b="0" i="0" u="none" strike="noStrike" kern="1200" cap="none" spc="0" normalizeH="0" baseline="30000" noProof="0" dirty="0">
                <a:ln>
                  <a:noFill/>
                </a:ln>
                <a:solidFill>
                  <a:srgbClr val="002B50"/>
                </a:solidFill>
                <a:effectLst/>
                <a:uLnTx/>
                <a:uFillTx/>
                <a:latin typeface="Arial"/>
                <a:ea typeface="ＭＳ Ｐゴシック"/>
              </a:rPr>
              <a:t>1</a:t>
            </a:r>
          </a:p>
        </p:txBody>
      </p:sp>
      <p:sp>
        <p:nvSpPr>
          <p:cNvPr id="14" name="TextBox 13">
            <a:extLst>
              <a:ext uri="{FF2B5EF4-FFF2-40B4-BE49-F238E27FC236}">
                <a16:creationId xmlns:a16="http://schemas.microsoft.com/office/drawing/2014/main" id="{CF274FBA-EDAA-7446-83BC-4152B68DCE2E}"/>
              </a:ext>
            </a:extLst>
          </p:cNvPr>
          <p:cNvSpPr txBox="1"/>
          <p:nvPr/>
        </p:nvSpPr>
        <p:spPr>
          <a:xfrm>
            <a:off x="9696401" y="2397431"/>
            <a:ext cx="1519491" cy="738664"/>
          </a:xfrm>
          <a:prstGeom prst="rect">
            <a:avLst/>
          </a:prstGeom>
          <a:noFill/>
          <a:ln w="38100">
            <a:solidFill>
              <a:srgbClr val="1D1E5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BRAF</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Vemurafenib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Dabrafenib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p:txBody>
      </p:sp>
      <p:sp>
        <p:nvSpPr>
          <p:cNvPr id="15" name="TextBox 14">
            <a:extLst>
              <a:ext uri="{FF2B5EF4-FFF2-40B4-BE49-F238E27FC236}">
                <a16:creationId xmlns:a16="http://schemas.microsoft.com/office/drawing/2014/main" id="{026279E3-FEB7-E94B-BB95-B03F9D2C574C}"/>
              </a:ext>
            </a:extLst>
          </p:cNvPr>
          <p:cNvSpPr txBox="1"/>
          <p:nvPr/>
        </p:nvSpPr>
        <p:spPr>
          <a:xfrm>
            <a:off x="9696400" y="3316309"/>
            <a:ext cx="1519491" cy="1600438"/>
          </a:xfrm>
          <a:prstGeom prst="rect">
            <a:avLst/>
          </a:prstGeom>
          <a:noFill/>
          <a:ln w="38100">
            <a:solidFill>
              <a:srgbClr val="97979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RET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Cabozantinib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Alectinib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Apatinib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Vandetanib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Ponatinib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Lenvatinib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p:txBody>
      </p:sp>
      <p:sp>
        <p:nvSpPr>
          <p:cNvPr id="16" name="TextBox 15">
            <a:extLst>
              <a:ext uri="{FF2B5EF4-FFF2-40B4-BE49-F238E27FC236}">
                <a16:creationId xmlns:a16="http://schemas.microsoft.com/office/drawing/2014/main" id="{E75CD54C-F17E-AB40-9E41-4E1E733DC346}"/>
              </a:ext>
            </a:extLst>
          </p:cNvPr>
          <p:cNvSpPr txBox="1"/>
          <p:nvPr/>
        </p:nvSpPr>
        <p:spPr>
          <a:xfrm>
            <a:off x="9749813" y="5096961"/>
            <a:ext cx="1519491" cy="1169551"/>
          </a:xfrm>
          <a:prstGeom prst="rect">
            <a:avLst/>
          </a:prstGeom>
          <a:noFill/>
          <a:ln w="38100">
            <a:solidFill>
              <a:srgbClr val="81818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NTRK1</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Entrectinib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LOXO-101</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Cabozantinib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DS-6051b</a:t>
            </a:r>
            <a:r>
              <a:rPr kumimoji="0" lang="en-US" sz="1400" b="0" i="0" u="none" strike="noStrike" kern="1200" cap="none" spc="0" normalizeH="0" baseline="30000" noProof="0" dirty="0">
                <a:ln>
                  <a:noFill/>
                </a:ln>
                <a:solidFill>
                  <a:srgbClr val="002B50"/>
                </a:solidFill>
                <a:effectLst/>
                <a:uLnTx/>
                <a:uFillTx/>
                <a:latin typeface="Arial"/>
                <a:ea typeface="ＭＳ Ｐゴシック"/>
              </a:rPr>
              <a:t>1</a:t>
            </a:r>
          </a:p>
        </p:txBody>
      </p:sp>
      <p:sp>
        <p:nvSpPr>
          <p:cNvPr id="17" name="TextBox 16">
            <a:extLst>
              <a:ext uri="{FF2B5EF4-FFF2-40B4-BE49-F238E27FC236}">
                <a16:creationId xmlns:a16="http://schemas.microsoft.com/office/drawing/2014/main" id="{60FE2782-6875-2242-A715-1E885CC29581}"/>
              </a:ext>
            </a:extLst>
          </p:cNvPr>
          <p:cNvSpPr txBox="1"/>
          <p:nvPr/>
        </p:nvSpPr>
        <p:spPr>
          <a:xfrm>
            <a:off x="8079131" y="5532785"/>
            <a:ext cx="1519491" cy="738664"/>
          </a:xfrm>
          <a:prstGeom prst="rect">
            <a:avLst/>
          </a:prstGeom>
          <a:noFill/>
          <a:ln w="38100">
            <a:solidFill>
              <a:srgbClr val="58ADB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PIK3CA</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LY3023414</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PQR 309</a:t>
            </a:r>
            <a:r>
              <a:rPr kumimoji="0" lang="en-US" sz="1400" b="0" i="0" u="none" strike="noStrike" kern="1200" cap="none" spc="0" normalizeH="0" baseline="30000" noProof="0" dirty="0">
                <a:ln>
                  <a:noFill/>
                </a:ln>
                <a:solidFill>
                  <a:srgbClr val="002B50"/>
                </a:solidFill>
                <a:effectLst/>
                <a:uLnTx/>
                <a:uFillTx/>
                <a:latin typeface="Arial"/>
                <a:ea typeface="ＭＳ Ｐゴシック"/>
              </a:rPr>
              <a:t>1</a:t>
            </a:r>
          </a:p>
        </p:txBody>
      </p:sp>
      <p:sp>
        <p:nvSpPr>
          <p:cNvPr id="18" name="TextBox 17">
            <a:extLst>
              <a:ext uri="{FF2B5EF4-FFF2-40B4-BE49-F238E27FC236}">
                <a16:creationId xmlns:a16="http://schemas.microsoft.com/office/drawing/2014/main" id="{98CFF331-BF2C-044A-8BE9-3533793723FB}"/>
              </a:ext>
            </a:extLst>
          </p:cNvPr>
          <p:cNvSpPr txBox="1"/>
          <p:nvPr/>
        </p:nvSpPr>
        <p:spPr>
          <a:xfrm>
            <a:off x="6456040" y="5348515"/>
            <a:ext cx="1519491" cy="954107"/>
          </a:xfrm>
          <a:prstGeom prst="rect">
            <a:avLst/>
          </a:prstGeom>
          <a:noFill/>
          <a:ln w="38100">
            <a:solidFill>
              <a:srgbClr val="B9DDE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0"/>
                </a:solidFill>
                <a:effectLst/>
                <a:uLnTx/>
                <a:uFillTx/>
                <a:latin typeface="Arial"/>
                <a:ea typeface="ＭＳ Ｐゴシック"/>
              </a:rPr>
              <a:t>MEK1</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Trametinib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2</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Selumetinib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3</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B50"/>
                </a:solidFill>
                <a:effectLst/>
                <a:uLnTx/>
                <a:uFillTx/>
                <a:latin typeface="Arial"/>
                <a:ea typeface="ＭＳ Ｐゴシック"/>
              </a:rPr>
              <a:t>Cobimetinib</a:t>
            </a:r>
            <a:r>
              <a:rPr kumimoji="0" lang="en-US" sz="1400" b="0" i="0" u="none" strike="noStrike" kern="1200" cap="none" spc="0" normalizeH="0" baseline="30000" noProof="0" dirty="0">
                <a:ln>
                  <a:noFill/>
                </a:ln>
                <a:solidFill>
                  <a:srgbClr val="002B50"/>
                </a:solidFill>
                <a:effectLst/>
                <a:uLnTx/>
                <a:uFillTx/>
                <a:latin typeface="Arial"/>
                <a:ea typeface="ＭＳ Ｐゴシック"/>
              </a:rPr>
              <a:t>1</a:t>
            </a:r>
          </a:p>
        </p:txBody>
      </p:sp>
      <p:sp>
        <p:nvSpPr>
          <p:cNvPr id="19" name="TextBox 18">
            <a:extLst>
              <a:ext uri="{FF2B5EF4-FFF2-40B4-BE49-F238E27FC236}">
                <a16:creationId xmlns:a16="http://schemas.microsoft.com/office/drawing/2014/main" id="{303734B3-1C95-EA49-9F85-FAF9421ECA47}"/>
              </a:ext>
            </a:extLst>
          </p:cNvPr>
          <p:cNvSpPr txBox="1"/>
          <p:nvPr/>
        </p:nvSpPr>
        <p:spPr>
          <a:xfrm>
            <a:off x="246700" y="5133071"/>
            <a:ext cx="1278948" cy="1169551"/>
          </a:xfrm>
          <a:prstGeom prst="rect">
            <a:avLst/>
          </a:prstGeom>
          <a:solidFill>
            <a:srgbClr val="1D1E59"/>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a:rPr>
              <a:t>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1 - Phase 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2 - Phase 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3 - Phase 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4 - Approved</a:t>
            </a:r>
          </a:p>
        </p:txBody>
      </p:sp>
    </p:spTree>
    <p:extLst>
      <p:ext uri="{BB962C8B-B14F-4D97-AF65-F5344CB8AC3E}">
        <p14:creationId xmlns:p14="http://schemas.microsoft.com/office/powerpoint/2010/main" val="1037149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Marianne J Davies, DNP, ACNP, AOCNP, FAAN</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who are never-smokers and are diagnosed with lung cancer and how I explain the significance of EGFR mutations</a:t>
            </a:r>
          </a:p>
          <a:p>
            <a:pPr marL="98425" indent="0">
              <a:buNone/>
            </a:pPr>
            <a:endParaRPr lang="en-US" sz="3200" dirty="0"/>
          </a:p>
        </p:txBody>
      </p:sp>
      <p:pic>
        <p:nvPicPr>
          <p:cNvPr id="2" name="Picture 1">
            <a:extLst>
              <a:ext uri="{FF2B5EF4-FFF2-40B4-BE49-F238E27FC236}">
                <a16:creationId xmlns:a16="http://schemas.microsoft.com/office/drawing/2014/main" id="{A4F3DFE2-B297-C7A4-8A8A-801D3764AA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7836"/>
            <a:ext cx="1261872" cy="1261872"/>
          </a:xfrm>
          <a:prstGeom prst="rect">
            <a:avLst/>
          </a:prstGeom>
        </p:spPr>
      </p:pic>
    </p:spTree>
    <p:extLst>
      <p:ext uri="{BB962C8B-B14F-4D97-AF65-F5344CB8AC3E}">
        <p14:creationId xmlns:p14="http://schemas.microsoft.com/office/powerpoint/2010/main" val="904628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A4BB2B-03A8-F6C5-E1AB-E9F1C4AE9BF7}"/>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B4339562-363C-680D-1154-A7BBF4B7E314}"/>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21EBCC28-7F06-9837-FD46-107E6911685C}"/>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09447E54-5121-1AD0-6220-886C09ADEF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69C3A651-82B0-98EB-34BB-DC33EFAAD0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58967"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Long-term findings, including overall survival outcomes, with adjuvant osimertinib for Stage IB to Stage IIIA NSCLC with an EGFR mutation after complete tumor resection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Protection against central nervous system (CNS) disease recurrence observed with adjuvant osimertinib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Patient selection for and appropriate incorporation of adjuvant osimertinib into routine practice </a:t>
            </a:r>
          </a:p>
        </p:txBody>
      </p:sp>
      <p:sp>
        <p:nvSpPr>
          <p:cNvPr id="6" name="Title 1">
            <a:extLst>
              <a:ext uri="{FF2B5EF4-FFF2-40B4-BE49-F238E27FC236}">
                <a16:creationId xmlns:a16="http://schemas.microsoft.com/office/drawing/2014/main" id="{D2CAA432-00D3-FBA7-BBD9-7975F9230269}"/>
              </a:ext>
            </a:extLst>
          </p:cNvPr>
          <p:cNvSpPr>
            <a:spLocks noGrp="1"/>
          </p:cNvSpPr>
          <p:nvPr>
            <p:ph type="title"/>
          </p:nvPr>
        </p:nvSpPr>
        <p:spPr>
          <a:xfrm>
            <a:off x="2423590" y="422968"/>
            <a:ext cx="7200801" cy="989808"/>
          </a:xfrm>
        </p:spPr>
        <p:txBody>
          <a:bodyPr lIns="91440" tIns="91440" rIns="91440" bIns="182880"/>
          <a:lstStyle/>
          <a:p>
            <a:r>
              <a:rPr lang="en-US" sz="3200" dirty="0">
                <a:solidFill>
                  <a:schemeClr val="bg1"/>
                </a:solidFill>
              </a:rPr>
              <a:t>Osimertinib for Localized and Locally Advanced NSCLC with an EGFR Mutation </a:t>
            </a:r>
          </a:p>
        </p:txBody>
      </p:sp>
    </p:spTree>
    <p:extLst>
      <p:ext uri="{BB962C8B-B14F-4D97-AF65-F5344CB8AC3E}">
        <p14:creationId xmlns:p14="http://schemas.microsoft.com/office/powerpoint/2010/main" val="12856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E0BB8-D970-4053-4C45-5684A5CFF620}"/>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104D04B3-3B30-913E-B352-959BAD637624}"/>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8AC0B6ED-EA03-5CDF-D805-2C34D0173909}"/>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D63D4422-7A2F-C329-8AC4-A6F78EC8AF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4395CA7B-914F-405F-49A8-16E6AF29AD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58967"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Choosing between osimertinib and immune checkpoint inhibition for patients eligible for both treatments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Tolerability of osimertinib in the adjuvant setting; appropriate threshold for dose reduction, dose delays or treatment discontinuation for patients with NSCLC receiving adjuvant osimertinib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Ongoing efforts seeking to further define the role of osimertinib in the management of nonmetastatic NSCLC with an EGFR mutation </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23590" y="422968"/>
            <a:ext cx="7200801" cy="989808"/>
          </a:xfrm>
        </p:spPr>
        <p:txBody>
          <a:bodyPr lIns="91440" tIns="91440" rIns="91440" bIns="182880"/>
          <a:lstStyle/>
          <a:p>
            <a:r>
              <a:rPr lang="en-US" sz="3200" dirty="0">
                <a:solidFill>
                  <a:schemeClr val="bg1"/>
                </a:solidFill>
              </a:rPr>
              <a:t>Osimertinib for Localized and Locally Advanced NSCLC with an EGFR Mutation </a:t>
            </a:r>
          </a:p>
        </p:txBody>
      </p:sp>
    </p:spTree>
    <p:extLst>
      <p:ext uri="{BB962C8B-B14F-4D97-AF65-F5344CB8AC3E}">
        <p14:creationId xmlns:p14="http://schemas.microsoft.com/office/powerpoint/2010/main" val="1816937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Osimertinib</a:t>
            </a:r>
          </a:p>
        </p:txBody>
      </p:sp>
      <p:sp>
        <p:nvSpPr>
          <p:cNvPr id="63489" name="Content Placeholder 1"/>
          <p:cNvSpPr>
            <a:spLocks noGrp="1"/>
          </p:cNvSpPr>
          <p:nvPr>
            <p:ph idx="1"/>
          </p:nvPr>
        </p:nvSpPr>
        <p:spPr>
          <a:xfrm>
            <a:off x="912286" y="1090378"/>
            <a:ext cx="10512306" cy="4677243"/>
          </a:xfrm>
        </p:spPr>
        <p:txBody>
          <a:bodyPr/>
          <a:lstStyle/>
          <a:p>
            <a:pPr marL="0" indent="0">
              <a:spcBef>
                <a:spcPts val="0"/>
              </a:spcBef>
              <a:spcAft>
                <a:spcPts val="4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spcAft>
                <a:spcPts val="400"/>
              </a:spcAft>
            </a:pPr>
            <a:r>
              <a:rPr lang="en-US" sz="2400" dirty="0">
                <a:latin typeface="Calibri" panose="020F0502020204030204" pitchFamily="34" charset="0"/>
                <a:ea typeface="ＭＳ Ｐゴシック" charset="0"/>
                <a:cs typeface="Calibri" panose="020F0502020204030204" pitchFamily="34" charset="0"/>
              </a:rPr>
              <a:t>EGFR tyrosine kinase inhibitor</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spcAft>
                <a:spcPts val="4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 in the adjuvant setting</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400"/>
              </a:spcAft>
              <a:buClr>
                <a:srgbClr val="002060"/>
              </a:buClr>
              <a:buFont typeface="Arial" panose="020B0604020202020204" pitchFamily="34" charset="0"/>
              <a:buChar char="•"/>
            </a:pPr>
            <a:r>
              <a:rPr lang="en-US" sz="2400" dirty="0">
                <a:latin typeface="Calibri" panose="020F0502020204030204" pitchFamily="34" charset="0"/>
                <a:cs typeface="Calibri" panose="020F0502020204030204" pitchFamily="34" charset="0"/>
              </a:rPr>
              <a:t>After tumor resection for patients with NSCLC whose tumors have EGFR exon 19 deletions or exon 21 L858R mutations, as detected by an FDA-approved test</a:t>
            </a:r>
          </a:p>
          <a:p>
            <a:pPr marL="98425" indent="0">
              <a:spcBef>
                <a:spcPts val="1800"/>
              </a:spcBef>
              <a:spcAft>
                <a:spcPts val="400"/>
              </a:spcAft>
              <a:buClr>
                <a:srgbClr val="002060"/>
              </a:buClr>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400"/>
              </a:spcAft>
            </a:pPr>
            <a:r>
              <a:rPr lang="en-US" sz="2400" dirty="0">
                <a:latin typeface="Calibri" panose="020F0502020204030204" pitchFamily="34" charset="0"/>
                <a:cs typeface="Calibri" panose="020F0502020204030204" pitchFamily="34" charset="0"/>
              </a:rPr>
              <a:t>80 mg PO once daily, with or without food, until disease recurrence, or unacceptable toxicity, or for up to 3 years</a:t>
            </a:r>
            <a:endParaRPr lang="en-US" sz="2600" dirty="0">
              <a:latin typeface="Calibri" panose="020F0502020204030204" pitchFamily="34" charset="0"/>
              <a:cs typeface="Calibri" panose="020F0502020204030204" pitchFamily="34" charset="0"/>
            </a:endParaRPr>
          </a:p>
          <a:p>
            <a:pPr>
              <a:spcBef>
                <a:spcPts val="0"/>
              </a:spcBef>
              <a:spcAft>
                <a:spcPts val="400"/>
              </a:spcAft>
            </a:pPr>
            <a:endParaRPr lang="en-US" sz="26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18661" y="6419088"/>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Osimertinib package insert, 2/2024. </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663534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027735"/>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729007" y="1060822"/>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Marianne J Davies, DNP, ACNP, AOCNP, FAAN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Program Manager, Care Signature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Oncology Service Line, Yale New Haven Health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Oncology Nurse Practitioner-Senior APP II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Yale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Smilow Cancer Hospital at Yale New Haven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Yale University School of Nursing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Haven, Connecticut</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368" y="1060822"/>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729007" y="3481605"/>
            <a:ext cx="4520188"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Alexander I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Spira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CEO and Clinical Director, NEXT Virginia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Virginia Cancer Specialists Research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Fairfax, Virginia</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68" y="3481605"/>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1728061" y="5166242"/>
            <a:ext cx="382561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Jillian Thompson, MSN, ANP-BC,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MedStar Georgetown University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Lombardi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Washington, DC</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6422" y="5166242"/>
            <a:ext cx="1261872" cy="1261872"/>
          </a:xfrm>
          <a:prstGeom prst="rect">
            <a:avLst/>
          </a:prstGeom>
        </p:spPr>
      </p:pic>
      <p:sp>
        <p:nvSpPr>
          <p:cNvPr id="3" name="Text Box 7">
            <a:extLst>
              <a:ext uri="{FF2B5EF4-FFF2-40B4-BE49-F238E27FC236}">
                <a16:creationId xmlns:a16="http://schemas.microsoft.com/office/drawing/2014/main" id="{E79EE107-3C35-C9EC-7C8F-A60858DFE19A}"/>
              </a:ext>
            </a:extLst>
          </p:cNvPr>
          <p:cNvSpPr txBox="1">
            <a:spLocks noChangeArrowheads="1"/>
          </p:cNvSpPr>
          <p:nvPr/>
        </p:nvSpPr>
        <p:spPr bwMode="auto">
          <a:xfrm>
            <a:off x="7959016" y="1060822"/>
            <a:ext cx="382561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Helena Yu,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Attending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5" name="Picture 4">
            <a:extLst>
              <a:ext uri="{FF2B5EF4-FFF2-40B4-BE49-F238E27FC236}">
                <a16:creationId xmlns:a16="http://schemas.microsoft.com/office/drawing/2014/main" id="{4120BB74-0E7B-1BFC-C7E5-59EF932421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37377" y="1060822"/>
            <a:ext cx="1261872" cy="1261872"/>
          </a:xfrm>
          <a:prstGeom prst="rect">
            <a:avLst/>
          </a:prstGeom>
        </p:spPr>
      </p:pic>
      <p:sp>
        <p:nvSpPr>
          <p:cNvPr id="4" name="Text Box 9">
            <a:extLst>
              <a:ext uri="{FF2B5EF4-FFF2-40B4-BE49-F238E27FC236}">
                <a16:creationId xmlns:a16="http://schemas.microsoft.com/office/drawing/2014/main" id="{0C8B3477-24CC-6345-E719-55D19EA59EE9}"/>
              </a:ext>
            </a:extLst>
          </p:cNvPr>
          <p:cNvSpPr txBox="1">
            <a:spLocks noChangeArrowheads="1"/>
          </p:cNvSpPr>
          <p:nvPr/>
        </p:nvSpPr>
        <p:spPr bwMode="auto">
          <a:xfrm>
            <a:off x="7959016" y="3003504"/>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6" name="Picture 5">
            <a:extLst>
              <a:ext uri="{FF2B5EF4-FFF2-40B4-BE49-F238E27FC236}">
                <a16:creationId xmlns:a16="http://schemas.microsoft.com/office/drawing/2014/main" id="{B3EAAA50-EC74-E71F-E61D-A27D5BBBFB9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37377" y="3003504"/>
            <a:ext cx="1261872" cy="1261872"/>
          </a:xfrm>
          <a:prstGeom prst="rect">
            <a:avLst/>
          </a:prstGeom>
        </p:spPr>
      </p:pic>
    </p:spTree>
    <p:custDataLst>
      <p:tags r:id="rId1"/>
    </p:custDataLst>
    <p:extLst>
      <p:ext uri="{BB962C8B-B14F-4D97-AF65-F5344CB8AC3E}">
        <p14:creationId xmlns:p14="http://schemas.microsoft.com/office/powerpoint/2010/main" val="1613348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ocument&#10;&#10;Description automatically generated">
            <a:extLst>
              <a:ext uri="{FF2B5EF4-FFF2-40B4-BE49-F238E27FC236}">
                <a16:creationId xmlns:a16="http://schemas.microsoft.com/office/drawing/2014/main" id="{FBE7597C-D80E-ACC0-7E3F-71F0B4A7D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336" y="404664"/>
            <a:ext cx="8208134" cy="5135512"/>
          </a:xfrm>
          <a:prstGeom prst="rect">
            <a:avLst/>
          </a:prstGeom>
        </p:spPr>
      </p:pic>
      <p:sp>
        <p:nvSpPr>
          <p:cNvPr id="6" name="Rectangle 5">
            <a:extLst>
              <a:ext uri="{FF2B5EF4-FFF2-40B4-BE49-F238E27FC236}">
                <a16:creationId xmlns:a16="http://schemas.microsoft.com/office/drawing/2014/main" id="{905A2DCF-846C-CCC2-6FCA-F75B352BB2AA}"/>
              </a:ext>
            </a:extLst>
          </p:cNvPr>
          <p:cNvSpPr/>
          <p:nvPr/>
        </p:nvSpPr>
        <p:spPr bwMode="auto">
          <a:xfrm>
            <a:off x="1991544" y="5517232"/>
            <a:ext cx="820492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371DF06A-C6D1-299A-7B65-D4D269037FFF}"/>
              </a:ext>
            </a:extLst>
          </p:cNvPr>
          <p:cNvSpPr txBox="1"/>
          <p:nvPr/>
        </p:nvSpPr>
        <p:spPr>
          <a:xfrm>
            <a:off x="7410505" y="5565288"/>
            <a:ext cx="2778325" cy="430887"/>
          </a:xfrm>
          <a:prstGeom prst="rect">
            <a:avLst/>
          </a:prstGeom>
          <a:noFill/>
        </p:spPr>
        <p:txBody>
          <a:bodyPr wrap="none" rtlCol="0">
            <a:spAutoFit/>
          </a:bodyPr>
          <a:lstStyle/>
          <a:p>
            <a:pPr algn="r"/>
            <a:r>
              <a:rPr lang="en-US" sz="2200" dirty="0">
                <a:solidFill>
                  <a:srgbClr val="FF0000"/>
                </a:solidFill>
              </a:rPr>
              <a:t>2023;389(2):137-47</a:t>
            </a:r>
          </a:p>
        </p:txBody>
      </p:sp>
    </p:spTree>
    <p:extLst>
      <p:ext uri="{BB962C8B-B14F-4D97-AF65-F5344CB8AC3E}">
        <p14:creationId xmlns:p14="http://schemas.microsoft.com/office/powerpoint/2010/main" val="732604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C65A-63AB-2BC1-5E79-F4FA0EF84C5D}"/>
              </a:ext>
            </a:extLst>
          </p:cNvPr>
          <p:cNvSpPr>
            <a:spLocks noGrp="1"/>
          </p:cNvSpPr>
          <p:nvPr>
            <p:ph type="title"/>
          </p:nvPr>
        </p:nvSpPr>
        <p:spPr/>
        <p:txBody>
          <a:bodyPr/>
          <a:lstStyle/>
          <a:p>
            <a:r>
              <a:rPr lang="en-US" dirty="0"/>
              <a:t>ADAURA: Overall Survival in Stage IB-IIIA Disease </a:t>
            </a:r>
          </a:p>
        </p:txBody>
      </p:sp>
      <p:sp>
        <p:nvSpPr>
          <p:cNvPr id="3" name="TextBox 2">
            <a:extLst>
              <a:ext uri="{FF2B5EF4-FFF2-40B4-BE49-F238E27FC236}">
                <a16:creationId xmlns:a16="http://schemas.microsoft.com/office/drawing/2014/main" id="{BEB390E9-1ECC-FCB7-33EA-DB890FCEB5AF}"/>
              </a:ext>
            </a:extLst>
          </p:cNvPr>
          <p:cNvSpPr txBox="1"/>
          <p:nvPr/>
        </p:nvSpPr>
        <p:spPr>
          <a:xfrm>
            <a:off x="119336" y="6477098"/>
            <a:ext cx="415594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Tsuboi</a:t>
            </a:r>
            <a:r>
              <a:rPr lang="en-US" sz="1500" b="0" dirty="0">
                <a:solidFill>
                  <a:schemeClr val="tx1"/>
                </a:solidFill>
                <a:latin typeface="Calibri" panose="020F0502020204030204" pitchFamily="34" charset="0"/>
                <a:cs typeface="Calibri" panose="020F0502020204030204" pitchFamily="34" charset="0"/>
              </a:rPr>
              <a:t> M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2023;389(2):137-47.</a:t>
            </a:r>
          </a:p>
        </p:txBody>
      </p:sp>
      <p:pic>
        <p:nvPicPr>
          <p:cNvPr id="7" name="Picture 6" descr="A graph of a number of patients with a number of numbers&#10;&#10;Description automatically generated with medium confidence">
            <a:extLst>
              <a:ext uri="{FF2B5EF4-FFF2-40B4-BE49-F238E27FC236}">
                <a16:creationId xmlns:a16="http://schemas.microsoft.com/office/drawing/2014/main" id="{9241A62F-3B64-5284-8DDC-A01D6D06D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547" y="1303351"/>
            <a:ext cx="10384431" cy="4730080"/>
          </a:xfrm>
          <a:prstGeom prst="rect">
            <a:avLst/>
          </a:prstGeom>
        </p:spPr>
      </p:pic>
    </p:spTree>
    <p:extLst>
      <p:ext uri="{BB962C8B-B14F-4D97-AF65-F5344CB8AC3E}">
        <p14:creationId xmlns:p14="http://schemas.microsoft.com/office/powerpoint/2010/main" val="2913633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B3A-FED1-0243-9DA4-F02274C3B44E}"/>
              </a:ext>
            </a:extLst>
          </p:cNvPr>
          <p:cNvSpPr>
            <a:spLocks noGrp="1"/>
          </p:cNvSpPr>
          <p:nvPr>
            <p:ph type="title"/>
          </p:nvPr>
        </p:nvSpPr>
        <p:spPr>
          <a:xfrm>
            <a:off x="776883" y="447180"/>
            <a:ext cx="11016362" cy="1143000"/>
          </a:xfrm>
        </p:spPr>
        <p:txBody>
          <a:bodyPr/>
          <a:lstStyle/>
          <a:p>
            <a:pPr algn="l"/>
            <a:r>
              <a:rPr lang="en-US" b="1" dirty="0"/>
              <a:t>Osimertinib After Chemoradiation Therapy Demonstrated an Efficacy Benefit for Unresectable Stage III NSCLC with an EGFR Mutation in the Phase III LAURA Trial</a:t>
            </a:r>
            <a:br>
              <a:rPr lang="en-US" dirty="0"/>
            </a:br>
            <a:r>
              <a:rPr lang="en-US" sz="2400" dirty="0"/>
              <a:t>Press Release – </a:t>
            </a:r>
            <a:r>
              <a:rPr lang="en-US" sz="2400" dirty="0" err="1"/>
              <a:t>Febuary</a:t>
            </a:r>
            <a:r>
              <a:rPr lang="en-US" sz="2400" dirty="0"/>
              <a:t> 19, 2024</a:t>
            </a:r>
            <a:endParaRPr lang="en-US" dirty="0"/>
          </a:p>
        </p:txBody>
      </p:sp>
      <p:sp>
        <p:nvSpPr>
          <p:cNvPr id="3" name="Content Placeholder 2">
            <a:extLst>
              <a:ext uri="{FF2B5EF4-FFF2-40B4-BE49-F238E27FC236}">
                <a16:creationId xmlns:a16="http://schemas.microsoft.com/office/drawing/2014/main" id="{174203BB-1115-7F4D-8B5C-14D6E2DE3B8A}"/>
              </a:ext>
            </a:extLst>
          </p:cNvPr>
          <p:cNvSpPr>
            <a:spLocks noGrp="1"/>
          </p:cNvSpPr>
          <p:nvPr>
            <p:ph idx="1"/>
          </p:nvPr>
        </p:nvSpPr>
        <p:spPr>
          <a:xfrm>
            <a:off x="767408" y="2064460"/>
            <a:ext cx="10358967" cy="3456384"/>
          </a:xfrm>
        </p:spPr>
        <p:txBody>
          <a:bodyPr/>
          <a:lstStyle/>
          <a:p>
            <a:pPr marL="98425" indent="0">
              <a:buNone/>
            </a:pPr>
            <a:r>
              <a:rPr lang="en-US" sz="2000" b="0" dirty="0"/>
              <a:t>“Positive high-level results from the LAURA Phase III trial showed osimertinib demonstrated a statistically significant and highly clinically meaningful improvement in progression-free survival (PFS) for patients with unresectable, Stage III epidermal growth factor receptor-mutated (EGFRm) non-small cell lung cancer (NSCLC) after chemoradiotherapy (CRT) compared to placebo after CRT.</a:t>
            </a:r>
          </a:p>
          <a:p>
            <a:pPr marL="98425" indent="0">
              <a:buNone/>
            </a:pPr>
            <a:r>
              <a:rPr lang="en-US" sz="2000" b="0" dirty="0"/>
              <a:t>LAURA is a </a:t>
            </a:r>
            <a:r>
              <a:rPr lang="en-US" sz="2000" b="0" dirty="0" err="1"/>
              <a:t>randomised</a:t>
            </a:r>
            <a:r>
              <a:rPr lang="en-US" sz="2000" b="0" dirty="0"/>
              <a:t>, double-blind, placebo-controlled, multi-</a:t>
            </a:r>
            <a:r>
              <a:rPr lang="en-US" sz="2000" b="0" dirty="0" err="1"/>
              <a:t>centre</a:t>
            </a:r>
            <a:r>
              <a:rPr lang="en-US" sz="2000" b="0" dirty="0"/>
              <a:t>, global Phase III trial in patients with unresectable, Stage III EGFRm NSCLC whose disease has not progressed following definitive platinum‑based CRT.</a:t>
            </a:r>
          </a:p>
          <a:p>
            <a:pPr marL="98425" indent="0">
              <a:buNone/>
            </a:pPr>
            <a:r>
              <a:rPr lang="en-US" sz="2000" b="0" dirty="0"/>
              <a:t>Overall survival (OS) data showed a </a:t>
            </a:r>
            <a:r>
              <a:rPr lang="en-US" sz="2000" b="0" dirty="0" err="1"/>
              <a:t>favourable</a:t>
            </a:r>
            <a:r>
              <a:rPr lang="en-US" sz="2000" b="0" dirty="0"/>
              <a:t> trend for osimertinib, although data were not mature at the time of this analysis. The trial will continue to assess OS as a secondary endpoint.”</a:t>
            </a:r>
          </a:p>
        </p:txBody>
      </p:sp>
      <p:sp>
        <p:nvSpPr>
          <p:cNvPr id="4" name="TextBox 3">
            <a:extLst>
              <a:ext uri="{FF2B5EF4-FFF2-40B4-BE49-F238E27FC236}">
                <a16:creationId xmlns:a16="http://schemas.microsoft.com/office/drawing/2014/main" id="{F4419D60-CB37-E04D-A7A7-16B78FBEF04F}"/>
              </a:ext>
            </a:extLst>
          </p:cNvPr>
          <p:cNvSpPr txBox="1"/>
          <p:nvPr/>
        </p:nvSpPr>
        <p:spPr>
          <a:xfrm>
            <a:off x="119336" y="6469404"/>
            <a:ext cx="1006306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www.astrazeneca.com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centre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/press-releases/2024/</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tagrisso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-improved-</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pfs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-in-stage-iii-lung-</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cancer.html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67051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Jillian Thompson, MSN, ANP-BC, AOCNP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who are about to begin osimertinib for localized or locally advanced EGFR-mutant NSCLC; goals of adjuvant therapy</a:t>
            </a:r>
          </a:p>
          <a:p>
            <a:pPr marL="98425" indent="0">
              <a:buNone/>
            </a:pPr>
            <a:endParaRPr lang="en-US" sz="3200" dirty="0"/>
          </a:p>
        </p:txBody>
      </p:sp>
      <p:pic>
        <p:nvPicPr>
          <p:cNvPr id="3" name="Picture 2">
            <a:extLst>
              <a:ext uri="{FF2B5EF4-FFF2-40B4-BE49-F238E27FC236}">
                <a16:creationId xmlns:a16="http://schemas.microsoft.com/office/drawing/2014/main" id="{97C1A088-5F98-DBE6-A26F-98E81C3880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01493" y="148390"/>
            <a:ext cx="1261872" cy="1261872"/>
          </a:xfrm>
          <a:prstGeom prst="rect">
            <a:avLst/>
          </a:prstGeom>
        </p:spPr>
      </p:pic>
    </p:spTree>
    <p:extLst>
      <p:ext uri="{BB962C8B-B14F-4D97-AF65-F5344CB8AC3E}">
        <p14:creationId xmlns:p14="http://schemas.microsoft.com/office/powerpoint/2010/main" val="901428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44BC2-3F32-3076-7512-B9898C618D0F}"/>
              </a:ext>
            </a:extLst>
          </p:cNvPr>
          <p:cNvSpPr/>
          <p:nvPr/>
        </p:nvSpPr>
        <p:spPr bwMode="auto">
          <a:xfrm>
            <a:off x="758948" y="3068960"/>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559496" y="1412776"/>
            <a:ext cx="9370363" cy="4799013"/>
          </a:xfrm>
        </p:spPr>
        <p:txBody>
          <a:bodyPr/>
          <a:lstStyle/>
          <a:p>
            <a:pPr marL="0" marR="0" indent="0">
              <a:spcBef>
                <a:spcPts val="1800"/>
              </a:spcBef>
              <a:spcAft>
                <a:spcPts val="0"/>
              </a:spcAft>
              <a:buNone/>
            </a:pPr>
            <a:r>
              <a:rPr lang="en-US" sz="2600" dirty="0">
                <a:solidFill>
                  <a:srgbClr val="0432FF"/>
                </a:solidFill>
              </a:rPr>
              <a:t>Introduction </a:t>
            </a:r>
          </a:p>
          <a:p>
            <a:pPr marL="0" marR="0" indent="0">
              <a:spcBef>
                <a:spcPts val="1800"/>
              </a:spcBef>
              <a:spcAft>
                <a:spcPts val="0"/>
              </a:spcAft>
              <a:buNone/>
            </a:pPr>
            <a:r>
              <a:rPr lang="en-US" sz="2600" dirty="0">
                <a:solidFill>
                  <a:srgbClr val="0432FF"/>
                </a:solidFill>
              </a:rPr>
              <a:t>Module 1: </a:t>
            </a:r>
            <a:r>
              <a:rPr lang="en-US" sz="2600" dirty="0">
                <a:solidFill>
                  <a:srgbClr val="002060"/>
                </a:solidFill>
              </a:rPr>
              <a:t>Localized Non-Small Cell Lung Cancer (NSCLC) with an EGFR Mutation</a:t>
            </a:r>
          </a:p>
          <a:p>
            <a:pPr marL="0" marR="0" indent="0">
              <a:spcBef>
                <a:spcPts val="1800"/>
              </a:spcBef>
              <a:spcAft>
                <a:spcPts val="0"/>
              </a:spcAft>
              <a:buNone/>
            </a:pPr>
            <a:r>
              <a:rPr lang="en-US" sz="2600" dirty="0">
                <a:solidFill>
                  <a:schemeClr val="bg1"/>
                </a:solidFill>
              </a:rPr>
              <a:t>Module 2: First-Line Therapy for Patients with Metastatic NSCLC and EGFR Mutations</a:t>
            </a:r>
          </a:p>
          <a:p>
            <a:pPr marL="0" marR="0" indent="0">
              <a:spcBef>
                <a:spcPts val="1800"/>
              </a:spcBef>
              <a:spcAft>
                <a:spcPts val="0"/>
              </a:spcAft>
              <a:buNone/>
            </a:pPr>
            <a:r>
              <a:rPr lang="en-US" sz="2600" dirty="0">
                <a:solidFill>
                  <a:srgbClr val="0432FF"/>
                </a:solidFill>
              </a:rPr>
              <a:t>Module 3: </a:t>
            </a:r>
            <a:r>
              <a:rPr lang="en-US" sz="2600" dirty="0">
                <a:solidFill>
                  <a:srgbClr val="002060"/>
                </a:solidFill>
              </a:rPr>
              <a:t>Management of Progressive EGFR-Mutated NSCLC </a:t>
            </a:r>
          </a:p>
          <a:p>
            <a:pPr marL="0" marR="0" indent="0">
              <a:spcBef>
                <a:spcPts val="1800"/>
              </a:spcBef>
              <a:spcAft>
                <a:spcPts val="0"/>
              </a:spcAft>
              <a:buNone/>
            </a:pPr>
            <a:r>
              <a:rPr lang="en-US" sz="2600" dirty="0">
                <a:solidFill>
                  <a:srgbClr val="0432FF"/>
                </a:solidFill>
              </a:rPr>
              <a:t>Module 4: </a:t>
            </a:r>
            <a:r>
              <a:rPr lang="en-US" sz="2600" dirty="0">
                <a:solidFill>
                  <a:srgbClr val="002060"/>
                </a:solidFill>
              </a:rPr>
              <a:t>Targeting EGFR Exon 20 Insertion Mutations </a:t>
            </a:r>
          </a:p>
        </p:txBody>
      </p:sp>
    </p:spTree>
    <p:extLst>
      <p:ext uri="{BB962C8B-B14F-4D97-AF65-F5344CB8AC3E}">
        <p14:creationId xmlns:p14="http://schemas.microsoft.com/office/powerpoint/2010/main" val="53230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6155E4-3572-A861-6BF3-AFB5F14200EE}"/>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2D5DCE8B-DA02-F080-7DAF-13D66FAE39F0}"/>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5AAB4395-DD5D-B341-23F4-C59B468C1604}"/>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2AC0E037-2310-DB83-6FAC-F64597AD58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A1F8E7B8-BC03-DC60-8C99-1335C54BAC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868116" cy="2354018"/>
          </a:xfrm>
        </p:spPr>
        <p:txBody>
          <a:bodyPr/>
          <a:lstStyle/>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Long-term benefit observed with up-front osimertinib monotherapy for patients with metastatic NSCLC with an EGFR mutation </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Intracranial response rates and rates of CNS progression documented with up-front osimertinib </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Sequencing of osimertinib relative to local therapies, such as stereotactic radiosurgery and whole-brain radiation therapy, for patients with NSCLC with an EGFR mutation and brain metastases </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Utility of rechallenge with osimertinib for patients who receive the drug in the adjuvant setting and experience subsequent disease progression </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Strategies to prevent and/or ameliorate gastrointestinal, dermatologic and other adverse events (AEs) with osimertinib </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23590" y="331805"/>
            <a:ext cx="7200801"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Established First-Line Therapy for Metastatic NSCLC with an EGFR Mutation </a:t>
            </a:r>
            <a:endParaRPr lang="en-US" sz="32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947533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Osimertinib</a:t>
            </a:r>
          </a:p>
        </p:txBody>
      </p:sp>
      <p:sp>
        <p:nvSpPr>
          <p:cNvPr id="63489" name="Content Placeholder 1"/>
          <p:cNvSpPr>
            <a:spLocks noGrp="1"/>
          </p:cNvSpPr>
          <p:nvPr>
            <p:ph idx="1"/>
          </p:nvPr>
        </p:nvSpPr>
        <p:spPr>
          <a:xfrm>
            <a:off x="912286" y="1133066"/>
            <a:ext cx="10512306" cy="4677243"/>
          </a:xfrm>
        </p:spPr>
        <p:txBody>
          <a:bodyPr/>
          <a:lstStyle/>
          <a:p>
            <a:pPr marL="0" indent="0">
              <a:spcBef>
                <a:spcPts val="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spcAft>
                <a:spcPts val="0"/>
              </a:spcAft>
            </a:pPr>
            <a:r>
              <a:rPr lang="en-US" sz="2200" dirty="0">
                <a:latin typeface="Calibri" panose="020F0502020204030204" pitchFamily="34" charset="0"/>
                <a:ea typeface="ＭＳ Ｐゴシック" charset="0"/>
                <a:cs typeface="Calibri" panose="020F0502020204030204" pitchFamily="34" charset="0"/>
              </a:rPr>
              <a:t>EGFR tyrosine kinase inhibitor</a:t>
            </a:r>
            <a:endParaRPr lang="en-US" sz="22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6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Indication in the first-line metastatic setting</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0"/>
              </a:spcAft>
              <a:buClr>
                <a:srgbClr val="002060"/>
              </a:buClr>
              <a:buFont typeface="Arial" panose="020B0604020202020204" pitchFamily="34" charset="0"/>
              <a:buChar char="•"/>
            </a:pPr>
            <a:r>
              <a:rPr lang="en-US" sz="2200" dirty="0">
                <a:latin typeface="Calibri" panose="020F0502020204030204" pitchFamily="34" charset="0"/>
                <a:cs typeface="Calibri" panose="020F0502020204030204" pitchFamily="34" charset="0"/>
              </a:rPr>
              <a:t>For patients with metastatic NSCLC whose tumors have EGFR exon 19 deletions or exon 21 L858R mutations, as detected by an FDA-approved test</a:t>
            </a:r>
          </a:p>
          <a:p>
            <a:pPr>
              <a:spcBef>
                <a:spcPts val="0"/>
              </a:spcBef>
              <a:spcAft>
                <a:spcPts val="0"/>
              </a:spcAft>
              <a:buClr>
                <a:srgbClr val="002060"/>
              </a:buClr>
              <a:buFont typeface="Arial" panose="020B0604020202020204" pitchFamily="34" charset="0"/>
              <a:buChar char="•"/>
            </a:pPr>
            <a:r>
              <a:rPr lang="en-US" sz="2200" dirty="0">
                <a:latin typeface="Calibri" panose="020F0502020204030204" pitchFamily="34" charset="0"/>
                <a:cs typeface="Calibri" panose="020F0502020204030204" pitchFamily="34" charset="0"/>
              </a:rPr>
              <a:t>In combination with pemetrexed and platinum-based chemotherapy, for patients with locally advanced or metastatic NSCLC whose tumors have EGFR exon 19 deletions or exon 21 L858R mutations, as detected by an FDA-approved test</a:t>
            </a:r>
            <a:endParaRPr lang="en-US" sz="22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600"/>
              </a:spcBef>
              <a:spcAft>
                <a:spcPts val="0"/>
              </a:spcAft>
              <a:buClr>
                <a:srgbClr val="002060"/>
              </a:buClr>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0"/>
              </a:spcAft>
            </a:pPr>
            <a:r>
              <a:rPr lang="en-US" sz="2200" u="sng" dirty="0">
                <a:latin typeface="Calibri" panose="020F0502020204030204" pitchFamily="34" charset="0"/>
                <a:cs typeface="Calibri" panose="020F0502020204030204" pitchFamily="34" charset="0"/>
              </a:rPr>
              <a:t>Metastatic NSCLC</a:t>
            </a:r>
            <a:r>
              <a:rPr lang="en-US" sz="2200" dirty="0">
                <a:latin typeface="Calibri" panose="020F0502020204030204" pitchFamily="34" charset="0"/>
                <a:cs typeface="Calibri" panose="020F0502020204030204" pitchFamily="34" charset="0"/>
              </a:rPr>
              <a:t>: 80 mg PO once daily, with or without food, until disease recurrence, or unacceptable toxicity</a:t>
            </a:r>
          </a:p>
          <a:p>
            <a:pPr>
              <a:spcBef>
                <a:spcPts val="0"/>
              </a:spcBef>
              <a:spcAft>
                <a:spcPts val="0"/>
              </a:spcAft>
            </a:pPr>
            <a:r>
              <a:rPr lang="en-US" sz="2200" u="sng" dirty="0">
                <a:latin typeface="Calibri" panose="020F0502020204030204" pitchFamily="34" charset="0"/>
                <a:cs typeface="Calibri" panose="020F0502020204030204" pitchFamily="34" charset="0"/>
              </a:rPr>
              <a:t>Locally advanced or metastatic NSCLC</a:t>
            </a:r>
            <a:r>
              <a:rPr lang="en-US" sz="2200" dirty="0">
                <a:latin typeface="Calibri" panose="020F0502020204030204" pitchFamily="34" charset="0"/>
                <a:cs typeface="Calibri" panose="020F0502020204030204" pitchFamily="34" charset="0"/>
              </a:rPr>
              <a:t>: 80 mg PO once daily administered in combination with pemetrexed and platinum-based chemotherapy, with or without food, until disease progression or unacceptable toxicity due to osimertinib</a:t>
            </a:r>
          </a:p>
          <a:p>
            <a:pPr>
              <a:spcBef>
                <a:spcPts val="0"/>
              </a:spcBef>
            </a:pPr>
            <a:endParaRPr lang="en-US" sz="22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18661" y="6419088"/>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Osimertinib package insert, 2/2024. </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86907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Marianne J Davies, DNP, ACNP, AOCNP, FAAN</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EGFR-mutant metastatic NSCLC who are about to begin first-line treatment with osimertinib with or without chemotherapy</a:t>
            </a:r>
          </a:p>
          <a:p>
            <a:pPr marL="98425" indent="0">
              <a:buNone/>
            </a:pPr>
            <a:endParaRPr lang="en-US" sz="3200" dirty="0"/>
          </a:p>
        </p:txBody>
      </p:sp>
      <p:pic>
        <p:nvPicPr>
          <p:cNvPr id="2" name="Picture 1">
            <a:extLst>
              <a:ext uri="{FF2B5EF4-FFF2-40B4-BE49-F238E27FC236}">
                <a16:creationId xmlns:a16="http://schemas.microsoft.com/office/drawing/2014/main" id="{A4F3DFE2-B297-C7A4-8A8A-801D3764AA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7836"/>
            <a:ext cx="1261872" cy="1261872"/>
          </a:xfrm>
          <a:prstGeom prst="rect">
            <a:avLst/>
          </a:prstGeom>
        </p:spPr>
      </p:pic>
    </p:spTree>
    <p:extLst>
      <p:ext uri="{BB962C8B-B14F-4D97-AF65-F5344CB8AC3E}">
        <p14:creationId xmlns:p14="http://schemas.microsoft.com/office/powerpoint/2010/main" val="1922013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623B3C-4FC6-6289-E674-22EFDA8AE3C0}"/>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08A1248F-8478-CE36-36A9-F6BCDDF96678}"/>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21771A2F-F70C-183F-2097-20A8C654C604}"/>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BBAEB958-FF7C-A18B-A117-E3A6B6035A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DD65960F-36E8-17D7-0A55-4B9AC2C162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64060"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Rationale for the evaluation of osimertinib in combination with chemotherapy as first-line treatment for patients with NSCLC with an EGFR mutation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Progression-free survival (PFS) and other key efficacy and safety outcomes observed with first-line osimertinib/chemotherapy compared to osimertinib alone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Recent FDA approval of first-line osimertinib/chemotherapy and selection of optimal candidates for this strategy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411D9E02-ECFE-F1AD-EAC7-18470FF6C2CD}"/>
              </a:ext>
            </a:extLst>
          </p:cNvPr>
          <p:cNvSpPr>
            <a:spLocks noGrp="1"/>
          </p:cNvSpPr>
          <p:nvPr>
            <p:ph type="title"/>
          </p:nvPr>
        </p:nvSpPr>
        <p:spPr>
          <a:xfrm>
            <a:off x="2223457" y="512977"/>
            <a:ext cx="7544952" cy="900939"/>
          </a:xfrm>
        </p:spPr>
        <p:txBody>
          <a:bodyPr lIns="91440" tIns="91440" rIns="91440" bIns="182880"/>
          <a:lstStyle/>
          <a:p>
            <a:pPr marL="0" marR="0">
              <a:spcBef>
                <a:spcPts val="0"/>
              </a:spcBef>
              <a:spcAft>
                <a:spcPts val="0"/>
              </a:spcAft>
            </a:pPr>
            <a:r>
              <a:rPr lang="en-US" sz="29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Newly Approved and Promising Investigational Approaches to First-Line Therapy for Metastatic NSCLC with an EGFR Mutation </a:t>
            </a:r>
            <a:endParaRPr lang="en-US" sz="29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812307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3EA541-549B-DFB9-D578-026FAC0DBD64}"/>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CA84FA4A-64B9-873A-D28D-B6CBB505717B}"/>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B1EFBABF-28A2-75B5-AA58-4EE43FA3B4B5}"/>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26AC942C-A597-3035-BEE9-6EDE552699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F04CD9E4-66A7-D9F0-BD43-9DE6839650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64060" cy="2354018"/>
          </a:xfrm>
        </p:spPr>
        <p:txBody>
          <a:bodyPr/>
          <a:lstStyle/>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Mechanistic similarities and differences between the bispecific antibody amivantamab and EGFR TKIs; rationale for the selection of lazertinib as a therapeutic partner for amivantamab in clinical trials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PFS and other efficacy outcomes observed with first-line amivantamab in combination with lazertinib compared to osimertinib for patients with NSCLC and an EGFR mutation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Potential clinical role of first-line amivantamab/lazertinib </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23457" y="512977"/>
            <a:ext cx="7544952" cy="900939"/>
          </a:xfrm>
        </p:spPr>
        <p:txBody>
          <a:bodyPr lIns="91440" tIns="91440" rIns="91440" bIns="182880"/>
          <a:lstStyle/>
          <a:p>
            <a:pPr marL="0" marR="0">
              <a:spcBef>
                <a:spcPts val="0"/>
              </a:spcBef>
              <a:spcAft>
                <a:spcPts val="0"/>
              </a:spcAft>
            </a:pPr>
            <a:r>
              <a:rPr lang="en-US" sz="29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Newly Approved and Promising Investigational Approaches to First-Line Therapy for Metastatic NSCLC with an EGFR Mutation </a:t>
            </a:r>
            <a:endParaRPr lang="en-US" sz="29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817198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Davies — Disclosures</a:t>
            </a:r>
          </a:p>
        </p:txBody>
      </p:sp>
      <p:graphicFrame>
        <p:nvGraphicFramePr>
          <p:cNvPr id="4" name="Content Placeholder 3">
            <a:extLst>
              <a:ext uri="{FF2B5EF4-FFF2-40B4-BE49-F238E27FC236}">
                <a16:creationId xmlns:a16="http://schemas.microsoft.com/office/drawing/2014/main" id="{111632E9-8EE3-BF47-8656-8E238D15A944}"/>
              </a:ext>
            </a:extLst>
          </p:cNvPr>
          <p:cNvGraphicFramePr>
            <a:graphicFrameLocks/>
          </p:cNvGraphicFramePr>
          <p:nvPr>
            <p:extLst>
              <p:ext uri="{D42A27DB-BD31-4B8C-83A1-F6EECF244321}">
                <p14:modId xmlns:p14="http://schemas.microsoft.com/office/powerpoint/2010/main" val="4175285008"/>
              </p:ext>
            </p:extLst>
          </p:nvPr>
        </p:nvGraphicFramePr>
        <p:xfrm>
          <a:off x="1236096" y="2063350"/>
          <a:ext cx="9719807" cy="1368152"/>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368152">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B3A-FED1-0243-9DA4-F02274C3B44E}"/>
              </a:ext>
            </a:extLst>
          </p:cNvPr>
          <p:cNvSpPr>
            <a:spLocks noGrp="1"/>
          </p:cNvSpPr>
          <p:nvPr>
            <p:ph type="title"/>
          </p:nvPr>
        </p:nvSpPr>
        <p:spPr>
          <a:xfrm>
            <a:off x="912286" y="332656"/>
            <a:ext cx="10224274" cy="1143000"/>
          </a:xfrm>
        </p:spPr>
        <p:txBody>
          <a:bodyPr/>
          <a:lstStyle/>
          <a:p>
            <a:pPr algn="l"/>
            <a:r>
              <a:rPr lang="en-US" b="1" dirty="0"/>
              <a:t>FDA Approves Osimertinib with Chemotherapy for NSCLC with an EGFR Mutation</a:t>
            </a:r>
            <a:br>
              <a:rPr lang="en-US" dirty="0"/>
            </a:br>
            <a:r>
              <a:rPr lang="en-US" sz="2400" dirty="0"/>
              <a:t>Press Release – </a:t>
            </a:r>
            <a:r>
              <a:rPr lang="en-US" sz="2400" dirty="0" err="1"/>
              <a:t>Febuary</a:t>
            </a:r>
            <a:r>
              <a:rPr lang="en-US" sz="2400" dirty="0"/>
              <a:t> 16, 2024</a:t>
            </a:r>
            <a:endParaRPr lang="en-US" dirty="0"/>
          </a:p>
        </p:txBody>
      </p:sp>
      <p:sp>
        <p:nvSpPr>
          <p:cNvPr id="3" name="Content Placeholder 2">
            <a:extLst>
              <a:ext uri="{FF2B5EF4-FFF2-40B4-BE49-F238E27FC236}">
                <a16:creationId xmlns:a16="http://schemas.microsoft.com/office/drawing/2014/main" id="{174203BB-1115-7F4D-8B5C-14D6E2DE3B8A}"/>
              </a:ext>
            </a:extLst>
          </p:cNvPr>
          <p:cNvSpPr>
            <a:spLocks noGrp="1"/>
          </p:cNvSpPr>
          <p:nvPr>
            <p:ph idx="1"/>
          </p:nvPr>
        </p:nvSpPr>
        <p:spPr>
          <a:xfrm>
            <a:off x="902811" y="1700808"/>
            <a:ext cx="10358967" cy="3456384"/>
          </a:xfrm>
        </p:spPr>
        <p:txBody>
          <a:bodyPr/>
          <a:lstStyle/>
          <a:p>
            <a:pPr marL="98425" indent="0">
              <a:buNone/>
            </a:pPr>
            <a:r>
              <a:rPr lang="en-US" sz="2000" b="0" dirty="0"/>
              <a:t>“The Food and Drug Administration approved </a:t>
            </a:r>
            <a:r>
              <a:rPr lang="en-US" sz="2000" b="0" dirty="0" err="1"/>
              <a:t>osimertinib</a:t>
            </a:r>
            <a:r>
              <a:rPr lang="en-US" sz="2000" b="0" dirty="0"/>
              <a:t> with platinum-based chemotherapy for patients with locally advanced or metastatic non-small cell lung cancer (la/</a:t>
            </a:r>
            <a:r>
              <a:rPr lang="en-US" sz="2000" b="0" dirty="0" err="1"/>
              <a:t>mNSCLC</a:t>
            </a:r>
            <a:r>
              <a:rPr lang="en-US" sz="2000" b="0" dirty="0"/>
              <a:t>) whose tumors have EGFR exon 19 deletions or exon 21 L858R mutations, as detected by an FDA-approved test.</a:t>
            </a:r>
          </a:p>
          <a:p>
            <a:pPr marL="98425" indent="0">
              <a:buNone/>
            </a:pPr>
            <a:r>
              <a:rPr lang="en-US" sz="2000" b="0" dirty="0"/>
              <a:t>Efficacy was evaluated in FLAURA 2 (NCT04035486), an open-label, randomized trial of 557 patients with EGFR exon 19 deletion or exon 21 L858R mutation-positive la/</a:t>
            </a:r>
            <a:r>
              <a:rPr lang="en-US" sz="2000" b="0" dirty="0" err="1"/>
              <a:t>mNSCLC</a:t>
            </a:r>
            <a:r>
              <a:rPr lang="en-US" sz="2000" b="0" dirty="0"/>
              <a:t> and no prior systemic therapy for advanced disease. Patients were randomized 1:1 to receive either </a:t>
            </a:r>
            <a:r>
              <a:rPr lang="en-US" sz="2000" b="0" dirty="0" err="1"/>
              <a:t>osimertinib</a:t>
            </a:r>
            <a:r>
              <a:rPr lang="en-US" sz="2000" b="0" dirty="0"/>
              <a:t> with platinum-based chemotherapy or </a:t>
            </a:r>
            <a:r>
              <a:rPr lang="en-US" sz="2000" b="0" dirty="0" err="1"/>
              <a:t>osimertinib</a:t>
            </a:r>
            <a:r>
              <a:rPr lang="en-US" sz="2000" b="0" dirty="0"/>
              <a:t> monotherapy.</a:t>
            </a:r>
          </a:p>
          <a:p>
            <a:pPr marL="98425" indent="0">
              <a:buNone/>
            </a:pPr>
            <a:r>
              <a:rPr lang="en-US" sz="2000" b="0" dirty="0"/>
              <a:t>The major efficacy outcome measure was progression free survival (PFS), as assessed by investigator, with overall survival (OS) as a key secondary outcome measure.”</a:t>
            </a:r>
          </a:p>
        </p:txBody>
      </p:sp>
      <p:sp>
        <p:nvSpPr>
          <p:cNvPr id="4" name="TextBox 3">
            <a:extLst>
              <a:ext uri="{FF2B5EF4-FFF2-40B4-BE49-F238E27FC236}">
                <a16:creationId xmlns:a16="http://schemas.microsoft.com/office/drawing/2014/main" id="{F4419D60-CB37-E04D-A7A7-16B78FBEF04F}"/>
              </a:ext>
            </a:extLst>
          </p:cNvPr>
          <p:cNvSpPr txBox="1"/>
          <p:nvPr/>
        </p:nvSpPr>
        <p:spPr>
          <a:xfrm>
            <a:off x="119336" y="6237312"/>
            <a:ext cx="10063066"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/drugs/resources-information-approved-drugs/fda-approves-osimertinib-chemotherapy-egfr-mutated-non-small-cell-lung-cancer</a:t>
            </a:r>
          </a:p>
        </p:txBody>
      </p:sp>
    </p:spTree>
    <p:extLst>
      <p:ext uri="{BB962C8B-B14F-4D97-AF65-F5344CB8AC3E}">
        <p14:creationId xmlns:p14="http://schemas.microsoft.com/office/powerpoint/2010/main" val="96359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D461DD6-F21A-FE83-31B9-893C598E4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01" y="1052736"/>
            <a:ext cx="10682797" cy="4752528"/>
          </a:xfrm>
          <a:prstGeom prst="rect">
            <a:avLst/>
          </a:prstGeom>
        </p:spPr>
      </p:pic>
      <p:sp>
        <p:nvSpPr>
          <p:cNvPr id="8" name="Rectangle 7">
            <a:extLst>
              <a:ext uri="{FF2B5EF4-FFF2-40B4-BE49-F238E27FC236}">
                <a16:creationId xmlns:a16="http://schemas.microsoft.com/office/drawing/2014/main" id="{F23AFB00-82CF-F941-F6EB-618C602F0B70}"/>
              </a:ext>
            </a:extLst>
          </p:cNvPr>
          <p:cNvSpPr/>
          <p:nvPr/>
        </p:nvSpPr>
        <p:spPr bwMode="auto">
          <a:xfrm>
            <a:off x="754601" y="476672"/>
            <a:ext cx="10682797"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D00B0B41-94A6-AF0F-E99D-CB5FF5289C26}"/>
              </a:ext>
            </a:extLst>
          </p:cNvPr>
          <p:cNvSpPr txBox="1"/>
          <p:nvPr/>
        </p:nvSpPr>
        <p:spPr>
          <a:xfrm>
            <a:off x="9984432" y="3401549"/>
            <a:ext cx="1031051" cy="369332"/>
          </a:xfrm>
          <a:prstGeom prst="rect">
            <a:avLst/>
          </a:prstGeom>
          <a:noFill/>
        </p:spPr>
        <p:txBody>
          <a:bodyPr wrap="none" rtlCol="0">
            <a:spAutoFit/>
          </a:bodyPr>
          <a:lstStyle/>
          <a:p>
            <a:r>
              <a:rPr lang="en-US" sz="1800" dirty="0">
                <a:solidFill>
                  <a:srgbClr val="EA195A"/>
                </a:solidFill>
              </a:rPr>
              <a:t>1935-48</a:t>
            </a:r>
          </a:p>
        </p:txBody>
      </p:sp>
    </p:spTree>
    <p:extLst>
      <p:ext uri="{BB962C8B-B14F-4D97-AF65-F5344CB8AC3E}">
        <p14:creationId xmlns:p14="http://schemas.microsoft.com/office/powerpoint/2010/main" val="15444535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Amivantamab</a:t>
            </a:r>
          </a:p>
        </p:txBody>
      </p:sp>
      <p:sp>
        <p:nvSpPr>
          <p:cNvPr id="63489" name="Content Placeholder 1"/>
          <p:cNvSpPr>
            <a:spLocks noGrp="1"/>
          </p:cNvSpPr>
          <p:nvPr>
            <p:ph idx="1"/>
          </p:nvPr>
        </p:nvSpPr>
        <p:spPr>
          <a:xfrm>
            <a:off x="912286" y="1090378"/>
            <a:ext cx="10512306" cy="4677243"/>
          </a:xfrm>
        </p:spPr>
        <p:txBody>
          <a:bodyPr/>
          <a:lstStyle/>
          <a:p>
            <a:pPr marL="0" indent="0">
              <a:spcBef>
                <a:spcPts val="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300"/>
              </a:spcBef>
              <a:spcAft>
                <a:spcPts val="0"/>
              </a:spcAft>
            </a:pPr>
            <a:r>
              <a:rPr lang="en-US" sz="2400" dirty="0">
                <a:latin typeface="Calibri" panose="020F0502020204030204" pitchFamily="34" charset="0"/>
                <a:ea typeface="ＭＳ Ｐゴシック" charset="0"/>
                <a:cs typeface="Calibri" panose="020F0502020204030204" pitchFamily="34" charset="0"/>
              </a:rPr>
              <a:t>B</a:t>
            </a:r>
            <a:r>
              <a:rPr lang="en-US" sz="2400" dirty="0">
                <a:latin typeface="Calibri" panose="020F0502020204030204" pitchFamily="34" charset="0"/>
                <a:cs typeface="Calibri" panose="020F0502020204030204" pitchFamily="34" charset="0"/>
              </a:rPr>
              <a:t>ispecific EGFR-directed and MET receptor-directed antibody</a:t>
            </a:r>
            <a:r>
              <a:rPr lang="en-US" sz="2400" dirty="0">
                <a:latin typeface="Calibri" panose="020F0502020204030204" pitchFamily="34" charset="0"/>
                <a:ea typeface="ＭＳ Ｐゴシック" charset="0"/>
                <a:cs typeface="Calibri" panose="020F0502020204030204" pitchFamily="34" charset="0"/>
              </a:rPr>
              <a:t> </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2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 in the recurrent setting</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300"/>
              </a:spcBef>
              <a:spcAft>
                <a:spcPts val="0"/>
              </a:spcAft>
              <a:buClr>
                <a:srgbClr val="002060"/>
              </a:buClr>
              <a:buFont typeface="Arial" panose="020B0604020202020204" pitchFamily="34" charset="0"/>
              <a:buChar char="•"/>
            </a:pPr>
            <a:r>
              <a:rPr lang="en-US" sz="2400" dirty="0">
                <a:latin typeface="Calibri" panose="020F0502020204030204" pitchFamily="34" charset="0"/>
                <a:cs typeface="Calibri" panose="020F0502020204030204" pitchFamily="34" charset="0"/>
              </a:rPr>
              <a:t>As a single agent for adult patients with locally advanced or metastatic NSCLC with EGFR exon 20 insertion mutations whose disease has progressed on or after platinum-based chemotherapy</a:t>
            </a:r>
          </a:p>
          <a:p>
            <a:pPr marL="0" indent="0">
              <a:spcBef>
                <a:spcPts val="12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 as a single agent</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300"/>
              </a:spcBef>
              <a:spcAft>
                <a:spcPts val="0"/>
              </a:spcAft>
            </a:pPr>
            <a:r>
              <a:rPr lang="en-US" sz="2400" dirty="0">
                <a:latin typeface="Calibri" panose="020F0502020204030204" pitchFamily="34" charset="0"/>
                <a:cs typeface="Calibri" panose="020F0502020204030204" pitchFamily="34" charset="0"/>
              </a:rPr>
              <a:t>Administered </a:t>
            </a:r>
            <a:r>
              <a:rPr lang="en-US" sz="2400" dirty="0">
                <a:solidFill>
                  <a:srgbClr val="7030A0"/>
                </a:solidFill>
                <a:latin typeface="Calibri" panose="020F0502020204030204" pitchFamily="34" charset="0"/>
                <a:cs typeface="Calibri" panose="020F0502020204030204" pitchFamily="34" charset="0"/>
              </a:rPr>
              <a:t>weekly</a:t>
            </a:r>
            <a:r>
              <a:rPr lang="en-US" sz="2400" dirty="0">
                <a:latin typeface="Calibri" panose="020F0502020204030204" pitchFamily="34" charset="0"/>
                <a:cs typeface="Calibri" panose="020F0502020204030204" pitchFamily="34" charset="0"/>
              </a:rPr>
              <a:t> for 4 weeks, with the </a:t>
            </a:r>
            <a:r>
              <a:rPr lang="en-US" sz="2400" u="sng" dirty="0">
                <a:latin typeface="Calibri" panose="020F0502020204030204" pitchFamily="34" charset="0"/>
                <a:cs typeface="Calibri" panose="020F0502020204030204" pitchFamily="34" charset="0"/>
              </a:rPr>
              <a:t>initial dose as a split infusion</a:t>
            </a:r>
            <a:r>
              <a:rPr lang="en-US" sz="2400" dirty="0">
                <a:latin typeface="Calibri" panose="020F0502020204030204" pitchFamily="34" charset="0"/>
                <a:cs typeface="Calibri" panose="020F0502020204030204" pitchFamily="34" charset="0"/>
              </a:rPr>
              <a:t> in week 1 on day 1 and day 2, then administer </a:t>
            </a:r>
            <a:r>
              <a:rPr lang="en-US" sz="2400" dirty="0">
                <a:solidFill>
                  <a:srgbClr val="0070C0"/>
                </a:solidFill>
                <a:latin typeface="Calibri" panose="020F0502020204030204" pitchFamily="34" charset="0"/>
                <a:cs typeface="Calibri" panose="020F0502020204030204" pitchFamily="34" charset="0"/>
              </a:rPr>
              <a:t>every 2 weeks </a:t>
            </a:r>
            <a:r>
              <a:rPr lang="en-US" sz="2400" dirty="0">
                <a:latin typeface="Calibri" panose="020F0502020204030204" pitchFamily="34" charset="0"/>
                <a:cs typeface="Calibri" panose="020F0502020204030204" pitchFamily="34" charset="0"/>
              </a:rPr>
              <a:t>thereafter, starting at week 5, until disease progression or unacceptable toxicity</a:t>
            </a:r>
          </a:p>
          <a:p>
            <a:pPr>
              <a:spcBef>
                <a:spcPts val="300"/>
              </a:spcBef>
              <a:spcAft>
                <a:spcPts val="0"/>
              </a:spcAft>
            </a:pPr>
            <a:r>
              <a:rPr lang="en-US" sz="2400" dirty="0">
                <a:latin typeface="Calibri" panose="020F0502020204030204" pitchFamily="34" charset="0"/>
                <a:cs typeface="Calibri" panose="020F0502020204030204" pitchFamily="34" charset="0"/>
              </a:rPr>
              <a:t>Body weight less than 80 kg = 1,050 mg</a:t>
            </a:r>
          </a:p>
          <a:p>
            <a:pPr>
              <a:spcBef>
                <a:spcPts val="300"/>
              </a:spcBef>
              <a:spcAft>
                <a:spcPts val="0"/>
              </a:spcAft>
            </a:pPr>
            <a:r>
              <a:rPr lang="en-US" sz="2400" dirty="0">
                <a:latin typeface="Calibri" panose="020F0502020204030204" pitchFamily="34" charset="0"/>
                <a:cs typeface="Calibri" panose="020F0502020204030204" pitchFamily="34" charset="0"/>
              </a:rPr>
              <a:t>Body weight greater than or equal to 80 kg = 1,400 mg </a:t>
            </a:r>
          </a:p>
          <a:p>
            <a:pPr>
              <a:spcBef>
                <a:spcPts val="300"/>
              </a:spcBef>
              <a:spcAft>
                <a:spcPts val="0"/>
              </a:spcAft>
            </a:pPr>
            <a:endParaRPr lang="en-US" sz="2600" dirty="0">
              <a:latin typeface="Calibri" panose="020F0502020204030204" pitchFamily="34" charset="0"/>
              <a:cs typeface="Calibri" panose="020F0502020204030204" pitchFamily="34" charset="0"/>
            </a:endParaRPr>
          </a:p>
          <a:p>
            <a:pPr>
              <a:spcBef>
                <a:spcPts val="0"/>
              </a:spcBef>
            </a:pPr>
            <a:endParaRPr lang="en-US" sz="26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18661" y="6419088"/>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Amivantamab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3/2024.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3200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Lazertinib</a:t>
            </a:r>
          </a:p>
        </p:txBody>
      </p:sp>
      <p:sp>
        <p:nvSpPr>
          <p:cNvPr id="63489" name="Content Placeholder 1"/>
          <p:cNvSpPr>
            <a:spLocks noGrp="1"/>
          </p:cNvSpPr>
          <p:nvPr>
            <p:ph idx="1"/>
          </p:nvPr>
        </p:nvSpPr>
        <p:spPr>
          <a:xfrm>
            <a:off x="912286" y="1090378"/>
            <a:ext cx="10800338" cy="4677243"/>
          </a:xfrm>
        </p:spPr>
        <p:txBody>
          <a:bodyPr/>
          <a:lstStyle/>
          <a:p>
            <a:pPr marL="0" indent="0">
              <a:spcBef>
                <a:spcPts val="0"/>
              </a:spcBef>
              <a:spcAft>
                <a:spcPts val="20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spcAft>
                <a:spcPts val="600"/>
              </a:spcAft>
            </a:pPr>
            <a:r>
              <a:rPr lang="en-US" sz="2600" dirty="0">
                <a:latin typeface="Calibri" panose="020F0502020204030204" pitchFamily="34" charset="0"/>
                <a:ea typeface="ＭＳ Ｐゴシック" charset="0"/>
                <a:cs typeface="Calibri" panose="020F0502020204030204" pitchFamily="34" charset="0"/>
              </a:rPr>
              <a:t>Oral third-generation, irreversible EGFR TKI </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400"/>
              </a:spcBef>
              <a:spcAft>
                <a:spcPts val="20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Investigational</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1200"/>
              </a:spcBef>
              <a:spcAft>
                <a:spcPts val="20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Pivotal clinical data</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200"/>
              </a:spcAft>
            </a:pPr>
            <a:r>
              <a:rPr lang="en-US" sz="2600" dirty="0">
                <a:latin typeface="Calibri" panose="020F0502020204030204" pitchFamily="34" charset="0"/>
                <a:cs typeface="Calibri" panose="020F0502020204030204" pitchFamily="34" charset="0"/>
              </a:rPr>
              <a:t>Phase III MARIPOSA trial of lazertinib and amivantamab combination therapy versus osimertinib versus lazertinib as first-line therapy for patients with locally advanced or metastatic NSCLC with an EGFR mutation</a:t>
            </a:r>
          </a:p>
          <a:p>
            <a:pPr>
              <a:spcBef>
                <a:spcPts val="400"/>
              </a:spcBef>
            </a:pPr>
            <a:r>
              <a:rPr lang="en-US" sz="2600" dirty="0">
                <a:latin typeface="Calibri" panose="020F0502020204030204" pitchFamily="34" charset="0"/>
                <a:cs typeface="Calibri" panose="020F0502020204030204" pitchFamily="34" charset="0"/>
              </a:rPr>
              <a:t>Phase III MARIPOSA-2 trial of </a:t>
            </a:r>
            <a:r>
              <a:rPr lang="en-US" sz="2600" dirty="0" err="1">
                <a:latin typeface="Calibri" panose="020F0502020204030204" pitchFamily="34" charset="0"/>
                <a:cs typeface="Calibri" panose="020F0502020204030204" pitchFamily="34" charset="0"/>
              </a:rPr>
              <a:t>amivantamab</a:t>
            </a:r>
            <a:r>
              <a:rPr lang="en-US" sz="2600" dirty="0">
                <a:latin typeface="Calibri" panose="020F0502020204030204" pitchFamily="34" charset="0"/>
                <a:cs typeface="Calibri" panose="020F0502020204030204" pitchFamily="34" charset="0"/>
              </a:rPr>
              <a:t> and chemotherapy with and without </a:t>
            </a:r>
            <a:r>
              <a:rPr lang="en-US" sz="2600" dirty="0" err="1">
                <a:latin typeface="Calibri" panose="020F0502020204030204" pitchFamily="34" charset="0"/>
                <a:cs typeface="Calibri" panose="020F0502020204030204" pitchFamily="34" charset="0"/>
              </a:rPr>
              <a:t>lazertinib</a:t>
            </a:r>
            <a:r>
              <a:rPr lang="en-US" sz="2600" dirty="0">
                <a:latin typeface="Calibri" panose="020F0502020204030204" pitchFamily="34" charset="0"/>
                <a:cs typeface="Calibri" panose="020F0502020204030204" pitchFamily="34" charset="0"/>
              </a:rPr>
              <a:t> for advanced NSCLC with an EGFR mutation after disease progression on osimertinib</a:t>
            </a:r>
          </a:p>
          <a:p>
            <a:pPr>
              <a:spcBef>
                <a:spcPts val="0"/>
              </a:spcBef>
            </a:pPr>
            <a:endParaRPr lang="en-US" sz="26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600" b="0" dirty="0">
                <a:solidFill>
                  <a:srgbClr val="000000"/>
                </a:solidFill>
                <a:latin typeface="Calibri"/>
                <a:cs typeface="+mn-cs"/>
              </a:rPr>
              <a:t>Cho BC et al. ESMO 2023;Abstract LBA14.    </a:t>
            </a:r>
            <a:r>
              <a:rPr kumimoji="0" lang="en-US" sz="1600" b="0" i="0" u="none" strike="noStrike" kern="1200" cap="none" spc="0" normalizeH="0" baseline="0" noProof="0" dirty="0" err="1">
                <a:ln>
                  <a:noFill/>
                </a:ln>
                <a:solidFill>
                  <a:srgbClr val="000000"/>
                </a:solidFill>
                <a:effectLst/>
                <a:uLnTx/>
                <a:uFillTx/>
                <a:latin typeface="Calibri"/>
                <a:ea typeface="ＭＳ Ｐゴシック" charset="0"/>
                <a:cs typeface="+mn-cs"/>
              </a:rPr>
              <a:t>Passaro</a:t>
            </a:r>
            <a:r>
              <a:rPr kumimoji="0" lang="en-US" sz="1600" b="0" i="0" u="none" strike="noStrike" kern="1200" cap="none" spc="0" normalizeH="0" baseline="0" noProof="0" dirty="0">
                <a:ln>
                  <a:noFill/>
                </a:ln>
                <a:solidFill>
                  <a:srgbClr val="000000"/>
                </a:solidFill>
                <a:effectLst/>
                <a:uLnTx/>
                <a:uFillTx/>
                <a:latin typeface="Calibri"/>
                <a:ea typeface="ＭＳ Ｐゴシック" charset="0"/>
                <a:cs typeface="+mn-cs"/>
              </a:rPr>
              <a:t> A et al. </a:t>
            </a:r>
            <a:r>
              <a:rPr lang="en-US" sz="1600" b="0" i="1" dirty="0">
                <a:solidFill>
                  <a:srgbClr val="000000"/>
                </a:solidFill>
                <a:latin typeface="Calibri"/>
                <a:cs typeface="+mn-cs"/>
              </a:rPr>
              <a:t>Ann Oncol </a:t>
            </a:r>
            <a:r>
              <a:rPr lang="en-US" sz="1600" b="0" dirty="0">
                <a:solidFill>
                  <a:srgbClr val="000000"/>
                </a:solidFill>
                <a:latin typeface="Calibri"/>
                <a:cs typeface="+mn-cs"/>
              </a:rPr>
              <a:t>2024;35(1):77-90. </a:t>
            </a:r>
            <a:endParaRPr kumimoji="0" lang="en-US" sz="16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699441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0E1F-F442-586C-CAA8-7E4579F290B6}"/>
              </a:ext>
            </a:extLst>
          </p:cNvPr>
          <p:cNvSpPr>
            <a:spLocks noGrp="1"/>
          </p:cNvSpPr>
          <p:nvPr>
            <p:ph type="title"/>
          </p:nvPr>
        </p:nvSpPr>
        <p:spPr>
          <a:xfrm>
            <a:off x="916516" y="53752"/>
            <a:ext cx="10358967" cy="1143000"/>
          </a:xfrm>
        </p:spPr>
        <p:txBody>
          <a:bodyPr/>
          <a:lstStyle/>
          <a:p>
            <a:r>
              <a:rPr lang="en-US" dirty="0"/>
              <a:t>Amivantamab and Lazertinib</a:t>
            </a:r>
          </a:p>
        </p:txBody>
      </p:sp>
      <p:sp>
        <p:nvSpPr>
          <p:cNvPr id="3" name="TextBox 2">
            <a:extLst>
              <a:ext uri="{FF2B5EF4-FFF2-40B4-BE49-F238E27FC236}">
                <a16:creationId xmlns:a16="http://schemas.microsoft.com/office/drawing/2014/main" id="{B0F80AD9-9DBA-7F3C-C1E7-C05285C2E943}"/>
              </a:ext>
            </a:extLst>
          </p:cNvPr>
          <p:cNvSpPr txBox="1"/>
          <p:nvPr/>
        </p:nvSpPr>
        <p:spPr>
          <a:xfrm>
            <a:off x="191344" y="6496471"/>
            <a:ext cx="34658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Bauml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JM et al. ASCO 2021;Abstract 9006.</a:t>
            </a:r>
          </a:p>
        </p:txBody>
      </p:sp>
      <p:pic>
        <p:nvPicPr>
          <p:cNvPr id="13" name="Picture 12" descr="A diagram of a cell membrane&#10;&#10;Description automatically generated with medium confidence">
            <a:extLst>
              <a:ext uri="{FF2B5EF4-FFF2-40B4-BE49-F238E27FC236}">
                <a16:creationId xmlns:a16="http://schemas.microsoft.com/office/drawing/2014/main" id="{1ED9055D-D1DD-3794-9AC5-81AAC773F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87" y="1052736"/>
            <a:ext cx="10878225" cy="4940792"/>
          </a:xfrm>
          <a:prstGeom prst="rect">
            <a:avLst/>
          </a:prstGeom>
        </p:spPr>
      </p:pic>
    </p:spTree>
    <p:extLst>
      <p:ext uri="{BB962C8B-B14F-4D97-AF65-F5344CB8AC3E}">
        <p14:creationId xmlns:p14="http://schemas.microsoft.com/office/powerpoint/2010/main" val="3933209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white background with text and buildings&#10;&#10;Description automatically generated with medium confidence">
            <a:extLst>
              <a:ext uri="{FF2B5EF4-FFF2-40B4-BE49-F238E27FC236}">
                <a16:creationId xmlns:a16="http://schemas.microsoft.com/office/drawing/2014/main" id="{F25BD5EB-7796-FA03-DE77-0DE9E77D6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572683"/>
            <a:ext cx="10845895" cy="5376597"/>
          </a:xfrm>
          <a:prstGeom prst="rect">
            <a:avLst/>
          </a:prstGeom>
        </p:spPr>
      </p:pic>
      <p:sp>
        <p:nvSpPr>
          <p:cNvPr id="9" name="TextBox 8">
            <a:extLst>
              <a:ext uri="{FF2B5EF4-FFF2-40B4-BE49-F238E27FC236}">
                <a16:creationId xmlns:a16="http://schemas.microsoft.com/office/drawing/2014/main" id="{CD08C541-DF80-4946-B9D2-A100B3DE2B53}"/>
              </a:ext>
            </a:extLst>
          </p:cNvPr>
          <p:cNvSpPr txBox="1"/>
          <p:nvPr/>
        </p:nvSpPr>
        <p:spPr>
          <a:xfrm>
            <a:off x="5303912" y="644691"/>
            <a:ext cx="2382383" cy="430887"/>
          </a:xfrm>
          <a:prstGeom prst="rect">
            <a:avLst/>
          </a:prstGeom>
          <a:noFill/>
        </p:spPr>
        <p:txBody>
          <a:bodyPr wrap="none" rtlCol="0">
            <a:spAutoFit/>
          </a:bodyPr>
          <a:lstStyle/>
          <a:p>
            <a:r>
              <a:rPr lang="en-US" sz="2200" dirty="0">
                <a:solidFill>
                  <a:schemeClr val="tx1"/>
                </a:solidFill>
              </a:rPr>
              <a:t>Abstract LBA14</a:t>
            </a:r>
          </a:p>
        </p:txBody>
      </p:sp>
    </p:spTree>
    <p:extLst>
      <p:ext uri="{BB962C8B-B14F-4D97-AF65-F5344CB8AC3E}">
        <p14:creationId xmlns:p14="http://schemas.microsoft.com/office/powerpoint/2010/main" val="544658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0E1F-F442-586C-CAA8-7E4579F290B6}"/>
              </a:ext>
            </a:extLst>
          </p:cNvPr>
          <p:cNvSpPr>
            <a:spLocks noGrp="1"/>
          </p:cNvSpPr>
          <p:nvPr>
            <p:ph type="title"/>
          </p:nvPr>
        </p:nvSpPr>
        <p:spPr>
          <a:xfrm>
            <a:off x="916516" y="53752"/>
            <a:ext cx="10358967" cy="1143000"/>
          </a:xfrm>
        </p:spPr>
        <p:txBody>
          <a:bodyPr/>
          <a:lstStyle/>
          <a:p>
            <a:r>
              <a:rPr lang="en-US" dirty="0"/>
              <a:t>MARIPOSA: Safety Profile of </a:t>
            </a:r>
            <a:r>
              <a:rPr lang="en-US" dirty="0" err="1"/>
              <a:t>Amivantamab</a:t>
            </a:r>
            <a:r>
              <a:rPr lang="en-US" dirty="0"/>
              <a:t> with Lazertinib</a:t>
            </a:r>
          </a:p>
        </p:txBody>
      </p:sp>
      <p:sp>
        <p:nvSpPr>
          <p:cNvPr id="3" name="TextBox 2">
            <a:extLst>
              <a:ext uri="{FF2B5EF4-FFF2-40B4-BE49-F238E27FC236}">
                <a16:creationId xmlns:a16="http://schemas.microsoft.com/office/drawing/2014/main" id="{B0F80AD9-9DBA-7F3C-C1E7-C05285C2E943}"/>
              </a:ext>
            </a:extLst>
          </p:cNvPr>
          <p:cNvSpPr txBox="1"/>
          <p:nvPr/>
        </p:nvSpPr>
        <p:spPr>
          <a:xfrm>
            <a:off x="191344" y="6496471"/>
            <a:ext cx="339804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Cho BC et al. ESMO 2023;Abstract LBA14.</a:t>
            </a:r>
          </a:p>
        </p:txBody>
      </p:sp>
      <p:pic>
        <p:nvPicPr>
          <p:cNvPr id="7" name="Picture 6" descr="A graph of different colored bars&#10;&#10;Description automatically generated with medium confidence">
            <a:extLst>
              <a:ext uri="{FF2B5EF4-FFF2-40B4-BE49-F238E27FC236}">
                <a16:creationId xmlns:a16="http://schemas.microsoft.com/office/drawing/2014/main" id="{F116FFA0-27A1-222E-7A88-867E0267E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05" y="1192634"/>
            <a:ext cx="11229990" cy="4895636"/>
          </a:xfrm>
          <a:prstGeom prst="rect">
            <a:avLst/>
          </a:prstGeom>
        </p:spPr>
      </p:pic>
    </p:spTree>
    <p:extLst>
      <p:ext uri="{BB962C8B-B14F-4D97-AF65-F5344CB8AC3E}">
        <p14:creationId xmlns:p14="http://schemas.microsoft.com/office/powerpoint/2010/main" val="1851518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2BDA8C-8F4B-A21E-D236-9DD1E4663EB0}"/>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06D19EB4-5A4E-C9F0-92CF-2195651BD341}"/>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EEF482F0-3BAA-CFC8-A19A-6A22AB11B7FA}"/>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6AFC4512-CF76-DA09-73CA-34071CBB2F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F0828AB4-44A3-BFF6-1C72-6446822236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64060"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Spectrum, frequency and severity of common toxicities with amivantamab, such as dermatologic AEs, fatigue, musculoskeletal pain and stomatitis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Incidence and timing of infusion-related reactions with amivantamab; appropriate premedication and infusion modification strategies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Pathophysiology of ocular toxicities associated with amivantamab, such as keratitis, dry eye, conjunctival redness, blurred vision and uveitis; importance of consultation with ophthalmology for patients experiencing symptoms</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07567" y="512977"/>
            <a:ext cx="7560842" cy="900939"/>
          </a:xfrm>
        </p:spPr>
        <p:txBody>
          <a:bodyPr lIns="91440" tIns="91440" rIns="91440" bIns="182880"/>
          <a:lstStyle/>
          <a:p>
            <a:pPr marL="0" marR="0">
              <a:spcBef>
                <a:spcPts val="0"/>
              </a:spcBef>
              <a:spcAft>
                <a:spcPts val="0"/>
              </a:spcAft>
            </a:pPr>
            <a:r>
              <a:rPr lang="en-US" sz="3400" b="1" kern="100" dirty="0">
                <a:solidFill>
                  <a:schemeClr val="bg1"/>
                </a:solidFill>
                <a:effectLst/>
                <a:latin typeface="+mn-lt"/>
                <a:ea typeface="Aptos" panose="020B0004020202020204" pitchFamily="34" charset="0"/>
                <a:cs typeface="Times New Roman" panose="02020603050405020304" pitchFamily="18" charset="0"/>
              </a:rPr>
              <a:t>Common Toxicities Associated </a:t>
            </a:r>
            <a:br>
              <a:rPr lang="en-US" sz="3400" b="1" kern="100" dirty="0">
                <a:solidFill>
                  <a:schemeClr val="bg1"/>
                </a:solidFill>
                <a:effectLst/>
                <a:latin typeface="+mn-lt"/>
                <a:ea typeface="Aptos" panose="020B0004020202020204" pitchFamily="34" charset="0"/>
                <a:cs typeface="Times New Roman" panose="02020603050405020304" pitchFamily="18" charset="0"/>
              </a:rPr>
            </a:br>
            <a:r>
              <a:rPr lang="en-US" sz="3400" b="1" kern="100" dirty="0">
                <a:solidFill>
                  <a:schemeClr val="bg1"/>
                </a:solidFill>
                <a:effectLst/>
                <a:latin typeface="+mn-lt"/>
                <a:ea typeface="Aptos" panose="020B0004020202020204" pitchFamily="34" charset="0"/>
                <a:cs typeface="Times New Roman" panose="02020603050405020304" pitchFamily="18" charset="0"/>
              </a:rPr>
              <a:t>with Amivantamab </a:t>
            </a:r>
            <a:endParaRPr lang="en-US" sz="34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30408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64E68C-45A0-4415-F9EB-0D2D65989AE7}"/>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AA17A628-C934-F112-5A37-39C912D4A069}"/>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DCC6A58A-0E30-5B5B-BAB5-A8673B86C8BF}"/>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35D7A94D-EBB5-0F73-3DE4-A6FA2FB330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7B324D54-8524-0F03-6454-D99F31F1DA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64060" cy="2354018"/>
          </a:xfrm>
        </p:spPr>
        <p:txBody>
          <a:bodyPr/>
          <a:lstStyle/>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Other, less frequently occurring side effects with amivantamab, such as interstitial lung disease (ILD)/pneumonitis; recommended approaches for monitoring and management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Effect on the tolerability of amivantamab when administered in combination with other systemic therapies, such as lazertinib and/or chemotherapy </a:t>
            </a:r>
          </a:p>
        </p:txBody>
      </p:sp>
      <p:sp>
        <p:nvSpPr>
          <p:cNvPr id="6" name="Title 1">
            <a:extLst>
              <a:ext uri="{FF2B5EF4-FFF2-40B4-BE49-F238E27FC236}">
                <a16:creationId xmlns:a16="http://schemas.microsoft.com/office/drawing/2014/main" id="{0C61F208-DD5C-169D-AF49-58A5534D0F99}"/>
              </a:ext>
            </a:extLst>
          </p:cNvPr>
          <p:cNvSpPr>
            <a:spLocks noGrp="1"/>
          </p:cNvSpPr>
          <p:nvPr>
            <p:ph type="title"/>
          </p:nvPr>
        </p:nvSpPr>
        <p:spPr>
          <a:xfrm>
            <a:off x="2207567" y="512977"/>
            <a:ext cx="7560842" cy="900939"/>
          </a:xfrm>
        </p:spPr>
        <p:txBody>
          <a:bodyPr lIns="91440" tIns="91440" rIns="91440" bIns="182880"/>
          <a:lstStyle/>
          <a:p>
            <a:pPr marL="0" marR="0">
              <a:spcBef>
                <a:spcPts val="0"/>
              </a:spcBef>
              <a:spcAft>
                <a:spcPts val="0"/>
              </a:spcAft>
            </a:pPr>
            <a:r>
              <a:rPr lang="en-US" sz="3400" b="1" kern="100" dirty="0">
                <a:solidFill>
                  <a:schemeClr val="bg1"/>
                </a:solidFill>
                <a:effectLst/>
                <a:latin typeface="+mn-lt"/>
                <a:ea typeface="Aptos" panose="020B0004020202020204" pitchFamily="34" charset="0"/>
                <a:cs typeface="Times New Roman" panose="02020603050405020304" pitchFamily="18" charset="0"/>
              </a:rPr>
              <a:t>Common Toxicities Associated </a:t>
            </a:r>
            <a:br>
              <a:rPr lang="en-US" sz="3400" b="1" kern="100" dirty="0">
                <a:solidFill>
                  <a:schemeClr val="bg1"/>
                </a:solidFill>
                <a:effectLst/>
                <a:latin typeface="+mn-lt"/>
                <a:ea typeface="Aptos" panose="020B0004020202020204" pitchFamily="34" charset="0"/>
                <a:cs typeface="Times New Roman" panose="02020603050405020304" pitchFamily="18" charset="0"/>
              </a:rPr>
            </a:br>
            <a:r>
              <a:rPr lang="en-US" sz="3400" b="1" kern="100" dirty="0">
                <a:solidFill>
                  <a:schemeClr val="bg1"/>
                </a:solidFill>
                <a:effectLst/>
                <a:latin typeface="+mn-lt"/>
                <a:ea typeface="Aptos" panose="020B0004020202020204" pitchFamily="34" charset="0"/>
                <a:cs typeface="Times New Roman" panose="02020603050405020304" pitchFamily="18" charset="0"/>
              </a:rPr>
              <a:t>with Amivantamab </a:t>
            </a:r>
            <a:endParaRPr lang="en-US" sz="34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8055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Jillian Thompson, MSN, ANP-BC, AOCNP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who are being considered for or enrolling on a clinical trial with amivantamab/lazertinib</a:t>
            </a:r>
          </a:p>
          <a:p>
            <a:pPr marL="98425" indent="0">
              <a:buNone/>
            </a:pPr>
            <a:endParaRPr lang="en-US" sz="3200" dirty="0"/>
          </a:p>
        </p:txBody>
      </p:sp>
      <p:pic>
        <p:nvPicPr>
          <p:cNvPr id="3" name="Picture 2">
            <a:extLst>
              <a:ext uri="{FF2B5EF4-FFF2-40B4-BE49-F238E27FC236}">
                <a16:creationId xmlns:a16="http://schemas.microsoft.com/office/drawing/2014/main" id="{97C1A088-5F98-DBE6-A26F-98E81C3880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01493" y="148390"/>
            <a:ext cx="1261872" cy="1261872"/>
          </a:xfrm>
          <a:prstGeom prst="rect">
            <a:avLst/>
          </a:prstGeom>
        </p:spPr>
      </p:pic>
    </p:spTree>
    <p:extLst>
      <p:ext uri="{BB962C8B-B14F-4D97-AF65-F5344CB8AC3E}">
        <p14:creationId xmlns:p14="http://schemas.microsoft.com/office/powerpoint/2010/main" val="621087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Spira</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53966297"/>
              </p:ext>
            </p:extLst>
          </p:nvPr>
        </p:nvGraphicFramePr>
        <p:xfrm>
          <a:off x="1236095" y="1484784"/>
          <a:ext cx="9719807" cy="4282440"/>
        </p:xfrm>
        <a:graphic>
          <a:graphicData uri="http://schemas.openxmlformats.org/drawingml/2006/table">
            <a:tbl>
              <a:tblPr firstRow="1" bandRow="1">
                <a:tableStyleId>{F2DE63D5-997A-4646-A377-4702673A728D}</a:tableStyleId>
              </a:tblPr>
              <a:tblGrid>
                <a:gridCol w="2627657">
                  <a:extLst>
                    <a:ext uri="{9D8B030D-6E8A-4147-A177-3AD203B41FA5}">
                      <a16:colId xmlns:a16="http://schemas.microsoft.com/office/drawing/2014/main" val="20000"/>
                    </a:ext>
                  </a:extLst>
                </a:gridCol>
                <a:gridCol w="7092150">
                  <a:extLst>
                    <a:ext uri="{9D8B030D-6E8A-4147-A177-3AD203B41FA5}">
                      <a16:colId xmlns:a16="http://schemas.microsoft.com/office/drawing/2014/main" val="20001"/>
                    </a:ext>
                  </a:extLst>
                </a:gridCol>
              </a:tblGrid>
              <a:tr h="1349320">
                <a:tc>
                  <a:txBody>
                    <a:bodyPr/>
                    <a:lstStyle/>
                    <a:p>
                      <a:r>
                        <a:rPr lang="en-US" sz="16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Amgen Inc, Array BioPharma Inc, a subsidiary of Pfizer Inc, AstraZeneca Pharmaceuticals LP, Black Diamond Therapeutics Inc, Blueprint Medicines, Bristol Myers Squibb, Daiichi Sankyo Inc, Gritstone bio, Incyte Corporation, Janssen Biotech Inc, Jazz Pharmaceuticals Inc, Lilly, Merck, </a:t>
                      </a:r>
                      <a:r>
                        <a:rPr lang="en-US" sz="1600" b="0" kern="1200" dirty="0" err="1">
                          <a:solidFill>
                            <a:schemeClr val="tx1"/>
                          </a:solidFill>
                          <a:effectLst/>
                          <a:latin typeface="+mn-lt"/>
                          <a:ea typeface="+mn-ea"/>
                          <a:cs typeface="+mn-cs"/>
                        </a:rPr>
                        <a:t>Mersana</a:t>
                      </a:r>
                      <a:r>
                        <a:rPr lang="en-US" sz="1600" b="0" kern="1200" dirty="0">
                          <a:solidFill>
                            <a:schemeClr val="tx1"/>
                          </a:solidFill>
                          <a:effectLst/>
                          <a:latin typeface="+mn-lt"/>
                          <a:ea typeface="+mn-ea"/>
                          <a:cs typeface="+mn-cs"/>
                        </a:rPr>
                        <a:t> Therapeutics Inc, </a:t>
                      </a:r>
                      <a:r>
                        <a:rPr lang="en-US" sz="1600" b="0" kern="1200" dirty="0" err="1">
                          <a:solidFill>
                            <a:schemeClr val="tx1"/>
                          </a:solidFill>
                          <a:effectLst/>
                          <a:latin typeface="+mn-lt"/>
                          <a:ea typeface="+mn-ea"/>
                          <a:cs typeface="+mn-cs"/>
                        </a:rPr>
                        <a:t>Mirati</a:t>
                      </a:r>
                      <a:r>
                        <a:rPr lang="en-US" sz="1600" b="0" kern="1200" dirty="0">
                          <a:solidFill>
                            <a:schemeClr val="tx1"/>
                          </a:solidFill>
                          <a:effectLst/>
                          <a:latin typeface="+mn-lt"/>
                          <a:ea typeface="+mn-ea"/>
                          <a:cs typeface="+mn-cs"/>
                        </a:rPr>
                        <a:t> Therapeutics Inc, Novartis, Regeneron Pharmaceuticals Inc,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355989">
                <a:tc>
                  <a:txBody>
                    <a:bodyPr/>
                    <a:lstStyle/>
                    <a:p>
                      <a:r>
                        <a:rPr lang="en-US" sz="16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AbbVie Inc, ADC Therapeutics, AI Therapeutics, Alkermes, Amgen Inc, Arch Therapeutics Inc, </a:t>
                      </a:r>
                      <a:r>
                        <a:rPr lang="en-US" sz="1600" b="0" kern="1200" dirty="0" err="1">
                          <a:solidFill>
                            <a:schemeClr val="tx1"/>
                          </a:solidFill>
                          <a:effectLst/>
                          <a:latin typeface="+mn-lt"/>
                          <a:ea typeface="+mn-ea"/>
                          <a:cs typeface="+mn-cs"/>
                        </a:rPr>
                        <a:t>ArriVent</a:t>
                      </a:r>
                      <a:r>
                        <a:rPr lang="en-US" sz="1600" b="0" kern="1200" dirty="0">
                          <a:solidFill>
                            <a:schemeClr val="tx1"/>
                          </a:solidFill>
                          <a:effectLst/>
                          <a:latin typeface="+mn-lt"/>
                          <a:ea typeface="+mn-ea"/>
                          <a:cs typeface="+mn-cs"/>
                        </a:rPr>
                        <a:t> Biopharma, Astellas, </a:t>
                      </a:r>
                      <a:r>
                        <a:rPr lang="en-US" sz="1600" b="0" kern="1200" dirty="0" err="1">
                          <a:solidFill>
                            <a:schemeClr val="tx1"/>
                          </a:solidFill>
                          <a:effectLst/>
                          <a:latin typeface="+mn-lt"/>
                          <a:ea typeface="+mn-ea"/>
                          <a:cs typeface="+mn-cs"/>
                        </a:rPr>
                        <a:t>Astex</a:t>
                      </a:r>
                      <a:r>
                        <a:rPr lang="en-US" sz="1600" b="0" kern="1200" dirty="0">
                          <a:solidFill>
                            <a:schemeClr val="tx1"/>
                          </a:solidFill>
                          <a:effectLst/>
                          <a:latin typeface="+mn-lt"/>
                          <a:ea typeface="+mn-ea"/>
                          <a:cs typeface="+mn-cs"/>
                        </a:rPr>
                        <a:t> Pharmaceuticals, AstraZeneca Pharmaceuticals LP, Black Diamond Therapeutics Inc, Blueprint Medicines, </a:t>
                      </a:r>
                      <a:r>
                        <a:rPr lang="en-US" sz="1600" b="0" kern="1200" dirty="0" err="1">
                          <a:solidFill>
                            <a:schemeClr val="tx1"/>
                          </a:solidFill>
                          <a:effectLst/>
                          <a:latin typeface="+mn-lt"/>
                          <a:ea typeface="+mn-ea"/>
                          <a:cs typeface="+mn-cs"/>
                        </a:rPr>
                        <a:t>BluPrint</a:t>
                      </a:r>
                      <a:r>
                        <a:rPr lang="en-US" sz="1600" b="0" kern="1200" dirty="0">
                          <a:solidFill>
                            <a:schemeClr val="tx1"/>
                          </a:solidFill>
                          <a:effectLst/>
                          <a:latin typeface="+mn-lt"/>
                          <a:ea typeface="+mn-ea"/>
                          <a:cs typeface="+mn-cs"/>
                        </a:rPr>
                        <a:t> Oncology, Boehringer Ingelheim Pharmaceuticals Inc, Bristol Myers Squibb, </a:t>
                      </a:r>
                      <a:r>
                        <a:rPr lang="en-US" sz="1600" b="0" kern="1200" dirty="0" err="1">
                          <a:solidFill>
                            <a:schemeClr val="tx1"/>
                          </a:solidFill>
                          <a:effectLst/>
                          <a:latin typeface="+mn-lt"/>
                          <a:ea typeface="+mn-ea"/>
                          <a:cs typeface="+mn-cs"/>
                        </a:rPr>
                        <a:t>CytomX</a:t>
                      </a:r>
                      <a:r>
                        <a:rPr lang="en-US" sz="1600" b="0" kern="1200" dirty="0">
                          <a:solidFill>
                            <a:schemeClr val="tx1"/>
                          </a:solidFill>
                          <a:effectLst/>
                          <a:latin typeface="+mn-lt"/>
                          <a:ea typeface="+mn-ea"/>
                          <a:cs typeface="+mn-cs"/>
                        </a:rPr>
                        <a:t> Therapeutics, Daiichi Sankyo Inc, Gritstone bio, </a:t>
                      </a:r>
                      <a:r>
                        <a:rPr lang="en-US" sz="1600" b="0" kern="1200" dirty="0" err="1">
                          <a:solidFill>
                            <a:schemeClr val="tx1"/>
                          </a:solidFill>
                          <a:effectLst/>
                          <a:latin typeface="+mn-lt"/>
                          <a:ea typeface="+mn-ea"/>
                          <a:cs typeface="+mn-cs"/>
                        </a:rPr>
                        <a:t>Ignyta</a:t>
                      </a:r>
                      <a:r>
                        <a:rPr lang="en-US" sz="1600" b="0" kern="1200" dirty="0">
                          <a:solidFill>
                            <a:schemeClr val="tx1"/>
                          </a:solidFill>
                          <a:effectLst/>
                          <a:latin typeface="+mn-lt"/>
                          <a:ea typeface="+mn-ea"/>
                          <a:cs typeface="+mn-cs"/>
                        </a:rPr>
                        <a:t> Inc, Incyte Corporation, Janssen Biotech Inc, </a:t>
                      </a:r>
                      <a:r>
                        <a:rPr lang="en-US" sz="1600" b="0" kern="1200" dirty="0" err="1">
                          <a:solidFill>
                            <a:schemeClr val="tx1"/>
                          </a:solidFill>
                          <a:effectLst/>
                          <a:latin typeface="+mn-lt"/>
                          <a:ea typeface="+mn-ea"/>
                          <a:cs typeface="+mn-cs"/>
                        </a:rPr>
                        <a:t>Loxo</a:t>
                      </a:r>
                      <a:r>
                        <a:rPr lang="en-US" sz="1600" b="0" kern="1200" dirty="0">
                          <a:solidFill>
                            <a:schemeClr val="tx1"/>
                          </a:solidFill>
                          <a:effectLst/>
                          <a:latin typeface="+mn-lt"/>
                          <a:ea typeface="+mn-ea"/>
                          <a:cs typeface="+mn-cs"/>
                        </a:rPr>
                        <a:t> Oncology Inc, a wholly owned subsidiary of Eli Lilly &amp; Company, </a:t>
                      </a:r>
                      <a:r>
                        <a:rPr lang="en-US" sz="1600" b="0" kern="1200" dirty="0" err="1">
                          <a:solidFill>
                            <a:schemeClr val="tx1"/>
                          </a:solidFill>
                          <a:effectLst/>
                          <a:latin typeface="+mn-lt"/>
                          <a:ea typeface="+mn-ea"/>
                          <a:cs typeface="+mn-cs"/>
                        </a:rPr>
                        <a:t>MacroGenics</a:t>
                      </a:r>
                      <a:r>
                        <a:rPr lang="en-US" sz="1600" b="0" kern="1200" dirty="0">
                          <a:solidFill>
                            <a:schemeClr val="tx1"/>
                          </a:solidFill>
                          <a:effectLst/>
                          <a:latin typeface="+mn-lt"/>
                          <a:ea typeface="+mn-ea"/>
                          <a:cs typeface="+mn-cs"/>
                        </a:rPr>
                        <a:t> Inc, </a:t>
                      </a:r>
                      <a:r>
                        <a:rPr lang="en-US" sz="1600" b="0" kern="1200" dirty="0" err="1">
                          <a:solidFill>
                            <a:schemeClr val="tx1"/>
                          </a:solidFill>
                          <a:effectLst/>
                          <a:latin typeface="+mn-lt"/>
                          <a:ea typeface="+mn-ea"/>
                          <a:cs typeface="+mn-cs"/>
                        </a:rPr>
                        <a:t>Medikine</a:t>
                      </a:r>
                      <a:r>
                        <a:rPr lang="en-US" sz="1600" b="0" kern="1200" dirty="0">
                          <a:solidFill>
                            <a:schemeClr val="tx1"/>
                          </a:solidFill>
                          <a:effectLst/>
                          <a:latin typeface="+mn-lt"/>
                          <a:ea typeface="+mn-ea"/>
                          <a:cs typeface="+mn-cs"/>
                        </a:rPr>
                        <a:t>, </a:t>
                      </a:r>
                      <a:r>
                        <a:rPr lang="en-US" sz="1600" b="0" kern="1200" dirty="0" err="1">
                          <a:solidFill>
                            <a:schemeClr val="tx1"/>
                          </a:solidFill>
                          <a:effectLst/>
                          <a:latin typeface="+mn-lt"/>
                          <a:ea typeface="+mn-ea"/>
                          <a:cs typeface="+mn-cs"/>
                        </a:rPr>
                        <a:t>Mersana</a:t>
                      </a:r>
                      <a:r>
                        <a:rPr lang="en-US" sz="1600" b="0" kern="1200" dirty="0">
                          <a:solidFill>
                            <a:schemeClr val="tx1"/>
                          </a:solidFill>
                          <a:effectLst/>
                          <a:latin typeface="+mn-lt"/>
                          <a:ea typeface="+mn-ea"/>
                          <a:cs typeface="+mn-cs"/>
                        </a:rPr>
                        <a:t> Therapeutics Inc, </a:t>
                      </a:r>
                      <a:r>
                        <a:rPr lang="en-US" sz="1600" b="0" kern="1200" dirty="0" err="1">
                          <a:solidFill>
                            <a:schemeClr val="tx1"/>
                          </a:solidFill>
                          <a:effectLst/>
                          <a:latin typeface="+mn-lt"/>
                          <a:ea typeface="+mn-ea"/>
                          <a:cs typeface="+mn-cs"/>
                        </a:rPr>
                        <a:t>Mirati</a:t>
                      </a:r>
                      <a:r>
                        <a:rPr lang="en-US" sz="1600" b="0" kern="1200" dirty="0">
                          <a:solidFill>
                            <a:schemeClr val="tx1"/>
                          </a:solidFill>
                          <a:effectLst/>
                          <a:latin typeface="+mn-lt"/>
                          <a:ea typeface="+mn-ea"/>
                          <a:cs typeface="+mn-cs"/>
                        </a:rPr>
                        <a:t> Therapeutics Inc, Nalo Therapeutics, Novartis, </a:t>
                      </a:r>
                      <a:r>
                        <a:rPr lang="en-US" sz="1600" b="0" kern="1200" dirty="0" err="1">
                          <a:solidFill>
                            <a:schemeClr val="tx1"/>
                          </a:solidFill>
                          <a:effectLst/>
                          <a:latin typeface="+mn-lt"/>
                          <a:ea typeface="+mn-ea"/>
                          <a:cs typeface="+mn-cs"/>
                        </a:rPr>
                        <a:t>Plexxikon</a:t>
                      </a:r>
                      <a:r>
                        <a:rPr lang="en-US" sz="1600" b="0" kern="1200" dirty="0">
                          <a:solidFill>
                            <a:schemeClr val="tx1"/>
                          </a:solidFill>
                          <a:effectLst/>
                          <a:latin typeface="+mn-lt"/>
                          <a:ea typeface="+mn-ea"/>
                          <a:cs typeface="+mn-cs"/>
                        </a:rPr>
                        <a:t> Inc, Regeneron Pharmaceuticals Inc, Revolution Medicines, Roche Laboratories Inc, </a:t>
                      </a:r>
                      <a:r>
                        <a:rPr lang="en-US" sz="1600" b="0" kern="1200" dirty="0" err="1">
                          <a:solidFill>
                            <a:schemeClr val="tx1"/>
                          </a:solidFill>
                          <a:effectLst/>
                          <a:latin typeface="+mn-lt"/>
                          <a:ea typeface="+mn-ea"/>
                          <a:cs typeface="+mn-cs"/>
                        </a:rPr>
                        <a:t>Rubius</a:t>
                      </a:r>
                      <a:r>
                        <a:rPr lang="en-US" sz="1600" b="0" kern="1200" dirty="0">
                          <a:solidFill>
                            <a:schemeClr val="tx1"/>
                          </a:solidFill>
                          <a:effectLst/>
                          <a:latin typeface="+mn-lt"/>
                          <a:ea typeface="+mn-ea"/>
                          <a:cs typeface="+mn-cs"/>
                        </a:rPr>
                        <a:t> Therapeutics, Scorpion Therapeutics, </a:t>
                      </a:r>
                      <a:r>
                        <a:rPr lang="en-US" sz="1600" b="0" kern="1200" dirty="0" err="1">
                          <a:solidFill>
                            <a:schemeClr val="tx1"/>
                          </a:solidFill>
                          <a:effectLst/>
                          <a:latin typeface="+mn-lt"/>
                          <a:ea typeface="+mn-ea"/>
                          <a:cs typeface="+mn-cs"/>
                        </a:rPr>
                        <a:t>Synthekine</a:t>
                      </a:r>
                      <a:r>
                        <a:rPr lang="en-US" sz="1600" b="0" kern="1200" dirty="0">
                          <a:solidFill>
                            <a:schemeClr val="tx1"/>
                          </a:solidFill>
                          <a:effectLst/>
                          <a:latin typeface="+mn-lt"/>
                          <a:ea typeface="+mn-ea"/>
                          <a:cs typeface="+mn-cs"/>
                        </a:rPr>
                        <a:t>,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5904597"/>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Experiencing grief as an oncology provider</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glasses and headphones&#10;&#10;Description automatically generated">
            <a:extLst>
              <a:ext uri="{FF2B5EF4-FFF2-40B4-BE49-F238E27FC236}">
                <a16:creationId xmlns:a16="http://schemas.microsoft.com/office/drawing/2014/main" id="{E38644B7-31EB-86D7-25C6-8DBBB84CACD2}"/>
              </a:ext>
            </a:extLst>
          </p:cNvPr>
          <p:cNvPicPr>
            <a:picLocks noChangeAspect="1"/>
          </p:cNvPicPr>
          <p:nvPr/>
        </p:nvPicPr>
        <p:blipFill>
          <a:blip r:embed="rId3"/>
          <a:stretch>
            <a:fillRect/>
          </a:stretch>
        </p:blipFill>
        <p:spPr>
          <a:xfrm>
            <a:off x="3201316" y="2348253"/>
            <a:ext cx="5819605" cy="327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291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44BC2-3F32-3076-7512-B9898C618D0F}"/>
              </a:ext>
            </a:extLst>
          </p:cNvPr>
          <p:cNvSpPr/>
          <p:nvPr/>
        </p:nvSpPr>
        <p:spPr bwMode="auto">
          <a:xfrm>
            <a:off x="758948" y="4077072"/>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559496" y="1412776"/>
            <a:ext cx="9370363" cy="4799013"/>
          </a:xfrm>
        </p:spPr>
        <p:txBody>
          <a:bodyPr/>
          <a:lstStyle/>
          <a:p>
            <a:pPr marL="0" marR="0" indent="0">
              <a:spcBef>
                <a:spcPts val="1800"/>
              </a:spcBef>
              <a:spcAft>
                <a:spcPts val="0"/>
              </a:spcAft>
              <a:buNone/>
            </a:pPr>
            <a:r>
              <a:rPr lang="en-US" sz="2600" dirty="0">
                <a:solidFill>
                  <a:srgbClr val="0432FF"/>
                </a:solidFill>
              </a:rPr>
              <a:t>Introduction </a:t>
            </a:r>
          </a:p>
          <a:p>
            <a:pPr marL="0" marR="0" indent="0">
              <a:spcBef>
                <a:spcPts val="1800"/>
              </a:spcBef>
              <a:spcAft>
                <a:spcPts val="0"/>
              </a:spcAft>
              <a:buNone/>
            </a:pPr>
            <a:r>
              <a:rPr lang="en-US" sz="2600" dirty="0">
                <a:solidFill>
                  <a:srgbClr val="0432FF"/>
                </a:solidFill>
              </a:rPr>
              <a:t>Module 1: </a:t>
            </a:r>
            <a:r>
              <a:rPr lang="en-US" sz="2600" dirty="0">
                <a:solidFill>
                  <a:srgbClr val="002060"/>
                </a:solidFill>
              </a:rPr>
              <a:t>Localized Non-Small Cell Lung Cancer (NSCLC) with an EGFR Mutation</a:t>
            </a:r>
          </a:p>
          <a:p>
            <a:pPr marL="0" marR="0" indent="0">
              <a:spcBef>
                <a:spcPts val="1800"/>
              </a:spcBef>
              <a:spcAft>
                <a:spcPts val="0"/>
              </a:spcAft>
              <a:buNone/>
            </a:pPr>
            <a:r>
              <a:rPr lang="en-US" sz="2600" dirty="0">
                <a:solidFill>
                  <a:srgbClr val="0432FF"/>
                </a:solidFill>
              </a:rPr>
              <a:t>Module 2: </a:t>
            </a:r>
            <a:r>
              <a:rPr lang="en-US" sz="2600" dirty="0">
                <a:solidFill>
                  <a:srgbClr val="002060"/>
                </a:solidFill>
              </a:rPr>
              <a:t>First-Line Therapy for Patients with Metastatic NSCLC and EGFR Mutations</a:t>
            </a:r>
          </a:p>
          <a:p>
            <a:pPr marL="0" marR="0" indent="0">
              <a:spcBef>
                <a:spcPts val="1800"/>
              </a:spcBef>
              <a:spcAft>
                <a:spcPts val="0"/>
              </a:spcAft>
              <a:buNone/>
            </a:pPr>
            <a:r>
              <a:rPr lang="en-US" sz="2600" dirty="0">
                <a:solidFill>
                  <a:schemeClr val="bg1"/>
                </a:solidFill>
              </a:rPr>
              <a:t>Module 3: Management of Progressive EGFR-Mutated NSCLC </a:t>
            </a:r>
          </a:p>
          <a:p>
            <a:pPr marL="0" marR="0" indent="0">
              <a:spcBef>
                <a:spcPts val="1800"/>
              </a:spcBef>
              <a:spcAft>
                <a:spcPts val="0"/>
              </a:spcAft>
              <a:buNone/>
            </a:pPr>
            <a:r>
              <a:rPr lang="en-US" sz="2600" dirty="0">
                <a:solidFill>
                  <a:srgbClr val="0432FF"/>
                </a:solidFill>
              </a:rPr>
              <a:t>Module 4: </a:t>
            </a:r>
            <a:r>
              <a:rPr lang="en-US" sz="2600" dirty="0">
                <a:solidFill>
                  <a:srgbClr val="002060"/>
                </a:solidFill>
              </a:rPr>
              <a:t>Targeting EGFR Exon 20 Insertion Mutations </a:t>
            </a:r>
          </a:p>
        </p:txBody>
      </p:sp>
    </p:spTree>
    <p:extLst>
      <p:ext uri="{BB962C8B-B14F-4D97-AF65-F5344CB8AC3E}">
        <p14:creationId xmlns:p14="http://schemas.microsoft.com/office/powerpoint/2010/main" val="3927382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09866F-85E8-52BB-6060-076E234B2459}"/>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D31B44C9-1C2D-D092-BA30-6EE960038317}"/>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AB19D298-D31D-DA56-6FD6-38BBC674084D}"/>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A09E646C-323E-16B5-D546-DACC6ECC36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16BAD9DA-33A6-C0E0-5924-A0F3926266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64060"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Published findings with and ongoing evaluation of osimertinib combined with other agents, such as </a:t>
            </a:r>
            <a:r>
              <a:rPr lang="en-US" sz="2400" kern="100" dirty="0" err="1">
                <a:effectLst/>
                <a:latin typeface="+mn-lt"/>
                <a:ea typeface="Aptos" panose="020B0004020202020204" pitchFamily="34" charset="0"/>
                <a:cs typeface="Times New Roman" panose="02020603050405020304" pitchFamily="18" charset="0"/>
              </a:rPr>
              <a:t>savolitinib</a:t>
            </a:r>
            <a:r>
              <a:rPr lang="en-US" sz="2400" kern="100" dirty="0">
                <a:effectLst/>
                <a:latin typeface="+mn-lt"/>
                <a:ea typeface="Aptos" panose="020B0004020202020204" pitchFamily="34" charset="0"/>
                <a:cs typeface="Times New Roman" panose="02020603050405020304" pitchFamily="18" charset="0"/>
              </a:rPr>
              <a:t> and </a:t>
            </a:r>
            <a:r>
              <a:rPr lang="en-US" sz="2400" kern="100" dirty="0" err="1">
                <a:effectLst/>
                <a:latin typeface="+mn-lt"/>
                <a:ea typeface="Aptos" panose="020B0004020202020204" pitchFamily="34" charset="0"/>
                <a:cs typeface="Times New Roman" panose="02020603050405020304" pitchFamily="18" charset="0"/>
              </a:rPr>
              <a:t>tepotinib</a:t>
            </a:r>
            <a:r>
              <a:rPr lang="en-US" sz="2400" kern="100" dirty="0">
                <a:effectLst/>
                <a:latin typeface="+mn-lt"/>
                <a:ea typeface="Aptos" panose="020B0004020202020204" pitchFamily="34" charset="0"/>
                <a:cs typeface="Times New Roman" panose="02020603050405020304" pitchFamily="18" charset="0"/>
              </a:rPr>
              <a:t>, to overcome common mechanisms of resistance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Recently presented data with amivantamab in combination with chemotherapy with and without lazertinib for patients with NSCLC with an EGFR mutation who experience disease progression on osimertinib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Rationale for targeting HER3 in patients with NSCLC with an EGFR mutation; structural components and mechanism of action of patritumab deruxtecan (HER3-DXd) </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07635" y="463247"/>
            <a:ext cx="7560774" cy="900939"/>
          </a:xfrm>
        </p:spPr>
        <p:txBody>
          <a:bodyPr lIns="91440" tIns="91440" rIns="91440" bIns="182880"/>
          <a:lstStyle/>
          <a:p>
            <a:pPr marL="0" marR="0">
              <a:spcBef>
                <a:spcPts val="0"/>
              </a:spcBef>
              <a:spcAft>
                <a:spcPts val="0"/>
              </a:spcAft>
            </a:pPr>
            <a:r>
              <a:rPr lang="en-US" b="1" kern="100" dirty="0">
                <a:solidFill>
                  <a:schemeClr val="bg1"/>
                </a:solidFill>
                <a:effectLst/>
                <a:latin typeface="+mn-lt"/>
                <a:ea typeface="Aptos" panose="020B0004020202020204" pitchFamily="34" charset="0"/>
                <a:cs typeface="Times New Roman" panose="02020603050405020304" pitchFamily="18" charset="0"/>
              </a:rPr>
              <a:t>The Current and Future Management of Progressive NSCLC with an EGFR </a:t>
            </a:r>
            <a:r>
              <a:rPr lang="en-US" kern="100" dirty="0">
                <a:solidFill>
                  <a:schemeClr val="bg1"/>
                </a:solidFill>
                <a:latin typeface="+mn-lt"/>
                <a:ea typeface="Aptos" panose="020B0004020202020204" pitchFamily="34" charset="0"/>
                <a:cs typeface="Times New Roman" panose="02020603050405020304" pitchFamily="18" charset="0"/>
              </a:rPr>
              <a:t>Mutation</a:t>
            </a:r>
            <a:endParaRPr lang="en-US"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0205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11A0E3-C88B-BB85-D117-34EF67C8F398}"/>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48904981-7137-083B-78AA-1620BEC85D97}"/>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247D873C-BCEF-1D58-3868-5C4E8557D491}"/>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0387220B-D51C-C456-0514-F1A1DFC3D1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86EC00BB-7A0C-4344-03C2-244DBD4403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64060" cy="2354018"/>
          </a:xfrm>
        </p:spPr>
        <p:txBody>
          <a:bodyPr/>
          <a:lstStyle/>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Published efficacy and safety findings with HER3-DXd for NSCLC with an EGFR mutation after progression on EGFR TKI therapy and platinum-based chemotherapy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Potential clinical roles of amivantamab/chemotherapy with or without lazertinib and HER3-DXd for progressive NSCLC with an EGFR mutation </a:t>
            </a:r>
          </a:p>
        </p:txBody>
      </p:sp>
      <p:sp>
        <p:nvSpPr>
          <p:cNvPr id="14" name="Title 1">
            <a:extLst>
              <a:ext uri="{FF2B5EF4-FFF2-40B4-BE49-F238E27FC236}">
                <a16:creationId xmlns:a16="http://schemas.microsoft.com/office/drawing/2014/main" id="{753832A5-339F-E0DE-A119-7193F8EACA8D}"/>
              </a:ext>
            </a:extLst>
          </p:cNvPr>
          <p:cNvSpPr>
            <a:spLocks noGrp="1"/>
          </p:cNvSpPr>
          <p:nvPr>
            <p:ph type="title"/>
          </p:nvPr>
        </p:nvSpPr>
        <p:spPr>
          <a:xfrm>
            <a:off x="2207635" y="463247"/>
            <a:ext cx="7560774" cy="900939"/>
          </a:xfrm>
        </p:spPr>
        <p:txBody>
          <a:bodyPr lIns="91440" tIns="91440" rIns="91440" bIns="182880"/>
          <a:lstStyle/>
          <a:p>
            <a:pPr marL="0" marR="0">
              <a:spcBef>
                <a:spcPts val="0"/>
              </a:spcBef>
              <a:spcAft>
                <a:spcPts val="0"/>
              </a:spcAft>
            </a:pPr>
            <a:r>
              <a:rPr lang="en-US" b="1" kern="100" dirty="0">
                <a:solidFill>
                  <a:schemeClr val="bg1"/>
                </a:solidFill>
                <a:effectLst/>
                <a:latin typeface="+mn-lt"/>
                <a:ea typeface="Aptos" panose="020B0004020202020204" pitchFamily="34" charset="0"/>
                <a:cs typeface="Times New Roman" panose="02020603050405020304" pitchFamily="18" charset="0"/>
              </a:rPr>
              <a:t>The Current and Future Management </a:t>
            </a:r>
            <a:br>
              <a:rPr lang="en-US" b="1" kern="100" dirty="0">
                <a:solidFill>
                  <a:schemeClr val="bg1"/>
                </a:solidFill>
                <a:effectLst/>
                <a:latin typeface="+mn-lt"/>
                <a:ea typeface="Aptos" panose="020B0004020202020204" pitchFamily="34" charset="0"/>
                <a:cs typeface="Times New Roman" panose="02020603050405020304" pitchFamily="18" charset="0"/>
              </a:rPr>
            </a:br>
            <a:r>
              <a:rPr lang="en-US" b="1" kern="100" dirty="0">
                <a:solidFill>
                  <a:schemeClr val="bg1"/>
                </a:solidFill>
                <a:effectLst/>
                <a:latin typeface="+mn-lt"/>
                <a:ea typeface="Aptos" panose="020B0004020202020204" pitchFamily="34" charset="0"/>
                <a:cs typeface="Times New Roman" panose="02020603050405020304" pitchFamily="18" charset="0"/>
              </a:rPr>
              <a:t>of Progressive NSCLC with an </a:t>
            </a:r>
            <a:br>
              <a:rPr lang="en-US" b="1" kern="100" dirty="0">
                <a:solidFill>
                  <a:schemeClr val="bg1"/>
                </a:solidFill>
                <a:effectLst/>
                <a:latin typeface="+mn-lt"/>
                <a:ea typeface="Aptos" panose="020B0004020202020204" pitchFamily="34" charset="0"/>
                <a:cs typeface="Times New Roman" panose="02020603050405020304" pitchFamily="18" charset="0"/>
              </a:rPr>
            </a:br>
            <a:r>
              <a:rPr lang="en-US" b="1" kern="100" dirty="0">
                <a:solidFill>
                  <a:schemeClr val="bg1"/>
                </a:solidFill>
                <a:effectLst/>
                <a:latin typeface="+mn-lt"/>
                <a:ea typeface="Aptos" panose="020B0004020202020204" pitchFamily="34" charset="0"/>
                <a:cs typeface="Times New Roman" panose="02020603050405020304" pitchFamily="18" charset="0"/>
              </a:rPr>
              <a:t>EGFR Mutation (Continued) </a:t>
            </a:r>
            <a:endParaRPr lang="en-US"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83883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edical document&#10;&#10;Description automatically generated">
            <a:extLst>
              <a:ext uri="{FF2B5EF4-FFF2-40B4-BE49-F238E27FC236}">
                <a16:creationId xmlns:a16="http://schemas.microsoft.com/office/drawing/2014/main" id="{9F77F1C5-63CF-B1CA-E665-5FA1C18386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416" y="620688"/>
            <a:ext cx="10150820" cy="4676775"/>
          </a:xfrm>
        </p:spPr>
      </p:pic>
      <p:sp>
        <p:nvSpPr>
          <p:cNvPr id="8" name="Rectangle 7">
            <a:extLst>
              <a:ext uri="{FF2B5EF4-FFF2-40B4-BE49-F238E27FC236}">
                <a16:creationId xmlns:a16="http://schemas.microsoft.com/office/drawing/2014/main" id="{AE399E00-D0A3-D843-D272-9E1E660978C0}"/>
              </a:ext>
            </a:extLst>
          </p:cNvPr>
          <p:cNvSpPr/>
          <p:nvPr/>
        </p:nvSpPr>
        <p:spPr bwMode="auto">
          <a:xfrm>
            <a:off x="839416" y="5229200"/>
            <a:ext cx="10153128"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CD08C541-DF80-4946-B9D2-A100B3DE2B53}"/>
              </a:ext>
            </a:extLst>
          </p:cNvPr>
          <p:cNvSpPr txBox="1"/>
          <p:nvPr/>
        </p:nvSpPr>
        <p:spPr>
          <a:xfrm>
            <a:off x="8526100" y="5590401"/>
            <a:ext cx="2464136" cy="430887"/>
          </a:xfrm>
          <a:prstGeom prst="rect">
            <a:avLst/>
          </a:prstGeom>
          <a:noFill/>
        </p:spPr>
        <p:txBody>
          <a:bodyPr wrap="none" rtlCol="0">
            <a:spAutoFit/>
          </a:bodyPr>
          <a:lstStyle/>
          <a:p>
            <a:r>
              <a:rPr lang="en-US" sz="2200" dirty="0">
                <a:solidFill>
                  <a:schemeClr val="tx1"/>
                </a:solidFill>
              </a:rPr>
              <a:t>2024;35(1):77-90</a:t>
            </a:r>
          </a:p>
        </p:txBody>
      </p:sp>
    </p:spTree>
    <p:extLst>
      <p:ext uri="{BB962C8B-B14F-4D97-AF65-F5344CB8AC3E}">
        <p14:creationId xmlns:p14="http://schemas.microsoft.com/office/powerpoint/2010/main" val="38072104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Patritumab</a:t>
            </a:r>
            <a:r>
              <a:rPr lang="en-US" dirty="0">
                <a:latin typeface="Calibri" panose="020F0502020204030204" pitchFamily="34" charset="0"/>
                <a:ea typeface="ＭＳ Ｐゴシック" charset="0"/>
                <a:cs typeface="Calibri" panose="020F0502020204030204" pitchFamily="34" charset="0"/>
              </a:rPr>
              <a:t> </a:t>
            </a:r>
            <a:r>
              <a:rPr lang="en-US" dirty="0" err="1">
                <a:latin typeface="Calibri" panose="020F0502020204030204" pitchFamily="34" charset="0"/>
                <a:ea typeface="ＭＳ Ｐゴシック" charset="0"/>
                <a:cs typeface="Calibri" panose="020F0502020204030204" pitchFamily="34" charset="0"/>
              </a:rPr>
              <a:t>Deruxtecan</a:t>
            </a:r>
            <a:r>
              <a:rPr lang="en-US" dirty="0">
                <a:latin typeface="Calibri" panose="020F0502020204030204" pitchFamily="34" charset="0"/>
                <a:ea typeface="ＭＳ Ｐゴシック" charset="0"/>
                <a:cs typeface="Calibri" panose="020F0502020204030204" pitchFamily="34" charset="0"/>
              </a:rPr>
              <a:t> (HER3-DXd)</a:t>
            </a:r>
          </a:p>
        </p:txBody>
      </p:sp>
      <p:sp>
        <p:nvSpPr>
          <p:cNvPr id="63489" name="Content Placeholder 1"/>
          <p:cNvSpPr>
            <a:spLocks noGrp="1"/>
          </p:cNvSpPr>
          <p:nvPr>
            <p:ph idx="1"/>
          </p:nvPr>
        </p:nvSpPr>
        <p:spPr>
          <a:xfrm>
            <a:off x="835616" y="980728"/>
            <a:ext cx="10512306" cy="4677243"/>
          </a:xfrm>
        </p:spPr>
        <p:txBody>
          <a:bodyPr/>
          <a:lstStyle/>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200" dirty="0">
                <a:latin typeface="Calibri" panose="020F0502020204030204" pitchFamily="34" charset="0"/>
                <a:ea typeface="ＭＳ Ｐゴシック" charset="0"/>
                <a:cs typeface="Calibri" panose="020F0502020204030204" pitchFamily="34" charset="0"/>
              </a:rPr>
              <a:t>Antibody-drug conjugate directed against HER3</a:t>
            </a:r>
            <a:endParaRPr lang="en-US" sz="22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Investigational</a:t>
            </a:r>
            <a:endParaRPr lang="en-US" sz="22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2400"/>
              </a:spcBef>
              <a:spcAft>
                <a:spcPts val="0"/>
              </a:spcAft>
              <a:buClr>
                <a:srgbClr val="002060"/>
              </a:buClr>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Key clinical trial</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200" dirty="0">
                <a:solidFill>
                  <a:schemeClr val="tx1"/>
                </a:solidFill>
                <a:latin typeface="Calibri" panose="020F0502020204030204" pitchFamily="34" charset="0"/>
                <a:cs typeface="Calibri" panose="020F0502020204030204" pitchFamily="34" charset="0"/>
              </a:rPr>
              <a:t>HERTHENA-Lung02 Phase III trial of patritumab deruxtecan versus platinum-based chemotherapy in metastatic or locally advanced NSCLC with an EGFR mutation after progression on third-generation EGFR TKI therapy</a:t>
            </a:r>
          </a:p>
          <a:p>
            <a:pPr marL="98425" indent="0">
              <a:spcBef>
                <a:spcPts val="600"/>
              </a:spcBef>
              <a:spcAft>
                <a:spcPts val="0"/>
              </a:spcAft>
              <a:buNone/>
            </a:pPr>
            <a:endParaRPr lang="en-US" sz="2200" dirty="0">
              <a:solidFill>
                <a:srgbClr val="FF40FF"/>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546824F-9A87-3455-67C5-AB36C93275EE}"/>
              </a:ext>
            </a:extLst>
          </p:cNvPr>
          <p:cNvSpPr txBox="1"/>
          <p:nvPr/>
        </p:nvSpPr>
        <p:spPr>
          <a:xfrm>
            <a:off x="31902" y="6443463"/>
            <a:ext cx="380065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Future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2024;20(15):969-80.</a:t>
            </a:r>
          </a:p>
        </p:txBody>
      </p:sp>
    </p:spTree>
    <p:extLst>
      <p:ext uri="{BB962C8B-B14F-4D97-AF65-F5344CB8AC3E}">
        <p14:creationId xmlns:p14="http://schemas.microsoft.com/office/powerpoint/2010/main" val="491136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4724-957B-6329-6E24-26851FB60BFA}"/>
              </a:ext>
            </a:extLst>
          </p:cNvPr>
          <p:cNvSpPr>
            <a:spLocks noGrp="1"/>
          </p:cNvSpPr>
          <p:nvPr>
            <p:ph type="title"/>
          </p:nvPr>
        </p:nvSpPr>
        <p:spPr>
          <a:xfrm>
            <a:off x="912286" y="116632"/>
            <a:ext cx="10358967" cy="1143000"/>
          </a:xfrm>
        </p:spPr>
        <p:txBody>
          <a:bodyPr/>
          <a:lstStyle/>
          <a:p>
            <a:pPr algn="l"/>
            <a:r>
              <a:rPr lang="en-US" dirty="0"/>
              <a:t>HER3-DXd Targeting HER3 May Address Multiple EGFR TKI Resistance Mechanisms</a:t>
            </a:r>
          </a:p>
        </p:txBody>
      </p:sp>
      <p:sp>
        <p:nvSpPr>
          <p:cNvPr id="3" name="TextBox 2">
            <a:extLst>
              <a:ext uri="{FF2B5EF4-FFF2-40B4-BE49-F238E27FC236}">
                <a16:creationId xmlns:a16="http://schemas.microsoft.com/office/drawing/2014/main" id="{D2B0E3E8-CFEA-EBF7-830C-8AEC0A08C7A7}"/>
              </a:ext>
            </a:extLst>
          </p:cNvPr>
          <p:cNvSpPr txBox="1"/>
          <p:nvPr/>
        </p:nvSpPr>
        <p:spPr>
          <a:xfrm>
            <a:off x="12778" y="6490211"/>
            <a:ext cx="3434017"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Janne</a:t>
            </a:r>
            <a:r>
              <a:rPr lang="en-US" sz="1500" b="0" dirty="0">
                <a:solidFill>
                  <a:schemeClr val="tx1"/>
                </a:solidFill>
                <a:latin typeface="Calibri" panose="020F0502020204030204" pitchFamily="34" charset="0"/>
                <a:cs typeface="Calibri" panose="020F0502020204030204" pitchFamily="34" charset="0"/>
              </a:rPr>
              <a:t> PA et al. ASCO 2021;Abstract 9007.</a:t>
            </a:r>
          </a:p>
        </p:txBody>
      </p:sp>
      <p:pic>
        <p:nvPicPr>
          <p:cNvPr id="5" name="Picture 4" descr="Chart&#10;&#10;Description automatically generated">
            <a:extLst>
              <a:ext uri="{FF2B5EF4-FFF2-40B4-BE49-F238E27FC236}">
                <a16:creationId xmlns:a16="http://schemas.microsoft.com/office/drawing/2014/main" id="{9D5097EC-2315-F1DB-22C1-BA222CE9C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51" y="2564904"/>
            <a:ext cx="11620236" cy="3456384"/>
          </a:xfrm>
          <a:prstGeom prst="rect">
            <a:avLst/>
          </a:prstGeom>
        </p:spPr>
      </p:pic>
      <p:sp>
        <p:nvSpPr>
          <p:cNvPr id="7" name="Rectangle 6">
            <a:extLst>
              <a:ext uri="{FF2B5EF4-FFF2-40B4-BE49-F238E27FC236}">
                <a16:creationId xmlns:a16="http://schemas.microsoft.com/office/drawing/2014/main" id="{28EF564B-0E0A-244C-329D-948A1E7BEDD9}"/>
              </a:ext>
            </a:extLst>
          </p:cNvPr>
          <p:cNvSpPr/>
          <p:nvPr/>
        </p:nvSpPr>
        <p:spPr bwMode="auto">
          <a:xfrm>
            <a:off x="263352" y="1268760"/>
            <a:ext cx="11593288"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0D2BE490-5C2F-DF0E-14D0-A125EAAB8B15}"/>
              </a:ext>
            </a:extLst>
          </p:cNvPr>
          <p:cNvSpPr txBox="1"/>
          <p:nvPr/>
        </p:nvSpPr>
        <p:spPr>
          <a:xfrm>
            <a:off x="623392" y="1341655"/>
            <a:ext cx="8449749" cy="1354217"/>
          </a:xfrm>
          <a:prstGeom prst="rect">
            <a:avLst/>
          </a:prstGeom>
          <a:noFill/>
        </p:spPr>
        <p:txBody>
          <a:bodyPr wrap="none" rtlCol="0">
            <a:spAutoFit/>
          </a:bodyPr>
          <a:lstStyle/>
          <a:p>
            <a:r>
              <a:rPr lang="en-US" sz="2200" dirty="0"/>
              <a:t>HER3-DXd is an antibody-drug conjugate with 3 components:</a:t>
            </a:r>
          </a:p>
          <a:p>
            <a:pPr marL="342900" indent="-342900">
              <a:buFont typeface="Arial" panose="020B0604020202020204" pitchFamily="34" charset="0"/>
              <a:buChar char="•"/>
            </a:pPr>
            <a:r>
              <a:rPr lang="en-US" sz="2000" b="0" dirty="0">
                <a:solidFill>
                  <a:schemeClr val="tx1"/>
                </a:solidFill>
              </a:rPr>
              <a:t>A fully human anti-HER3 IgG1 </a:t>
            </a:r>
            <a:r>
              <a:rPr lang="en-US" sz="2000" b="0" dirty="0" err="1">
                <a:solidFill>
                  <a:schemeClr val="tx1"/>
                </a:solidFill>
              </a:rPr>
              <a:t>mAb</a:t>
            </a:r>
            <a:r>
              <a:rPr lang="en-US" sz="2000" b="0" dirty="0">
                <a:solidFill>
                  <a:schemeClr val="tx1"/>
                </a:solidFill>
              </a:rPr>
              <a:t> (</a:t>
            </a:r>
            <a:r>
              <a:rPr lang="en-US" sz="2000" b="0" dirty="0" err="1">
                <a:solidFill>
                  <a:schemeClr val="tx1"/>
                </a:solidFill>
              </a:rPr>
              <a:t>patritumab</a:t>
            </a:r>
            <a:r>
              <a:rPr lang="en-US" sz="2000" b="0" dirty="0">
                <a:solidFill>
                  <a:schemeClr val="tx1"/>
                </a:solidFill>
              </a:rPr>
              <a:t>), covalently linked to:</a:t>
            </a:r>
          </a:p>
          <a:p>
            <a:pPr marL="342900" indent="-342900">
              <a:buFont typeface="Arial" panose="020B0604020202020204" pitchFamily="34" charset="0"/>
              <a:buChar char="•"/>
            </a:pPr>
            <a:r>
              <a:rPr lang="en-US" sz="2000" b="0" dirty="0">
                <a:solidFill>
                  <a:schemeClr val="tx1"/>
                </a:solidFill>
              </a:rPr>
              <a:t>A topoisomerase I inhibitor payload, an </a:t>
            </a:r>
            <a:r>
              <a:rPr lang="en-US" sz="2000" b="0" dirty="0" err="1">
                <a:solidFill>
                  <a:schemeClr val="tx1"/>
                </a:solidFill>
              </a:rPr>
              <a:t>exatecan</a:t>
            </a:r>
            <a:r>
              <a:rPr lang="en-US" sz="2000" b="0" dirty="0">
                <a:solidFill>
                  <a:schemeClr val="tx1"/>
                </a:solidFill>
              </a:rPr>
              <a:t> derivative, via</a:t>
            </a:r>
          </a:p>
          <a:p>
            <a:pPr marL="342900" indent="-342900">
              <a:buFont typeface="Arial" panose="020B0604020202020204" pitchFamily="34" charset="0"/>
              <a:buChar char="•"/>
            </a:pPr>
            <a:r>
              <a:rPr lang="en-US" sz="2000" b="0" dirty="0">
                <a:solidFill>
                  <a:schemeClr val="tx1"/>
                </a:solidFill>
              </a:rPr>
              <a:t>A tetrapeptide-based cleaver linker</a:t>
            </a:r>
          </a:p>
        </p:txBody>
      </p:sp>
    </p:spTree>
    <p:extLst>
      <p:ext uri="{BB962C8B-B14F-4D97-AF65-F5344CB8AC3E}">
        <p14:creationId xmlns:p14="http://schemas.microsoft.com/office/powerpoint/2010/main" val="1643091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DC86B4-A607-CC34-51C0-E273FCB63C7E}"/>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FA5F86CA-DD52-EF25-41F2-37D53E69CCD1}"/>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1B730E15-DBB4-BA54-6834-4435134D2C2E}"/>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08C5E332-D138-9FC0-F5E9-B9587ED45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333432A8-1B58-683A-73E2-F6F0083F0B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64060" cy="2354018"/>
          </a:xfrm>
        </p:spPr>
        <p:txBody>
          <a:bodyPr/>
          <a:lstStyle/>
          <a:p>
            <a:pPr marL="342900" marR="0" lvl="0" indent="-342900">
              <a:spcBef>
                <a:spcPts val="0"/>
              </a:spcBef>
              <a:spcAft>
                <a:spcPts val="0"/>
              </a:spcAft>
              <a:buFont typeface="Symbol" pitchFamily="2" charset="2"/>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Frequency of dose interruptions, dose reductions and treatment discontinuation with HER3-DXd in published clinical trials </a:t>
            </a:r>
          </a:p>
          <a:p>
            <a:pPr marL="342900" marR="0" lvl="0" indent="-342900">
              <a:lnSpc>
                <a:spcPct val="55000"/>
              </a:lnSpc>
              <a:spcBef>
                <a:spcPts val="0"/>
              </a:spcBef>
              <a:spcAft>
                <a:spcPts val="0"/>
              </a:spcAft>
              <a:buFont typeface="Symbol" pitchFamily="2" charset="2"/>
              <a:buChar char=""/>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Symbol" pitchFamily="2" charset="2"/>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Rates of Grade ≥3 cytopenias reported among patients receiving HER3-DXd; optimal monitoring of complete blood counts </a:t>
            </a:r>
          </a:p>
          <a:p>
            <a:pPr marL="342900" marR="0" lvl="0" indent="-342900">
              <a:lnSpc>
                <a:spcPct val="55000"/>
              </a:lnSpc>
              <a:spcBef>
                <a:spcPts val="0"/>
              </a:spcBef>
              <a:spcAft>
                <a:spcPts val="0"/>
              </a:spcAft>
              <a:buFont typeface="Symbol" pitchFamily="2" charset="2"/>
              <a:buChar char=""/>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Symbol" pitchFamily="2" charset="2"/>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Other commonly reported treatment-related AEs observed with HER3-DXd, such as gastrointestinal issues and fatigue </a:t>
            </a:r>
          </a:p>
          <a:p>
            <a:pPr marL="342900" marR="0" lvl="0" indent="-342900">
              <a:lnSpc>
                <a:spcPct val="55000"/>
              </a:lnSpc>
              <a:spcBef>
                <a:spcPts val="0"/>
              </a:spcBef>
              <a:spcAft>
                <a:spcPts val="0"/>
              </a:spcAft>
              <a:buFont typeface="Symbol" pitchFamily="2" charset="2"/>
              <a:buChar char=""/>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Symbol" pitchFamily="2" charset="2"/>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Incidence and severity of ILD reported with HER3-DXd; appropriate monitoring and management </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3243301" y="512977"/>
            <a:ext cx="5547643" cy="900939"/>
          </a:xfrm>
        </p:spPr>
        <p:txBody>
          <a:bodyPr lIns="91440" tIns="91440" rIns="91440" bIns="182880"/>
          <a:lstStyle/>
          <a:p>
            <a:pPr marL="0" marR="0">
              <a:spcBef>
                <a:spcPts val="0"/>
              </a:spcBef>
              <a:spcAft>
                <a:spcPts val="0"/>
              </a:spcAft>
            </a:pPr>
            <a:r>
              <a:rPr lang="en-US" sz="3200" b="1" dirty="0">
                <a:solidFill>
                  <a:schemeClr val="bg1"/>
                </a:solidFill>
                <a:effectLst/>
                <a:latin typeface="+mn-lt"/>
                <a:ea typeface="Aptos" panose="020B0004020202020204" pitchFamily="34" charset="0"/>
              </a:rPr>
              <a:t>Tolerability and Other Practical Considerations with HER3-DXd </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6093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Marianne J Davies, DNP, ACNP, AOCNP, FAAN</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who are being considered for or are about to enroll on a clinical trial with patritumab deruxtecan </a:t>
            </a:r>
          </a:p>
          <a:p>
            <a:pPr marL="98425" indent="0">
              <a:buNone/>
            </a:pPr>
            <a:endParaRPr lang="en-US" sz="3200" dirty="0"/>
          </a:p>
        </p:txBody>
      </p:sp>
      <p:pic>
        <p:nvPicPr>
          <p:cNvPr id="2" name="Picture 1">
            <a:extLst>
              <a:ext uri="{FF2B5EF4-FFF2-40B4-BE49-F238E27FC236}">
                <a16:creationId xmlns:a16="http://schemas.microsoft.com/office/drawing/2014/main" id="{A4F3DFE2-B297-C7A4-8A8A-801D3764AA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7836"/>
            <a:ext cx="1261872" cy="1261872"/>
          </a:xfrm>
          <a:prstGeom prst="rect">
            <a:avLst/>
          </a:prstGeom>
        </p:spPr>
      </p:pic>
    </p:spTree>
    <p:extLst>
      <p:ext uri="{BB962C8B-B14F-4D97-AF65-F5344CB8AC3E}">
        <p14:creationId xmlns:p14="http://schemas.microsoft.com/office/powerpoint/2010/main" val="3125988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Jillian Thompson, MSN, ANP-BC, AOCNP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metastatic lung cancer about the importance of clinical trial participation </a:t>
            </a:r>
          </a:p>
          <a:p>
            <a:pPr marL="98425" indent="0">
              <a:buNone/>
            </a:pPr>
            <a:endParaRPr lang="en-US" sz="3200" dirty="0"/>
          </a:p>
        </p:txBody>
      </p:sp>
      <p:pic>
        <p:nvPicPr>
          <p:cNvPr id="3" name="Picture 2">
            <a:extLst>
              <a:ext uri="{FF2B5EF4-FFF2-40B4-BE49-F238E27FC236}">
                <a16:creationId xmlns:a16="http://schemas.microsoft.com/office/drawing/2014/main" id="{97C1A088-5F98-DBE6-A26F-98E81C3880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01493" y="148390"/>
            <a:ext cx="1261872" cy="1261872"/>
          </a:xfrm>
          <a:prstGeom prst="rect">
            <a:avLst/>
          </a:prstGeom>
        </p:spPr>
      </p:pic>
    </p:spTree>
    <p:extLst>
      <p:ext uri="{BB962C8B-B14F-4D97-AF65-F5344CB8AC3E}">
        <p14:creationId xmlns:p14="http://schemas.microsoft.com/office/powerpoint/2010/main" val="294378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Thompson — Disclosures</a:t>
            </a:r>
          </a:p>
        </p:txBody>
      </p:sp>
      <p:graphicFrame>
        <p:nvGraphicFramePr>
          <p:cNvPr id="4" name="Content Placeholder 3">
            <a:extLst>
              <a:ext uri="{FF2B5EF4-FFF2-40B4-BE49-F238E27FC236}">
                <a16:creationId xmlns:a16="http://schemas.microsoft.com/office/drawing/2014/main" id="{4019CD8D-CF3E-3CE8-1D82-434D0734855A}"/>
              </a:ext>
            </a:extLst>
          </p:cNvPr>
          <p:cNvGraphicFramePr>
            <a:graphicFrameLocks/>
          </p:cNvGraphicFramePr>
          <p:nvPr>
            <p:extLst>
              <p:ext uri="{D42A27DB-BD31-4B8C-83A1-F6EECF244321}">
                <p14:modId xmlns:p14="http://schemas.microsoft.com/office/powerpoint/2010/main" val="2037002764"/>
              </p:ext>
            </p:extLst>
          </p:nvPr>
        </p:nvGraphicFramePr>
        <p:xfrm>
          <a:off x="1236095" y="2204864"/>
          <a:ext cx="9719807" cy="223224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116124">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Janssen Biotech Inc, </a:t>
                      </a:r>
                      <a:r>
                        <a:rPr lang="en-US" sz="1800" b="0" kern="1200" dirty="0" err="1">
                          <a:solidFill>
                            <a:schemeClr val="tx1"/>
                          </a:solidFill>
                          <a:effectLst/>
                          <a:latin typeface="+mn-lt"/>
                          <a:ea typeface="+mn-ea"/>
                          <a:cs typeface="+mn-cs"/>
                        </a:rPr>
                        <a:t>Mirati</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16124">
                <a:tc>
                  <a:txBody>
                    <a:bodyPr/>
                    <a:lstStyle/>
                    <a:p>
                      <a:r>
                        <a:rPr lang="en-US" sz="18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Targeted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2169558"/>
                  </a:ext>
                </a:extLst>
              </a:tr>
            </a:tbl>
          </a:graphicData>
        </a:graphic>
      </p:graphicFrame>
    </p:spTree>
    <p:custDataLst>
      <p:tags r:id="rId1"/>
    </p:custDataLst>
    <p:extLst>
      <p:ext uri="{BB962C8B-B14F-4D97-AF65-F5344CB8AC3E}">
        <p14:creationId xmlns:p14="http://schemas.microsoft.com/office/powerpoint/2010/main" val="16350023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44BC2-3F32-3076-7512-B9898C618D0F}"/>
              </a:ext>
            </a:extLst>
          </p:cNvPr>
          <p:cNvSpPr/>
          <p:nvPr/>
        </p:nvSpPr>
        <p:spPr bwMode="auto">
          <a:xfrm>
            <a:off x="758948" y="4725144"/>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559496" y="1412776"/>
            <a:ext cx="9370363" cy="4799013"/>
          </a:xfrm>
        </p:spPr>
        <p:txBody>
          <a:bodyPr/>
          <a:lstStyle/>
          <a:p>
            <a:pPr marL="0" marR="0" indent="0">
              <a:spcBef>
                <a:spcPts val="1800"/>
              </a:spcBef>
              <a:spcAft>
                <a:spcPts val="0"/>
              </a:spcAft>
              <a:buNone/>
            </a:pPr>
            <a:r>
              <a:rPr lang="en-US" sz="2600" dirty="0">
                <a:solidFill>
                  <a:srgbClr val="0432FF"/>
                </a:solidFill>
              </a:rPr>
              <a:t>Introduction </a:t>
            </a:r>
          </a:p>
          <a:p>
            <a:pPr marL="0" marR="0" indent="0">
              <a:spcBef>
                <a:spcPts val="1800"/>
              </a:spcBef>
              <a:spcAft>
                <a:spcPts val="0"/>
              </a:spcAft>
              <a:buNone/>
            </a:pPr>
            <a:r>
              <a:rPr lang="en-US" sz="2600" dirty="0">
                <a:solidFill>
                  <a:srgbClr val="0432FF"/>
                </a:solidFill>
              </a:rPr>
              <a:t>Module 1: </a:t>
            </a:r>
            <a:r>
              <a:rPr lang="en-US" sz="2600" dirty="0">
                <a:solidFill>
                  <a:srgbClr val="002060"/>
                </a:solidFill>
              </a:rPr>
              <a:t>Localized Non-Small Cell Lung Cancer (NSCLC) with an EGFR Mutation</a:t>
            </a:r>
          </a:p>
          <a:p>
            <a:pPr marL="0" marR="0" indent="0">
              <a:spcBef>
                <a:spcPts val="1800"/>
              </a:spcBef>
              <a:spcAft>
                <a:spcPts val="0"/>
              </a:spcAft>
              <a:buNone/>
            </a:pPr>
            <a:r>
              <a:rPr lang="en-US" sz="2600" dirty="0">
                <a:solidFill>
                  <a:srgbClr val="0432FF"/>
                </a:solidFill>
              </a:rPr>
              <a:t>Module 2: </a:t>
            </a:r>
            <a:r>
              <a:rPr lang="en-US" sz="2600" dirty="0">
                <a:solidFill>
                  <a:srgbClr val="002060"/>
                </a:solidFill>
              </a:rPr>
              <a:t>First-Line Therapy for Patients with Metastatic NSCLC and EGFR Mutations</a:t>
            </a:r>
          </a:p>
          <a:p>
            <a:pPr marL="0" marR="0" indent="0">
              <a:spcBef>
                <a:spcPts val="1800"/>
              </a:spcBef>
              <a:spcAft>
                <a:spcPts val="0"/>
              </a:spcAft>
              <a:buNone/>
            </a:pPr>
            <a:r>
              <a:rPr lang="en-US" sz="2600" dirty="0">
                <a:solidFill>
                  <a:srgbClr val="0432FF"/>
                </a:solidFill>
              </a:rPr>
              <a:t>Module 3: </a:t>
            </a:r>
            <a:r>
              <a:rPr lang="en-US" sz="2600" dirty="0">
                <a:solidFill>
                  <a:srgbClr val="002060"/>
                </a:solidFill>
              </a:rPr>
              <a:t>Management of Progressive EGFR-Mutated NSCLC </a:t>
            </a:r>
          </a:p>
          <a:p>
            <a:pPr marL="0" marR="0" indent="0">
              <a:spcBef>
                <a:spcPts val="1800"/>
              </a:spcBef>
              <a:spcAft>
                <a:spcPts val="0"/>
              </a:spcAft>
              <a:buNone/>
            </a:pPr>
            <a:r>
              <a:rPr lang="en-US" sz="2600" dirty="0">
                <a:solidFill>
                  <a:schemeClr val="bg1"/>
                </a:solidFill>
              </a:rPr>
              <a:t>Module 4: Targeting EGFR Exon 20 Insertion Mutations </a:t>
            </a:r>
          </a:p>
        </p:txBody>
      </p:sp>
    </p:spTree>
    <p:extLst>
      <p:ext uri="{BB962C8B-B14F-4D97-AF65-F5344CB8AC3E}">
        <p14:creationId xmlns:p14="http://schemas.microsoft.com/office/powerpoint/2010/main" val="4956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0416B-E8B5-F049-85F3-29711EC11854}"/>
              </a:ext>
            </a:extLst>
          </p:cNvPr>
          <p:cNvSpPr>
            <a:spLocks noGrp="1"/>
          </p:cNvSpPr>
          <p:nvPr>
            <p:ph type="title"/>
          </p:nvPr>
        </p:nvSpPr>
        <p:spPr>
          <a:xfrm>
            <a:off x="0" y="22485"/>
            <a:ext cx="12192000" cy="974378"/>
          </a:xfrm>
        </p:spPr>
        <p:txBody>
          <a:bodyPr/>
          <a:lstStyle/>
          <a:p>
            <a:r>
              <a:rPr lang="en-US" dirty="0"/>
              <a:t>Frequency of EGFR Exon 20 Mutations</a:t>
            </a:r>
          </a:p>
        </p:txBody>
      </p:sp>
      <p:sp>
        <p:nvSpPr>
          <p:cNvPr id="8" name="TextBox 7">
            <a:extLst>
              <a:ext uri="{FF2B5EF4-FFF2-40B4-BE49-F238E27FC236}">
                <a16:creationId xmlns:a16="http://schemas.microsoft.com/office/drawing/2014/main" id="{8A834823-116D-D943-B76C-C2D99DF2CD88}"/>
              </a:ext>
            </a:extLst>
          </p:cNvPr>
          <p:cNvSpPr txBox="1"/>
          <p:nvPr/>
        </p:nvSpPr>
        <p:spPr>
          <a:xfrm>
            <a:off x="158823" y="6453336"/>
            <a:ext cx="324345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MD, MHS</a:t>
            </a:r>
          </a:p>
        </p:txBody>
      </p:sp>
      <p:pic>
        <p:nvPicPr>
          <p:cNvPr id="10" name="Picture 9" descr="A picture containing chart&#10;&#10;Description automatically generated">
            <a:extLst>
              <a:ext uri="{FF2B5EF4-FFF2-40B4-BE49-F238E27FC236}">
                <a16:creationId xmlns:a16="http://schemas.microsoft.com/office/drawing/2014/main" id="{4350F5B4-F681-3848-956F-5257EAC7791B}"/>
              </a:ext>
            </a:extLst>
          </p:cNvPr>
          <p:cNvPicPr>
            <a:picLocks noChangeAspect="1"/>
          </p:cNvPicPr>
          <p:nvPr/>
        </p:nvPicPr>
        <p:blipFill>
          <a:blip r:embed="rId2"/>
          <a:stretch>
            <a:fillRect/>
          </a:stretch>
        </p:blipFill>
        <p:spPr>
          <a:xfrm>
            <a:off x="158823" y="960035"/>
            <a:ext cx="11575977" cy="5031220"/>
          </a:xfrm>
          <a:prstGeom prst="rect">
            <a:avLst/>
          </a:prstGeom>
        </p:spPr>
      </p:pic>
      <p:sp>
        <p:nvSpPr>
          <p:cNvPr id="11" name="TextBox 10">
            <a:extLst>
              <a:ext uri="{FF2B5EF4-FFF2-40B4-BE49-F238E27FC236}">
                <a16:creationId xmlns:a16="http://schemas.microsoft.com/office/drawing/2014/main" id="{2D595DC2-FC18-D14F-B68F-A2640A4AFE28}"/>
              </a:ext>
            </a:extLst>
          </p:cNvPr>
          <p:cNvSpPr txBox="1"/>
          <p:nvPr/>
        </p:nvSpPr>
        <p:spPr>
          <a:xfrm>
            <a:off x="9372601" y="5552371"/>
            <a:ext cx="2362200" cy="438884"/>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234091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BA85E9-FF74-8FB9-91DA-EF9414EABF9F}"/>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38290A9E-1D95-80F0-8F17-4065AEDAA0DF}"/>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165E63B8-7823-E212-80D0-A2F8CB267163}"/>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26ACC959-FAE7-A720-A1F4-944B121B37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79110F6E-9319-C97E-EA65-2424FA1185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64060" cy="2354018"/>
          </a:xfrm>
        </p:spPr>
        <p:txBody>
          <a:bodyPr/>
          <a:lstStyle/>
          <a:p>
            <a:pPr marL="342900" marR="0" lvl="0" indent="-342900">
              <a:spcBef>
                <a:spcPts val="0"/>
              </a:spcBef>
              <a:spcAft>
                <a:spcPts val="0"/>
              </a:spcAft>
              <a:buFont typeface="Symbol" pitchFamily="2" charset="2"/>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Rationale for the lack of activity with traditional EGFR TKIs in this patient subset; biological basis for the activity of amivantamab </a:t>
            </a:r>
          </a:p>
          <a:p>
            <a:pPr marL="342900" marR="0" lvl="0" indent="-342900">
              <a:lnSpc>
                <a:spcPct val="55000"/>
              </a:lnSpc>
              <a:spcBef>
                <a:spcPts val="0"/>
              </a:spcBef>
              <a:spcAft>
                <a:spcPts val="0"/>
              </a:spcAft>
              <a:buFont typeface="Symbol" pitchFamily="2" charset="2"/>
              <a:buChar char=""/>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Symbol" pitchFamily="2" charset="2"/>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Long-term efficacy and safety data with amivantamab for patients with metastatic NSCLC and EGFR exon 20 insertion mutations who experience progression on or after platinum-based chemotherapy </a:t>
            </a:r>
          </a:p>
          <a:p>
            <a:pPr marL="342900" marR="0" lvl="0" indent="-342900">
              <a:lnSpc>
                <a:spcPct val="55000"/>
              </a:lnSpc>
              <a:spcBef>
                <a:spcPts val="0"/>
              </a:spcBef>
              <a:spcAft>
                <a:spcPts val="0"/>
              </a:spcAft>
              <a:buFont typeface="Symbol" pitchFamily="2" charset="2"/>
              <a:buChar char=""/>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Symbol" pitchFamily="2" charset="2"/>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Key findings with the combination of amivantamab and platinum-based chemotherapy for newly diagnosed advanced NSCLC with EGFR exon 20 insertion mutations </a:t>
            </a:r>
          </a:p>
          <a:p>
            <a:pPr marL="342900" marR="0" lvl="0" indent="-342900">
              <a:lnSpc>
                <a:spcPct val="55000"/>
              </a:lnSpc>
              <a:spcBef>
                <a:spcPts val="0"/>
              </a:spcBef>
              <a:spcAft>
                <a:spcPts val="0"/>
              </a:spcAft>
              <a:buFont typeface="Symbol" pitchFamily="2" charset="2"/>
              <a:buChar char=""/>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793309" y="512977"/>
            <a:ext cx="6605382" cy="900939"/>
          </a:xfrm>
        </p:spPr>
        <p:txBody>
          <a:bodyPr lIns="91440" tIns="91440" rIns="91440" bIns="182880"/>
          <a:lstStyle/>
          <a:p>
            <a:pPr marL="0" marR="0">
              <a:spcBef>
                <a:spcPts val="0"/>
              </a:spcBef>
              <a:spcAft>
                <a:spcPts val="0"/>
              </a:spcAft>
            </a:pPr>
            <a:r>
              <a:rPr lang="en-US" sz="3200" b="1" dirty="0">
                <a:solidFill>
                  <a:schemeClr val="bg1"/>
                </a:solidFill>
                <a:effectLst/>
                <a:latin typeface="+mn-lt"/>
                <a:ea typeface="Aptos" panose="020B0004020202020204" pitchFamily="34" charset="0"/>
              </a:rPr>
              <a:t>Treatment for Metastatic NSCLC with EGFR Exon 20 Insertion Mutations </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16237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F274B5-EE74-5D10-3DC5-4E9F473A6641}"/>
              </a:ext>
            </a:extLst>
          </p:cNvPr>
          <p:cNvSpPr/>
          <p:nvPr/>
        </p:nvSpPr>
        <p:spPr bwMode="auto">
          <a:xfrm>
            <a:off x="2207568" y="256869"/>
            <a:ext cx="756084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D9359759-612F-D4B5-4FCB-ED0B761A970F}"/>
              </a:ext>
            </a:extLst>
          </p:cNvPr>
          <p:cNvSpPr txBox="1"/>
          <p:nvPr/>
        </p:nvSpPr>
        <p:spPr>
          <a:xfrm>
            <a:off x="430288" y="1774557"/>
            <a:ext cx="16210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Spira</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Fairfax, Virginia</a:t>
            </a:r>
          </a:p>
        </p:txBody>
      </p:sp>
      <p:sp>
        <p:nvSpPr>
          <p:cNvPr id="9" name="TextBox 8">
            <a:extLst>
              <a:ext uri="{FF2B5EF4-FFF2-40B4-BE49-F238E27FC236}">
                <a16:creationId xmlns:a16="http://schemas.microsoft.com/office/drawing/2014/main" id="{38A1D896-3DF2-EA48-C646-E6EFEACFDEC7}"/>
              </a:ext>
            </a:extLst>
          </p:cNvPr>
          <p:cNvSpPr txBox="1"/>
          <p:nvPr/>
        </p:nvSpPr>
        <p:spPr>
          <a:xfrm>
            <a:off x="9624392" y="177455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Yu</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7D780197-F959-47B9-40F4-AD0B342DBB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311" y="186207"/>
            <a:ext cx="1554480" cy="1554480"/>
          </a:xfrm>
          <a:prstGeom prst="rect">
            <a:avLst/>
          </a:prstGeom>
        </p:spPr>
      </p:pic>
      <p:pic>
        <p:nvPicPr>
          <p:cNvPr id="13" name="Picture 12">
            <a:extLst>
              <a:ext uri="{FF2B5EF4-FFF2-40B4-BE49-F238E27FC236}">
                <a16:creationId xmlns:a16="http://schemas.microsoft.com/office/drawing/2014/main" id="{6476343D-5647-A78D-3CDD-CEF071386F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4895" y="18796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64060" cy="2354018"/>
          </a:xfrm>
        </p:spPr>
        <p:txBody>
          <a:bodyPr/>
          <a:lstStyle/>
          <a:p>
            <a:pPr marL="342900" marR="0" lvl="0" indent="-342900">
              <a:lnSpc>
                <a:spcPct val="55000"/>
              </a:lnSpc>
              <a:spcBef>
                <a:spcPts val="0"/>
              </a:spcBef>
              <a:spcAft>
                <a:spcPts val="0"/>
              </a:spcAft>
              <a:buFont typeface="Symbol" pitchFamily="2" charset="2"/>
              <a:buChar char=""/>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Symbol" pitchFamily="2" charset="2"/>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Recent FDA approval of amivantamab in combination with chemotherapy as first-line treatment for NSCLC with EGFR exon 20 insertion mutations; implications for therapeutic sequencing </a:t>
            </a:r>
          </a:p>
          <a:p>
            <a:pPr marL="342900" marR="0" lvl="0" indent="-342900">
              <a:lnSpc>
                <a:spcPct val="55000"/>
              </a:lnSpc>
              <a:spcBef>
                <a:spcPts val="0"/>
              </a:spcBef>
              <a:spcAft>
                <a:spcPts val="0"/>
              </a:spcAft>
              <a:buFont typeface="Symbol" pitchFamily="2" charset="2"/>
              <a:buChar char=""/>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Symbol" pitchFamily="2" charset="2"/>
              <a:buChar char=""/>
            </a:pPr>
            <a:r>
              <a:rPr lang="en-US" sz="2400" kern="100" dirty="0">
                <a:effectLst/>
                <a:latin typeface="Calibri" panose="020F0502020204030204" pitchFamily="34" charset="0"/>
                <a:ea typeface="Aptos" panose="020B0004020202020204" pitchFamily="34" charset="0"/>
                <a:cs typeface="Calibri" panose="020F0502020204030204" pitchFamily="34" charset="0"/>
              </a:rPr>
              <a:t>Rationale for the recent voluntary withdrawal of </a:t>
            </a:r>
            <a:r>
              <a:rPr lang="en-US" sz="2400" kern="100" dirty="0" err="1">
                <a:effectLst/>
                <a:latin typeface="Calibri" panose="020F0502020204030204" pitchFamily="34" charset="0"/>
                <a:ea typeface="Aptos" panose="020B0004020202020204" pitchFamily="34" charset="0"/>
                <a:cs typeface="Calibri" panose="020F0502020204030204" pitchFamily="34" charset="0"/>
              </a:rPr>
              <a:t>mobocertinib</a:t>
            </a:r>
            <a:r>
              <a:rPr lang="en-US" sz="2400" kern="100" dirty="0">
                <a:effectLst/>
                <a:latin typeface="Calibri" panose="020F0502020204030204" pitchFamily="34" charset="0"/>
                <a:ea typeface="Aptos" panose="020B0004020202020204" pitchFamily="34" charset="0"/>
                <a:cs typeface="Calibri" panose="020F0502020204030204" pitchFamily="34" charset="0"/>
              </a:rPr>
              <a:t> for NSCLC with EGFR exon 20 insertion mutations </a:t>
            </a:r>
          </a:p>
        </p:txBody>
      </p:sp>
      <p:sp>
        <p:nvSpPr>
          <p:cNvPr id="6" name="Title 1">
            <a:extLst>
              <a:ext uri="{FF2B5EF4-FFF2-40B4-BE49-F238E27FC236}">
                <a16:creationId xmlns:a16="http://schemas.microsoft.com/office/drawing/2014/main" id="{2D59F3AB-542E-FA4E-41AB-FDF7DF9F2225}"/>
              </a:ext>
            </a:extLst>
          </p:cNvPr>
          <p:cNvSpPr>
            <a:spLocks noGrp="1"/>
          </p:cNvSpPr>
          <p:nvPr>
            <p:ph type="title"/>
          </p:nvPr>
        </p:nvSpPr>
        <p:spPr>
          <a:xfrm>
            <a:off x="2793309" y="512977"/>
            <a:ext cx="6605382" cy="900939"/>
          </a:xfrm>
        </p:spPr>
        <p:txBody>
          <a:bodyPr lIns="91440" tIns="91440" rIns="91440" bIns="182880"/>
          <a:lstStyle/>
          <a:p>
            <a:pPr marL="0" marR="0">
              <a:spcBef>
                <a:spcPts val="0"/>
              </a:spcBef>
              <a:spcAft>
                <a:spcPts val="0"/>
              </a:spcAft>
            </a:pPr>
            <a:r>
              <a:rPr lang="en-US" sz="3200" b="1" dirty="0">
                <a:solidFill>
                  <a:schemeClr val="bg1"/>
                </a:solidFill>
                <a:effectLst/>
                <a:latin typeface="+mn-lt"/>
                <a:ea typeface="Aptos" panose="020B0004020202020204" pitchFamily="34" charset="0"/>
              </a:rPr>
              <a:t>Treatment for Metastatic NSCLC </a:t>
            </a:r>
            <a:br>
              <a:rPr lang="en-US" sz="3200" b="1" dirty="0">
                <a:solidFill>
                  <a:schemeClr val="bg1"/>
                </a:solidFill>
                <a:effectLst/>
                <a:latin typeface="+mn-lt"/>
                <a:ea typeface="Aptos" panose="020B0004020202020204" pitchFamily="34" charset="0"/>
              </a:rPr>
            </a:br>
            <a:r>
              <a:rPr lang="en-US" sz="3200" b="1" dirty="0">
                <a:solidFill>
                  <a:schemeClr val="bg1"/>
                </a:solidFill>
                <a:effectLst/>
                <a:latin typeface="+mn-lt"/>
                <a:ea typeface="Aptos" panose="020B0004020202020204" pitchFamily="34" charset="0"/>
              </a:rPr>
              <a:t>with EGFR Exon 20 Insertion Mutations (Continued) </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37150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Calibri" panose="020F0502020204030204" pitchFamily="34" charset="0"/>
                <a:ea typeface="ＭＳ Ｐゴシック" charset="0"/>
                <a:cs typeface="Calibri" panose="020F0502020204030204" pitchFamily="34" charset="0"/>
              </a:rPr>
              <a:t>Amivantamab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767408" y="1052736"/>
            <a:ext cx="10972800" cy="4677243"/>
          </a:xfrm>
        </p:spPr>
        <p:txBody>
          <a:bodyPr/>
          <a:lstStyle/>
          <a:p>
            <a:pPr marL="0" indent="0">
              <a:spcBef>
                <a:spcPts val="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300"/>
              </a:spcBef>
              <a:spcAft>
                <a:spcPts val="0"/>
              </a:spcAft>
            </a:pPr>
            <a:r>
              <a:rPr lang="en-US" sz="2400" dirty="0">
                <a:latin typeface="Calibri" panose="020F0502020204030204" pitchFamily="34" charset="0"/>
                <a:ea typeface="ＭＳ Ｐゴシック" charset="0"/>
                <a:cs typeface="Calibri" panose="020F0502020204030204" pitchFamily="34" charset="0"/>
              </a:rPr>
              <a:t>B</a:t>
            </a:r>
            <a:r>
              <a:rPr lang="en-US" sz="2400" dirty="0">
                <a:latin typeface="Calibri" panose="020F0502020204030204" pitchFamily="34" charset="0"/>
                <a:cs typeface="Calibri" panose="020F0502020204030204" pitchFamily="34" charset="0"/>
              </a:rPr>
              <a:t>ispecific EGFR-directed and MET receptor-directed antibody</a:t>
            </a:r>
            <a:r>
              <a:rPr lang="en-US" sz="2400" dirty="0">
                <a:latin typeface="Calibri" panose="020F0502020204030204" pitchFamily="34" charset="0"/>
                <a:ea typeface="ＭＳ Ｐゴシック" charset="0"/>
                <a:cs typeface="Calibri" panose="020F0502020204030204" pitchFamily="34" charset="0"/>
              </a:rPr>
              <a:t> </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 in the first-line setting</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300"/>
              </a:spcBef>
              <a:spcAft>
                <a:spcPts val="0"/>
              </a:spcAft>
              <a:buClr>
                <a:srgbClr val="002060"/>
              </a:buClr>
              <a:buFont typeface="Arial" panose="020B0604020202020204" pitchFamily="34" charset="0"/>
              <a:buChar char="•"/>
            </a:pPr>
            <a:r>
              <a:rPr lang="en-US" sz="2400" dirty="0">
                <a:latin typeface="Calibri" panose="020F0502020204030204" pitchFamily="34" charset="0"/>
                <a:cs typeface="Calibri" panose="020F0502020204030204" pitchFamily="34" charset="0"/>
              </a:rPr>
              <a:t>In combination with carboplatin and pemetrexed for patients with locally advanced or metastatic NSCLC with EGFR exon 20 insertion mutations, as detected by an FDA-approved test</a:t>
            </a:r>
          </a:p>
          <a:p>
            <a:pPr marL="0"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300"/>
              </a:spcBef>
              <a:spcAft>
                <a:spcPts val="0"/>
              </a:spcAft>
            </a:pPr>
            <a:r>
              <a:rPr lang="en-US" sz="2400" dirty="0">
                <a:latin typeface="Calibri" panose="020F0502020204030204" pitchFamily="34" charset="0"/>
                <a:cs typeface="Calibri" panose="020F0502020204030204" pitchFamily="34" charset="0"/>
              </a:rPr>
              <a:t>Initial week 1 dose is a </a:t>
            </a:r>
            <a:r>
              <a:rPr lang="en-US" sz="2400" u="sng" dirty="0">
                <a:latin typeface="Calibri" panose="020F0502020204030204" pitchFamily="34" charset="0"/>
                <a:cs typeface="Calibri" panose="020F0502020204030204" pitchFamily="34" charset="0"/>
              </a:rPr>
              <a:t>split infusion</a:t>
            </a:r>
            <a:r>
              <a:rPr lang="en-US" sz="2400" dirty="0">
                <a:latin typeface="Calibri" panose="020F0502020204030204" pitchFamily="34" charset="0"/>
                <a:cs typeface="Calibri" panose="020F0502020204030204" pitchFamily="34" charset="0"/>
              </a:rPr>
              <a:t> given on day 1 and day 2</a:t>
            </a:r>
          </a:p>
          <a:p>
            <a:pPr>
              <a:spcBef>
                <a:spcPts val="300"/>
              </a:spcBef>
              <a:spcAft>
                <a:spcPts val="0"/>
              </a:spcAft>
            </a:pPr>
            <a:r>
              <a:rPr lang="en-US" sz="2400" u="sng" dirty="0">
                <a:latin typeface="Calibri" panose="020F0502020204030204" pitchFamily="34" charset="0"/>
                <a:cs typeface="Calibri" panose="020F0502020204030204" pitchFamily="34" charset="0"/>
              </a:rPr>
              <a:t>Body weight &lt;80 kg</a:t>
            </a:r>
            <a:r>
              <a:rPr lang="en-US" sz="2400" dirty="0">
                <a:latin typeface="Calibri" panose="020F0502020204030204" pitchFamily="34" charset="0"/>
                <a:cs typeface="Calibri" panose="020F0502020204030204" pitchFamily="34" charset="0"/>
              </a:rPr>
              <a:t>: 1,400 mg IV infusion </a:t>
            </a:r>
            <a:r>
              <a:rPr lang="en-US" sz="2400" dirty="0">
                <a:solidFill>
                  <a:srgbClr val="7030A0"/>
                </a:solidFill>
                <a:latin typeface="Calibri" panose="020F0502020204030204" pitchFamily="34" charset="0"/>
                <a:cs typeface="Calibri" panose="020F0502020204030204" pitchFamily="34" charset="0"/>
              </a:rPr>
              <a:t>weekly</a:t>
            </a:r>
            <a:r>
              <a:rPr lang="en-US" sz="2400" dirty="0">
                <a:latin typeface="Calibri" panose="020F0502020204030204" pitchFamily="34" charset="0"/>
                <a:cs typeface="Calibri" panose="020F0502020204030204" pitchFamily="34" charset="0"/>
              </a:rPr>
              <a:t> with chemotherapy on weeks 1-4, then 1,750 mg IV infusion </a:t>
            </a:r>
            <a:r>
              <a:rPr lang="en-US" sz="2400" dirty="0">
                <a:solidFill>
                  <a:srgbClr val="0070C0"/>
                </a:solidFill>
                <a:latin typeface="Calibri" panose="020F0502020204030204" pitchFamily="34" charset="0"/>
                <a:cs typeface="Calibri" panose="020F0502020204030204" pitchFamily="34" charset="0"/>
              </a:rPr>
              <a:t>q3wk</a:t>
            </a:r>
            <a:r>
              <a:rPr lang="en-US" sz="2400" dirty="0">
                <a:latin typeface="Calibri" panose="020F0502020204030204" pitchFamily="34" charset="0"/>
                <a:cs typeface="Calibri" panose="020F0502020204030204" pitchFamily="34" charset="0"/>
              </a:rPr>
              <a:t> beginning week 7 until progression/toxicity</a:t>
            </a:r>
          </a:p>
          <a:p>
            <a:pPr>
              <a:spcBef>
                <a:spcPts val="300"/>
              </a:spcBef>
              <a:spcAft>
                <a:spcPts val="0"/>
              </a:spcAft>
            </a:pPr>
            <a:r>
              <a:rPr lang="en-US" sz="2400" u="sng" dirty="0">
                <a:latin typeface="Calibri" panose="020F0502020204030204" pitchFamily="34" charset="0"/>
                <a:cs typeface="Calibri" panose="020F0502020204030204" pitchFamily="34" charset="0"/>
              </a:rPr>
              <a:t>Body weight ≥80 kg</a:t>
            </a:r>
            <a:r>
              <a:rPr lang="en-US" sz="2400" dirty="0">
                <a:latin typeface="Calibri" panose="020F0502020204030204" pitchFamily="34" charset="0"/>
                <a:cs typeface="Calibri" panose="020F0502020204030204" pitchFamily="34" charset="0"/>
              </a:rPr>
              <a:t>: 1,750 mg IV infusion </a:t>
            </a:r>
            <a:r>
              <a:rPr lang="en-US" sz="2400" dirty="0">
                <a:solidFill>
                  <a:srgbClr val="7030A0"/>
                </a:solidFill>
                <a:latin typeface="Calibri" panose="020F0502020204030204" pitchFamily="34" charset="0"/>
                <a:cs typeface="Calibri" panose="020F0502020204030204" pitchFamily="34" charset="0"/>
              </a:rPr>
              <a:t>weekly</a:t>
            </a:r>
            <a:r>
              <a:rPr lang="en-US" sz="2400" dirty="0">
                <a:latin typeface="Calibri" panose="020F0502020204030204" pitchFamily="34" charset="0"/>
                <a:cs typeface="Calibri" panose="020F0502020204030204" pitchFamily="34" charset="0"/>
              </a:rPr>
              <a:t> with chemotherapy on weeks 1-4, then 2,100 mg IV infusion </a:t>
            </a:r>
            <a:r>
              <a:rPr lang="en-US" sz="2400" dirty="0">
                <a:solidFill>
                  <a:srgbClr val="0070C0"/>
                </a:solidFill>
                <a:latin typeface="Calibri" panose="020F0502020204030204" pitchFamily="34" charset="0"/>
                <a:cs typeface="Calibri" panose="020F0502020204030204" pitchFamily="34" charset="0"/>
              </a:rPr>
              <a:t>q3wk</a:t>
            </a:r>
            <a:r>
              <a:rPr lang="en-US" sz="2400" dirty="0">
                <a:latin typeface="Calibri" panose="020F0502020204030204" pitchFamily="34" charset="0"/>
                <a:cs typeface="Calibri" panose="020F0502020204030204" pitchFamily="34" charset="0"/>
              </a:rPr>
              <a:t> beginning week 7 until progression/toxicity</a:t>
            </a:r>
          </a:p>
          <a:p>
            <a:pPr marL="98425" indent="0">
              <a:spcBef>
                <a:spcPts val="300"/>
              </a:spcBef>
              <a:spcAft>
                <a:spcPts val="0"/>
              </a:spcAft>
              <a:buNone/>
            </a:pPr>
            <a:endParaRPr lang="en-US" sz="2400" dirty="0">
              <a:latin typeface="Calibri" panose="020F0502020204030204" pitchFamily="34" charset="0"/>
              <a:cs typeface="Calibri" panose="020F0502020204030204" pitchFamily="34" charset="0"/>
            </a:endParaRPr>
          </a:p>
        </p:txBody>
      </p:sp>
      <p:sp>
        <p:nvSpPr>
          <p:cNvPr id="63491" name="TextBox 6"/>
          <p:cNvSpPr txBox="1">
            <a:spLocks noChangeArrowheads="1"/>
          </p:cNvSpPr>
          <p:nvPr/>
        </p:nvSpPr>
        <p:spPr bwMode="auto">
          <a:xfrm>
            <a:off x="218661" y="6419088"/>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effectLst/>
                <a:uLnTx/>
                <a:uFillTx/>
                <a:latin typeface="Calibri" panose="020F0502020204030204" pitchFamily="34" charset="0"/>
                <a:ea typeface="ＭＳ Ｐゴシック" charset="0"/>
                <a:cs typeface="Calibri" panose="020F0502020204030204" pitchFamily="34" charset="0"/>
              </a:rPr>
              <a:t>Amivantamab</a:t>
            </a: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 package insert, 3/2024. </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8931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B3A-FED1-0243-9DA4-F02274C3B44E}"/>
              </a:ext>
            </a:extLst>
          </p:cNvPr>
          <p:cNvSpPr>
            <a:spLocks noGrp="1"/>
          </p:cNvSpPr>
          <p:nvPr>
            <p:ph type="title"/>
          </p:nvPr>
        </p:nvSpPr>
        <p:spPr>
          <a:xfrm>
            <a:off x="912286" y="332656"/>
            <a:ext cx="10584314" cy="1143000"/>
          </a:xfrm>
        </p:spPr>
        <p:txBody>
          <a:bodyPr/>
          <a:lstStyle/>
          <a:p>
            <a:pPr algn="l"/>
            <a:r>
              <a:rPr lang="en-US" b="1" dirty="0"/>
              <a:t>FDA Approves </a:t>
            </a:r>
            <a:r>
              <a:rPr lang="en-US" b="1" dirty="0" err="1"/>
              <a:t>Amivantamab</a:t>
            </a:r>
            <a:r>
              <a:rPr lang="en-US" b="1" dirty="0"/>
              <a:t> for NSCLC with EGFR Exon 20 Insertion Mutations</a:t>
            </a:r>
            <a:br>
              <a:rPr lang="en-US" dirty="0"/>
            </a:br>
            <a:r>
              <a:rPr lang="en-US" sz="2400" dirty="0"/>
              <a:t>Press Release – March 1, 2024</a:t>
            </a:r>
            <a:endParaRPr lang="en-US" dirty="0"/>
          </a:p>
        </p:txBody>
      </p:sp>
      <p:sp>
        <p:nvSpPr>
          <p:cNvPr id="3" name="Content Placeholder 2">
            <a:extLst>
              <a:ext uri="{FF2B5EF4-FFF2-40B4-BE49-F238E27FC236}">
                <a16:creationId xmlns:a16="http://schemas.microsoft.com/office/drawing/2014/main" id="{174203BB-1115-7F4D-8B5C-14D6E2DE3B8A}"/>
              </a:ext>
            </a:extLst>
          </p:cNvPr>
          <p:cNvSpPr>
            <a:spLocks noGrp="1"/>
          </p:cNvSpPr>
          <p:nvPr>
            <p:ph idx="1"/>
          </p:nvPr>
        </p:nvSpPr>
        <p:spPr>
          <a:xfrm>
            <a:off x="902811" y="1899058"/>
            <a:ext cx="10358967" cy="3456384"/>
          </a:xfrm>
        </p:spPr>
        <p:txBody>
          <a:bodyPr/>
          <a:lstStyle/>
          <a:p>
            <a:pPr marL="98425" indent="0">
              <a:buNone/>
            </a:pPr>
            <a:r>
              <a:rPr lang="en-US" sz="2000" b="0" dirty="0"/>
              <a:t>“The Food and Drug Administration approved </a:t>
            </a:r>
            <a:r>
              <a:rPr lang="en-US" sz="2000" b="0" dirty="0" err="1"/>
              <a:t>amivantamab-vmjw</a:t>
            </a:r>
            <a:r>
              <a:rPr lang="en-US" sz="2000" b="0" dirty="0"/>
              <a:t> with carboplatin and pemetrexed for the first-line treatment of locally advanced or metastatic non-small cell lung cancer (NSCLC) with epidermal growth factor receptor (EGFR) exon 20 insertion mutations, as detected by an FDA-approved test.</a:t>
            </a:r>
          </a:p>
          <a:p>
            <a:pPr marL="98425" indent="0">
              <a:buNone/>
            </a:pPr>
            <a:r>
              <a:rPr lang="en-US" sz="2000" b="0" dirty="0"/>
              <a:t>The FDA also granted traditional approval to </a:t>
            </a:r>
            <a:r>
              <a:rPr lang="en-US" sz="2000" b="0" dirty="0" err="1"/>
              <a:t>amivantamab-vmjw</a:t>
            </a:r>
            <a:r>
              <a:rPr lang="en-US" sz="2000" b="0" dirty="0"/>
              <a:t> for adult patients with locally advanced or metastatic NSCLC with EGFR exon 20 insertion mutations, as detected by an FDA-approved test, whose disease has progressed on or after platinum-based chemotherapy. FDA previously granted accelerated approval for this indication.</a:t>
            </a:r>
          </a:p>
          <a:p>
            <a:pPr marL="98425" indent="0">
              <a:buNone/>
            </a:pPr>
            <a:r>
              <a:rPr lang="en-US" sz="2000" b="0" dirty="0"/>
              <a:t>Efficacy was evaluated in PAPILLON (NCT04538664), a randomized, open-label multicenter trial of 308 patients with EGFR exon 20 insertion mutations. Patients were randomized 1:1 to receive </a:t>
            </a:r>
            <a:r>
              <a:rPr lang="en-US" sz="2000" b="0" dirty="0" err="1"/>
              <a:t>amivantamab-vmjw</a:t>
            </a:r>
            <a:r>
              <a:rPr lang="en-US" sz="2000" b="0" dirty="0"/>
              <a:t> with carboplatin and pemetrexed or carboplatin and pemetrexed.”</a:t>
            </a:r>
          </a:p>
        </p:txBody>
      </p:sp>
      <p:sp>
        <p:nvSpPr>
          <p:cNvPr id="4" name="TextBox 3">
            <a:extLst>
              <a:ext uri="{FF2B5EF4-FFF2-40B4-BE49-F238E27FC236}">
                <a16:creationId xmlns:a16="http://schemas.microsoft.com/office/drawing/2014/main" id="{F4419D60-CB37-E04D-A7A7-16B78FBEF04F}"/>
              </a:ext>
            </a:extLst>
          </p:cNvPr>
          <p:cNvSpPr txBox="1"/>
          <p:nvPr/>
        </p:nvSpPr>
        <p:spPr>
          <a:xfrm>
            <a:off x="119336" y="6237312"/>
            <a:ext cx="10063066"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/drugs/resources-information-approved-drugs/fda-approves-amivantamab-vmjw-egfr-exon-20-insertion-mutated-non-small-cell-lung-cancer-indications</a:t>
            </a:r>
          </a:p>
        </p:txBody>
      </p:sp>
    </p:spTree>
    <p:extLst>
      <p:ext uri="{BB962C8B-B14F-4D97-AF65-F5344CB8AC3E}">
        <p14:creationId xmlns:p14="http://schemas.microsoft.com/office/powerpoint/2010/main" val="771258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BD82E0-C535-68FA-0499-7E1F03268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908720"/>
            <a:ext cx="8943198" cy="5223346"/>
          </a:xfrm>
          <a:prstGeom prst="rect">
            <a:avLst/>
          </a:prstGeom>
        </p:spPr>
      </p:pic>
      <p:sp>
        <p:nvSpPr>
          <p:cNvPr id="9" name="TextBox 8">
            <a:extLst>
              <a:ext uri="{FF2B5EF4-FFF2-40B4-BE49-F238E27FC236}">
                <a16:creationId xmlns:a16="http://schemas.microsoft.com/office/drawing/2014/main" id="{FE56D205-817C-1DEA-5A5A-A090F2AAA6FE}"/>
              </a:ext>
            </a:extLst>
          </p:cNvPr>
          <p:cNvSpPr txBox="1"/>
          <p:nvPr/>
        </p:nvSpPr>
        <p:spPr>
          <a:xfrm>
            <a:off x="4448478" y="980728"/>
            <a:ext cx="2589170" cy="430887"/>
          </a:xfrm>
          <a:prstGeom prst="rect">
            <a:avLst/>
          </a:prstGeom>
          <a:noFill/>
        </p:spPr>
        <p:txBody>
          <a:bodyPr wrap="none" rtlCol="0">
            <a:spAutoFit/>
          </a:bodyPr>
          <a:lstStyle/>
          <a:p>
            <a:r>
              <a:rPr lang="en-US" sz="2200" dirty="0">
                <a:solidFill>
                  <a:srgbClr val="EA195A"/>
                </a:solidFill>
              </a:rPr>
              <a:t>2023;389:2039-51</a:t>
            </a:r>
          </a:p>
        </p:txBody>
      </p:sp>
    </p:spTree>
    <p:extLst>
      <p:ext uri="{BB962C8B-B14F-4D97-AF65-F5344CB8AC3E}">
        <p14:creationId xmlns:p14="http://schemas.microsoft.com/office/powerpoint/2010/main" val="5604619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0E1F-F442-586C-CAA8-7E4579F290B6}"/>
              </a:ext>
            </a:extLst>
          </p:cNvPr>
          <p:cNvSpPr>
            <a:spLocks noGrp="1"/>
          </p:cNvSpPr>
          <p:nvPr>
            <p:ph type="title"/>
          </p:nvPr>
        </p:nvSpPr>
        <p:spPr>
          <a:xfrm>
            <a:off x="916517" y="53752"/>
            <a:ext cx="10148036" cy="1143000"/>
          </a:xfrm>
        </p:spPr>
        <p:txBody>
          <a:bodyPr/>
          <a:lstStyle/>
          <a:p>
            <a:pPr algn="l"/>
            <a:r>
              <a:rPr lang="en-US" dirty="0"/>
              <a:t>PAPILLON Trial Primary Endpoint: PFS by Blinded Independent Central Review</a:t>
            </a:r>
          </a:p>
        </p:txBody>
      </p:sp>
      <p:sp>
        <p:nvSpPr>
          <p:cNvPr id="3" name="TextBox 2">
            <a:extLst>
              <a:ext uri="{FF2B5EF4-FFF2-40B4-BE49-F238E27FC236}">
                <a16:creationId xmlns:a16="http://schemas.microsoft.com/office/drawing/2014/main" id="{B0F80AD9-9DBA-7F3C-C1E7-C05285C2E943}"/>
              </a:ext>
            </a:extLst>
          </p:cNvPr>
          <p:cNvSpPr txBox="1"/>
          <p:nvPr/>
        </p:nvSpPr>
        <p:spPr>
          <a:xfrm>
            <a:off x="191344" y="6496471"/>
            <a:ext cx="372788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Zhou C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2023;389:2039-51.</a:t>
            </a:r>
          </a:p>
        </p:txBody>
      </p:sp>
      <p:pic>
        <p:nvPicPr>
          <p:cNvPr id="6" name="Picture 5" descr="A graph of a disease&#10;&#10;Description automatically generated with medium confidence">
            <a:extLst>
              <a:ext uri="{FF2B5EF4-FFF2-40B4-BE49-F238E27FC236}">
                <a16:creationId xmlns:a16="http://schemas.microsoft.com/office/drawing/2014/main" id="{65B17119-0584-2B0C-D19C-2FE4A9BF1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1222464"/>
            <a:ext cx="8208912" cy="5037606"/>
          </a:xfrm>
          <a:prstGeom prst="rect">
            <a:avLst/>
          </a:prstGeom>
        </p:spPr>
      </p:pic>
    </p:spTree>
    <p:extLst>
      <p:ext uri="{BB962C8B-B14F-4D97-AF65-F5344CB8AC3E}">
        <p14:creationId xmlns:p14="http://schemas.microsoft.com/office/powerpoint/2010/main" val="193024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0E1F-F442-586C-CAA8-7E4579F290B6}"/>
              </a:ext>
            </a:extLst>
          </p:cNvPr>
          <p:cNvSpPr>
            <a:spLocks noGrp="1"/>
          </p:cNvSpPr>
          <p:nvPr>
            <p:ph type="title"/>
          </p:nvPr>
        </p:nvSpPr>
        <p:spPr>
          <a:xfrm>
            <a:off x="916516" y="53752"/>
            <a:ext cx="10358967" cy="1143000"/>
          </a:xfrm>
        </p:spPr>
        <p:txBody>
          <a:bodyPr/>
          <a:lstStyle/>
          <a:p>
            <a:r>
              <a:rPr lang="en-US" dirty="0"/>
              <a:t>PAPILLON: Select Adverse Events</a:t>
            </a:r>
          </a:p>
        </p:txBody>
      </p:sp>
      <p:sp>
        <p:nvSpPr>
          <p:cNvPr id="3" name="TextBox 2">
            <a:extLst>
              <a:ext uri="{FF2B5EF4-FFF2-40B4-BE49-F238E27FC236}">
                <a16:creationId xmlns:a16="http://schemas.microsoft.com/office/drawing/2014/main" id="{B0F80AD9-9DBA-7F3C-C1E7-C05285C2E943}"/>
              </a:ext>
            </a:extLst>
          </p:cNvPr>
          <p:cNvSpPr txBox="1"/>
          <p:nvPr/>
        </p:nvSpPr>
        <p:spPr>
          <a:xfrm>
            <a:off x="191344" y="6496471"/>
            <a:ext cx="372788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Zhou C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2023;389:2039-51.</a:t>
            </a:r>
          </a:p>
        </p:txBody>
      </p:sp>
      <p:graphicFrame>
        <p:nvGraphicFramePr>
          <p:cNvPr id="7" name="Table 6">
            <a:extLst>
              <a:ext uri="{FF2B5EF4-FFF2-40B4-BE49-F238E27FC236}">
                <a16:creationId xmlns:a16="http://schemas.microsoft.com/office/drawing/2014/main" id="{B81A8E36-10E4-7492-544B-56FF81A6C95A}"/>
              </a:ext>
            </a:extLst>
          </p:cNvPr>
          <p:cNvGraphicFramePr>
            <a:graphicFrameLocks/>
          </p:cNvGraphicFramePr>
          <p:nvPr>
            <p:extLst>
              <p:ext uri="{D42A27DB-BD31-4B8C-83A1-F6EECF244321}">
                <p14:modId xmlns:p14="http://schemas.microsoft.com/office/powerpoint/2010/main" val="1724888953"/>
              </p:ext>
            </p:extLst>
          </p:nvPr>
        </p:nvGraphicFramePr>
        <p:xfrm>
          <a:off x="883161" y="1556792"/>
          <a:ext cx="10358435" cy="3785913"/>
        </p:xfrm>
        <a:graphic>
          <a:graphicData uri="http://schemas.openxmlformats.org/drawingml/2006/table">
            <a:tbl>
              <a:tblPr firstRow="1" bandRow="1">
                <a:tableStyleId>{21E4AEA4-8DFA-4A89-87EB-49C32662AFE0}</a:tableStyleId>
              </a:tblPr>
              <a:tblGrid>
                <a:gridCol w="2548543">
                  <a:extLst>
                    <a:ext uri="{9D8B030D-6E8A-4147-A177-3AD203B41FA5}">
                      <a16:colId xmlns:a16="http://schemas.microsoft.com/office/drawing/2014/main" val="1076513102"/>
                    </a:ext>
                  </a:extLst>
                </a:gridCol>
                <a:gridCol w="2088232">
                  <a:extLst>
                    <a:ext uri="{9D8B030D-6E8A-4147-A177-3AD203B41FA5}">
                      <a16:colId xmlns:a16="http://schemas.microsoft.com/office/drawing/2014/main" val="2885638572"/>
                    </a:ext>
                  </a:extLst>
                </a:gridCol>
                <a:gridCol w="1800200">
                  <a:extLst>
                    <a:ext uri="{9D8B030D-6E8A-4147-A177-3AD203B41FA5}">
                      <a16:colId xmlns:a16="http://schemas.microsoft.com/office/drawing/2014/main" val="2409512213"/>
                    </a:ext>
                  </a:extLst>
                </a:gridCol>
                <a:gridCol w="1849773">
                  <a:extLst>
                    <a:ext uri="{9D8B030D-6E8A-4147-A177-3AD203B41FA5}">
                      <a16:colId xmlns:a16="http://schemas.microsoft.com/office/drawing/2014/main" val="3740155221"/>
                    </a:ext>
                  </a:extLst>
                </a:gridCol>
                <a:gridCol w="2071687">
                  <a:extLst>
                    <a:ext uri="{9D8B030D-6E8A-4147-A177-3AD203B41FA5}">
                      <a16:colId xmlns:a16="http://schemas.microsoft.com/office/drawing/2014/main" val="3173498722"/>
                    </a:ext>
                  </a:extLst>
                </a:gridCol>
              </a:tblGrid>
              <a:tr h="716806">
                <a:tc rowSpan="2">
                  <a:txBody>
                    <a:bodyPr/>
                    <a:lstStyle/>
                    <a:p>
                      <a:r>
                        <a:rPr lang="en-US" sz="1800" b="1" kern="1200" dirty="0">
                          <a:solidFill>
                            <a:schemeClr val="lt1"/>
                          </a:solidFill>
                          <a:effectLst/>
                          <a:latin typeface="+mn-lt"/>
                          <a:ea typeface="+mn-ea"/>
                          <a:cs typeface="+mn-cs"/>
                        </a:rPr>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2">
                  <a:txBody>
                    <a:bodyPr/>
                    <a:lstStyle/>
                    <a:p>
                      <a:pPr algn="ctr"/>
                      <a:r>
                        <a:rPr lang="en-US" sz="2200" dirty="0" err="1"/>
                        <a:t>Amivantamab</a:t>
                      </a:r>
                      <a:r>
                        <a:rPr lang="en-US" sz="2200" dirty="0"/>
                        <a:t>-chemotherapy</a:t>
                      </a:r>
                    </a:p>
                    <a:p>
                      <a:pPr algn="ctr"/>
                      <a:r>
                        <a:rPr lang="en-US" sz="2200" dirty="0"/>
                        <a:t>(n = 151)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algn="ctr"/>
                      <a:endParaRPr lang="en-US" sz="1800" b="1" kern="1200" dirty="0">
                        <a:solidFill>
                          <a:schemeClr val="lt1"/>
                        </a:solidFill>
                        <a:effectLst/>
                        <a:latin typeface="+mn-lt"/>
                        <a:ea typeface="+mn-ea"/>
                        <a:cs typeface="+mn-cs"/>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2">
                  <a:txBody>
                    <a:bodyPr/>
                    <a:lstStyle/>
                    <a:p>
                      <a:pPr algn="ctr"/>
                      <a:r>
                        <a:rPr lang="en-US" sz="2200" dirty="0"/>
                        <a:t>Chemotherapy</a:t>
                      </a:r>
                    </a:p>
                    <a:p>
                      <a:pPr algn="ctr"/>
                      <a:r>
                        <a:rPr lang="en-US" sz="2200" dirty="0"/>
                        <a:t>(N = 155)</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algn="ctr"/>
                      <a:endParaRPr lang="en-US" sz="2200" dirty="0"/>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827430377"/>
                  </a:ext>
                </a:extLst>
              </a:tr>
              <a:tr h="390128">
                <a:tc vMerge="1">
                  <a:txBody>
                    <a:bodyPr/>
                    <a:lstStyle/>
                    <a:p>
                      <a:endParaRPr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kern="1200" dirty="0">
                          <a:solidFill>
                            <a:schemeClr val="lt1"/>
                          </a:solidFill>
                          <a:effectLst/>
                          <a:latin typeface="+mn-lt"/>
                          <a:ea typeface="+mn-ea"/>
                          <a:cs typeface="+mn-cs"/>
                        </a:rPr>
                        <a:t>All grades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kern="1200" dirty="0">
                          <a:solidFill>
                            <a:schemeClr val="lt1"/>
                          </a:solidFill>
                          <a:effectLst/>
                          <a:latin typeface="+mn-lt"/>
                          <a:ea typeface="+mn-ea"/>
                          <a:cs typeface="+mn-cs"/>
                        </a:rPr>
                        <a:t>Grade ≥3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kern="1200" dirty="0">
                          <a:solidFill>
                            <a:schemeClr val="lt1"/>
                          </a:solidFill>
                          <a:effectLst/>
                          <a:latin typeface="+mn-lt"/>
                          <a:ea typeface="+mn-ea"/>
                          <a:cs typeface="+mn-cs"/>
                        </a:rPr>
                        <a:t>All grades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kern="1200" dirty="0">
                          <a:solidFill>
                            <a:schemeClr val="lt1"/>
                          </a:solidFill>
                          <a:effectLst/>
                          <a:latin typeface="+mn-lt"/>
                          <a:ea typeface="+mn-ea"/>
                          <a:cs typeface="+mn-cs"/>
                        </a:rPr>
                        <a:t>Grade ≥3</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585680464"/>
                  </a:ext>
                </a:extLst>
              </a:tr>
              <a:tr h="526757">
                <a:tc>
                  <a:txBody>
                    <a:bodyPr/>
                    <a:lstStyle/>
                    <a:p>
                      <a:r>
                        <a:rPr lang="en-US" sz="2200"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818436423"/>
                  </a:ext>
                </a:extLst>
              </a:tr>
              <a:tr h="526757">
                <a:tc>
                  <a:txBody>
                    <a:bodyPr/>
                    <a:lstStyle/>
                    <a:p>
                      <a:r>
                        <a:rPr lang="en-US" sz="2200" dirty="0"/>
                        <a:t>Anemia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4973954"/>
                  </a:ext>
                </a:extLst>
              </a:tr>
              <a:tr h="526757">
                <a:tc>
                  <a:txBody>
                    <a:bodyPr/>
                    <a:lstStyle/>
                    <a:p>
                      <a:r>
                        <a:rPr lang="en-US" sz="2200" dirty="0"/>
                        <a:t>Leukopenia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800227304"/>
                  </a:ext>
                </a:extLst>
              </a:tr>
              <a:tr h="526757">
                <a:tc>
                  <a:txBody>
                    <a:bodyPr/>
                    <a:lstStyle/>
                    <a:p>
                      <a:r>
                        <a:rPr lang="en-US" sz="2200" dirty="0"/>
                        <a:t>Rash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5671688"/>
                  </a:ext>
                </a:extLst>
              </a:tr>
              <a:tr h="526757">
                <a:tc>
                  <a:txBody>
                    <a:bodyPr/>
                    <a:lstStyle/>
                    <a:p>
                      <a:r>
                        <a:rPr lang="en-US" sz="2200" dirty="0"/>
                        <a:t>Thrombocytopenia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2537487085"/>
                  </a:ext>
                </a:extLst>
              </a:tr>
            </a:tbl>
          </a:graphicData>
        </a:graphic>
      </p:graphicFrame>
      <p:sp>
        <p:nvSpPr>
          <p:cNvPr id="8" name="TextBox 7">
            <a:extLst>
              <a:ext uri="{FF2B5EF4-FFF2-40B4-BE49-F238E27FC236}">
                <a16:creationId xmlns:a16="http://schemas.microsoft.com/office/drawing/2014/main" id="{FDDCD6B4-CA59-4F64-CBCF-A6EAE2478D1B}"/>
              </a:ext>
            </a:extLst>
          </p:cNvPr>
          <p:cNvSpPr txBox="1"/>
          <p:nvPr/>
        </p:nvSpPr>
        <p:spPr>
          <a:xfrm>
            <a:off x="595294" y="5642390"/>
            <a:ext cx="8890832" cy="707886"/>
          </a:xfrm>
          <a:prstGeom prst="rect">
            <a:avLst/>
          </a:prstGeom>
          <a:noFill/>
        </p:spPr>
        <p:txBody>
          <a:bodyPr wrap="none" rtlCol="0">
            <a:spAutoFit/>
          </a:bodyPr>
          <a:lstStyle/>
          <a:p>
            <a:pPr marL="342900" indent="-342900">
              <a:buFont typeface="Arial" panose="020B0604020202020204" pitchFamily="34" charset="0"/>
              <a:buChar char="•"/>
            </a:pPr>
            <a:r>
              <a:rPr lang="en-US" sz="2000" b="0" dirty="0">
                <a:solidFill>
                  <a:schemeClr val="tx1"/>
                </a:solidFill>
                <a:latin typeface="+mn-lt"/>
              </a:rPr>
              <a:t>7% of patients discontinued </a:t>
            </a:r>
            <a:r>
              <a:rPr lang="en-US" sz="2000" b="0" dirty="0" err="1">
                <a:solidFill>
                  <a:schemeClr val="tx1"/>
                </a:solidFill>
                <a:latin typeface="+mn-lt"/>
              </a:rPr>
              <a:t>amivantamab</a:t>
            </a:r>
            <a:r>
              <a:rPr lang="en-US" sz="2000" b="0" dirty="0">
                <a:solidFill>
                  <a:schemeClr val="tx1"/>
                </a:solidFill>
                <a:latin typeface="+mn-lt"/>
              </a:rPr>
              <a:t> due to drug-related adverse reactions</a:t>
            </a:r>
          </a:p>
          <a:p>
            <a:pPr marL="342900" indent="-342900">
              <a:buFont typeface="Arial" panose="020B0604020202020204" pitchFamily="34" charset="0"/>
              <a:buChar char="•"/>
            </a:pPr>
            <a:endParaRPr lang="en-US" sz="2000" b="0" dirty="0">
              <a:solidFill>
                <a:schemeClr val="tx1"/>
              </a:solidFill>
              <a:latin typeface="+mn-lt"/>
            </a:endParaRPr>
          </a:p>
        </p:txBody>
      </p:sp>
    </p:spTree>
    <p:extLst>
      <p:ext uri="{BB962C8B-B14F-4D97-AF65-F5344CB8AC3E}">
        <p14:creationId xmlns:p14="http://schemas.microsoft.com/office/powerpoint/2010/main" val="51216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Yu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021693944"/>
              </p:ext>
            </p:extLst>
          </p:nvPr>
        </p:nvGraphicFramePr>
        <p:xfrm>
          <a:off x="1236095" y="1700808"/>
          <a:ext cx="9719807" cy="3456384"/>
        </p:xfrm>
        <a:graphic>
          <a:graphicData uri="http://schemas.openxmlformats.org/drawingml/2006/table">
            <a:tbl>
              <a:tblPr firstRow="1" bandRow="1">
                <a:tableStyleId>{F2DE63D5-997A-4646-A377-4702673A728D}</a:tableStyleId>
              </a:tblPr>
              <a:tblGrid>
                <a:gridCol w="3059705">
                  <a:extLst>
                    <a:ext uri="{9D8B030D-6E8A-4147-A177-3AD203B41FA5}">
                      <a16:colId xmlns:a16="http://schemas.microsoft.com/office/drawing/2014/main" val="20000"/>
                    </a:ext>
                  </a:extLst>
                </a:gridCol>
                <a:gridCol w="6660102">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Black Diamond Therapeutics Inc, Blueprint Medicines, C4 Therapeutics, Cullinan Oncology, Daiichi Sankyo Inc, Ipsen Biopharmaceuticals Inc, Janssen Biotech Inc, Taiho Oncology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08112">
                <a:tc>
                  <a:txBody>
                    <a:bodyPr/>
                    <a:lstStyle/>
                    <a:p>
                      <a:r>
                        <a:rPr lang="en-US" sz="1800" b="1" kern="1200" dirty="0">
                          <a:solidFill>
                            <a:schemeClr val="tx1"/>
                          </a:solidFill>
                          <a:effectLst/>
                          <a:latin typeface="+mn-lt"/>
                          <a:ea typeface="+mn-ea"/>
                          <a:cs typeface="+mn-cs"/>
                        </a:rPr>
                        <a:t>Data and Safety Monitoring Board/</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9885899"/>
                  </a:ext>
                </a:extLst>
              </a:tr>
              <a:tr h="1224136">
                <a:tc>
                  <a:txBody>
                    <a:bodyPr/>
                    <a:lstStyle/>
                    <a:p>
                      <a:r>
                        <a:rPr lang="en-US" sz="1800" b="1" kern="1200" dirty="0">
                          <a:solidFill>
                            <a:schemeClr val="tx1"/>
                          </a:solidFill>
                          <a:effectLst/>
                          <a:latin typeface="+mn-lt"/>
                          <a:ea typeface="+mn-ea"/>
                          <a:cs typeface="+mn-cs"/>
                        </a:rPr>
                        <a:t>Research Funding to My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Black Diamond Therapeutics Inc, Blueprint Medicines, Cullinan Oncology, Daiichi Sankyo Inc, </a:t>
                      </a:r>
                      <a:r>
                        <a:rPr lang="en-US" sz="1800" b="0" kern="1200" dirty="0" err="1">
                          <a:solidFill>
                            <a:schemeClr val="tx1"/>
                          </a:solidFill>
                          <a:effectLst/>
                          <a:latin typeface="+mn-lt"/>
                          <a:ea typeface="+mn-ea"/>
                          <a:cs typeface="+mn-cs"/>
                        </a:rPr>
                        <a:t>Erasca</a:t>
                      </a:r>
                      <a:r>
                        <a:rPr lang="en-US" sz="1800" b="0" kern="1200" dirty="0">
                          <a:solidFill>
                            <a:schemeClr val="tx1"/>
                          </a:solidFill>
                          <a:effectLst/>
                          <a:latin typeface="+mn-lt"/>
                          <a:ea typeface="+mn-ea"/>
                          <a:cs typeface="+mn-cs"/>
                        </a:rPr>
                        <a:t>, Janssen Biotech Inc,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939939"/>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and Janssen Biotech Inc, administered by Janssen Scientific Affairs LLC.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C4919-FF00-DC8A-D233-2743BBCCF1CB}"/>
              </a:ext>
            </a:extLst>
          </p:cNvPr>
          <p:cNvSpPr txBox="1">
            <a:spLocks/>
          </p:cNvSpPr>
          <p:nvPr/>
        </p:nvSpPr>
        <p:spPr>
          <a:xfrm>
            <a:off x="1415480" y="1916832"/>
            <a:ext cx="9361040" cy="2520280"/>
          </a:xfrm>
          <a:prstGeom prst="rect">
            <a:avLst/>
          </a:prstGeom>
          <a:solidFill>
            <a:srgbClr val="E9F8FD"/>
          </a:solidFill>
          <a:ln>
            <a:solidFill>
              <a:schemeClr val="tx2">
                <a:lumMod val="50000"/>
                <a:lumOff val="50000"/>
              </a:schemeClr>
            </a:solidFill>
          </a:ln>
        </p:spPr>
        <p:txBody>
          <a:bodyPr lIns="365760" rIns="36576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This educational activity contains discussion of </a:t>
            </a:r>
            <a:b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b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non-FDA-approved uses of agents and regimens. Please refer to official prescribing information for each product for approved indications. </a:t>
            </a:r>
            <a:endParaRPr kumimoji="0" lang="en-US" sz="32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919813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730762"/>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Nurse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EAE9CF58-B650-5CAF-353F-842DD5162C42}"/>
              </a:ext>
            </a:extLst>
          </p:cNvPr>
          <p:cNvSpPr txBox="1"/>
          <p:nvPr/>
        </p:nvSpPr>
        <p:spPr>
          <a:xfrm>
            <a:off x="2434373" y="775387"/>
            <a:ext cx="2871405" cy="123908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28" name="TextBox 27">
            <a:extLst>
              <a:ext uri="{FF2B5EF4-FFF2-40B4-BE49-F238E27FC236}">
                <a16:creationId xmlns:a16="http://schemas.microsoft.com/office/drawing/2014/main" id="{EC14A0F5-C7E1-581E-9E67-C3ABB78C2B09}"/>
              </a:ext>
            </a:extLst>
          </p:cNvPr>
          <p:cNvSpPr txBox="1"/>
          <p:nvPr/>
        </p:nvSpPr>
        <p:spPr>
          <a:xfrm>
            <a:off x="2434373" y="4682516"/>
            <a:ext cx="3258856"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Amy Goodrich, CRNP </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Gothic" panose="020B0609070205080204" pitchFamily="49" charset="-128"/>
                <a:cs typeface="Calibri" panose="020F0502020204030204" pitchFamily="34" charset="0"/>
              </a:rPr>
              <a:t> </a:t>
            </a: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Baltimore, Maryland</a:t>
            </a:r>
          </a:p>
        </p:txBody>
      </p:sp>
      <p:pic>
        <p:nvPicPr>
          <p:cNvPr id="2" name="Picture 1" descr="A person in a red jacket&#10;&#10;Description automatically generated">
            <a:extLst>
              <a:ext uri="{FF2B5EF4-FFF2-40B4-BE49-F238E27FC236}">
                <a16:creationId xmlns:a16="http://schemas.microsoft.com/office/drawing/2014/main" id="{7675560C-B5C0-0685-1F36-DAF0DD6A518F}"/>
              </a:ext>
            </a:extLst>
          </p:cNvPr>
          <p:cNvPicPr>
            <a:picLocks noChangeAspect="1"/>
          </p:cNvPicPr>
          <p:nvPr/>
        </p:nvPicPr>
        <p:blipFill>
          <a:blip r:embed="rId3"/>
          <a:stretch>
            <a:fillRect/>
          </a:stretch>
        </p:blipFill>
        <p:spPr>
          <a:xfrm>
            <a:off x="387190" y="775387"/>
            <a:ext cx="1970994" cy="1108684"/>
          </a:xfrm>
          <a:prstGeom prst="rect">
            <a:avLst/>
          </a:prstGeom>
          <a:effectLst>
            <a:outerShdw blurRad="50800" dist="38100" dir="2700000" algn="tl" rotWithShape="0">
              <a:prstClr val="black">
                <a:alpha val="40000"/>
              </a:prstClr>
            </a:outerShdw>
          </a:effectLst>
        </p:spPr>
      </p:pic>
      <p:pic>
        <p:nvPicPr>
          <p:cNvPr id="4" name="Picture 3" descr="A person wearing a headset&#10;&#10;Description automatically generated">
            <a:extLst>
              <a:ext uri="{FF2B5EF4-FFF2-40B4-BE49-F238E27FC236}">
                <a16:creationId xmlns:a16="http://schemas.microsoft.com/office/drawing/2014/main" id="{722A501F-35C0-8A4E-79FA-D75A73AA5D19}"/>
              </a:ext>
            </a:extLst>
          </p:cNvPr>
          <p:cNvPicPr>
            <a:picLocks noChangeAspect="1"/>
          </p:cNvPicPr>
          <p:nvPr/>
        </p:nvPicPr>
        <p:blipFill>
          <a:blip r:embed="rId4"/>
          <a:stretch>
            <a:fillRect/>
          </a:stretch>
        </p:blipFill>
        <p:spPr>
          <a:xfrm>
            <a:off x="387190" y="4682516"/>
            <a:ext cx="1970994" cy="1108684"/>
          </a:xfrm>
          <a:prstGeom prst="rect">
            <a:avLst/>
          </a:prstGeom>
          <a:effectLst>
            <a:outerShdw blurRad="50800" dist="38100" dir="2700000" algn="tl" rotWithShape="0">
              <a:prstClr val="black">
                <a:alpha val="40000"/>
              </a:prstClr>
            </a:outerShdw>
          </a:effectLst>
        </p:spPr>
      </p:pic>
      <p:pic>
        <p:nvPicPr>
          <p:cNvPr id="7" name="Picture 6" descr="A person smiling at camera&#10;&#10;Description automatically generated">
            <a:extLst>
              <a:ext uri="{FF2B5EF4-FFF2-40B4-BE49-F238E27FC236}">
                <a16:creationId xmlns:a16="http://schemas.microsoft.com/office/drawing/2014/main" id="{45C0A428-F93E-AFBC-83B0-06844B01BB84}"/>
              </a:ext>
            </a:extLst>
          </p:cNvPr>
          <p:cNvPicPr>
            <a:picLocks noChangeAspect="1"/>
          </p:cNvPicPr>
          <p:nvPr/>
        </p:nvPicPr>
        <p:blipFill>
          <a:blip r:embed="rId5"/>
          <a:stretch>
            <a:fillRect/>
          </a:stretch>
        </p:blipFill>
        <p:spPr>
          <a:xfrm>
            <a:off x="6092048" y="775387"/>
            <a:ext cx="1970994" cy="1148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692C14-2200-461D-D5D8-4A5BE967FD3E}"/>
              </a:ext>
            </a:extLst>
          </p:cNvPr>
          <p:cNvSpPr txBox="1"/>
          <p:nvPr/>
        </p:nvSpPr>
        <p:spPr>
          <a:xfrm>
            <a:off x="8111315" y="775387"/>
            <a:ext cx="3895628"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Jessica Mitchell, APRN, CNP, MPH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Mayo Clinic College of Medicine and Science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Rochester, Minnesota</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wearing glasses and a headset&#10;&#10;Description automatically generated">
            <a:extLst>
              <a:ext uri="{FF2B5EF4-FFF2-40B4-BE49-F238E27FC236}">
                <a16:creationId xmlns:a16="http://schemas.microsoft.com/office/drawing/2014/main" id="{26375F02-F8E9-F0D0-6D49-587401178A57}"/>
              </a:ext>
            </a:extLst>
          </p:cNvPr>
          <p:cNvPicPr>
            <a:picLocks noChangeAspect="1"/>
          </p:cNvPicPr>
          <p:nvPr/>
        </p:nvPicPr>
        <p:blipFill>
          <a:blip r:embed="rId6"/>
          <a:stretch>
            <a:fillRect/>
          </a:stretch>
        </p:blipFill>
        <p:spPr>
          <a:xfrm>
            <a:off x="6092048" y="4682517"/>
            <a:ext cx="1969273" cy="110771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BCBE6EB-D633-BB82-E44F-4F154D20CE4A}"/>
              </a:ext>
            </a:extLst>
          </p:cNvPr>
          <p:cNvSpPr txBox="1"/>
          <p:nvPr/>
        </p:nvSpPr>
        <p:spPr>
          <a:xfrm>
            <a:off x="8111315" y="4682516"/>
            <a:ext cx="3663355" cy="10450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Ronald Stein, JD, MSN, NP-C,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Los Angeles, California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person wearing glasses and a headset&#10;&#10;Description automatically generated">
            <a:extLst>
              <a:ext uri="{FF2B5EF4-FFF2-40B4-BE49-F238E27FC236}">
                <a16:creationId xmlns:a16="http://schemas.microsoft.com/office/drawing/2014/main" id="{3A1E8F4A-40D4-F29E-9085-E4CC1D29A876}"/>
              </a:ext>
            </a:extLst>
          </p:cNvPr>
          <p:cNvPicPr>
            <a:picLocks noChangeAspect="1"/>
          </p:cNvPicPr>
          <p:nvPr/>
        </p:nvPicPr>
        <p:blipFill>
          <a:blip r:embed="rId7"/>
          <a:stretch>
            <a:fillRect/>
          </a:stretch>
        </p:blipFill>
        <p:spPr>
          <a:xfrm>
            <a:off x="6092048" y="2090434"/>
            <a:ext cx="1969273" cy="1107716"/>
          </a:xfrm>
          <a:prstGeom prst="rect">
            <a:avLst/>
          </a:prstGeom>
          <a:effectLst>
            <a:outerShdw blurRad="50800" dist="38100" dir="2700000" algn="tl" rotWithShape="0">
              <a:prstClr val="black">
                <a:alpha val="40000"/>
              </a:prstClr>
            </a:outerShdw>
          </a:effectLst>
        </p:spPr>
      </p:pic>
      <p:pic>
        <p:nvPicPr>
          <p:cNvPr id="12" name="Picture 11" descr="A person wearing glasses and headphones&#10;&#10;Description automatically generated">
            <a:extLst>
              <a:ext uri="{FF2B5EF4-FFF2-40B4-BE49-F238E27FC236}">
                <a16:creationId xmlns:a16="http://schemas.microsoft.com/office/drawing/2014/main" id="{8BF995ED-656E-8998-6CD6-CCEC895E5EF2}"/>
              </a:ext>
            </a:extLst>
          </p:cNvPr>
          <p:cNvPicPr>
            <a:picLocks noChangeAspect="1"/>
          </p:cNvPicPr>
          <p:nvPr/>
        </p:nvPicPr>
        <p:blipFill>
          <a:blip r:embed="rId8"/>
          <a:stretch>
            <a:fillRect/>
          </a:stretch>
        </p:blipFill>
        <p:spPr>
          <a:xfrm>
            <a:off x="6092048" y="3410399"/>
            <a:ext cx="1969273" cy="110771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825FBE2-BFB8-757D-91CD-37D61DCC9162}"/>
              </a:ext>
            </a:extLst>
          </p:cNvPr>
          <p:cNvSpPr txBox="1"/>
          <p:nvPr/>
        </p:nvSpPr>
        <p:spPr>
          <a:xfrm>
            <a:off x="8111315" y="2090433"/>
            <a:ext cx="3693494" cy="100022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Tiffany A Richards, PhD, ANP-BC,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14" name="TextBox 13">
            <a:extLst>
              <a:ext uri="{FF2B5EF4-FFF2-40B4-BE49-F238E27FC236}">
                <a16:creationId xmlns:a16="http://schemas.microsoft.com/office/drawing/2014/main" id="{3BAA3A96-EE43-8672-571D-E572E6A34CCF}"/>
              </a:ext>
            </a:extLst>
          </p:cNvPr>
          <p:cNvSpPr txBox="1"/>
          <p:nvPr/>
        </p:nvSpPr>
        <p:spPr>
          <a:xfrm>
            <a:off x="8111314" y="3410398"/>
            <a:ext cx="3993599"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Kimberly A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Spickes</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MNSc</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RN, APRN, OCN, ACNP-BC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University of Arkansas for Medical Sciences </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Little Rock, Arkansas</a:t>
            </a:r>
          </a:p>
        </p:txBody>
      </p:sp>
      <p:sp>
        <p:nvSpPr>
          <p:cNvPr id="15" name="TextBox 14">
            <a:extLst>
              <a:ext uri="{FF2B5EF4-FFF2-40B4-BE49-F238E27FC236}">
                <a16:creationId xmlns:a16="http://schemas.microsoft.com/office/drawing/2014/main" id="{E0E8E456-9C27-AF39-2B52-2D7D6F67332D}"/>
              </a:ext>
            </a:extLst>
          </p:cNvPr>
          <p:cNvSpPr txBox="1"/>
          <p:nvPr/>
        </p:nvSpPr>
        <p:spPr>
          <a:xfrm>
            <a:off x="2434373" y="2090433"/>
            <a:ext cx="32588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City of Hope Comprehensive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Duarte, California</a:t>
            </a:r>
          </a:p>
        </p:txBody>
      </p:sp>
      <p:sp>
        <p:nvSpPr>
          <p:cNvPr id="16" name="TextBox 15">
            <a:extLst>
              <a:ext uri="{FF2B5EF4-FFF2-40B4-BE49-F238E27FC236}">
                <a16:creationId xmlns:a16="http://schemas.microsoft.com/office/drawing/2014/main" id="{583E10DB-C3DD-9EEB-071D-248AC7214955}"/>
              </a:ext>
            </a:extLst>
          </p:cNvPr>
          <p:cNvSpPr txBox="1"/>
          <p:nvPr/>
        </p:nvSpPr>
        <p:spPr>
          <a:xfrm>
            <a:off x="2434373" y="3410398"/>
            <a:ext cx="33350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Swedish Cancer Institute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Blood Disorders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Seattle, Washington</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person wearing a headset&#10;&#10;Description automatically generated">
            <a:extLst>
              <a:ext uri="{FF2B5EF4-FFF2-40B4-BE49-F238E27FC236}">
                <a16:creationId xmlns:a16="http://schemas.microsoft.com/office/drawing/2014/main" id="{54A7C546-8442-03C8-B05A-BDBC5F588AEE}"/>
              </a:ext>
            </a:extLst>
          </p:cNvPr>
          <p:cNvPicPr>
            <a:picLocks noChangeAspect="1"/>
          </p:cNvPicPr>
          <p:nvPr/>
        </p:nvPicPr>
        <p:blipFill>
          <a:blip r:embed="rId9"/>
          <a:stretch>
            <a:fillRect/>
          </a:stretch>
        </p:blipFill>
        <p:spPr>
          <a:xfrm>
            <a:off x="387190" y="2090433"/>
            <a:ext cx="1970994" cy="1108684"/>
          </a:xfrm>
          <a:prstGeom prst="rect">
            <a:avLst/>
          </a:prstGeom>
          <a:effectLst>
            <a:outerShdw blurRad="50800" dist="38100" dir="2700000" algn="tl" rotWithShape="0">
              <a:prstClr val="black">
                <a:alpha val="40000"/>
              </a:prstClr>
            </a:outerShdw>
          </a:effectLst>
        </p:spPr>
      </p:pic>
      <p:pic>
        <p:nvPicPr>
          <p:cNvPr id="17" name="Picture 16" descr="A person wearing glasses and headphones&#10;&#10;Description automatically generated">
            <a:extLst>
              <a:ext uri="{FF2B5EF4-FFF2-40B4-BE49-F238E27FC236}">
                <a16:creationId xmlns:a16="http://schemas.microsoft.com/office/drawing/2014/main" id="{47282E02-9C98-5230-F64E-33DEE929E56D}"/>
              </a:ext>
            </a:extLst>
          </p:cNvPr>
          <p:cNvPicPr>
            <a:picLocks noChangeAspect="1"/>
          </p:cNvPicPr>
          <p:nvPr/>
        </p:nvPicPr>
        <p:blipFill>
          <a:blip r:embed="rId10"/>
          <a:stretch>
            <a:fillRect/>
          </a:stretch>
        </p:blipFill>
        <p:spPr>
          <a:xfrm>
            <a:off x="388203" y="3410398"/>
            <a:ext cx="1969981" cy="1108115"/>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A0688EAB-BDC4-D752-A06C-DE9192A5DCBA}"/>
              </a:ext>
            </a:extLst>
          </p:cNvPr>
          <p:cNvSpPr txBox="1">
            <a:spLocks/>
          </p:cNvSpPr>
          <p:nvPr/>
        </p:nvSpPr>
        <p:spPr>
          <a:xfrm>
            <a:off x="0" y="5924849"/>
            <a:ext cx="11186672" cy="925702"/>
          </a:xfrm>
          <a:prstGeom prst="rect">
            <a:avLst/>
          </a:prstGeom>
          <a:solidFill>
            <a:srgbClr val="1799B4"/>
          </a:solidFill>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FFFFFF"/>
                </a:solidFill>
                <a:effectLst/>
                <a:uLnTx/>
                <a:uFillTx/>
                <a:latin typeface="system-ui"/>
                <a:ea typeface="MS PGothic" pitchFamily="34" charset="-128"/>
                <a:hlinkClick r:id="rId11">
                  <a:extLst>
                    <a:ext uri="{A12FA001-AC4F-418D-AE19-62706E023703}">
                      <ahyp:hlinkClr xmlns:ahyp="http://schemas.microsoft.com/office/drawing/2018/hyperlinkcolor" val="tx"/>
                    </a:ext>
                  </a:extLst>
                </a:hlinkClick>
              </a:rPr>
              <a:t>https://www.ResearchToPractice.com/ONS2024Clips</a:t>
            </a:r>
            <a:r>
              <a:rPr kumimoji="0" lang="en-US" sz="2900" b="0" i="0" u="none" strike="noStrike" kern="0" cap="none" spc="0" normalizeH="0" baseline="0" noProof="0" dirty="0">
                <a:ln>
                  <a:noFill/>
                </a:ln>
                <a:solidFill>
                  <a:srgbClr val="FFFFFF"/>
                </a:solidFill>
                <a:effectLst/>
                <a:uLnTx/>
                <a:uFillTx/>
                <a:latin typeface="system-ui"/>
                <a:ea typeface="MS PGothic" pitchFamily="34" charset="-128"/>
              </a:rPr>
              <a:t> </a:t>
            </a:r>
            <a:endParaRPr kumimoji="0" lang="en-US" sz="2900" b="1" i="0" u="none" strike="noStrike" kern="0" cap="none" spc="0" normalizeH="0" baseline="0" noProof="0" dirty="0">
              <a:ln>
                <a:noFill/>
              </a:ln>
              <a:solidFill>
                <a:srgbClr val="FFFFFF"/>
              </a:solidFill>
              <a:effectLst/>
              <a:uLnTx/>
              <a:uFillTx/>
              <a:latin typeface="Calibri" charset="0"/>
              <a:ea typeface="MS PGothic" pitchFamily="34" charset="-128"/>
            </a:endParaRPr>
          </a:p>
        </p:txBody>
      </p:sp>
      <p:pic>
        <p:nvPicPr>
          <p:cNvPr id="19" name="Picture 18">
            <a:extLst>
              <a:ext uri="{FF2B5EF4-FFF2-40B4-BE49-F238E27FC236}">
                <a16:creationId xmlns:a16="http://schemas.microsoft.com/office/drawing/2014/main" id="{0016448F-3A73-6D4A-4C28-AAA9F436A9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9129" y="6007399"/>
            <a:ext cx="760601" cy="760601"/>
          </a:xfrm>
          <a:prstGeom prst="rect">
            <a:avLst/>
          </a:prstGeom>
        </p:spPr>
      </p:pic>
    </p:spTree>
    <p:extLst>
      <p:ext uri="{BB962C8B-B14F-4D97-AF65-F5344CB8AC3E}">
        <p14:creationId xmlns:p14="http://schemas.microsoft.com/office/powerpoint/2010/main" val="34165252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039078-D842-4DF9-AE71-EB4C4D78865B}"/>
</file>

<file path=customXml/itemProps2.xml><?xml version="1.0" encoding="utf-8"?>
<ds:datastoreItem xmlns:ds="http://schemas.openxmlformats.org/officeDocument/2006/customXml" ds:itemID="{B02E4AE2-8BFF-4B64-BBCA-6D2E54D7CCEB}"/>
</file>

<file path=docProps/app.xml><?xml version="1.0" encoding="utf-8"?>
<Properties xmlns="http://schemas.openxmlformats.org/officeDocument/2006/extended-properties" xmlns:vt="http://schemas.openxmlformats.org/officeDocument/2006/docPropsVTypes">
  <Template/>
  <TotalTime>85655</TotalTime>
  <Words>3903</Words>
  <Application>Microsoft Macintosh PowerPoint</Application>
  <PresentationFormat>Widescreen</PresentationFormat>
  <Paragraphs>495</Paragraphs>
  <Slides>58</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58</vt:i4>
      </vt:variant>
    </vt:vector>
  </HeadingPairs>
  <TitlesOfParts>
    <vt:vector size="68" baseType="lpstr">
      <vt:lpstr>Aptos</vt:lpstr>
      <vt:lpstr>Arial</vt:lpstr>
      <vt:lpstr>Calibri</vt:lpstr>
      <vt:lpstr>Symbol</vt:lpstr>
      <vt:lpstr>system-ui</vt:lpstr>
      <vt:lpstr>Times New Roman</vt:lpstr>
      <vt:lpstr>Wingdings</vt:lpstr>
      <vt:lpstr>2_Default Design</vt:lpstr>
      <vt:lpstr>Custom Design</vt:lpstr>
      <vt:lpstr>1_Default Design</vt:lpstr>
      <vt:lpstr>Non-Small Cell Lung Cancer with an EGFR Mutation  Friday, April 26, 2024 12:15 PM – 1:45 PM</vt:lpstr>
      <vt:lpstr>Faculty</vt:lpstr>
      <vt:lpstr>Ms Davies — Disclosures</vt:lpstr>
      <vt:lpstr>Dr Spira — Disclosures</vt:lpstr>
      <vt:lpstr>Ms Thompson — Disclosures</vt:lpstr>
      <vt:lpstr>Dr Yu — Disclosures</vt:lpstr>
      <vt:lpstr>Commercial Support</vt:lpstr>
      <vt:lpstr>PowerPoint Presentation</vt:lpstr>
      <vt:lpstr>PowerPoint Presentation</vt:lpstr>
      <vt:lpstr>Agenda</vt:lpstr>
      <vt:lpstr>Agenda</vt:lpstr>
      <vt:lpstr>Consulting Nursing Faculty Comments</vt:lpstr>
      <vt:lpstr>Agenda</vt:lpstr>
      <vt:lpstr>EGFR Testing in Non-Small Cell Lung Cancer (NSCLC)</vt:lpstr>
      <vt:lpstr>Targetable Oncogenic Drivers</vt:lpstr>
      <vt:lpstr>PowerPoint Presentation</vt:lpstr>
      <vt:lpstr>Osimertinib for Localized and Locally Advanced NSCLC with an EGFR Mutation </vt:lpstr>
      <vt:lpstr>Osimertinib for Localized and Locally Advanced NSCLC with an EGFR Mutation </vt:lpstr>
      <vt:lpstr>Osimertinib</vt:lpstr>
      <vt:lpstr>PowerPoint Presentation</vt:lpstr>
      <vt:lpstr>ADAURA: Overall Survival in Stage IB-IIIA Disease </vt:lpstr>
      <vt:lpstr>Osimertinib After Chemoradiation Therapy Demonstrated an Efficacy Benefit for Unresectable Stage III NSCLC with an EGFR Mutation in the Phase III LAURA Trial Press Release – Febuary 19, 2024</vt:lpstr>
      <vt:lpstr>PowerPoint Presentation</vt:lpstr>
      <vt:lpstr>Agenda</vt:lpstr>
      <vt:lpstr>Established First-Line Therapy for Metastatic NSCLC with an EGFR Mutation </vt:lpstr>
      <vt:lpstr>Osimertinib</vt:lpstr>
      <vt:lpstr>PowerPoint Presentation</vt:lpstr>
      <vt:lpstr>Newly Approved and Promising Investigational Approaches to First-Line Therapy for Metastatic NSCLC with an EGFR Mutation </vt:lpstr>
      <vt:lpstr>Newly Approved and Promising Investigational Approaches to First-Line Therapy for Metastatic NSCLC with an EGFR Mutation </vt:lpstr>
      <vt:lpstr>FDA Approves Osimertinib with Chemotherapy for NSCLC with an EGFR Mutation Press Release – Febuary 16, 2024</vt:lpstr>
      <vt:lpstr>PowerPoint Presentation</vt:lpstr>
      <vt:lpstr>Amivantamab</vt:lpstr>
      <vt:lpstr>Lazertinib</vt:lpstr>
      <vt:lpstr>Amivantamab and Lazertinib</vt:lpstr>
      <vt:lpstr>PowerPoint Presentation</vt:lpstr>
      <vt:lpstr>MARIPOSA: Safety Profile of Amivantamab with Lazertinib</vt:lpstr>
      <vt:lpstr>Common Toxicities Associated  with Amivantamab </vt:lpstr>
      <vt:lpstr>Common Toxicities Associated  with Amivantamab </vt:lpstr>
      <vt:lpstr>PowerPoint Presentation</vt:lpstr>
      <vt:lpstr>Consulting Nursing Faculty Comments</vt:lpstr>
      <vt:lpstr>Agenda</vt:lpstr>
      <vt:lpstr>The Current and Future Management of Progressive NSCLC with an EGFR Mutation</vt:lpstr>
      <vt:lpstr>The Current and Future Management  of Progressive NSCLC with an  EGFR Mutation (Continued) </vt:lpstr>
      <vt:lpstr>PowerPoint Presentation</vt:lpstr>
      <vt:lpstr>Patritumab Deruxtecan (HER3-DXd)</vt:lpstr>
      <vt:lpstr>HER3-DXd Targeting HER3 May Address Multiple EGFR TKI Resistance Mechanisms</vt:lpstr>
      <vt:lpstr>Tolerability and Other Practical Considerations with HER3-DXd </vt:lpstr>
      <vt:lpstr>PowerPoint Presentation</vt:lpstr>
      <vt:lpstr>PowerPoint Presentation</vt:lpstr>
      <vt:lpstr>Agenda</vt:lpstr>
      <vt:lpstr>Frequency of EGFR Exon 20 Mutations</vt:lpstr>
      <vt:lpstr>Treatment for Metastatic NSCLC with EGFR Exon 20 Insertion Mutations </vt:lpstr>
      <vt:lpstr>Treatment for Metastatic NSCLC  with EGFR Exon 20 Insertion Mutations (Continued) </vt:lpstr>
      <vt:lpstr>Amivantamab</vt:lpstr>
      <vt:lpstr>FDA Approves Amivantamab for NSCLC with EGFR Exon 20 Insertion Mutations Press Release – March 1, 2024</vt:lpstr>
      <vt:lpstr>PowerPoint Presentation</vt:lpstr>
      <vt:lpstr>PAPILLON Trial Primary Endpoint: PFS by Blinded Independent Central Review</vt:lpstr>
      <vt:lpstr>PAPILLON: Select Adverse Events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8114</cp:revision>
  <cp:lastPrinted>2020-10-06T19:03:59Z</cp:lastPrinted>
  <dcterms:created xsi:type="dcterms:W3CDTF">2013-03-19T19:50:02Z</dcterms:created>
  <dcterms:modified xsi:type="dcterms:W3CDTF">2024-04-30T13:08:54Z</dcterms:modified>
  <cp:category/>
</cp:coreProperties>
</file>