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ppt/theme/theme3.xml" ContentType="application/vnd.openxmlformats-officedocument.theme+xml"/>
  <Override PartName="/ppt/theme/theme2.xml" ContentType="application/vnd.openxmlformats-officedocument.theme+xml"/>
  <Override PartName="/ppt/charts/colors9.xml" ContentType="application/vnd.ms-office.chartcolorstyle+xml"/>
  <Override PartName="/ppt/charts/style9.xml" ContentType="application/vnd.ms-office.chartstyle+xml"/>
  <Override PartName="/ppt/charts/chart9.xml" ContentType="application/vnd.openxmlformats-officedocument.drawingml.chart+xml"/>
  <Override PartName="/ppt/theme/theme1.xml" ContentType="application/vnd.openxmlformats-officedocument.theme+xml"/>
  <Override PartName="/ppt/charts/colors8.xml" ContentType="application/vnd.ms-office.chartcolorstyle+xml"/>
  <Override PartName="/ppt/notesMasters/notesMaster1.xml" ContentType="application/vnd.openxmlformats-officedocument.presentationml.notesMaster+xml"/>
  <Override PartName="/ppt/charts/style8.xml" ContentType="application/vnd.ms-office.chartstyle+xml"/>
  <Override PartName="/ppt/charts/chart8.xml" ContentType="application/vnd.openxmlformats-officedocument.drawingml.chart+xml"/>
  <Override PartName="/ppt/theme/themeOverride5.xml" ContentType="application/vnd.openxmlformats-officedocument.themeOverride+xml"/>
  <Override PartName="/ppt/charts/colors7.xml" ContentType="application/vnd.ms-office.chartcolorstyle+xml"/>
  <Override PartName="/ppt/charts/style7.xml" ContentType="application/vnd.ms-office.chartstyle+xml"/>
  <Override PartName="/ppt/charts/chart7.xml" ContentType="application/vnd.openxmlformats-officedocument.drawingml.chart+xml"/>
  <Override PartName="/ppt/theme/themeOverride4.xml" ContentType="application/vnd.openxmlformats-officedocument.themeOverride+xml"/>
  <Override PartName="/ppt/charts/colors6.xml" ContentType="application/vnd.ms-office.chartcolorstyle+xml"/>
  <Override PartName="/ppt/charts/style6.xml" ContentType="application/vnd.ms-office.chartstyle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charts/colors5.xml" ContentType="application/vnd.ms-office.chartcolorstyle+xml"/>
  <Override PartName="/ppt/charts/style5.xml" ContentType="application/vnd.ms-office.chartstyl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charts/colors4.xml" ContentType="application/vnd.ms-office.chartcolorstyle+xml"/>
  <Override PartName="/ppt/charts/style4.xml" ContentType="application/vnd.ms-office.chartstyl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olors3.xml" ContentType="application/vnd.ms-office.chartcolorstyle+xml"/>
  <Override PartName="/ppt/charts/style3.xml" ContentType="application/vnd.ms-office.chartstyle+xml"/>
  <Override PartName="/ppt/charts/chart3.xml" ContentType="application/vnd.openxmlformats-officedocument.drawingml.chart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ppt/tags/tag2.xml" ContentType="application/vnd.openxmlformats-officedocument.presentationml.tag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5" r:id="rId2"/>
  </p:sldMasterIdLst>
  <p:notesMasterIdLst>
    <p:notesMasterId r:id="rId45"/>
  </p:notesMasterIdLst>
  <p:sldIdLst>
    <p:sldId id="256" r:id="rId3"/>
    <p:sldId id="2147480551" r:id="rId4"/>
    <p:sldId id="329" r:id="rId5"/>
    <p:sldId id="330" r:id="rId6"/>
    <p:sldId id="331" r:id="rId7"/>
    <p:sldId id="2146846331" r:id="rId8"/>
    <p:sldId id="2146846336" r:id="rId9"/>
    <p:sldId id="2146846333" r:id="rId10"/>
    <p:sldId id="675" r:id="rId11"/>
    <p:sldId id="2147480526" r:id="rId12"/>
    <p:sldId id="678" r:id="rId13"/>
    <p:sldId id="2147480527" r:id="rId14"/>
    <p:sldId id="2147480528" r:id="rId15"/>
    <p:sldId id="2147480537" r:id="rId16"/>
    <p:sldId id="2147480538" r:id="rId17"/>
    <p:sldId id="2147480539" r:id="rId18"/>
    <p:sldId id="2147480534" r:id="rId19"/>
    <p:sldId id="2147480535" r:id="rId20"/>
    <p:sldId id="2147480536" r:id="rId21"/>
    <p:sldId id="2147480541" r:id="rId22"/>
    <p:sldId id="2147480549" r:id="rId23"/>
    <p:sldId id="2147480552" r:id="rId24"/>
    <p:sldId id="2147480553" r:id="rId25"/>
    <p:sldId id="2147480529" r:id="rId26"/>
    <p:sldId id="2147480531" r:id="rId27"/>
    <p:sldId id="2147473057" r:id="rId28"/>
    <p:sldId id="2147473058" r:id="rId29"/>
    <p:sldId id="2147480542" r:id="rId30"/>
    <p:sldId id="2147480543" r:id="rId31"/>
    <p:sldId id="2147480544" r:id="rId32"/>
    <p:sldId id="2147480547" r:id="rId33"/>
    <p:sldId id="2147480545" r:id="rId34"/>
    <p:sldId id="2147480546" r:id="rId35"/>
    <p:sldId id="324" r:id="rId36"/>
    <p:sldId id="310" r:id="rId37"/>
    <p:sldId id="319" r:id="rId38"/>
    <p:sldId id="321" r:id="rId39"/>
    <p:sldId id="268" r:id="rId40"/>
    <p:sldId id="264" r:id="rId41"/>
    <p:sldId id="327" r:id="rId42"/>
    <p:sldId id="258" r:id="rId43"/>
    <p:sldId id="2147480554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82205B6-F60B-3C3E-387A-AE675C4DF213}" name="Envision" initials="Envision" userId="Envision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DEE"/>
    <a:srgbClr val="626262"/>
    <a:srgbClr val="CD113B"/>
    <a:srgbClr val="EEEEED"/>
    <a:srgbClr val="019B47"/>
    <a:srgbClr val="009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9"/>
    <p:restoredTop sz="94694"/>
  </p:normalViewPr>
  <p:slideViewPr>
    <p:cSldViewPr snapToGrid="0">
      <p:cViewPr varScale="1">
        <p:scale>
          <a:sx n="117" d="100"/>
          <a:sy n="117" d="100"/>
        </p:scale>
        <p:origin x="1064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50" Type="http://schemas.microsoft.com/office/2018/10/relationships/authors" Target="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customXml" Target="../customXml/item3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customXml" Target="../customXml/item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Isa-RVd</c:v>
                </c:pt>
              </c:strCache>
            </c:strRef>
          </c:tx>
          <c:spPr>
            <a:solidFill>
              <a:srgbClr val="376092"/>
            </a:solidFill>
            <a:ln>
              <a:solidFill>
                <a:srgbClr val="376092"/>
              </a:solidFill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63.4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20-4154-BF82-BE7D2A01B03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RVd</c:v>
                </c:pt>
              </c:strCache>
            </c:strRef>
          </c:tx>
          <c:spPr>
            <a:solidFill>
              <a:srgbClr val="8064A2"/>
            </a:solidFill>
            <a:ln>
              <a:solidFill>
                <a:srgbClr val="8064A2"/>
              </a:solidFill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20-4154-BF82-BE7D2A01B0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24512895"/>
        <c:axId val="2124489855"/>
      </c:barChart>
      <c:catAx>
        <c:axId val="2124512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4489855"/>
        <c:crosses val="autoZero"/>
        <c:auto val="1"/>
        <c:lblAlgn val="ctr"/>
        <c:lblOffset val="100"/>
        <c:noMultiLvlLbl val="0"/>
      </c:catAx>
      <c:valAx>
        <c:axId val="2124489855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4512895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Isa-RVd</c:v>
                </c:pt>
              </c:strCache>
            </c:strRef>
          </c:tx>
          <c:spPr>
            <a:solidFill>
              <a:srgbClr val="376092"/>
            </a:solidFill>
            <a:ln>
              <a:solidFill>
                <a:srgbClr val="376092"/>
              </a:solidFill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BF-446C-84DB-7E7254E0633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RVd</c:v>
                </c:pt>
              </c:strCache>
            </c:strRef>
          </c:tx>
          <c:spPr>
            <a:solidFill>
              <a:srgbClr val="8064A2"/>
            </a:solidFill>
            <a:ln>
              <a:solidFill>
                <a:srgbClr val="8064A2"/>
              </a:solidFill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BF-446C-84DB-7E7254E063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24512895"/>
        <c:axId val="2124489855"/>
      </c:barChart>
      <c:catAx>
        <c:axId val="2124512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4489855"/>
        <c:crosses val="autoZero"/>
        <c:auto val="1"/>
        <c:lblAlgn val="ctr"/>
        <c:lblOffset val="100"/>
        <c:noMultiLvlLbl val="0"/>
      </c:catAx>
      <c:valAx>
        <c:axId val="2124489855"/>
        <c:scaling>
          <c:orientation val="minMax"/>
          <c:max val="7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4512895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902714610446292"/>
          <c:y val="2.0979508196721303E-2"/>
          <c:w val="0.19449038886679157"/>
          <c:h val="0.155354761584470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MRD negativity</c:v>
                </c:pt>
              </c:strCache>
            </c:strRef>
          </c:tx>
          <c:spPr>
            <a:solidFill>
              <a:srgbClr val="00B4B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E0A-402A-9920-E9A8F5C5287F}"/>
              </c:ext>
            </c:extLst>
          </c:dPt>
          <c:dPt>
            <c:idx val="1"/>
            <c:invertIfNegative val="0"/>
            <c:bubble3D val="0"/>
            <c:spPr>
              <a:solidFill>
                <a:srgbClr val="FA9C2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E0A-402A-9920-E9A8F5C5287F}"/>
              </c:ext>
            </c:extLst>
          </c:dPt>
          <c:dPt>
            <c:idx val="2"/>
            <c:invertIfNegative val="0"/>
            <c:bubble3D val="0"/>
            <c:spPr>
              <a:solidFill>
                <a:srgbClr val="00B4B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E0A-402A-9920-E9A8F5C5287F}"/>
              </c:ext>
            </c:extLst>
          </c:dPt>
          <c:dPt>
            <c:idx val="4"/>
            <c:invertIfNegative val="0"/>
            <c:bubble3D val="0"/>
            <c:spPr>
              <a:solidFill>
                <a:srgbClr val="FA9C2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E0A-402A-9920-E9A8F5C5287F}"/>
              </c:ext>
            </c:extLst>
          </c:dPt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Foglio1!$A$2:$A$3</c:f>
              <c:strCache>
                <c:ptCount val="2"/>
                <c:pt idx="0">
                  <c:v>Isa-KRd (N=151)</c:v>
                </c:pt>
                <c:pt idx="1">
                  <c:v>KRd (N=151)</c:v>
                </c:pt>
              </c:strCache>
            </c:strRef>
          </c:cat>
          <c:val>
            <c:numRef>
              <c:f>Foglio1!$B$2:$B$3</c:f>
              <c:numCache>
                <c:formatCode>0%</c:formatCode>
                <c:ptCount val="2"/>
                <c:pt idx="0">
                  <c:v>0.77</c:v>
                </c:pt>
                <c:pt idx="1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E0A-402A-9920-E9A8F5C528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3"/>
        <c:overlap val="-27"/>
        <c:axId val="672719616"/>
        <c:axId val="745114528"/>
      </c:barChart>
      <c:catAx>
        <c:axId val="672719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745114528"/>
        <c:crosses val="autoZero"/>
        <c:auto val="1"/>
        <c:lblAlgn val="ctr"/>
        <c:lblOffset val="100"/>
        <c:noMultiLvlLbl val="0"/>
      </c:catAx>
      <c:valAx>
        <c:axId val="74511452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672719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MRD negativity</c:v>
                </c:pt>
              </c:strCache>
            </c:strRef>
          </c:tx>
          <c:spPr>
            <a:solidFill>
              <a:srgbClr val="00B4B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413-F94B-B030-98BDCF414FC8}"/>
              </c:ext>
            </c:extLst>
          </c:dPt>
          <c:dPt>
            <c:idx val="1"/>
            <c:invertIfNegative val="0"/>
            <c:bubble3D val="0"/>
            <c:spPr>
              <a:solidFill>
                <a:srgbClr val="FA9C2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413-F94B-B030-98BDCF414FC8}"/>
              </c:ext>
            </c:extLst>
          </c:dPt>
          <c:dPt>
            <c:idx val="2"/>
            <c:invertIfNegative val="0"/>
            <c:bubble3D val="0"/>
            <c:spPr>
              <a:solidFill>
                <a:srgbClr val="00B4B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413-F94B-B030-98BDCF414FC8}"/>
              </c:ext>
            </c:extLst>
          </c:dPt>
          <c:dPt>
            <c:idx val="4"/>
            <c:invertIfNegative val="0"/>
            <c:bubble3D val="0"/>
            <c:spPr>
              <a:solidFill>
                <a:srgbClr val="FA9C2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413-F94B-B030-98BDCF414FC8}"/>
              </c:ext>
            </c:extLst>
          </c:dPt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Foglio1!$A$2:$A$3</c:f>
              <c:strCache>
                <c:ptCount val="2"/>
                <c:pt idx="0">
                  <c:v>Isa-KRd (N=151)</c:v>
                </c:pt>
                <c:pt idx="1">
                  <c:v>KRd (N=151)</c:v>
                </c:pt>
              </c:strCache>
            </c:strRef>
          </c:cat>
          <c:val>
            <c:numRef>
              <c:f>Foglio1!$B$2:$B$3</c:f>
              <c:numCache>
                <c:formatCode>0%</c:formatCode>
                <c:ptCount val="2"/>
                <c:pt idx="0">
                  <c:v>0.67</c:v>
                </c:pt>
                <c:pt idx="1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413-F94B-B030-98BDCF414F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3"/>
        <c:overlap val="-27"/>
        <c:axId val="672719616"/>
        <c:axId val="745114528"/>
      </c:barChart>
      <c:catAx>
        <c:axId val="672719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745114528"/>
        <c:crosses val="autoZero"/>
        <c:auto val="1"/>
        <c:lblAlgn val="ctr"/>
        <c:lblOffset val="100"/>
        <c:noMultiLvlLbl val="0"/>
      </c:catAx>
      <c:valAx>
        <c:axId val="74511452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672719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5646829811168718E-2"/>
          <c:y val="4.3959623555251501E-2"/>
          <c:w val="0.87026255100572181"/>
          <c:h val="0.753224242069636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Isa-KRd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52B-49A3-BE10-BA97D021DCB6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52B-49A3-BE10-BA97D021DCB6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52B-49A3-BE10-BA97D021DCB6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52B-49A3-BE10-BA97D021DCB6}"/>
              </c:ext>
            </c:extLst>
          </c:dPt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52B-49A3-BE10-BA97D021DCB6}"/>
              </c:ext>
            </c:extLst>
          </c:dPt>
          <c:dPt>
            <c:idx val="6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52B-49A3-BE10-BA97D021DCB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0 HRCA</c:v>
                </c:pt>
                <c:pt idx="1">
                  <c:v>1 HRCA</c:v>
                </c:pt>
                <c:pt idx="2">
                  <c:v>2+ HRCA</c:v>
                </c:pt>
              </c:strCache>
            </c:strRef>
          </c:cat>
          <c:val>
            <c:numRef>
              <c:f>Foglio1!$B$2:$B$4</c:f>
              <c:numCache>
                <c:formatCode>0%</c:formatCode>
                <c:ptCount val="3"/>
                <c:pt idx="0">
                  <c:v>0.79</c:v>
                </c:pt>
                <c:pt idx="1">
                  <c:v>0.78</c:v>
                </c:pt>
                <c:pt idx="2">
                  <c:v>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52B-49A3-BE10-BA97D021DCB6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KRd</c:v>
                </c:pt>
              </c:strCache>
            </c:strRef>
          </c:tx>
          <c:spPr>
            <a:solidFill>
              <a:srgbClr val="FA9C2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0 HRCA</c:v>
                </c:pt>
                <c:pt idx="1">
                  <c:v>1 HRCA</c:v>
                </c:pt>
                <c:pt idx="2">
                  <c:v>2+ HRCA</c:v>
                </c:pt>
              </c:strCache>
            </c:strRef>
          </c:cat>
          <c:val>
            <c:numRef>
              <c:f>Foglio1!$C$2:$C$4</c:f>
              <c:numCache>
                <c:formatCode>0%</c:formatCode>
                <c:ptCount val="3"/>
                <c:pt idx="0">
                  <c:v>0.72</c:v>
                </c:pt>
                <c:pt idx="1">
                  <c:v>0.65</c:v>
                </c:pt>
                <c:pt idx="2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A52B-49A3-BE10-BA97D021DC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9"/>
        <c:overlap val="-20"/>
        <c:axId val="672719616"/>
        <c:axId val="745114528"/>
      </c:barChart>
      <c:catAx>
        <c:axId val="672719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745114528"/>
        <c:crosses val="autoZero"/>
        <c:auto val="1"/>
        <c:lblAlgn val="ctr"/>
        <c:lblOffset val="100"/>
        <c:noMultiLvlLbl val="0"/>
      </c:catAx>
      <c:valAx>
        <c:axId val="74511452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672719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4901757656523893"/>
          <c:y val="0.90770945949049087"/>
          <c:w val="0.73585975339898479"/>
          <c:h val="9.1016078883433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5646829811168718E-2"/>
          <c:y val="4.3959623555251501E-2"/>
          <c:w val="0.87026255100572181"/>
          <c:h val="0.753224242069636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Isa-KRd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B06-664A-8955-F37A4F618EE4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B06-664A-8955-F37A4F618EE4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B06-664A-8955-F37A4F618EE4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B06-664A-8955-F37A4F618EE4}"/>
              </c:ext>
            </c:extLst>
          </c:dPt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B06-664A-8955-F37A4F618EE4}"/>
              </c:ext>
            </c:extLst>
          </c:dPt>
          <c:dPt>
            <c:idx val="6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B06-664A-8955-F37A4F618EE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0 HRCA</c:v>
                </c:pt>
                <c:pt idx="1">
                  <c:v>1 HRCA</c:v>
                </c:pt>
                <c:pt idx="2">
                  <c:v>2+ HRCA</c:v>
                </c:pt>
              </c:strCache>
            </c:strRef>
          </c:cat>
          <c:val>
            <c:numRef>
              <c:f>Foglio1!$B$2:$B$4</c:f>
              <c:numCache>
                <c:formatCode>0%</c:formatCode>
                <c:ptCount val="3"/>
                <c:pt idx="0">
                  <c:v>0.65</c:v>
                </c:pt>
                <c:pt idx="1">
                  <c:v>0.69</c:v>
                </c:pt>
                <c:pt idx="2">
                  <c:v>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B06-664A-8955-F37A4F618EE4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KRd</c:v>
                </c:pt>
              </c:strCache>
            </c:strRef>
          </c:tx>
          <c:spPr>
            <a:solidFill>
              <a:srgbClr val="FA9C2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0 HRCA</c:v>
                </c:pt>
                <c:pt idx="1">
                  <c:v>1 HRCA</c:v>
                </c:pt>
                <c:pt idx="2">
                  <c:v>2+ HRCA</c:v>
                </c:pt>
              </c:strCache>
            </c:strRef>
          </c:cat>
          <c:val>
            <c:numRef>
              <c:f>Foglio1!$C$2:$C$4</c:f>
              <c:numCache>
                <c:formatCode>0%</c:formatCode>
                <c:ptCount val="3"/>
                <c:pt idx="0">
                  <c:v>0.48</c:v>
                </c:pt>
                <c:pt idx="1">
                  <c:v>0.53</c:v>
                </c:pt>
                <c:pt idx="2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B06-664A-8955-F37A4F618E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9"/>
        <c:overlap val="-20"/>
        <c:axId val="672719616"/>
        <c:axId val="745114528"/>
      </c:barChart>
      <c:catAx>
        <c:axId val="672719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745114528"/>
        <c:crosses val="autoZero"/>
        <c:auto val="1"/>
        <c:lblAlgn val="ctr"/>
        <c:lblOffset val="100"/>
        <c:noMultiLvlLbl val="0"/>
      </c:catAx>
      <c:valAx>
        <c:axId val="74511452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672719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472159648758662"/>
          <c:y val="0.90898392111656612"/>
          <c:w val="0.6219472152244071"/>
          <c:h val="9.1016078883433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44614383982426"/>
          <c:y val="8.0803245739317214E-2"/>
          <c:w val="0.83743941382327214"/>
          <c:h val="0.74953567538126364"/>
        </c:manualLayout>
      </c:layout>
      <c:barChart>
        <c:barDir val="col"/>
        <c:grouping val="percentStacked"/>
        <c:varyColors val="0"/>
        <c:ser>
          <c:idx val="2"/>
          <c:order val="0"/>
          <c:tx>
            <c:strRef>
              <c:f>'All MRDneg'!$A$11</c:f>
              <c:strCache>
                <c:ptCount val="1"/>
                <c:pt idx="0">
                  <c:v>MRD-negative (10-5)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49E-D74F-86D0-001DC09547B1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49E-D74F-86D0-001DC09547B1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200" b="1" dirty="0">
                        <a:solidFill>
                          <a:schemeClr val="bg1"/>
                        </a:solidFill>
                      </a:rPr>
                      <a:t>67.7%</a:t>
                    </a:r>
                  </a:p>
                  <a:p>
                    <a:pPr>
                      <a:defRPr sz="1200" b="1">
                        <a:solidFill>
                          <a:schemeClr val="bg1"/>
                        </a:solidFill>
                      </a:defRPr>
                    </a:pPr>
                    <a:endParaRPr lang="en-US" sz="1200" b="1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1200" b="1">
                        <a:solidFill>
                          <a:schemeClr val="bg1"/>
                        </a:solidFill>
                      </a:defRPr>
                    </a:pPr>
                    <a:r>
                      <a:rPr lang="en-US" sz="1000" b="1" dirty="0">
                        <a:solidFill>
                          <a:schemeClr val="bg1"/>
                        </a:solidFill>
                      </a:rPr>
                      <a:t>95%</a:t>
                    </a:r>
                    <a:r>
                      <a:rPr lang="en-US" sz="1000" b="1" baseline="0" dirty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sz="1000" b="1" dirty="0">
                        <a:solidFill>
                          <a:schemeClr val="bg1"/>
                        </a:solidFill>
                      </a:rPr>
                      <a:t>CI</a:t>
                    </a:r>
                  </a:p>
                  <a:p>
                    <a:pPr>
                      <a:defRPr sz="1200" b="1">
                        <a:solidFill>
                          <a:schemeClr val="bg1"/>
                        </a:solidFill>
                      </a:defRPr>
                    </a:pPr>
                    <a:r>
                      <a:rPr lang="en-US" sz="1000" b="0" i="0" u="none" strike="noStrike" baseline="0" dirty="0">
                        <a:effectLst/>
                      </a:rPr>
                      <a:t>[0.589; 1</a:t>
                    </a:r>
                    <a:r>
                      <a:rPr lang="en-US" sz="1200" b="0" i="0" u="none" strike="noStrike" baseline="0" dirty="0">
                        <a:effectLst/>
                      </a:rPr>
                      <a:t>]</a:t>
                    </a:r>
                    <a:endParaRPr lang="en-US" sz="1200" b="1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49E-D74F-86D0-001DC09547B1}"/>
                </c:ext>
              </c:extLst>
            </c:dLbl>
            <c:dLbl>
              <c:idx val="1"/>
              <c:layout>
                <c:manualLayout>
                  <c:x val="3.665690855610991E-3"/>
                  <c:y val="-2.616381754577530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200" b="1" dirty="0">
                        <a:solidFill>
                          <a:schemeClr val="bg1"/>
                        </a:solidFill>
                      </a:rPr>
                      <a:t>54.2%</a:t>
                    </a:r>
                  </a:p>
                  <a:p>
                    <a:pPr>
                      <a:defRPr sz="1200" b="1">
                        <a:solidFill>
                          <a:schemeClr val="bg1"/>
                        </a:solidFill>
                      </a:defRPr>
                    </a:pPr>
                    <a:endParaRPr lang="en-US" sz="1200" b="1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1200" b="1">
                        <a:solidFill>
                          <a:schemeClr val="bg1"/>
                        </a:solidFill>
                      </a:defRPr>
                    </a:pPr>
                    <a:r>
                      <a:rPr lang="en-US" sz="1000" b="1" i="0" u="none" strike="noStrike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95% CI</a:t>
                    </a:r>
                  </a:p>
                  <a:p>
                    <a:pPr>
                      <a:defRPr sz="1200" b="1">
                        <a:solidFill>
                          <a:schemeClr val="bg1"/>
                        </a:solidFill>
                      </a:defRPr>
                    </a:pPr>
                    <a:r>
                      <a:rPr lang="en-US" sz="1000" b="0" i="0" u="none" strike="noStrike" kern="1200" baseline="0" dirty="0">
                        <a:solidFill>
                          <a:prstClr val="white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[0.358; 1]</a:t>
                    </a:r>
                    <a:endParaRPr lang="en-US" sz="1000" b="1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49E-D74F-86D0-001DC09547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'All MRDneg'!$B$8:$C$8</c:f>
              <c:strCache>
                <c:ptCount val="2"/>
                <c:pt idx="0">
                  <c:v>TE patients (Arm A)</c:v>
                </c:pt>
                <c:pt idx="1">
                  <c:v>TNE Patients (Arm B)</c:v>
                </c:pt>
              </c:strCache>
            </c:strRef>
          </c:cat>
          <c:val>
            <c:numRef>
              <c:f>'All MRDneg'!$B$11:$C$11</c:f>
              <c:numCache>
                <c:formatCode>General</c:formatCode>
                <c:ptCount val="2"/>
                <c:pt idx="0">
                  <c:v>67.7</c:v>
                </c:pt>
                <c:pt idx="1">
                  <c:v>54.2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9E-D74F-86D0-001DC09547B1}"/>
            </c:ext>
          </c:extLst>
        </c:ser>
        <c:ser>
          <c:idx val="3"/>
          <c:order val="1"/>
          <c:tx>
            <c:strRef>
              <c:f>'All MRDneg'!$A$12</c:f>
              <c:strCache>
                <c:ptCount val="1"/>
                <c:pt idx="0">
                  <c:v>Other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'All MRDneg'!$B$8:$C$8</c:f>
              <c:strCache>
                <c:ptCount val="2"/>
                <c:pt idx="0">
                  <c:v>TE patients (Arm A)</c:v>
                </c:pt>
                <c:pt idx="1">
                  <c:v>TNE Patients (Arm B)</c:v>
                </c:pt>
              </c:strCache>
            </c:strRef>
          </c:cat>
          <c:val>
            <c:numRef>
              <c:f>'All MRDneg'!$B$12:$C$12</c:f>
              <c:numCache>
                <c:formatCode>General</c:formatCode>
                <c:ptCount val="2"/>
                <c:pt idx="0">
                  <c:v>32.299999999999997</c:v>
                </c:pt>
                <c:pt idx="1">
                  <c:v>45.8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49E-D74F-86D0-001DC09547B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891933656"/>
        <c:axId val="891930912"/>
      </c:barChart>
      <c:catAx>
        <c:axId val="891933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91930912"/>
        <c:crosses val="autoZero"/>
        <c:auto val="1"/>
        <c:lblAlgn val="ctr"/>
        <c:lblOffset val="100"/>
        <c:noMultiLvlLbl val="0"/>
      </c:catAx>
      <c:valAx>
        <c:axId val="891930912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spPr>
          <a:noFill/>
          <a:ln w="12700">
            <a:solidFill>
              <a:sysClr val="windowText" lastClr="000000">
                <a:lumMod val="65000"/>
                <a:lumOff val="35000"/>
              </a:sys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9193365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dirty="0"/>
              <a:t>TE patients</a:t>
            </a:r>
          </a:p>
          <a:p>
            <a:pPr>
              <a:defRPr/>
            </a:pPr>
            <a:r>
              <a:rPr lang="en-US" sz="1400" b="1" dirty="0"/>
              <a:t>(Arm A; n=99)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5181632417670701E-2"/>
          <c:y val="0.20027021901962644"/>
          <c:w val="0.92963673516465861"/>
          <c:h val="0.6172591863931818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SD/PD/NE</c:v>
                </c:pt>
              </c:strCache>
            </c:strRef>
          </c:tx>
          <c:spPr>
            <a:solidFill>
              <a:srgbClr val="CBD3E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1513988791237684"/>
                  <c:y val="-1.336502117882293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23B-4F8F-9652-C91908B56375}"/>
                </c:ext>
              </c:extLst>
            </c:dLbl>
            <c:dLbl>
              <c:idx val="1"/>
              <c:layout>
                <c:manualLayout>
                  <c:x val="0.11194155769258858"/>
                  <c:y val="-8.910014119215287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23B-4F8F-9652-C91908B56375}"/>
                </c:ext>
              </c:extLst>
            </c:dLbl>
            <c:dLbl>
              <c:idx val="2"/>
              <c:layout>
                <c:manualLayout>
                  <c:x val="0.10874322747280034"/>
                  <c:y val="-1.336502117882293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3B-4F8F-9652-C91908B563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End of
induction</c:v>
                </c:pt>
                <c:pt idx="1">
                  <c:v>End of
ASCT</c:v>
                </c:pt>
                <c:pt idx="2">
                  <c:v>End of 
consolidation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3B-4F8F-9652-C91908B563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rgbClr val="97A7C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End of
induction</c:v>
                </c:pt>
                <c:pt idx="1">
                  <c:v>End of
ASCT</c:v>
                </c:pt>
                <c:pt idx="2">
                  <c:v>End of 
consolidation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10</c:v>
                </c:pt>
                <c:pt idx="1">
                  <c:v>5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3B-4F8F-9652-C91908B5637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VGPR</c:v>
                </c:pt>
              </c:strCache>
            </c:strRef>
          </c:tx>
          <c:spPr>
            <a:solidFill>
              <a:srgbClr val="617AA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End of
induction</c:v>
                </c:pt>
                <c:pt idx="1">
                  <c:v>End of
ASCT</c:v>
                </c:pt>
                <c:pt idx="2">
                  <c:v>End of 
consolidation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37</c:v>
                </c:pt>
                <c:pt idx="1">
                  <c:v>25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3B-4F8F-9652-C91908B5637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CR</c:v>
                </c:pt>
              </c:strCache>
            </c:strRef>
          </c:tx>
          <c:spPr>
            <a:solidFill>
              <a:srgbClr val="2A4D8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End of
induction</c:v>
                </c:pt>
                <c:pt idx="1">
                  <c:v>End of
ASCT</c:v>
                </c:pt>
                <c:pt idx="2">
                  <c:v>End of 
consolidation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39</c:v>
                </c:pt>
                <c:pt idx="1">
                  <c:v>51</c:v>
                </c:pt>
                <c:pt idx="2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3B-4F8F-9652-C91908B5637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sCR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End of
induction</c:v>
                </c:pt>
                <c:pt idx="1">
                  <c:v>End of
ASCT</c:v>
                </c:pt>
                <c:pt idx="2">
                  <c:v>End of 
consolidation</c:v>
                </c:pt>
              </c:strCache>
            </c:strRef>
          </c:cat>
          <c:val>
            <c:numRef>
              <c:f>Sheet1!$F$2:$F$4</c:f>
              <c:numCache>
                <c:formatCode>General</c:formatCode>
                <c:ptCount val="3"/>
                <c:pt idx="0">
                  <c:v>8</c:v>
                </c:pt>
                <c:pt idx="1">
                  <c:v>13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23B-4F8F-9652-C91908B5637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35"/>
        <c:overlap val="100"/>
        <c:axId val="385035536"/>
        <c:axId val="385041808"/>
      </c:barChart>
      <c:catAx>
        <c:axId val="385035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85041808"/>
        <c:crosses val="autoZero"/>
        <c:auto val="1"/>
        <c:lblAlgn val="ctr"/>
        <c:lblOffset val="100"/>
        <c:noMultiLvlLbl val="0"/>
      </c:catAx>
      <c:valAx>
        <c:axId val="38504180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85035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dirty="0"/>
              <a:t>TNE patients</a:t>
            </a:r>
          </a:p>
          <a:p>
            <a:pPr>
              <a:defRPr/>
            </a:pPr>
            <a:r>
              <a:rPr lang="en-US" sz="1400" b="1" dirty="0"/>
              <a:t>(Arm B; n=26)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5181632417670701E-2"/>
          <c:y val="0.20027021901962644"/>
          <c:w val="0.92963673516465861"/>
          <c:h val="0.6172591863931818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SD/PD/NE</c:v>
                </c:pt>
              </c:strCache>
            </c:strRef>
          </c:tx>
          <c:spPr>
            <a:solidFill>
              <a:srgbClr val="CBD3E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3.358972535634145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BC2-4D5F-8014-EDE537164776}"/>
                </c:ext>
              </c:extLst>
            </c:dLbl>
            <c:dLbl>
              <c:idx val="1"/>
              <c:layout>
                <c:manualLayout>
                  <c:x val="0"/>
                  <c:y val="-4.728832843462596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BC2-4D5F-8014-EDE537164776}"/>
                </c:ext>
              </c:extLst>
            </c:dLbl>
            <c:dLbl>
              <c:idx val="2"/>
              <c:layout>
                <c:manualLayout>
                  <c:x val="0"/>
                  <c:y val="-8.2204787037914941E-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BC2-4D5F-8014-EDE5371647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End of
induction</c:v>
                </c:pt>
                <c:pt idx="1">
                  <c:v>End of
intensification</c:v>
                </c:pt>
                <c:pt idx="2">
                  <c:v>End of 
consolidation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BC2-4D5F-8014-EDE53716477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rgbClr val="97A7C3"/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BC2-4D5F-8014-EDE5371647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End of
induction</c:v>
                </c:pt>
                <c:pt idx="1">
                  <c:v>End of
intensification</c:v>
                </c:pt>
                <c:pt idx="2">
                  <c:v>End of 
consolidation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BC2-4D5F-8014-EDE53716477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VGPR</c:v>
                </c:pt>
              </c:strCache>
            </c:strRef>
          </c:tx>
          <c:spPr>
            <a:solidFill>
              <a:srgbClr val="617AA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End of
induction</c:v>
                </c:pt>
                <c:pt idx="1">
                  <c:v>End of
intensification</c:v>
                </c:pt>
                <c:pt idx="2">
                  <c:v>End of 
consolidation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12</c:v>
                </c:pt>
                <c:pt idx="1">
                  <c:v>12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BC2-4D5F-8014-EDE53716477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CR</c:v>
                </c:pt>
              </c:strCache>
            </c:strRef>
          </c:tx>
          <c:spPr>
            <a:solidFill>
              <a:srgbClr val="2A4D8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End of
induction</c:v>
                </c:pt>
                <c:pt idx="1">
                  <c:v>End of
intensification</c:v>
                </c:pt>
                <c:pt idx="2">
                  <c:v>End of 
consolidation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3</c:v>
                </c:pt>
                <c:pt idx="1">
                  <c:v>3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BC2-4D5F-8014-EDE53716477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sCR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End of
induction</c:v>
                </c:pt>
                <c:pt idx="1">
                  <c:v>End of
intensification</c:v>
                </c:pt>
                <c:pt idx="2">
                  <c:v>End of 
consolidation</c:v>
                </c:pt>
              </c:strCache>
            </c:strRef>
          </c:cat>
          <c:val>
            <c:numRef>
              <c:f>Sheet1!$F$2:$F$4</c:f>
              <c:numCache>
                <c:formatCode>General</c:formatCode>
                <c:ptCount val="3"/>
                <c:pt idx="0">
                  <c:v>7</c:v>
                </c:pt>
                <c:pt idx="1">
                  <c:v>7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BC2-4D5F-8014-EDE53716477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35"/>
        <c:overlap val="100"/>
        <c:axId val="385041416"/>
        <c:axId val="385042200"/>
      </c:barChart>
      <c:catAx>
        <c:axId val="385041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85042200"/>
        <c:crosses val="autoZero"/>
        <c:auto val="1"/>
        <c:lblAlgn val="ctr"/>
        <c:lblOffset val="100"/>
        <c:noMultiLvlLbl val="0"/>
      </c:catAx>
      <c:valAx>
        <c:axId val="38504220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85041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64895-3DCE-9042-9049-2D07A144B504}" type="datetimeFigureOut">
              <a:rPr lang="en-US" smtClean="0"/>
              <a:t>7/5/24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2D842-C0C1-C743-A087-B5ECF727D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4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2D842-C0C1-C743-A087-B5ECF727DE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67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2D842-C0C1-C743-A087-B5ECF727DEC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85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2D842-C0C1-C743-A087-B5ECF727DEC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8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2D842-C0C1-C743-A087-B5ECF727DEC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45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2D842-C0C1-C743-A087-B5ECF727DEC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84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125/152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MRD positive after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induction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Isa-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RVd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RVd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66/56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(52.8%/36.8%)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converted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MRDneg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after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intensification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MRD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assessment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at end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intensification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was not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evaluable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for 9/5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not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8/5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17/10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1CC78-0ED5-A24A-8E95-D40EA724474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688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AA9E6-400A-E640-A318-E520058423C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57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88900" y="539750"/>
            <a:ext cx="5116513" cy="28797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0EF49-7894-4F53-A8DD-F7DB3BFC5032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9725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7D2D7-E9F0-8748-A8F9-E65809EB84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94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2D842-C0C1-C743-A087-B5ECF727DE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13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2D842-C0C1-C743-A087-B5ECF727DE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70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2D842-C0C1-C743-A087-B5ECF727DEC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38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2D842-C0C1-C743-A087-B5ECF727DEC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319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BBC24-6E82-03D0-79DF-B50B5633FC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291483-B3B5-0473-08E8-E3C8B0DCE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27460-4F5D-BEFF-5FA8-2A8D6628E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4DDA-BBD1-AA43-A0F4-4804C9C90881}" type="datetimeFigureOut">
              <a:rPr lang="en-US" smtClean="0"/>
              <a:t>7/5/24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85E24-6A68-5835-EA9A-6EFE882A1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4C528-7418-14B9-C7B7-632D7587B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9AA3-BB62-7049-AFD8-7B9F1A05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378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05294-BEEA-E424-1FFA-59C8BA396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5821BB-30D6-097B-339D-1F617267CB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617DE-6A80-F147-CA29-4DF56EB86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4DDA-BBD1-AA43-A0F4-4804C9C90881}" type="datetimeFigureOut">
              <a:rPr lang="en-US" smtClean="0"/>
              <a:t>7/5/24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D207D-E767-6170-94BF-1BDFBA0D5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0F0E6-EBA1-7A66-BB2B-A4303113D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9AA3-BB62-7049-AFD8-7B9F1A05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2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66DE4D-A414-4C5A-23F4-9CD1856BDC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570F62-3E7B-B2F4-9287-826844CC4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2424F-3F9E-B03F-5CC8-41787566A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4DDA-BBD1-AA43-A0F4-4804C9C90881}" type="datetimeFigureOut">
              <a:rPr lang="en-US" smtClean="0"/>
              <a:t>7/5/24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646D5-806B-2C01-F7D0-AF65A894F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F8108-3D5C-4203-2D5B-F88A0D03E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9AA3-BB62-7049-AFD8-7B9F1A05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76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DE6A48-BD34-9247-8CD2-A207D07E22B4}" type="datetime1">
              <a:rPr lang="en-US"/>
              <a:pPr/>
              <a:t>7/5/24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447-81A8-E34A-8E29-11F044513D7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68922"/>
            <a:ext cx="10972800" cy="4947903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1383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8015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43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687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425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304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673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34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7282B-41EF-68F4-0D5F-6B85E3C9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EB108-D533-81C5-E5FE-1C8C8CCD2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0CF3D-B163-C29C-E91B-0CEE6132D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4DDA-BBD1-AA43-A0F4-4804C9C90881}" type="datetimeFigureOut">
              <a:rPr lang="en-US" smtClean="0"/>
              <a:t>7/5/24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EE335-784E-3E17-D6ED-D60FB10C7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C8F76-1437-75B2-83C7-E2658FA55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9AA3-BB62-7049-AFD8-7B9F1A05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77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731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070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982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29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569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9323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76496600"/>
      </p:ext>
    </p:extLst>
  </p:cSld>
  <p:clrMapOvr>
    <a:masterClrMapping/>
  </p:clrMapOvr>
  <p:transition spd="slow" advClick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8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82926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9196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B3E11-CEE4-34F0-A321-A5C11C626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C42C5-8DB9-B7CC-0F36-CA67B4AAF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22632-EF5E-D450-5133-93AE94827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4DDA-BBD1-AA43-A0F4-4804C9C90881}" type="datetimeFigureOut">
              <a:rPr lang="en-US" smtClean="0"/>
              <a:t>7/5/24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1D7DC-96B9-9D8F-BC99-D507284F5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401A8-649B-DA40-7FB2-48062FAB7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9AA3-BB62-7049-AFD8-7B9F1A05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36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F7D48-14B3-DDA3-DBE6-3580F118F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58A61-7C33-A3AB-683D-6EDC3CED32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4B34F9-A3FC-255F-239E-A5CFE4C4B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49DDE1-1281-8B0D-214C-4367C6CE3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4DDA-BBD1-AA43-A0F4-4804C9C90881}" type="datetimeFigureOut">
              <a:rPr lang="en-US" smtClean="0"/>
              <a:t>7/5/24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52A184-5E45-25FB-A180-D19CC87A1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7307F-6EDB-5EA4-277B-6B0A8F277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9AA3-BB62-7049-AFD8-7B9F1A05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57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8FE95-DB3C-AE07-D6D1-FA205BC1E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7A8A9-D8C3-D1B9-8671-7984380CF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02BF53-387F-6879-46AE-1E4425B8B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2A7798-A3DA-5C9D-616A-67D6583CA6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BB1CC6-1C02-E0E2-A742-868B0DAE80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2ECC4A-98FE-5B72-84A3-832BC3CAB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4DDA-BBD1-AA43-A0F4-4804C9C90881}" type="datetimeFigureOut">
              <a:rPr lang="en-US" smtClean="0"/>
              <a:t>7/5/24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035384-A46E-F78C-BF00-9C32A0B56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64FE94-0027-286D-BE41-21486EB5F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9AA3-BB62-7049-AFD8-7B9F1A05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29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34B09-4DEB-5F3F-B2C7-21EFBBCA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A55E73-568A-ACB7-99CC-BA53A55C8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4DDA-BBD1-AA43-A0F4-4804C9C90881}" type="datetimeFigureOut">
              <a:rPr lang="en-US" smtClean="0"/>
              <a:t>7/5/24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FFFDEE-C746-B583-1123-715EF036C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518F33-951E-A6CA-13DA-5C9115061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9AA3-BB62-7049-AFD8-7B9F1A05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0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1D772A-A988-53A4-30CF-F83F968A5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4DDA-BBD1-AA43-A0F4-4804C9C90881}" type="datetimeFigureOut">
              <a:rPr lang="en-US" smtClean="0"/>
              <a:t>7/5/24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881AF3-8353-A0B9-1229-C15494D57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9180B-6788-1918-2BF9-CCDEC138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9AA3-BB62-7049-AFD8-7B9F1A05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16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67ED6-C71D-6606-122C-01CE919C8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FEB4A-178B-DDBE-3F85-357D6DD9E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3221E2-9DEC-928E-9871-996C38CF2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B49275-8A21-E316-771C-5BEA752C9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4DDA-BBD1-AA43-A0F4-4804C9C90881}" type="datetimeFigureOut">
              <a:rPr lang="en-US" smtClean="0"/>
              <a:t>7/5/24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F385EC-39E5-B155-F644-DB665189B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2B8670-8F87-040B-B123-C3F96B988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9AA3-BB62-7049-AFD8-7B9F1A05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28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C4AF8-D15D-C6B4-9FE9-69E4CD358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AC56CF-3DED-D8E5-A669-671C0CA933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9799A-9893-8B01-B2B4-FAF0FB939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EF927C-1C2E-630A-980F-A9FE2A314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4DDA-BBD1-AA43-A0F4-4804C9C90881}" type="datetimeFigureOut">
              <a:rPr lang="en-US" smtClean="0"/>
              <a:t>7/5/24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12DB5-BF3C-B7AF-14CA-40214D561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785FA3-BF58-5B75-11E3-6F862A2C6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9AA3-BB62-7049-AFD8-7B9F1A05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4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48CA0D-635B-4AC6-96DC-93B30DF2A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04FE5-2CDD-7788-6CB8-47A29BF28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326A6-837E-68E6-EEB4-0C2D583DCA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9B4DDA-BBD1-AA43-A0F4-4804C9C90881}" type="datetimeFigureOut">
              <a:rPr lang="en-US" smtClean="0"/>
              <a:t>7/5/24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29CF2-2AE7-A009-5509-95D646799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EA1B5-E090-EB02-C317-FEB2DE51D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179AA3-BB62-7049-AFD8-7B9F1A05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09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32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DDB99-F171-507C-8FF0-BFB65AECAE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Current and Emerging Therapeutic Approaches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0BA20F-B752-F50D-7C7A-212528C591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1200" b="1" dirty="0"/>
              <a:t>Thomas Martin, MD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1200" dirty="0"/>
              <a:t>Helen Diller Family Comprehensive Cancer Center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1200" dirty="0"/>
              <a:t>UCSF Medical Center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1200" dirty="0"/>
              <a:t>San Francisco, California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682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06059-EB32-45AA-8959-7B1D75FE8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9"/>
            <a:ext cx="10972800" cy="713539"/>
          </a:xfrm>
        </p:spPr>
        <p:txBody>
          <a:bodyPr vert="horz" lIns="121920" tIns="60960" rIns="121920" bIns="60960" rtlCol="0" anchor="t">
            <a:normAutofit fontScale="90000"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IsKia</a:t>
            </a:r>
            <a:r>
              <a:rPr lang="en-US" b="1" dirty="0">
                <a:solidFill>
                  <a:srgbClr val="C00000"/>
                </a:solidFill>
              </a:rPr>
              <a:t> - Primary Endpoint: 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Post-consolidation MRD negativity </a:t>
            </a:r>
            <a:r>
              <a:rPr lang="en-US" sz="3200" b="1" dirty="0">
                <a:solidFill>
                  <a:srgbClr val="C00000"/>
                </a:solidFill>
              </a:rPr>
              <a:t>(ITT analysis)</a:t>
            </a:r>
          </a:p>
        </p:txBody>
      </p:sp>
      <p:sp>
        <p:nvSpPr>
          <p:cNvPr id="3" name="TextBox 29">
            <a:extLst>
              <a:ext uri="{FF2B5EF4-FFF2-40B4-BE49-F238E27FC236}">
                <a16:creationId xmlns:a16="http://schemas.microsoft.com/office/drawing/2014/main" id="{9679C667-5FD0-71CF-576D-E22F7AA085A9}"/>
              </a:ext>
            </a:extLst>
          </p:cNvPr>
          <p:cNvSpPr txBox="1"/>
          <p:nvPr/>
        </p:nvSpPr>
        <p:spPr>
          <a:xfrm>
            <a:off x="0" y="538781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1600" b="1" dirty="0">
                <a:cs typeface="Arial" panose="020B0604020202020204" pitchFamily="34" charset="0"/>
              </a:rPr>
              <a:t>≥VGPR after consolidation was 94% in both arms</a:t>
            </a:r>
            <a:r>
              <a:rPr lang="en-US" sz="1600" dirty="0">
                <a:cs typeface="Arial" panose="020B0604020202020204" pitchFamily="34" charset="0"/>
              </a:rPr>
              <a:t>; ≥CR 74% vs 72% and </a:t>
            </a:r>
            <a:r>
              <a:rPr lang="en-US" sz="1600" dirty="0" err="1">
                <a:cs typeface="Arial" panose="020B0604020202020204" pitchFamily="34" charset="0"/>
              </a:rPr>
              <a:t>sCR</a:t>
            </a:r>
            <a:r>
              <a:rPr lang="en-US" sz="1600" dirty="0">
                <a:cs typeface="Arial" panose="020B0604020202020204" pitchFamily="34" charset="0"/>
              </a:rPr>
              <a:t> 64% vs 67% in the </a:t>
            </a:r>
            <a:r>
              <a:rPr lang="en-US" sz="1600" dirty="0" err="1">
                <a:cs typeface="Arial" panose="020B0604020202020204" pitchFamily="34" charset="0"/>
              </a:rPr>
              <a:t>IsaKRd</a:t>
            </a:r>
            <a:r>
              <a:rPr lang="en-US" sz="1600" dirty="0">
                <a:cs typeface="Arial" panose="020B0604020202020204" pitchFamily="34" charset="0"/>
              </a:rPr>
              <a:t> vs </a:t>
            </a:r>
            <a:r>
              <a:rPr lang="en-US" sz="1600" dirty="0" err="1">
                <a:cs typeface="Arial" panose="020B0604020202020204" pitchFamily="34" charset="0"/>
              </a:rPr>
              <a:t>KRd</a:t>
            </a:r>
            <a:r>
              <a:rPr lang="en-US" sz="1600" dirty="0">
                <a:cs typeface="Arial" panose="020B0604020202020204" pitchFamily="34" charset="0"/>
              </a:rPr>
              <a:t> arms.</a:t>
            </a:r>
          </a:p>
          <a:p>
            <a:pPr defTabSz="1219170">
              <a:defRPr/>
            </a:pPr>
            <a:r>
              <a:rPr lang="en-US" sz="1600" dirty="0">
                <a:cs typeface="Arial" panose="020B0604020202020204" pitchFamily="34" charset="0"/>
              </a:rPr>
              <a:t>High MRD compliance and sample quality (97-100% of sample evaluable at 10</a:t>
            </a:r>
            <a:r>
              <a:rPr lang="en-US" sz="1600" baseline="30000" dirty="0">
                <a:cs typeface="Arial" panose="020B0604020202020204" pitchFamily="34" charset="0"/>
              </a:rPr>
              <a:t>-5</a:t>
            </a:r>
            <a:r>
              <a:rPr lang="en-US" sz="1600" dirty="0">
                <a:cs typeface="Arial" panose="020B0604020202020204" pitchFamily="34" charset="0"/>
              </a:rPr>
              <a:t> and 10</a:t>
            </a:r>
            <a:r>
              <a:rPr lang="en-US" sz="1600" baseline="30000" dirty="0">
                <a:cs typeface="Arial" panose="020B0604020202020204" pitchFamily="34" charset="0"/>
              </a:rPr>
              <a:t>-6</a:t>
            </a:r>
            <a:r>
              <a:rPr lang="en-US" sz="1600" dirty="0">
                <a:cs typeface="Arial" panose="020B0604020202020204" pitchFamily="34" charset="0"/>
              </a:rPr>
              <a:t> cut off.</a:t>
            </a:r>
          </a:p>
          <a:p>
            <a:pPr defTabSz="1219170">
              <a:defRPr/>
            </a:pPr>
            <a:r>
              <a:rPr lang="en-US" sz="1600" dirty="0">
                <a:cs typeface="Arial" panose="020B0604020202020204" pitchFamily="34" charset="0"/>
              </a:rPr>
              <a:t>Consistent MRD results were detected by next-generation flow</a:t>
            </a:r>
          </a:p>
          <a:p>
            <a:pPr defTabSz="1219170">
              <a:defRPr/>
            </a:pPr>
            <a:r>
              <a:rPr lang="en-US" sz="1200" dirty="0">
                <a:cs typeface="Arial" panose="020B0604020202020204" pitchFamily="34" charset="0"/>
              </a:rPr>
              <a:t>In the logistic regression analysis, ORs, 95% CIs, and p-values were adjusted for stratification factor.</a:t>
            </a:r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DB20F9EE-DCFB-D96F-E60D-2BFA1239B137}"/>
              </a:ext>
            </a:extLst>
          </p:cNvPr>
          <p:cNvSpPr/>
          <p:nvPr/>
        </p:nvSpPr>
        <p:spPr>
          <a:xfrm>
            <a:off x="2492442" y="1375781"/>
            <a:ext cx="1487908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sz="2667" b="1" dirty="0">
                <a:solidFill>
                  <a:srgbClr val="000000"/>
                </a:solidFill>
                <a:cs typeface="Arial" panose="020B0604020202020204" pitchFamily="34" charset="0"/>
              </a:rPr>
              <a:t>NGS, 10</a:t>
            </a:r>
            <a:r>
              <a:rPr lang="en-US" sz="2667" b="1" baseline="30000" dirty="0">
                <a:solidFill>
                  <a:srgbClr val="000000"/>
                </a:solidFill>
                <a:cs typeface="Arial" panose="020B0604020202020204" pitchFamily="34" charset="0"/>
              </a:rPr>
              <a:t>-5</a:t>
            </a:r>
            <a:endParaRPr lang="en-US" sz="2667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C95A7058-7277-8069-F8AD-1FE0A24A7D68}"/>
              </a:ext>
            </a:extLst>
          </p:cNvPr>
          <p:cNvSpPr/>
          <p:nvPr/>
        </p:nvSpPr>
        <p:spPr>
          <a:xfrm>
            <a:off x="8510708" y="1375781"/>
            <a:ext cx="1487908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sz="2667" b="1" dirty="0">
                <a:solidFill>
                  <a:srgbClr val="000000"/>
                </a:solidFill>
                <a:cs typeface="Arial" panose="020B0604020202020204" pitchFamily="34" charset="0"/>
              </a:rPr>
              <a:t>NGS, 10</a:t>
            </a:r>
            <a:r>
              <a:rPr lang="en-US" sz="2667" b="1" baseline="30000" dirty="0">
                <a:solidFill>
                  <a:srgbClr val="000000"/>
                </a:solidFill>
                <a:cs typeface="Arial" panose="020B0604020202020204" pitchFamily="34" charset="0"/>
              </a:rPr>
              <a:t>-6</a:t>
            </a:r>
            <a:endParaRPr lang="en-US" sz="2667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F610A37D-FBD1-6D6E-AD7B-20F749B869BF}"/>
              </a:ext>
            </a:extLst>
          </p:cNvPr>
          <p:cNvGraphicFramePr/>
          <p:nvPr/>
        </p:nvGraphicFramePr>
        <p:xfrm>
          <a:off x="1072566" y="2121338"/>
          <a:ext cx="3385423" cy="3360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ectangle 25">
            <a:extLst>
              <a:ext uri="{FF2B5EF4-FFF2-40B4-BE49-F238E27FC236}">
                <a16:creationId xmlns:a16="http://schemas.microsoft.com/office/drawing/2014/main" id="{9A14BFA7-19A9-6E92-0B1B-67E9429B5A2A}"/>
              </a:ext>
            </a:extLst>
          </p:cNvPr>
          <p:cNvSpPr/>
          <p:nvPr/>
        </p:nvSpPr>
        <p:spPr>
          <a:xfrm rot="16200000">
            <a:off x="301169" y="3434804"/>
            <a:ext cx="11734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sz="1600">
                <a:solidFill>
                  <a:srgbClr val="000000"/>
                </a:solidFill>
                <a:cs typeface="Arial" panose="020B0604020202020204" pitchFamily="34" charset="0"/>
              </a:rPr>
              <a:t>Patients (%)</a:t>
            </a:r>
            <a:endParaRPr lang="en-US" sz="1600" baseline="30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FC5FA173-0EDD-3151-708B-4AD257451BBB}"/>
              </a:ext>
            </a:extLst>
          </p:cNvPr>
          <p:cNvSpPr/>
          <p:nvPr/>
        </p:nvSpPr>
        <p:spPr>
          <a:xfrm>
            <a:off x="2103675" y="2121338"/>
            <a:ext cx="2033610" cy="37965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sz="1867" dirty="0">
                <a:solidFill>
                  <a:srgbClr val="000000"/>
                </a:solidFill>
                <a:cs typeface="Arial" panose="020B0604020202020204" pitchFamily="34" charset="0"/>
              </a:rPr>
              <a:t>OR</a:t>
            </a:r>
            <a:r>
              <a:rPr lang="en-US" sz="1867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it-IT" sz="1867" dirty="0"/>
              <a:t>1.67, </a:t>
            </a:r>
            <a:r>
              <a:rPr lang="it-IT" sz="1867" dirty="0" err="1"/>
              <a:t>p</a:t>
            </a:r>
            <a:r>
              <a:rPr lang="it-IT" sz="1867" dirty="0"/>
              <a:t>=0.049</a:t>
            </a:r>
            <a:endParaRPr lang="en-US" sz="1867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7D4F760D-7115-D900-B4C4-3513395E02D7}"/>
              </a:ext>
            </a:extLst>
          </p:cNvPr>
          <p:cNvGraphicFramePr/>
          <p:nvPr/>
        </p:nvGraphicFramePr>
        <p:xfrm>
          <a:off x="7275789" y="2121337"/>
          <a:ext cx="3385423" cy="3360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 25">
            <a:extLst>
              <a:ext uri="{FF2B5EF4-FFF2-40B4-BE49-F238E27FC236}">
                <a16:creationId xmlns:a16="http://schemas.microsoft.com/office/drawing/2014/main" id="{B0625D5F-1BB1-8BF1-3711-F43A69FD95B4}"/>
              </a:ext>
            </a:extLst>
          </p:cNvPr>
          <p:cNvSpPr/>
          <p:nvPr/>
        </p:nvSpPr>
        <p:spPr>
          <a:xfrm rot="16200000">
            <a:off x="6305918" y="3434804"/>
            <a:ext cx="11734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sz="1600">
                <a:solidFill>
                  <a:srgbClr val="000000"/>
                </a:solidFill>
                <a:cs typeface="Arial" panose="020B0604020202020204" pitchFamily="34" charset="0"/>
              </a:rPr>
              <a:t>Patients (%)</a:t>
            </a:r>
            <a:endParaRPr lang="en-US" sz="1600" baseline="30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1B377E04-6EBD-7DF3-776F-F991CB1A8BEE}"/>
              </a:ext>
            </a:extLst>
          </p:cNvPr>
          <p:cNvSpPr/>
          <p:nvPr/>
        </p:nvSpPr>
        <p:spPr>
          <a:xfrm>
            <a:off x="8324762" y="2121337"/>
            <a:ext cx="1859805" cy="37965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sz="1867" dirty="0">
                <a:solidFill>
                  <a:srgbClr val="000000"/>
                </a:solidFill>
                <a:cs typeface="Arial" panose="020B0604020202020204" pitchFamily="34" charset="0"/>
              </a:rPr>
              <a:t>OR</a:t>
            </a:r>
            <a:r>
              <a:rPr lang="en-US" sz="1867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it-IT" sz="1867" dirty="0"/>
              <a:t>2.29, </a:t>
            </a:r>
            <a:r>
              <a:rPr lang="it-IT" sz="1867" dirty="0" err="1"/>
              <a:t>p</a:t>
            </a:r>
            <a:r>
              <a:rPr lang="it-IT" sz="1867" dirty="0"/>
              <a:t>&lt;0.001</a:t>
            </a:r>
            <a:endParaRPr lang="en-US" sz="1867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28">
            <a:extLst>
              <a:ext uri="{FF2B5EF4-FFF2-40B4-BE49-F238E27FC236}">
                <a16:creationId xmlns:a16="http://schemas.microsoft.com/office/drawing/2014/main" id="{16E8C976-DAC8-CA7C-449D-B0B704DA5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8080" y="6427109"/>
            <a:ext cx="4693920" cy="31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0000" tIns="62400" rIns="120000" bIns="62400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 defTabSz="1219170" eaLnBrk="1" hangingPunct="1">
              <a:spcBef>
                <a:spcPts val="800"/>
              </a:spcBef>
              <a:buClr>
                <a:srgbClr val="C89D37"/>
              </a:buClr>
              <a:defRPr/>
            </a:pPr>
            <a:r>
              <a:rPr lang="en-GB" altLang="it-IT" sz="800">
                <a:latin typeface="+mn-lt"/>
              </a:rPr>
              <a:t>MRD, minimal residual disease; ITT, intention to treat; </a:t>
            </a:r>
            <a:r>
              <a:rPr lang="it-IT" altLang="it-IT" sz="800">
                <a:latin typeface="+mn-lt"/>
              </a:rPr>
              <a:t>NGS, next-generation sequencing; OR, odds ratio; p, p-value; Isa, isatuximab; K, carfilzomib; R, lenalidomide; d, dexamethasone; CI, confidence interval.</a:t>
            </a:r>
            <a:endParaRPr lang="en-GB" altLang="it-IT" sz="8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501C66-408C-001D-9613-46D5BB2170D2}"/>
              </a:ext>
            </a:extLst>
          </p:cNvPr>
          <p:cNvSpPr txBox="1"/>
          <p:nvPr/>
        </p:nvSpPr>
        <p:spPr>
          <a:xfrm>
            <a:off x="312949" y="6453807"/>
            <a:ext cx="215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Gay F, et al ASH 2023</a:t>
            </a:r>
          </a:p>
        </p:txBody>
      </p:sp>
    </p:spTree>
    <p:extLst>
      <p:ext uri="{BB962C8B-B14F-4D97-AF65-F5344CB8AC3E}">
        <p14:creationId xmlns:p14="http://schemas.microsoft.com/office/powerpoint/2010/main" val="4025805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73691409-7FE7-F96C-E86C-BAD155711B62}"/>
              </a:ext>
            </a:extLst>
          </p:cNvPr>
          <p:cNvGraphicFramePr/>
          <p:nvPr/>
        </p:nvGraphicFramePr>
        <p:xfrm>
          <a:off x="461571" y="1889210"/>
          <a:ext cx="5392787" cy="4145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7CAA912D-AF01-A47C-0D6E-EC337A207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87120"/>
          </a:xfrm>
        </p:spPr>
        <p:txBody>
          <a:bodyPr vert="horz" lIns="121920" tIns="60960" rIns="121920" bIns="60960" rtlCol="0" anchor="t">
            <a:normAutofit/>
          </a:bodyPr>
          <a:lstStyle/>
          <a:p>
            <a:r>
              <a:rPr lang="en-US" sz="3733" b="1" dirty="0" err="1">
                <a:solidFill>
                  <a:srgbClr val="C00000"/>
                </a:solidFill>
              </a:rPr>
              <a:t>IsKia</a:t>
            </a:r>
            <a:r>
              <a:rPr lang="en-US" sz="3733" b="1" dirty="0">
                <a:solidFill>
                  <a:srgbClr val="C00000"/>
                </a:solidFill>
              </a:rPr>
              <a:t> - Post-consolidation MRD negativity by NGS </a:t>
            </a:r>
            <a:br>
              <a:rPr lang="en-US" sz="3733" b="1" dirty="0">
                <a:solidFill>
                  <a:srgbClr val="C00000"/>
                </a:solidFill>
              </a:rPr>
            </a:br>
            <a:r>
              <a:rPr lang="en-US" sz="2667" b="1" dirty="0">
                <a:solidFill>
                  <a:srgbClr val="C00000"/>
                </a:solidFill>
              </a:rPr>
              <a:t>Subgroup analysis by cytogenetic risk</a:t>
            </a:r>
            <a:endParaRPr lang="en-US" sz="3733" b="1" dirty="0">
              <a:solidFill>
                <a:srgbClr val="C00000"/>
              </a:solidFill>
            </a:endParaRPr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347BE700-C60E-5C3D-FC60-A0BCD8BBFD5F}"/>
              </a:ext>
            </a:extLst>
          </p:cNvPr>
          <p:cNvSpPr/>
          <p:nvPr/>
        </p:nvSpPr>
        <p:spPr>
          <a:xfrm rot="16200000">
            <a:off x="-309826" y="3125523"/>
            <a:ext cx="11734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Patients (%)</a:t>
            </a:r>
            <a:endParaRPr lang="en-US" sz="1600" baseline="30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00D8C4F-F51B-10A3-F85D-3B633BEC92F2}"/>
              </a:ext>
            </a:extLst>
          </p:cNvPr>
          <p:cNvSpPr txBox="1"/>
          <p:nvPr/>
        </p:nvSpPr>
        <p:spPr>
          <a:xfrm>
            <a:off x="0" y="5958201"/>
            <a:ext cx="6903896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1"/>
            <a:r>
              <a:rPr lang="en-US" sz="933" i="1" dirty="0">
                <a:solidFill>
                  <a:prstClr val="black"/>
                </a:solidFill>
                <a:latin typeface="Calibri" panose="020F0502020204030204"/>
              </a:rPr>
              <a:t>1 HRCA was defined as the presence of one of the following high-risk cytogenetic abnormalities: del(17p13.1), t(4;14) (p16.3;q32.3), t(14;16) (q32.3;q23), gain(1q21), or amp(1q21); 2+ HRCA was defined as the presence of at least two high-risk cytogenetic abnormalities.</a:t>
            </a:r>
          </a:p>
        </p:txBody>
      </p: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11D55E4E-0997-4E39-B180-B64EE28F073A}"/>
              </a:ext>
            </a:extLst>
          </p:cNvPr>
          <p:cNvGraphicFramePr/>
          <p:nvPr/>
        </p:nvGraphicFramePr>
        <p:xfrm>
          <a:off x="6337646" y="1889209"/>
          <a:ext cx="5392785" cy="4145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1028">
            <a:extLst>
              <a:ext uri="{FF2B5EF4-FFF2-40B4-BE49-F238E27FC236}">
                <a16:creationId xmlns:a16="http://schemas.microsoft.com/office/drawing/2014/main" id="{27C7E0A9-ADAF-D8C8-6864-E5D88C3ED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9215" y="6405434"/>
            <a:ext cx="5392785" cy="36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0000" tIns="62400" rIns="120000" bIns="62400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 defTabSz="1219170" eaLnBrk="1" hangingPunct="1">
              <a:spcBef>
                <a:spcPts val="800"/>
              </a:spcBef>
              <a:buClr>
                <a:srgbClr val="C89D37"/>
              </a:buClr>
              <a:defRPr/>
            </a:pPr>
            <a:r>
              <a:rPr lang="en-GB" altLang="it-IT" sz="800" dirty="0">
                <a:latin typeface="+mn-lt"/>
              </a:rPr>
              <a:t>MRD, minimal residual disease; </a:t>
            </a:r>
            <a:r>
              <a:rPr lang="it-IT" altLang="it-IT" sz="800" dirty="0">
                <a:latin typeface="+mn-lt"/>
              </a:rPr>
              <a:t>NGS, </a:t>
            </a:r>
            <a:r>
              <a:rPr lang="it-IT" altLang="it-IT" sz="800" dirty="0" err="1">
                <a:latin typeface="+mn-lt"/>
              </a:rPr>
              <a:t>next</a:t>
            </a:r>
            <a:r>
              <a:rPr lang="it-IT" altLang="it-IT" sz="800" dirty="0">
                <a:latin typeface="+mn-lt"/>
              </a:rPr>
              <a:t>-generation </a:t>
            </a:r>
            <a:r>
              <a:rPr lang="it-IT" altLang="it-IT" sz="800" dirty="0" err="1">
                <a:latin typeface="+mn-lt"/>
              </a:rPr>
              <a:t>sequencing</a:t>
            </a:r>
            <a:r>
              <a:rPr lang="it-IT" altLang="it-IT" sz="800" dirty="0">
                <a:latin typeface="+mn-lt"/>
              </a:rPr>
              <a:t>; HRCA, high-risk </a:t>
            </a:r>
            <a:r>
              <a:rPr lang="it-IT" altLang="it-IT" sz="800" dirty="0" err="1">
                <a:latin typeface="+mn-lt"/>
              </a:rPr>
              <a:t>cytogenetic</a:t>
            </a:r>
            <a:r>
              <a:rPr lang="it-IT" altLang="it-IT" sz="800" dirty="0">
                <a:latin typeface="+mn-lt"/>
              </a:rPr>
              <a:t> </a:t>
            </a:r>
            <a:r>
              <a:rPr lang="it-IT" altLang="it-IT" sz="800" dirty="0" err="1">
                <a:latin typeface="+mn-lt"/>
              </a:rPr>
              <a:t>abnormalities</a:t>
            </a:r>
            <a:r>
              <a:rPr lang="it-IT" altLang="it-IT" sz="800" dirty="0">
                <a:latin typeface="+mn-lt"/>
              </a:rPr>
              <a:t>; Isa, </a:t>
            </a:r>
            <a:r>
              <a:rPr lang="it-IT" altLang="it-IT" sz="800" dirty="0" err="1">
                <a:latin typeface="+mn-lt"/>
              </a:rPr>
              <a:t>isatuximab</a:t>
            </a:r>
            <a:r>
              <a:rPr lang="it-IT" altLang="it-IT" sz="800" dirty="0">
                <a:latin typeface="+mn-lt"/>
              </a:rPr>
              <a:t>; K, </a:t>
            </a:r>
            <a:r>
              <a:rPr lang="it-IT" altLang="it-IT" sz="800" dirty="0" err="1">
                <a:latin typeface="+mn-lt"/>
              </a:rPr>
              <a:t>carfilzomib</a:t>
            </a:r>
            <a:r>
              <a:rPr lang="it-IT" altLang="it-IT" sz="800" dirty="0">
                <a:latin typeface="+mn-lt"/>
              </a:rPr>
              <a:t>; </a:t>
            </a:r>
            <a:r>
              <a:rPr lang="it-IT" altLang="it-IT" sz="800" dirty="0" err="1">
                <a:latin typeface="+mn-lt"/>
              </a:rPr>
              <a:t>R</a:t>
            </a:r>
            <a:r>
              <a:rPr lang="it-IT" altLang="it-IT" sz="800" dirty="0">
                <a:latin typeface="+mn-lt"/>
              </a:rPr>
              <a:t>, </a:t>
            </a:r>
            <a:r>
              <a:rPr lang="it-IT" altLang="it-IT" sz="800" dirty="0" err="1">
                <a:latin typeface="+mn-lt"/>
              </a:rPr>
              <a:t>lenalidomide</a:t>
            </a:r>
            <a:r>
              <a:rPr lang="it-IT" altLang="it-IT" sz="800" dirty="0">
                <a:latin typeface="+mn-lt"/>
              </a:rPr>
              <a:t>; d, </a:t>
            </a:r>
            <a:r>
              <a:rPr lang="it-IT" altLang="it-IT" sz="800" dirty="0" err="1">
                <a:latin typeface="+mn-lt"/>
              </a:rPr>
              <a:t>dexamethasone</a:t>
            </a:r>
            <a:r>
              <a:rPr lang="it-IT" altLang="it-IT" sz="800" dirty="0">
                <a:latin typeface="+mn-lt"/>
              </a:rPr>
              <a:t>; del, </a:t>
            </a:r>
            <a:r>
              <a:rPr lang="it-IT" altLang="it-IT" sz="800" dirty="0" err="1">
                <a:latin typeface="+mn-lt"/>
              </a:rPr>
              <a:t>deletion</a:t>
            </a:r>
            <a:r>
              <a:rPr lang="it-IT" altLang="it-IT" sz="800" dirty="0">
                <a:latin typeface="+mn-lt"/>
              </a:rPr>
              <a:t>; t, </a:t>
            </a:r>
            <a:r>
              <a:rPr lang="it-IT" altLang="it-IT" sz="800" dirty="0" err="1">
                <a:latin typeface="+mn-lt"/>
              </a:rPr>
              <a:t>translocation</a:t>
            </a:r>
            <a:r>
              <a:rPr lang="it-IT" altLang="it-IT" sz="800" dirty="0">
                <a:latin typeface="+mn-lt"/>
              </a:rPr>
              <a:t>; </a:t>
            </a:r>
            <a:r>
              <a:rPr lang="it-IT" altLang="it-IT" sz="800" dirty="0" err="1">
                <a:latin typeface="+mn-lt"/>
              </a:rPr>
              <a:t>amp</a:t>
            </a:r>
            <a:r>
              <a:rPr lang="it-IT" altLang="it-IT" sz="800" dirty="0">
                <a:latin typeface="+mn-lt"/>
              </a:rPr>
              <a:t>, </a:t>
            </a:r>
            <a:r>
              <a:rPr lang="it-IT" altLang="it-IT" sz="800" dirty="0" err="1">
                <a:latin typeface="+mn-lt"/>
              </a:rPr>
              <a:t>amplification</a:t>
            </a:r>
            <a:r>
              <a:rPr lang="it-IT" altLang="it-IT" sz="800" dirty="0">
                <a:latin typeface="+mn-lt"/>
              </a:rPr>
              <a:t>.</a:t>
            </a:r>
            <a:endParaRPr lang="en-GB" altLang="it-IT" sz="800" dirty="0">
              <a:latin typeface="+mn-lt"/>
            </a:endParaRPr>
          </a:p>
        </p:txBody>
      </p:sp>
      <p:sp>
        <p:nvSpPr>
          <p:cNvPr id="11" name="Rectangle 25">
            <a:extLst>
              <a:ext uri="{FF2B5EF4-FFF2-40B4-BE49-F238E27FC236}">
                <a16:creationId xmlns:a16="http://schemas.microsoft.com/office/drawing/2014/main" id="{941B3164-B5F9-8E1F-A83B-B5E469FF49D3}"/>
              </a:ext>
            </a:extLst>
          </p:cNvPr>
          <p:cNvSpPr/>
          <p:nvPr/>
        </p:nvSpPr>
        <p:spPr>
          <a:xfrm>
            <a:off x="2744636" y="1375781"/>
            <a:ext cx="1487908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sz="2667" b="1" dirty="0">
                <a:solidFill>
                  <a:srgbClr val="000000"/>
                </a:solidFill>
                <a:cs typeface="Arial" panose="020B0604020202020204" pitchFamily="34" charset="0"/>
              </a:rPr>
              <a:t>NGS, 10</a:t>
            </a:r>
            <a:r>
              <a:rPr lang="en-US" sz="2667" b="1" baseline="30000" dirty="0">
                <a:solidFill>
                  <a:srgbClr val="000000"/>
                </a:solidFill>
                <a:cs typeface="Arial" panose="020B0604020202020204" pitchFamily="34" charset="0"/>
              </a:rPr>
              <a:t>-5</a:t>
            </a:r>
            <a:endParaRPr lang="en-US" sz="2667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CB866B16-D0AD-92E7-FE2F-009196257F1D}"/>
              </a:ext>
            </a:extLst>
          </p:cNvPr>
          <p:cNvSpPr/>
          <p:nvPr/>
        </p:nvSpPr>
        <p:spPr>
          <a:xfrm>
            <a:off x="8620710" y="1386125"/>
            <a:ext cx="1487908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sz="2667" b="1" dirty="0">
                <a:solidFill>
                  <a:srgbClr val="000000"/>
                </a:solidFill>
                <a:cs typeface="Arial" panose="020B0604020202020204" pitchFamily="34" charset="0"/>
              </a:rPr>
              <a:t>NGS, 10</a:t>
            </a:r>
            <a:r>
              <a:rPr lang="en-US" sz="2667" b="1" baseline="30000" dirty="0">
                <a:solidFill>
                  <a:srgbClr val="000000"/>
                </a:solidFill>
                <a:cs typeface="Arial" panose="020B0604020202020204" pitchFamily="34" charset="0"/>
              </a:rPr>
              <a:t>-6</a:t>
            </a:r>
            <a:endParaRPr lang="en-US" sz="2667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DC31E4C3-4FF4-FBC8-FB10-1A90BCEDF3DE}"/>
              </a:ext>
            </a:extLst>
          </p:cNvPr>
          <p:cNvGrpSpPr/>
          <p:nvPr/>
        </p:nvGrpSpPr>
        <p:grpSpPr>
          <a:xfrm>
            <a:off x="4334065" y="1221978"/>
            <a:ext cx="7627816" cy="4448796"/>
            <a:chOff x="3250549" y="916483"/>
            <a:chExt cx="5720862" cy="3336597"/>
          </a:xfrm>
        </p:grpSpPr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FE7FA0F1-9B41-9BCF-9DC8-1416FCC8D7C3}"/>
                </a:ext>
              </a:extLst>
            </p:cNvPr>
            <p:cNvSpPr txBox="1"/>
            <p:nvPr/>
          </p:nvSpPr>
          <p:spPr>
            <a:xfrm>
              <a:off x="3250549" y="916483"/>
              <a:ext cx="1321452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133" b="1" dirty="0" err="1">
                  <a:solidFill>
                    <a:srgbClr val="C00000"/>
                  </a:solidFill>
                </a:rPr>
                <a:t>Very</a:t>
              </a:r>
              <a:r>
                <a:rPr lang="it-IT" sz="2133" b="1" dirty="0">
                  <a:solidFill>
                    <a:srgbClr val="C00000"/>
                  </a:solidFill>
                </a:rPr>
                <a:t> high risk</a:t>
              </a:r>
            </a:p>
          </p:txBody>
        </p:sp>
        <p:sp>
          <p:nvSpPr>
            <p:cNvPr id="14" name="Parentesi graffa chiusa 13">
              <a:extLst>
                <a:ext uri="{FF2B5EF4-FFF2-40B4-BE49-F238E27FC236}">
                  <a16:creationId xmlns:a16="http://schemas.microsoft.com/office/drawing/2014/main" id="{AF60D23B-72B2-E03B-6DF1-BD2D4E33DFD8}"/>
                </a:ext>
              </a:extLst>
            </p:cNvPr>
            <p:cNvSpPr/>
            <p:nvPr/>
          </p:nvSpPr>
          <p:spPr>
            <a:xfrm rot="5400000" flipH="1">
              <a:off x="3803206" y="973084"/>
              <a:ext cx="120943" cy="1054181"/>
            </a:xfrm>
            <a:prstGeom prst="rightBrac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600374E8-0A92-0F1A-9527-D506D61056CF}"/>
                </a:ext>
              </a:extLst>
            </p:cNvPr>
            <p:cNvSpPr txBox="1"/>
            <p:nvPr/>
          </p:nvSpPr>
          <p:spPr>
            <a:xfrm>
              <a:off x="7649959" y="923168"/>
              <a:ext cx="1321452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133" b="1" err="1">
                  <a:solidFill>
                    <a:srgbClr val="C00000"/>
                  </a:solidFill>
                </a:rPr>
                <a:t>Very</a:t>
              </a:r>
              <a:r>
                <a:rPr lang="it-IT" sz="2133" b="1">
                  <a:solidFill>
                    <a:srgbClr val="C00000"/>
                  </a:solidFill>
                </a:rPr>
                <a:t> high risk</a:t>
              </a:r>
              <a:endParaRPr lang="it-IT" sz="2133" b="1" dirty="0">
                <a:solidFill>
                  <a:srgbClr val="C00000"/>
                </a:solidFill>
              </a:endParaRPr>
            </a:p>
          </p:txBody>
        </p:sp>
        <p:sp>
          <p:nvSpPr>
            <p:cNvPr id="16" name="Parentesi graffa chiusa 15">
              <a:extLst>
                <a:ext uri="{FF2B5EF4-FFF2-40B4-BE49-F238E27FC236}">
                  <a16:creationId xmlns:a16="http://schemas.microsoft.com/office/drawing/2014/main" id="{ADDC9415-03C0-441F-53FA-A6A3D1A7B288}"/>
                </a:ext>
              </a:extLst>
            </p:cNvPr>
            <p:cNvSpPr/>
            <p:nvPr/>
          </p:nvSpPr>
          <p:spPr>
            <a:xfrm rot="5400000" flipH="1">
              <a:off x="8202616" y="979769"/>
              <a:ext cx="120943" cy="1054181"/>
            </a:xfrm>
            <a:prstGeom prst="rightBrac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8D3DF110-766F-2AAD-BC3C-F836F33E33DE}"/>
                </a:ext>
              </a:extLst>
            </p:cNvPr>
            <p:cNvSpPr txBox="1"/>
            <p:nvPr/>
          </p:nvSpPr>
          <p:spPr>
            <a:xfrm>
              <a:off x="3368608" y="3968338"/>
              <a:ext cx="1108954" cy="28474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867" b="1" dirty="0">
                  <a:solidFill>
                    <a:srgbClr val="C00000"/>
                  </a:solidFill>
                  <a:latin typeface="+mj-lt"/>
                </a:rPr>
                <a:t>2+ HRCA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72FC8CC2-6605-B6AF-1B77-6E1F51B4BD98}"/>
                </a:ext>
              </a:extLst>
            </p:cNvPr>
            <p:cNvSpPr txBox="1"/>
            <p:nvPr/>
          </p:nvSpPr>
          <p:spPr>
            <a:xfrm>
              <a:off x="7775663" y="3961244"/>
              <a:ext cx="1108954" cy="28474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867" b="1" dirty="0">
                  <a:solidFill>
                    <a:srgbClr val="C00000"/>
                  </a:solidFill>
                  <a:latin typeface="+mj-lt"/>
                </a:rPr>
                <a:t>2+ HRCA</a:t>
              </a:r>
            </a:p>
          </p:txBody>
        </p:sp>
      </p:grp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D2EFF2DC-C39A-6A36-3090-6D4DED4EAAFC}"/>
              </a:ext>
            </a:extLst>
          </p:cNvPr>
          <p:cNvSpPr/>
          <p:nvPr/>
        </p:nvSpPr>
        <p:spPr>
          <a:xfrm rot="5400000">
            <a:off x="9330856" y="3189574"/>
            <a:ext cx="3327816" cy="1625599"/>
          </a:xfrm>
          <a:prstGeom prst="roundRect">
            <a:avLst>
              <a:gd name="adj" fmla="val 11134"/>
            </a:avLst>
          </a:prstGeom>
          <a:solidFill>
            <a:srgbClr val="FF33CC">
              <a:alpha val="9804"/>
            </a:srgbClr>
          </a:solidFill>
          <a:ln w="28575">
            <a:solidFill>
              <a:srgbClr val="C00000"/>
            </a:solidFill>
          </a:ln>
          <a:effectLst>
            <a:outerShdw blurRad="40000" dist="23000" dir="5400000" rotWithShape="0">
              <a:srgbClr val="FF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2018790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DA2E3B-49BA-0BD3-40C3-9389E6C15FB8}"/>
              </a:ext>
            </a:extLst>
          </p:cNvPr>
          <p:cNvGrpSpPr/>
          <p:nvPr/>
        </p:nvGrpSpPr>
        <p:grpSpPr>
          <a:xfrm>
            <a:off x="451104" y="4421327"/>
            <a:ext cx="11300393" cy="1109719"/>
            <a:chOff x="435867" y="3535382"/>
            <a:chExt cx="8475295" cy="937380"/>
          </a:xfrm>
        </p:grpSpPr>
        <p:sp>
          <p:nvSpPr>
            <p:cNvPr id="3" name="Rectangle: Rounded Corners 19">
              <a:extLst>
                <a:ext uri="{FF2B5EF4-FFF2-40B4-BE49-F238E27FC236}">
                  <a16:creationId xmlns:a16="http://schemas.microsoft.com/office/drawing/2014/main" id="{01BC79C2-3AB0-D7FE-A07E-C70ED3A90EBB}"/>
                </a:ext>
              </a:extLst>
            </p:cNvPr>
            <p:cNvSpPr/>
            <p:nvPr/>
          </p:nvSpPr>
          <p:spPr>
            <a:xfrm>
              <a:off x="435867" y="3535382"/>
              <a:ext cx="8475295" cy="93738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72000" rtlCol="0" anchor="t" anchorCtr="0"/>
            <a:lstStyle/>
            <a:p>
              <a:pPr marL="10584" algn="ctr" defTabSz="1219139">
                <a:lnSpc>
                  <a:spcPct val="150000"/>
                </a:lnSpc>
              </a:pPr>
              <a:endParaRPr lang="en-GB" sz="2667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EF25925-5263-4B29-7D0F-B61C9E30DD96}"/>
                </a:ext>
              </a:extLst>
            </p:cNvPr>
            <p:cNvSpPr txBox="1"/>
            <p:nvPr/>
          </p:nvSpPr>
          <p:spPr>
            <a:xfrm>
              <a:off x="805132" y="3649306"/>
              <a:ext cx="7166587" cy="701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GB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HRMM criteria: </a:t>
              </a:r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ISS stage II or III </a:t>
              </a:r>
              <a:r>
                <a:rPr lang="en-GB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PLUS </a:t>
              </a:r>
              <a:r>
                <a:rPr lang="en-GB" sz="1600" spc="-3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≥1 of: del(17p), t(4;14), t(14;16) and/or &gt;3 copies 1q21 (amp1q21)</a:t>
              </a:r>
              <a:endParaRPr lang="en-GB" sz="1600" spc="-3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77">
                <a:defRPr/>
              </a:pPr>
              <a:r>
                <a:rPr lang="en-GB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Primary objective</a:t>
              </a:r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MRD negativity after consolidation (NGF, 10</a:t>
              </a:r>
              <a:r>
                <a:rPr lang="en-GB" sz="16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-5</a:t>
              </a:r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defTabSz="914377">
                <a:defRPr/>
              </a:pPr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Secondary objective: PFS; Key tertiary objectives: ORR, OS, safety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AF95C92-565A-C5F4-901F-92E679BE44C8}"/>
              </a:ext>
            </a:extLst>
          </p:cNvPr>
          <p:cNvGrpSpPr/>
          <p:nvPr/>
        </p:nvGrpSpPr>
        <p:grpSpPr>
          <a:xfrm>
            <a:off x="95267" y="1727639"/>
            <a:ext cx="11400035" cy="2043443"/>
            <a:chOff x="366726" y="1380133"/>
            <a:chExt cx="8264700" cy="165357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2F7D9E8-5705-EC3B-D7F8-3EF6356C3F12}"/>
                </a:ext>
              </a:extLst>
            </p:cNvPr>
            <p:cNvSpPr txBox="1"/>
            <p:nvPr/>
          </p:nvSpPr>
          <p:spPr>
            <a:xfrm>
              <a:off x="1666273" y="2361254"/>
              <a:ext cx="958513" cy="672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39"/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Arm B</a:t>
              </a:r>
              <a:br>
                <a:rPr lang="en-GB" sz="1200" b="1" dirty="0">
                  <a:solidFill>
                    <a:srgbClr val="6B74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200" b="1" dirty="0">
                  <a:solidFill>
                    <a:srgbClr val="6B74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TNE or</a:t>
              </a:r>
              <a:br>
                <a:rPr lang="en-GB" sz="1200" b="1" dirty="0">
                  <a:solidFill>
                    <a:srgbClr val="6B74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200" b="1" dirty="0">
                  <a:solidFill>
                    <a:srgbClr val="6B74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&gt;70 years</a:t>
              </a:r>
              <a:br>
                <a:rPr lang="en-GB" sz="1200" b="1" dirty="0">
                  <a:solidFill>
                    <a:srgbClr val="6B74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200" b="1" dirty="0">
                  <a:solidFill>
                    <a:srgbClr val="6B74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n=26</a:t>
              </a:r>
            </a:p>
          </p:txBody>
        </p:sp>
        <p:sp>
          <p:nvSpPr>
            <p:cNvPr id="8" name="TextBox 141">
              <a:extLst>
                <a:ext uri="{FF2B5EF4-FFF2-40B4-BE49-F238E27FC236}">
                  <a16:creationId xmlns:a16="http://schemas.microsoft.com/office/drawing/2014/main" id="{B985685B-51C8-2484-3D48-70750E5E7E9D}"/>
                </a:ext>
              </a:extLst>
            </p:cNvPr>
            <p:cNvSpPr txBox="1"/>
            <p:nvPr/>
          </p:nvSpPr>
          <p:spPr>
            <a:xfrm>
              <a:off x="2416352" y="1380133"/>
              <a:ext cx="1460814" cy="307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39"/>
              <a:r>
                <a:rPr lang="en-US" b="1" dirty="0">
                  <a:solidFill>
                    <a:srgbClr val="6B74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Induction</a:t>
              </a:r>
            </a:p>
          </p:txBody>
        </p:sp>
        <p:sp>
          <p:nvSpPr>
            <p:cNvPr id="9" name="TextBox 144">
              <a:extLst>
                <a:ext uri="{FF2B5EF4-FFF2-40B4-BE49-F238E27FC236}">
                  <a16:creationId xmlns:a16="http://schemas.microsoft.com/office/drawing/2014/main" id="{692E84E4-203A-9D15-4200-71BBC5E78418}"/>
                </a:ext>
              </a:extLst>
            </p:cNvPr>
            <p:cNvSpPr txBox="1"/>
            <p:nvPr/>
          </p:nvSpPr>
          <p:spPr>
            <a:xfrm>
              <a:off x="6499400" y="1380133"/>
              <a:ext cx="1961733" cy="307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39"/>
              <a:r>
                <a:rPr lang="en-US" b="1" dirty="0">
                  <a:solidFill>
                    <a:srgbClr val="6B74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Maintenance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BFE73F7-EB4E-DE8E-34D6-DC87E338C976}"/>
                </a:ext>
              </a:extLst>
            </p:cNvPr>
            <p:cNvSpPr txBox="1"/>
            <p:nvPr/>
          </p:nvSpPr>
          <p:spPr>
            <a:xfrm>
              <a:off x="4906172" y="1380133"/>
              <a:ext cx="1961733" cy="307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39"/>
              <a:r>
                <a:rPr lang="en-US" b="1" dirty="0">
                  <a:solidFill>
                    <a:srgbClr val="6B74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Consolidation</a:t>
              </a:r>
            </a:p>
          </p:txBody>
        </p:sp>
        <p:sp>
          <p:nvSpPr>
            <p:cNvPr id="11" name="TextBox 139">
              <a:extLst>
                <a:ext uri="{FF2B5EF4-FFF2-40B4-BE49-F238E27FC236}">
                  <a16:creationId xmlns:a16="http://schemas.microsoft.com/office/drawing/2014/main" id="{C0243A44-AEAC-3B94-CEDC-B8D7AB36EB51}"/>
                </a:ext>
              </a:extLst>
            </p:cNvPr>
            <p:cNvSpPr txBox="1"/>
            <p:nvPr/>
          </p:nvSpPr>
          <p:spPr>
            <a:xfrm>
              <a:off x="366726" y="1583632"/>
              <a:ext cx="1178656" cy="539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39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ND HRMM</a:t>
              </a:r>
              <a:br>
                <a:rPr lang="en-GB" b="1" dirty="0">
                  <a:solidFill>
                    <a:srgbClr val="6B74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b="1" dirty="0">
                  <a:solidFill>
                    <a:srgbClr val="6B74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ITT N=125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0BDD4E7-594F-9C1B-8E94-5498DC582B0E}"/>
                </a:ext>
              </a:extLst>
            </p:cNvPr>
            <p:cNvSpPr txBox="1"/>
            <p:nvPr/>
          </p:nvSpPr>
          <p:spPr>
            <a:xfrm>
              <a:off x="1666273" y="1415146"/>
              <a:ext cx="958513" cy="821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39"/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Arm A</a:t>
              </a:r>
              <a:br>
                <a:rPr lang="en-GB" sz="1200" b="1" dirty="0">
                  <a:solidFill>
                    <a:srgbClr val="6B74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200" b="1" dirty="0">
                  <a:solidFill>
                    <a:srgbClr val="6B74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 and</a:t>
              </a:r>
              <a:br>
                <a:rPr lang="en-GB" sz="1200" b="1" dirty="0">
                  <a:solidFill>
                    <a:srgbClr val="6B74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200" b="1" dirty="0">
                  <a:solidFill>
                    <a:srgbClr val="6B74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≤70 years</a:t>
              </a:r>
              <a:br>
                <a:rPr lang="en-GB" sz="1200" b="1" dirty="0">
                  <a:solidFill>
                    <a:srgbClr val="6B74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200" b="1" dirty="0">
                  <a:solidFill>
                    <a:srgbClr val="6B74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ITT-IA</a:t>
              </a:r>
              <a:br>
                <a:rPr lang="en-GB" sz="1200" b="1" dirty="0">
                  <a:solidFill>
                    <a:srgbClr val="6B74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200" b="1" dirty="0">
                  <a:solidFill>
                    <a:srgbClr val="6B747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n=99</a:t>
              </a:r>
              <a:endParaRPr lang="en-GB" sz="1200" baseline="30000" dirty="0">
                <a:solidFill>
                  <a:srgbClr val="6B747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feld 169">
              <a:extLst>
                <a:ext uri="{FF2B5EF4-FFF2-40B4-BE49-F238E27FC236}">
                  <a16:creationId xmlns:a16="http://schemas.microsoft.com/office/drawing/2014/main" id="{02AC6DDA-844B-00F3-0E62-EBF83FA3816B}"/>
                </a:ext>
              </a:extLst>
            </p:cNvPr>
            <p:cNvSpPr txBox="1"/>
            <p:nvPr/>
          </p:nvSpPr>
          <p:spPr bwMode="gray">
            <a:xfrm>
              <a:off x="2519582" y="2246167"/>
              <a:ext cx="1277472" cy="2398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05000"/>
                </a:lnSpc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28-day cycles</a:t>
              </a:r>
            </a:p>
          </p:txBody>
        </p:sp>
        <p:sp>
          <p:nvSpPr>
            <p:cNvPr id="14" name="Textfeld 170">
              <a:extLst>
                <a:ext uri="{FF2B5EF4-FFF2-40B4-BE49-F238E27FC236}">
                  <a16:creationId xmlns:a16="http://schemas.microsoft.com/office/drawing/2014/main" id="{D9B096FC-9955-93A8-C244-C634D4598B24}"/>
                </a:ext>
              </a:extLst>
            </p:cNvPr>
            <p:cNvSpPr txBox="1"/>
            <p:nvPr/>
          </p:nvSpPr>
          <p:spPr bwMode="gray">
            <a:xfrm>
              <a:off x="5314865" y="2246527"/>
              <a:ext cx="1277472" cy="2398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05000"/>
                </a:lnSpc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28-day cycles</a:t>
              </a:r>
            </a:p>
          </p:txBody>
        </p:sp>
        <p:sp>
          <p:nvSpPr>
            <p:cNvPr id="15" name="Textfeld 171">
              <a:extLst>
                <a:ext uri="{FF2B5EF4-FFF2-40B4-BE49-F238E27FC236}">
                  <a16:creationId xmlns:a16="http://schemas.microsoft.com/office/drawing/2014/main" id="{B578851C-48C0-C685-BA8C-429DBB0D7A37}"/>
                </a:ext>
              </a:extLst>
            </p:cNvPr>
            <p:cNvSpPr txBox="1"/>
            <p:nvPr/>
          </p:nvSpPr>
          <p:spPr bwMode="gray">
            <a:xfrm>
              <a:off x="6938692" y="2246167"/>
              <a:ext cx="1277472" cy="2398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05000"/>
                </a:lnSpc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28-day cycles</a:t>
              </a:r>
            </a:p>
          </p:txBody>
        </p:sp>
        <p:sp>
          <p:nvSpPr>
            <p:cNvPr id="16" name="Rectangle 30">
              <a:extLst>
                <a:ext uri="{FF2B5EF4-FFF2-40B4-BE49-F238E27FC236}">
                  <a16:creationId xmlns:a16="http://schemas.microsoft.com/office/drawing/2014/main" id="{DAAF2617-F7C5-550E-3EB3-CDA7DC0C18EF}"/>
                </a:ext>
              </a:extLst>
            </p:cNvPr>
            <p:cNvSpPr/>
            <p:nvPr/>
          </p:nvSpPr>
          <p:spPr bwMode="auto">
            <a:xfrm>
              <a:off x="2516965" y="2085821"/>
              <a:ext cx="1689112" cy="114232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16747" tIns="108373" rIns="216747" bIns="108373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900" kern="0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Stem cell mobilization after cycle 3 </a:t>
              </a:r>
              <a:endParaRPr lang="en-US" sz="900" kern="0" baseline="30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BA36C9E-FCEF-27DF-358D-36363AD3EB46}"/>
                </a:ext>
              </a:extLst>
            </p:cNvPr>
            <p:cNvGrpSpPr/>
            <p:nvPr/>
          </p:nvGrpSpPr>
          <p:grpSpPr>
            <a:xfrm>
              <a:off x="494004" y="2087350"/>
              <a:ext cx="1346877" cy="680745"/>
              <a:chOff x="287533" y="1925602"/>
              <a:chExt cx="1346877" cy="680745"/>
            </a:xfrm>
          </p:grpSpPr>
          <p:sp>
            <p:nvSpPr>
              <p:cNvPr id="58" name="Arrow: Pentagon 98">
                <a:extLst>
                  <a:ext uri="{FF2B5EF4-FFF2-40B4-BE49-F238E27FC236}">
                    <a16:creationId xmlns:a16="http://schemas.microsoft.com/office/drawing/2014/main" id="{BDD20702-72B8-49B1-C353-D7584A3C6575}"/>
                  </a:ext>
                </a:extLst>
              </p:cNvPr>
              <p:cNvSpPr/>
              <p:nvPr/>
            </p:nvSpPr>
            <p:spPr>
              <a:xfrm>
                <a:off x="624311" y="2016084"/>
                <a:ext cx="1010099" cy="452538"/>
              </a:xfrm>
              <a:prstGeom prst="homePlat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39"/>
                <a:endParaRPr lang="en-GB" sz="2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Chevron 374">
                <a:extLst>
                  <a:ext uri="{FF2B5EF4-FFF2-40B4-BE49-F238E27FC236}">
                    <a16:creationId xmlns:a16="http://schemas.microsoft.com/office/drawing/2014/main" id="{42E61C15-6BF3-3E01-B394-9838B52952CC}"/>
                  </a:ext>
                </a:extLst>
              </p:cNvPr>
              <p:cNvSpPr/>
              <p:nvPr/>
            </p:nvSpPr>
            <p:spPr>
              <a:xfrm rot="10800000" flipH="1">
                <a:off x="1056181" y="2016084"/>
                <a:ext cx="430393" cy="453087"/>
              </a:xfrm>
              <a:prstGeom prst="chevron">
                <a:avLst>
                  <a:gd name="adj" fmla="val 56589"/>
                </a:avLst>
              </a:prstGeom>
              <a:solidFill>
                <a:srgbClr val="DBEE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39"/>
                <a:endParaRPr lang="en-GB" sz="2000">
                  <a:solidFill>
                    <a:srgbClr val="6B747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108949EF-A5BF-6A30-B3FF-B8AD84EEFEC9}"/>
                  </a:ext>
                </a:extLst>
              </p:cNvPr>
              <p:cNvSpPr/>
              <p:nvPr/>
            </p:nvSpPr>
            <p:spPr>
              <a:xfrm>
                <a:off x="287533" y="1925602"/>
                <a:ext cx="627558" cy="680745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39"/>
                <a:endParaRPr lang="en-GB" sz="2800" b="1">
                  <a:solidFill>
                    <a:srgbClr val="525CA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E39CE091-4172-7145-15B5-72274BD73425}"/>
                  </a:ext>
                </a:extLst>
              </p:cNvPr>
              <p:cNvGrpSpPr/>
              <p:nvPr/>
            </p:nvGrpSpPr>
            <p:grpSpPr>
              <a:xfrm>
                <a:off x="306905" y="2079385"/>
                <a:ext cx="468263" cy="322236"/>
                <a:chOff x="4721225" y="3030538"/>
                <a:chExt cx="936626" cy="739776"/>
              </a:xfrm>
              <a:solidFill>
                <a:schemeClr val="accent2"/>
              </a:solidFill>
            </p:grpSpPr>
            <p:sp>
              <p:nvSpPr>
                <p:cNvPr id="134" name="Freeform 64">
                  <a:extLst>
                    <a:ext uri="{FF2B5EF4-FFF2-40B4-BE49-F238E27FC236}">
                      <a16:creationId xmlns:a16="http://schemas.microsoft.com/office/drawing/2014/main" id="{7B6A35DD-199F-76DE-B78A-91CA03F411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54600" y="3155951"/>
                  <a:ext cx="280988" cy="423863"/>
                </a:xfrm>
                <a:custGeom>
                  <a:avLst/>
                  <a:gdLst>
                    <a:gd name="T0" fmla="*/ 62 w 74"/>
                    <a:gd name="T1" fmla="*/ 111 h 111"/>
                    <a:gd name="T2" fmla="*/ 61 w 74"/>
                    <a:gd name="T3" fmla="*/ 110 h 111"/>
                    <a:gd name="T4" fmla="*/ 67 w 74"/>
                    <a:gd name="T5" fmla="*/ 108 h 111"/>
                    <a:gd name="T6" fmla="*/ 74 w 74"/>
                    <a:gd name="T7" fmla="*/ 104 h 111"/>
                    <a:gd name="T8" fmla="*/ 72 w 74"/>
                    <a:gd name="T9" fmla="*/ 97 h 111"/>
                    <a:gd name="T10" fmla="*/ 29 w 74"/>
                    <a:gd name="T11" fmla="*/ 76 h 111"/>
                    <a:gd name="T12" fmla="*/ 19 w 74"/>
                    <a:gd name="T13" fmla="*/ 71 h 111"/>
                    <a:gd name="T14" fmla="*/ 15 w 74"/>
                    <a:gd name="T15" fmla="*/ 62 h 111"/>
                    <a:gd name="T16" fmla="*/ 26 w 74"/>
                    <a:gd name="T17" fmla="*/ 31 h 111"/>
                    <a:gd name="T18" fmla="*/ 30 w 74"/>
                    <a:gd name="T19" fmla="*/ 14 h 111"/>
                    <a:gd name="T20" fmla="*/ 30 w 74"/>
                    <a:gd name="T21" fmla="*/ 0 h 111"/>
                    <a:gd name="T22" fmla="*/ 15 w 74"/>
                    <a:gd name="T23" fmla="*/ 9 h 111"/>
                    <a:gd name="T24" fmla="*/ 12 w 74"/>
                    <a:gd name="T25" fmla="*/ 13 h 111"/>
                    <a:gd name="T26" fmla="*/ 11 w 74"/>
                    <a:gd name="T27" fmla="*/ 15 h 111"/>
                    <a:gd name="T28" fmla="*/ 3 w 74"/>
                    <a:gd name="T29" fmla="*/ 85 h 111"/>
                    <a:gd name="T30" fmla="*/ 21 w 74"/>
                    <a:gd name="T31" fmla="*/ 107 h 111"/>
                    <a:gd name="T32" fmla="*/ 26 w 74"/>
                    <a:gd name="T33" fmla="*/ 109 h 111"/>
                    <a:gd name="T34" fmla="*/ 25 w 74"/>
                    <a:gd name="T35" fmla="*/ 111 h 111"/>
                    <a:gd name="T36" fmla="*/ 62 w 74"/>
                    <a:gd name="T37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4" h="111">
                      <a:moveTo>
                        <a:pt x="62" y="111"/>
                      </a:moveTo>
                      <a:cubicBezTo>
                        <a:pt x="61" y="110"/>
                        <a:pt x="61" y="110"/>
                        <a:pt x="61" y="110"/>
                      </a:cubicBezTo>
                      <a:cubicBezTo>
                        <a:pt x="67" y="108"/>
                        <a:pt x="67" y="108"/>
                        <a:pt x="67" y="108"/>
                      </a:cubicBezTo>
                      <a:cubicBezTo>
                        <a:pt x="69" y="107"/>
                        <a:pt x="71" y="106"/>
                        <a:pt x="74" y="104"/>
                      </a:cubicBezTo>
                      <a:cubicBezTo>
                        <a:pt x="74" y="101"/>
                        <a:pt x="73" y="99"/>
                        <a:pt x="72" y="97"/>
                      </a:cubicBezTo>
                      <a:cubicBezTo>
                        <a:pt x="68" y="86"/>
                        <a:pt x="50" y="78"/>
                        <a:pt x="29" y="76"/>
                      </a:cubicBezTo>
                      <a:cubicBezTo>
                        <a:pt x="27" y="75"/>
                        <a:pt x="22" y="75"/>
                        <a:pt x="19" y="71"/>
                      </a:cubicBezTo>
                      <a:cubicBezTo>
                        <a:pt x="18" y="69"/>
                        <a:pt x="16" y="64"/>
                        <a:pt x="15" y="62"/>
                      </a:cubicBezTo>
                      <a:cubicBezTo>
                        <a:pt x="20" y="54"/>
                        <a:pt x="24" y="44"/>
                        <a:pt x="26" y="31"/>
                      </a:cubicBezTo>
                      <a:cubicBezTo>
                        <a:pt x="26" y="30"/>
                        <a:pt x="34" y="14"/>
                        <a:pt x="30" y="14"/>
                      </a:cubicBezTo>
                      <a:cubicBezTo>
                        <a:pt x="30" y="12"/>
                        <a:pt x="31" y="6"/>
                        <a:pt x="30" y="0"/>
                      </a:cubicBezTo>
                      <a:cubicBezTo>
                        <a:pt x="24" y="1"/>
                        <a:pt x="19" y="4"/>
                        <a:pt x="15" y="9"/>
                      </a:cubicBezTo>
                      <a:cubicBezTo>
                        <a:pt x="14" y="10"/>
                        <a:pt x="13" y="11"/>
                        <a:pt x="12" y="13"/>
                      </a:cubicBezTo>
                      <a:cubicBezTo>
                        <a:pt x="12" y="13"/>
                        <a:pt x="12" y="14"/>
                        <a:pt x="11" y="15"/>
                      </a:cubicBezTo>
                      <a:cubicBezTo>
                        <a:pt x="0" y="37"/>
                        <a:pt x="3" y="85"/>
                        <a:pt x="3" y="85"/>
                      </a:cubicBezTo>
                      <a:cubicBezTo>
                        <a:pt x="5" y="100"/>
                        <a:pt x="17" y="106"/>
                        <a:pt x="21" y="107"/>
                      </a:cubicBezTo>
                      <a:cubicBezTo>
                        <a:pt x="26" y="109"/>
                        <a:pt x="26" y="109"/>
                        <a:pt x="26" y="109"/>
                      </a:cubicBezTo>
                      <a:cubicBezTo>
                        <a:pt x="25" y="111"/>
                        <a:pt x="25" y="111"/>
                        <a:pt x="25" y="111"/>
                      </a:cubicBezTo>
                      <a:lnTo>
                        <a:pt x="62" y="1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62560" tIns="81280" rIns="162560" bIns="8128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39">
                    <a:defRPr/>
                  </a:pPr>
                  <a:endParaRPr lang="en-GB" sz="2000" ker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5" name="Freeform 65">
                  <a:extLst>
                    <a:ext uri="{FF2B5EF4-FFF2-40B4-BE49-F238E27FC236}">
                      <a16:creationId xmlns:a16="http://schemas.microsoft.com/office/drawing/2014/main" id="{AEE02D8C-F00D-F661-FF79-2D91781075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21225" y="3030538"/>
                  <a:ext cx="439738" cy="549275"/>
                </a:xfrm>
                <a:custGeom>
                  <a:avLst/>
                  <a:gdLst>
                    <a:gd name="T0" fmla="*/ 83 w 116"/>
                    <a:gd name="T1" fmla="*/ 119 h 144"/>
                    <a:gd name="T2" fmla="*/ 93 w 116"/>
                    <a:gd name="T3" fmla="*/ 44 h 144"/>
                    <a:gd name="T4" fmla="*/ 94 w 116"/>
                    <a:gd name="T5" fmla="*/ 42 h 144"/>
                    <a:gd name="T6" fmla="*/ 98 w 116"/>
                    <a:gd name="T7" fmla="*/ 36 h 144"/>
                    <a:gd name="T8" fmla="*/ 116 w 116"/>
                    <a:gd name="T9" fmla="*/ 25 h 144"/>
                    <a:gd name="T10" fmla="*/ 111 w 116"/>
                    <a:gd name="T11" fmla="*/ 16 h 144"/>
                    <a:gd name="T12" fmla="*/ 103 w 116"/>
                    <a:gd name="T13" fmla="*/ 10 h 144"/>
                    <a:gd name="T14" fmla="*/ 106 w 116"/>
                    <a:gd name="T15" fmla="*/ 10 h 144"/>
                    <a:gd name="T16" fmla="*/ 82 w 116"/>
                    <a:gd name="T17" fmla="*/ 4 h 144"/>
                    <a:gd name="T18" fmla="*/ 82 w 116"/>
                    <a:gd name="T19" fmla="*/ 2 h 144"/>
                    <a:gd name="T20" fmla="*/ 75 w 116"/>
                    <a:gd name="T21" fmla="*/ 4 h 144"/>
                    <a:gd name="T22" fmla="*/ 76 w 116"/>
                    <a:gd name="T23" fmla="*/ 0 h 144"/>
                    <a:gd name="T24" fmla="*/ 72 w 116"/>
                    <a:gd name="T25" fmla="*/ 6 h 144"/>
                    <a:gd name="T26" fmla="*/ 51 w 116"/>
                    <a:gd name="T27" fmla="*/ 16 h 144"/>
                    <a:gd name="T28" fmla="*/ 45 w 116"/>
                    <a:gd name="T29" fmla="*/ 47 h 144"/>
                    <a:gd name="T30" fmla="*/ 48 w 116"/>
                    <a:gd name="T31" fmla="*/ 64 h 144"/>
                    <a:gd name="T32" fmla="*/ 52 w 116"/>
                    <a:gd name="T33" fmla="*/ 75 h 144"/>
                    <a:gd name="T34" fmla="*/ 59 w 116"/>
                    <a:gd name="T35" fmla="*/ 94 h 144"/>
                    <a:gd name="T36" fmla="*/ 56 w 116"/>
                    <a:gd name="T37" fmla="*/ 105 h 144"/>
                    <a:gd name="T38" fmla="*/ 56 w 116"/>
                    <a:gd name="T39" fmla="*/ 104 h 144"/>
                    <a:gd name="T40" fmla="*/ 46 w 116"/>
                    <a:gd name="T41" fmla="*/ 108 h 144"/>
                    <a:gd name="T42" fmla="*/ 2 w 116"/>
                    <a:gd name="T43" fmla="*/ 130 h 144"/>
                    <a:gd name="T44" fmla="*/ 0 w 116"/>
                    <a:gd name="T45" fmla="*/ 144 h 144"/>
                    <a:gd name="T46" fmla="*/ 100 w 116"/>
                    <a:gd name="T47" fmla="*/ 144 h 144"/>
                    <a:gd name="T48" fmla="*/ 83 w 116"/>
                    <a:gd name="T49" fmla="*/ 119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16" h="144">
                      <a:moveTo>
                        <a:pt x="83" y="119"/>
                      </a:moveTo>
                      <a:cubicBezTo>
                        <a:pt x="83" y="117"/>
                        <a:pt x="81" y="69"/>
                        <a:pt x="93" y="44"/>
                      </a:cubicBezTo>
                      <a:cubicBezTo>
                        <a:pt x="94" y="42"/>
                        <a:pt x="94" y="42"/>
                        <a:pt x="94" y="42"/>
                      </a:cubicBezTo>
                      <a:cubicBezTo>
                        <a:pt x="95" y="40"/>
                        <a:pt x="96" y="38"/>
                        <a:pt x="98" y="36"/>
                      </a:cubicBezTo>
                      <a:cubicBezTo>
                        <a:pt x="103" y="31"/>
                        <a:pt x="109" y="27"/>
                        <a:pt x="116" y="25"/>
                      </a:cubicBezTo>
                      <a:cubicBezTo>
                        <a:pt x="115" y="22"/>
                        <a:pt x="114" y="18"/>
                        <a:pt x="111" y="16"/>
                      </a:cubicBezTo>
                      <a:cubicBezTo>
                        <a:pt x="109" y="13"/>
                        <a:pt x="107" y="12"/>
                        <a:pt x="103" y="10"/>
                      </a:cubicBezTo>
                      <a:cubicBezTo>
                        <a:pt x="104" y="10"/>
                        <a:pt x="105" y="10"/>
                        <a:pt x="106" y="10"/>
                      </a:cubicBezTo>
                      <a:cubicBezTo>
                        <a:pt x="96" y="3"/>
                        <a:pt x="85" y="4"/>
                        <a:pt x="82" y="4"/>
                      </a:cubicBezTo>
                      <a:cubicBezTo>
                        <a:pt x="81" y="3"/>
                        <a:pt x="82" y="2"/>
                        <a:pt x="82" y="2"/>
                      </a:cubicBezTo>
                      <a:cubicBezTo>
                        <a:pt x="80" y="2"/>
                        <a:pt x="78" y="2"/>
                        <a:pt x="75" y="4"/>
                      </a:cubicBezTo>
                      <a:cubicBezTo>
                        <a:pt x="75" y="3"/>
                        <a:pt x="75" y="0"/>
                        <a:pt x="76" y="0"/>
                      </a:cubicBezTo>
                      <a:cubicBezTo>
                        <a:pt x="73" y="0"/>
                        <a:pt x="71" y="3"/>
                        <a:pt x="72" y="6"/>
                      </a:cubicBezTo>
                      <a:cubicBezTo>
                        <a:pt x="63" y="7"/>
                        <a:pt x="56" y="11"/>
                        <a:pt x="51" y="16"/>
                      </a:cubicBezTo>
                      <a:cubicBezTo>
                        <a:pt x="43" y="24"/>
                        <a:pt x="43" y="43"/>
                        <a:pt x="45" y="47"/>
                      </a:cubicBezTo>
                      <a:cubicBezTo>
                        <a:pt x="40" y="47"/>
                        <a:pt x="48" y="64"/>
                        <a:pt x="48" y="64"/>
                      </a:cubicBezTo>
                      <a:cubicBezTo>
                        <a:pt x="49" y="67"/>
                        <a:pt x="52" y="74"/>
                        <a:pt x="52" y="75"/>
                      </a:cubicBezTo>
                      <a:cubicBezTo>
                        <a:pt x="54" y="83"/>
                        <a:pt x="56" y="89"/>
                        <a:pt x="59" y="94"/>
                      </a:cubicBezTo>
                      <a:cubicBezTo>
                        <a:pt x="58" y="101"/>
                        <a:pt x="56" y="105"/>
                        <a:pt x="56" y="105"/>
                      </a:cubicBezTo>
                      <a:cubicBezTo>
                        <a:pt x="56" y="104"/>
                        <a:pt x="56" y="104"/>
                        <a:pt x="56" y="104"/>
                      </a:cubicBezTo>
                      <a:cubicBezTo>
                        <a:pt x="53" y="108"/>
                        <a:pt x="47" y="108"/>
                        <a:pt x="46" y="108"/>
                      </a:cubicBezTo>
                      <a:cubicBezTo>
                        <a:pt x="25" y="111"/>
                        <a:pt x="6" y="119"/>
                        <a:pt x="2" y="130"/>
                      </a:cubicBezTo>
                      <a:cubicBezTo>
                        <a:pt x="0" y="134"/>
                        <a:pt x="0" y="139"/>
                        <a:pt x="0" y="144"/>
                      </a:cubicBezTo>
                      <a:cubicBezTo>
                        <a:pt x="100" y="144"/>
                        <a:pt x="100" y="144"/>
                        <a:pt x="100" y="144"/>
                      </a:cubicBezTo>
                      <a:cubicBezTo>
                        <a:pt x="93" y="140"/>
                        <a:pt x="85" y="133"/>
                        <a:pt x="83" y="11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162560" tIns="81280" rIns="162560" bIns="8128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39">
                    <a:defRPr/>
                  </a:pPr>
                  <a:endParaRPr lang="en-GB" sz="2000" ker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" name="Freeform 66">
                  <a:extLst>
                    <a:ext uri="{FF2B5EF4-FFF2-40B4-BE49-F238E27FC236}">
                      <a16:creationId xmlns:a16="http://schemas.microsoft.com/office/drawing/2014/main" id="{E4ECB033-238C-DC98-1A52-87B68AC88D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87950" y="3155951"/>
                  <a:ext cx="204788" cy="423863"/>
                </a:xfrm>
                <a:custGeom>
                  <a:avLst/>
                  <a:gdLst>
                    <a:gd name="T0" fmla="*/ 51 w 54"/>
                    <a:gd name="T1" fmla="*/ 85 h 111"/>
                    <a:gd name="T2" fmla="*/ 39 w 54"/>
                    <a:gd name="T3" fmla="*/ 10 h 111"/>
                    <a:gd name="T4" fmla="*/ 39 w 54"/>
                    <a:gd name="T5" fmla="*/ 10 h 111"/>
                    <a:gd name="T6" fmla="*/ 36 w 54"/>
                    <a:gd name="T7" fmla="*/ 7 h 111"/>
                    <a:gd name="T8" fmla="*/ 24 w 54"/>
                    <a:gd name="T9" fmla="*/ 0 h 111"/>
                    <a:gd name="T10" fmla="*/ 20 w 54"/>
                    <a:gd name="T11" fmla="*/ 18 h 111"/>
                    <a:gd name="T12" fmla="*/ 16 w 54"/>
                    <a:gd name="T13" fmla="*/ 37 h 111"/>
                    <a:gd name="T14" fmla="*/ 21 w 54"/>
                    <a:gd name="T15" fmla="*/ 37 h 111"/>
                    <a:gd name="T16" fmla="*/ 26 w 54"/>
                    <a:gd name="T17" fmla="*/ 55 h 111"/>
                    <a:gd name="T18" fmla="*/ 37 w 54"/>
                    <a:gd name="T19" fmla="*/ 55 h 111"/>
                    <a:gd name="T20" fmla="*/ 40 w 54"/>
                    <a:gd name="T21" fmla="*/ 49 h 111"/>
                    <a:gd name="T22" fmla="*/ 40 w 54"/>
                    <a:gd name="T23" fmla="*/ 37 h 111"/>
                    <a:gd name="T24" fmla="*/ 41 w 54"/>
                    <a:gd name="T25" fmla="*/ 39 h 111"/>
                    <a:gd name="T26" fmla="*/ 46 w 54"/>
                    <a:gd name="T27" fmla="*/ 54 h 111"/>
                    <a:gd name="T28" fmla="*/ 44 w 54"/>
                    <a:gd name="T29" fmla="*/ 61 h 111"/>
                    <a:gd name="T30" fmla="*/ 44 w 54"/>
                    <a:gd name="T31" fmla="*/ 61 h 111"/>
                    <a:gd name="T32" fmla="*/ 36 w 54"/>
                    <a:gd name="T33" fmla="*/ 64 h 111"/>
                    <a:gd name="T34" fmla="*/ 4 w 54"/>
                    <a:gd name="T35" fmla="*/ 80 h 111"/>
                    <a:gd name="T36" fmla="*/ 3 w 54"/>
                    <a:gd name="T37" fmla="*/ 110 h 111"/>
                    <a:gd name="T38" fmla="*/ 3 w 54"/>
                    <a:gd name="T39" fmla="*/ 111 h 111"/>
                    <a:gd name="T40" fmla="*/ 27 w 54"/>
                    <a:gd name="T41" fmla="*/ 111 h 111"/>
                    <a:gd name="T42" fmla="*/ 26 w 54"/>
                    <a:gd name="T43" fmla="*/ 110 h 111"/>
                    <a:gd name="T44" fmla="*/ 32 w 54"/>
                    <a:gd name="T45" fmla="*/ 108 h 111"/>
                    <a:gd name="T46" fmla="*/ 51 w 54"/>
                    <a:gd name="T47" fmla="*/ 85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54" h="111">
                      <a:moveTo>
                        <a:pt x="51" y="85"/>
                      </a:moveTo>
                      <a:cubicBezTo>
                        <a:pt x="51" y="85"/>
                        <a:pt x="54" y="30"/>
                        <a:pt x="39" y="10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6" y="7"/>
                        <a:pt x="36" y="7"/>
                        <a:pt x="36" y="7"/>
                      </a:cubicBezTo>
                      <a:cubicBezTo>
                        <a:pt x="33" y="4"/>
                        <a:pt x="29" y="1"/>
                        <a:pt x="24" y="0"/>
                      </a:cubicBezTo>
                      <a:cubicBezTo>
                        <a:pt x="22" y="6"/>
                        <a:pt x="21" y="12"/>
                        <a:pt x="20" y="18"/>
                      </a:cubicBezTo>
                      <a:cubicBezTo>
                        <a:pt x="20" y="24"/>
                        <a:pt x="18" y="30"/>
                        <a:pt x="16" y="37"/>
                      </a:cubicBezTo>
                      <a:cubicBezTo>
                        <a:pt x="17" y="37"/>
                        <a:pt x="19" y="37"/>
                        <a:pt x="21" y="37"/>
                      </a:cubicBezTo>
                      <a:cubicBezTo>
                        <a:pt x="20" y="42"/>
                        <a:pt x="22" y="50"/>
                        <a:pt x="26" y="55"/>
                      </a:cubicBezTo>
                      <a:cubicBezTo>
                        <a:pt x="29" y="59"/>
                        <a:pt x="34" y="57"/>
                        <a:pt x="37" y="55"/>
                      </a:cubicBezTo>
                      <a:cubicBezTo>
                        <a:pt x="39" y="55"/>
                        <a:pt x="41" y="51"/>
                        <a:pt x="40" y="49"/>
                      </a:cubicBezTo>
                      <a:cubicBezTo>
                        <a:pt x="40" y="45"/>
                        <a:pt x="40" y="41"/>
                        <a:pt x="40" y="37"/>
                      </a:cubicBezTo>
                      <a:cubicBezTo>
                        <a:pt x="40" y="38"/>
                        <a:pt x="40" y="39"/>
                        <a:pt x="41" y="39"/>
                      </a:cubicBezTo>
                      <a:cubicBezTo>
                        <a:pt x="42" y="45"/>
                        <a:pt x="44" y="50"/>
                        <a:pt x="46" y="54"/>
                      </a:cubicBezTo>
                      <a:cubicBezTo>
                        <a:pt x="45" y="58"/>
                        <a:pt x="44" y="61"/>
                        <a:pt x="44" y="61"/>
                      </a:cubicBezTo>
                      <a:cubicBezTo>
                        <a:pt x="44" y="61"/>
                        <a:pt x="44" y="61"/>
                        <a:pt x="44" y="61"/>
                      </a:cubicBezTo>
                      <a:cubicBezTo>
                        <a:pt x="41" y="63"/>
                        <a:pt x="37" y="64"/>
                        <a:pt x="36" y="64"/>
                      </a:cubicBezTo>
                      <a:cubicBezTo>
                        <a:pt x="20" y="66"/>
                        <a:pt x="7" y="72"/>
                        <a:pt x="4" y="80"/>
                      </a:cubicBezTo>
                      <a:cubicBezTo>
                        <a:pt x="0" y="88"/>
                        <a:pt x="2" y="110"/>
                        <a:pt x="3" y="110"/>
                      </a:cubicBezTo>
                      <a:cubicBezTo>
                        <a:pt x="3" y="110"/>
                        <a:pt x="3" y="111"/>
                        <a:pt x="3" y="111"/>
                      </a:cubicBezTo>
                      <a:cubicBezTo>
                        <a:pt x="13" y="111"/>
                        <a:pt x="20" y="111"/>
                        <a:pt x="27" y="111"/>
                      </a:cubicBezTo>
                      <a:cubicBezTo>
                        <a:pt x="26" y="110"/>
                        <a:pt x="26" y="110"/>
                        <a:pt x="26" y="110"/>
                      </a:cubicBezTo>
                      <a:cubicBezTo>
                        <a:pt x="32" y="108"/>
                        <a:pt x="32" y="108"/>
                        <a:pt x="32" y="108"/>
                      </a:cubicBezTo>
                      <a:cubicBezTo>
                        <a:pt x="37" y="106"/>
                        <a:pt x="48" y="100"/>
                        <a:pt x="51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62560" tIns="81280" rIns="162560" bIns="8128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39">
                    <a:defRPr/>
                  </a:pPr>
                  <a:endParaRPr lang="en-GB" sz="2000" ker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" name="Freeform 67">
                  <a:extLst>
                    <a:ext uri="{FF2B5EF4-FFF2-40B4-BE49-F238E27FC236}">
                      <a16:creationId xmlns:a16="http://schemas.microsoft.com/office/drawing/2014/main" id="{B7FC8EB5-9762-ABEA-2FCC-6BF414EDF6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91138" y="3041651"/>
                  <a:ext cx="366713" cy="538163"/>
                </a:xfrm>
                <a:custGeom>
                  <a:avLst/>
                  <a:gdLst>
                    <a:gd name="T0" fmla="*/ 94 w 97"/>
                    <a:gd name="T1" fmla="*/ 110 h 141"/>
                    <a:gd name="T2" fmla="*/ 62 w 97"/>
                    <a:gd name="T3" fmla="*/ 94 h 141"/>
                    <a:gd name="T4" fmla="*/ 54 w 97"/>
                    <a:gd name="T5" fmla="*/ 91 h 141"/>
                    <a:gd name="T6" fmla="*/ 51 w 97"/>
                    <a:gd name="T7" fmla="*/ 84 h 141"/>
                    <a:gd name="T8" fmla="*/ 58 w 97"/>
                    <a:gd name="T9" fmla="*/ 83 h 141"/>
                    <a:gd name="T10" fmla="*/ 67 w 97"/>
                    <a:gd name="T11" fmla="*/ 85 h 141"/>
                    <a:gd name="T12" fmla="*/ 67 w 97"/>
                    <a:gd name="T13" fmla="*/ 78 h 141"/>
                    <a:gd name="T14" fmla="*/ 78 w 97"/>
                    <a:gd name="T15" fmla="*/ 78 h 141"/>
                    <a:gd name="T16" fmla="*/ 72 w 97"/>
                    <a:gd name="T17" fmla="*/ 72 h 141"/>
                    <a:gd name="T18" fmla="*/ 79 w 97"/>
                    <a:gd name="T19" fmla="*/ 62 h 141"/>
                    <a:gd name="T20" fmla="*/ 73 w 97"/>
                    <a:gd name="T21" fmla="*/ 52 h 141"/>
                    <a:gd name="T22" fmla="*/ 53 w 97"/>
                    <a:gd name="T23" fmla="*/ 6 h 141"/>
                    <a:gd name="T24" fmla="*/ 37 w 97"/>
                    <a:gd name="T25" fmla="*/ 1 h 141"/>
                    <a:gd name="T26" fmla="*/ 27 w 97"/>
                    <a:gd name="T27" fmla="*/ 2 h 141"/>
                    <a:gd name="T28" fmla="*/ 10 w 97"/>
                    <a:gd name="T29" fmla="*/ 9 h 141"/>
                    <a:gd name="T30" fmla="*/ 0 w 97"/>
                    <a:gd name="T31" fmla="*/ 23 h 141"/>
                    <a:gd name="T32" fmla="*/ 14 w 97"/>
                    <a:gd name="T33" fmla="*/ 31 h 141"/>
                    <a:gd name="T34" fmla="*/ 16 w 97"/>
                    <a:gd name="T35" fmla="*/ 33 h 141"/>
                    <a:gd name="T36" fmla="*/ 17 w 97"/>
                    <a:gd name="T37" fmla="*/ 34 h 141"/>
                    <a:gd name="T38" fmla="*/ 31 w 97"/>
                    <a:gd name="T39" fmla="*/ 116 h 141"/>
                    <a:gd name="T40" fmla="*/ 15 w 97"/>
                    <a:gd name="T41" fmla="*/ 141 h 141"/>
                    <a:gd name="T42" fmla="*/ 43 w 97"/>
                    <a:gd name="T43" fmla="*/ 141 h 141"/>
                    <a:gd name="T44" fmla="*/ 76 w 97"/>
                    <a:gd name="T45" fmla="*/ 141 h 141"/>
                    <a:gd name="T46" fmla="*/ 94 w 97"/>
                    <a:gd name="T47" fmla="*/ 141 h 141"/>
                    <a:gd name="T48" fmla="*/ 95 w 97"/>
                    <a:gd name="T49" fmla="*/ 140 h 141"/>
                    <a:gd name="T50" fmla="*/ 94 w 97"/>
                    <a:gd name="T51" fmla="*/ 110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97" h="141">
                      <a:moveTo>
                        <a:pt x="94" y="110"/>
                      </a:moveTo>
                      <a:cubicBezTo>
                        <a:pt x="91" y="102"/>
                        <a:pt x="77" y="96"/>
                        <a:pt x="62" y="94"/>
                      </a:cubicBezTo>
                      <a:cubicBezTo>
                        <a:pt x="60" y="94"/>
                        <a:pt x="56" y="93"/>
                        <a:pt x="54" y="91"/>
                      </a:cubicBezTo>
                      <a:cubicBezTo>
                        <a:pt x="53" y="89"/>
                        <a:pt x="52" y="85"/>
                        <a:pt x="51" y="84"/>
                      </a:cubicBezTo>
                      <a:cubicBezTo>
                        <a:pt x="51" y="84"/>
                        <a:pt x="57" y="83"/>
                        <a:pt x="58" y="83"/>
                      </a:cubicBezTo>
                      <a:cubicBezTo>
                        <a:pt x="61" y="84"/>
                        <a:pt x="64" y="86"/>
                        <a:pt x="67" y="85"/>
                      </a:cubicBezTo>
                      <a:cubicBezTo>
                        <a:pt x="68" y="85"/>
                        <a:pt x="63" y="80"/>
                        <a:pt x="67" y="78"/>
                      </a:cubicBezTo>
                      <a:cubicBezTo>
                        <a:pt x="70" y="79"/>
                        <a:pt x="75" y="80"/>
                        <a:pt x="78" y="78"/>
                      </a:cubicBezTo>
                      <a:cubicBezTo>
                        <a:pt x="78" y="78"/>
                        <a:pt x="72" y="76"/>
                        <a:pt x="72" y="72"/>
                      </a:cubicBezTo>
                      <a:cubicBezTo>
                        <a:pt x="77" y="71"/>
                        <a:pt x="78" y="68"/>
                        <a:pt x="79" y="62"/>
                      </a:cubicBezTo>
                      <a:cubicBezTo>
                        <a:pt x="74" y="66"/>
                        <a:pt x="73" y="57"/>
                        <a:pt x="73" y="52"/>
                      </a:cubicBezTo>
                      <a:cubicBezTo>
                        <a:pt x="72" y="34"/>
                        <a:pt x="67" y="18"/>
                        <a:pt x="53" y="6"/>
                      </a:cubicBezTo>
                      <a:cubicBezTo>
                        <a:pt x="49" y="2"/>
                        <a:pt x="44" y="0"/>
                        <a:pt x="37" y="1"/>
                      </a:cubicBezTo>
                      <a:cubicBezTo>
                        <a:pt x="34" y="1"/>
                        <a:pt x="31" y="2"/>
                        <a:pt x="27" y="2"/>
                      </a:cubicBezTo>
                      <a:cubicBezTo>
                        <a:pt x="21" y="2"/>
                        <a:pt x="15" y="4"/>
                        <a:pt x="10" y="9"/>
                      </a:cubicBezTo>
                      <a:cubicBezTo>
                        <a:pt x="6" y="13"/>
                        <a:pt x="2" y="18"/>
                        <a:pt x="0" y="23"/>
                      </a:cubicBezTo>
                      <a:cubicBezTo>
                        <a:pt x="5" y="25"/>
                        <a:pt x="10" y="28"/>
                        <a:pt x="14" y="31"/>
                      </a:cubicBezTo>
                      <a:cubicBezTo>
                        <a:pt x="15" y="32"/>
                        <a:pt x="15" y="32"/>
                        <a:pt x="16" y="33"/>
                      </a:cubicBezTo>
                      <a:cubicBezTo>
                        <a:pt x="17" y="34"/>
                        <a:pt x="17" y="34"/>
                        <a:pt x="17" y="34"/>
                      </a:cubicBezTo>
                      <a:cubicBezTo>
                        <a:pt x="34" y="55"/>
                        <a:pt x="31" y="113"/>
                        <a:pt x="31" y="116"/>
                      </a:cubicBezTo>
                      <a:cubicBezTo>
                        <a:pt x="29" y="129"/>
                        <a:pt x="21" y="137"/>
                        <a:pt x="15" y="141"/>
                      </a:cubicBezTo>
                      <a:cubicBezTo>
                        <a:pt x="43" y="141"/>
                        <a:pt x="43" y="141"/>
                        <a:pt x="43" y="141"/>
                      </a:cubicBezTo>
                      <a:cubicBezTo>
                        <a:pt x="76" y="141"/>
                        <a:pt x="76" y="141"/>
                        <a:pt x="76" y="141"/>
                      </a:cubicBezTo>
                      <a:cubicBezTo>
                        <a:pt x="94" y="141"/>
                        <a:pt x="94" y="141"/>
                        <a:pt x="94" y="141"/>
                      </a:cubicBezTo>
                      <a:cubicBezTo>
                        <a:pt x="94" y="141"/>
                        <a:pt x="95" y="141"/>
                        <a:pt x="95" y="140"/>
                      </a:cubicBezTo>
                      <a:cubicBezTo>
                        <a:pt x="95" y="140"/>
                        <a:pt x="97" y="119"/>
                        <a:pt x="94" y="1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162560" tIns="81280" rIns="162560" bIns="8128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39">
                    <a:defRPr/>
                  </a:pPr>
                  <a:endParaRPr lang="en-GB" sz="2000" ker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8" name="Freeform 68">
                  <a:extLst>
                    <a:ext uri="{FF2B5EF4-FFF2-40B4-BE49-F238E27FC236}">
                      <a16:creationId xmlns:a16="http://schemas.microsoft.com/office/drawing/2014/main" id="{8DF76A0C-9F63-DE84-9AB3-6D2D45286B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26013" y="3149601"/>
                  <a:ext cx="584200" cy="620713"/>
                </a:xfrm>
                <a:custGeom>
                  <a:avLst/>
                  <a:gdLst>
                    <a:gd name="T0" fmla="*/ 0 w 154"/>
                    <a:gd name="T1" fmla="*/ 163 h 163"/>
                    <a:gd name="T2" fmla="*/ 154 w 154"/>
                    <a:gd name="T3" fmla="*/ 163 h 163"/>
                    <a:gd name="T4" fmla="*/ 150 w 154"/>
                    <a:gd name="T5" fmla="*/ 144 h 163"/>
                    <a:gd name="T6" fmla="*/ 115 w 154"/>
                    <a:gd name="T7" fmla="*/ 123 h 163"/>
                    <a:gd name="T8" fmla="*/ 115 w 154"/>
                    <a:gd name="T9" fmla="*/ 123 h 163"/>
                    <a:gd name="T10" fmla="*/ 100 w 154"/>
                    <a:gd name="T11" fmla="*/ 116 h 163"/>
                    <a:gd name="T12" fmla="*/ 95 w 154"/>
                    <a:gd name="T13" fmla="*/ 112 h 163"/>
                    <a:gd name="T14" fmla="*/ 101 w 154"/>
                    <a:gd name="T15" fmla="*/ 110 h 163"/>
                    <a:gd name="T16" fmla="*/ 120 w 154"/>
                    <a:gd name="T17" fmla="*/ 87 h 163"/>
                    <a:gd name="T18" fmla="*/ 108 w 154"/>
                    <a:gd name="T19" fmla="*/ 12 h 163"/>
                    <a:gd name="T20" fmla="*/ 108 w 154"/>
                    <a:gd name="T21" fmla="*/ 12 h 163"/>
                    <a:gd name="T22" fmla="*/ 105 w 154"/>
                    <a:gd name="T23" fmla="*/ 9 h 163"/>
                    <a:gd name="T24" fmla="*/ 80 w 154"/>
                    <a:gd name="T25" fmla="*/ 0 h 163"/>
                    <a:gd name="T26" fmla="*/ 76 w 154"/>
                    <a:gd name="T27" fmla="*/ 0 h 163"/>
                    <a:gd name="T28" fmla="*/ 49 w 154"/>
                    <a:gd name="T29" fmla="*/ 11 h 163"/>
                    <a:gd name="T30" fmla="*/ 46 w 154"/>
                    <a:gd name="T31" fmla="*/ 15 h 163"/>
                    <a:gd name="T32" fmla="*/ 45 w 154"/>
                    <a:gd name="T33" fmla="*/ 17 h 163"/>
                    <a:gd name="T34" fmla="*/ 37 w 154"/>
                    <a:gd name="T35" fmla="*/ 87 h 163"/>
                    <a:gd name="T36" fmla="*/ 55 w 154"/>
                    <a:gd name="T37" fmla="*/ 109 h 163"/>
                    <a:gd name="T38" fmla="*/ 60 w 154"/>
                    <a:gd name="T39" fmla="*/ 111 h 163"/>
                    <a:gd name="T40" fmla="*/ 56 w 154"/>
                    <a:gd name="T41" fmla="*/ 115 h 163"/>
                    <a:gd name="T42" fmla="*/ 40 w 154"/>
                    <a:gd name="T43" fmla="*/ 123 h 163"/>
                    <a:gd name="T44" fmla="*/ 3 w 154"/>
                    <a:gd name="T45" fmla="*/ 144 h 163"/>
                    <a:gd name="T46" fmla="*/ 0 w 154"/>
                    <a:gd name="T47" fmla="*/ 163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4" h="163">
                      <a:moveTo>
                        <a:pt x="0" y="163"/>
                      </a:moveTo>
                      <a:cubicBezTo>
                        <a:pt x="154" y="163"/>
                        <a:pt x="154" y="163"/>
                        <a:pt x="154" y="163"/>
                      </a:cubicBezTo>
                      <a:cubicBezTo>
                        <a:pt x="153" y="155"/>
                        <a:pt x="152" y="148"/>
                        <a:pt x="150" y="144"/>
                      </a:cubicBezTo>
                      <a:cubicBezTo>
                        <a:pt x="146" y="132"/>
                        <a:pt x="136" y="126"/>
                        <a:pt x="115" y="123"/>
                      </a:cubicBezTo>
                      <a:cubicBezTo>
                        <a:pt x="115" y="123"/>
                        <a:pt x="115" y="123"/>
                        <a:pt x="115" y="123"/>
                      </a:cubicBezTo>
                      <a:cubicBezTo>
                        <a:pt x="112" y="123"/>
                        <a:pt x="104" y="120"/>
                        <a:pt x="100" y="116"/>
                      </a:cubicBezTo>
                      <a:cubicBezTo>
                        <a:pt x="95" y="112"/>
                        <a:pt x="95" y="112"/>
                        <a:pt x="95" y="112"/>
                      </a:cubicBezTo>
                      <a:cubicBezTo>
                        <a:pt x="101" y="110"/>
                        <a:pt x="101" y="110"/>
                        <a:pt x="101" y="110"/>
                      </a:cubicBezTo>
                      <a:cubicBezTo>
                        <a:pt x="106" y="108"/>
                        <a:pt x="117" y="102"/>
                        <a:pt x="120" y="87"/>
                      </a:cubicBezTo>
                      <a:cubicBezTo>
                        <a:pt x="120" y="87"/>
                        <a:pt x="123" y="32"/>
                        <a:pt x="108" y="12"/>
                      </a:cubicBezTo>
                      <a:cubicBezTo>
                        <a:pt x="108" y="12"/>
                        <a:pt x="108" y="12"/>
                        <a:pt x="108" y="12"/>
                      </a:cubicBezTo>
                      <a:cubicBezTo>
                        <a:pt x="105" y="9"/>
                        <a:pt x="105" y="9"/>
                        <a:pt x="105" y="9"/>
                      </a:cubicBezTo>
                      <a:cubicBezTo>
                        <a:pt x="99" y="3"/>
                        <a:pt x="91" y="0"/>
                        <a:pt x="80" y="0"/>
                      </a:cubicBezTo>
                      <a:cubicBezTo>
                        <a:pt x="76" y="0"/>
                        <a:pt x="76" y="0"/>
                        <a:pt x="76" y="0"/>
                      </a:cubicBezTo>
                      <a:cubicBezTo>
                        <a:pt x="65" y="0"/>
                        <a:pt x="56" y="3"/>
                        <a:pt x="49" y="11"/>
                      </a:cubicBezTo>
                      <a:cubicBezTo>
                        <a:pt x="48" y="12"/>
                        <a:pt x="47" y="13"/>
                        <a:pt x="46" y="15"/>
                      </a:cubicBezTo>
                      <a:cubicBezTo>
                        <a:pt x="46" y="15"/>
                        <a:pt x="46" y="16"/>
                        <a:pt x="45" y="17"/>
                      </a:cubicBezTo>
                      <a:cubicBezTo>
                        <a:pt x="34" y="39"/>
                        <a:pt x="37" y="87"/>
                        <a:pt x="37" y="87"/>
                      </a:cubicBezTo>
                      <a:cubicBezTo>
                        <a:pt x="39" y="102"/>
                        <a:pt x="51" y="108"/>
                        <a:pt x="55" y="109"/>
                      </a:cubicBezTo>
                      <a:cubicBezTo>
                        <a:pt x="60" y="111"/>
                        <a:pt x="60" y="111"/>
                        <a:pt x="60" y="111"/>
                      </a:cubicBezTo>
                      <a:cubicBezTo>
                        <a:pt x="56" y="115"/>
                        <a:pt x="56" y="115"/>
                        <a:pt x="56" y="115"/>
                      </a:cubicBezTo>
                      <a:cubicBezTo>
                        <a:pt x="51" y="120"/>
                        <a:pt x="43" y="123"/>
                        <a:pt x="40" y="123"/>
                      </a:cubicBezTo>
                      <a:cubicBezTo>
                        <a:pt x="18" y="126"/>
                        <a:pt x="6" y="133"/>
                        <a:pt x="3" y="144"/>
                      </a:cubicBezTo>
                      <a:cubicBezTo>
                        <a:pt x="1" y="148"/>
                        <a:pt x="0" y="154"/>
                        <a:pt x="0" y="16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162560" tIns="81280" rIns="162560" bIns="8128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39">
                    <a:defRPr/>
                  </a:pPr>
                  <a:endParaRPr lang="en-GB" sz="2000" ker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2639CBB-D99E-AD46-ACC8-E55D1ACAC564}"/>
                </a:ext>
              </a:extLst>
            </p:cNvPr>
            <p:cNvGrpSpPr/>
            <p:nvPr/>
          </p:nvGrpSpPr>
          <p:grpSpPr>
            <a:xfrm>
              <a:off x="2512365" y="1631695"/>
              <a:ext cx="1916151" cy="465066"/>
              <a:chOff x="2294595" y="1552647"/>
              <a:chExt cx="1916151" cy="465066"/>
            </a:xfrm>
          </p:grpSpPr>
          <p:sp>
            <p:nvSpPr>
              <p:cNvPr id="56" name="Arrow: Pentagon 137">
                <a:extLst>
                  <a:ext uri="{FF2B5EF4-FFF2-40B4-BE49-F238E27FC236}">
                    <a16:creationId xmlns:a16="http://schemas.microsoft.com/office/drawing/2014/main" id="{62CDECF2-F35D-9156-AC5D-C18F3E80A9C7}"/>
                  </a:ext>
                </a:extLst>
              </p:cNvPr>
              <p:cNvSpPr/>
              <p:nvPr/>
            </p:nvSpPr>
            <p:spPr>
              <a:xfrm>
                <a:off x="2294595" y="1560786"/>
                <a:ext cx="1916151" cy="452443"/>
              </a:xfrm>
              <a:prstGeom prst="homePlat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9139">
                  <a:lnSpc>
                    <a:spcPts val="1733"/>
                  </a:lnSpc>
                </a:pPr>
                <a:r>
                  <a:rPr lang="en-GB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Isa-</a:t>
                </a:r>
                <a:r>
                  <a:rPr lang="en-GB" b="1" dirty="0" err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KRd</a:t>
                </a:r>
                <a:r>
                  <a:rPr lang="en-GB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defTabSz="1219139">
                  <a:lnSpc>
                    <a:spcPts val="1733"/>
                  </a:lnSpc>
                </a:pPr>
                <a:r>
                  <a:rPr lang="en-GB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 cycles</a:t>
                </a:r>
              </a:p>
            </p:txBody>
          </p:sp>
          <p:sp>
            <p:nvSpPr>
              <p:cNvPr id="57" name="Chevron 374">
                <a:extLst>
                  <a:ext uri="{FF2B5EF4-FFF2-40B4-BE49-F238E27FC236}">
                    <a16:creationId xmlns:a16="http://schemas.microsoft.com/office/drawing/2014/main" id="{8D55B5D7-ED00-42E4-A3F7-BCA3833004D0}"/>
                  </a:ext>
                </a:extLst>
              </p:cNvPr>
              <p:cNvSpPr/>
              <p:nvPr/>
            </p:nvSpPr>
            <p:spPr>
              <a:xfrm rot="10800000" flipH="1">
                <a:off x="3510553" y="1552647"/>
                <a:ext cx="485383" cy="465066"/>
              </a:xfrm>
              <a:prstGeom prst="chevron">
                <a:avLst>
                  <a:gd name="adj" fmla="val 56589"/>
                </a:avLst>
              </a:prstGeom>
              <a:solidFill>
                <a:srgbClr val="DBEE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39"/>
                <a:endParaRPr lang="en-GB" sz="2000">
                  <a:solidFill>
                    <a:srgbClr val="6B747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7F1FEC4-881A-E01E-C9D8-321127B57ADA}"/>
                </a:ext>
              </a:extLst>
            </p:cNvPr>
            <p:cNvSpPr/>
            <p:nvPr/>
          </p:nvSpPr>
          <p:spPr>
            <a:xfrm>
              <a:off x="4482940" y="1637610"/>
              <a:ext cx="696284" cy="45652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39">
                <a:lnSpc>
                  <a:spcPts val="1733"/>
                </a:lnSpc>
              </a:pPr>
              <a:r>
                <a:rPr lang="en-GB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HDT + ASCT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1522CE5-F800-DE0B-65C1-6524B2DB79D7}"/>
                </a:ext>
              </a:extLst>
            </p:cNvPr>
            <p:cNvGrpSpPr/>
            <p:nvPr/>
          </p:nvGrpSpPr>
          <p:grpSpPr>
            <a:xfrm>
              <a:off x="5318029" y="1643327"/>
              <a:ext cx="1523188" cy="463031"/>
              <a:chOff x="5065036" y="1552626"/>
              <a:chExt cx="1523188" cy="463031"/>
            </a:xfrm>
          </p:grpSpPr>
          <p:sp>
            <p:nvSpPr>
              <p:cNvPr id="31" name="Arrow: Pentagon 159">
                <a:extLst>
                  <a:ext uri="{FF2B5EF4-FFF2-40B4-BE49-F238E27FC236}">
                    <a16:creationId xmlns:a16="http://schemas.microsoft.com/office/drawing/2014/main" id="{BB97CF4D-64EC-4ED0-7B65-8480E370B039}"/>
                  </a:ext>
                </a:extLst>
              </p:cNvPr>
              <p:cNvSpPr/>
              <p:nvPr/>
            </p:nvSpPr>
            <p:spPr>
              <a:xfrm>
                <a:off x="5065036" y="1552648"/>
                <a:ext cx="1523188" cy="456526"/>
              </a:xfrm>
              <a:prstGeom prst="homePlat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9139">
                  <a:lnSpc>
                    <a:spcPts val="1733"/>
                  </a:lnSpc>
                </a:pPr>
                <a:r>
                  <a:rPr lang="en-GB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Isa-</a:t>
                </a:r>
                <a:r>
                  <a:rPr lang="en-GB" b="1" dirty="0" err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KRd</a:t>
                </a:r>
                <a:r>
                  <a:rPr lang="en-GB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defTabSz="1219139">
                  <a:lnSpc>
                    <a:spcPts val="1733"/>
                  </a:lnSpc>
                </a:pPr>
                <a:r>
                  <a:rPr lang="en-GB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 cycles</a:t>
                </a:r>
              </a:p>
            </p:txBody>
          </p:sp>
          <p:sp>
            <p:nvSpPr>
              <p:cNvPr id="32" name="Chevron 374">
                <a:extLst>
                  <a:ext uri="{FF2B5EF4-FFF2-40B4-BE49-F238E27FC236}">
                    <a16:creationId xmlns:a16="http://schemas.microsoft.com/office/drawing/2014/main" id="{EC0A6B39-9069-10BB-2167-722DA03CB29A}"/>
                  </a:ext>
                </a:extLst>
              </p:cNvPr>
              <p:cNvSpPr/>
              <p:nvPr/>
            </p:nvSpPr>
            <p:spPr>
              <a:xfrm rot="10800000" flipH="1">
                <a:off x="5921277" y="1552626"/>
                <a:ext cx="484632" cy="463031"/>
              </a:xfrm>
              <a:prstGeom prst="chevron">
                <a:avLst>
                  <a:gd name="adj" fmla="val 56589"/>
                </a:avLst>
              </a:prstGeom>
              <a:solidFill>
                <a:srgbClr val="DBEE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39"/>
                <a:endParaRPr lang="en-GB" sz="2000">
                  <a:solidFill>
                    <a:srgbClr val="6B747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E0903F9-8C43-B9EF-FA9C-F4E32D3C2D93}"/>
                </a:ext>
              </a:extLst>
            </p:cNvPr>
            <p:cNvGrpSpPr/>
            <p:nvPr/>
          </p:nvGrpSpPr>
          <p:grpSpPr>
            <a:xfrm>
              <a:off x="6942314" y="1649532"/>
              <a:ext cx="1689112" cy="486286"/>
              <a:chOff x="6660232" y="1679709"/>
              <a:chExt cx="1689112" cy="486286"/>
            </a:xfrm>
          </p:grpSpPr>
          <p:sp>
            <p:nvSpPr>
              <p:cNvPr id="29" name="Arrow: Pentagon 161">
                <a:extLst>
                  <a:ext uri="{FF2B5EF4-FFF2-40B4-BE49-F238E27FC236}">
                    <a16:creationId xmlns:a16="http://schemas.microsoft.com/office/drawing/2014/main" id="{79C45F8B-9B40-8450-EAE2-4AA07CD5606A}"/>
                  </a:ext>
                </a:extLst>
              </p:cNvPr>
              <p:cNvSpPr/>
              <p:nvPr/>
            </p:nvSpPr>
            <p:spPr>
              <a:xfrm>
                <a:off x="6660232" y="1681363"/>
                <a:ext cx="1689112" cy="484632"/>
              </a:xfrm>
              <a:prstGeom prst="homePlat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9139">
                  <a:lnSpc>
                    <a:spcPts val="1733"/>
                  </a:lnSpc>
                </a:pPr>
                <a:r>
                  <a:rPr lang="en-GB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Isa-KR </a:t>
                </a:r>
              </a:p>
              <a:p>
                <a:pPr defTabSz="1219139">
                  <a:lnSpc>
                    <a:spcPts val="1733"/>
                  </a:lnSpc>
                </a:pPr>
                <a:r>
                  <a:rPr lang="en-GB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 cycles</a:t>
                </a:r>
              </a:p>
            </p:txBody>
          </p:sp>
          <p:sp>
            <p:nvSpPr>
              <p:cNvPr id="30" name="Chevron 374">
                <a:extLst>
                  <a:ext uri="{FF2B5EF4-FFF2-40B4-BE49-F238E27FC236}">
                    <a16:creationId xmlns:a16="http://schemas.microsoft.com/office/drawing/2014/main" id="{5E42C9B7-E85F-5F88-4DC3-A9F8380D216D}"/>
                  </a:ext>
                </a:extLst>
              </p:cNvPr>
              <p:cNvSpPr/>
              <p:nvPr/>
            </p:nvSpPr>
            <p:spPr>
              <a:xfrm rot="10800000" flipH="1">
                <a:off x="7717348" y="1679709"/>
                <a:ext cx="484632" cy="482838"/>
              </a:xfrm>
              <a:prstGeom prst="chevron">
                <a:avLst>
                  <a:gd name="adj" fmla="val 56589"/>
                </a:avLst>
              </a:prstGeom>
              <a:solidFill>
                <a:srgbClr val="DBEE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39"/>
                <a:endParaRPr lang="en-GB" sz="2000">
                  <a:solidFill>
                    <a:srgbClr val="6B747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A27C68D-EE9E-0939-3252-8B00DEA29261}"/>
                </a:ext>
              </a:extLst>
            </p:cNvPr>
            <p:cNvGrpSpPr/>
            <p:nvPr/>
          </p:nvGrpSpPr>
          <p:grpSpPr>
            <a:xfrm>
              <a:off x="2510286" y="2459939"/>
              <a:ext cx="2686502" cy="465066"/>
              <a:chOff x="2293750" y="2361300"/>
              <a:chExt cx="2686502" cy="465066"/>
            </a:xfrm>
          </p:grpSpPr>
          <p:sp>
            <p:nvSpPr>
              <p:cNvPr id="27" name="Arrow: Pentagon 137">
                <a:extLst>
                  <a:ext uri="{FF2B5EF4-FFF2-40B4-BE49-F238E27FC236}">
                    <a16:creationId xmlns:a16="http://schemas.microsoft.com/office/drawing/2014/main" id="{5E2715FE-30D1-0A67-5AAC-E1E02238CDA2}"/>
                  </a:ext>
                </a:extLst>
              </p:cNvPr>
              <p:cNvSpPr/>
              <p:nvPr/>
            </p:nvSpPr>
            <p:spPr>
              <a:xfrm>
                <a:off x="2293750" y="2369439"/>
                <a:ext cx="2686502" cy="452443"/>
              </a:xfrm>
              <a:prstGeom prst="homePlat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9139">
                  <a:lnSpc>
                    <a:spcPts val="1733"/>
                  </a:lnSpc>
                </a:pPr>
                <a:r>
                  <a:rPr lang="en-GB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Isa-</a:t>
                </a:r>
                <a:r>
                  <a:rPr lang="en-GB" b="1" dirty="0" err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KRd</a:t>
                </a:r>
                <a:r>
                  <a:rPr lang="en-GB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defTabSz="1219139">
                  <a:lnSpc>
                    <a:spcPts val="1733"/>
                  </a:lnSpc>
                </a:pPr>
                <a:r>
                  <a:rPr lang="en-GB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 cycles</a:t>
                </a:r>
              </a:p>
            </p:txBody>
          </p:sp>
          <p:sp>
            <p:nvSpPr>
              <p:cNvPr id="28" name="Chevron 374">
                <a:extLst>
                  <a:ext uri="{FF2B5EF4-FFF2-40B4-BE49-F238E27FC236}">
                    <a16:creationId xmlns:a16="http://schemas.microsoft.com/office/drawing/2014/main" id="{B9FCC858-F8FC-DE4F-921C-F09E1105F7C9}"/>
                  </a:ext>
                </a:extLst>
              </p:cNvPr>
              <p:cNvSpPr/>
              <p:nvPr/>
            </p:nvSpPr>
            <p:spPr>
              <a:xfrm rot="10800000" flipH="1">
                <a:off x="4280058" y="2361300"/>
                <a:ext cx="485383" cy="465066"/>
              </a:xfrm>
              <a:prstGeom prst="chevron">
                <a:avLst>
                  <a:gd name="adj" fmla="val 56589"/>
                </a:avLst>
              </a:prstGeom>
              <a:solidFill>
                <a:srgbClr val="DBEE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39"/>
                <a:endParaRPr lang="en-GB" sz="2000">
                  <a:solidFill>
                    <a:srgbClr val="6B747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Arrow: Pentagon 159">
              <a:extLst>
                <a:ext uri="{FF2B5EF4-FFF2-40B4-BE49-F238E27FC236}">
                  <a16:creationId xmlns:a16="http://schemas.microsoft.com/office/drawing/2014/main" id="{F7DC44CB-0507-A94D-0B88-6457B5D9D599}"/>
                </a:ext>
              </a:extLst>
            </p:cNvPr>
            <p:cNvSpPr/>
            <p:nvPr/>
          </p:nvSpPr>
          <p:spPr>
            <a:xfrm>
              <a:off x="5318029" y="2461428"/>
              <a:ext cx="1523188" cy="456526"/>
            </a:xfrm>
            <a:prstGeom prst="homePlat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39">
                <a:lnSpc>
                  <a:spcPts val="1733"/>
                </a:lnSpc>
              </a:pPr>
              <a:r>
                <a:rPr lang="en-GB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Isa-</a:t>
              </a:r>
              <a:r>
                <a:rPr lang="en-GB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KRd</a:t>
              </a:r>
              <a:r>
                <a:rPr lang="en-GB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defTabSz="1219139">
                <a:lnSpc>
                  <a:spcPts val="1733"/>
                </a:lnSpc>
              </a:pPr>
              <a:r>
                <a:rPr lang="en-GB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cycles</a:t>
              </a:r>
            </a:p>
          </p:txBody>
        </p:sp>
        <p:sp>
          <p:nvSpPr>
            <p:cNvPr id="24" name="Chevron 374">
              <a:extLst>
                <a:ext uri="{FF2B5EF4-FFF2-40B4-BE49-F238E27FC236}">
                  <a16:creationId xmlns:a16="http://schemas.microsoft.com/office/drawing/2014/main" id="{68C5E0C2-DBFD-2DAE-0D24-33C7B79408D2}"/>
                </a:ext>
              </a:extLst>
            </p:cNvPr>
            <p:cNvSpPr/>
            <p:nvPr/>
          </p:nvSpPr>
          <p:spPr>
            <a:xfrm rot="10800000" flipH="1">
              <a:off x="6174270" y="2461536"/>
              <a:ext cx="484632" cy="463031"/>
            </a:xfrm>
            <a:prstGeom prst="chevron">
              <a:avLst>
                <a:gd name="adj" fmla="val 56589"/>
              </a:avLst>
            </a:prstGeom>
            <a:solidFill>
              <a:srgbClr val="DBE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39"/>
              <a:endParaRPr lang="en-GB" sz="2000">
                <a:solidFill>
                  <a:srgbClr val="6B747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Arrow: Pentagon 161">
              <a:extLst>
                <a:ext uri="{FF2B5EF4-FFF2-40B4-BE49-F238E27FC236}">
                  <a16:creationId xmlns:a16="http://schemas.microsoft.com/office/drawing/2014/main" id="{6FD2B26E-E9C8-1208-A5CB-FF972D8B751A}"/>
                </a:ext>
              </a:extLst>
            </p:cNvPr>
            <p:cNvSpPr/>
            <p:nvPr/>
          </p:nvSpPr>
          <p:spPr>
            <a:xfrm>
              <a:off x="6938692" y="2466775"/>
              <a:ext cx="1689112" cy="484632"/>
            </a:xfrm>
            <a:prstGeom prst="homePlat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39">
                <a:lnSpc>
                  <a:spcPts val="1733"/>
                </a:lnSpc>
              </a:pPr>
              <a:r>
                <a:rPr lang="en-GB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Isa-KR </a:t>
              </a:r>
            </a:p>
            <a:p>
              <a:pPr defTabSz="1219139">
                <a:lnSpc>
                  <a:spcPts val="1733"/>
                </a:lnSpc>
              </a:pPr>
              <a:r>
                <a:rPr lang="en-GB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 cycles</a:t>
              </a:r>
            </a:p>
          </p:txBody>
        </p:sp>
        <p:sp>
          <p:nvSpPr>
            <p:cNvPr id="26" name="Chevron 374">
              <a:extLst>
                <a:ext uri="{FF2B5EF4-FFF2-40B4-BE49-F238E27FC236}">
                  <a16:creationId xmlns:a16="http://schemas.microsoft.com/office/drawing/2014/main" id="{FD1FB8C4-A443-BCA4-E81E-1C26A9FF6DF6}"/>
                </a:ext>
              </a:extLst>
            </p:cNvPr>
            <p:cNvSpPr/>
            <p:nvPr/>
          </p:nvSpPr>
          <p:spPr>
            <a:xfrm rot="10800000" flipH="1">
              <a:off x="7995808" y="2465121"/>
              <a:ext cx="484632" cy="482838"/>
            </a:xfrm>
            <a:prstGeom prst="chevron">
              <a:avLst>
                <a:gd name="adj" fmla="val 56589"/>
              </a:avLst>
            </a:prstGeom>
            <a:solidFill>
              <a:srgbClr val="DBE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39"/>
              <a:endParaRPr lang="en-GB" sz="2000">
                <a:solidFill>
                  <a:srgbClr val="6B747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0" name="Gruppieren 6">
            <a:extLst>
              <a:ext uri="{FF2B5EF4-FFF2-40B4-BE49-F238E27FC236}">
                <a16:creationId xmlns:a16="http://schemas.microsoft.com/office/drawing/2014/main" id="{B751E8A9-3DC8-8583-1062-2FC4EDDF54D3}"/>
              </a:ext>
            </a:extLst>
          </p:cNvPr>
          <p:cNvGrpSpPr/>
          <p:nvPr/>
        </p:nvGrpSpPr>
        <p:grpSpPr>
          <a:xfrm>
            <a:off x="8851468" y="2062925"/>
            <a:ext cx="464875" cy="2279976"/>
            <a:chOff x="6410249" y="1681282"/>
            <a:chExt cx="348656" cy="1838869"/>
          </a:xfrm>
          <a:solidFill>
            <a:schemeClr val="accent4">
              <a:lumMod val="75000"/>
            </a:schemeClr>
          </a:solidFill>
          <a:effectLst/>
        </p:grpSpPr>
        <p:cxnSp>
          <p:nvCxnSpPr>
            <p:cNvPr id="142" name="Gerade Verbindung 3">
              <a:extLst>
                <a:ext uri="{FF2B5EF4-FFF2-40B4-BE49-F238E27FC236}">
                  <a16:creationId xmlns:a16="http://schemas.microsoft.com/office/drawing/2014/main" id="{BED32A1F-F95E-96D8-8E18-D26FBB346E55}"/>
                </a:ext>
              </a:extLst>
            </p:cNvPr>
            <p:cNvCxnSpPr/>
            <p:nvPr/>
          </p:nvCxnSpPr>
          <p:spPr>
            <a:xfrm flipV="1">
              <a:off x="6584576" y="1681282"/>
              <a:ext cx="0" cy="1620149"/>
            </a:xfrm>
            <a:prstGeom prst="line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Pfeil nach rechts 1">
              <a:extLst>
                <a:ext uri="{FF2B5EF4-FFF2-40B4-BE49-F238E27FC236}">
                  <a16:creationId xmlns:a16="http://schemas.microsoft.com/office/drawing/2014/main" id="{C5A1DF8D-78C1-A507-3448-92D7D7C196B1}"/>
                </a:ext>
              </a:extLst>
            </p:cNvPr>
            <p:cNvSpPr/>
            <p:nvPr/>
          </p:nvSpPr>
          <p:spPr>
            <a:xfrm rot="16200000">
              <a:off x="6375499" y="3136746"/>
              <a:ext cx="418155" cy="348656"/>
            </a:xfrm>
            <a:prstGeom prst="rightArrow">
              <a:avLst/>
            </a:prstGeom>
            <a:grpFill/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1" name="Textfeld 7">
            <a:extLst>
              <a:ext uri="{FF2B5EF4-FFF2-40B4-BE49-F238E27FC236}">
                <a16:creationId xmlns:a16="http://schemas.microsoft.com/office/drawing/2014/main" id="{11A067C8-9A04-AA65-B2AC-554F210D782C}"/>
              </a:ext>
            </a:extLst>
          </p:cNvPr>
          <p:cNvSpPr txBox="1"/>
          <p:nvPr/>
        </p:nvSpPr>
        <p:spPr>
          <a:xfrm>
            <a:off x="9200149" y="3875326"/>
            <a:ext cx="25314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spc="-4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 A: </a:t>
            </a:r>
            <a:r>
              <a:rPr lang="de-DE" sz="1100" spc="-4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  <a:r>
              <a:rPr lang="de-DE" sz="1100" spc="-4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15-18 </a:t>
            </a:r>
            <a:r>
              <a:rPr lang="de-DE" sz="1100" spc="-4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r>
              <a:rPr lang="de-DE" sz="1100" spc="-4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after </a:t>
            </a:r>
            <a:r>
              <a:rPr lang="de-DE" sz="1100" spc="-4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inclusion</a:t>
            </a:r>
            <a:endParaRPr lang="de-DE" sz="1100" spc="-4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1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 B: </a:t>
            </a:r>
            <a:r>
              <a:rPr lang="de-DE" sz="11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  <a:r>
              <a:rPr lang="de-DE" sz="11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12 </a:t>
            </a:r>
            <a:r>
              <a:rPr lang="de-DE" sz="11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r>
              <a:rPr lang="de-DE" sz="11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after </a:t>
            </a:r>
            <a:r>
              <a:rPr lang="de-DE" sz="11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inclusion</a:t>
            </a:r>
            <a:endParaRPr lang="de-DE" sz="11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6291F1D2-DD18-A6DD-E323-366663057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C00000"/>
                </a:solidFill>
              </a:rPr>
              <a:t>GMMG-CONCEPT Trial: Study Design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D8132D42-2600-6748-DA76-7BA47A4F6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3BE8-65CC-3A45-8260-354596DC412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130AA367-F642-C43C-3EFF-06FC0A16BD2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703646" y="6356350"/>
            <a:ext cx="10515599" cy="215444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Leypoldt LB, et al, IMS 2023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216CACC-B4C0-4EFA-BC18-A80D1718F1AF}"/>
              </a:ext>
            </a:extLst>
          </p:cNvPr>
          <p:cNvSpPr txBox="1"/>
          <p:nvPr/>
        </p:nvSpPr>
        <p:spPr>
          <a:xfrm>
            <a:off x="3021539" y="3804430"/>
            <a:ext cx="5329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Isa: 10 mg/kg D1,8,15,22 in C1; D1,15 in C2+; K: 20 mg/m² D1,2 </a:t>
            </a:r>
            <a:r>
              <a:rPr lang="de-DE" sz="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de-DE" sz="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C1; 36 mg/m² D8,9,15,16 </a:t>
            </a:r>
            <a:r>
              <a:rPr lang="de-DE" sz="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de-DE" sz="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C1 and D1,2,8,9,15,16 in C2+; R: 25 mg D1-21 all </a:t>
            </a:r>
            <a:r>
              <a:rPr lang="de-DE" sz="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Cycles</a:t>
            </a:r>
            <a:r>
              <a:rPr lang="de-DE" sz="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de-DE" sz="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d: 40 mg D1,8,15,22 all </a:t>
            </a:r>
            <a:r>
              <a:rPr lang="de-DE" sz="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Cycles</a:t>
            </a:r>
            <a:r>
              <a:rPr lang="de-DE" sz="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(20 mg </a:t>
            </a:r>
            <a:r>
              <a:rPr lang="de-DE" sz="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age</a:t>
            </a:r>
            <a:r>
              <a:rPr lang="de-DE" sz="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&gt;75).</a:t>
            </a:r>
            <a:r>
              <a:rPr lang="de-DE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02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41"/>
    </mc:Choice>
    <mc:Fallback xmlns="">
      <p:transition spd="slow" advTm="2904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99EF33-D3F5-AA94-ED31-ECF3AB3DB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056" y="365125"/>
            <a:ext cx="11053822" cy="726211"/>
          </a:xfrm>
        </p:spPr>
        <p:txBody>
          <a:bodyPr>
            <a:normAutofit fontScale="90000"/>
          </a:bodyPr>
          <a:lstStyle/>
          <a:p>
            <a:r>
              <a:rPr lang="en-US" sz="43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 Trial: MRD Negativity and IMWG Response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EC3E9C00-C067-50CD-E371-D3A728A33DEF}"/>
              </a:ext>
            </a:extLst>
          </p:cNvPr>
          <p:cNvGrpSpPr/>
          <p:nvPr/>
        </p:nvGrpSpPr>
        <p:grpSpPr>
          <a:xfrm>
            <a:off x="340013" y="1330650"/>
            <a:ext cx="3437824" cy="3077265"/>
            <a:chOff x="426510" y="861016"/>
            <a:chExt cx="3437824" cy="3077265"/>
          </a:xfrm>
        </p:grpSpPr>
        <p:graphicFrame>
          <p:nvGraphicFramePr>
            <p:cNvPr id="20" name="Chart 6">
              <a:extLst>
                <a:ext uri="{FF2B5EF4-FFF2-40B4-BE49-F238E27FC236}">
                  <a16:creationId xmlns:a16="http://schemas.microsoft.com/office/drawing/2014/main" id="{E7E494F4-982D-0CDD-83BA-08A629D19FC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26510" y="861016"/>
            <a:ext cx="3437824" cy="307726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1" name="Textfeld 3">
              <a:extLst>
                <a:ext uri="{FF2B5EF4-FFF2-40B4-BE49-F238E27FC236}">
                  <a16:creationId xmlns:a16="http://schemas.microsoft.com/office/drawing/2014/main" id="{55600A83-C0C1-E453-DA41-82E17A63E413}"/>
                </a:ext>
              </a:extLst>
            </p:cNvPr>
            <p:cNvSpPr txBox="1"/>
            <p:nvPr/>
          </p:nvSpPr>
          <p:spPr>
            <a:xfrm>
              <a:off x="1252728" y="1517904"/>
              <a:ext cx="9909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Geneva" charset="0"/>
                </a:rPr>
                <a:t>p = 0.0004</a:t>
              </a:r>
              <a:r>
                <a:rPr lang="en-US" sz="800" baseline="30000" dirty="0">
                  <a:solidFill>
                    <a:srgbClr val="002060"/>
                  </a:solidFill>
                  <a:latin typeface="Arial" panose="020B0604020202020204"/>
                  <a:sym typeface="Wingdings" panose="05000000000000000000" pitchFamily="2" charset="2"/>
                </a:rPr>
                <a:t> </a:t>
              </a:r>
              <a:r>
                <a:rPr lang="en-US" sz="1200" baseline="30000" dirty="0">
                  <a:solidFill>
                    <a:srgbClr val="002060"/>
                  </a:solidFill>
                  <a:latin typeface="Arial" panose="020B0604020202020204"/>
                  <a:sym typeface="Wingdings" panose="05000000000000000000" pitchFamily="2" charset="2"/>
                </a:rPr>
                <a:t>‡</a:t>
              </a: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Geneva" charset="0"/>
              </a:endParaRPr>
            </a:p>
          </p:txBody>
        </p:sp>
        <p:sp>
          <p:nvSpPr>
            <p:cNvPr id="22" name="Textfeld 7">
              <a:extLst>
                <a:ext uri="{FF2B5EF4-FFF2-40B4-BE49-F238E27FC236}">
                  <a16:creationId xmlns:a16="http://schemas.microsoft.com/office/drawing/2014/main" id="{8CFFBC5B-3A90-895F-2D06-1BA7238B66A6}"/>
                </a:ext>
              </a:extLst>
            </p:cNvPr>
            <p:cNvSpPr txBox="1"/>
            <p:nvPr/>
          </p:nvSpPr>
          <p:spPr>
            <a:xfrm>
              <a:off x="2773693" y="1847088"/>
              <a:ext cx="8290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Geneva" charset="0"/>
                </a:rPr>
                <a:t>p=0.012</a:t>
              </a:r>
              <a:r>
                <a:rPr lang="en-US" sz="1200" baseline="30000" dirty="0">
                  <a:solidFill>
                    <a:srgbClr val="002060"/>
                  </a:solidFill>
                  <a:latin typeface="Arial" panose="020B0604020202020204"/>
                  <a:sym typeface="Wingdings" panose="05000000000000000000" pitchFamily="2" charset="2"/>
                </a:rPr>
                <a:t> ‡</a:t>
              </a: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Geneva" charset="0"/>
              </a:endParaRPr>
            </a:p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Geneva" charset="0"/>
              </a:endParaRPr>
            </a:p>
          </p:txBody>
        </p: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51669DCD-F9A5-BE06-C840-6D56E2BA7129}"/>
              </a:ext>
            </a:extLst>
          </p:cNvPr>
          <p:cNvSpPr txBox="1"/>
          <p:nvPr/>
        </p:nvSpPr>
        <p:spPr>
          <a:xfrm>
            <a:off x="5094782" y="4342797"/>
            <a:ext cx="701177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trial met its primary endpoint with MRD negativity rates of 67.7% (TE) and 54.2% (TNE) at the end of consolidation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Responses deepened over time with ≥CR-rates of 72.7% (TE) and 57.7% (TNE) as best response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213EB0-7026-38B8-8A46-D93E591CB1FB}"/>
              </a:ext>
            </a:extLst>
          </p:cNvPr>
          <p:cNvGrpSpPr/>
          <p:nvPr/>
        </p:nvGrpSpPr>
        <p:grpSpPr>
          <a:xfrm>
            <a:off x="3862300" y="1334201"/>
            <a:ext cx="7803495" cy="3047773"/>
            <a:chOff x="5007482" y="1320414"/>
            <a:chExt cx="7803495" cy="3047773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28249B73-B2B2-0A1E-DDF2-B939BEC42405}"/>
                </a:ext>
              </a:extLst>
            </p:cNvPr>
            <p:cNvGraphicFramePr/>
            <p:nvPr/>
          </p:nvGraphicFramePr>
          <p:xfrm>
            <a:off x="5007482" y="1330651"/>
            <a:ext cx="3970822" cy="30375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CCBD3D52-24C4-8EFE-D3F5-726C1471C96F}"/>
                </a:ext>
              </a:extLst>
            </p:cNvPr>
            <p:cNvGraphicFramePr/>
            <p:nvPr/>
          </p:nvGraphicFramePr>
          <p:xfrm>
            <a:off x="8840155" y="1320414"/>
            <a:ext cx="3970822" cy="30375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E03B57-3842-BEED-15F6-497A4FCDB749}"/>
              </a:ext>
            </a:extLst>
          </p:cNvPr>
          <p:cNvSpPr/>
          <p:nvPr/>
        </p:nvSpPr>
        <p:spPr>
          <a:xfrm>
            <a:off x="4232712" y="1896305"/>
            <a:ext cx="7832278" cy="1994497"/>
          </a:xfrm>
          <a:prstGeom prst="roundRect">
            <a:avLst>
              <a:gd name="adj" fmla="val 5036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feld 7">
            <a:extLst>
              <a:ext uri="{FF2B5EF4-FFF2-40B4-BE49-F238E27FC236}">
                <a16:creationId xmlns:a16="http://schemas.microsoft.com/office/drawing/2014/main" id="{96C152D8-F860-FA87-B8D3-41A02D7AFC18}"/>
              </a:ext>
            </a:extLst>
          </p:cNvPr>
          <p:cNvSpPr txBox="1"/>
          <p:nvPr/>
        </p:nvSpPr>
        <p:spPr>
          <a:xfrm rot="16200000">
            <a:off x="3049589" y="2755053"/>
            <a:ext cx="1994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Geneva" charset="0"/>
              </a:rPr>
              <a:t>IMWG response</a:t>
            </a:r>
            <a:endParaRPr kumimoji="0" lang="de-DE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Geneva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83EDEDE-6914-0A5D-CF71-C4BD924BCFCF}"/>
              </a:ext>
            </a:extLst>
          </p:cNvPr>
          <p:cNvGrpSpPr/>
          <p:nvPr/>
        </p:nvGrpSpPr>
        <p:grpSpPr>
          <a:xfrm>
            <a:off x="4905509" y="1965950"/>
            <a:ext cx="753911" cy="875861"/>
            <a:chOff x="5012388" y="1965951"/>
            <a:chExt cx="753911" cy="875861"/>
          </a:xfrm>
        </p:grpSpPr>
        <p:sp>
          <p:nvSpPr>
            <p:cNvPr id="15" name="Right Bracket 14">
              <a:extLst>
                <a:ext uri="{FF2B5EF4-FFF2-40B4-BE49-F238E27FC236}">
                  <a16:creationId xmlns:a16="http://schemas.microsoft.com/office/drawing/2014/main" id="{A1ED49EB-17A1-6CAF-D8FF-11F752F57CB8}"/>
                </a:ext>
              </a:extLst>
            </p:cNvPr>
            <p:cNvSpPr/>
            <p:nvPr/>
          </p:nvSpPr>
          <p:spPr>
            <a:xfrm>
              <a:off x="5012388" y="1965951"/>
              <a:ext cx="70891" cy="875861"/>
            </a:xfrm>
            <a:prstGeom prst="rightBracket">
              <a:avLst>
                <a:gd name="adj" fmla="val 75284"/>
              </a:avLst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feld 7">
              <a:extLst>
                <a:ext uri="{FF2B5EF4-FFF2-40B4-BE49-F238E27FC236}">
                  <a16:creationId xmlns:a16="http://schemas.microsoft.com/office/drawing/2014/main" id="{F0222280-2D07-6CE7-48F5-DA4A740368BD}"/>
                </a:ext>
              </a:extLst>
            </p:cNvPr>
            <p:cNvSpPr txBox="1"/>
            <p:nvPr/>
          </p:nvSpPr>
          <p:spPr>
            <a:xfrm>
              <a:off x="5047833" y="2155227"/>
              <a:ext cx="718466" cy="5078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panose="020B0606020202030204" pitchFamily="34" charset="0"/>
                  <a:ea typeface="Geneva" charset="0"/>
                </a:rPr>
                <a:t>≥CR: 48%</a:t>
              </a:r>
            </a:p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kern="0" dirty="0">
                  <a:latin typeface="Arial Narrow" panose="020B0606020202030204" pitchFamily="34" charset="0"/>
                  <a:ea typeface="Geneva" charset="0"/>
                </a:rPr>
                <a:t>[95% CI,</a:t>
              </a:r>
            </a:p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panose="020B0606020202030204" pitchFamily="34" charset="0"/>
                  <a:ea typeface="Geneva" charset="0"/>
                </a:rPr>
                <a:t>38% to 57%]</a:t>
              </a:r>
              <a:endParaRPr kumimoji="0" lang="de-DE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Geneva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68AC248-73E5-B6B1-6A9C-2F6304E7E30E}"/>
              </a:ext>
            </a:extLst>
          </p:cNvPr>
          <p:cNvGrpSpPr/>
          <p:nvPr/>
        </p:nvGrpSpPr>
        <p:grpSpPr>
          <a:xfrm>
            <a:off x="6138197" y="1965950"/>
            <a:ext cx="753911" cy="1196639"/>
            <a:chOff x="5012388" y="1965951"/>
            <a:chExt cx="753911" cy="875861"/>
          </a:xfrm>
        </p:grpSpPr>
        <p:sp>
          <p:nvSpPr>
            <p:cNvPr id="23" name="Right Bracket 22">
              <a:extLst>
                <a:ext uri="{FF2B5EF4-FFF2-40B4-BE49-F238E27FC236}">
                  <a16:creationId xmlns:a16="http://schemas.microsoft.com/office/drawing/2014/main" id="{E1E09355-6CAA-368E-E0D7-38366D5A0652}"/>
                </a:ext>
              </a:extLst>
            </p:cNvPr>
            <p:cNvSpPr/>
            <p:nvPr/>
          </p:nvSpPr>
          <p:spPr>
            <a:xfrm>
              <a:off x="5012388" y="1965951"/>
              <a:ext cx="70891" cy="875861"/>
            </a:xfrm>
            <a:prstGeom prst="rightBracket">
              <a:avLst>
                <a:gd name="adj" fmla="val 75284"/>
              </a:avLst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feld 7">
              <a:extLst>
                <a:ext uri="{FF2B5EF4-FFF2-40B4-BE49-F238E27FC236}">
                  <a16:creationId xmlns:a16="http://schemas.microsoft.com/office/drawing/2014/main" id="{A0710DA9-2B6A-9C29-2DD0-F350D66EE119}"/>
                </a:ext>
              </a:extLst>
            </p:cNvPr>
            <p:cNvSpPr txBox="1"/>
            <p:nvPr/>
          </p:nvSpPr>
          <p:spPr>
            <a:xfrm>
              <a:off x="5047833" y="2224420"/>
              <a:ext cx="718466" cy="3716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panose="020B0606020202030204" pitchFamily="34" charset="0"/>
                  <a:ea typeface="Geneva" charset="0"/>
                </a:rPr>
                <a:t>≥CR: 65%</a:t>
              </a:r>
            </a:p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kern="0" dirty="0">
                  <a:latin typeface="Arial Narrow" panose="020B0606020202030204" pitchFamily="34" charset="0"/>
                  <a:ea typeface="Geneva" charset="0"/>
                </a:rPr>
                <a:t>[95% CI,</a:t>
              </a:r>
            </a:p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panose="020B0606020202030204" pitchFamily="34" charset="0"/>
                  <a:ea typeface="Geneva" charset="0"/>
                </a:rPr>
                <a:t>55% to 73%]</a:t>
              </a:r>
              <a:endParaRPr kumimoji="0" lang="de-DE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Geneva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CB0C9D2-759E-063E-0C4C-81567B072754}"/>
              </a:ext>
            </a:extLst>
          </p:cNvPr>
          <p:cNvGrpSpPr/>
          <p:nvPr/>
        </p:nvGrpSpPr>
        <p:grpSpPr>
          <a:xfrm>
            <a:off x="7370845" y="1965950"/>
            <a:ext cx="753911" cy="1344249"/>
            <a:chOff x="5012388" y="1965951"/>
            <a:chExt cx="753911" cy="875861"/>
          </a:xfrm>
        </p:grpSpPr>
        <p:sp>
          <p:nvSpPr>
            <p:cNvPr id="28" name="Right Bracket 27">
              <a:extLst>
                <a:ext uri="{FF2B5EF4-FFF2-40B4-BE49-F238E27FC236}">
                  <a16:creationId xmlns:a16="http://schemas.microsoft.com/office/drawing/2014/main" id="{2DAA435F-1FA2-E03A-1A6D-6B565BE59640}"/>
                </a:ext>
              </a:extLst>
            </p:cNvPr>
            <p:cNvSpPr/>
            <p:nvPr/>
          </p:nvSpPr>
          <p:spPr>
            <a:xfrm>
              <a:off x="5012388" y="1965951"/>
              <a:ext cx="70891" cy="875861"/>
            </a:xfrm>
            <a:prstGeom prst="rightBracket">
              <a:avLst>
                <a:gd name="adj" fmla="val 75284"/>
              </a:avLst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feld 7">
              <a:extLst>
                <a:ext uri="{FF2B5EF4-FFF2-40B4-BE49-F238E27FC236}">
                  <a16:creationId xmlns:a16="http://schemas.microsoft.com/office/drawing/2014/main" id="{DCABC4DB-91E0-EBAC-9ABE-31B2756E0CFC}"/>
                </a:ext>
              </a:extLst>
            </p:cNvPr>
            <p:cNvSpPr txBox="1"/>
            <p:nvPr/>
          </p:nvSpPr>
          <p:spPr>
            <a:xfrm>
              <a:off x="5047833" y="2249431"/>
              <a:ext cx="718466" cy="33088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panose="020B0606020202030204" pitchFamily="34" charset="0"/>
                  <a:ea typeface="Geneva" charset="0"/>
                </a:rPr>
                <a:t>≥CR: 73%</a:t>
              </a:r>
            </a:p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kern="0" dirty="0">
                  <a:latin typeface="Arial Narrow" panose="020B0606020202030204" pitchFamily="34" charset="0"/>
                  <a:ea typeface="Geneva" charset="0"/>
                </a:rPr>
                <a:t>[95% CI,</a:t>
              </a:r>
            </a:p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panose="020B0606020202030204" pitchFamily="34" charset="0"/>
                  <a:ea typeface="Geneva" charset="0"/>
                </a:rPr>
                <a:t>63% to 81%]</a:t>
              </a:r>
              <a:endParaRPr kumimoji="0" lang="de-DE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Geneva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4B64BE9-A202-09CB-8C3F-599F57AE5F92}"/>
              </a:ext>
            </a:extLst>
          </p:cNvPr>
          <p:cNvGrpSpPr/>
          <p:nvPr/>
        </p:nvGrpSpPr>
        <p:grpSpPr>
          <a:xfrm>
            <a:off x="8738183" y="1960000"/>
            <a:ext cx="753910" cy="697107"/>
            <a:chOff x="5012389" y="1965951"/>
            <a:chExt cx="753910" cy="697107"/>
          </a:xfrm>
        </p:grpSpPr>
        <p:sp>
          <p:nvSpPr>
            <p:cNvPr id="31" name="Right Bracket 30">
              <a:extLst>
                <a:ext uri="{FF2B5EF4-FFF2-40B4-BE49-F238E27FC236}">
                  <a16:creationId xmlns:a16="http://schemas.microsoft.com/office/drawing/2014/main" id="{EDC7CCFF-4577-73F7-0357-4E24B4FD718B}"/>
                </a:ext>
              </a:extLst>
            </p:cNvPr>
            <p:cNvSpPr/>
            <p:nvPr/>
          </p:nvSpPr>
          <p:spPr>
            <a:xfrm>
              <a:off x="5012389" y="1965951"/>
              <a:ext cx="59370" cy="697107"/>
            </a:xfrm>
            <a:prstGeom prst="rightBracket">
              <a:avLst>
                <a:gd name="adj" fmla="val 75284"/>
              </a:avLst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feld 7">
              <a:extLst>
                <a:ext uri="{FF2B5EF4-FFF2-40B4-BE49-F238E27FC236}">
                  <a16:creationId xmlns:a16="http://schemas.microsoft.com/office/drawing/2014/main" id="{D0B53025-9531-34DF-30FD-DEB6A55C43A8}"/>
                </a:ext>
              </a:extLst>
            </p:cNvPr>
            <p:cNvSpPr txBox="1"/>
            <p:nvPr/>
          </p:nvSpPr>
          <p:spPr>
            <a:xfrm>
              <a:off x="5047833" y="2155227"/>
              <a:ext cx="718466" cy="5078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panose="020B0606020202030204" pitchFamily="34" charset="0"/>
                  <a:ea typeface="Geneva" charset="0"/>
                </a:rPr>
                <a:t>≥CR: 38%</a:t>
              </a:r>
            </a:p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kern="0" dirty="0">
                  <a:latin typeface="Arial Narrow" panose="020B0606020202030204" pitchFamily="34" charset="0"/>
                  <a:ea typeface="Geneva" charset="0"/>
                </a:rPr>
                <a:t>[95% CI,</a:t>
              </a:r>
            </a:p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panose="020B0606020202030204" pitchFamily="34" charset="0"/>
                  <a:ea typeface="Geneva" charset="0"/>
                </a:rPr>
                <a:t>22% to 57%]</a:t>
              </a:r>
              <a:endParaRPr kumimoji="0" lang="de-DE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Geneva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CBB8D87-F496-0117-4F7A-28E8B57CA9E5}"/>
              </a:ext>
            </a:extLst>
          </p:cNvPr>
          <p:cNvGrpSpPr/>
          <p:nvPr/>
        </p:nvGrpSpPr>
        <p:grpSpPr>
          <a:xfrm>
            <a:off x="9970870" y="1959999"/>
            <a:ext cx="753911" cy="697106"/>
            <a:chOff x="5012388" y="1965951"/>
            <a:chExt cx="753911" cy="510236"/>
          </a:xfrm>
        </p:grpSpPr>
        <p:sp>
          <p:nvSpPr>
            <p:cNvPr id="34" name="Right Bracket 33">
              <a:extLst>
                <a:ext uri="{FF2B5EF4-FFF2-40B4-BE49-F238E27FC236}">
                  <a16:creationId xmlns:a16="http://schemas.microsoft.com/office/drawing/2014/main" id="{596A6121-BBE0-0E3B-76D1-28A39E09A3BE}"/>
                </a:ext>
              </a:extLst>
            </p:cNvPr>
            <p:cNvSpPr/>
            <p:nvPr/>
          </p:nvSpPr>
          <p:spPr>
            <a:xfrm>
              <a:off x="5012388" y="1965951"/>
              <a:ext cx="59371" cy="510236"/>
            </a:xfrm>
            <a:prstGeom prst="rightBracket">
              <a:avLst>
                <a:gd name="adj" fmla="val 75284"/>
              </a:avLst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feld 7">
              <a:extLst>
                <a:ext uri="{FF2B5EF4-FFF2-40B4-BE49-F238E27FC236}">
                  <a16:creationId xmlns:a16="http://schemas.microsoft.com/office/drawing/2014/main" id="{58EE55DC-E059-6661-E431-3D259173608B}"/>
                </a:ext>
              </a:extLst>
            </p:cNvPr>
            <p:cNvSpPr txBox="1"/>
            <p:nvPr/>
          </p:nvSpPr>
          <p:spPr>
            <a:xfrm>
              <a:off x="5047833" y="2103381"/>
              <a:ext cx="718466" cy="3716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panose="020B0606020202030204" pitchFamily="34" charset="0"/>
                  <a:ea typeface="Geneva" charset="0"/>
                </a:rPr>
                <a:t>≥CR: 38%</a:t>
              </a:r>
            </a:p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kern="0" dirty="0">
                  <a:latin typeface="Arial Narrow" panose="020B0606020202030204" pitchFamily="34" charset="0"/>
                  <a:ea typeface="Geneva" charset="0"/>
                </a:rPr>
                <a:t>[95% CI,</a:t>
              </a:r>
            </a:p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panose="020B0606020202030204" pitchFamily="34" charset="0"/>
                  <a:ea typeface="Geneva" charset="0"/>
                </a:rPr>
                <a:t>22% to 57%]</a:t>
              </a:r>
              <a:endParaRPr kumimoji="0" lang="de-DE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Geneva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B27FC7E-2A69-2E9F-C2EC-5E3F6A49BE44}"/>
              </a:ext>
            </a:extLst>
          </p:cNvPr>
          <p:cNvGrpSpPr/>
          <p:nvPr/>
        </p:nvGrpSpPr>
        <p:grpSpPr>
          <a:xfrm>
            <a:off x="11203518" y="1959999"/>
            <a:ext cx="753911" cy="1076584"/>
            <a:chOff x="5012388" y="1965951"/>
            <a:chExt cx="753911" cy="701461"/>
          </a:xfrm>
        </p:grpSpPr>
        <p:sp>
          <p:nvSpPr>
            <p:cNvPr id="37" name="Right Bracket 36">
              <a:extLst>
                <a:ext uri="{FF2B5EF4-FFF2-40B4-BE49-F238E27FC236}">
                  <a16:creationId xmlns:a16="http://schemas.microsoft.com/office/drawing/2014/main" id="{2BC32EE6-9DED-C0CE-6DF6-4464A6BBD24B}"/>
                </a:ext>
              </a:extLst>
            </p:cNvPr>
            <p:cNvSpPr/>
            <p:nvPr/>
          </p:nvSpPr>
          <p:spPr>
            <a:xfrm>
              <a:off x="5012388" y="1965951"/>
              <a:ext cx="45719" cy="701461"/>
            </a:xfrm>
            <a:prstGeom prst="rightBracket">
              <a:avLst>
                <a:gd name="adj" fmla="val 75284"/>
              </a:avLst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feld 7">
              <a:extLst>
                <a:ext uri="{FF2B5EF4-FFF2-40B4-BE49-F238E27FC236}">
                  <a16:creationId xmlns:a16="http://schemas.microsoft.com/office/drawing/2014/main" id="{CA58E11F-517D-893B-5D9C-3C57C9019535}"/>
                </a:ext>
              </a:extLst>
            </p:cNvPr>
            <p:cNvSpPr txBox="1"/>
            <p:nvPr/>
          </p:nvSpPr>
          <p:spPr>
            <a:xfrm>
              <a:off x="5047833" y="2249431"/>
              <a:ext cx="718466" cy="33088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panose="020B0606020202030204" pitchFamily="34" charset="0"/>
                  <a:ea typeface="Geneva" charset="0"/>
                </a:rPr>
                <a:t>≥CR: 58%</a:t>
              </a:r>
            </a:p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kern="0" dirty="0">
                  <a:latin typeface="Arial Narrow" panose="020B0606020202030204" pitchFamily="34" charset="0"/>
                  <a:ea typeface="Geneva" charset="0"/>
                </a:rPr>
                <a:t>[95% CI,</a:t>
              </a:r>
            </a:p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panose="020B0606020202030204" pitchFamily="34" charset="0"/>
                  <a:ea typeface="Geneva" charset="0"/>
                </a:rPr>
                <a:t>39% to 74%]</a:t>
              </a:r>
              <a:endParaRPr kumimoji="0" lang="de-DE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Geneva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9F80369-8DB7-FBAF-4FE0-31694C159458}"/>
              </a:ext>
            </a:extLst>
          </p:cNvPr>
          <p:cNvGrpSpPr/>
          <p:nvPr/>
        </p:nvGrpSpPr>
        <p:grpSpPr>
          <a:xfrm>
            <a:off x="11364127" y="3036585"/>
            <a:ext cx="742429" cy="784830"/>
            <a:chOff x="11364127" y="3036585"/>
            <a:chExt cx="742429" cy="784830"/>
          </a:xfrm>
        </p:grpSpPr>
        <p:sp>
          <p:nvSpPr>
            <p:cNvPr id="39" name="Textfeld 7">
              <a:extLst>
                <a:ext uri="{FF2B5EF4-FFF2-40B4-BE49-F238E27FC236}">
                  <a16:creationId xmlns:a16="http://schemas.microsoft.com/office/drawing/2014/main" id="{7B0D33FE-CE29-B625-B431-4EAEED8DDD2C}"/>
                </a:ext>
              </a:extLst>
            </p:cNvPr>
            <p:cNvSpPr txBox="1"/>
            <p:nvPr/>
          </p:nvSpPr>
          <p:spPr>
            <a:xfrm>
              <a:off x="11376869" y="3036585"/>
              <a:ext cx="729687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charset="0"/>
                  <a:ea typeface="Geneva" charset="0"/>
                </a:rPr>
                <a:t>sCR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Geneva" charset="0"/>
              </a:endParaRPr>
            </a:p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kern="0" dirty="0">
                  <a:latin typeface="Arial" charset="0"/>
                  <a:ea typeface="Geneva" charset="0"/>
                </a:rPr>
                <a:t>CR</a:t>
              </a:r>
            </a:p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Geneva" charset="0"/>
                </a:rPr>
                <a:t>VGPR</a:t>
              </a:r>
            </a:p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kern="0" dirty="0">
                  <a:latin typeface="Arial" charset="0"/>
                  <a:ea typeface="Geneva" charset="0"/>
                </a:rPr>
                <a:t>PR</a:t>
              </a:r>
            </a:p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Geneva" charset="0"/>
                </a:rPr>
                <a:t>SD/PD/NE</a:t>
              </a:r>
              <a:endParaRPr kumimoji="0" lang="de-DE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Geneva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86545F5-C92B-ED6C-6AD0-13354852B572}"/>
                </a:ext>
              </a:extLst>
            </p:cNvPr>
            <p:cNvSpPr/>
            <p:nvPr/>
          </p:nvSpPr>
          <p:spPr>
            <a:xfrm>
              <a:off x="11364127" y="3131299"/>
              <a:ext cx="70891" cy="7089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399C684-A2D9-6484-2AF7-A8192048F376}"/>
                </a:ext>
              </a:extLst>
            </p:cNvPr>
            <p:cNvSpPr/>
            <p:nvPr/>
          </p:nvSpPr>
          <p:spPr>
            <a:xfrm>
              <a:off x="11364127" y="3668455"/>
              <a:ext cx="70891" cy="70891"/>
            </a:xfrm>
            <a:prstGeom prst="rect">
              <a:avLst/>
            </a:prstGeom>
            <a:solidFill>
              <a:srgbClr val="CBD3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633ECAD-97A6-1673-884F-FEA450133415}"/>
                </a:ext>
              </a:extLst>
            </p:cNvPr>
            <p:cNvSpPr/>
            <p:nvPr/>
          </p:nvSpPr>
          <p:spPr>
            <a:xfrm>
              <a:off x="11364127" y="3534166"/>
              <a:ext cx="70891" cy="70891"/>
            </a:xfrm>
            <a:prstGeom prst="rect">
              <a:avLst/>
            </a:prstGeom>
            <a:solidFill>
              <a:srgbClr val="617A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A7A0B77-68F7-DBAE-1249-6D642055DB88}"/>
                </a:ext>
              </a:extLst>
            </p:cNvPr>
            <p:cNvSpPr/>
            <p:nvPr/>
          </p:nvSpPr>
          <p:spPr>
            <a:xfrm>
              <a:off x="11364127" y="3399877"/>
              <a:ext cx="70891" cy="70891"/>
            </a:xfrm>
            <a:prstGeom prst="rect">
              <a:avLst/>
            </a:prstGeom>
            <a:solidFill>
              <a:srgbClr val="617A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312714C-E0BF-F20E-F82A-469020CFE828}"/>
                </a:ext>
              </a:extLst>
            </p:cNvPr>
            <p:cNvSpPr/>
            <p:nvPr/>
          </p:nvSpPr>
          <p:spPr>
            <a:xfrm>
              <a:off x="11364127" y="3265588"/>
              <a:ext cx="70891" cy="70891"/>
            </a:xfrm>
            <a:prstGeom prst="rect">
              <a:avLst/>
            </a:prstGeom>
            <a:solidFill>
              <a:srgbClr val="2A4D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8073221-AE43-D2BF-91B3-C6666FFF81E9}"/>
              </a:ext>
            </a:extLst>
          </p:cNvPr>
          <p:cNvCxnSpPr/>
          <p:nvPr/>
        </p:nvCxnSpPr>
        <p:spPr>
          <a:xfrm>
            <a:off x="8057408" y="1505194"/>
            <a:ext cx="0" cy="2743200"/>
          </a:xfrm>
          <a:prstGeom prst="line">
            <a:avLst/>
          </a:prstGeom>
          <a:ln w="19050">
            <a:solidFill>
              <a:srgbClr val="617A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8" name="Tabelle 11">
            <a:extLst>
              <a:ext uri="{FF2B5EF4-FFF2-40B4-BE49-F238E27FC236}">
                <a16:creationId xmlns:a16="http://schemas.microsoft.com/office/drawing/2014/main" id="{11A56286-FF05-75FF-66ED-A561BD492BD1}"/>
              </a:ext>
            </a:extLst>
          </p:cNvPr>
          <p:cNvGraphicFramePr>
            <a:graphicFrameLocks noGrp="1"/>
          </p:cNvGraphicFramePr>
          <p:nvPr/>
        </p:nvGraphicFramePr>
        <p:xfrm>
          <a:off x="230078" y="4342597"/>
          <a:ext cx="4754769" cy="109728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584923">
                  <a:extLst>
                    <a:ext uri="{9D8B030D-6E8A-4147-A177-3AD203B41FA5}">
                      <a16:colId xmlns:a16="http://schemas.microsoft.com/office/drawing/2014/main" val="3399397472"/>
                    </a:ext>
                  </a:extLst>
                </a:gridCol>
                <a:gridCol w="1584923">
                  <a:extLst>
                    <a:ext uri="{9D8B030D-6E8A-4147-A177-3AD203B41FA5}">
                      <a16:colId xmlns:a16="http://schemas.microsoft.com/office/drawing/2014/main" val="2139398389"/>
                    </a:ext>
                  </a:extLst>
                </a:gridCol>
                <a:gridCol w="1584923">
                  <a:extLst>
                    <a:ext uri="{9D8B030D-6E8A-4147-A177-3AD203B41FA5}">
                      <a16:colId xmlns:a16="http://schemas.microsoft.com/office/drawing/2014/main" val="1264143018"/>
                    </a:ext>
                  </a:extLst>
                </a:gridCol>
              </a:tblGrid>
              <a:tr h="365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de-DE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MRD status, n (%)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</a:t>
                      </a:r>
                      <a:r>
                        <a:rPr lang="de-DE" sz="1100" b="1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100" b="1" baseline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patients</a:t>
                      </a:r>
                      <a:r>
                        <a:rPr lang="de-DE" sz="1100" b="1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(Arm A)</a:t>
                      </a:r>
                    </a:p>
                    <a:p>
                      <a:pPr algn="ctr"/>
                      <a:r>
                        <a:rPr lang="de-DE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(n=93*)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TNE</a:t>
                      </a:r>
                      <a:r>
                        <a:rPr lang="de-DE" sz="1100" b="1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100" b="1" baseline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patients</a:t>
                      </a:r>
                      <a:r>
                        <a:rPr lang="de-DE" sz="1100" b="1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(Arm B)</a:t>
                      </a:r>
                      <a:r>
                        <a:rPr lang="de-DE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(n=24</a:t>
                      </a:r>
                      <a:r>
                        <a:rPr lang="de-DE" sz="1100" b="1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†</a:t>
                      </a:r>
                      <a:r>
                        <a:rPr lang="de-DE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1712025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de-DE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Negative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 (67.7)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(54.2)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3797396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de-DE" sz="10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Positive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sz="10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(3.2)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sz="10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(0)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5611536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de-DE" sz="10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done/missing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sz="10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(2.2)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(0)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0012898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de-DE" sz="10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point not reached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sz="10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(27.0)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(45.8)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1367799"/>
                  </a:ext>
                </a:extLst>
              </a:tr>
            </a:tbl>
          </a:graphicData>
        </a:graphic>
      </p:graphicFrame>
      <p:sp>
        <p:nvSpPr>
          <p:cNvPr id="49" name="Textfeld 23">
            <a:extLst>
              <a:ext uri="{FF2B5EF4-FFF2-40B4-BE49-F238E27FC236}">
                <a16:creationId xmlns:a16="http://schemas.microsoft.com/office/drawing/2014/main" id="{ADC26C9D-114F-426D-24B8-B17018A3A093}"/>
              </a:ext>
            </a:extLst>
          </p:cNvPr>
          <p:cNvSpPr txBox="1"/>
          <p:nvPr/>
        </p:nvSpPr>
        <p:spPr>
          <a:xfrm>
            <a:off x="176636" y="5442189"/>
            <a:ext cx="25314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de-DE" sz="900" dirty="0">
                <a:solidFill>
                  <a:prstClr val="black"/>
                </a:solidFill>
                <a:latin typeface="Arial" charset="0"/>
                <a:ea typeface="Geneva" charset="0"/>
              </a:rPr>
              <a:t>6 TE and 2 TNE </a:t>
            </a:r>
            <a:r>
              <a:rPr lang="de-DE" sz="900" dirty="0" err="1">
                <a:solidFill>
                  <a:prstClr val="black"/>
                </a:solidFill>
                <a:latin typeface="Arial" charset="0"/>
                <a:ea typeface="Geneva" charset="0"/>
              </a:rPr>
              <a:t>patients</a:t>
            </a:r>
            <a:r>
              <a:rPr lang="de-DE" sz="900" dirty="0">
                <a:solidFill>
                  <a:prstClr val="black"/>
                </a:solidFill>
                <a:latin typeface="Arial" charset="0"/>
                <a:ea typeface="Geneva" charset="0"/>
              </a:rPr>
              <a:t> </a:t>
            </a:r>
            <a:r>
              <a:rPr lang="de-DE" sz="900" dirty="0" err="1">
                <a:solidFill>
                  <a:prstClr val="black"/>
                </a:solidFill>
                <a:latin typeface="Arial" charset="0"/>
                <a:ea typeface="Geneva" charset="0"/>
              </a:rPr>
              <a:t>were</a:t>
            </a:r>
            <a:r>
              <a:rPr lang="de-DE" sz="900" dirty="0">
                <a:solidFill>
                  <a:prstClr val="black"/>
                </a:solidFill>
                <a:latin typeface="Arial" charset="0"/>
                <a:ea typeface="Geneva" charset="0"/>
              </a:rPr>
              <a:t> not </a:t>
            </a:r>
            <a:r>
              <a:rPr lang="de-DE" sz="900" dirty="0" err="1">
                <a:solidFill>
                  <a:prstClr val="black"/>
                </a:solidFill>
                <a:latin typeface="Arial" charset="0"/>
                <a:ea typeface="Geneva" charset="0"/>
              </a:rPr>
              <a:t>assessable</a:t>
            </a:r>
            <a:endParaRPr lang="de-DE" sz="900" dirty="0">
              <a:solidFill>
                <a:prstClr val="black"/>
              </a:solidFill>
              <a:latin typeface="Arial" charset="0"/>
              <a:ea typeface="Geneva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C1E95-EDC9-D5C1-516C-BA70FAE78B95}"/>
              </a:ext>
            </a:extLst>
          </p:cNvPr>
          <p:cNvSpPr txBox="1"/>
          <p:nvPr/>
        </p:nvSpPr>
        <p:spPr>
          <a:xfrm>
            <a:off x="1107379" y="1375076"/>
            <a:ext cx="24429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440" b="0" i="0" u="none" strike="noStrike" kern="1200" spc="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dirty="0"/>
              <a:t>MRD negativity (10</a:t>
            </a:r>
            <a:r>
              <a:rPr lang="en-US" sz="1400" b="1" baseline="30000" dirty="0"/>
              <a:t>-5 </a:t>
            </a:r>
            <a:r>
              <a:rPr lang="en-US" sz="1400" b="1" dirty="0"/>
              <a:t>NGF)</a:t>
            </a:r>
          </a:p>
          <a:p>
            <a:pPr algn="ctr" rtl="0">
              <a:defRPr sz="1440" b="0" i="0" u="none" strike="noStrike" kern="1200" spc="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dirty="0"/>
              <a:t>at end of consolidation</a:t>
            </a:r>
          </a:p>
        </p:txBody>
      </p:sp>
      <p:sp>
        <p:nvSpPr>
          <p:cNvPr id="3" name="Footer Placeholder 32">
            <a:extLst>
              <a:ext uri="{FF2B5EF4-FFF2-40B4-BE49-F238E27FC236}">
                <a16:creationId xmlns:a16="http://schemas.microsoft.com/office/drawing/2014/main" id="{34CCFD01-CD6E-3E9A-A543-6611C1412E65}"/>
              </a:ext>
            </a:extLst>
          </p:cNvPr>
          <p:cNvSpPr txBox="1">
            <a:spLocks/>
          </p:cNvSpPr>
          <p:nvPr/>
        </p:nvSpPr>
        <p:spPr>
          <a:xfrm>
            <a:off x="703646" y="6356350"/>
            <a:ext cx="10515599" cy="215444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Leypoldt LB, et al, IMS 2023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930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dirty="0">
                <a:latin typeface="Arial" charset="0"/>
                <a:ea typeface="+mn-ea"/>
                <a:cs typeface="+mn-cs"/>
              </a:rPr>
              <a:t>Phase 3 Study Results of Isatuximab,&lt;br /&gt;Bortezomib, Lenalidomide, and Dexamethasone &lt;br /&gt;(Isa-VRd) Versus VRd for Transplant-Ineligible Patients With Newly Diagnosed Multiple Myeloma (IMROZ)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EF4956-626F-D548-8180-8641966134FF}"/>
              </a:ext>
            </a:extLst>
          </p:cNvPr>
          <p:cNvGrpSpPr/>
          <p:nvPr/>
        </p:nvGrpSpPr>
        <p:grpSpPr>
          <a:xfrm>
            <a:off x="389862" y="0"/>
            <a:ext cx="11413764" cy="6822282"/>
            <a:chOff x="389862" y="0"/>
            <a:chExt cx="11413764" cy="682228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862" y="0"/>
              <a:ext cx="11413764" cy="6420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6DF2148-309E-3F85-5823-52851E5707E7}"/>
                </a:ext>
              </a:extLst>
            </p:cNvPr>
            <p:cNvSpPr/>
            <p:nvPr/>
          </p:nvSpPr>
          <p:spPr>
            <a:xfrm>
              <a:off x="2683239" y="6190938"/>
              <a:ext cx="7071699" cy="63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dirty="0">
                <a:latin typeface="Arial" charset="0"/>
                <a:ea typeface="+mn-ea"/>
                <a:cs typeface="+mn-cs"/>
              </a:rPr>
              <a:t>Study design: Isa-VRd vs VRd in &lt;br /&gt;transplant-ineligible NDMM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520C71B-8975-7863-8327-2306EBFE55F1}"/>
              </a:ext>
            </a:extLst>
          </p:cNvPr>
          <p:cNvGrpSpPr/>
          <p:nvPr/>
        </p:nvGrpSpPr>
        <p:grpSpPr>
          <a:xfrm>
            <a:off x="389862" y="0"/>
            <a:ext cx="11413764" cy="6822282"/>
            <a:chOff x="389862" y="0"/>
            <a:chExt cx="11413764" cy="682228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862" y="0"/>
              <a:ext cx="11413764" cy="6420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D1EB803-4942-92C1-9EAD-E3446FFFBDFC}"/>
                </a:ext>
              </a:extLst>
            </p:cNvPr>
            <p:cNvSpPr/>
            <p:nvPr/>
          </p:nvSpPr>
          <p:spPr>
            <a:xfrm>
              <a:off x="2683239" y="6190938"/>
              <a:ext cx="7071699" cy="63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dirty="0">
                <a:latin typeface="Arial" charset="0"/>
                <a:ea typeface="+mn-ea"/>
                <a:cs typeface="+mn-cs"/>
              </a:rPr>
              <a:t>Primary endpoint met: Interim PFS analysis–IRC assessment in ITT population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8" y="1051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3ED5211-B2C8-46ED-19F8-4190886D5BE1}"/>
              </a:ext>
            </a:extLst>
          </p:cNvPr>
          <p:cNvSpPr/>
          <p:nvPr/>
        </p:nvSpPr>
        <p:spPr>
          <a:xfrm>
            <a:off x="2437061" y="6220918"/>
            <a:ext cx="7081693" cy="556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8FD29C-F9D7-E57F-99F3-A84FF31E6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0546" y="2537352"/>
            <a:ext cx="2856758" cy="218102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EBCDF-EC46-9D48-BC5A-D0BBD924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983"/>
            <a:ext cx="10515600" cy="98176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BENEFIT Trial: Isa-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VRd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vs. Isa-RD in TI NDMM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318188-B7F8-A441-57F9-F4721C12B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77" y="1090897"/>
            <a:ext cx="11655190" cy="5717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48F990-6182-8C75-0F59-3F6982463BCF}"/>
              </a:ext>
            </a:extLst>
          </p:cNvPr>
          <p:cNvSpPr txBox="1"/>
          <p:nvPr/>
        </p:nvSpPr>
        <p:spPr>
          <a:xfrm>
            <a:off x="838200" y="1396314"/>
            <a:ext cx="1864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Study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3C5EAE-06AD-D16B-BC1E-FF65EB8D487C}"/>
              </a:ext>
            </a:extLst>
          </p:cNvPr>
          <p:cNvSpPr/>
          <p:nvPr/>
        </p:nvSpPr>
        <p:spPr>
          <a:xfrm>
            <a:off x="2698230" y="6460761"/>
            <a:ext cx="6820524" cy="316550"/>
          </a:xfrm>
          <a:prstGeom prst="rect">
            <a:avLst/>
          </a:prstGeom>
          <a:gradFill flip="none" rotWithShape="1">
            <a:gsLst>
              <a:gs pos="100000">
                <a:schemeClr val="bg2"/>
              </a:gs>
              <a:gs pos="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336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EBCDF-EC46-9D48-BC5A-D0BBD924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993"/>
            <a:ext cx="10515600" cy="1050325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BENEFIT Trial: Isa-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VRd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vs. Isa-RD in TI NDMM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6EC270-D251-0FD3-34DC-B8975DC0A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374" y="1517307"/>
            <a:ext cx="3862029" cy="3850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F39C77-4238-0CAA-D293-B19A07F7D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090" y="2221174"/>
            <a:ext cx="3534394" cy="3104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46E013-42C0-7248-44F1-B05F1582182E}"/>
              </a:ext>
            </a:extLst>
          </p:cNvPr>
          <p:cNvSpPr txBox="1"/>
          <p:nvPr/>
        </p:nvSpPr>
        <p:spPr>
          <a:xfrm>
            <a:off x="553072" y="1172800"/>
            <a:ext cx="10949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Results:      Primary Endpoint MRD(-)                             Secondary Endpoint MRD(-) CR rates        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F7AB22-61D2-F479-8729-80AB66BC4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1207" y="1620794"/>
            <a:ext cx="1654432" cy="568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935046-97B6-523F-013D-2CCB071942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06" y="5980670"/>
            <a:ext cx="10940830" cy="8773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C8430D-46A0-9FAA-A02F-71027A442B86}"/>
              </a:ext>
            </a:extLst>
          </p:cNvPr>
          <p:cNvSpPr/>
          <p:nvPr/>
        </p:nvSpPr>
        <p:spPr>
          <a:xfrm>
            <a:off x="0" y="5380334"/>
            <a:ext cx="12192000" cy="530887"/>
          </a:xfrm>
          <a:prstGeom prst="rect">
            <a:avLst/>
          </a:prstGeom>
          <a:solidFill>
            <a:srgbClr val="019B47"/>
          </a:solidFill>
          <a:ln>
            <a:solidFill>
              <a:srgbClr val="019B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Isa-</a:t>
            </a:r>
            <a:r>
              <a:rPr lang="en-US" dirty="0" err="1"/>
              <a:t>VRd</a:t>
            </a:r>
            <a:r>
              <a:rPr lang="en-US" dirty="0"/>
              <a:t> resulted in significant improvements in MRD- and MRD- CR rates at 18 months and at the 10</a:t>
            </a:r>
            <a:r>
              <a:rPr lang="en-US" baseline="30000" dirty="0"/>
              <a:t>-5</a:t>
            </a:r>
            <a:r>
              <a:rPr lang="en-US" dirty="0"/>
              <a:t> and 10</a:t>
            </a:r>
            <a:r>
              <a:rPr lang="en-US" baseline="30000" dirty="0"/>
              <a:t>-6</a:t>
            </a:r>
            <a:r>
              <a:rPr lang="en-US" dirty="0"/>
              <a:t> levels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02FCA1-4A63-FC91-AE5C-DE57519F3B24}"/>
              </a:ext>
            </a:extLst>
          </p:cNvPr>
          <p:cNvSpPr/>
          <p:nvPr/>
        </p:nvSpPr>
        <p:spPr>
          <a:xfrm>
            <a:off x="2713220" y="6595673"/>
            <a:ext cx="6805534" cy="26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43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EBCDF-EC46-9D48-BC5A-D0BBD924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993"/>
            <a:ext cx="10515600" cy="1050325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BENEFIT Trial: Isa-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VRd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vs. Isa-RD in TI NDMM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46E013-42C0-7248-44F1-B05F1582182E}"/>
              </a:ext>
            </a:extLst>
          </p:cNvPr>
          <p:cNvSpPr txBox="1"/>
          <p:nvPr/>
        </p:nvSpPr>
        <p:spPr>
          <a:xfrm>
            <a:off x="553072" y="1172800"/>
            <a:ext cx="10896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Results:     Depth of Response (at 18 </a:t>
            </a:r>
            <a:r>
              <a:rPr lang="en-US" sz="2000" b="1" dirty="0" err="1"/>
              <a:t>mos</a:t>
            </a:r>
            <a:r>
              <a:rPr lang="en-US" sz="2000" b="1" dirty="0"/>
              <a:t>)                       Preliminary PFS (Median F/U 23.5 </a:t>
            </a:r>
            <a:r>
              <a:rPr lang="en-US" sz="2000" b="1" dirty="0" err="1"/>
              <a:t>mos</a:t>
            </a:r>
            <a:r>
              <a:rPr lang="en-US" sz="2000" b="1" dirty="0"/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935046-97B6-523F-013D-2CCB07194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06" y="5980670"/>
            <a:ext cx="10940830" cy="8773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C8430D-46A0-9FAA-A02F-71027A442B86}"/>
              </a:ext>
            </a:extLst>
          </p:cNvPr>
          <p:cNvSpPr/>
          <p:nvPr/>
        </p:nvSpPr>
        <p:spPr>
          <a:xfrm>
            <a:off x="0" y="5380334"/>
            <a:ext cx="12192000" cy="530887"/>
          </a:xfrm>
          <a:prstGeom prst="rect">
            <a:avLst/>
          </a:prstGeom>
          <a:solidFill>
            <a:srgbClr val="019B47"/>
          </a:solidFill>
          <a:ln>
            <a:solidFill>
              <a:srgbClr val="019B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Isa-</a:t>
            </a:r>
            <a:r>
              <a:rPr lang="en-US" dirty="0" err="1"/>
              <a:t>VRd</a:t>
            </a:r>
            <a:r>
              <a:rPr lang="en-US" dirty="0"/>
              <a:t> resulted in deep response rates, particularly CR at 18 months and PFS is still immature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6E87E3-8F0F-6DE5-6220-AD64E6476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74" y="1729946"/>
            <a:ext cx="5052239" cy="33007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396E6D-9685-6085-0309-B4220C5C3B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2982" y="1642360"/>
            <a:ext cx="5054883" cy="35996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6719FD-7367-3BD8-E0F4-DC1FB42ED5B2}"/>
              </a:ext>
            </a:extLst>
          </p:cNvPr>
          <p:cNvSpPr txBox="1"/>
          <p:nvPr/>
        </p:nvSpPr>
        <p:spPr>
          <a:xfrm>
            <a:off x="6049019" y="1729946"/>
            <a:ext cx="3711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35654B-92E5-5C44-AB70-8B74212F6C59}"/>
              </a:ext>
            </a:extLst>
          </p:cNvPr>
          <p:cNvSpPr/>
          <p:nvPr/>
        </p:nvSpPr>
        <p:spPr>
          <a:xfrm>
            <a:off x="2713220" y="6595673"/>
            <a:ext cx="6805534" cy="26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27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DBE3D-F6A4-2D97-FBE3-31743E70A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D11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Included - NDMM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1E279-6E4C-4FFE-2A62-E70D9D6B3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PERSEUS</a:t>
            </a:r>
          </a:p>
          <a:p>
            <a:r>
              <a:rPr lang="en-US" dirty="0"/>
              <a:t>GMMG-HD7</a:t>
            </a:r>
          </a:p>
          <a:p>
            <a:r>
              <a:rPr lang="en-US" dirty="0" err="1"/>
              <a:t>IsKia</a:t>
            </a:r>
            <a:endParaRPr lang="en-US" dirty="0"/>
          </a:p>
          <a:p>
            <a:r>
              <a:rPr lang="en-US" dirty="0"/>
              <a:t>GMMG-CONCEPT Trial</a:t>
            </a:r>
          </a:p>
          <a:p>
            <a:r>
              <a:rPr lang="en-US" dirty="0"/>
              <a:t>IMROZ</a:t>
            </a:r>
          </a:p>
          <a:p>
            <a:r>
              <a:rPr lang="en-US" dirty="0"/>
              <a:t>BENEFIT Trial</a:t>
            </a:r>
          </a:p>
          <a:p>
            <a:r>
              <a:rPr lang="en-US" dirty="0"/>
              <a:t>MAIA  Update</a:t>
            </a:r>
          </a:p>
          <a:p>
            <a:r>
              <a:rPr lang="en-US" dirty="0"/>
              <a:t>DETERMINATION Diversity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123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C42862-D294-F74E-E773-76B2E336C6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68628" y="1162373"/>
            <a:ext cx="6227420" cy="56406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673A94-27E2-83B7-60FC-AEA0DF066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2751"/>
          </a:xfrm>
        </p:spPr>
        <p:txBody>
          <a:bodyPr>
            <a:normAutofit/>
          </a:bodyPr>
          <a:lstStyle/>
          <a:p>
            <a:r>
              <a:rPr lang="en-US" dirty="0"/>
              <a:t> DETERMINATION Trial: Diversity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1F782E-3AA3-C6CE-AD13-3FACD22F788F}"/>
              </a:ext>
            </a:extLst>
          </p:cNvPr>
          <p:cNvSpPr txBox="1"/>
          <p:nvPr/>
        </p:nvSpPr>
        <p:spPr>
          <a:xfrm>
            <a:off x="482836" y="1889305"/>
            <a:ext cx="329037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Results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2060"/>
                </a:solidFill>
              </a:rPr>
              <a:t>AA 132/772 (18.3%)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srgbClr val="002060"/>
                </a:solidFill>
                <a:effectLst/>
              </a:rPr>
              <a:t>AA: </a:t>
            </a:r>
            <a:r>
              <a:rPr lang="en-US" dirty="0" err="1">
                <a:solidFill>
                  <a:srgbClr val="002060"/>
                </a:solidFill>
                <a:effectLst/>
              </a:rPr>
              <a:t>RVd</a:t>
            </a:r>
            <a:r>
              <a:rPr lang="en-US" dirty="0">
                <a:solidFill>
                  <a:srgbClr val="002060"/>
                </a:solidFill>
                <a:effectLst/>
              </a:rPr>
              <a:t>-alone vs </a:t>
            </a:r>
            <a:r>
              <a:rPr lang="en-US" dirty="0" err="1">
                <a:solidFill>
                  <a:srgbClr val="002060"/>
                </a:solidFill>
                <a:effectLst/>
              </a:rPr>
              <a:t>RVd+ASCT</a:t>
            </a:r>
            <a:r>
              <a:rPr lang="en-US" dirty="0">
                <a:solidFill>
                  <a:srgbClr val="002060"/>
                </a:solidFill>
                <a:effectLst/>
              </a:rPr>
              <a:t>, median EFS was 47.7 vs 48.2 </a:t>
            </a:r>
            <a:r>
              <a:rPr lang="en-US" dirty="0" err="1">
                <a:solidFill>
                  <a:srgbClr val="002060"/>
                </a:solidFill>
                <a:effectLst/>
              </a:rPr>
              <a:t>mos</a:t>
            </a:r>
            <a:r>
              <a:rPr lang="en-US" dirty="0">
                <a:solidFill>
                  <a:srgbClr val="002060"/>
                </a:solidFill>
                <a:effectLst/>
              </a:rPr>
              <a:t> (HR 0.99) 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srgbClr val="002060"/>
                </a:solidFill>
                <a:effectLst/>
                <a:latin typeface="Helvetica" pitchFamily="2" charset="0"/>
              </a:rPr>
              <a:t>Odds of achieving ≥CR were greater with </a:t>
            </a:r>
            <a:r>
              <a:rPr lang="en-US" dirty="0" err="1">
                <a:solidFill>
                  <a:srgbClr val="002060"/>
                </a:solidFill>
                <a:effectLst/>
                <a:latin typeface="Helvetica" pitchFamily="2" charset="0"/>
              </a:rPr>
              <a:t>RVd</a:t>
            </a:r>
            <a:r>
              <a:rPr lang="en-US" dirty="0">
                <a:solidFill>
                  <a:srgbClr val="002060"/>
                </a:solidFill>
                <a:effectLst/>
                <a:latin typeface="Helvetica" pitchFamily="2" charset="0"/>
              </a:rPr>
              <a:t>-alone vs </a:t>
            </a:r>
            <a:r>
              <a:rPr lang="en-US" dirty="0" err="1">
                <a:solidFill>
                  <a:srgbClr val="002060"/>
                </a:solidFill>
                <a:effectLst/>
                <a:latin typeface="Helvetica" pitchFamily="2" charset="0"/>
              </a:rPr>
              <a:t>RVd+ASCT</a:t>
            </a:r>
            <a:r>
              <a:rPr lang="en-US" dirty="0">
                <a:solidFill>
                  <a:srgbClr val="002060"/>
                </a:solidFill>
                <a:effectLst/>
                <a:latin typeface="Helvetica" pitchFamily="2" charset="0"/>
              </a:rPr>
              <a:t> in AA pts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737E7A-D1E4-E767-D450-DD1A8CBB595C}"/>
              </a:ext>
            </a:extLst>
          </p:cNvPr>
          <p:cNvSpPr txBox="1"/>
          <p:nvPr/>
        </p:nvSpPr>
        <p:spPr>
          <a:xfrm>
            <a:off x="399393" y="6308209"/>
            <a:ext cx="365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Zonder</a:t>
            </a:r>
            <a:r>
              <a:rPr lang="en-US" dirty="0"/>
              <a:t> JA, et al; ASH Abstract 4762</a:t>
            </a:r>
          </a:p>
        </p:txBody>
      </p:sp>
    </p:spTree>
    <p:extLst>
      <p:ext uri="{BB962C8B-B14F-4D97-AF65-F5344CB8AC3E}">
        <p14:creationId xmlns:p14="http://schemas.microsoft.com/office/powerpoint/2010/main" val="1172051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542217-6BED-D3E9-0416-3B75364BC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III MAIA Trial: Final OS with D-Rd and 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F8CB2E-0B4A-662D-5218-230D328763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707" b="14807"/>
          <a:stretch/>
        </p:blipFill>
        <p:spPr>
          <a:xfrm>
            <a:off x="522157" y="1172046"/>
            <a:ext cx="7617502" cy="4586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8481AB-5003-51CB-370F-C24E69F2D1A4}"/>
              </a:ext>
            </a:extLst>
          </p:cNvPr>
          <p:cNvSpPr txBox="1"/>
          <p:nvPr/>
        </p:nvSpPr>
        <p:spPr>
          <a:xfrm>
            <a:off x="0" y="6505731"/>
            <a:ext cx="10388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Facon</a:t>
            </a:r>
            <a:r>
              <a:rPr lang="en-US" dirty="0"/>
              <a:t> T et al. EHA 2024;Abstract P968.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F609CC-C3B5-DEAA-CC8F-D966814EABAE}"/>
              </a:ext>
            </a:extLst>
          </p:cNvPr>
          <p:cNvSpPr txBox="1"/>
          <p:nvPr/>
        </p:nvSpPr>
        <p:spPr>
          <a:xfrm>
            <a:off x="8139660" y="1172046"/>
            <a:ext cx="38224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With a median follow-up of 7.5 years, </a:t>
            </a:r>
            <a:r>
              <a:rPr lang="en-US" sz="2000" b="1" i="0" u="none" strike="noStrike" dirty="0">
                <a:effectLst/>
                <a:latin typeface="Arial" panose="020B0604020202020204" pitchFamily="34" charset="0"/>
              </a:rPr>
              <a:t>D-Rd continued to demonstrate a clinically significant survival benefit</a:t>
            </a:r>
          </a:p>
          <a:p>
            <a:r>
              <a:rPr lang="en-US" sz="2000" b="1" i="0" u="none" strike="noStrike" dirty="0">
                <a:effectLst/>
                <a:latin typeface="Arial" panose="020B0604020202020204" pitchFamily="34" charset="0"/>
              </a:rPr>
              <a:t>versus Rd for patients with NDMM</a:t>
            </a: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. Median OS with D-Rd was 7.5 years. Furthermore, </a:t>
            </a:r>
            <a:r>
              <a:rPr lang="en-US" sz="2000" b="1" i="0" u="none" strike="noStrike" dirty="0">
                <a:effectLst/>
                <a:latin typeface="Arial" panose="020B0604020202020204" pitchFamily="34" charset="0"/>
              </a:rPr>
              <a:t>subsequent antimyeloma therapy was daratumumab-based in 28.8% of patients who received Rd versus 6.3% who received D-Rd</a:t>
            </a: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D8F5F7-76F8-1A1D-2F30-6EA161BC8EC5}"/>
              </a:ext>
            </a:extLst>
          </p:cNvPr>
          <p:cNvSpPr txBox="1"/>
          <p:nvPr/>
        </p:nvSpPr>
        <p:spPr>
          <a:xfrm>
            <a:off x="509047" y="5798717"/>
            <a:ext cx="10762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OS = overall survival; D-Rd = daratumumab in combination with lenalidomide/dexamethasone; Rd = lenalidomide/dexamethasone; NDMM = newly diagnosed multiple myeloma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440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CD8DC-8689-7A79-81B1-E131C9220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for NDMM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56431-7582-2646-9066-C66C98DD1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CD38 + </a:t>
            </a:r>
            <a:r>
              <a:rPr lang="en-US" dirty="0" err="1"/>
              <a:t>VRd</a:t>
            </a:r>
            <a:r>
              <a:rPr lang="en-US" dirty="0"/>
              <a:t> (QUAD therapy) – appears to be new SOC for TE and TI NDMM</a:t>
            </a:r>
          </a:p>
          <a:p>
            <a:r>
              <a:rPr lang="en-US" dirty="0"/>
              <a:t>Results appear durable both in TE and TI – projected PFS &gt;80-90 months</a:t>
            </a:r>
          </a:p>
          <a:p>
            <a:r>
              <a:rPr lang="en-US" dirty="0"/>
              <a:t>In TI, (BENEFIT) – </a:t>
            </a:r>
            <a:r>
              <a:rPr lang="en-US" dirty="0" err="1"/>
              <a:t>QWk</a:t>
            </a:r>
            <a:r>
              <a:rPr lang="en-US" dirty="0"/>
              <a:t> bortezomib appears well-tolerated and effective</a:t>
            </a:r>
          </a:p>
          <a:p>
            <a:pPr lvl="1"/>
            <a:r>
              <a:rPr lang="en-US" dirty="0"/>
              <a:t>Unclear in TE</a:t>
            </a:r>
          </a:p>
          <a:p>
            <a:r>
              <a:rPr lang="en-US" dirty="0"/>
              <a:t>High-risk NDMM appears to benefit from QUAD therapy</a:t>
            </a:r>
          </a:p>
          <a:p>
            <a:pPr lvl="1"/>
            <a:r>
              <a:rPr lang="en-US" dirty="0"/>
              <a:t>Dara-</a:t>
            </a:r>
            <a:r>
              <a:rPr lang="en-US" dirty="0" err="1"/>
              <a:t>VRd</a:t>
            </a:r>
            <a:r>
              <a:rPr lang="en-US" dirty="0"/>
              <a:t> subgroup looks good</a:t>
            </a:r>
          </a:p>
          <a:p>
            <a:pPr lvl="1"/>
            <a:r>
              <a:rPr lang="en-US" dirty="0"/>
              <a:t>Isa-</a:t>
            </a:r>
            <a:r>
              <a:rPr lang="en-US" dirty="0" err="1"/>
              <a:t>KRd</a:t>
            </a:r>
            <a:r>
              <a:rPr lang="en-US" dirty="0"/>
              <a:t> shows improved MRD- rates, especially in double hit subgroup</a:t>
            </a:r>
          </a:p>
          <a:p>
            <a:r>
              <a:rPr lang="en-US" dirty="0"/>
              <a:t>Future results from GMMG-HD7 </a:t>
            </a:r>
            <a:r>
              <a:rPr lang="en-US"/>
              <a:t>and PERSEUS </a:t>
            </a:r>
            <a:r>
              <a:rPr lang="en-US" dirty="0"/>
              <a:t>will assess the value of doublet maintenance and whether using MRD to guide maintenance duration makes sense</a:t>
            </a:r>
          </a:p>
          <a:p>
            <a:r>
              <a:rPr lang="en-US" dirty="0"/>
              <a:t>MRD(–) CR will be the new “early” response metric for future trials</a:t>
            </a:r>
          </a:p>
          <a:p>
            <a:r>
              <a:rPr lang="en-US" dirty="0"/>
              <a:t>More treatment adapted trials based on MRD, will be needed to help guide treatment choice and duration in the future</a:t>
            </a:r>
          </a:p>
          <a:p>
            <a:r>
              <a:rPr lang="en-US" dirty="0"/>
              <a:t>NDMM trials should further assess differences based on diversity</a:t>
            </a:r>
          </a:p>
        </p:txBody>
      </p:sp>
    </p:spTree>
    <p:extLst>
      <p:ext uri="{BB962C8B-B14F-4D97-AF65-F5344CB8AC3E}">
        <p14:creationId xmlns:p14="http://schemas.microsoft.com/office/powerpoint/2010/main" val="2644703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73A94-27E2-83B7-60FC-AEA0DF066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D113B"/>
                </a:solidFill>
              </a:rPr>
              <a:t>Relapsed/Refractory Multiple Myeloma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CB81E7-D530-58DA-C9B1-4B61DAC7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IKEMA</a:t>
            </a:r>
          </a:p>
          <a:p>
            <a:r>
              <a:rPr lang="en-US" dirty="0"/>
              <a:t>ICARIA</a:t>
            </a:r>
          </a:p>
          <a:p>
            <a:r>
              <a:rPr lang="en-US" dirty="0"/>
              <a:t>BOSTON Trial</a:t>
            </a:r>
          </a:p>
          <a:p>
            <a:r>
              <a:rPr lang="en-US" dirty="0" err="1"/>
              <a:t>Mezigdomide</a:t>
            </a:r>
            <a:r>
              <a:rPr lang="en-US" dirty="0"/>
              <a:t> +Dex</a:t>
            </a:r>
          </a:p>
          <a:p>
            <a:r>
              <a:rPr lang="en-US" dirty="0" err="1"/>
              <a:t>Mezigdomide</a:t>
            </a:r>
            <a:r>
              <a:rPr lang="en-US" dirty="0"/>
              <a:t> + Dara + Dex</a:t>
            </a:r>
          </a:p>
          <a:p>
            <a:r>
              <a:rPr lang="en-US" dirty="0" err="1"/>
              <a:t>Belantamab</a:t>
            </a:r>
            <a:r>
              <a:rPr lang="en-US" dirty="0"/>
              <a:t> – DREAMM-7 + 8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877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73A94-27E2-83B7-60FC-AEA0DF066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8974"/>
          </a:xfrm>
        </p:spPr>
        <p:txBody>
          <a:bodyPr/>
          <a:lstStyle/>
          <a:p>
            <a:r>
              <a:rPr lang="en-US" dirty="0"/>
              <a:t>Updated Results from IKEMA (Isa-</a:t>
            </a:r>
            <a:r>
              <a:rPr lang="en-US" dirty="0" err="1"/>
              <a:t>Kd</a:t>
            </a:r>
            <a:r>
              <a:rPr lang="en-US" dirty="0"/>
              <a:t> vs. </a:t>
            </a:r>
            <a:r>
              <a:rPr lang="en-US" dirty="0" err="1"/>
              <a:t>Kd</a:t>
            </a:r>
            <a:r>
              <a:rPr lang="en-US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401C0D-480D-C948-04A6-AB62EF919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35" y="2022475"/>
            <a:ext cx="5842000" cy="4470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A9CBD1-3B4E-C11B-C034-A956C2D32DE7}"/>
              </a:ext>
            </a:extLst>
          </p:cNvPr>
          <p:cNvSpPr txBox="1"/>
          <p:nvPr/>
        </p:nvSpPr>
        <p:spPr>
          <a:xfrm>
            <a:off x="2299418" y="1430061"/>
            <a:ext cx="9114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Progression free survival                                               Rates of achieving MRD negativity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2FF2F9-4935-2560-A8BB-F7C81C0D3C23}"/>
              </a:ext>
            </a:extLst>
          </p:cNvPr>
          <p:cNvSpPr txBox="1"/>
          <p:nvPr/>
        </p:nvSpPr>
        <p:spPr>
          <a:xfrm>
            <a:off x="7145473" y="6308208"/>
            <a:ext cx="4826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Martin T, et al; 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Blood Cancer Journal (2023) 13:72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EDA14D-D34A-C014-2C71-8902CBDE6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036" y="1875354"/>
            <a:ext cx="5283200" cy="3911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022032-7ECF-FF48-B54A-B0274E187941}"/>
              </a:ext>
            </a:extLst>
          </p:cNvPr>
          <p:cNvSpPr txBox="1"/>
          <p:nvPr/>
        </p:nvSpPr>
        <p:spPr>
          <a:xfrm>
            <a:off x="6856691" y="1890377"/>
            <a:ext cx="3706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19831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73A94-27E2-83B7-60FC-AEA0DF066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8974"/>
          </a:xfrm>
        </p:spPr>
        <p:txBody>
          <a:bodyPr/>
          <a:lstStyle/>
          <a:p>
            <a:r>
              <a:rPr lang="en-US" dirty="0"/>
              <a:t>Updated Results from IKEMA (Isa-</a:t>
            </a:r>
            <a:r>
              <a:rPr lang="en-US" dirty="0" err="1"/>
              <a:t>Kd</a:t>
            </a:r>
            <a:r>
              <a:rPr lang="en-US" dirty="0"/>
              <a:t> vs. </a:t>
            </a:r>
            <a:r>
              <a:rPr lang="en-US" dirty="0" err="1"/>
              <a:t>Kd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A9CBD1-3B4E-C11B-C034-A956C2D32DE7}"/>
              </a:ext>
            </a:extLst>
          </p:cNvPr>
          <p:cNvSpPr txBox="1"/>
          <p:nvPr/>
        </p:nvSpPr>
        <p:spPr>
          <a:xfrm>
            <a:off x="1616245" y="1428710"/>
            <a:ext cx="8767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  <a:r>
              <a:rPr lang="en-US" sz="2000" dirty="0"/>
              <a:t>. Time to next therapy (TTNT)                                    </a:t>
            </a:r>
            <a:r>
              <a:rPr lang="en-US" sz="2400" dirty="0"/>
              <a:t> B</a:t>
            </a:r>
            <a:r>
              <a:rPr lang="en-US" sz="2000" dirty="0"/>
              <a:t>. Progression free survival-2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2FF2F9-4935-2560-A8BB-F7C81C0D3C23}"/>
              </a:ext>
            </a:extLst>
          </p:cNvPr>
          <p:cNvSpPr txBox="1"/>
          <p:nvPr/>
        </p:nvSpPr>
        <p:spPr>
          <a:xfrm>
            <a:off x="6651487" y="6415252"/>
            <a:ext cx="4826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Martin T, et al; 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Blood Cancer Journal (2023) 13:72</a:t>
            </a:r>
          </a:p>
          <a:p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022032-7ECF-FF48-B54A-B0274E187941}"/>
              </a:ext>
            </a:extLst>
          </p:cNvPr>
          <p:cNvSpPr txBox="1"/>
          <p:nvPr/>
        </p:nvSpPr>
        <p:spPr>
          <a:xfrm>
            <a:off x="6856691" y="1890377"/>
            <a:ext cx="3706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01E23E-7BC1-BAD2-5616-C9B98EA7C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63" y="1964987"/>
            <a:ext cx="11049413" cy="416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77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180E2-DDD0-C5FC-D848-21F4F6BD7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1013"/>
          </a:xfrm>
        </p:spPr>
        <p:txBody>
          <a:bodyPr/>
          <a:lstStyle/>
          <a:p>
            <a:r>
              <a:rPr lang="en-US" dirty="0"/>
              <a:t>ICARIA  (Isa-Pd vs. Pd): FINAL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3D1FFB-809F-1E00-5BCB-93CEEC47F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75" y="1401287"/>
            <a:ext cx="11036983" cy="40613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8A8768-69BF-519C-18E3-C5A2E7EC712C}"/>
              </a:ext>
            </a:extLst>
          </p:cNvPr>
          <p:cNvSpPr txBox="1"/>
          <p:nvPr/>
        </p:nvSpPr>
        <p:spPr>
          <a:xfrm>
            <a:off x="2386940" y="6329548"/>
            <a:ext cx="3925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Richardson P, et al; </a:t>
            </a:r>
            <a:r>
              <a:rPr lang="en-US" dirty="0" err="1"/>
              <a:t>Haematologica</a:t>
            </a:r>
            <a:r>
              <a:rPr lang="en-US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409220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180E2-DDD0-C5FC-D848-21F4F6BD7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1013"/>
          </a:xfrm>
        </p:spPr>
        <p:txBody>
          <a:bodyPr/>
          <a:lstStyle/>
          <a:p>
            <a:r>
              <a:rPr lang="en-US" dirty="0"/>
              <a:t>ICARIA – FINAL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8A8768-69BF-519C-18E3-C5A2E7EC712C}"/>
              </a:ext>
            </a:extLst>
          </p:cNvPr>
          <p:cNvSpPr txBox="1"/>
          <p:nvPr/>
        </p:nvSpPr>
        <p:spPr>
          <a:xfrm>
            <a:off x="2386940" y="6329548"/>
            <a:ext cx="3925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Richardson P</a:t>
            </a:r>
            <a:r>
              <a:rPr lang="en-US"/>
              <a:t>, et al</a:t>
            </a:r>
            <a:r>
              <a:rPr lang="en-US" dirty="0"/>
              <a:t>; </a:t>
            </a:r>
            <a:r>
              <a:rPr lang="en-US" dirty="0" err="1"/>
              <a:t>Haematologica</a:t>
            </a:r>
            <a:r>
              <a:rPr lang="en-US" dirty="0"/>
              <a:t>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50CD33-0B46-B4BA-00DD-3EA59D193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4453"/>
            <a:ext cx="5620435" cy="40732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E8163A-E75B-1180-CBB3-BD8F593CA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167" y="2113807"/>
            <a:ext cx="6256833" cy="353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02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180E2-DDD0-C5FC-D848-21F4F6BD7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357" y="500479"/>
            <a:ext cx="10515600" cy="1735523"/>
          </a:xfrm>
        </p:spPr>
        <p:txBody>
          <a:bodyPr>
            <a:normAutofit fontScale="90000"/>
          </a:bodyPr>
          <a:lstStyle/>
          <a:p>
            <a:r>
              <a:rPr lang="en-US" dirty="0"/>
              <a:t>BOSTON Trial: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 </a:t>
            </a:r>
            <a:r>
              <a:rPr lang="en-US" sz="3600" u="sng" dirty="0"/>
              <a:t>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8A8768-69BF-519C-18E3-C5A2E7EC712C}"/>
              </a:ext>
            </a:extLst>
          </p:cNvPr>
          <p:cNvSpPr txBox="1"/>
          <p:nvPr/>
        </p:nvSpPr>
        <p:spPr>
          <a:xfrm>
            <a:off x="32980" y="6431091"/>
            <a:ext cx="43145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Mateos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MV, et al; </a:t>
            </a:r>
            <a:r>
              <a:rPr lang="en-U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en-U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Haematol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2024;1–11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55030E-D33F-3708-1635-665A9D5DE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521" y="100066"/>
            <a:ext cx="7772400" cy="66578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249C6E-302B-1DEA-C2B2-5F4AECB2C254}"/>
              </a:ext>
            </a:extLst>
          </p:cNvPr>
          <p:cNvSpPr txBox="1"/>
          <p:nvPr/>
        </p:nvSpPr>
        <p:spPr>
          <a:xfrm>
            <a:off x="214681" y="2388692"/>
            <a:ext cx="377539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Median F/U &gt;28 </a:t>
            </a:r>
            <a:r>
              <a:rPr lang="en-US" dirty="0" err="1"/>
              <a:t>mos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PFS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Len-</a:t>
            </a:r>
            <a:r>
              <a:rPr lang="en-US" dirty="0" err="1"/>
              <a:t>Refr</a:t>
            </a:r>
            <a:r>
              <a:rPr lang="en-US" dirty="0"/>
              <a:t>: 10.2 vs  7.1 </a:t>
            </a:r>
            <a:r>
              <a:rPr lang="en-US" dirty="0" err="1"/>
              <a:t>mos</a:t>
            </a: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/>
              <a:t>PI-naïve:  29.5 vs  9.7 </a:t>
            </a:r>
            <a:r>
              <a:rPr lang="en-US" dirty="0" err="1"/>
              <a:t>mos</a:t>
            </a: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/>
              <a:t>1 PLOT:    21.0 vs 10.7 </a:t>
            </a:r>
            <a:r>
              <a:rPr lang="en-US" dirty="0" err="1"/>
              <a:t>mos</a:t>
            </a:r>
            <a:endParaRPr lang="en-US" dirty="0"/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In all subgroups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ORR and </a:t>
            </a:r>
            <a:r>
              <a:rPr lang="en-US" dirty="0">
                <a:effectLst/>
              </a:rPr>
              <a:t>≥VGPR favored </a:t>
            </a:r>
            <a:r>
              <a:rPr lang="en-US" dirty="0" err="1">
                <a:effectLst/>
              </a:rPr>
              <a:t>SVd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150091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180E2-DDD0-C5FC-D848-21F4F6BD7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43" y="308029"/>
            <a:ext cx="10515600" cy="970969"/>
          </a:xfrm>
        </p:spPr>
        <p:txBody>
          <a:bodyPr>
            <a:normAutofit/>
          </a:bodyPr>
          <a:lstStyle/>
          <a:p>
            <a:r>
              <a:rPr lang="en-US" sz="4000" dirty="0"/>
              <a:t>BOSTON Trial:  Importance of Dose Adjustments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8A8768-69BF-519C-18E3-C5A2E7EC712C}"/>
              </a:ext>
            </a:extLst>
          </p:cNvPr>
          <p:cNvSpPr txBox="1"/>
          <p:nvPr/>
        </p:nvSpPr>
        <p:spPr>
          <a:xfrm>
            <a:off x="4029249" y="6396082"/>
            <a:ext cx="7956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Jaganath S, et al; 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Clinical Lymphoma, Myeloma and Leukemia 2023. Vol. 23, No. 12, 917–923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249C6E-302B-1DEA-C2B2-5F4AECB2C254}"/>
              </a:ext>
            </a:extLst>
          </p:cNvPr>
          <p:cNvSpPr txBox="1"/>
          <p:nvPr/>
        </p:nvSpPr>
        <p:spPr>
          <a:xfrm>
            <a:off x="120091" y="2388692"/>
            <a:ext cx="396082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195 Patients </a:t>
            </a:r>
          </a:p>
          <a:p>
            <a:pPr marL="742950" lvl="1" indent="-285750">
              <a:buFontTx/>
              <a:buChar char="-"/>
            </a:pPr>
            <a:r>
              <a:rPr lang="en-US" dirty="0" err="1"/>
              <a:t>Seli-Qwk</a:t>
            </a:r>
            <a:r>
              <a:rPr lang="en-US" dirty="0"/>
              <a:t> + </a:t>
            </a:r>
            <a:r>
              <a:rPr lang="en-US" dirty="0" err="1"/>
              <a:t>Vd</a:t>
            </a: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/>
              <a:t>126 (65%) – required dose Adj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Median </a:t>
            </a:r>
            <a:r>
              <a:rPr lang="en-US" dirty="0" err="1"/>
              <a:t>Seli</a:t>
            </a:r>
            <a:r>
              <a:rPr lang="en-US" dirty="0"/>
              <a:t> dose 71.4 mg/</a:t>
            </a:r>
            <a:r>
              <a:rPr lang="en-US" dirty="0" err="1"/>
              <a:t>wk</a:t>
            </a:r>
            <a:endParaRPr lang="en-US" dirty="0"/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PFS –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Pts with dose adj </a:t>
            </a:r>
            <a:r>
              <a:rPr lang="en-US" dirty="0">
                <a:sym typeface="Wingdings" pitchFamily="2" charset="2"/>
              </a:rPr>
              <a:t> 16.6</a:t>
            </a:r>
            <a:r>
              <a:rPr lang="en-US" dirty="0"/>
              <a:t> </a:t>
            </a:r>
            <a:r>
              <a:rPr lang="en-US" dirty="0" err="1"/>
              <a:t>mos</a:t>
            </a: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/>
              <a:t>Pts w/o dose adj 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 9.2 </a:t>
            </a:r>
            <a:r>
              <a:rPr lang="en-US" dirty="0" err="1"/>
              <a:t>mos</a:t>
            </a:r>
            <a:endParaRPr lang="en-US" dirty="0"/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ORR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W= 81.7% vs. w/o= 66.7%</a:t>
            </a:r>
          </a:p>
          <a:p>
            <a:pPr lvl="1"/>
            <a:endParaRPr lang="en-US" dirty="0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0A9A09-FB3B-A7FA-F824-37E0BE19C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834" y="1596369"/>
            <a:ext cx="8034682" cy="420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98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79A03-F58E-55F4-DABC-8E25926F3E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53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180E2-DDD0-C5FC-D848-21F4F6BD7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43" y="308029"/>
            <a:ext cx="10515600" cy="744959"/>
          </a:xfrm>
        </p:spPr>
        <p:txBody>
          <a:bodyPr>
            <a:normAutofit/>
          </a:bodyPr>
          <a:lstStyle/>
          <a:p>
            <a:r>
              <a:rPr lang="en-US" sz="3200" dirty="0" err="1"/>
              <a:t>Mezigdomide</a:t>
            </a:r>
            <a:r>
              <a:rPr lang="en-US" sz="3200" dirty="0"/>
              <a:t> Combinations:  </a:t>
            </a:r>
            <a:r>
              <a:rPr lang="en-US" sz="3200" dirty="0" err="1"/>
              <a:t>Mezi-Dara+Dex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8A8768-69BF-519C-18E3-C5A2E7EC712C}"/>
              </a:ext>
            </a:extLst>
          </p:cNvPr>
          <p:cNvSpPr txBox="1"/>
          <p:nvPr/>
        </p:nvSpPr>
        <p:spPr>
          <a:xfrm>
            <a:off x="1015976" y="6057528"/>
            <a:ext cx="10772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Richardson P, et al; ASH 2023.                                                                                   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Amantangelo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M, et al. EHA 2024</a:t>
            </a: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249C6E-302B-1DEA-C2B2-5F4AECB2C254}"/>
              </a:ext>
            </a:extLst>
          </p:cNvPr>
          <p:cNvSpPr txBox="1"/>
          <p:nvPr/>
        </p:nvSpPr>
        <p:spPr>
          <a:xfrm>
            <a:off x="768604" y="1049356"/>
            <a:ext cx="2503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PK/PD with </a:t>
            </a:r>
            <a:r>
              <a:rPr lang="en-US" sz="2000" dirty="0" err="1"/>
              <a:t>Mezi</a:t>
            </a:r>
            <a:r>
              <a:rPr lang="en-US" sz="2000" dirty="0"/>
              <a:t>-Dd: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5C9796-7899-792D-02CF-C1B72B43C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27" y="1541217"/>
            <a:ext cx="7772400" cy="4366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7F876C-DB2B-1FB5-AB18-A1431C1F2232}"/>
              </a:ext>
            </a:extLst>
          </p:cNvPr>
          <p:cNvSpPr txBox="1"/>
          <p:nvPr/>
        </p:nvSpPr>
        <p:spPr>
          <a:xfrm>
            <a:off x="8500099" y="1449466"/>
            <a:ext cx="352167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EHA Abstract 2024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effectLst/>
              </a:rPr>
              <a:t>&gt; 4-fold increase in proliferating T and NK cells, 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effectLst/>
              </a:rPr>
              <a:t>&gt; 2-fold increase</a:t>
            </a:r>
            <a:r>
              <a:rPr lang="en-US" sz="1600" dirty="0"/>
              <a:t> </a:t>
            </a:r>
            <a:r>
              <a:rPr lang="en-US" sz="1600" dirty="0">
                <a:effectLst/>
              </a:rPr>
              <a:t>in activated/ effector memory T cells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effectLst/>
              </a:rPr>
              <a:t>&gt; 75% decrease in median absolute B cells</a:t>
            </a:r>
          </a:p>
          <a:p>
            <a:pPr marL="285750" indent="-285750">
              <a:buFontTx/>
              <a:buChar char="-"/>
            </a:pPr>
            <a:endParaRPr lang="en-US" sz="1600" dirty="0">
              <a:effectLst/>
            </a:endParaRPr>
          </a:p>
          <a:p>
            <a:pPr marL="285750" indent="-285750">
              <a:buFontTx/>
              <a:buChar char="-"/>
            </a:pPr>
            <a:r>
              <a:rPr lang="en-US" sz="1600" dirty="0"/>
              <a:t>MRD(-) response in 23/51</a:t>
            </a:r>
            <a:endParaRPr lang="en-US" sz="1600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9346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180E2-DDD0-C5FC-D848-21F4F6BD7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43" y="308029"/>
            <a:ext cx="10515600" cy="744959"/>
          </a:xfrm>
        </p:spPr>
        <p:txBody>
          <a:bodyPr>
            <a:normAutofit/>
          </a:bodyPr>
          <a:lstStyle/>
          <a:p>
            <a:r>
              <a:rPr lang="en-US" sz="3200" dirty="0"/>
              <a:t>Phase 1/2 - </a:t>
            </a:r>
            <a:r>
              <a:rPr lang="en-US" sz="3200" dirty="0" err="1"/>
              <a:t>Mezigdomide</a:t>
            </a:r>
            <a:r>
              <a:rPr lang="en-US" sz="3200" dirty="0"/>
              <a:t> + Dex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8A8768-69BF-519C-18E3-C5A2E7EC712C}"/>
              </a:ext>
            </a:extLst>
          </p:cNvPr>
          <p:cNvSpPr txBox="1"/>
          <p:nvPr/>
        </p:nvSpPr>
        <p:spPr>
          <a:xfrm>
            <a:off x="582543" y="6211417"/>
            <a:ext cx="10772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Richardson P, et al; NEJM 2023.                                                                                  </a:t>
            </a: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249C6E-302B-1DEA-C2B2-5F4AECB2C254}"/>
              </a:ext>
            </a:extLst>
          </p:cNvPr>
          <p:cNvSpPr txBox="1"/>
          <p:nvPr/>
        </p:nvSpPr>
        <p:spPr>
          <a:xfrm>
            <a:off x="412017" y="1077953"/>
            <a:ext cx="63866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Phase 1:  77 pts – dose escalation</a:t>
            </a:r>
          </a:p>
          <a:p>
            <a:r>
              <a:rPr lang="en-US" sz="2000" dirty="0"/>
              <a:t>Phase 2: 101 pts – dose expansion </a:t>
            </a:r>
          </a:p>
          <a:p>
            <a:r>
              <a:rPr lang="en-US" sz="2000" dirty="0"/>
              <a:t>	- RP2D: </a:t>
            </a:r>
            <a:r>
              <a:rPr lang="en-US" sz="2000" dirty="0" err="1"/>
              <a:t>Mezi</a:t>
            </a:r>
            <a:r>
              <a:rPr lang="en-US" sz="2000" dirty="0"/>
              <a:t>=1 mg Day 1-21 + Dex </a:t>
            </a:r>
            <a:r>
              <a:rPr lang="en-US" sz="2000" dirty="0" err="1"/>
              <a:t>Qwk</a:t>
            </a:r>
            <a:endParaRPr lang="en-US" sz="2000" dirty="0"/>
          </a:p>
          <a:p>
            <a:r>
              <a:rPr lang="en-US" sz="2000" dirty="0"/>
              <a:t>	- Med 6 PLT, 100% </a:t>
            </a:r>
            <a:r>
              <a:rPr lang="en-US" sz="2000" dirty="0" err="1"/>
              <a:t>IMiD</a:t>
            </a:r>
            <a:r>
              <a:rPr lang="en-US" sz="2000" dirty="0"/>
              <a:t> </a:t>
            </a:r>
            <a:r>
              <a:rPr lang="en-US" sz="2000" dirty="0" err="1"/>
              <a:t>refr</a:t>
            </a:r>
            <a:r>
              <a:rPr lang="en-US" sz="2000" dirty="0"/>
              <a:t>, 1000% TCR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D0768E-6242-25E8-2B4F-C14576EFB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79" y="2657330"/>
            <a:ext cx="6950144" cy="35238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DB103F-1B3A-DC9B-946F-EA323B0CB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688" y="53863"/>
            <a:ext cx="5018236" cy="6804137"/>
          </a:xfrm>
          <a:prstGeom prst="rect">
            <a:avLst/>
          </a:prstGeom>
        </p:spPr>
      </p:pic>
      <p:sp>
        <p:nvSpPr>
          <p:cNvPr id="10" name="Frame 9">
            <a:extLst>
              <a:ext uri="{FF2B5EF4-FFF2-40B4-BE49-F238E27FC236}">
                <a16:creationId xmlns:a16="http://schemas.microsoft.com/office/drawing/2014/main" id="{2A18E281-7B8E-0534-BBCD-C6308F15CF6C}"/>
              </a:ext>
            </a:extLst>
          </p:cNvPr>
          <p:cNvSpPr/>
          <p:nvPr/>
        </p:nvSpPr>
        <p:spPr>
          <a:xfrm>
            <a:off x="234778" y="4226011"/>
            <a:ext cx="6759146" cy="288376"/>
          </a:xfrm>
          <a:prstGeom prst="frame">
            <a:avLst>
              <a:gd name="adj1" fmla="val 168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3E63F5-88FA-7AA7-DBE6-31358BF1C6BC}"/>
              </a:ext>
            </a:extLst>
          </p:cNvPr>
          <p:cNvSpPr txBox="1"/>
          <p:nvPr/>
        </p:nvSpPr>
        <p:spPr>
          <a:xfrm>
            <a:off x="10626811" y="3429000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PFS 4.4 </a:t>
            </a:r>
            <a:r>
              <a:rPr lang="en-US" dirty="0" err="1"/>
              <a:t>mos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972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A3AA9B-EF52-7890-37B3-31B3CE8CD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31" y="0"/>
            <a:ext cx="12202062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D10B47-DF90-E044-6B0D-7CB606A991CB}"/>
              </a:ext>
            </a:extLst>
          </p:cNvPr>
          <p:cNvSpPr/>
          <p:nvPr/>
        </p:nvSpPr>
        <p:spPr>
          <a:xfrm>
            <a:off x="11602387" y="6460761"/>
            <a:ext cx="482522" cy="269823"/>
          </a:xfrm>
          <a:prstGeom prst="rect">
            <a:avLst/>
          </a:prstGeom>
          <a:solidFill>
            <a:srgbClr val="EEEE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257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528A65-3BEB-6F22-4175-3FC4FDB91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00"/>
            <a:ext cx="12192000" cy="68782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BF28D1-C8D7-9DCD-7C97-E74676342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3534" y="2477609"/>
            <a:ext cx="4371375" cy="36337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9426B2-1824-0BFF-6285-4D8254C34FFE}"/>
              </a:ext>
            </a:extLst>
          </p:cNvPr>
          <p:cNvSpPr txBox="1"/>
          <p:nvPr/>
        </p:nvSpPr>
        <p:spPr>
          <a:xfrm>
            <a:off x="8861928" y="2108277"/>
            <a:ext cx="22557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Combined ORR  78%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433BDB-1594-2B07-2E0A-ECEDF5BB797B}"/>
              </a:ext>
            </a:extLst>
          </p:cNvPr>
          <p:cNvSpPr/>
          <p:nvPr/>
        </p:nvSpPr>
        <p:spPr>
          <a:xfrm>
            <a:off x="11602387" y="6460761"/>
            <a:ext cx="482522" cy="269823"/>
          </a:xfrm>
          <a:prstGeom prst="rect">
            <a:avLst/>
          </a:prstGeom>
          <a:solidFill>
            <a:srgbClr val="EEEE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BA0B80-75E1-BC4A-E669-CB0309BB3D7E}"/>
              </a:ext>
            </a:extLst>
          </p:cNvPr>
          <p:cNvSpPr txBox="1"/>
          <p:nvPr/>
        </p:nvSpPr>
        <p:spPr>
          <a:xfrm>
            <a:off x="333212" y="246992"/>
            <a:ext cx="10244379" cy="553998"/>
          </a:xfrm>
          <a:prstGeom prst="rect">
            <a:avLst/>
          </a:prstGeom>
          <a:solidFill>
            <a:srgbClr val="EEEDEE"/>
          </a:solidFill>
        </p:spPr>
        <p:txBody>
          <a:bodyPr wrap="square" tIns="0" bIns="0" rtlCol="0">
            <a:spAutoFit/>
          </a:bodyPr>
          <a:lstStyle/>
          <a:p>
            <a:r>
              <a:rPr lang="en-US" sz="3600" dirty="0">
                <a:solidFill>
                  <a:srgbClr val="62626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Patients' responses over time: Cohort B (</a:t>
            </a:r>
            <a:r>
              <a:rPr lang="en-US" sz="3600" dirty="0" err="1">
                <a:solidFill>
                  <a:srgbClr val="62626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MeziDd</a:t>
            </a:r>
            <a:r>
              <a:rPr lang="en-US" sz="3600" dirty="0">
                <a:solidFill>
                  <a:srgbClr val="62626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547998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atient's cycle&#10;&#10;Description automatically generated">
            <a:extLst>
              <a:ext uri="{FF2B5EF4-FFF2-40B4-BE49-F238E27FC236}">
                <a16:creationId xmlns:a16="http://schemas.microsoft.com/office/drawing/2014/main" id="{8547BF86-6E92-1B8A-FCDB-183079992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1" y="0"/>
            <a:ext cx="1211773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6633D8-B720-EF0C-48FB-95EFA5C1C916}"/>
              </a:ext>
            </a:extLst>
          </p:cNvPr>
          <p:cNvSpPr/>
          <p:nvPr/>
        </p:nvSpPr>
        <p:spPr>
          <a:xfrm>
            <a:off x="11347554" y="6385810"/>
            <a:ext cx="209863" cy="209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554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art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64703619-5ED7-D988-5CAA-E78227C59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84"/>
            <a:ext cx="7772400" cy="4363452"/>
          </a:xfrm>
          <a:prstGeom prst="rect">
            <a:avLst/>
          </a:prstGeom>
        </p:spPr>
      </p:pic>
      <p:pic>
        <p:nvPicPr>
          <p:cNvPr id="7" name="Picture 6" descr="A graph of a patient's health&#10;&#10;Description automatically generated">
            <a:extLst>
              <a:ext uri="{FF2B5EF4-FFF2-40B4-BE49-F238E27FC236}">
                <a16:creationId xmlns:a16="http://schemas.microsoft.com/office/drawing/2014/main" id="{DDAF45EA-52BC-22D2-C1CC-D6FBC31CA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2" y="0"/>
            <a:ext cx="12159631" cy="68513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806A5F-A68A-DD47-5BB9-DEC085301C26}"/>
              </a:ext>
            </a:extLst>
          </p:cNvPr>
          <p:cNvSpPr/>
          <p:nvPr/>
        </p:nvSpPr>
        <p:spPr>
          <a:xfrm>
            <a:off x="11347554" y="6385810"/>
            <a:ext cx="209863" cy="209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355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showing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4EE9CE4A-F6DB-C0E6-74C6-122D68688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2"/>
            <a:ext cx="12195246" cy="68561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B89CF1-55C5-CBC5-1575-84AF6A6095A1}"/>
              </a:ext>
            </a:extLst>
          </p:cNvPr>
          <p:cNvSpPr/>
          <p:nvPr/>
        </p:nvSpPr>
        <p:spPr>
          <a:xfrm>
            <a:off x="11347554" y="6385810"/>
            <a:ext cx="209863" cy="209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533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patient's trend&#10;&#10;Description automatically generated with medium confidence">
            <a:extLst>
              <a:ext uri="{FF2B5EF4-FFF2-40B4-BE49-F238E27FC236}">
                <a16:creationId xmlns:a16="http://schemas.microsoft.com/office/drawing/2014/main" id="{3DE3F006-5685-5A3E-C393-EB1A5712F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6"/>
            <a:ext cx="12192000" cy="68427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AFA5A7-8CD5-CC7F-3571-DFAD621E28A4}"/>
              </a:ext>
            </a:extLst>
          </p:cNvPr>
          <p:cNvSpPr/>
          <p:nvPr/>
        </p:nvSpPr>
        <p:spPr>
          <a:xfrm>
            <a:off x="11362544" y="6385810"/>
            <a:ext cx="209863" cy="209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100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47EA59-E449-8D86-676F-773A9D0C9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452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FE36EF-24F9-D184-89D0-1B272F80DC56}"/>
              </a:ext>
            </a:extLst>
          </p:cNvPr>
          <p:cNvSpPr/>
          <p:nvPr/>
        </p:nvSpPr>
        <p:spPr>
          <a:xfrm>
            <a:off x="11437494" y="6445770"/>
            <a:ext cx="209863" cy="209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519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individuals&#10;&#10;Description automatically generated with medium confidence">
            <a:extLst>
              <a:ext uri="{FF2B5EF4-FFF2-40B4-BE49-F238E27FC236}">
                <a16:creationId xmlns:a16="http://schemas.microsoft.com/office/drawing/2014/main" id="{D60DF361-34BB-5A6D-5D81-09B17921A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105" y="11723"/>
            <a:ext cx="12232105" cy="68355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F9571E-C101-B8C8-E9C4-778E4BDF4754}"/>
              </a:ext>
            </a:extLst>
          </p:cNvPr>
          <p:cNvSpPr/>
          <p:nvPr/>
        </p:nvSpPr>
        <p:spPr>
          <a:xfrm>
            <a:off x="11377534" y="6430780"/>
            <a:ext cx="209863" cy="209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21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830F4A-2201-F1AB-81F2-FCDF39684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18"/>
            <a:ext cx="12196302" cy="685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180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D4267-6B5B-DD47-AFA8-20D8B024A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03" y="126068"/>
            <a:ext cx="11244647" cy="640051"/>
          </a:xfrm>
        </p:spPr>
        <p:txBody>
          <a:bodyPr>
            <a:normAutofit fontScale="90000"/>
          </a:bodyPr>
          <a:lstStyle/>
          <a:p>
            <a:r>
              <a:rPr lang="en-US" sz="3200" i="1" dirty="0"/>
              <a:t>Both DREAMM-7 and -8 Show Significant PFS Benefit – No Blurriness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0E64D8-7877-B2FC-7604-B244CB9DB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438" y="3731741"/>
            <a:ext cx="8113323" cy="30001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603C52-9A0E-8E12-59DD-4D6A04037A16}"/>
              </a:ext>
            </a:extLst>
          </p:cNvPr>
          <p:cNvSpPr txBox="1"/>
          <p:nvPr/>
        </p:nvSpPr>
        <p:spPr>
          <a:xfrm>
            <a:off x="481914" y="1680519"/>
            <a:ext cx="1112805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DREAMM</a:t>
            </a:r>
          </a:p>
          <a:p>
            <a:endParaRPr lang="en-US" dirty="0"/>
          </a:p>
          <a:p>
            <a:pPr algn="ctr"/>
            <a:r>
              <a:rPr lang="en-US" sz="2400" dirty="0"/>
              <a:t>7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2400" dirty="0"/>
              <a:t>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715933-928C-C9EF-0893-4DBC2018E507}"/>
              </a:ext>
            </a:extLst>
          </p:cNvPr>
          <p:cNvSpPr txBox="1"/>
          <p:nvPr/>
        </p:nvSpPr>
        <p:spPr>
          <a:xfrm>
            <a:off x="172852" y="2975222"/>
            <a:ext cx="194316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Mateous</a:t>
            </a:r>
            <a:r>
              <a:rPr lang="en-US" dirty="0"/>
              <a:t> et al.</a:t>
            </a:r>
          </a:p>
          <a:p>
            <a:r>
              <a:rPr lang="en-US" dirty="0"/>
              <a:t>EHA2024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Dimopoulos</a:t>
            </a:r>
            <a:r>
              <a:rPr lang="en-US" dirty="0"/>
              <a:t> et al.</a:t>
            </a:r>
          </a:p>
          <a:p>
            <a:r>
              <a:rPr lang="en-US" dirty="0"/>
              <a:t>EHA2024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DAA8D2-8F7F-A80F-9FB2-CD6B89FBF6BD}"/>
              </a:ext>
            </a:extLst>
          </p:cNvPr>
          <p:cNvGrpSpPr/>
          <p:nvPr/>
        </p:nvGrpSpPr>
        <p:grpSpPr>
          <a:xfrm>
            <a:off x="2143471" y="1099749"/>
            <a:ext cx="8994222" cy="2489887"/>
            <a:chOff x="2143471" y="1099749"/>
            <a:chExt cx="8994222" cy="248988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BBBEDD-CC05-752E-0255-38A9DEB90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86"/>
            <a:stretch/>
          </p:blipFill>
          <p:spPr>
            <a:xfrm>
              <a:off x="2143471" y="1099749"/>
              <a:ext cx="8994222" cy="2489887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CDCCD-A0AA-D3C6-C637-58027CEDDCCB}"/>
                </a:ext>
              </a:extLst>
            </p:cNvPr>
            <p:cNvSpPr/>
            <p:nvPr/>
          </p:nvSpPr>
          <p:spPr>
            <a:xfrm>
              <a:off x="8909331" y="2975222"/>
              <a:ext cx="153749" cy="1510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23132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7590D55D-7EF5-CEFC-2C3A-55DBA2061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105" y="1"/>
            <a:ext cx="1227221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2E3821-11BF-2513-9659-DAECB2C2C952}"/>
              </a:ext>
            </a:extLst>
          </p:cNvPr>
          <p:cNvSpPr/>
          <p:nvPr/>
        </p:nvSpPr>
        <p:spPr>
          <a:xfrm>
            <a:off x="11392524" y="6415790"/>
            <a:ext cx="209863" cy="209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568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CD8DC-8689-7A79-81B1-E131C9220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for RRMM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56431-7582-2646-9066-C66C98DD1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CD38 + PI (Carfilzomib) – is very active in RRMM with all subgroups showing benefit</a:t>
            </a:r>
          </a:p>
          <a:p>
            <a:r>
              <a:rPr lang="en-US" dirty="0"/>
              <a:t>CD38 + pomalidomide – also quite active and more convenient</a:t>
            </a:r>
          </a:p>
          <a:p>
            <a:r>
              <a:rPr lang="en-US" dirty="0"/>
              <a:t>Selinexor + </a:t>
            </a:r>
            <a:r>
              <a:rPr lang="en-US" dirty="0" err="1"/>
              <a:t>Vd</a:t>
            </a:r>
            <a:r>
              <a:rPr lang="en-US" dirty="0"/>
              <a:t> in PI naïve has shown impressive results with PFS ~3 years</a:t>
            </a:r>
          </a:p>
          <a:p>
            <a:r>
              <a:rPr lang="en-US" dirty="0" err="1"/>
              <a:t>Mezigdomide</a:t>
            </a:r>
            <a:r>
              <a:rPr lang="en-US" dirty="0"/>
              <a:t> combinations are also showing promise with </a:t>
            </a:r>
            <a:r>
              <a:rPr lang="en-US" dirty="0" err="1"/>
              <a:t>Mezi</a:t>
            </a:r>
            <a:r>
              <a:rPr lang="en-US" dirty="0"/>
              <a:t>-Dara-Dex leading the charge and other combinations under development</a:t>
            </a:r>
          </a:p>
          <a:p>
            <a:r>
              <a:rPr lang="en-US" dirty="0"/>
              <a:t>The DREAMM-7 + 8 studies have shown impressive results with </a:t>
            </a:r>
            <a:r>
              <a:rPr lang="en-US" dirty="0" err="1"/>
              <a:t>Belantamab</a:t>
            </a:r>
            <a:r>
              <a:rPr lang="en-US" dirty="0"/>
              <a:t> in combination with bortezomib and </a:t>
            </a:r>
            <a:r>
              <a:rPr lang="en-US" dirty="0" err="1"/>
              <a:t>dex</a:t>
            </a:r>
            <a:r>
              <a:rPr lang="en-US" dirty="0"/>
              <a:t> and pomalidomide and </a:t>
            </a:r>
            <a:r>
              <a:rPr lang="en-US" dirty="0" err="1"/>
              <a:t>dex</a:t>
            </a:r>
            <a:endParaRPr lang="en-US" dirty="0"/>
          </a:p>
          <a:p>
            <a:r>
              <a:rPr lang="en-US" dirty="0"/>
              <a:t>How to incorporate all these combinations as well as early use of CAR T cell therapy will be important questions to answer in the coming years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960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E0B06B-5F83-A10B-D9BB-C23C42E37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20" y="172996"/>
            <a:ext cx="12071292" cy="656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68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4026087-56EB-4DCD-BEED-92AF10B4FE51}"/>
              </a:ext>
            </a:extLst>
          </p:cNvPr>
          <p:cNvSpPr/>
          <p:nvPr/>
        </p:nvSpPr>
        <p:spPr>
          <a:xfrm>
            <a:off x="340081" y="4570532"/>
            <a:ext cx="7165396" cy="1523523"/>
          </a:xfrm>
          <a:prstGeom prst="roundRect">
            <a:avLst/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4000" rtlCol="0" anchor="ctr" anchorCtr="0"/>
          <a:lstStyle/>
          <a:p>
            <a:pPr defTabSz="914354">
              <a:defRPr/>
            </a:pPr>
            <a:endParaRPr lang="en-GB" sz="1467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AE3832-56EC-D742-99CB-73C4C12C7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461" y="164638"/>
            <a:ext cx="9394299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ctr" defTabSz="91437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933" b="1" dirty="0">
                <a:solidFill>
                  <a:srgbClr val="004A6F"/>
                </a:solidFill>
                <a:latin typeface="+mj-lt"/>
              </a:rPr>
              <a:t>GMMG-HD7 i</a:t>
            </a:r>
            <a:r>
              <a:rPr lang="en-GB" altLang="de-DE" sz="2933" b="1" dirty="0">
                <a:solidFill>
                  <a:srgbClr val="004A6F"/>
                </a:solidFill>
                <a:latin typeface="+mj-lt"/>
              </a:rPr>
              <a:t>nterim analysis: </a:t>
            </a:r>
          </a:p>
          <a:p>
            <a:pPr algn="ctr" defTabSz="91437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de-DE" sz="2933" b="1" dirty="0">
                <a:solidFill>
                  <a:srgbClr val="004A6F"/>
                </a:solidFill>
                <a:latin typeface="+mj-lt"/>
              </a:rPr>
              <a:t>MRD negativity after HDT + ASCT (intensification)</a:t>
            </a:r>
            <a:endParaRPr lang="de-DE" altLang="de-DE" sz="2933" b="1" dirty="0">
              <a:solidFill>
                <a:srgbClr val="004A6F"/>
              </a:solidFill>
              <a:latin typeface="+mj-lt"/>
            </a:endParaRPr>
          </a:p>
        </p:txBody>
      </p:sp>
      <p:sp>
        <p:nvSpPr>
          <p:cNvPr id="42" name="Text Placeholder 17">
            <a:extLst>
              <a:ext uri="{FF2B5EF4-FFF2-40B4-BE49-F238E27FC236}">
                <a16:creationId xmlns:a16="http://schemas.microsoft.com/office/drawing/2014/main" id="{094AD55F-2993-BC48-BAB3-B62C7E91A778}"/>
              </a:ext>
            </a:extLst>
          </p:cNvPr>
          <p:cNvSpPr txBox="1">
            <a:spLocks/>
          </p:cNvSpPr>
          <p:nvPr/>
        </p:nvSpPr>
        <p:spPr>
          <a:xfrm>
            <a:off x="4224001" y="6217920"/>
            <a:ext cx="6511601" cy="508000"/>
          </a:xfrm>
          <a:prstGeom prst="rect">
            <a:avLst/>
          </a:prstGeom>
          <a:noFill/>
        </p:spPr>
        <p:txBody>
          <a:bodyPr vert="horz" lIns="120000" tIns="62400" rIns="120000" bIns="62400" rtlCol="0" anchor="t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None/>
              <a:tabLst/>
              <a:defRPr sz="800" b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42" indent="-182029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charset="0"/>
              <a:buChar char="•"/>
              <a:tabLst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853" indent="-179913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charset="0"/>
              <a:buChar char="•"/>
              <a:tabLst/>
              <a:defRPr sz="2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39">
              <a:lnSpc>
                <a:spcPct val="90000"/>
              </a:lnSpc>
              <a:buClr>
                <a:srgbClr val="3E90D0"/>
              </a:buClr>
              <a:defRPr/>
            </a:pPr>
            <a:r>
              <a:rPr lang="en-GB" dirty="0">
                <a:solidFill>
                  <a:srgbClr val="6B747B"/>
                </a:solidFill>
                <a:latin typeface="+mj-lt"/>
              </a:rPr>
              <a:t>ASCT, autologous stem cell transplant; CR, complete response; d, dexamethasone; HDT, high-dose therapy; Isa, isatuximab; MRD, minimal residual disease; NDMM, newly diagnosed multiple myeloma; NGF, next-generation flow; ORR, objective response rate; PD, progressive disease; </a:t>
            </a:r>
            <a:br>
              <a:rPr lang="en-GB" dirty="0">
                <a:solidFill>
                  <a:srgbClr val="6B747B"/>
                </a:solidFill>
                <a:latin typeface="+mj-lt"/>
              </a:rPr>
            </a:br>
            <a:r>
              <a:rPr lang="en-GB" dirty="0">
                <a:solidFill>
                  <a:srgbClr val="6B747B"/>
                </a:solidFill>
                <a:latin typeface="+mj-lt"/>
              </a:rPr>
              <a:t>R, lenalidomide; R-ISS, Revised International Staging System; V, bortezomib; </a:t>
            </a:r>
            <a:r>
              <a:rPr lang="en-GB" spc="-13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VGPR, very good partial response</a:t>
            </a:r>
            <a:r>
              <a:rPr lang="en-GB" dirty="0">
                <a:solidFill>
                  <a:srgbClr val="6B747B"/>
                </a:solidFill>
                <a:latin typeface="+mj-lt"/>
              </a:rPr>
              <a:t>.</a:t>
            </a:r>
          </a:p>
          <a:p>
            <a:pPr defTabSz="1219139">
              <a:lnSpc>
                <a:spcPct val="90000"/>
              </a:lnSpc>
              <a:buClr>
                <a:srgbClr val="3E90D0"/>
              </a:buClr>
              <a:defRPr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1. ClinicalTrials.gov identifier: NCT03617731. Updated May 12, 2023. Accessed June 5, 2024. https://clinicaltrials.gov/study/NCT03617731?term=NCT03617731&amp;rank=1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0FC47C6-EA47-FC41-95B9-5B1F15F3F9DF}"/>
              </a:ext>
            </a:extLst>
          </p:cNvPr>
          <p:cNvSpPr txBox="1">
            <a:spLocks/>
          </p:cNvSpPr>
          <p:nvPr/>
        </p:nvSpPr>
        <p:spPr>
          <a:xfrm>
            <a:off x="719403" y="6301517"/>
            <a:ext cx="1751072" cy="508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 defTabSz="914377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None/>
              <a:tabLst/>
              <a:defRPr sz="800" b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42" indent="-182029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charset="0"/>
              <a:buChar char="•"/>
              <a:tabLst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853" indent="-179913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charset="0"/>
              <a:buChar char="•"/>
              <a:tabLst/>
              <a:defRPr sz="2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9139">
              <a:buClr>
                <a:srgbClr val="3E90D0"/>
              </a:buClr>
              <a:defRPr/>
            </a:pPr>
            <a:endParaRPr lang="en-GB" dirty="0">
              <a:solidFill>
                <a:srgbClr val="6B747B"/>
              </a:solidFill>
              <a:latin typeface="+mj-lt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8AE822D1-8FB2-4770-A66F-E8B70E6418D4}"/>
              </a:ext>
            </a:extLst>
          </p:cNvPr>
          <p:cNvSpPr/>
          <p:nvPr/>
        </p:nvSpPr>
        <p:spPr>
          <a:xfrm>
            <a:off x="504773" y="4642381"/>
            <a:ext cx="2444527" cy="117949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defTabSz="914354">
              <a:defRPr/>
            </a:pPr>
            <a:r>
              <a:rPr lang="en-GB" sz="1333" b="1" dirty="0">
                <a:solidFill>
                  <a:schemeClr val="bg1"/>
                </a:solidFill>
                <a:latin typeface="+mj-lt"/>
              </a:rPr>
              <a:t>Primary endpoint</a:t>
            </a:r>
          </a:p>
          <a:p>
            <a:pPr marL="228589" indent="-228589" defTabSz="914354">
              <a:buFont typeface="Arial" panose="020B0604020202020204" pitchFamily="34" charset="0"/>
              <a:buChar char="•"/>
            </a:pPr>
            <a:r>
              <a:rPr lang="en-GB" sz="1333" dirty="0">
                <a:solidFill>
                  <a:schemeClr val="bg1"/>
                </a:solidFill>
                <a:latin typeface="+mj-lt"/>
              </a:rPr>
              <a:t>MRD negativity at the end of induction treatment (NGF, sensitivity 10</a:t>
            </a:r>
            <a:r>
              <a:rPr lang="en-GB" sz="1333" baseline="30000" dirty="0">
                <a:solidFill>
                  <a:schemeClr val="bg1"/>
                </a:solidFill>
                <a:latin typeface="+mj-lt"/>
              </a:rPr>
              <a:t>-5</a:t>
            </a:r>
            <a:r>
              <a:rPr lang="en-GB" sz="1333" dirty="0">
                <a:solidFill>
                  <a:schemeClr val="bg1"/>
                </a:solidFill>
                <a:latin typeface="+mj-lt"/>
              </a:rPr>
              <a:t>) stratified according to R-ISS</a:t>
            </a:r>
          </a:p>
          <a:p>
            <a:pPr marL="228589" indent="-228589" defTabSz="914354">
              <a:buFont typeface="Arial" panose="020B0604020202020204" pitchFamily="34" charset="0"/>
              <a:buChar char="•"/>
              <a:defRPr/>
            </a:pPr>
            <a:endParaRPr lang="en-GB" sz="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054BA325-97DB-47E3-8296-7EFE6AEBA2E3}"/>
              </a:ext>
            </a:extLst>
          </p:cNvPr>
          <p:cNvSpPr/>
          <p:nvPr/>
        </p:nvSpPr>
        <p:spPr>
          <a:xfrm>
            <a:off x="2987353" y="4642383"/>
            <a:ext cx="2321969" cy="1323054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defTabSz="914354">
              <a:defRPr/>
            </a:pPr>
            <a:r>
              <a:rPr lang="en-GB" sz="1333" b="1" dirty="0">
                <a:solidFill>
                  <a:schemeClr val="bg1"/>
                </a:solidFill>
                <a:latin typeface="+mj-lt"/>
              </a:rPr>
              <a:t>Secondary endpoints</a:t>
            </a:r>
          </a:p>
          <a:p>
            <a:pPr marL="228589" indent="-228589" defTabSz="914354">
              <a:buFont typeface="Arial" panose="020B0604020202020204" pitchFamily="34" charset="0"/>
              <a:buChar char="•"/>
              <a:defRPr/>
            </a:pPr>
            <a:r>
              <a:rPr lang="en-GB" sz="1333" dirty="0">
                <a:solidFill>
                  <a:schemeClr val="bg1"/>
                </a:solidFill>
                <a:latin typeface="+mj-lt"/>
              </a:rPr>
              <a:t>CR rate</a:t>
            </a:r>
          </a:p>
          <a:p>
            <a:pPr marL="228589" indent="-228589" defTabSz="914354">
              <a:buFont typeface="Arial" panose="020B0604020202020204" pitchFamily="34" charset="0"/>
              <a:buChar char="•"/>
              <a:defRPr/>
            </a:pPr>
            <a:r>
              <a:rPr lang="en-GB" sz="1333" dirty="0">
                <a:solidFill>
                  <a:schemeClr val="bg1"/>
                </a:solidFill>
                <a:latin typeface="+mj-lt"/>
              </a:rPr>
              <a:t>MRD negativity after intensification</a:t>
            </a:r>
          </a:p>
          <a:p>
            <a:pPr defTabSz="914354">
              <a:defRPr/>
            </a:pPr>
            <a:r>
              <a:rPr lang="en-GB" sz="1333" b="1" dirty="0">
                <a:solidFill>
                  <a:schemeClr val="bg1"/>
                </a:solidFill>
                <a:latin typeface="+mj-lt"/>
              </a:rPr>
              <a:t>Data cutoff</a:t>
            </a:r>
          </a:p>
          <a:p>
            <a:pPr marL="228589" indent="-228589" defTabSz="914354">
              <a:buFont typeface="Arial" panose="020B0604020202020204" pitchFamily="34" charset="0"/>
              <a:buChar char="•"/>
              <a:defRPr/>
            </a:pPr>
            <a:r>
              <a:rPr lang="en-GB" sz="1333" dirty="0">
                <a:solidFill>
                  <a:srgbClr val="FFFFFF"/>
                </a:solidFill>
                <a:latin typeface="+mj-lt"/>
              </a:rPr>
              <a:t>Oct 2023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959AA7E-0404-4FC2-A2B6-FF736AAABC3C}"/>
              </a:ext>
            </a:extLst>
          </p:cNvPr>
          <p:cNvSpPr/>
          <p:nvPr/>
        </p:nvSpPr>
        <p:spPr>
          <a:xfrm>
            <a:off x="96576" y="4000112"/>
            <a:ext cx="2485219" cy="366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39">
              <a:lnSpc>
                <a:spcPts val="1600"/>
              </a:lnSpc>
            </a:pPr>
            <a:r>
              <a:rPr lang="en-GB" sz="1200" b="1" dirty="0">
                <a:solidFill>
                  <a:srgbClr val="545455"/>
                </a:solidFill>
                <a:latin typeface="+mj-lt"/>
              </a:rPr>
              <a:t>MRD (bone marrow aspirate)</a:t>
            </a:r>
            <a:endParaRPr lang="en-GB" sz="1200" b="1" baseline="30000" dirty="0">
              <a:solidFill>
                <a:srgbClr val="545455"/>
              </a:solidFill>
              <a:latin typeface="+mj-lt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1978785-438D-4378-9936-54741298B907}"/>
              </a:ext>
            </a:extLst>
          </p:cNvPr>
          <p:cNvCxnSpPr>
            <a:cxnSpLocks/>
          </p:cNvCxnSpPr>
          <p:nvPr/>
        </p:nvCxnSpPr>
        <p:spPr>
          <a:xfrm flipV="1">
            <a:off x="2520306" y="4204062"/>
            <a:ext cx="9463277" cy="1551"/>
          </a:xfrm>
          <a:prstGeom prst="straightConnector1">
            <a:avLst/>
          </a:prstGeom>
          <a:ln w="19050" cap="sq">
            <a:solidFill>
              <a:srgbClr val="54545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FAAD90D6-D5F5-48F4-AF12-F301582E7A5F}"/>
              </a:ext>
            </a:extLst>
          </p:cNvPr>
          <p:cNvSpPr txBox="1"/>
          <p:nvPr/>
        </p:nvSpPr>
        <p:spPr>
          <a:xfrm>
            <a:off x="6502896" y="3639958"/>
            <a:ext cx="549125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>
              <a:defRPr/>
            </a:pPr>
            <a:r>
              <a:rPr lang="en-GB" sz="1333" b="1" dirty="0">
                <a:solidFill>
                  <a:srgbClr val="FF0000"/>
                </a:solidFill>
                <a:latin typeface="+mj-lt"/>
              </a:rPr>
              <a:t>After</a:t>
            </a:r>
            <a:br>
              <a:rPr lang="en-GB" sz="1333" b="1" dirty="0">
                <a:solidFill>
                  <a:srgbClr val="FF0000"/>
                </a:solidFill>
                <a:latin typeface="+mj-lt"/>
              </a:rPr>
            </a:br>
            <a:r>
              <a:rPr lang="en-GB" sz="1333" b="1" dirty="0">
                <a:solidFill>
                  <a:srgbClr val="FF0000"/>
                </a:solidFill>
                <a:latin typeface="+mj-lt"/>
              </a:rPr>
              <a:t>HDT</a:t>
            </a:r>
            <a:endParaRPr lang="en-US" sz="1333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2C257C5-DCB3-43D7-A28D-6522C2238E39}"/>
              </a:ext>
            </a:extLst>
          </p:cNvPr>
          <p:cNvCxnSpPr>
            <a:cxnSpLocks/>
          </p:cNvCxnSpPr>
          <p:nvPr/>
        </p:nvCxnSpPr>
        <p:spPr>
          <a:xfrm flipV="1">
            <a:off x="6795395" y="4094196"/>
            <a:ext cx="0" cy="97128"/>
          </a:xfrm>
          <a:prstGeom prst="line">
            <a:avLst/>
          </a:prstGeom>
          <a:ln w="19050">
            <a:solidFill>
              <a:srgbClr val="545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56C0841F-18A6-4DBB-894F-0B5A6CE3A3D8}"/>
              </a:ext>
            </a:extLst>
          </p:cNvPr>
          <p:cNvSpPr txBox="1"/>
          <p:nvPr/>
        </p:nvSpPr>
        <p:spPr>
          <a:xfrm>
            <a:off x="2172000" y="3798667"/>
            <a:ext cx="764953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>
              <a:defRPr/>
            </a:pPr>
            <a:r>
              <a:rPr lang="en-GB" sz="1067" b="1" dirty="0">
                <a:solidFill>
                  <a:srgbClr val="545455"/>
                </a:solidFill>
                <a:latin typeface="+mj-lt"/>
              </a:rPr>
              <a:t>Screening</a:t>
            </a:r>
            <a:endParaRPr lang="en-US" sz="1067" b="1" dirty="0">
              <a:solidFill>
                <a:srgbClr val="545455"/>
              </a:solidFill>
              <a:latin typeface="+mj-lt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8767B41-9B1A-4A6E-A968-41B2B3CA39B1}"/>
              </a:ext>
            </a:extLst>
          </p:cNvPr>
          <p:cNvSpPr txBox="1"/>
          <p:nvPr/>
        </p:nvSpPr>
        <p:spPr>
          <a:xfrm>
            <a:off x="5355860" y="3639957"/>
            <a:ext cx="620683" cy="42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>
              <a:defRPr/>
            </a:pPr>
            <a:r>
              <a:rPr lang="en-GB" sz="1067" b="1" dirty="0">
                <a:solidFill>
                  <a:srgbClr val="545455"/>
                </a:solidFill>
                <a:latin typeface="+mj-lt"/>
              </a:rPr>
              <a:t>After</a:t>
            </a:r>
            <a:br>
              <a:rPr lang="en-GB" sz="1067" b="1" dirty="0">
                <a:solidFill>
                  <a:srgbClr val="545455"/>
                </a:solidFill>
                <a:latin typeface="+mj-lt"/>
              </a:rPr>
            </a:br>
            <a:r>
              <a:rPr lang="en-GB" sz="1067" b="1" dirty="0">
                <a:solidFill>
                  <a:srgbClr val="545455"/>
                </a:solidFill>
                <a:latin typeface="+mj-lt"/>
              </a:rPr>
              <a:t>Cycle 3</a:t>
            </a:r>
            <a:endParaRPr lang="en-US" sz="1067" b="1" dirty="0">
              <a:solidFill>
                <a:srgbClr val="545455"/>
              </a:solidFill>
              <a:latin typeface="+mj-lt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9132453-3E21-4622-99B5-B7D6330880B8}"/>
              </a:ext>
            </a:extLst>
          </p:cNvPr>
          <p:cNvCxnSpPr>
            <a:cxnSpLocks/>
          </p:cNvCxnSpPr>
          <p:nvPr/>
        </p:nvCxnSpPr>
        <p:spPr>
          <a:xfrm flipV="1">
            <a:off x="5666199" y="4094196"/>
            <a:ext cx="0" cy="97128"/>
          </a:xfrm>
          <a:prstGeom prst="line">
            <a:avLst/>
          </a:prstGeom>
          <a:ln w="19050">
            <a:solidFill>
              <a:srgbClr val="545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955D61A9-5D49-45AE-9D9E-55C281B96E27}"/>
              </a:ext>
            </a:extLst>
          </p:cNvPr>
          <p:cNvSpPr txBox="1"/>
          <p:nvPr/>
        </p:nvSpPr>
        <p:spPr>
          <a:xfrm>
            <a:off x="6635715" y="4187955"/>
            <a:ext cx="324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>
              <a:defRPr/>
            </a:pPr>
            <a:r>
              <a:rPr lang="en-US" sz="1200" b="1" dirty="0">
                <a:solidFill>
                  <a:srgbClr val="545455"/>
                </a:solidFill>
                <a:latin typeface="+mj-lt"/>
                <a:sym typeface="Wingdings" panose="05000000000000000000" pitchFamily="2" charset="2"/>
              </a:rPr>
              <a:t></a:t>
            </a:r>
            <a:endParaRPr lang="en-US" sz="1200" b="1" dirty="0">
              <a:solidFill>
                <a:srgbClr val="545455"/>
              </a:solidFill>
              <a:latin typeface="+mj-lt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E4B1DF8-7EFE-4FF2-803A-A2BAFDD5405D}"/>
              </a:ext>
            </a:extLst>
          </p:cNvPr>
          <p:cNvSpPr txBox="1"/>
          <p:nvPr/>
        </p:nvSpPr>
        <p:spPr>
          <a:xfrm>
            <a:off x="8139193" y="4187955"/>
            <a:ext cx="324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>
              <a:defRPr/>
            </a:pPr>
            <a:r>
              <a:rPr lang="en-US" sz="1200" b="1" dirty="0">
                <a:solidFill>
                  <a:srgbClr val="545455"/>
                </a:solidFill>
                <a:latin typeface="+mj-lt"/>
                <a:sym typeface="Wingdings" panose="05000000000000000000" pitchFamily="2" charset="2"/>
              </a:rPr>
              <a:t></a:t>
            </a:r>
            <a:endParaRPr lang="en-US" sz="1200" b="1" dirty="0">
              <a:solidFill>
                <a:srgbClr val="545455"/>
              </a:solidFill>
              <a:latin typeface="+mj-lt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BF3F322-A286-4282-B131-5F97C6308AE3}"/>
              </a:ext>
            </a:extLst>
          </p:cNvPr>
          <p:cNvSpPr txBox="1"/>
          <p:nvPr/>
        </p:nvSpPr>
        <p:spPr>
          <a:xfrm>
            <a:off x="5504137" y="4187955"/>
            <a:ext cx="324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>
              <a:defRPr/>
            </a:pPr>
            <a:r>
              <a:rPr lang="en-US" sz="1200" b="1" dirty="0">
                <a:solidFill>
                  <a:srgbClr val="545455"/>
                </a:solidFill>
                <a:latin typeface="+mj-lt"/>
                <a:sym typeface="Wingdings" panose="05000000000000000000" pitchFamily="2" charset="2"/>
              </a:rPr>
              <a:t></a:t>
            </a:r>
            <a:endParaRPr lang="en-US" sz="1200" b="1" dirty="0">
              <a:solidFill>
                <a:srgbClr val="545455"/>
              </a:solidFill>
              <a:latin typeface="+mj-lt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E74CB96-E3BA-4D3E-B8BA-2B7B6F536A85}"/>
              </a:ext>
            </a:extLst>
          </p:cNvPr>
          <p:cNvSpPr txBox="1"/>
          <p:nvPr/>
        </p:nvSpPr>
        <p:spPr>
          <a:xfrm>
            <a:off x="7580668" y="3639957"/>
            <a:ext cx="1444979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39">
              <a:defRPr/>
            </a:pPr>
            <a:r>
              <a:rPr lang="en-GB" sz="1067" b="1" dirty="0">
                <a:solidFill>
                  <a:srgbClr val="545455"/>
                </a:solidFill>
                <a:latin typeface="+mj-lt"/>
              </a:rPr>
              <a:t>After </a:t>
            </a:r>
            <a:br>
              <a:rPr lang="en-GB" sz="1067" b="1" dirty="0">
                <a:solidFill>
                  <a:srgbClr val="545455"/>
                </a:solidFill>
                <a:latin typeface="+mj-lt"/>
              </a:rPr>
            </a:br>
            <a:r>
              <a:rPr lang="en-GB" sz="1067" b="1" dirty="0">
                <a:solidFill>
                  <a:srgbClr val="545455"/>
                </a:solidFill>
                <a:latin typeface="+mj-lt"/>
              </a:rPr>
              <a:t>12 months</a:t>
            </a:r>
            <a:endParaRPr lang="en-US" sz="1067" b="1" dirty="0">
              <a:solidFill>
                <a:srgbClr val="545455"/>
              </a:solidFill>
              <a:latin typeface="+mj-lt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9E656EA-A2CD-4023-90B4-22F08C102037}"/>
              </a:ext>
            </a:extLst>
          </p:cNvPr>
          <p:cNvSpPr txBox="1"/>
          <p:nvPr/>
        </p:nvSpPr>
        <p:spPr>
          <a:xfrm>
            <a:off x="9387252" y="3639958"/>
            <a:ext cx="845125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39">
              <a:defRPr/>
            </a:pPr>
            <a:r>
              <a:rPr lang="en-GB" sz="1067" b="1" dirty="0">
                <a:solidFill>
                  <a:srgbClr val="545455"/>
                </a:solidFill>
                <a:latin typeface="+mj-lt"/>
              </a:rPr>
              <a:t>After </a:t>
            </a:r>
            <a:br>
              <a:rPr lang="en-GB" sz="1067" b="1" dirty="0">
                <a:solidFill>
                  <a:srgbClr val="545455"/>
                </a:solidFill>
                <a:latin typeface="+mj-lt"/>
              </a:rPr>
            </a:br>
            <a:r>
              <a:rPr lang="en-GB" sz="1067" b="1" dirty="0">
                <a:solidFill>
                  <a:srgbClr val="545455"/>
                </a:solidFill>
                <a:latin typeface="+mj-lt"/>
              </a:rPr>
              <a:t>24 months</a:t>
            </a:r>
            <a:endParaRPr lang="en-US" sz="1067" b="1" dirty="0">
              <a:solidFill>
                <a:srgbClr val="545455"/>
              </a:solidFill>
              <a:latin typeface="+mj-lt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B06F88C-2545-4B3D-B350-39FC67C0985D}"/>
              </a:ext>
            </a:extLst>
          </p:cNvPr>
          <p:cNvSpPr txBox="1"/>
          <p:nvPr/>
        </p:nvSpPr>
        <p:spPr>
          <a:xfrm>
            <a:off x="11060879" y="3798667"/>
            <a:ext cx="898002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>
              <a:defRPr/>
            </a:pPr>
            <a:r>
              <a:rPr lang="en-GB" sz="1067" b="1" dirty="0">
                <a:solidFill>
                  <a:srgbClr val="545455"/>
                </a:solidFill>
                <a:latin typeface="+mj-lt"/>
              </a:rPr>
              <a:t>End of study</a:t>
            </a:r>
            <a:endParaRPr lang="en-US" sz="1067" b="1" dirty="0">
              <a:solidFill>
                <a:srgbClr val="545455"/>
              </a:solidFill>
              <a:latin typeface="+mj-lt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899D0B4-51AA-420F-A886-7850C5EEB7DB}"/>
              </a:ext>
            </a:extLst>
          </p:cNvPr>
          <p:cNvCxnSpPr>
            <a:cxnSpLocks/>
          </p:cNvCxnSpPr>
          <p:nvPr/>
        </p:nvCxnSpPr>
        <p:spPr>
          <a:xfrm flipV="1">
            <a:off x="8301255" y="4098783"/>
            <a:ext cx="0" cy="97128"/>
          </a:xfrm>
          <a:prstGeom prst="line">
            <a:avLst/>
          </a:prstGeom>
          <a:ln w="19050">
            <a:solidFill>
              <a:srgbClr val="545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C0010DE-B0E2-44CD-AE83-CC838BFF2553}"/>
              </a:ext>
            </a:extLst>
          </p:cNvPr>
          <p:cNvCxnSpPr>
            <a:cxnSpLocks/>
          </p:cNvCxnSpPr>
          <p:nvPr/>
        </p:nvCxnSpPr>
        <p:spPr>
          <a:xfrm flipV="1">
            <a:off x="9809815" y="4098783"/>
            <a:ext cx="0" cy="97128"/>
          </a:xfrm>
          <a:prstGeom prst="line">
            <a:avLst/>
          </a:prstGeom>
          <a:ln w="19050">
            <a:solidFill>
              <a:srgbClr val="545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A2DF28C-E4ED-4B76-A459-5B1690179CEB}"/>
              </a:ext>
            </a:extLst>
          </p:cNvPr>
          <p:cNvCxnSpPr>
            <a:cxnSpLocks/>
          </p:cNvCxnSpPr>
          <p:nvPr/>
        </p:nvCxnSpPr>
        <p:spPr>
          <a:xfrm flipV="1">
            <a:off x="11509879" y="4106933"/>
            <a:ext cx="0" cy="97128"/>
          </a:xfrm>
          <a:prstGeom prst="line">
            <a:avLst/>
          </a:prstGeom>
          <a:ln w="19050">
            <a:solidFill>
              <a:srgbClr val="545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A2500FD4-2C4F-427D-AA74-0360FEB5086D}"/>
              </a:ext>
            </a:extLst>
          </p:cNvPr>
          <p:cNvSpPr txBox="1"/>
          <p:nvPr/>
        </p:nvSpPr>
        <p:spPr>
          <a:xfrm>
            <a:off x="9647753" y="4187955"/>
            <a:ext cx="324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>
              <a:defRPr/>
            </a:pPr>
            <a:r>
              <a:rPr lang="en-US" sz="1200" b="1" dirty="0">
                <a:solidFill>
                  <a:srgbClr val="545455"/>
                </a:solidFill>
                <a:latin typeface="+mj-lt"/>
                <a:sym typeface="Wingdings" panose="05000000000000000000" pitchFamily="2" charset="2"/>
              </a:rPr>
              <a:t></a:t>
            </a:r>
            <a:endParaRPr lang="en-US" sz="1200" b="1" dirty="0">
              <a:solidFill>
                <a:srgbClr val="545455"/>
              </a:solidFill>
              <a:latin typeface="+mj-lt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1BB7281-98FA-4A74-A815-5E4B360E2295}"/>
              </a:ext>
            </a:extLst>
          </p:cNvPr>
          <p:cNvSpPr txBox="1"/>
          <p:nvPr/>
        </p:nvSpPr>
        <p:spPr>
          <a:xfrm>
            <a:off x="11347817" y="4187955"/>
            <a:ext cx="324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39">
              <a:defRPr/>
            </a:pPr>
            <a:r>
              <a:rPr lang="en-US" sz="1200" b="1" dirty="0">
                <a:solidFill>
                  <a:srgbClr val="545455"/>
                </a:solidFill>
                <a:latin typeface="+mj-lt"/>
                <a:sym typeface="Wingdings" panose="05000000000000000000" pitchFamily="2" charset="2"/>
              </a:rPr>
              <a:t></a:t>
            </a:r>
            <a:endParaRPr lang="en-US" sz="1200" b="1" dirty="0">
              <a:solidFill>
                <a:srgbClr val="545455"/>
              </a:solidFill>
              <a:latin typeface="+mj-lt"/>
            </a:endParaRPr>
          </a:p>
        </p:txBody>
      </p:sp>
      <p:sp>
        <p:nvSpPr>
          <p:cNvPr id="132" name="Arrow: Pentagon 131">
            <a:extLst>
              <a:ext uri="{FF2B5EF4-FFF2-40B4-BE49-F238E27FC236}">
                <a16:creationId xmlns:a16="http://schemas.microsoft.com/office/drawing/2014/main" id="{F539C512-BC04-4EF2-90F3-317A9A7AE8B2}"/>
              </a:ext>
            </a:extLst>
          </p:cNvPr>
          <p:cNvSpPr/>
          <p:nvPr/>
        </p:nvSpPr>
        <p:spPr>
          <a:xfrm>
            <a:off x="3000205" y="2872191"/>
            <a:ext cx="2815377" cy="631023"/>
          </a:xfrm>
          <a:prstGeom prst="homePlate">
            <a:avLst/>
          </a:prstGeom>
          <a:solidFill>
            <a:srgbClr val="806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GB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3" name="Arrow: Pentagon 132">
            <a:extLst>
              <a:ext uri="{FF2B5EF4-FFF2-40B4-BE49-F238E27FC236}">
                <a16:creationId xmlns:a16="http://schemas.microsoft.com/office/drawing/2014/main" id="{E5751CC7-2167-48FB-B9A7-48912D0B17AD}"/>
              </a:ext>
            </a:extLst>
          </p:cNvPr>
          <p:cNvSpPr/>
          <p:nvPr/>
        </p:nvSpPr>
        <p:spPr>
          <a:xfrm>
            <a:off x="3000205" y="2082267"/>
            <a:ext cx="2815377" cy="631023"/>
          </a:xfrm>
          <a:prstGeom prst="homePlate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GB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DB09F91B-002F-47CD-AF3F-5C1FDC457ED6}"/>
              </a:ext>
            </a:extLst>
          </p:cNvPr>
          <p:cNvSpPr txBox="1"/>
          <p:nvPr/>
        </p:nvSpPr>
        <p:spPr>
          <a:xfrm>
            <a:off x="3244464" y="2202462"/>
            <a:ext cx="192527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en-GB" sz="1333" b="1" dirty="0">
                <a:solidFill>
                  <a:srgbClr val="FFFFFF"/>
                </a:solidFill>
                <a:latin typeface="+mj-lt"/>
              </a:rPr>
              <a:t>Isa + RVd</a:t>
            </a:r>
          </a:p>
        </p:txBody>
      </p:sp>
      <p:sp>
        <p:nvSpPr>
          <p:cNvPr id="135" name="Chevron 374">
            <a:extLst>
              <a:ext uri="{FF2B5EF4-FFF2-40B4-BE49-F238E27FC236}">
                <a16:creationId xmlns:a16="http://schemas.microsoft.com/office/drawing/2014/main" id="{F24839D1-E548-4CCE-AFD0-00CEFF489D06}"/>
              </a:ext>
            </a:extLst>
          </p:cNvPr>
          <p:cNvSpPr/>
          <p:nvPr/>
        </p:nvSpPr>
        <p:spPr>
          <a:xfrm rot="10800000" flipH="1">
            <a:off x="5074807" y="2877901"/>
            <a:ext cx="558127" cy="632555"/>
          </a:xfrm>
          <a:prstGeom prst="chevron">
            <a:avLst>
              <a:gd name="adj" fmla="val 565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GB" dirty="0">
              <a:solidFill>
                <a:srgbClr val="6B747B"/>
              </a:solidFill>
              <a:latin typeface="+mj-lt"/>
            </a:endParaRPr>
          </a:p>
        </p:txBody>
      </p:sp>
      <p:sp>
        <p:nvSpPr>
          <p:cNvPr id="136" name="Chevron 374">
            <a:extLst>
              <a:ext uri="{FF2B5EF4-FFF2-40B4-BE49-F238E27FC236}">
                <a16:creationId xmlns:a16="http://schemas.microsoft.com/office/drawing/2014/main" id="{BA3AB77A-B339-4C28-B872-758E025E55D9}"/>
              </a:ext>
            </a:extLst>
          </p:cNvPr>
          <p:cNvSpPr/>
          <p:nvPr/>
        </p:nvSpPr>
        <p:spPr>
          <a:xfrm rot="10800000" flipH="1">
            <a:off x="5065746" y="2081450"/>
            <a:ext cx="558127" cy="631788"/>
          </a:xfrm>
          <a:prstGeom prst="chevron">
            <a:avLst>
              <a:gd name="adj" fmla="val 56589"/>
            </a:avLst>
          </a:prstGeom>
          <a:solidFill>
            <a:srgbClr val="DE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GB" dirty="0">
              <a:solidFill>
                <a:srgbClr val="6B747B"/>
              </a:solidFill>
              <a:latin typeface="+mj-lt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D1962C5C-71AA-491D-8467-19EAFA6D2B82}"/>
              </a:ext>
            </a:extLst>
          </p:cNvPr>
          <p:cNvSpPr txBox="1"/>
          <p:nvPr/>
        </p:nvSpPr>
        <p:spPr>
          <a:xfrm>
            <a:off x="3244465" y="3010615"/>
            <a:ext cx="142219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en-GB" sz="1333" b="1" dirty="0">
                <a:solidFill>
                  <a:srgbClr val="FFFFFF"/>
                </a:solidFill>
                <a:latin typeface="+mj-lt"/>
              </a:rPr>
              <a:t>RVd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C95DC75-5FE8-4ECD-9ACD-C95AE086F361}"/>
              </a:ext>
            </a:extLst>
          </p:cNvPr>
          <p:cNvSpPr/>
          <p:nvPr/>
        </p:nvSpPr>
        <p:spPr>
          <a:xfrm rot="16200000">
            <a:off x="1945847" y="2550523"/>
            <a:ext cx="1428987" cy="4763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GB" sz="1200" b="1" dirty="0">
                <a:solidFill>
                  <a:srgbClr val="FFFFFF"/>
                </a:solidFill>
                <a:latin typeface="+mj-lt"/>
              </a:rPr>
              <a:t>Randomization 1:1</a:t>
            </a:r>
          </a:p>
        </p:txBody>
      </p:sp>
      <p:sp>
        <p:nvSpPr>
          <p:cNvPr id="139" name="Arrow: Pentagon 138">
            <a:extLst>
              <a:ext uri="{FF2B5EF4-FFF2-40B4-BE49-F238E27FC236}">
                <a16:creationId xmlns:a16="http://schemas.microsoft.com/office/drawing/2014/main" id="{D6CC7C07-75B9-439A-AF03-4D4E20B1B520}"/>
              </a:ext>
            </a:extLst>
          </p:cNvPr>
          <p:cNvSpPr/>
          <p:nvPr/>
        </p:nvSpPr>
        <p:spPr>
          <a:xfrm>
            <a:off x="7839388" y="2889794"/>
            <a:ext cx="2815377" cy="631023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GB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40" name="Arrow: Pentagon 139">
            <a:extLst>
              <a:ext uri="{FF2B5EF4-FFF2-40B4-BE49-F238E27FC236}">
                <a16:creationId xmlns:a16="http://schemas.microsoft.com/office/drawing/2014/main" id="{A26B1A51-071F-476F-8025-88D64B63EA66}"/>
              </a:ext>
            </a:extLst>
          </p:cNvPr>
          <p:cNvSpPr/>
          <p:nvPr/>
        </p:nvSpPr>
        <p:spPr>
          <a:xfrm>
            <a:off x="7839388" y="2082267"/>
            <a:ext cx="2815377" cy="631023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GB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C48D74E-1ABB-4201-8C6C-19169A3869FF}"/>
              </a:ext>
            </a:extLst>
          </p:cNvPr>
          <p:cNvSpPr txBox="1"/>
          <p:nvPr/>
        </p:nvSpPr>
        <p:spPr>
          <a:xfrm>
            <a:off x="8083647" y="2202462"/>
            <a:ext cx="192527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en-GB" sz="1333" b="1" dirty="0">
                <a:solidFill>
                  <a:srgbClr val="FFFFFF"/>
                </a:solidFill>
                <a:latin typeface="+mj-lt"/>
              </a:rPr>
              <a:t>Isa + R</a:t>
            </a:r>
          </a:p>
        </p:txBody>
      </p:sp>
      <p:sp>
        <p:nvSpPr>
          <p:cNvPr id="142" name="Chevron 374">
            <a:extLst>
              <a:ext uri="{FF2B5EF4-FFF2-40B4-BE49-F238E27FC236}">
                <a16:creationId xmlns:a16="http://schemas.microsoft.com/office/drawing/2014/main" id="{EE7A0A9E-31EB-49B2-B8C4-74A3E992F43E}"/>
              </a:ext>
            </a:extLst>
          </p:cNvPr>
          <p:cNvSpPr/>
          <p:nvPr/>
        </p:nvSpPr>
        <p:spPr>
          <a:xfrm rot="10800000" flipH="1">
            <a:off x="9904927" y="2889025"/>
            <a:ext cx="558127" cy="632555"/>
          </a:xfrm>
          <a:prstGeom prst="chevron">
            <a:avLst>
              <a:gd name="adj" fmla="val 56589"/>
            </a:avLst>
          </a:prstGeom>
          <a:solidFill>
            <a:srgbClr val="E6E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GB" dirty="0">
              <a:solidFill>
                <a:srgbClr val="6B747B"/>
              </a:solidFill>
              <a:latin typeface="+mj-lt"/>
            </a:endParaRPr>
          </a:p>
        </p:txBody>
      </p:sp>
      <p:sp>
        <p:nvSpPr>
          <p:cNvPr id="143" name="Chevron 374">
            <a:extLst>
              <a:ext uri="{FF2B5EF4-FFF2-40B4-BE49-F238E27FC236}">
                <a16:creationId xmlns:a16="http://schemas.microsoft.com/office/drawing/2014/main" id="{DA140585-2A32-4E41-AD17-5BFB16AE116A}"/>
              </a:ext>
            </a:extLst>
          </p:cNvPr>
          <p:cNvSpPr/>
          <p:nvPr/>
        </p:nvSpPr>
        <p:spPr>
          <a:xfrm rot="10800000" flipH="1">
            <a:off x="9904927" y="2081450"/>
            <a:ext cx="558127" cy="631788"/>
          </a:xfrm>
          <a:prstGeom prst="chevron">
            <a:avLst>
              <a:gd name="adj" fmla="val 56589"/>
            </a:avLst>
          </a:prstGeom>
          <a:solidFill>
            <a:srgbClr val="DE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GB" dirty="0">
              <a:solidFill>
                <a:srgbClr val="6B747B"/>
              </a:solidFill>
              <a:latin typeface="+mj-lt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366DF27-9C53-4E2A-8082-FBA165117A82}"/>
              </a:ext>
            </a:extLst>
          </p:cNvPr>
          <p:cNvSpPr txBox="1"/>
          <p:nvPr/>
        </p:nvSpPr>
        <p:spPr>
          <a:xfrm>
            <a:off x="8083649" y="3022894"/>
            <a:ext cx="142219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en-GB" sz="1333" b="1" dirty="0">
                <a:solidFill>
                  <a:srgbClr val="FFFFFF"/>
                </a:solidFill>
                <a:latin typeface="+mj-lt"/>
              </a:rPr>
              <a:t>R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625FBF33-FE2A-4B9F-A7B8-034A2AE9CD1E}"/>
              </a:ext>
            </a:extLst>
          </p:cNvPr>
          <p:cNvSpPr txBox="1"/>
          <p:nvPr/>
        </p:nvSpPr>
        <p:spPr>
          <a:xfrm>
            <a:off x="2248487" y="1673847"/>
            <a:ext cx="4001391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1467" b="1" dirty="0">
                <a:solidFill>
                  <a:srgbClr val="6B747B"/>
                </a:solidFill>
                <a:latin typeface="+mj-lt"/>
              </a:rPr>
              <a:t>Induction phase (3 x 6-week cycles)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13E63EDA-4DD8-4581-9F95-4FE9B5B2BB36}"/>
              </a:ext>
            </a:extLst>
          </p:cNvPr>
          <p:cNvSpPr txBox="1"/>
          <p:nvPr/>
        </p:nvSpPr>
        <p:spPr>
          <a:xfrm>
            <a:off x="6942766" y="1683078"/>
            <a:ext cx="3962692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1467" b="1" dirty="0">
                <a:solidFill>
                  <a:srgbClr val="6B747B"/>
                </a:solidFill>
                <a:latin typeface="+mj-lt"/>
              </a:rPr>
              <a:t>Maintenance phase (4-week cycles)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C59AF305-C7F9-4368-9DB3-3E87C0CB1724}"/>
              </a:ext>
            </a:extLst>
          </p:cNvPr>
          <p:cNvSpPr/>
          <p:nvPr/>
        </p:nvSpPr>
        <p:spPr>
          <a:xfrm rot="16200000">
            <a:off x="6567047" y="2593348"/>
            <a:ext cx="1450328" cy="4265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GB" sz="1200" b="1" dirty="0">
                <a:solidFill>
                  <a:srgbClr val="002060"/>
                </a:solidFill>
                <a:latin typeface="+mj-lt"/>
              </a:rPr>
              <a:t>Randomization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1B075735-75C8-4FD8-89F0-9C528D9FB353}"/>
              </a:ext>
            </a:extLst>
          </p:cNvPr>
          <p:cNvSpPr/>
          <p:nvPr/>
        </p:nvSpPr>
        <p:spPr>
          <a:xfrm>
            <a:off x="5990209" y="2084428"/>
            <a:ext cx="800775" cy="145032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GB" sz="1333" b="1" dirty="0">
                <a:solidFill>
                  <a:srgbClr val="FFFFFF"/>
                </a:solidFill>
                <a:latin typeface="+mj-lt"/>
              </a:rPr>
              <a:t>HDT + ASCT</a:t>
            </a:r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6A8A2AE7-37D8-4FC2-B3A4-3DB790EBE5E5}"/>
              </a:ext>
            </a:extLst>
          </p:cNvPr>
          <p:cNvGrpSpPr>
            <a:grpSpLocks noChangeAspect="1"/>
          </p:cNvGrpSpPr>
          <p:nvPr/>
        </p:nvGrpSpPr>
        <p:grpSpPr>
          <a:xfrm>
            <a:off x="1300777" y="2567123"/>
            <a:ext cx="1020121" cy="492029"/>
            <a:chOff x="458160" y="2999060"/>
            <a:chExt cx="939304" cy="453050"/>
          </a:xfrm>
        </p:grpSpPr>
        <p:sp>
          <p:nvSpPr>
            <p:cNvPr id="150" name="Arrow: Pentagon 149">
              <a:extLst>
                <a:ext uri="{FF2B5EF4-FFF2-40B4-BE49-F238E27FC236}">
                  <a16:creationId xmlns:a16="http://schemas.microsoft.com/office/drawing/2014/main" id="{A43682DC-9481-44C0-9A50-1833914571D1}"/>
                </a:ext>
              </a:extLst>
            </p:cNvPr>
            <p:cNvSpPr/>
            <p:nvPr/>
          </p:nvSpPr>
          <p:spPr>
            <a:xfrm>
              <a:off x="458160" y="2999060"/>
              <a:ext cx="939304" cy="452501"/>
            </a:xfrm>
            <a:prstGeom prst="homePlat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GB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151" name="Chevron 374">
              <a:extLst>
                <a:ext uri="{FF2B5EF4-FFF2-40B4-BE49-F238E27FC236}">
                  <a16:creationId xmlns:a16="http://schemas.microsoft.com/office/drawing/2014/main" id="{0FB76994-62FE-4436-A7B0-108F3C0ED3FB}"/>
                </a:ext>
              </a:extLst>
            </p:cNvPr>
            <p:cNvSpPr/>
            <p:nvPr/>
          </p:nvSpPr>
          <p:spPr>
            <a:xfrm rot="10800000" flipH="1">
              <a:off x="859762" y="2999060"/>
              <a:ext cx="400228" cy="453050"/>
            </a:xfrm>
            <a:prstGeom prst="chevron">
              <a:avLst>
                <a:gd name="adj" fmla="val 565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GB" dirty="0">
                <a:solidFill>
                  <a:srgbClr val="6B747B"/>
                </a:solidFill>
                <a:latin typeface="+mj-lt"/>
              </a:endParaRPr>
            </a:p>
          </p:txBody>
        </p:sp>
      </p:grpSp>
      <p:sp>
        <p:nvSpPr>
          <p:cNvPr id="152" name="Oval 151">
            <a:extLst>
              <a:ext uri="{FF2B5EF4-FFF2-40B4-BE49-F238E27FC236}">
                <a16:creationId xmlns:a16="http://schemas.microsoft.com/office/drawing/2014/main" id="{84D2847B-C286-46F1-8730-EC8D81369667}"/>
              </a:ext>
            </a:extLst>
          </p:cNvPr>
          <p:cNvSpPr/>
          <p:nvPr/>
        </p:nvSpPr>
        <p:spPr>
          <a:xfrm>
            <a:off x="508123" y="2365059"/>
            <a:ext cx="947531" cy="9475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GB" sz="2400" b="1" dirty="0">
              <a:solidFill>
                <a:srgbClr val="525CA3"/>
              </a:solidFill>
              <a:latin typeface="+mj-lt"/>
            </a:endParaRPr>
          </a:p>
        </p:txBody>
      </p:sp>
      <p:pic>
        <p:nvPicPr>
          <p:cNvPr id="156" name="Graphic 155" descr="Man and Woman">
            <a:extLst>
              <a:ext uri="{FF2B5EF4-FFF2-40B4-BE49-F238E27FC236}">
                <a16:creationId xmlns:a16="http://schemas.microsoft.com/office/drawing/2014/main" id="{A62CBCFE-EC47-41B6-9ED1-58C8BC44D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7459" y="2506683"/>
            <a:ext cx="623956" cy="623956"/>
          </a:xfrm>
          <a:prstGeom prst="rect">
            <a:avLst/>
          </a:prstGeom>
        </p:spPr>
      </p:pic>
      <p:sp>
        <p:nvSpPr>
          <p:cNvPr id="157" name="TextBox 156">
            <a:extLst>
              <a:ext uri="{FF2B5EF4-FFF2-40B4-BE49-F238E27FC236}">
                <a16:creationId xmlns:a16="http://schemas.microsoft.com/office/drawing/2014/main" id="{02FE0329-1B84-4E85-8ADA-237FDF5651AD}"/>
              </a:ext>
            </a:extLst>
          </p:cNvPr>
          <p:cNvSpPr txBox="1"/>
          <p:nvPr/>
        </p:nvSpPr>
        <p:spPr>
          <a:xfrm>
            <a:off x="640761" y="1909672"/>
            <a:ext cx="936316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GB" sz="1467" b="1" dirty="0">
                <a:solidFill>
                  <a:srgbClr val="6B747B"/>
                </a:solidFill>
                <a:latin typeface="+mj-lt"/>
              </a:rPr>
              <a:t>NDMM</a:t>
            </a:r>
            <a:br>
              <a:rPr lang="en-GB" sz="1467" b="1" dirty="0">
                <a:solidFill>
                  <a:srgbClr val="6B747B"/>
                </a:solidFill>
                <a:latin typeface="+mj-lt"/>
              </a:rPr>
            </a:br>
            <a:r>
              <a:rPr lang="en-GB" sz="1467" b="1" dirty="0">
                <a:solidFill>
                  <a:srgbClr val="6B747B"/>
                </a:solidFill>
                <a:latin typeface="+mj-lt"/>
              </a:rPr>
              <a:t>N=662</a:t>
            </a:r>
          </a:p>
        </p:txBody>
      </p: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D92540B7-471D-4C8C-96AB-A14F1AAC1341}"/>
              </a:ext>
            </a:extLst>
          </p:cNvPr>
          <p:cNvSpPr/>
          <p:nvPr/>
        </p:nvSpPr>
        <p:spPr>
          <a:xfrm>
            <a:off x="10942727" y="1755569"/>
            <a:ext cx="1134307" cy="1968300"/>
          </a:xfrm>
          <a:prstGeom prst="roundRect">
            <a:avLst>
              <a:gd name="adj" fmla="val 1326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30389" algn="ctr" defTabSz="1219140">
              <a:defRPr/>
            </a:pPr>
            <a:r>
              <a:rPr lang="en-GB" sz="1400" b="1" dirty="0">
                <a:solidFill>
                  <a:srgbClr val="002060"/>
                </a:solidFill>
                <a:latin typeface="+mj-lt"/>
              </a:rPr>
              <a:t>3 years or PD</a:t>
            </a: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A75C30A4-5511-4824-9560-91BE36F84C1D}"/>
              </a:ext>
            </a:extLst>
          </p:cNvPr>
          <p:cNvCxnSpPr>
            <a:cxnSpLocks/>
          </p:cNvCxnSpPr>
          <p:nvPr/>
        </p:nvCxnSpPr>
        <p:spPr>
          <a:xfrm flipV="1">
            <a:off x="2520305" y="4094196"/>
            <a:ext cx="0" cy="97128"/>
          </a:xfrm>
          <a:prstGeom prst="line">
            <a:avLst/>
          </a:prstGeom>
          <a:ln w="19050">
            <a:solidFill>
              <a:srgbClr val="545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11F5A33F-E475-4A9F-AB65-9806419DBF16}"/>
              </a:ext>
            </a:extLst>
          </p:cNvPr>
          <p:cNvSpPr/>
          <p:nvPr/>
        </p:nvSpPr>
        <p:spPr>
          <a:xfrm>
            <a:off x="134091" y="1587592"/>
            <a:ext cx="6889664" cy="2908139"/>
          </a:xfrm>
          <a:prstGeom prst="rect">
            <a:avLst/>
          </a:prstGeom>
          <a:noFill/>
          <a:ln w="127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+mj-lt"/>
            </a:endParaRPr>
          </a:p>
        </p:txBody>
      </p:sp>
      <p:sp>
        <p:nvSpPr>
          <p:cNvPr id="64" name="Rectangle 154">
            <a:extLst>
              <a:ext uri="{FF2B5EF4-FFF2-40B4-BE49-F238E27FC236}">
                <a16:creationId xmlns:a16="http://schemas.microsoft.com/office/drawing/2014/main" id="{40B45021-36FC-4192-8578-46434C0278A6}"/>
              </a:ext>
            </a:extLst>
          </p:cNvPr>
          <p:cNvSpPr/>
          <p:nvPr/>
        </p:nvSpPr>
        <p:spPr>
          <a:xfrm>
            <a:off x="5088893" y="4642383"/>
            <a:ext cx="2321969" cy="111793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defTabSz="914354">
              <a:defRPr/>
            </a:pPr>
            <a:r>
              <a:rPr lang="en-GB" sz="1333" b="1" dirty="0">
                <a:solidFill>
                  <a:schemeClr val="bg1"/>
                </a:solidFill>
                <a:latin typeface="+mj-lt"/>
              </a:rPr>
              <a:t>Exploratory endpoints</a:t>
            </a:r>
          </a:p>
          <a:p>
            <a:pPr marL="228589" indent="-228589" defTabSz="914354">
              <a:buFont typeface="Arial" panose="020B0604020202020204" pitchFamily="34" charset="0"/>
              <a:buChar char="•"/>
              <a:defRPr/>
            </a:pPr>
            <a:r>
              <a:rPr lang="en-GB" sz="1333" dirty="0">
                <a:solidFill>
                  <a:schemeClr val="bg1"/>
                </a:solidFill>
                <a:latin typeface="+mj-lt"/>
              </a:rPr>
              <a:t>ORR</a:t>
            </a:r>
          </a:p>
          <a:p>
            <a:pPr marL="228589" indent="-228589" defTabSz="914354">
              <a:buFont typeface="Arial" panose="020B0604020202020204" pitchFamily="34" charset="0"/>
              <a:buChar char="•"/>
              <a:defRPr/>
            </a:pPr>
            <a:r>
              <a:rPr lang="en-GB" sz="1333" dirty="0">
                <a:solidFill>
                  <a:schemeClr val="bg1"/>
                </a:solidFill>
                <a:latin typeface="+mj-lt"/>
              </a:rPr>
              <a:t>MRD negativity/VGPR and MRD negativity/CR rates after intensification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3A40267-2174-237D-CF72-B62D04738DA9}"/>
              </a:ext>
            </a:extLst>
          </p:cNvPr>
          <p:cNvSpPr txBox="1">
            <a:spLocks/>
          </p:cNvSpPr>
          <p:nvPr/>
        </p:nvSpPr>
        <p:spPr>
          <a:xfrm>
            <a:off x="11594591" y="6376415"/>
            <a:ext cx="536448" cy="36576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7">
              <a:defRPr/>
            </a:pPr>
            <a:fld id="{970B1DE9-DF1E-478B-8EAC-D83EF13FF69C}" type="slidenum">
              <a:rPr lang="en-US" sz="1067">
                <a:solidFill>
                  <a:srgbClr val="6B747B"/>
                </a:solidFill>
              </a:rPr>
              <a:pPr algn="r" defTabSz="914377">
                <a:defRPr/>
              </a:pPr>
              <a:t>6</a:t>
            </a:fld>
            <a:endParaRPr lang="en-US" sz="1067" dirty="0">
              <a:solidFill>
                <a:srgbClr val="6B74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72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21"/>
    </mc:Choice>
    <mc:Fallback xmlns="">
      <p:transition spd="slow" advTm="3882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83AE3832-56EC-D742-99CB-73C4C12C7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164638"/>
            <a:ext cx="10877709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ctr" defTabSz="91437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de-DE" sz="2933" b="1" dirty="0">
                <a:solidFill>
                  <a:srgbClr val="004A6F"/>
                </a:solidFill>
                <a:latin typeface="+mj-lt"/>
              </a:rPr>
              <a:t>GMMG-HD7 interim analysis: </a:t>
            </a:r>
          </a:p>
          <a:p>
            <a:pPr algn="ctr" defTabSz="91437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de-DE" sz="2933" b="1" dirty="0">
                <a:solidFill>
                  <a:srgbClr val="004A6F"/>
                </a:solidFill>
                <a:latin typeface="+mj-lt"/>
              </a:rPr>
              <a:t>MRD negativity by NGF (10</a:t>
            </a:r>
            <a:r>
              <a:rPr lang="en-GB" altLang="de-DE" sz="2933" b="1" baseline="30000" dirty="0">
                <a:solidFill>
                  <a:srgbClr val="004A6F"/>
                </a:solidFill>
                <a:latin typeface="+mj-lt"/>
              </a:rPr>
              <a:t>-5</a:t>
            </a:r>
            <a:r>
              <a:rPr lang="en-GB" altLang="de-DE" sz="2933" b="1" dirty="0">
                <a:solidFill>
                  <a:srgbClr val="004A6F"/>
                </a:solidFill>
                <a:latin typeface="+mj-lt"/>
              </a:rPr>
              <a:t>) after intensification (ITT; by response)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3EFAE9-F47A-4043-9F1F-5E4C03367CE5}"/>
              </a:ext>
            </a:extLst>
          </p:cNvPr>
          <p:cNvSpPr txBox="1"/>
          <p:nvPr/>
        </p:nvSpPr>
        <p:spPr>
          <a:xfrm>
            <a:off x="722751" y="5338700"/>
            <a:ext cx="10033415" cy="748795"/>
          </a:xfrm>
          <a:prstGeom prst="rect">
            <a:avLst/>
          </a:prstGeom>
          <a:solidFill>
            <a:srgbClr val="004A6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Isa-RVd led to significantly higher MRD negativity/VGPR and </a:t>
            </a:r>
            <a:br>
              <a:rPr lang="en-US" sz="2133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</a:br>
            <a:r>
              <a:rPr lang="en-US" sz="2133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MRD negativity/CR rates (per IMWG) compared with RVd after intensification</a:t>
            </a:r>
            <a:endParaRPr lang="en-GB" sz="2133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23EC417-95A2-4003-BAA4-1136B1DC8FE6}"/>
              </a:ext>
            </a:extLst>
          </p:cNvPr>
          <p:cNvGrpSpPr/>
          <p:nvPr/>
        </p:nvGrpSpPr>
        <p:grpSpPr>
          <a:xfrm>
            <a:off x="2721599" y="2011630"/>
            <a:ext cx="2003424" cy="481105"/>
            <a:chOff x="11276457" y="906558"/>
            <a:chExt cx="2332588" cy="444900"/>
          </a:xfrm>
        </p:grpSpPr>
        <p:sp>
          <p:nvSpPr>
            <p:cNvPr id="18" name="Right Bracket 17">
              <a:extLst>
                <a:ext uri="{FF2B5EF4-FFF2-40B4-BE49-F238E27FC236}">
                  <a16:creationId xmlns:a16="http://schemas.microsoft.com/office/drawing/2014/main" id="{ABC6719A-8C8C-40DC-971B-0E10B76D6601}"/>
                </a:ext>
              </a:extLst>
            </p:cNvPr>
            <p:cNvSpPr/>
            <p:nvPr/>
          </p:nvSpPr>
          <p:spPr>
            <a:xfrm rot="16200000">
              <a:off x="12372247" y="745396"/>
              <a:ext cx="119096" cy="1093027"/>
            </a:xfrm>
            <a:prstGeom prst="rightBracke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+mj-l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1D40A6-18C2-4424-85C7-982D1C008A88}"/>
                </a:ext>
              </a:extLst>
            </p:cNvPr>
            <p:cNvSpPr txBox="1"/>
            <p:nvPr/>
          </p:nvSpPr>
          <p:spPr>
            <a:xfrm>
              <a:off x="11276457" y="906558"/>
              <a:ext cx="2332588" cy="29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67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Arial" panose="020B0604020202020204" pitchFamily="34" charset="0"/>
                </a:rPr>
                <a:t>P</a:t>
              </a:r>
              <a:r>
                <a:rPr lang="en-US" sz="1467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Arial" panose="020B0604020202020204" pitchFamily="34" charset="0"/>
                </a:rPr>
                <a:t>&lt;0.0</a:t>
              </a:r>
              <a:r>
                <a:rPr lang="en-US" sz="1467" b="1" dirty="0">
                  <a:solidFill>
                    <a:srgbClr val="595959"/>
                  </a:solidFill>
                  <a:latin typeface="+mj-lt"/>
                  <a:cs typeface="Arial" panose="020B0604020202020204" pitchFamily="34" charset="0"/>
                </a:rPr>
                <a:t>0</a:t>
              </a:r>
              <a:r>
                <a:rPr lang="en-US" sz="1467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Arial" panose="020B0604020202020204" pitchFamily="34" charset="0"/>
                </a:rPr>
                <a:t>1*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EFDD1E4-AB74-43E1-B79C-710B1C3D32CF}"/>
              </a:ext>
            </a:extLst>
          </p:cNvPr>
          <p:cNvSpPr txBox="1"/>
          <p:nvPr/>
        </p:nvSpPr>
        <p:spPr>
          <a:xfrm>
            <a:off x="2722388" y="1344177"/>
            <a:ext cx="6096000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altLang="de-DE" sz="1467" b="1" dirty="0">
                <a:solidFill>
                  <a:srgbClr val="004A6F"/>
                </a:solidFill>
                <a:latin typeface="+mj-lt"/>
              </a:rPr>
              <a:t>Patients with MRD </a:t>
            </a:r>
            <a:r>
              <a:rPr lang="de-DE" altLang="de-DE" sz="1467" b="1" dirty="0" err="1">
                <a:solidFill>
                  <a:srgbClr val="004A6F"/>
                </a:solidFill>
                <a:latin typeface="+mj-lt"/>
              </a:rPr>
              <a:t>negativity</a:t>
            </a:r>
            <a:r>
              <a:rPr lang="de-DE" altLang="de-DE" sz="1467" b="1" dirty="0">
                <a:solidFill>
                  <a:srgbClr val="004A6F"/>
                </a:solidFill>
                <a:latin typeface="+mj-lt"/>
              </a:rPr>
              <a:t> and </a:t>
            </a:r>
            <a:r>
              <a:rPr lang="de-DE" altLang="de-DE" sz="1467" b="1" dirty="0" err="1">
                <a:solidFill>
                  <a:srgbClr val="004A6F"/>
                </a:solidFill>
                <a:latin typeface="+mj-lt"/>
              </a:rPr>
              <a:t>indicated</a:t>
            </a:r>
            <a:r>
              <a:rPr lang="de-DE" altLang="de-DE" sz="1467" b="1" dirty="0">
                <a:solidFill>
                  <a:srgbClr val="004A6F"/>
                </a:solidFill>
                <a:latin typeface="+mj-lt"/>
              </a:rPr>
              <a:t> </a:t>
            </a:r>
            <a:r>
              <a:rPr lang="de-DE" altLang="de-DE" sz="1467" b="1" dirty="0" err="1">
                <a:solidFill>
                  <a:srgbClr val="004A6F"/>
                </a:solidFill>
                <a:latin typeface="+mj-lt"/>
              </a:rPr>
              <a:t>response</a:t>
            </a:r>
            <a:r>
              <a:rPr lang="de-DE" altLang="de-DE" sz="1467" b="1" dirty="0">
                <a:solidFill>
                  <a:srgbClr val="004A6F"/>
                </a:solidFill>
                <a:latin typeface="+mj-lt"/>
              </a:rPr>
              <a:t> </a:t>
            </a:r>
            <a:r>
              <a:rPr lang="de-DE" altLang="de-DE" sz="1467" b="1" dirty="0" err="1">
                <a:solidFill>
                  <a:srgbClr val="004A6F"/>
                </a:solidFill>
                <a:latin typeface="+mj-lt"/>
              </a:rPr>
              <a:t>status</a:t>
            </a:r>
            <a:endParaRPr lang="en-US" sz="1467" b="1" dirty="0"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133253-B6D9-4206-B64A-46D7F12D36AA}"/>
              </a:ext>
            </a:extLst>
          </p:cNvPr>
          <p:cNvSpPr txBox="1"/>
          <p:nvPr/>
        </p:nvSpPr>
        <p:spPr>
          <a:xfrm>
            <a:off x="4224000" y="6215534"/>
            <a:ext cx="7120104" cy="425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*</a:t>
            </a:r>
            <a:r>
              <a:rPr lang="en-GB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P</a:t>
            </a: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 value derived from stratified conditional logistic regression analysis.</a:t>
            </a:r>
          </a:p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CR, complete response; d, dexamethasone; Isa, isatuximab; ITT, intent to treat; MRD, minimal residual disease; NGF, </a:t>
            </a:r>
            <a:r>
              <a:rPr lang="en-GB" sz="800" dirty="0">
                <a:solidFill>
                  <a:srgbClr val="6B747B"/>
                </a:solidFill>
                <a:latin typeface="+mj-lt"/>
              </a:rPr>
              <a:t>next-generation flow;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 R, lenalidomide; </a:t>
            </a:r>
            <a:b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</a:b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V, bortezomib; VGPR, very good partial response.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2A16A8-7AAD-5B1F-75B7-6969963563AF}"/>
              </a:ext>
            </a:extLst>
          </p:cNvPr>
          <p:cNvGrpSpPr/>
          <p:nvPr/>
        </p:nvGrpSpPr>
        <p:grpSpPr>
          <a:xfrm>
            <a:off x="7514444" y="2819897"/>
            <a:ext cx="2003424" cy="435607"/>
            <a:chOff x="11276457" y="1646980"/>
            <a:chExt cx="2332588" cy="402822"/>
          </a:xfrm>
        </p:grpSpPr>
        <p:sp>
          <p:nvSpPr>
            <p:cNvPr id="11" name="Right Bracket 10">
              <a:extLst>
                <a:ext uri="{FF2B5EF4-FFF2-40B4-BE49-F238E27FC236}">
                  <a16:creationId xmlns:a16="http://schemas.microsoft.com/office/drawing/2014/main" id="{D78DF0C0-41AA-39FF-BDD6-7ECF015A69F9}"/>
                </a:ext>
              </a:extLst>
            </p:cNvPr>
            <p:cNvSpPr/>
            <p:nvPr/>
          </p:nvSpPr>
          <p:spPr>
            <a:xfrm rot="16200000">
              <a:off x="12372246" y="1443741"/>
              <a:ext cx="119095" cy="1093027"/>
            </a:xfrm>
            <a:prstGeom prst="rightBracke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+mj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BDEC31-6691-AB78-9AB2-A9D7BA9FFF80}"/>
                </a:ext>
              </a:extLst>
            </p:cNvPr>
            <p:cNvSpPr txBox="1"/>
            <p:nvPr/>
          </p:nvSpPr>
          <p:spPr>
            <a:xfrm>
              <a:off x="11276457" y="1646980"/>
              <a:ext cx="2332588" cy="294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67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Arial" panose="020B0604020202020204" pitchFamily="34" charset="0"/>
                </a:rPr>
                <a:t>P</a:t>
              </a:r>
              <a:r>
                <a:rPr lang="en-US" sz="1467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Arial" panose="020B0604020202020204" pitchFamily="34" charset="0"/>
                </a:rPr>
                <a:t>&lt;0.0</a:t>
              </a:r>
              <a:r>
                <a:rPr lang="en-US" sz="1467" b="1" dirty="0">
                  <a:solidFill>
                    <a:srgbClr val="595959"/>
                  </a:solidFill>
                  <a:latin typeface="+mj-lt"/>
                  <a:cs typeface="Arial" panose="020B0604020202020204" pitchFamily="34" charset="0"/>
                </a:rPr>
                <a:t>0</a:t>
              </a:r>
              <a:r>
                <a:rPr lang="en-US" sz="1467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Arial" panose="020B0604020202020204" pitchFamily="34" charset="0"/>
                </a:rPr>
                <a:t>1*</a:t>
              </a:r>
            </a:p>
          </p:txBody>
        </p:sp>
      </p:grp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65EC198C-C2CB-3FAB-98C2-0E0FB2FF5EBA}"/>
              </a:ext>
            </a:extLst>
          </p:cNvPr>
          <p:cNvSpPr txBox="1">
            <a:spLocks/>
          </p:cNvSpPr>
          <p:nvPr/>
        </p:nvSpPr>
        <p:spPr>
          <a:xfrm>
            <a:off x="11594591" y="6376415"/>
            <a:ext cx="536448" cy="36576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7">
              <a:defRPr/>
            </a:pPr>
            <a:fld id="{970B1DE9-DF1E-478B-8EAC-D83EF13FF69C}" type="slidenum">
              <a:rPr lang="en-US" sz="1067">
                <a:solidFill>
                  <a:srgbClr val="6B747B"/>
                </a:solidFill>
              </a:rPr>
              <a:pPr algn="r" defTabSz="914377">
                <a:defRPr/>
              </a:pPr>
              <a:t>7</a:t>
            </a:fld>
            <a:endParaRPr lang="en-US" sz="1067" dirty="0">
              <a:solidFill>
                <a:srgbClr val="6B747B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949A2CF-566D-5348-11E9-065861E3707E}"/>
              </a:ext>
            </a:extLst>
          </p:cNvPr>
          <p:cNvGrpSpPr/>
          <p:nvPr/>
        </p:nvGrpSpPr>
        <p:grpSpPr>
          <a:xfrm>
            <a:off x="1322877" y="2427191"/>
            <a:ext cx="4300633" cy="2682384"/>
            <a:chOff x="-1825493" y="1770332"/>
            <a:chExt cx="3225475" cy="2011788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8C601CC1-BEB4-3182-EAD6-8CBF7ED8B289}"/>
                </a:ext>
              </a:extLst>
            </p:cNvPr>
            <p:cNvGraphicFramePr/>
            <p:nvPr/>
          </p:nvGraphicFramePr>
          <p:xfrm>
            <a:off x="-1611992" y="1770332"/>
            <a:ext cx="3011974" cy="18288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E26374-D729-3072-BC73-1793F0FAC109}"/>
                </a:ext>
              </a:extLst>
            </p:cNvPr>
            <p:cNvSpPr txBox="1"/>
            <p:nvPr/>
          </p:nvSpPr>
          <p:spPr>
            <a:xfrm>
              <a:off x="-667005" y="1839695"/>
              <a:ext cx="61185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63.4%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E5B531-103D-8FFA-7782-5F92D88AC752}"/>
                </a:ext>
              </a:extLst>
            </p:cNvPr>
            <p:cNvSpPr txBox="1"/>
            <p:nvPr/>
          </p:nvSpPr>
          <p:spPr>
            <a:xfrm>
              <a:off x="56231" y="2266510"/>
              <a:ext cx="61185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43.8%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0A7BDCA-EC30-7676-CCB9-92B47EC08A51}"/>
                </a:ext>
              </a:extLst>
            </p:cNvPr>
            <p:cNvSpPr txBox="1"/>
            <p:nvPr/>
          </p:nvSpPr>
          <p:spPr>
            <a:xfrm rot="16200000">
              <a:off x="-2194352" y="2562348"/>
              <a:ext cx="976294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39">
                <a:defRPr/>
              </a:pPr>
              <a:r>
                <a:rPr lang="en-GB" sz="1467" b="1" dirty="0">
                  <a:ln/>
                  <a:solidFill>
                    <a:schemeClr val="tx1">
                      <a:lumMod val="65000"/>
                      <a:lumOff val="35000"/>
                    </a:schemeClr>
                  </a:solidFill>
                  <a:cs typeface="Arial"/>
                  <a:sym typeface="Arial"/>
                  <a:rtl val="0"/>
                </a:rPr>
                <a:t>Patients (%)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121357F-B329-2E63-F363-38B4F5B6D38F}"/>
                </a:ext>
              </a:extLst>
            </p:cNvPr>
            <p:cNvSpPr txBox="1"/>
            <p:nvPr/>
          </p:nvSpPr>
          <p:spPr>
            <a:xfrm>
              <a:off x="-773605" y="3497378"/>
              <a:ext cx="1502568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≥VGPR</a:t>
              </a:r>
              <a:endParaRPr lang="de-DE" sz="1867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1AD77E3-6F23-33A1-ADC2-2B0B235FC75E}"/>
              </a:ext>
            </a:extLst>
          </p:cNvPr>
          <p:cNvGrpSpPr/>
          <p:nvPr/>
        </p:nvGrpSpPr>
        <p:grpSpPr>
          <a:xfrm>
            <a:off x="6103461" y="2428340"/>
            <a:ext cx="4300633" cy="2824440"/>
            <a:chOff x="-1825493" y="1770332"/>
            <a:chExt cx="3225475" cy="2118330"/>
          </a:xfrm>
        </p:grpSpPr>
        <p:graphicFrame>
          <p:nvGraphicFramePr>
            <p:cNvPr id="37" name="Chart 36">
              <a:extLst>
                <a:ext uri="{FF2B5EF4-FFF2-40B4-BE49-F238E27FC236}">
                  <a16:creationId xmlns:a16="http://schemas.microsoft.com/office/drawing/2014/main" id="{FBBA520A-8611-EA47-50DE-BEFF7029E3E5}"/>
                </a:ext>
              </a:extLst>
            </p:cNvPr>
            <p:cNvGraphicFramePr/>
            <p:nvPr/>
          </p:nvGraphicFramePr>
          <p:xfrm>
            <a:off x="-1611992" y="1770332"/>
            <a:ext cx="3011974" cy="21183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638DCEA-F1EB-F2A9-2D39-A2D35A828994}"/>
                </a:ext>
              </a:extLst>
            </p:cNvPr>
            <p:cNvSpPr txBox="1"/>
            <p:nvPr/>
          </p:nvSpPr>
          <p:spPr>
            <a:xfrm>
              <a:off x="-680493" y="2393352"/>
              <a:ext cx="61185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38.1%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7C06800-5998-7180-6972-EE738F982269}"/>
                </a:ext>
              </a:extLst>
            </p:cNvPr>
            <p:cNvSpPr txBox="1"/>
            <p:nvPr/>
          </p:nvSpPr>
          <p:spPr>
            <a:xfrm>
              <a:off x="35832" y="2661002"/>
              <a:ext cx="61185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25.8%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48A9B90-8838-6C87-65AD-84D5321372BC}"/>
                </a:ext>
              </a:extLst>
            </p:cNvPr>
            <p:cNvSpPr txBox="1"/>
            <p:nvPr/>
          </p:nvSpPr>
          <p:spPr>
            <a:xfrm rot="16200000">
              <a:off x="-2194352" y="2562348"/>
              <a:ext cx="976294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39">
                <a:defRPr/>
              </a:pPr>
              <a:r>
                <a:rPr lang="en-GB" sz="1467" b="1" dirty="0">
                  <a:ln/>
                  <a:solidFill>
                    <a:schemeClr val="tx1">
                      <a:lumMod val="65000"/>
                      <a:lumOff val="35000"/>
                    </a:schemeClr>
                  </a:solidFill>
                  <a:cs typeface="Arial"/>
                  <a:sym typeface="Arial"/>
                  <a:rtl val="0"/>
                </a:rPr>
                <a:t>Patients (%)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F85E363-41AB-F5D9-E213-9A3805203CBB}"/>
                </a:ext>
              </a:extLst>
            </p:cNvPr>
            <p:cNvSpPr txBox="1"/>
            <p:nvPr/>
          </p:nvSpPr>
          <p:spPr>
            <a:xfrm>
              <a:off x="-773605" y="3497378"/>
              <a:ext cx="1502568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≥CR</a:t>
              </a:r>
              <a:endParaRPr lang="de-DE" sz="1867" dirty="0"/>
            </a:p>
          </p:txBody>
        </p:sp>
      </p:grpSp>
    </p:spTree>
    <p:extLst>
      <p:ext uri="{BB962C8B-B14F-4D97-AF65-F5344CB8AC3E}">
        <p14:creationId xmlns:p14="http://schemas.microsoft.com/office/powerpoint/2010/main" val="22625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46"/>
    </mc:Choice>
    <mc:Fallback xmlns="">
      <p:transition spd="slow" advTm="6374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83AE3832-56EC-D742-99CB-73C4C12C7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3" y="164638"/>
            <a:ext cx="11003223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ctr" defTabSz="91437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de-DE" sz="2933" b="1" dirty="0">
                <a:solidFill>
                  <a:srgbClr val="004A6F"/>
                </a:solidFill>
                <a:latin typeface="+mj-lt"/>
              </a:rPr>
              <a:t>GMMG-HD7 interim analysis: MRD negativity dynamics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D8E9532-0F49-7758-7DF0-7D855D1ADE21}"/>
              </a:ext>
            </a:extLst>
          </p:cNvPr>
          <p:cNvGrpSpPr/>
          <p:nvPr/>
        </p:nvGrpSpPr>
        <p:grpSpPr>
          <a:xfrm>
            <a:off x="1101541" y="974143"/>
            <a:ext cx="6515839" cy="5169087"/>
            <a:chOff x="581114" y="665166"/>
            <a:chExt cx="5292720" cy="4198773"/>
          </a:xfrm>
        </p:grpSpPr>
        <p:pic>
          <p:nvPicPr>
            <p:cNvPr id="58" name="Grafik 57">
              <a:extLst>
                <a:ext uri="{FF2B5EF4-FFF2-40B4-BE49-F238E27FC236}">
                  <a16:creationId xmlns:a16="http://schemas.microsoft.com/office/drawing/2014/main" id="{64300662-4E3E-4A17-9050-AB786E6AB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3233" y="665166"/>
              <a:ext cx="5260601" cy="1830636"/>
            </a:xfrm>
            <a:prstGeom prst="rect">
              <a:avLst/>
            </a:prstGeom>
          </p:spPr>
        </p:pic>
        <p:pic>
          <p:nvPicPr>
            <p:cNvPr id="59" name="Grafik 58">
              <a:extLst>
                <a:ext uri="{FF2B5EF4-FFF2-40B4-BE49-F238E27FC236}">
                  <a16:creationId xmlns:a16="http://schemas.microsoft.com/office/drawing/2014/main" id="{9B444A40-EE0C-45B8-99CC-341227C31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1114" y="2510852"/>
              <a:ext cx="5193361" cy="2353087"/>
            </a:xfrm>
            <a:prstGeom prst="rect">
              <a:avLst/>
            </a:prstGeom>
          </p:spPr>
        </p:pic>
      </p:grpSp>
      <p:sp>
        <p:nvSpPr>
          <p:cNvPr id="60" name="Textfeld 59">
            <a:extLst>
              <a:ext uri="{FF2B5EF4-FFF2-40B4-BE49-F238E27FC236}">
                <a16:creationId xmlns:a16="http://schemas.microsoft.com/office/drawing/2014/main" id="{B50103AC-EE36-4893-A8A1-FE88D165A29D}"/>
              </a:ext>
            </a:extLst>
          </p:cNvPr>
          <p:cNvSpPr txBox="1"/>
          <p:nvPr/>
        </p:nvSpPr>
        <p:spPr>
          <a:xfrm rot="16200000">
            <a:off x="156590" y="4019484"/>
            <a:ext cx="136916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67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Patients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AEF54891-A972-43BA-BCE0-66D2AAB64443}"/>
              </a:ext>
            </a:extLst>
          </p:cNvPr>
          <p:cNvSpPr txBox="1"/>
          <p:nvPr/>
        </p:nvSpPr>
        <p:spPr>
          <a:xfrm rot="16200000">
            <a:off x="150240" y="1865316"/>
            <a:ext cx="136916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67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Patients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EBD751F7-97A5-4BED-8840-D3F466EE91F4}"/>
              </a:ext>
            </a:extLst>
          </p:cNvPr>
          <p:cNvSpPr txBox="1"/>
          <p:nvPr/>
        </p:nvSpPr>
        <p:spPr>
          <a:xfrm rot="5400000">
            <a:off x="7075276" y="1897031"/>
            <a:ext cx="136916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1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Isa-</a:t>
            </a:r>
            <a:r>
              <a:rPr lang="de-DE" sz="2133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RVd</a:t>
            </a:r>
            <a:endParaRPr lang="de-DE" sz="2133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5E5EC3BF-3714-45AA-8CC3-7E2E7B088149}"/>
              </a:ext>
            </a:extLst>
          </p:cNvPr>
          <p:cNvSpPr txBox="1"/>
          <p:nvPr/>
        </p:nvSpPr>
        <p:spPr>
          <a:xfrm rot="5400000">
            <a:off x="7075274" y="3997287"/>
            <a:ext cx="136916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133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RVd</a:t>
            </a:r>
            <a:endParaRPr lang="de-DE" sz="2133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16A2FC5-B8DE-431E-88F2-85F0DFEE882E}"/>
              </a:ext>
            </a:extLst>
          </p:cNvPr>
          <p:cNvSpPr/>
          <p:nvPr/>
        </p:nvSpPr>
        <p:spPr>
          <a:xfrm>
            <a:off x="8187708" y="1131549"/>
            <a:ext cx="3810723" cy="5015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b="1" dirty="0">
                <a:latin typeface="+mj-lt"/>
              </a:rPr>
              <a:t>MRD negativity </a:t>
            </a:r>
            <a:r>
              <a:rPr lang="en-US" sz="2133" dirty="0">
                <a:latin typeface="+mj-lt"/>
              </a:rPr>
              <a:t>status after induction with Isa-RVd vs. RVd was </a:t>
            </a:r>
            <a:r>
              <a:rPr lang="en-US" sz="2133" b="1" dirty="0">
                <a:latin typeface="+mj-lt"/>
              </a:rPr>
              <a:t>confirmed</a:t>
            </a:r>
            <a:r>
              <a:rPr lang="en-US" sz="2133" dirty="0">
                <a:latin typeface="+mj-lt"/>
              </a:rPr>
              <a:t> in </a:t>
            </a:r>
          </a:p>
          <a:p>
            <a:r>
              <a:rPr lang="en-US" sz="2133" b="1" dirty="0">
                <a:latin typeface="+mj-lt"/>
              </a:rPr>
              <a:t>85.9%</a:t>
            </a:r>
            <a:r>
              <a:rPr lang="en-US" sz="2133" dirty="0">
                <a:latin typeface="+mj-lt"/>
              </a:rPr>
              <a:t> vs. </a:t>
            </a:r>
            <a:r>
              <a:rPr lang="en-US" sz="2133" b="1" dirty="0">
                <a:latin typeface="+mj-lt"/>
              </a:rPr>
              <a:t>82.6%</a:t>
            </a:r>
            <a:r>
              <a:rPr lang="en-US" sz="2133" dirty="0">
                <a:latin typeface="+mj-lt"/>
              </a:rPr>
              <a:t> </a:t>
            </a:r>
          </a:p>
          <a:p>
            <a:r>
              <a:rPr lang="en-US" sz="2133" dirty="0">
                <a:latin typeface="+mj-lt"/>
              </a:rPr>
              <a:t>after intensification</a:t>
            </a:r>
          </a:p>
          <a:p>
            <a:endParaRPr lang="en-US" sz="2133" dirty="0">
              <a:latin typeface="+mj-lt"/>
            </a:endParaRPr>
          </a:p>
          <a:p>
            <a:r>
              <a:rPr lang="en-US" sz="2133" dirty="0"/>
              <a:t>Only 6/9 patients, respectively, lost their MRD negative status</a:t>
            </a:r>
            <a:endParaRPr lang="de-DE" sz="2133" dirty="0"/>
          </a:p>
          <a:p>
            <a:endParaRPr lang="en-US" sz="2133" dirty="0">
              <a:latin typeface="+mj-lt"/>
            </a:endParaRPr>
          </a:p>
          <a:p>
            <a:r>
              <a:rPr lang="en-US" sz="2133" b="1" dirty="0">
                <a:latin typeface="+mj-lt"/>
              </a:rPr>
              <a:t>66</a:t>
            </a:r>
            <a:r>
              <a:rPr lang="en-US" sz="2133" dirty="0">
                <a:latin typeface="+mj-lt"/>
              </a:rPr>
              <a:t> vs </a:t>
            </a:r>
            <a:r>
              <a:rPr lang="en-US" sz="2133" b="1" dirty="0">
                <a:latin typeface="+mj-lt"/>
              </a:rPr>
              <a:t>56</a:t>
            </a:r>
            <a:r>
              <a:rPr lang="en-US" sz="2133" dirty="0">
                <a:latin typeface="+mj-lt"/>
              </a:rPr>
              <a:t> patients (</a:t>
            </a:r>
            <a:r>
              <a:rPr lang="de-DE" sz="2133" dirty="0"/>
              <a:t>52.8%/36.8%) </a:t>
            </a:r>
            <a:r>
              <a:rPr lang="en-US" sz="2133" b="1" dirty="0">
                <a:latin typeface="+mj-lt"/>
              </a:rPr>
              <a:t>converted</a:t>
            </a:r>
            <a:r>
              <a:rPr lang="en-US" sz="2133" dirty="0">
                <a:latin typeface="+mj-lt"/>
              </a:rPr>
              <a:t> from MRD positive after induction </a:t>
            </a:r>
            <a:r>
              <a:rPr lang="en-US" sz="2133" b="1" dirty="0">
                <a:latin typeface="+mj-lt"/>
              </a:rPr>
              <a:t>to MRD negative </a:t>
            </a:r>
            <a:r>
              <a:rPr lang="en-US" sz="2133" dirty="0">
                <a:latin typeface="+mj-lt"/>
              </a:rPr>
              <a:t>after intensification</a:t>
            </a:r>
          </a:p>
          <a:p>
            <a:endParaRPr lang="en-US" sz="2133" dirty="0">
              <a:latin typeface="+mj-lt"/>
            </a:endParaRP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04CD7802-0C98-212A-E88A-4ED0054B277E}"/>
              </a:ext>
            </a:extLst>
          </p:cNvPr>
          <p:cNvSpPr txBox="1">
            <a:spLocks/>
          </p:cNvSpPr>
          <p:nvPr/>
        </p:nvSpPr>
        <p:spPr>
          <a:xfrm>
            <a:off x="4362251" y="6156961"/>
            <a:ext cx="5050383" cy="368129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None/>
              <a:tabLst/>
              <a:defRPr sz="800" b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42" indent="-182029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charset="0"/>
              <a:buChar char="•"/>
              <a:tabLst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853" indent="-179913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charset="0"/>
              <a:buChar char="•"/>
              <a:tabLst/>
              <a:defRPr sz="2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39">
              <a:buClr>
                <a:srgbClr val="3E90D0"/>
              </a:buClr>
              <a:defRPr/>
            </a:pPr>
            <a:r>
              <a:rPr lang="en-GB" spc="-13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ASCT, autologous stem cell transplant; d, dexamethasone; HDT, high-dose therapy; Isa, isatuximab;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MRD, minimal residual disease; </a:t>
            </a:r>
            <a:r>
              <a:rPr lang="en-GB" spc="-13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R, lenalidomide; V, bortezomib. 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25C7BF2-7B88-5C8E-E7E3-011FA146900A}"/>
              </a:ext>
            </a:extLst>
          </p:cNvPr>
          <p:cNvSpPr txBox="1">
            <a:spLocks/>
          </p:cNvSpPr>
          <p:nvPr/>
        </p:nvSpPr>
        <p:spPr>
          <a:xfrm>
            <a:off x="11594591" y="6376415"/>
            <a:ext cx="536448" cy="36576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7">
              <a:defRPr/>
            </a:pPr>
            <a:fld id="{970B1DE9-DF1E-478B-8EAC-D83EF13FF69C}" type="slidenum">
              <a:rPr lang="en-US" sz="1067">
                <a:solidFill>
                  <a:srgbClr val="6B747B"/>
                </a:solidFill>
              </a:rPr>
              <a:pPr algn="r" defTabSz="914377">
                <a:defRPr/>
              </a:pPr>
              <a:t>8</a:t>
            </a:fld>
            <a:endParaRPr lang="en-US" sz="1067" dirty="0">
              <a:solidFill>
                <a:srgbClr val="6B74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5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46"/>
    </mc:Choice>
    <mc:Fallback xmlns="">
      <p:transition spd="slow" advTm="6374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8CD70B57-9D92-4AB1-BDA1-246792A99EF7}"/>
              </a:ext>
            </a:extLst>
          </p:cNvPr>
          <p:cNvCxnSpPr>
            <a:cxnSpLocks/>
          </p:cNvCxnSpPr>
          <p:nvPr/>
        </p:nvCxnSpPr>
        <p:spPr>
          <a:xfrm>
            <a:off x="4960857" y="4630252"/>
            <a:ext cx="4848000" cy="0"/>
          </a:xfrm>
          <a:prstGeom prst="straightConnector1">
            <a:avLst/>
          </a:prstGeom>
          <a:noFill/>
          <a:ln w="25400" cap="flat" cmpd="sng" algn="ctr">
            <a:solidFill>
              <a:srgbClr val="460046"/>
            </a:solidFill>
            <a:prstDash val="solid"/>
            <a:tailEnd type="none"/>
          </a:ln>
          <a:effectLst/>
        </p:spPr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AEFB4D4B-0DA0-4AA7-B832-CF83A64EE4DF}"/>
              </a:ext>
            </a:extLst>
          </p:cNvPr>
          <p:cNvCxnSpPr>
            <a:cxnSpLocks/>
          </p:cNvCxnSpPr>
          <p:nvPr/>
        </p:nvCxnSpPr>
        <p:spPr>
          <a:xfrm>
            <a:off x="4960857" y="2537677"/>
            <a:ext cx="4848000" cy="0"/>
          </a:xfrm>
          <a:prstGeom prst="straightConnector1">
            <a:avLst/>
          </a:prstGeom>
          <a:noFill/>
          <a:ln w="25400" cap="flat" cmpd="sng" algn="ctr">
            <a:solidFill>
              <a:srgbClr val="460046"/>
            </a:solidFill>
            <a:prstDash val="solid"/>
            <a:tailEnd type="none"/>
          </a:ln>
          <a:effectLst/>
        </p:spPr>
      </p:cxnSp>
      <p:sp>
        <p:nvSpPr>
          <p:cNvPr id="4" name="Rectangle 1028">
            <a:extLst>
              <a:ext uri="{FF2B5EF4-FFF2-40B4-BE49-F238E27FC236}">
                <a16:creationId xmlns:a16="http://schemas.microsoft.com/office/drawing/2014/main" id="{E1C4762B-4CC6-4B8F-9C9F-BC85B50F4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6174682"/>
            <a:ext cx="6096000" cy="56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0000" tIns="62400" rIns="120000" bIns="62400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 defTabSz="1219170" eaLnBrk="1" hangingPunct="1">
              <a:spcBef>
                <a:spcPts val="800"/>
              </a:spcBef>
              <a:buClr>
                <a:srgbClr val="C89D37"/>
              </a:buClr>
              <a:defRPr/>
            </a:pPr>
            <a:r>
              <a:rPr lang="en-GB" altLang="it-IT" sz="800" dirty="0">
                <a:latin typeface="+mn-lt"/>
              </a:rPr>
              <a:t>TE, transplant-eligible; NDMM, newly diagnosed multiple myeloma; FISH, fluorescence </a:t>
            </a:r>
            <a:r>
              <a:rPr lang="en-GB" altLang="it-IT" sz="800" i="1" dirty="0">
                <a:latin typeface="+mn-lt"/>
              </a:rPr>
              <a:t>in situ </a:t>
            </a:r>
            <a:r>
              <a:rPr lang="en-GB" altLang="it-IT" sz="800" dirty="0">
                <a:latin typeface="+mn-lt"/>
              </a:rPr>
              <a:t>hybridization; del, deletion; t, translocation; ISS, International Staging System stage; R, randomization; Isa, isatuximab; K, carfilzomib; R, lenalidomide; d, dexamethasone; IV, intravenous; dd, days; cc, cycles; PO, orally; Cy, cyclophosphamide; G-CSF, granulocyte colony-stimulating factor; MEL, melphalan; ASCT, autologous stem-cell transplantation; MRD, minimal residual disease; </a:t>
            </a:r>
            <a:r>
              <a:rPr lang="it-IT" altLang="it-IT" sz="800" dirty="0">
                <a:latin typeface="+mn-lt"/>
              </a:rPr>
              <a:t>NGS, </a:t>
            </a:r>
            <a:r>
              <a:rPr lang="it-IT" altLang="it-IT" sz="800" dirty="0" err="1">
                <a:latin typeface="+mn-lt"/>
              </a:rPr>
              <a:t>next</a:t>
            </a:r>
            <a:r>
              <a:rPr lang="it-IT" altLang="it-IT" sz="800" dirty="0">
                <a:latin typeface="+mn-lt"/>
              </a:rPr>
              <a:t>-generation </a:t>
            </a:r>
            <a:r>
              <a:rPr lang="it-IT" altLang="it-IT" sz="800" dirty="0" err="1">
                <a:latin typeface="+mn-lt"/>
              </a:rPr>
              <a:t>sequencing</a:t>
            </a:r>
            <a:r>
              <a:rPr lang="it-IT" altLang="it-IT" sz="800" dirty="0">
                <a:latin typeface="+mn-lt"/>
              </a:rPr>
              <a:t>; PFS, </a:t>
            </a:r>
            <a:r>
              <a:rPr lang="it-IT" altLang="it-IT" sz="800" dirty="0" err="1">
                <a:latin typeface="+mn-lt"/>
              </a:rPr>
              <a:t>progression</a:t>
            </a:r>
            <a:r>
              <a:rPr lang="it-IT" altLang="it-IT" sz="800" dirty="0">
                <a:latin typeface="+mn-lt"/>
              </a:rPr>
              <a:t>-free survival.</a:t>
            </a:r>
            <a:endParaRPr lang="en-GB" altLang="it-IT" sz="800" dirty="0">
              <a:latin typeface="+mn-lt"/>
            </a:endParaRPr>
          </a:p>
        </p:txBody>
      </p:sp>
      <p:sp>
        <p:nvSpPr>
          <p:cNvPr id="29" name="Rectangle 1028">
            <a:extLst>
              <a:ext uri="{FF2B5EF4-FFF2-40B4-BE49-F238E27FC236}">
                <a16:creationId xmlns:a16="http://schemas.microsoft.com/office/drawing/2014/main" id="{A370D1DD-2AB9-4364-9036-1B414C595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836" y="1913676"/>
            <a:ext cx="1825925" cy="3212953"/>
          </a:xfrm>
          <a:prstGeom prst="rect">
            <a:avLst/>
          </a:prstGeom>
          <a:solidFill>
            <a:srgbClr val="F8F5F8"/>
          </a:solidFill>
          <a:ln w="38100">
            <a:solidFill>
              <a:srgbClr val="460046"/>
            </a:solidFill>
            <a:round/>
            <a:headEnd/>
            <a:tailEnd/>
          </a:ln>
        </p:spPr>
        <p:txBody>
          <a:bodyPr lIns="96000" tIns="48000" rIns="96000" bIns="48000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defTabSz="1219170" eaLnBrk="1" hangingPunct="1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600" b="1" dirty="0">
                <a:latin typeface="+mn-lt"/>
                <a:ea typeface="Geneva" charset="0"/>
                <a:cs typeface="Calibri" panose="020F0502020204030204" pitchFamily="34" charset="0"/>
              </a:rPr>
              <a:t>MOBILIZATION</a:t>
            </a:r>
            <a:endParaRPr lang="en-US" altLang="it-IT" sz="1600" b="1" dirty="0">
              <a:latin typeface="+mn-lt"/>
            </a:endParaRPr>
          </a:p>
          <a:p>
            <a:pPr algn="ctr" defTabSz="1219170" eaLnBrk="1" hangingPunct="1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333" b="1" dirty="0">
                <a:solidFill>
                  <a:srgbClr val="460046"/>
                </a:solidFill>
                <a:latin typeface="+mn-lt"/>
              </a:rPr>
              <a:t>Cy</a:t>
            </a:r>
            <a:r>
              <a:rPr lang="en-US" altLang="it-IT" sz="1333" dirty="0">
                <a:solidFill>
                  <a:srgbClr val="000000"/>
                </a:solidFill>
                <a:latin typeface="+mn-lt"/>
              </a:rPr>
              <a:t>: 2-3 g/m</a:t>
            </a:r>
            <a:r>
              <a:rPr lang="en-US" altLang="it-IT" sz="1333" baseline="30000" dirty="0">
                <a:solidFill>
                  <a:srgbClr val="000000"/>
                </a:solidFill>
                <a:latin typeface="+mn-lt"/>
              </a:rPr>
              <a:t>2</a:t>
            </a:r>
            <a:endParaRPr lang="en-US" altLang="it-IT" sz="1333" dirty="0">
              <a:solidFill>
                <a:srgbClr val="000000"/>
              </a:solidFill>
              <a:latin typeface="+mn-lt"/>
            </a:endParaRPr>
          </a:p>
          <a:p>
            <a:pPr algn="ctr" defTabSz="1219170" eaLnBrk="1" hangingPunct="1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333" i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followed by</a:t>
            </a:r>
          </a:p>
          <a:p>
            <a:pPr algn="ctr" defTabSz="1219170" eaLnBrk="1" hangingPunct="1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333" b="1" dirty="0">
                <a:solidFill>
                  <a:srgbClr val="460046"/>
                </a:solidFill>
                <a:latin typeface="+mn-lt"/>
              </a:rPr>
              <a:t>G-CSF</a:t>
            </a:r>
            <a:r>
              <a:rPr lang="en-US" altLang="it-IT" sz="1333" b="1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 algn="ctr" defTabSz="1219170" eaLnBrk="1" hangingPunct="1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333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for stem-cell collection</a:t>
            </a:r>
            <a:endParaRPr lang="en-US" altLang="it-IT" sz="800" dirty="0">
              <a:solidFill>
                <a:srgbClr val="000000"/>
              </a:solidFill>
              <a:latin typeface="+mn-lt"/>
            </a:endParaRPr>
          </a:p>
          <a:p>
            <a:pPr algn="ctr" defTabSz="1219170" eaLnBrk="1" hangingPunct="1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endParaRPr lang="en-US" altLang="it-IT" sz="933" i="1" dirty="0">
              <a:solidFill>
                <a:srgbClr val="000000"/>
              </a:solidFill>
              <a:latin typeface="+mn-lt"/>
            </a:endParaRPr>
          </a:p>
          <a:p>
            <a:pPr algn="ctr" defTabSz="1219170" eaLnBrk="1" hangingPunct="1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467" i="1" dirty="0">
                <a:solidFill>
                  <a:srgbClr val="000000"/>
                </a:solidFill>
                <a:latin typeface="+mn-lt"/>
              </a:rPr>
              <a:t>and</a:t>
            </a:r>
          </a:p>
          <a:p>
            <a:pPr algn="ctr" defTabSz="1219170" eaLnBrk="1" hangingPunct="1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endParaRPr lang="en-US" altLang="it-IT" sz="933" i="1" dirty="0">
              <a:solidFill>
                <a:srgbClr val="000000"/>
              </a:solidFill>
              <a:latin typeface="+mn-lt"/>
            </a:endParaRPr>
          </a:p>
          <a:p>
            <a:pPr algn="ctr" defTabSz="1219170" eaLnBrk="1" hangingPunct="1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600" b="1" dirty="0">
                <a:latin typeface="Calibri"/>
                <a:ea typeface="Geneva" charset="0"/>
                <a:cs typeface="Calibri" panose="020F0502020204030204" pitchFamily="34" charset="0"/>
              </a:rPr>
              <a:t>MEL200-ASCT</a:t>
            </a:r>
            <a:endParaRPr lang="en-US" altLang="it-IT" sz="800" dirty="0">
              <a:latin typeface="+mn-lt"/>
            </a:endParaRPr>
          </a:p>
          <a:p>
            <a:pPr algn="ctr" defTabSz="1219170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333" b="1" dirty="0">
                <a:solidFill>
                  <a:srgbClr val="460046"/>
                </a:solidFill>
                <a:latin typeface="+mn-lt"/>
              </a:rPr>
              <a:t>MEL</a:t>
            </a:r>
            <a:r>
              <a:rPr lang="en-US" altLang="it-IT" sz="1333" dirty="0">
                <a:solidFill>
                  <a:srgbClr val="000000"/>
                </a:solidFill>
                <a:latin typeface="+mn-lt"/>
              </a:rPr>
              <a:t>: 200 mg/m</a:t>
            </a:r>
            <a:r>
              <a:rPr lang="en-US" altLang="it-IT" sz="1333" baseline="30000" dirty="0">
                <a:solidFill>
                  <a:srgbClr val="000000"/>
                </a:solidFill>
                <a:latin typeface="+mn-lt"/>
              </a:rPr>
              <a:t>2</a:t>
            </a:r>
          </a:p>
          <a:p>
            <a:pPr algn="ctr" defTabSz="1219170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333" i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followed by</a:t>
            </a:r>
          </a:p>
          <a:p>
            <a:pPr algn="ctr" defTabSz="1219170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333" b="1" dirty="0">
                <a:solidFill>
                  <a:srgbClr val="460046"/>
                </a:solidFill>
                <a:latin typeface="+mn-lt"/>
              </a:rPr>
              <a:t>ASCT</a:t>
            </a:r>
          </a:p>
        </p:txBody>
      </p:sp>
      <p:sp>
        <p:nvSpPr>
          <p:cNvPr id="30" name="Rectangle 1028">
            <a:extLst>
              <a:ext uri="{FF2B5EF4-FFF2-40B4-BE49-F238E27FC236}">
                <a16:creationId xmlns:a16="http://schemas.microsoft.com/office/drawing/2014/main" id="{4C1C528E-6896-43C9-A242-31BF16072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0129" y="1913677"/>
            <a:ext cx="1728000" cy="1248000"/>
          </a:xfrm>
          <a:prstGeom prst="rect">
            <a:avLst/>
          </a:prstGeom>
          <a:solidFill>
            <a:srgbClr val="FEE4C5"/>
          </a:solidFill>
          <a:ln w="3810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 lIns="96000" tIns="48000" rIns="96000" bIns="48000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defTabSz="1219170" eaLnBrk="1" hangingPunct="1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867" b="1">
                <a:solidFill>
                  <a:prstClr val="black"/>
                </a:solidFill>
                <a:latin typeface="Calibri" panose="020F0502020204030204" pitchFamily="34" charset="0"/>
                <a:ea typeface="Geneva" charset="0"/>
                <a:cs typeface="Calibri" panose="020F0502020204030204" pitchFamily="34" charset="0"/>
              </a:rPr>
              <a:t>12× KRd</a:t>
            </a:r>
            <a:endParaRPr lang="en-US" altLang="it-IT" sz="1333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1219170" eaLnBrk="1" hangingPunct="1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333" b="1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altLang="it-IT" sz="1333" dirty="0">
                <a:latin typeface="Calibri" panose="020F0502020204030204" pitchFamily="34" charset="0"/>
                <a:cs typeface="Calibri" panose="020F0502020204030204" pitchFamily="34" charset="0"/>
              </a:rPr>
              <a:t>: 56 mg/m</a:t>
            </a:r>
            <a:r>
              <a:rPr lang="en-US" altLang="it-IT" sz="1333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it-IT" sz="1333" dirty="0">
                <a:latin typeface="Calibri" panose="020F0502020204030204" pitchFamily="34" charset="0"/>
                <a:cs typeface="Calibri" panose="020F0502020204030204" pitchFamily="34" charset="0"/>
              </a:rPr>
              <a:t> IV dd 1,15 </a:t>
            </a:r>
          </a:p>
          <a:p>
            <a:pPr defTabSz="1219170" eaLnBrk="1" hangingPunct="1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333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altLang="it-IT" sz="1333" dirty="0">
                <a:latin typeface="Calibri" panose="020F0502020204030204" pitchFamily="34" charset="0"/>
                <a:cs typeface="Calibri" panose="020F0502020204030204" pitchFamily="34" charset="0"/>
              </a:rPr>
              <a:t>: 10 mg PO dd 1-21</a:t>
            </a:r>
          </a:p>
          <a:p>
            <a:pPr defTabSz="1219170" eaLnBrk="1" hangingPunct="1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333" b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altLang="it-IT" sz="1333" dirty="0">
                <a:latin typeface="Calibri" panose="020F0502020204030204" pitchFamily="34" charset="0"/>
                <a:cs typeface="Calibri" panose="020F0502020204030204" pitchFamily="34" charset="0"/>
              </a:rPr>
              <a:t>: 20 mg PO dd 1,15 </a:t>
            </a:r>
          </a:p>
        </p:txBody>
      </p:sp>
      <p:sp>
        <p:nvSpPr>
          <p:cNvPr id="31" name="Rectangle 1028">
            <a:extLst>
              <a:ext uri="{FF2B5EF4-FFF2-40B4-BE49-F238E27FC236}">
                <a16:creationId xmlns:a16="http://schemas.microsoft.com/office/drawing/2014/main" id="{08EA8484-E7DC-4FE6-840F-4FB891941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5251" y="1913677"/>
            <a:ext cx="2050127" cy="1248000"/>
          </a:xfrm>
          <a:prstGeom prst="rect">
            <a:avLst/>
          </a:prstGeom>
          <a:solidFill>
            <a:srgbClr val="FEE4C5"/>
          </a:solidFill>
          <a:ln w="3810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 lIns="96000" tIns="48000" rIns="96000" bIns="48000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defTabSz="1219170" eaLnBrk="1" hangingPunct="1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867" b="1">
                <a:solidFill>
                  <a:prstClr val="black"/>
                </a:solidFill>
                <a:latin typeface="Calibri" panose="020F0502020204030204" pitchFamily="34" charset="0"/>
                <a:ea typeface="Geneva" charset="0"/>
                <a:cs typeface="Calibri" panose="020F0502020204030204" pitchFamily="34" charset="0"/>
              </a:rPr>
              <a:t>4× KRd</a:t>
            </a:r>
            <a:endParaRPr lang="en-US" altLang="it-IT" sz="1333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1219170" eaLnBrk="1" hangingPunct="1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333" b="1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altLang="it-IT" sz="1333" dirty="0">
                <a:latin typeface="Calibri" panose="020F0502020204030204" pitchFamily="34" charset="0"/>
                <a:cs typeface="Calibri" panose="020F0502020204030204" pitchFamily="34" charset="0"/>
              </a:rPr>
              <a:t>: 56 mg/m</a:t>
            </a:r>
            <a:r>
              <a:rPr lang="en-US" altLang="it-IT" sz="1333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it-IT" sz="1333" dirty="0">
                <a:latin typeface="Calibri" panose="020F0502020204030204" pitchFamily="34" charset="0"/>
                <a:cs typeface="Calibri" panose="020F0502020204030204" pitchFamily="34" charset="0"/>
              </a:rPr>
              <a:t> IV dd 1,8,15 cc 5-8 </a:t>
            </a:r>
          </a:p>
          <a:p>
            <a:pPr defTabSz="1219170" eaLnBrk="1" hangingPunct="1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333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altLang="it-IT" sz="1333" dirty="0">
                <a:latin typeface="Calibri" panose="020F0502020204030204" pitchFamily="34" charset="0"/>
                <a:cs typeface="Calibri" panose="020F0502020204030204" pitchFamily="34" charset="0"/>
              </a:rPr>
              <a:t>: 25 mg PO daily dd 1-21 </a:t>
            </a:r>
          </a:p>
          <a:p>
            <a:pPr defTabSz="1219170" eaLnBrk="1" hangingPunct="1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333" b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altLang="it-IT" sz="1333" dirty="0">
                <a:latin typeface="Calibri" panose="020F0502020204030204" pitchFamily="34" charset="0"/>
                <a:cs typeface="Calibri" panose="020F0502020204030204" pitchFamily="34" charset="0"/>
              </a:rPr>
              <a:t>: 40 mg </a:t>
            </a:r>
            <a:r>
              <a:rPr lang="en-US" altLang="it-IT" sz="1333">
                <a:latin typeface="Calibri" panose="020F0502020204030204" pitchFamily="34" charset="0"/>
                <a:cs typeface="Calibri" panose="020F0502020204030204" pitchFamily="34" charset="0"/>
              </a:rPr>
              <a:t>PO dd 1,8,15,22 </a:t>
            </a:r>
            <a:endParaRPr lang="en-US" altLang="it-IT" sz="13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Parentesi graffa aperta 31">
            <a:extLst>
              <a:ext uri="{FF2B5EF4-FFF2-40B4-BE49-F238E27FC236}">
                <a16:creationId xmlns:a16="http://schemas.microsoft.com/office/drawing/2014/main" id="{B803A8A9-0F64-4BDA-AE71-A1AF2E26258C}"/>
              </a:ext>
            </a:extLst>
          </p:cNvPr>
          <p:cNvSpPr>
            <a:spLocks/>
          </p:cNvSpPr>
          <p:nvPr/>
        </p:nvSpPr>
        <p:spPr bwMode="auto">
          <a:xfrm>
            <a:off x="2269754" y="2532652"/>
            <a:ext cx="390133" cy="2097600"/>
          </a:xfrm>
          <a:prstGeom prst="leftBrace">
            <a:avLst>
              <a:gd name="adj1" fmla="val 62209"/>
              <a:gd name="adj2" fmla="val 49181"/>
            </a:avLst>
          </a:prstGeom>
          <a:noFill/>
          <a:ln w="25400">
            <a:solidFill>
              <a:srgbClr val="4600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0000" tIns="62400" rIns="120000" bIns="62400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defTabSz="1219170" eaLnBrk="1" hangingPunct="1">
              <a:spcBef>
                <a:spcPts val="800"/>
              </a:spcBef>
              <a:buClr>
                <a:srgbClr val="C89D37"/>
              </a:buClr>
              <a:defRPr/>
            </a:pPr>
            <a:endParaRPr lang="it-IT" altLang="it-IT" sz="1333" b="1">
              <a:solidFill>
                <a:srgbClr val="000000"/>
              </a:solidFill>
            </a:endParaRPr>
          </a:p>
        </p:txBody>
      </p:sp>
      <p:sp>
        <p:nvSpPr>
          <p:cNvPr id="34" name="Rectangle 1028">
            <a:extLst>
              <a:ext uri="{FF2B5EF4-FFF2-40B4-BE49-F238E27FC236}">
                <a16:creationId xmlns:a16="http://schemas.microsoft.com/office/drawing/2014/main" id="{A41C481C-9499-4DDF-A62A-4F6FA8026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0129" y="3886252"/>
            <a:ext cx="1728000" cy="1488000"/>
          </a:xfrm>
          <a:prstGeom prst="rect">
            <a:avLst/>
          </a:prstGeom>
          <a:solidFill>
            <a:srgbClr val="A1E2F9"/>
          </a:solidFill>
          <a:ln w="38100">
            <a:solidFill>
              <a:srgbClr val="009AD0"/>
            </a:solidFill>
            <a:round/>
            <a:headEnd/>
            <a:tailEnd/>
          </a:ln>
        </p:spPr>
        <p:txBody>
          <a:bodyPr lIns="96000" tIns="48000" rIns="96000" bIns="48000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defTabSz="1219170" eaLnBrk="1" hangingPunct="1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867" b="1">
                <a:solidFill>
                  <a:prstClr val="black"/>
                </a:solidFill>
                <a:latin typeface="Calibri" panose="020F0502020204030204" pitchFamily="34" charset="0"/>
                <a:ea typeface="Geneva" charset="0"/>
                <a:cs typeface="Calibri" panose="020F0502020204030204" pitchFamily="34" charset="0"/>
              </a:rPr>
              <a:t>12× Isa-KRd</a:t>
            </a:r>
            <a:endParaRPr lang="en-US" altLang="it-IT" sz="1333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1219170" eaLnBrk="1" hangingPunct="1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333" b="1">
                <a:latin typeface="Calibri" panose="020F0502020204030204" pitchFamily="34" charset="0"/>
                <a:cs typeface="Calibri" panose="020F0502020204030204" pitchFamily="34" charset="0"/>
              </a:rPr>
              <a:t>Isa</a:t>
            </a:r>
            <a:r>
              <a:rPr lang="en-US" altLang="it-IT" sz="1333" dirty="0">
                <a:latin typeface="Calibri" panose="020F0502020204030204" pitchFamily="34" charset="0"/>
                <a:cs typeface="Calibri" panose="020F0502020204030204" pitchFamily="34" charset="0"/>
              </a:rPr>
              <a:t>: 10 mg/kg IV d 1 </a:t>
            </a:r>
          </a:p>
          <a:p>
            <a:pPr defTabSz="1219170" eaLnBrk="1" hangingPunct="1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333" b="1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altLang="it-IT" sz="1333" dirty="0">
                <a:latin typeface="Calibri" panose="020F0502020204030204" pitchFamily="34" charset="0"/>
                <a:cs typeface="Calibri" panose="020F0502020204030204" pitchFamily="34" charset="0"/>
              </a:rPr>
              <a:t>: 56 mg/m</a:t>
            </a:r>
            <a:r>
              <a:rPr lang="en-US" altLang="it-IT" sz="1333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it-IT" sz="1333" dirty="0">
                <a:latin typeface="Calibri" panose="020F0502020204030204" pitchFamily="34" charset="0"/>
                <a:cs typeface="Calibri" panose="020F0502020204030204" pitchFamily="34" charset="0"/>
              </a:rPr>
              <a:t> IV dd 1,15 </a:t>
            </a:r>
          </a:p>
          <a:p>
            <a:pPr defTabSz="1219170" eaLnBrk="1" hangingPunct="1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333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altLang="it-IT" sz="1333" dirty="0">
                <a:latin typeface="Calibri" panose="020F0502020204030204" pitchFamily="34" charset="0"/>
                <a:cs typeface="Calibri" panose="020F0502020204030204" pitchFamily="34" charset="0"/>
              </a:rPr>
              <a:t>: 10 mg PO dd 1-21</a:t>
            </a:r>
          </a:p>
          <a:p>
            <a:pPr defTabSz="1219170" eaLnBrk="1" hangingPunct="1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333" b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altLang="it-IT" sz="1333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it-IT" sz="1333" dirty="0">
                <a:latin typeface="Calibri" panose="020F0502020204030204" pitchFamily="34" charset="0"/>
                <a:cs typeface="Calibri" panose="020F0502020204030204" pitchFamily="34" charset="0"/>
              </a:rPr>
              <a:t>20 mg PO dd 1,15 </a:t>
            </a:r>
          </a:p>
        </p:txBody>
      </p:sp>
      <p:sp>
        <p:nvSpPr>
          <p:cNvPr id="35" name="Rectangle 1028">
            <a:extLst>
              <a:ext uri="{FF2B5EF4-FFF2-40B4-BE49-F238E27FC236}">
                <a16:creationId xmlns:a16="http://schemas.microsoft.com/office/drawing/2014/main" id="{19BC5E03-E514-44A2-B109-DE17696B2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5513" y="3783052"/>
            <a:ext cx="2049600" cy="1694400"/>
          </a:xfrm>
          <a:prstGeom prst="rect">
            <a:avLst/>
          </a:prstGeom>
          <a:solidFill>
            <a:srgbClr val="A1E2F9"/>
          </a:solidFill>
          <a:ln w="38100">
            <a:solidFill>
              <a:srgbClr val="009AD0"/>
            </a:solidFill>
            <a:round/>
            <a:headEnd/>
            <a:tailEnd/>
          </a:ln>
        </p:spPr>
        <p:txBody>
          <a:bodyPr lIns="96000" tIns="48000" rIns="96000" bIns="48000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defTabSz="1219170" eaLnBrk="1" hangingPunct="1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867" b="1">
                <a:solidFill>
                  <a:prstClr val="black"/>
                </a:solidFill>
                <a:latin typeface="Calibri" panose="020F0502020204030204" pitchFamily="34" charset="0"/>
                <a:ea typeface="Geneva" charset="0"/>
                <a:cs typeface="Calibri" panose="020F0502020204030204" pitchFamily="34" charset="0"/>
              </a:rPr>
              <a:t>4× Isa-KRd</a:t>
            </a:r>
            <a:endParaRPr lang="en-US" altLang="it-IT" sz="1333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1219170" eaLnBrk="1" hangingPunct="1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333" b="1">
                <a:latin typeface="Calibri" panose="020F0502020204030204" pitchFamily="34" charset="0"/>
                <a:cs typeface="Calibri" panose="020F0502020204030204" pitchFamily="34" charset="0"/>
              </a:rPr>
              <a:t>Isa</a:t>
            </a:r>
            <a:r>
              <a:rPr lang="en-US" altLang="it-IT" sz="1333" dirty="0">
                <a:latin typeface="Calibri" panose="020F0502020204030204" pitchFamily="34" charset="0"/>
                <a:cs typeface="Calibri" panose="020F0502020204030204" pitchFamily="34" charset="0"/>
              </a:rPr>
              <a:t>: 10 mg/kg IV dd 1,15 cc 5-8</a:t>
            </a:r>
          </a:p>
          <a:p>
            <a:pPr defTabSz="1219170" eaLnBrk="1" hangingPunct="1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333" b="1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altLang="it-IT" sz="1333" dirty="0">
                <a:latin typeface="Calibri" panose="020F0502020204030204" pitchFamily="34" charset="0"/>
                <a:cs typeface="Calibri" panose="020F0502020204030204" pitchFamily="34" charset="0"/>
              </a:rPr>
              <a:t>: 56 mg/m</a:t>
            </a:r>
            <a:r>
              <a:rPr lang="en-US" altLang="it-IT" sz="1333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it-IT" sz="1333" dirty="0">
                <a:latin typeface="Calibri" panose="020F0502020204030204" pitchFamily="34" charset="0"/>
                <a:cs typeface="Calibri" panose="020F0502020204030204" pitchFamily="34" charset="0"/>
              </a:rPr>
              <a:t> IV dd 1,8,15 cc 5-8 </a:t>
            </a:r>
          </a:p>
          <a:p>
            <a:pPr defTabSz="1219170" eaLnBrk="1" hangingPunct="1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333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altLang="it-IT" sz="1333" dirty="0">
                <a:latin typeface="Calibri" panose="020F0502020204030204" pitchFamily="34" charset="0"/>
                <a:cs typeface="Calibri" panose="020F0502020204030204" pitchFamily="34" charset="0"/>
              </a:rPr>
              <a:t>: 25 mg PO daily dd 1-21 </a:t>
            </a:r>
          </a:p>
          <a:p>
            <a:pPr defTabSz="1219170" eaLnBrk="1" hangingPunct="1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333" b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altLang="it-IT" sz="1333" dirty="0">
                <a:latin typeface="Calibri" panose="020F0502020204030204" pitchFamily="34" charset="0"/>
                <a:cs typeface="Calibri" panose="020F0502020204030204" pitchFamily="34" charset="0"/>
              </a:rPr>
              <a:t>: 40 mg PO dd 1,8,15,22 </a:t>
            </a:r>
          </a:p>
        </p:txBody>
      </p:sp>
      <p:sp>
        <p:nvSpPr>
          <p:cNvPr id="38" name="CasellaDiTesto 15">
            <a:extLst>
              <a:ext uri="{FF2B5EF4-FFF2-40B4-BE49-F238E27FC236}">
                <a16:creationId xmlns:a16="http://schemas.microsoft.com/office/drawing/2014/main" id="{BE81799F-850D-4217-8A3E-5906813C2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6349" y="1389498"/>
            <a:ext cx="1687928" cy="30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000" tIns="48000" rIns="96000" bIns="48000"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defTabSz="1219170">
              <a:defRPr/>
            </a:pPr>
            <a:r>
              <a:rPr lang="it-IT" altLang="it-IT" sz="1333" i="1" dirty="0" err="1">
                <a:solidFill>
                  <a:srgbClr val="000000"/>
                </a:solidFill>
                <a:latin typeface="+mn-lt"/>
              </a:rPr>
              <a:t>Four</a:t>
            </a:r>
            <a:r>
              <a:rPr lang="it-IT" altLang="it-IT" sz="1333" i="1" dirty="0">
                <a:solidFill>
                  <a:srgbClr val="000000"/>
                </a:solidFill>
                <a:latin typeface="+mn-lt"/>
              </a:rPr>
              <a:t> 28-day </a:t>
            </a:r>
            <a:r>
              <a:rPr lang="it-IT" altLang="it-IT" sz="1333" i="1" dirty="0" err="1">
                <a:solidFill>
                  <a:srgbClr val="000000"/>
                </a:solidFill>
                <a:latin typeface="+mn-lt"/>
              </a:rPr>
              <a:t>cycles</a:t>
            </a:r>
            <a:endParaRPr lang="it-IT" altLang="it-IT" sz="1333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9" name="CasellaDiTesto 33">
            <a:extLst>
              <a:ext uri="{FF2B5EF4-FFF2-40B4-BE49-F238E27FC236}">
                <a16:creationId xmlns:a16="http://schemas.microsoft.com/office/drawing/2014/main" id="{EF081F91-EADA-4D84-84C8-DBA0DB90E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1363" y="775979"/>
            <a:ext cx="2597925" cy="384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000" tIns="48000" rIns="96000" bIns="48000"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defTabSz="1219170">
              <a:defRPr/>
            </a:pPr>
            <a:r>
              <a:rPr lang="it-IT" altLang="it-IT" sz="1867" b="1" dirty="0">
                <a:solidFill>
                  <a:srgbClr val="000000"/>
                </a:solidFill>
                <a:latin typeface="+mn-lt"/>
              </a:rPr>
              <a:t>Post-ASCT </a:t>
            </a:r>
            <a:r>
              <a:rPr lang="it-IT" altLang="it-IT" sz="1867" b="1" dirty="0" err="1">
                <a:solidFill>
                  <a:srgbClr val="000000"/>
                </a:solidFill>
                <a:latin typeface="+mn-lt"/>
              </a:rPr>
              <a:t>consolidation</a:t>
            </a:r>
            <a:endParaRPr lang="it-IT" altLang="it-IT" sz="1867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0" name="CasellaDiTesto 15">
            <a:extLst>
              <a:ext uri="{FF2B5EF4-FFF2-40B4-BE49-F238E27FC236}">
                <a16:creationId xmlns:a16="http://schemas.microsoft.com/office/drawing/2014/main" id="{5C31A940-1CFF-45AF-A937-8E2BA079D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7898" y="1384367"/>
            <a:ext cx="1752465" cy="30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000" tIns="48000" rIns="96000" bIns="48000"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defTabSz="1219170">
              <a:defRPr/>
            </a:pPr>
            <a:r>
              <a:rPr lang="it-IT" altLang="it-IT" sz="1333" i="1" dirty="0" err="1">
                <a:solidFill>
                  <a:srgbClr val="000000"/>
                </a:solidFill>
                <a:latin typeface="+mn-lt"/>
              </a:rPr>
              <a:t>Twelve</a:t>
            </a:r>
            <a:r>
              <a:rPr lang="it-IT" altLang="it-IT" sz="1333" i="1" dirty="0">
                <a:solidFill>
                  <a:srgbClr val="000000"/>
                </a:solidFill>
                <a:latin typeface="+mn-lt"/>
              </a:rPr>
              <a:t> 28-day </a:t>
            </a:r>
            <a:r>
              <a:rPr lang="it-IT" altLang="it-IT" sz="1333" i="1" dirty="0" err="1">
                <a:solidFill>
                  <a:srgbClr val="000000"/>
                </a:solidFill>
                <a:latin typeface="+mn-lt"/>
              </a:rPr>
              <a:t>cycles</a:t>
            </a:r>
            <a:endParaRPr lang="it-IT" altLang="it-IT" sz="1333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1" name="CasellaDiTesto 33">
            <a:extLst>
              <a:ext uri="{FF2B5EF4-FFF2-40B4-BE49-F238E27FC236}">
                <a16:creationId xmlns:a16="http://schemas.microsoft.com/office/drawing/2014/main" id="{471DC3EE-3FA3-47FE-9080-AF323A95C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6129" y="1007448"/>
            <a:ext cx="2256000" cy="384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000" tIns="48000" rIns="96000" bIns="48000"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defTabSz="1219170">
              <a:defRPr/>
            </a:pPr>
            <a:r>
              <a:rPr lang="it-IT" altLang="it-IT" sz="1867" b="1" dirty="0">
                <a:solidFill>
                  <a:srgbClr val="000000"/>
                </a:solidFill>
                <a:latin typeface="+mn-lt"/>
              </a:rPr>
              <a:t>Light </a:t>
            </a:r>
            <a:r>
              <a:rPr lang="it-IT" altLang="it-IT" sz="1867" b="1" dirty="0" err="1">
                <a:solidFill>
                  <a:srgbClr val="000000"/>
                </a:solidFill>
                <a:latin typeface="+mn-lt"/>
              </a:rPr>
              <a:t>consolidation</a:t>
            </a:r>
            <a:endParaRPr lang="it-IT" altLang="it-IT" sz="1867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11A20414-E2E4-08E1-26FF-9ADEBB4EDA0C}"/>
              </a:ext>
            </a:extLst>
          </p:cNvPr>
          <p:cNvSpPr/>
          <p:nvPr/>
        </p:nvSpPr>
        <p:spPr>
          <a:xfrm>
            <a:off x="117750" y="2133533"/>
            <a:ext cx="1707024" cy="2809084"/>
          </a:xfrm>
          <a:prstGeom prst="rect">
            <a:avLst/>
          </a:prstGeom>
          <a:solidFill>
            <a:srgbClr val="F8F5F8"/>
          </a:solidFill>
          <a:ln w="38100">
            <a:solidFill>
              <a:srgbClr val="460046"/>
            </a:solidFill>
          </a:ln>
        </p:spPr>
        <p:txBody>
          <a:bodyPr wrap="square" lIns="96000" tIns="48000" rIns="96000" bIns="48000" anchor="ctr"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defTabSz="1219170" eaLnBrk="1" fontAlgn="auto" hangingPunct="1">
              <a:spcBef>
                <a:spcPts val="0"/>
              </a:spcBef>
              <a:spcAft>
                <a:spcPts val="267"/>
              </a:spcAft>
              <a:defRPr/>
            </a:pPr>
            <a:r>
              <a:rPr lang="en-US" sz="1467" b="1" kern="0" dirty="0">
                <a:latin typeface="+mn-lt"/>
                <a:cs typeface="Calibri" panose="020F0502020204030204" pitchFamily="34" charset="0"/>
              </a:rPr>
              <a:t>Key eligibility criteria</a:t>
            </a:r>
            <a:r>
              <a:rPr lang="en-US" sz="1467" b="1" kern="0" dirty="0">
                <a:solidFill>
                  <a:srgbClr val="990099"/>
                </a:solidFill>
                <a:latin typeface="+mn-lt"/>
                <a:cs typeface="Calibri" panose="020F0502020204030204" pitchFamily="34" charset="0"/>
              </a:rPr>
              <a:t>: </a:t>
            </a:r>
          </a:p>
          <a:p>
            <a:pPr defTabSz="1219170">
              <a:spcBef>
                <a:spcPts val="0"/>
              </a:spcBef>
              <a:spcAft>
                <a:spcPts val="267"/>
              </a:spcAft>
              <a:defRPr/>
            </a:pPr>
            <a:r>
              <a:rPr lang="en-US" sz="1333" dirty="0">
                <a:solidFill>
                  <a:srgbClr val="000000"/>
                </a:solidFill>
                <a:latin typeface="+mn-lt"/>
              </a:rPr>
              <a:t>TE NDMM patients</a:t>
            </a:r>
          </a:p>
          <a:p>
            <a:pPr defTabSz="1219170">
              <a:spcBef>
                <a:spcPts val="0"/>
              </a:spcBef>
              <a:spcAft>
                <a:spcPts val="267"/>
              </a:spcAft>
              <a:defRPr/>
            </a:pPr>
            <a:r>
              <a:rPr lang="en-US" sz="1333" dirty="0">
                <a:solidFill>
                  <a:srgbClr val="000000"/>
                </a:solidFill>
                <a:latin typeface="+mn-lt"/>
              </a:rPr>
              <a:t>aged &lt;70 years </a:t>
            </a:r>
          </a:p>
          <a:p>
            <a:pPr defTabSz="1219170">
              <a:spcBef>
                <a:spcPts val="0"/>
              </a:spcBef>
              <a:spcAft>
                <a:spcPts val="267"/>
              </a:spcAft>
              <a:defRPr/>
            </a:pPr>
            <a:endParaRPr lang="en-US" sz="1333" dirty="0">
              <a:solidFill>
                <a:srgbClr val="000000"/>
              </a:solidFill>
              <a:latin typeface="+mn-lt"/>
            </a:endParaRPr>
          </a:p>
          <a:p>
            <a:pPr defTabSz="1219170">
              <a:spcBef>
                <a:spcPts val="0"/>
              </a:spcBef>
              <a:spcAft>
                <a:spcPts val="267"/>
              </a:spcAft>
              <a:defRPr/>
            </a:pPr>
            <a:r>
              <a:rPr lang="en-US" sz="1333" b="1" dirty="0">
                <a:solidFill>
                  <a:srgbClr val="000000"/>
                </a:solidFill>
                <a:latin typeface="+mn-lt"/>
              </a:rPr>
              <a:t>Stratification</a:t>
            </a:r>
            <a:r>
              <a:rPr lang="en-US" sz="1333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 defTabSz="1219170">
              <a:spcBef>
                <a:spcPts val="0"/>
              </a:spcBef>
              <a:spcAft>
                <a:spcPts val="267"/>
              </a:spcAft>
              <a:defRPr/>
            </a:pPr>
            <a:r>
              <a:rPr lang="en-US" sz="1200" dirty="0">
                <a:latin typeface="+mn-lt"/>
              </a:rPr>
              <a:t>- Centralized FISH (standard risk/missing vs. high risk defined as del(17p) and/or t(4;14) and/or t(14;16);</a:t>
            </a:r>
          </a:p>
          <a:p>
            <a:pPr defTabSz="1219170">
              <a:spcBef>
                <a:spcPts val="0"/>
              </a:spcBef>
              <a:spcAft>
                <a:spcPts val="267"/>
              </a:spcAft>
              <a:defRPr/>
            </a:pPr>
            <a:r>
              <a:rPr lang="en-US" sz="1200" dirty="0">
                <a:latin typeface="+mn-lt"/>
              </a:rPr>
              <a:t>- ISS (I vs. II and III) </a:t>
            </a:r>
          </a:p>
        </p:txBody>
      </p:sp>
      <p:sp>
        <p:nvSpPr>
          <p:cNvPr id="26" name="Oval 21">
            <a:extLst>
              <a:ext uri="{FF2B5EF4-FFF2-40B4-BE49-F238E27FC236}">
                <a16:creationId xmlns:a16="http://schemas.microsoft.com/office/drawing/2014/main" id="{028E78B2-2D1A-470A-92FF-43830DD20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0540" y="3343634"/>
            <a:ext cx="413448" cy="437479"/>
          </a:xfrm>
          <a:prstGeom prst="ellipse">
            <a:avLst/>
          </a:prstGeom>
          <a:solidFill>
            <a:srgbClr val="F8F5F8"/>
          </a:solidFill>
          <a:ln w="25400">
            <a:solidFill>
              <a:srgbClr val="460046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defTabSz="1219170" eaLnBrk="1" hangingPunct="1">
              <a:defRPr/>
            </a:pPr>
            <a:r>
              <a:rPr lang="it-IT" altLang="it-IT" sz="1333" b="1" dirty="0" err="1"/>
              <a:t>R</a:t>
            </a:r>
            <a:endParaRPr lang="it-IT" altLang="it-IT" sz="1333" b="1" dirty="0"/>
          </a:p>
        </p:txBody>
      </p:sp>
      <p:sp>
        <p:nvSpPr>
          <p:cNvPr id="28" name="Rectangle 1028">
            <a:extLst>
              <a:ext uri="{FF2B5EF4-FFF2-40B4-BE49-F238E27FC236}">
                <a16:creationId xmlns:a16="http://schemas.microsoft.com/office/drawing/2014/main" id="{A8FEF5D5-79F5-4C0C-B25C-C0C6A8071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1884" y="1810477"/>
            <a:ext cx="2277656" cy="1454400"/>
          </a:xfrm>
          <a:prstGeom prst="rect">
            <a:avLst/>
          </a:prstGeom>
          <a:solidFill>
            <a:srgbClr val="FEE4C5"/>
          </a:solidFill>
          <a:ln w="3810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 lIns="96000" tIns="48000" rIns="96000" bIns="48000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defTabSz="1219170" eaLnBrk="1" hangingPunct="1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867" b="1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it-IT" sz="1867" b="1">
                <a:solidFill>
                  <a:prstClr val="black"/>
                </a:solidFill>
                <a:latin typeface="Calibri" panose="020F0502020204030204" pitchFamily="34" charset="0"/>
                <a:ea typeface="Geneva" charset="0"/>
                <a:cs typeface="Calibri" panose="020F0502020204030204" pitchFamily="34" charset="0"/>
              </a:rPr>
              <a:t>×</a:t>
            </a:r>
            <a:r>
              <a:rPr lang="en-US" altLang="it-IT" sz="1867" b="1">
                <a:latin typeface="Calibri" panose="020F0502020204030204" pitchFamily="34" charset="0"/>
                <a:cs typeface="Calibri" panose="020F0502020204030204" pitchFamily="34" charset="0"/>
              </a:rPr>
              <a:t> KRd</a:t>
            </a:r>
            <a:endParaRPr lang="en-US" altLang="it-IT" sz="1333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1219170" eaLnBrk="1" hangingPunct="1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333" b="1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altLang="it-IT" sz="1333" dirty="0">
                <a:latin typeface="Calibri" panose="020F0502020204030204" pitchFamily="34" charset="0"/>
                <a:cs typeface="Calibri" panose="020F0502020204030204" pitchFamily="34" charset="0"/>
              </a:rPr>
              <a:t>: 20 mg/m</a:t>
            </a:r>
            <a:r>
              <a:rPr lang="en-US" altLang="it-IT" sz="1333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it-IT" sz="1333" dirty="0">
                <a:latin typeface="Calibri" panose="020F0502020204030204" pitchFamily="34" charset="0"/>
                <a:cs typeface="Calibri" panose="020F0502020204030204" pitchFamily="34" charset="0"/>
              </a:rPr>
              <a:t> IV dd 1 cc 1 only; followed by 56 mg/m</a:t>
            </a:r>
            <a:r>
              <a:rPr lang="en-US" altLang="it-IT" sz="1333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it-IT" sz="1333" dirty="0">
                <a:latin typeface="Calibri" panose="020F0502020204030204" pitchFamily="34" charset="0"/>
                <a:cs typeface="Calibri" panose="020F0502020204030204" pitchFamily="34" charset="0"/>
              </a:rPr>
              <a:t> IV dd 8,15 cc 1 and dd 1,8,15 cc 2-4</a:t>
            </a:r>
          </a:p>
          <a:p>
            <a:pPr defTabSz="1219170" eaLnBrk="1" hangingPunct="1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333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altLang="it-IT" sz="1333" dirty="0">
                <a:latin typeface="Calibri" panose="020F0502020204030204" pitchFamily="34" charset="0"/>
                <a:cs typeface="Calibri" panose="020F0502020204030204" pitchFamily="34" charset="0"/>
              </a:rPr>
              <a:t>: 25 mg PO daily dd 1-21 </a:t>
            </a:r>
          </a:p>
          <a:p>
            <a:pPr defTabSz="1219170" eaLnBrk="1" hangingPunct="1">
              <a:spcBef>
                <a:spcPts val="0"/>
              </a:spcBef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333" b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altLang="it-IT" sz="1333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it-IT" sz="1333" dirty="0">
                <a:latin typeface="Calibri" panose="020F0502020204030204" pitchFamily="34" charset="0"/>
                <a:cs typeface="Calibri" panose="020F0502020204030204" pitchFamily="34" charset="0"/>
              </a:rPr>
              <a:t>40 mg PO dd 1,8,15,22 </a:t>
            </a:r>
          </a:p>
        </p:txBody>
      </p:sp>
      <p:sp>
        <p:nvSpPr>
          <p:cNvPr id="33" name="Rectangle 1028">
            <a:extLst>
              <a:ext uri="{FF2B5EF4-FFF2-40B4-BE49-F238E27FC236}">
                <a16:creationId xmlns:a16="http://schemas.microsoft.com/office/drawing/2014/main" id="{D0D6C61E-854C-4F8F-B141-14E69F30B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712" y="3581452"/>
            <a:ext cx="2280000" cy="2097600"/>
          </a:xfrm>
          <a:prstGeom prst="rect">
            <a:avLst/>
          </a:prstGeom>
          <a:solidFill>
            <a:srgbClr val="A1E2F9"/>
          </a:solidFill>
          <a:ln w="38100">
            <a:solidFill>
              <a:srgbClr val="0082B0"/>
            </a:solidFill>
            <a:round/>
            <a:headEnd/>
            <a:tailEnd/>
          </a:ln>
        </p:spPr>
        <p:txBody>
          <a:bodyPr lIns="96000" tIns="48000" rIns="96000" bIns="48000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defTabSz="1219170" eaLnBrk="1" hangingPunct="1"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867" b="1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it-IT" sz="1867" b="1">
                <a:solidFill>
                  <a:prstClr val="black"/>
                </a:solidFill>
                <a:latin typeface="Calibri" panose="020F0502020204030204" pitchFamily="34" charset="0"/>
                <a:ea typeface="Geneva" charset="0"/>
                <a:cs typeface="Calibri" panose="020F0502020204030204" pitchFamily="34" charset="0"/>
              </a:rPr>
              <a:t>×</a:t>
            </a:r>
            <a:r>
              <a:rPr lang="en-US" altLang="it-IT" sz="1867" b="1">
                <a:latin typeface="Calibri" panose="020F0502020204030204" pitchFamily="34" charset="0"/>
                <a:cs typeface="Calibri" panose="020F0502020204030204" pitchFamily="34" charset="0"/>
              </a:rPr>
              <a:t> Isa-KRd</a:t>
            </a:r>
          </a:p>
          <a:p>
            <a:pPr defTabSz="1219170" eaLnBrk="1" hangingPunct="1"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333" b="1">
                <a:latin typeface="Calibri" panose="020F0502020204030204" pitchFamily="34" charset="0"/>
                <a:cs typeface="Calibri" panose="020F0502020204030204" pitchFamily="34" charset="0"/>
              </a:rPr>
              <a:t>Isa</a:t>
            </a:r>
            <a:r>
              <a:rPr lang="en-US" altLang="it-IT" sz="1333" dirty="0">
                <a:latin typeface="Calibri" panose="020F0502020204030204" pitchFamily="34" charset="0"/>
                <a:cs typeface="Calibri" panose="020F0502020204030204" pitchFamily="34" charset="0"/>
              </a:rPr>
              <a:t>: 10 mg/kg IV dd 1,8,15,22 cc 1, followed by 10 mg/kg IV dd 1 and 15 cc 2 to 4. </a:t>
            </a:r>
          </a:p>
          <a:p>
            <a:pPr defTabSz="1219170" eaLnBrk="1" hangingPunct="1"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333" b="1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altLang="it-IT" sz="1333" dirty="0">
                <a:latin typeface="Calibri" panose="020F0502020204030204" pitchFamily="34" charset="0"/>
                <a:cs typeface="Calibri" panose="020F0502020204030204" pitchFamily="34" charset="0"/>
              </a:rPr>
              <a:t>: 20 mg/m</a:t>
            </a:r>
            <a:r>
              <a:rPr lang="en-US" altLang="it-IT" sz="1333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it-IT" sz="1333" dirty="0">
                <a:latin typeface="Calibri" panose="020F0502020204030204" pitchFamily="34" charset="0"/>
                <a:cs typeface="Calibri" panose="020F0502020204030204" pitchFamily="34" charset="0"/>
              </a:rPr>
              <a:t> IV dd 1 cc 1 only; followed by 56 mg/m</a:t>
            </a:r>
            <a:r>
              <a:rPr lang="en-US" altLang="it-IT" sz="1333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it-IT" sz="1333" dirty="0">
                <a:latin typeface="Calibri" panose="020F0502020204030204" pitchFamily="34" charset="0"/>
                <a:cs typeface="Calibri" panose="020F0502020204030204" pitchFamily="34" charset="0"/>
              </a:rPr>
              <a:t> IV dd 8,15 cc 1 and dd 1,8,15 cc 2-4</a:t>
            </a:r>
          </a:p>
          <a:p>
            <a:pPr defTabSz="1219170" eaLnBrk="1" hangingPunct="1"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333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altLang="it-IT" sz="1333" dirty="0">
                <a:latin typeface="Calibri" panose="020F0502020204030204" pitchFamily="34" charset="0"/>
                <a:cs typeface="Calibri" panose="020F0502020204030204" pitchFamily="34" charset="0"/>
              </a:rPr>
              <a:t>: 25 mg PO daily dd 1-21 </a:t>
            </a:r>
          </a:p>
          <a:p>
            <a:pPr defTabSz="1219170" eaLnBrk="1" hangingPunct="1">
              <a:spcAft>
                <a:spcPts val="267"/>
              </a:spcAft>
              <a:buClr>
                <a:srgbClr val="C89D37"/>
              </a:buClr>
              <a:defRPr/>
            </a:pPr>
            <a:r>
              <a:rPr lang="en-US" altLang="it-IT" sz="1333" b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altLang="it-IT" sz="1333" dirty="0">
                <a:latin typeface="Calibri" panose="020F0502020204030204" pitchFamily="34" charset="0"/>
                <a:cs typeface="Calibri" panose="020F0502020204030204" pitchFamily="34" charset="0"/>
              </a:rPr>
              <a:t>: 40 mg PO dd 1,8,15,22 </a:t>
            </a:r>
          </a:p>
        </p:txBody>
      </p:sp>
      <p:sp>
        <p:nvSpPr>
          <p:cNvPr id="36" name="CasellaDiTesto 15">
            <a:extLst>
              <a:ext uri="{FF2B5EF4-FFF2-40B4-BE49-F238E27FC236}">
                <a16:creationId xmlns:a16="http://schemas.microsoft.com/office/drawing/2014/main" id="{179FBEEA-CB83-4216-97E4-70E127D92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6748" y="1389498"/>
            <a:ext cx="1687928" cy="30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000" tIns="48000" rIns="96000" bIns="48000"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defTabSz="1219170">
              <a:defRPr/>
            </a:pPr>
            <a:r>
              <a:rPr lang="it-IT" altLang="it-IT" sz="1333" i="1" dirty="0" err="1">
                <a:solidFill>
                  <a:srgbClr val="000000"/>
                </a:solidFill>
                <a:latin typeface="+mn-lt"/>
              </a:rPr>
              <a:t>Four</a:t>
            </a:r>
            <a:r>
              <a:rPr lang="it-IT" altLang="it-IT" sz="1333" i="1" dirty="0">
                <a:solidFill>
                  <a:srgbClr val="000000"/>
                </a:solidFill>
                <a:latin typeface="+mn-lt"/>
              </a:rPr>
              <a:t> 28-day </a:t>
            </a:r>
            <a:r>
              <a:rPr lang="it-IT" altLang="it-IT" sz="1333" i="1" dirty="0" err="1">
                <a:solidFill>
                  <a:srgbClr val="000000"/>
                </a:solidFill>
                <a:latin typeface="+mn-lt"/>
              </a:rPr>
              <a:t>cycles</a:t>
            </a:r>
            <a:endParaRPr lang="it-IT" altLang="it-IT" sz="1333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7" name="CasellaDiTesto 33">
            <a:extLst>
              <a:ext uri="{FF2B5EF4-FFF2-40B4-BE49-F238E27FC236}">
                <a16:creationId xmlns:a16="http://schemas.microsoft.com/office/drawing/2014/main" id="{160C0C75-D4FD-4B3B-A2F0-48D82C8F1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712" y="1122588"/>
            <a:ext cx="2256000" cy="384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000" tIns="48000" rIns="96000" bIns="48000"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defTabSz="1219170">
              <a:defRPr/>
            </a:pPr>
            <a:r>
              <a:rPr lang="it-IT" altLang="it-IT" sz="1867" b="1" dirty="0" err="1">
                <a:solidFill>
                  <a:srgbClr val="000000"/>
                </a:solidFill>
                <a:latin typeface="+mn-lt"/>
              </a:rPr>
              <a:t>Induction</a:t>
            </a:r>
            <a:endParaRPr lang="it-IT" altLang="it-IT" sz="1867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Freccia giù 2">
            <a:extLst>
              <a:ext uri="{FF2B5EF4-FFF2-40B4-BE49-F238E27FC236}">
                <a16:creationId xmlns:a16="http://schemas.microsoft.com/office/drawing/2014/main" id="{DAA3BEC1-4F05-C5B3-3C4F-9BEE376617B8}"/>
              </a:ext>
            </a:extLst>
          </p:cNvPr>
          <p:cNvSpPr/>
          <p:nvPr/>
        </p:nvSpPr>
        <p:spPr>
          <a:xfrm flipV="1">
            <a:off x="5035901" y="5532483"/>
            <a:ext cx="196108" cy="263531"/>
          </a:xfrm>
          <a:prstGeom prst="downArrow">
            <a:avLst/>
          </a:prstGeom>
          <a:solidFill>
            <a:srgbClr val="460046"/>
          </a:solidFill>
          <a:ln w="6350" cap="flat" cmpd="sng" algn="ctr">
            <a:solidFill>
              <a:srgbClr val="FFF39B"/>
            </a:solidFill>
            <a:prstDash val="solid"/>
          </a:ln>
          <a:effectLst/>
        </p:spPr>
        <p:txBody>
          <a:bodyPr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endParaRPr lang="it-IT" sz="2133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628DF809-7082-F175-69D0-24DF7B5D1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953" y="5863103"/>
            <a:ext cx="1200000" cy="281603"/>
          </a:xfrm>
          <a:prstGeom prst="rect">
            <a:avLst/>
          </a:prstGeom>
          <a:solidFill>
            <a:srgbClr val="460046"/>
          </a:solidFill>
          <a:ln w="6350" cap="sq">
            <a:solidFill>
              <a:srgbClr val="FFF39B"/>
            </a:solidFill>
            <a:miter lim="800000"/>
            <a:headEnd/>
            <a:tailEnd/>
          </a:ln>
        </p:spPr>
        <p:txBody>
          <a:bodyPr wrap="square" lIns="96000" tIns="48000" rIns="96000" bIns="48000">
            <a:spAutoFit/>
          </a:bodyPr>
          <a:lstStyle>
            <a:defPPr>
              <a:defRPr lang="en-US"/>
            </a:defPPr>
            <a:lvl1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 kumimoji="0" sz="105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defRPr>
            </a:lvl1pPr>
            <a:lvl2pPr eaLnBrk="0" hangingPunct="0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eaLnBrk="0" hangingPunct="0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eaLnBrk="0" hangingPunct="0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eaLnBrk="0" hangingPunct="0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defTabSz="914400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defTabSz="914400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defTabSz="914400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defTabSz="914400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it-IT" altLang="it-IT" sz="1200" dirty="0"/>
              <a:t>MRD by NGS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E455241-26CB-2B25-01B6-9CCEE865031F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713539"/>
          </a:xfrm>
          <a:prstGeom prst="rect">
            <a:avLst/>
          </a:prstGeom>
        </p:spPr>
        <p:txBody>
          <a:bodyPr lIns="121920" tIns="60960" rIns="121920" bIns="60960" anchor="t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CD113B"/>
                </a:solidFill>
                <a:latin typeface="Arial"/>
                <a:ea typeface="Geneva" pitchFamily="37" charset="-128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9pPr>
          </a:lstStyle>
          <a:p>
            <a:r>
              <a:rPr lang="en-US" sz="4267" b="1" dirty="0" err="1">
                <a:solidFill>
                  <a:srgbClr val="C00000"/>
                </a:solidFill>
              </a:rPr>
              <a:t>IsKia</a:t>
            </a:r>
            <a:r>
              <a:rPr lang="en-US" sz="4267" b="1" dirty="0">
                <a:solidFill>
                  <a:srgbClr val="C00000"/>
                </a:solidFill>
              </a:rPr>
              <a:t> EMN24 Study Design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DCBCC59-2A66-9533-5A6A-177EC5421F1F}"/>
              </a:ext>
            </a:extLst>
          </p:cNvPr>
          <p:cNvSpPr txBox="1"/>
          <p:nvPr/>
        </p:nvSpPr>
        <p:spPr>
          <a:xfrm>
            <a:off x="609600" y="674617"/>
            <a:ext cx="820928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67" b="1" dirty="0"/>
              <a:t>42 </a:t>
            </a:r>
            <a:r>
              <a:rPr lang="it-IT" sz="1867" b="1" dirty="0" err="1"/>
              <a:t>active</a:t>
            </a:r>
            <a:r>
              <a:rPr lang="it-IT" sz="1867" b="1" dirty="0"/>
              <a:t> </a:t>
            </a:r>
            <a:r>
              <a:rPr lang="it-IT" sz="1867" b="1" dirty="0" err="1"/>
              <a:t>sites</a:t>
            </a:r>
            <a:r>
              <a:rPr lang="it-IT" sz="1867" b="1" dirty="0"/>
              <a:t>; </a:t>
            </a:r>
            <a:r>
              <a:rPr lang="it-IT" sz="1867" b="1" dirty="0" err="1"/>
              <a:t>enrollment</a:t>
            </a:r>
            <a:r>
              <a:rPr lang="it-IT" sz="1867" b="1" dirty="0"/>
              <a:t>: </a:t>
            </a:r>
            <a:r>
              <a:rPr lang="it-IT" sz="1867" b="1" dirty="0" err="1"/>
              <a:t>Oct</a:t>
            </a:r>
            <a:r>
              <a:rPr lang="it-IT" sz="1867" b="1" dirty="0"/>
              <a:t> 7, 2020 ‒ </a:t>
            </a:r>
            <a:r>
              <a:rPr lang="it-IT" sz="1867" b="1" dirty="0" err="1"/>
              <a:t>Nov</a:t>
            </a:r>
            <a:r>
              <a:rPr lang="it-IT" sz="1867" b="1" dirty="0"/>
              <a:t> 15, 2021</a:t>
            </a:r>
          </a:p>
        </p:txBody>
      </p:sp>
      <p:sp>
        <p:nvSpPr>
          <p:cNvPr id="17" name="Freccia giù 2">
            <a:extLst>
              <a:ext uri="{FF2B5EF4-FFF2-40B4-BE49-F238E27FC236}">
                <a16:creationId xmlns:a16="http://schemas.microsoft.com/office/drawing/2014/main" id="{7797B547-C8EF-757C-EB3A-BCE869909F54}"/>
              </a:ext>
            </a:extLst>
          </p:cNvPr>
          <p:cNvSpPr/>
          <p:nvPr/>
        </p:nvSpPr>
        <p:spPr>
          <a:xfrm flipV="1">
            <a:off x="6977953" y="5532483"/>
            <a:ext cx="196108" cy="263531"/>
          </a:xfrm>
          <a:prstGeom prst="downArrow">
            <a:avLst/>
          </a:prstGeom>
          <a:solidFill>
            <a:srgbClr val="460046"/>
          </a:solidFill>
          <a:ln w="6350" cap="flat" cmpd="sng" algn="ctr">
            <a:solidFill>
              <a:srgbClr val="FFF39B"/>
            </a:solidFill>
            <a:prstDash val="solid"/>
          </a:ln>
          <a:effectLst/>
        </p:spPr>
        <p:txBody>
          <a:bodyPr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endParaRPr lang="it-IT" sz="2133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BEC5CBEB-AE0E-F220-C5DC-AD2B94B2D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2005" y="5863103"/>
            <a:ext cx="1200000" cy="296992"/>
          </a:xfrm>
          <a:prstGeom prst="rect">
            <a:avLst/>
          </a:prstGeom>
          <a:solidFill>
            <a:srgbClr val="460046"/>
          </a:solidFill>
          <a:ln w="6350" cap="sq">
            <a:solidFill>
              <a:srgbClr val="FFF39B"/>
            </a:solidFill>
            <a:miter lim="800000"/>
            <a:headEnd/>
            <a:tailEnd/>
          </a:ln>
        </p:spPr>
        <p:txBody>
          <a:bodyPr wrap="square" lIns="96000" tIns="48000" rIns="96000" bIns="48000">
            <a:spAutoFit/>
          </a:bodyPr>
          <a:lstStyle>
            <a:defPPr>
              <a:defRPr lang="en-US"/>
            </a:defPPr>
            <a:lvl1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 kumimoji="0" sz="105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defRPr>
            </a:lvl1pPr>
            <a:lvl2pPr eaLnBrk="0" hangingPunct="0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eaLnBrk="0" hangingPunct="0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eaLnBrk="0" hangingPunct="0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eaLnBrk="0" hangingPunct="0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defTabSz="914400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defTabSz="914400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defTabSz="914400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defTabSz="914400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it-IT" altLang="it-IT" sz="1300"/>
              <a:t>MRD by NGS</a:t>
            </a:r>
            <a:endParaRPr lang="it-IT" altLang="it-IT" sz="1300" dirty="0"/>
          </a:p>
        </p:txBody>
      </p:sp>
      <p:sp>
        <p:nvSpPr>
          <p:cNvPr id="20" name="Freccia giù 2">
            <a:extLst>
              <a:ext uri="{FF2B5EF4-FFF2-40B4-BE49-F238E27FC236}">
                <a16:creationId xmlns:a16="http://schemas.microsoft.com/office/drawing/2014/main" id="{8353FF54-A6C7-51FA-3CEC-128118A38CB1}"/>
              </a:ext>
            </a:extLst>
          </p:cNvPr>
          <p:cNvSpPr/>
          <p:nvPr/>
        </p:nvSpPr>
        <p:spPr>
          <a:xfrm flipV="1">
            <a:off x="9416026" y="5532483"/>
            <a:ext cx="196108" cy="263531"/>
          </a:xfrm>
          <a:prstGeom prst="downArrow">
            <a:avLst/>
          </a:prstGeom>
          <a:solidFill>
            <a:srgbClr val="460046"/>
          </a:solidFill>
          <a:ln w="6350" cap="flat" cmpd="sng" algn="ctr">
            <a:solidFill>
              <a:srgbClr val="FFF39B"/>
            </a:solidFill>
            <a:prstDash val="solid"/>
          </a:ln>
          <a:effectLst/>
        </p:spPr>
        <p:txBody>
          <a:bodyPr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endParaRPr lang="it-IT" sz="2133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BF58C235-3538-82F7-FAD9-36A3F1A3B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2039" y="5863103"/>
            <a:ext cx="1344018" cy="296992"/>
          </a:xfrm>
          <a:prstGeom prst="rect">
            <a:avLst/>
          </a:prstGeom>
          <a:solidFill>
            <a:srgbClr val="460046"/>
          </a:solidFill>
          <a:ln w="6350" cap="sq">
            <a:solidFill>
              <a:srgbClr val="FFF39B"/>
            </a:solidFill>
            <a:miter lim="800000"/>
            <a:headEnd/>
            <a:tailEnd/>
          </a:ln>
        </p:spPr>
        <p:txBody>
          <a:bodyPr wrap="square" lIns="96000" tIns="48000" rIns="96000" bIns="48000">
            <a:spAutoFit/>
          </a:bodyPr>
          <a:lstStyle>
            <a:defPPr>
              <a:defRPr lang="en-US"/>
            </a:defPPr>
            <a:lvl1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 kumimoji="0" sz="105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defRPr>
            </a:lvl1pPr>
            <a:lvl2pPr eaLnBrk="0" hangingPunct="0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eaLnBrk="0" hangingPunct="0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eaLnBrk="0" hangingPunct="0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eaLnBrk="0" hangingPunct="0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defTabSz="914400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defTabSz="914400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defTabSz="914400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defTabSz="914400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it-IT" altLang="it-IT" sz="1300" dirty="0"/>
              <a:t>MRD by NGS*</a:t>
            </a:r>
          </a:p>
        </p:txBody>
      </p:sp>
      <p:sp>
        <p:nvSpPr>
          <p:cNvPr id="23" name="Freccia giù 2">
            <a:extLst>
              <a:ext uri="{FF2B5EF4-FFF2-40B4-BE49-F238E27FC236}">
                <a16:creationId xmlns:a16="http://schemas.microsoft.com/office/drawing/2014/main" id="{1238F988-6695-5E0F-EF71-C4972C4F719A}"/>
              </a:ext>
            </a:extLst>
          </p:cNvPr>
          <p:cNvSpPr/>
          <p:nvPr/>
        </p:nvSpPr>
        <p:spPr>
          <a:xfrm flipV="1">
            <a:off x="11434450" y="5532483"/>
            <a:ext cx="196108" cy="263531"/>
          </a:xfrm>
          <a:prstGeom prst="downArrow">
            <a:avLst/>
          </a:prstGeom>
          <a:solidFill>
            <a:srgbClr val="460046"/>
          </a:solidFill>
          <a:ln w="6350" cap="flat" cmpd="sng" algn="ctr">
            <a:solidFill>
              <a:srgbClr val="FFF39B"/>
            </a:solidFill>
            <a:prstDash val="solid"/>
          </a:ln>
          <a:effectLst/>
        </p:spPr>
        <p:txBody>
          <a:bodyPr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endParaRPr lang="it-IT" sz="2133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2E20ECD2-7943-8811-BA35-FAA23CB73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2503" y="5863103"/>
            <a:ext cx="1200000" cy="296992"/>
          </a:xfrm>
          <a:prstGeom prst="rect">
            <a:avLst/>
          </a:prstGeom>
          <a:solidFill>
            <a:srgbClr val="460046"/>
          </a:solidFill>
          <a:ln w="6350" cap="sq">
            <a:solidFill>
              <a:srgbClr val="FFF39B"/>
            </a:solidFill>
            <a:miter lim="800000"/>
            <a:headEnd/>
            <a:tailEnd/>
          </a:ln>
        </p:spPr>
        <p:txBody>
          <a:bodyPr wrap="square" lIns="96000" tIns="48000" rIns="96000" bIns="48000">
            <a:spAutoFit/>
          </a:bodyPr>
          <a:lstStyle>
            <a:defPPr>
              <a:defRPr lang="en-US"/>
            </a:defPPr>
            <a:lvl1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 kumimoji="0" sz="105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defRPr>
            </a:lvl1pPr>
            <a:lvl2pPr eaLnBrk="0" hangingPunct="0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eaLnBrk="0" hangingPunct="0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eaLnBrk="0" hangingPunct="0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eaLnBrk="0" hangingPunct="0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defTabSz="914400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defTabSz="914400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defTabSz="914400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defTabSz="914400">
              <a:defRPr sz="28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it-IT" altLang="it-IT" sz="1300" dirty="0"/>
              <a:t>MRD by NGS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705C76-8AA5-8238-D96E-F487A5CB4BBA}"/>
              </a:ext>
            </a:extLst>
          </p:cNvPr>
          <p:cNvSpPr txBox="1"/>
          <p:nvPr/>
        </p:nvSpPr>
        <p:spPr>
          <a:xfrm>
            <a:off x="194258" y="6394642"/>
            <a:ext cx="5634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*Primary Endpoint: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60046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MRD negativity by NGS after post-ASCT consolidation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97EFCD-2ED0-8A9F-4A45-3F08CBC6AB10}"/>
              </a:ext>
            </a:extLst>
          </p:cNvPr>
          <p:cNvSpPr txBox="1"/>
          <p:nvPr/>
        </p:nvSpPr>
        <p:spPr>
          <a:xfrm>
            <a:off x="312949" y="5990818"/>
            <a:ext cx="215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Gay F, et al ASH 2023</a:t>
            </a:r>
          </a:p>
        </p:txBody>
      </p:sp>
    </p:spTree>
    <p:extLst>
      <p:ext uri="{BB962C8B-B14F-4D97-AF65-F5344CB8AC3E}">
        <p14:creationId xmlns:p14="http://schemas.microsoft.com/office/powerpoint/2010/main" val="2367676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Tema di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  <a:fontScheme name="Tema di Office">
    <a:majorFont>
      <a:latin typeface="Times Roman"/>
      <a:ea typeface="Times Roman"/>
      <a:cs typeface="Times Roman"/>
    </a:majorFont>
    <a:minorFont>
      <a:latin typeface="Helvetica"/>
      <a:ea typeface="Helvetica"/>
      <a:cs typeface="Helvetica"/>
    </a:minorFont>
  </a:fontScheme>
  <a:fmtScheme name="Tema di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29999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4999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381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38100" dist="23000" dir="5400000" rotWithShape="0">
            <a:srgbClr val="000000">
              <a:alpha val="35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Tema di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  <a:fontScheme name="Tema di Office">
    <a:majorFont>
      <a:latin typeface="Times Roman"/>
      <a:ea typeface="Times Roman"/>
      <a:cs typeface="Times Roman"/>
    </a:majorFont>
    <a:minorFont>
      <a:latin typeface="Helvetica"/>
      <a:ea typeface="Helvetica"/>
      <a:cs typeface="Helvetica"/>
    </a:minorFont>
  </a:fontScheme>
  <a:fmtScheme name="Tema di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29999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4999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381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38100" dist="23000" dir="5400000" rotWithShape="0">
            <a:srgbClr val="000000">
              <a:alpha val="35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Tema di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  <a:fontScheme name="Tema di Office">
    <a:majorFont>
      <a:latin typeface="Times Roman"/>
      <a:ea typeface="Times Roman"/>
      <a:cs typeface="Times Roman"/>
    </a:majorFont>
    <a:minorFont>
      <a:latin typeface="Helvetica"/>
      <a:ea typeface="Helvetica"/>
      <a:cs typeface="Helvetica"/>
    </a:minorFont>
  </a:fontScheme>
  <a:fmtScheme name="Tema di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29999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4999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381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38100" dist="23000" dir="5400000" rotWithShape="0">
            <a:srgbClr val="000000">
              <a:alpha val="35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Tema di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  <a:fontScheme name="Tema di Office">
    <a:majorFont>
      <a:latin typeface="Times Roman"/>
      <a:ea typeface="Times Roman"/>
      <a:cs typeface="Times Roman"/>
    </a:majorFont>
    <a:minorFont>
      <a:latin typeface="Helvetica"/>
      <a:ea typeface="Helvetica"/>
      <a:cs typeface="Helvetica"/>
    </a:minorFont>
  </a:fontScheme>
  <a:fmtScheme name="Tema di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29999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4999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381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38100" dist="23000" dir="5400000" rotWithShape="0">
            <a:srgbClr val="000000">
              <a:alpha val="35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500711ca9c67da191d2b15b5ca992245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508e5b81f94dd78c708f6de3fbd9d7e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9C704BD9-4251-4E6C-827E-DD2405EAD833}"/>
</file>

<file path=customXml/itemProps2.xml><?xml version="1.0" encoding="utf-8"?>
<ds:datastoreItem xmlns:ds="http://schemas.openxmlformats.org/officeDocument/2006/customXml" ds:itemID="{977D8AE1-505B-47BF-9F33-F1D8CBAEB5C7}"/>
</file>

<file path=customXml/itemProps3.xml><?xml version="1.0" encoding="utf-8"?>
<ds:datastoreItem xmlns:ds="http://schemas.openxmlformats.org/officeDocument/2006/customXml" ds:itemID="{BF2BD4D4-9F98-4874-BD0D-75E5430461EA}"/>
</file>

<file path=docProps/app.xml><?xml version="1.0" encoding="utf-8"?>
<Properties xmlns="http://schemas.openxmlformats.org/officeDocument/2006/extended-properties" xmlns:vt="http://schemas.openxmlformats.org/officeDocument/2006/docPropsVTypes">
  <TotalTime>1868</TotalTime>
  <Words>2969</Words>
  <Application>Microsoft Macintosh PowerPoint</Application>
  <PresentationFormat>Widescreen</PresentationFormat>
  <Paragraphs>413</Paragraphs>
  <Slides>42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Aptos</vt:lpstr>
      <vt:lpstr>Aptos Display</vt:lpstr>
      <vt:lpstr>Arial</vt:lpstr>
      <vt:lpstr>Arial Narrow</vt:lpstr>
      <vt:lpstr>Calibri</vt:lpstr>
      <vt:lpstr>Helvetica</vt:lpstr>
      <vt:lpstr>StarSymbol</vt:lpstr>
      <vt:lpstr>Symbol</vt:lpstr>
      <vt:lpstr>Times New Roman</vt:lpstr>
      <vt:lpstr>Wingdings</vt:lpstr>
      <vt:lpstr>Office Theme</vt:lpstr>
      <vt:lpstr>3_Default Design</vt:lpstr>
      <vt:lpstr>Current and Emerging Therapeutic Approaches</vt:lpstr>
      <vt:lpstr>Included - NDMM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IsKia - Primary Endpoint:  Post-consolidation MRD negativity (ITT analysis)</vt:lpstr>
      <vt:lpstr>IsKia - Post-consolidation MRD negativity by NGS  Subgroup analysis by cytogenetic risk</vt:lpstr>
      <vt:lpstr>GMMG-CONCEPT Trial: Study Design</vt:lpstr>
      <vt:lpstr>CONCEPT Trial: MRD Negativity and IMWG Response</vt:lpstr>
      <vt:lpstr>Phase 3 Study Results of Isatuximab,&lt;br /&gt;Bortezomib, Lenalidomide, and Dexamethasone &lt;br /&gt;(Isa-VRd) Versus VRd for Transplant-Ineligible Patients With Newly Diagnosed Multiple Myeloma (IMROZ)</vt:lpstr>
      <vt:lpstr>Study design: Isa-VRd vs VRd in &lt;br /&gt;transplant-ineligible NDMM</vt:lpstr>
      <vt:lpstr>Primary endpoint met: Interim PFS analysis–IRC assessment in ITT population</vt:lpstr>
      <vt:lpstr>BENEFIT Trial: Isa-VRd vs. Isa-RD in TI NDMM</vt:lpstr>
      <vt:lpstr>BENEFIT Trial: Isa-VRd vs. Isa-RD in TI NDMM</vt:lpstr>
      <vt:lpstr>BENEFIT Trial: Isa-VRd vs. Isa-RD in TI NDMM</vt:lpstr>
      <vt:lpstr> DETERMINATION Trial: Diversity</vt:lpstr>
      <vt:lpstr>Phase III MAIA Trial: Final OS with D-Rd and Rd</vt:lpstr>
      <vt:lpstr>Conclusions for NDMM</vt:lpstr>
      <vt:lpstr>Relapsed/Refractory Multiple Myeloma</vt:lpstr>
      <vt:lpstr>Updated Results from IKEMA (Isa-Kd vs. Kd)</vt:lpstr>
      <vt:lpstr>Updated Results from IKEMA (Isa-Kd vs. Kd)</vt:lpstr>
      <vt:lpstr>ICARIA  (Isa-Pd vs. Pd): FINAL Results</vt:lpstr>
      <vt:lpstr>ICARIA – FINAL Results</vt:lpstr>
      <vt:lpstr>BOSTON Trial:    Results</vt:lpstr>
      <vt:lpstr>BOSTON Trial:  Importance of Dose Adjustments</vt:lpstr>
      <vt:lpstr>Mezigdomide Combinations:  Mezi-Dara+Dex</vt:lpstr>
      <vt:lpstr>Phase 1/2 - Mezigdomide + Dex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Both DREAMM-7 and -8 Show Significant PFS Benefit – No Blurriness Here</vt:lpstr>
      <vt:lpstr>PowerPoint Presentation</vt:lpstr>
      <vt:lpstr>Conclusions for RRMM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and Emerging Therapeutic Approaches</dc:title>
  <dc:creator>Martin, Tom</dc:creator>
  <cp:lastModifiedBy>Silvana Izquierdo</cp:lastModifiedBy>
  <cp:revision>71</cp:revision>
  <dcterms:created xsi:type="dcterms:W3CDTF">2024-06-16T12:22:16Z</dcterms:created>
  <dcterms:modified xsi:type="dcterms:W3CDTF">2024-07-05T19:59:51Z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