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76.xml" ContentType="application/vnd.openxmlformats-officedocument.presentationml.slide+xml"/>
  <Override PartName="/ppt/presentation.xml" ContentType="application/vnd.openxmlformats-officedocument.presentationml.presentation.main+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64.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5.xml" ContentType="application/vnd.openxmlformats-officedocument.theme+xml"/>
  <Override PartName="/ppt/theme/theme6.xml" ContentType="application/vnd.openxmlformats-officedocument.theme+xml"/>
  <Override PartName="/ppt/theme/theme1.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8.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6.xml" ContentType="application/vnd.openxmlformats-officedocument.presentationml.tags+xml"/>
  <Override PartName="/ppt/tags/tag5.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4.xml" ContentType="application/vnd.openxmlformats-officedocument.presentationml.tags+xml"/>
  <Override PartName="/ppt/tags/tag7.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6" r:id="rId3"/>
    <p:sldMasterId id="2147484636" r:id="rId4"/>
    <p:sldMasterId id="2147484649" r:id="rId5"/>
    <p:sldMasterId id="2147484668" r:id="rId6"/>
  </p:sldMasterIdLst>
  <p:notesMasterIdLst>
    <p:notesMasterId r:id="rId88"/>
  </p:notesMasterIdLst>
  <p:handoutMasterIdLst>
    <p:handoutMasterId r:id="rId89"/>
  </p:handoutMasterIdLst>
  <p:sldIdLst>
    <p:sldId id="2147480101" r:id="rId7"/>
    <p:sldId id="2147480124" r:id="rId8"/>
    <p:sldId id="2147479949" r:id="rId9"/>
    <p:sldId id="2147479950" r:id="rId10"/>
    <p:sldId id="2147480083" r:id="rId11"/>
    <p:sldId id="2147480082" r:id="rId12"/>
    <p:sldId id="13407" r:id="rId13"/>
    <p:sldId id="2147481015" r:id="rId14"/>
    <p:sldId id="2147480947" r:id="rId15"/>
    <p:sldId id="2147480073" r:id="rId16"/>
    <p:sldId id="2147480127" r:id="rId17"/>
    <p:sldId id="2147480989" r:id="rId18"/>
    <p:sldId id="2147480128" r:id="rId19"/>
    <p:sldId id="2147480023" r:id="rId20"/>
    <p:sldId id="2147481032" r:id="rId21"/>
    <p:sldId id="2147481033" r:id="rId22"/>
    <p:sldId id="2147481034" r:id="rId23"/>
    <p:sldId id="2147481035" r:id="rId24"/>
    <p:sldId id="2147470787" r:id="rId25"/>
    <p:sldId id="275" r:id="rId26"/>
    <p:sldId id="272" r:id="rId27"/>
    <p:sldId id="2147481031" r:id="rId28"/>
    <p:sldId id="274" r:id="rId29"/>
    <p:sldId id="271" r:id="rId30"/>
    <p:sldId id="2147480129" r:id="rId31"/>
    <p:sldId id="2147480110" r:id="rId32"/>
    <p:sldId id="2147481036" r:id="rId33"/>
    <p:sldId id="2147470644" r:id="rId34"/>
    <p:sldId id="2147481037" r:id="rId35"/>
    <p:sldId id="2146847039" r:id="rId36"/>
    <p:sldId id="2147470668" r:id="rId37"/>
    <p:sldId id="2146847016" r:id="rId38"/>
    <p:sldId id="2146847011" r:id="rId39"/>
    <p:sldId id="2147480111" r:id="rId40"/>
    <p:sldId id="2147480112" r:id="rId41"/>
    <p:sldId id="2147481038" r:id="rId42"/>
    <p:sldId id="2147470681" r:id="rId43"/>
    <p:sldId id="2146847032" r:id="rId44"/>
    <p:sldId id="2146847033" r:id="rId45"/>
    <p:sldId id="2147470679" r:id="rId46"/>
    <p:sldId id="2146847035" r:id="rId47"/>
    <p:sldId id="2147470672" r:id="rId48"/>
    <p:sldId id="2147480113" r:id="rId49"/>
    <p:sldId id="2147480114" r:id="rId50"/>
    <p:sldId id="2147470680" r:id="rId51"/>
    <p:sldId id="2147481039" r:id="rId52"/>
    <p:sldId id="2147480034" r:id="rId53"/>
    <p:sldId id="2147470645" r:id="rId54"/>
    <p:sldId id="2147470646" r:id="rId55"/>
    <p:sldId id="2147470647" r:id="rId56"/>
    <p:sldId id="2147470663" r:id="rId57"/>
    <p:sldId id="2147470642" r:id="rId58"/>
    <p:sldId id="2147470641" r:id="rId59"/>
    <p:sldId id="2147470664" r:id="rId60"/>
    <p:sldId id="2147470665" r:id="rId61"/>
    <p:sldId id="2147480116" r:id="rId62"/>
    <p:sldId id="2147480117" r:id="rId63"/>
    <p:sldId id="2147470678" r:id="rId64"/>
    <p:sldId id="2147481040" r:id="rId65"/>
    <p:sldId id="2147470709" r:id="rId66"/>
    <p:sldId id="2147470715" r:id="rId67"/>
    <p:sldId id="2147470710" r:id="rId68"/>
    <p:sldId id="2147470711" r:id="rId69"/>
    <p:sldId id="2147470713" r:id="rId70"/>
    <p:sldId id="2147470583" r:id="rId71"/>
    <p:sldId id="258" r:id="rId72"/>
    <p:sldId id="257" r:id="rId73"/>
    <p:sldId id="256" r:id="rId74"/>
    <p:sldId id="2147480118" r:id="rId75"/>
    <p:sldId id="2147480130" r:id="rId76"/>
    <p:sldId id="2147480120" r:id="rId77"/>
    <p:sldId id="2147480119" r:id="rId78"/>
    <p:sldId id="2147480121" r:id="rId79"/>
    <p:sldId id="2147470626" r:id="rId80"/>
    <p:sldId id="2147470606" r:id="rId81"/>
    <p:sldId id="2147470716" r:id="rId82"/>
    <p:sldId id="2147481041" r:id="rId83"/>
    <p:sldId id="2147470691" r:id="rId84"/>
    <p:sldId id="2147470705" r:id="rId85"/>
    <p:sldId id="2147480122" r:id="rId86"/>
    <p:sldId id="2147480977" r:id="rId87"/>
  </p:sldIdLst>
  <p:sldSz cx="12192000" cy="6858000"/>
  <p:notesSz cx="7772400" cy="10058400"/>
  <p:custDataLst>
    <p:tags r:id="rId9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E6E6E6"/>
    <a:srgbClr val="0432FF"/>
    <a:srgbClr val="0C8965"/>
    <a:srgbClr val="F7E2E1"/>
    <a:srgbClr val="E4EDF2"/>
    <a:srgbClr val="E4EEF3"/>
    <a:srgbClr val="EDF5F9"/>
    <a:srgbClr val="E3EDF2"/>
    <a:srgbClr val="E3E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90" autoAdjust="0"/>
    <p:restoredTop sz="95510" autoAdjust="0"/>
  </p:normalViewPr>
  <p:slideViewPr>
    <p:cSldViewPr>
      <p:cViewPr varScale="1">
        <p:scale>
          <a:sx n="118" d="100"/>
          <a:sy n="118" d="100"/>
        </p:scale>
        <p:origin x="1120" y="192"/>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handoutMaster" Target="handoutMasters/handout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ags" Target="tags/tag1.xml"/><Relationship Id="rId95"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notesMaster" Target="notesMasters/notesMaster1.xml"/><Relationship Id="rId91" Type="http://schemas.openxmlformats.org/officeDocument/2006/relationships/commentAuthors" Target="commentAuthors.xml"/><Relationship Id="rId9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customXml" Target="../customXml/item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5/7/24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7655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i="1" dirty="0">
              <a:ea typeface="ＭＳ Ｐゴシック" pitchFamily="34" charset="-128"/>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85246" indent="-302018">
              <a:defRPr>
                <a:solidFill>
                  <a:schemeClr val="tx1"/>
                </a:solidFill>
                <a:latin typeface="Arial" pitchFamily="34" charset="0"/>
                <a:ea typeface="ＭＳ Ｐゴシック" pitchFamily="34" charset="-128"/>
              </a:defRPr>
            </a:lvl2pPr>
            <a:lvl3pPr marL="1208072" indent="-241614">
              <a:defRPr>
                <a:solidFill>
                  <a:schemeClr val="tx1"/>
                </a:solidFill>
                <a:latin typeface="Arial" pitchFamily="34" charset="0"/>
                <a:ea typeface="ＭＳ Ｐゴシック" pitchFamily="34" charset="-128"/>
              </a:defRPr>
            </a:lvl3pPr>
            <a:lvl4pPr marL="1691301" indent="-241614">
              <a:defRPr>
                <a:solidFill>
                  <a:schemeClr val="tx1"/>
                </a:solidFill>
                <a:latin typeface="Arial" pitchFamily="34" charset="0"/>
                <a:ea typeface="ＭＳ Ｐゴシック" pitchFamily="34" charset="-128"/>
              </a:defRPr>
            </a:lvl4pPr>
            <a:lvl5pPr marL="2174530" indent="-241614">
              <a:defRPr>
                <a:solidFill>
                  <a:schemeClr val="tx1"/>
                </a:solidFill>
                <a:latin typeface="Arial" pitchFamily="34" charset="0"/>
                <a:ea typeface="ＭＳ Ｐゴシック" pitchFamily="34" charset="-128"/>
              </a:defRPr>
            </a:lvl5pPr>
            <a:lvl6pPr marL="2657758" indent="-241614" defTabSz="483229"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0986" indent="-241614" defTabSz="483229"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215" indent="-241614" defTabSz="483229"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7443" indent="-241614" defTabSz="483229"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82688">
              <a:defRPr/>
            </a:pPr>
            <a:fld id="{4A399C13-56ED-4AB4-AFBE-0499F9E7D094}" type="slidenum">
              <a:rPr lang="en-US" altLang="en-US">
                <a:solidFill>
                  <a:srgbClr val="000000"/>
                </a:solidFill>
                <a:latin typeface="Calibri" pitchFamily="34" charset="0"/>
              </a:rPr>
              <a:pPr defTabSz="482688">
                <a:defRPr/>
              </a:pPr>
              <a:t>31</a:t>
            </a:fld>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2580976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32645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880949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512340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7369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133545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736372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009001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559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4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304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54753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Myelofibrosis (MF) is a Philadelphia chromosome-negative, or Ph(-), myeloproliferative neoplasm (MPN) distinct from Ph(+) MPNs such as chronic myelogenous leukemia (CML)</a:t>
            </a:r>
          </a:p>
          <a:p>
            <a:r>
              <a:rPr lang="en-US"/>
              <a:t>MF is either a primary event or evolves secondarily from polycythemia vera (post-PV MF) or essential thrombocythemia (post-ET MF)</a:t>
            </a:r>
          </a:p>
          <a:p>
            <a:pPr marL="230556" lvl="1" indent="-230556">
              <a:buFont typeface="Arial" charset="0"/>
              <a:buChar char="•"/>
            </a:pPr>
            <a:r>
              <a:rPr lang="en-US"/>
              <a:t>MF is characterized by bone marrow fibrosis, cytopenias, splenomegaly, and other symptoms. The natural history is highly variable but is frequently characterized by a period of stable disease followed by a late stage with rapid clinical progression</a:t>
            </a:r>
          </a:p>
          <a:p>
            <a:pPr marL="230556" lvl="1" indent="-230556">
              <a:buFont typeface="Arial" charset="0"/>
              <a:buChar char="•"/>
            </a:pPr>
            <a:r>
              <a:rPr lang="en-US"/>
              <a:t>There are about 16,000 to 18,500 patients with MF in the United States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2195B-E016-40B9-A099-6A37ED1E23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61443" name="Notes Placeholder 2"/>
          <p:cNvSpPr>
            <a:spLocks noGrp="1"/>
          </p:cNvSpPr>
          <p:nvPr>
            <p:ph type="body" idx="1"/>
          </p:nvPr>
        </p:nvSpPr>
        <p:spPr>
          <a:noFill/>
        </p:spPr>
        <p:txBody>
          <a:bodyPr/>
          <a:lstStyle/>
          <a:p>
            <a:endParaRPr lang="en-US" dirty="0">
              <a:latin typeface="Arial" pitchFamily="34" charset="0"/>
              <a:ea typeface="ヒラギノ角ゴ Pro W3" charset="-128"/>
            </a:endParaRPr>
          </a:p>
        </p:txBody>
      </p:sp>
      <p:sp>
        <p:nvSpPr>
          <p:cNvPr id="61444"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49E1E-B264-43C3-9DEC-0CA4C8AF01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58371" name="Notes Placeholder 2"/>
          <p:cNvSpPr>
            <a:spLocks noGrp="1"/>
          </p:cNvSpPr>
          <p:nvPr>
            <p:ph type="body" idx="1"/>
          </p:nvPr>
        </p:nvSpPr>
        <p:spPr>
          <a:noFill/>
        </p:spPr>
        <p:txBody>
          <a:bodyPr/>
          <a:lstStyle/>
          <a:p>
            <a:endParaRPr lang="en-US" b="1" dirty="0">
              <a:latin typeface="Arial" pitchFamily="34" charset="0"/>
              <a:ea typeface="ヒラギノ角ゴ Pro W3" charset="-128"/>
            </a:endParaRPr>
          </a:p>
        </p:txBody>
      </p:sp>
      <p:sp>
        <p:nvSpPr>
          <p:cNvPr id="58372"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FFB66-56DB-409C-B541-D6E87C11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normAutofit/>
          </a:bodyPr>
          <a:lstStyle/>
          <a:p>
            <a:pPr defTabSz="914350">
              <a:defRPr/>
            </a:pP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7E1-E0D7-486C-8394-4770BBB8D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76479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157952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472380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5/7/24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5/7/24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5/7/24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5/7/24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5/7/24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5/7/24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5/7/24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5/7/24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5/7/24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5/7/24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5/7/24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712780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5053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3046847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684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598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79627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142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609557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83020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3113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417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2871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75222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4339246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474729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1766029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46236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14904359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33452F-0C82-43E9-8D31-CB5C8A98D77C}"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20862415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33452F-0C82-43E9-8D31-CB5C8A98D77C}"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16543506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33452F-0C82-43E9-8D31-CB5C8A98D77C}"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28904213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33452F-0C82-43E9-8D31-CB5C8A98D77C}" type="datetimeFigureOut">
              <a:rPr lang="en-US" smtClean="0"/>
              <a:t>5/7/24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9019929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33452F-0C82-43E9-8D31-CB5C8A98D77C}" type="datetimeFigureOut">
              <a:rPr lang="en-US" smtClean="0"/>
              <a:t>5/7/24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35022606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33452F-0C82-43E9-8D31-CB5C8A98D77C}" type="datetimeFigureOut">
              <a:rPr lang="en-US" smtClean="0"/>
              <a:t>5/7/24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5134446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33452F-0C82-43E9-8D31-CB5C8A98D77C}" type="datetimeFigureOut">
              <a:rPr lang="en-US" smtClean="0"/>
              <a:t>5/7/24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18192281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33452F-0C82-43E9-8D31-CB5C8A98D77C}" type="datetimeFigureOut">
              <a:rPr lang="en-US" smtClean="0"/>
              <a:t>5/7/24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4210831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33452F-0C82-43E9-8D31-CB5C8A98D77C}" type="datetimeFigureOut">
              <a:rPr lang="en-US" smtClean="0"/>
              <a:t>5/7/24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10359045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33452F-0C82-43E9-8D31-CB5C8A98D77C}"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161343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33452F-0C82-43E9-8D31-CB5C8A98D77C}"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58C584-3435-4555-A0D0-6A7C821C4C1E}" type="slidenum">
              <a:rPr lang="en-US" smtClean="0"/>
              <a:t>‹#›</a:t>
            </a:fld>
            <a:endParaRPr lang="en-US"/>
          </a:p>
        </p:txBody>
      </p:sp>
    </p:spTree>
    <p:extLst>
      <p:ext uri="{BB962C8B-B14F-4D97-AF65-F5344CB8AC3E}">
        <p14:creationId xmlns:p14="http://schemas.microsoft.com/office/powerpoint/2010/main" val="18239513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5/7/24</a:t>
            </a:fld>
            <a:endParaRPr lang="en-US" dirty="0"/>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dirty="0"/>
          </a:p>
        </p:txBody>
      </p:sp>
      <p:sp>
        <p:nvSpPr>
          <p:cNvPr id="7" name="Title 1"/>
          <p:cNvSpPr>
            <a:spLocks noGrp="1"/>
          </p:cNvSpPr>
          <p:nvPr>
            <p:ph type="title"/>
          </p:nvPr>
        </p:nvSpPr>
        <p:spPr>
          <a:xfrm>
            <a:off x="609600" y="490454"/>
            <a:ext cx="10972800" cy="713539"/>
          </a:xfrm>
          <a:prstGeom prst="rect">
            <a:avLst/>
          </a:prstGeom>
        </p:spPr>
        <p:txBody>
          <a:bodyPr/>
          <a:lstStyle>
            <a:lvl1pPr>
              <a:defRPr>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3"/>
            <a:ext cx="10972800" cy="4947903"/>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00654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33322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953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382678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1276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112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0627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46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442808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41796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71079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70361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525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6975262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369173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447431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808186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713498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905845"/>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1987826"/>
            <a:ext cx="10742618" cy="4727299"/>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16332895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345DF1B-9740-4F3B-9D5F-FE5E1C29D152}"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0F1B1-041B-4330-9271-66A0D4CB1AB1}" type="slidenum">
              <a:rPr lang="en-US" smtClean="0"/>
              <a:t>‹#›</a:t>
            </a:fld>
            <a:endParaRPr lang="en-US"/>
          </a:p>
        </p:txBody>
      </p:sp>
    </p:spTree>
    <p:extLst>
      <p:ext uri="{BB962C8B-B14F-4D97-AF65-F5344CB8AC3E}">
        <p14:creationId xmlns:p14="http://schemas.microsoft.com/office/powerpoint/2010/main" val="3203827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45DF1B-9740-4F3B-9D5F-FE5E1C29D152}"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0F1B1-041B-4330-9271-66A0D4CB1AB1}"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6705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45DF1B-9740-4F3B-9D5F-FE5E1C29D152}"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0F1B1-041B-4330-9271-66A0D4CB1AB1}" type="slidenum">
              <a:rPr lang="en-US" smtClean="0"/>
              <a:t>‹#›</a:t>
            </a:fld>
            <a:endParaRPr lang="en-US"/>
          </a:p>
        </p:txBody>
      </p:sp>
    </p:spTree>
    <p:extLst>
      <p:ext uri="{BB962C8B-B14F-4D97-AF65-F5344CB8AC3E}">
        <p14:creationId xmlns:p14="http://schemas.microsoft.com/office/powerpoint/2010/main" val="40231271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D345DF1B-9740-4F3B-9D5F-FE5E1C29D152}" type="datetimeFigureOut">
              <a:rPr lang="en-US" smtClean="0"/>
              <a:t>5/7/24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0F1B1-041B-4330-9271-66A0D4CB1AB1}"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83150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45DF1B-9740-4F3B-9D5F-FE5E1C29D152}" type="datetimeFigureOut">
              <a:rPr lang="en-US" smtClean="0"/>
              <a:t>5/7/24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0F1B1-041B-4330-9271-66A0D4CB1AB1}" type="slidenum">
              <a:rPr lang="en-US" smtClean="0"/>
              <a:t>‹#›</a:t>
            </a:fld>
            <a:endParaRPr lang="en-US"/>
          </a:p>
        </p:txBody>
      </p:sp>
    </p:spTree>
    <p:extLst>
      <p:ext uri="{BB962C8B-B14F-4D97-AF65-F5344CB8AC3E}">
        <p14:creationId xmlns:p14="http://schemas.microsoft.com/office/powerpoint/2010/main" val="1237106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45DF1B-9740-4F3B-9D5F-FE5E1C29D152}" type="datetimeFigureOut">
              <a:rPr lang="en-US" smtClean="0"/>
              <a:t>5/7/24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0F1B1-041B-4330-9271-66A0D4CB1AB1}" type="slidenum">
              <a:rPr lang="en-US" smtClean="0"/>
              <a:t>‹#›</a:t>
            </a:fld>
            <a:endParaRPr lang="en-US"/>
          </a:p>
        </p:txBody>
      </p:sp>
    </p:spTree>
    <p:extLst>
      <p:ext uri="{BB962C8B-B14F-4D97-AF65-F5344CB8AC3E}">
        <p14:creationId xmlns:p14="http://schemas.microsoft.com/office/powerpoint/2010/main" val="144371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D345DF1B-9740-4F3B-9D5F-FE5E1C29D152}" type="datetimeFigureOut">
              <a:rPr lang="en-US" smtClean="0"/>
              <a:t>5/7/24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0F1B1-041B-4330-9271-66A0D4CB1AB1}" type="slidenum">
              <a:rPr lang="en-US" smtClean="0"/>
              <a:t>‹#›</a:t>
            </a:fld>
            <a:endParaRPr lang="en-US"/>
          </a:p>
        </p:txBody>
      </p:sp>
    </p:spTree>
    <p:extLst>
      <p:ext uri="{BB962C8B-B14F-4D97-AF65-F5344CB8AC3E}">
        <p14:creationId xmlns:p14="http://schemas.microsoft.com/office/powerpoint/2010/main" val="7383299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345DF1B-9740-4F3B-9D5F-FE5E1C29D152}" type="datetimeFigureOut">
              <a:rPr lang="en-US" smtClean="0"/>
              <a:t>5/7/24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0F1B1-041B-4330-9271-66A0D4CB1AB1}"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4254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45DF1B-9740-4F3B-9D5F-FE5E1C29D152}" type="datetimeFigureOut">
              <a:rPr lang="en-US" smtClean="0"/>
              <a:t>5/7/24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0F1B1-041B-4330-9271-66A0D4CB1AB1}"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020719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45DF1B-9740-4F3B-9D5F-FE5E1C29D152}"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0F1B1-041B-4330-9271-66A0D4CB1AB1}" type="slidenum">
              <a:rPr lang="en-US" smtClean="0"/>
              <a:t>‹#›</a:t>
            </a:fld>
            <a:endParaRPr lang="en-US"/>
          </a:p>
        </p:txBody>
      </p:sp>
    </p:spTree>
    <p:extLst>
      <p:ext uri="{BB962C8B-B14F-4D97-AF65-F5344CB8AC3E}">
        <p14:creationId xmlns:p14="http://schemas.microsoft.com/office/powerpoint/2010/main" val="16242416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345DF1B-9740-4F3B-9D5F-FE5E1C29D152}" type="datetimeFigureOut">
              <a:rPr lang="en-US" smtClean="0"/>
              <a:t>5/7/24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0F1B1-041B-4330-9271-66A0D4CB1AB1}"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3213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image" Target="../media/image1.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theme" Target="../theme/theme5.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635"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5/7/24</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427506563"/>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3452F-0C82-43E9-8D31-CB5C8A98D77C}" type="datetimeFigureOut">
              <a:rPr lang="en-US" smtClean="0"/>
              <a:t>5/7/24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58C584-3435-4555-A0D0-6A7C821C4C1E}" type="slidenum">
              <a:rPr lang="en-US" smtClean="0"/>
              <a:t>‹#›</a:t>
            </a:fld>
            <a:endParaRPr lang="en-US"/>
          </a:p>
        </p:txBody>
      </p:sp>
    </p:spTree>
    <p:extLst>
      <p:ext uri="{BB962C8B-B14F-4D97-AF65-F5344CB8AC3E}">
        <p14:creationId xmlns:p14="http://schemas.microsoft.com/office/powerpoint/2010/main" val="923453073"/>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sign&#10;&#10;Description automatically generated">
            <a:extLst>
              <a:ext uri="{FF2B5EF4-FFF2-40B4-BE49-F238E27FC236}">
                <a16:creationId xmlns:a16="http://schemas.microsoft.com/office/drawing/2014/main" id="{AB366F00-D68A-ED43-AEFA-68B7121E0CD6}"/>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115831481"/>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 id="2147484662" r:id="rId13"/>
    <p:sldLayoutId id="2147484663" r:id="rId14"/>
    <p:sldLayoutId id="2147484664" r:id="rId15"/>
    <p:sldLayoutId id="2147484665" r:id="rId16"/>
    <p:sldLayoutId id="2147484666" r:id="rId17"/>
    <p:sldLayoutId id="2147484667"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D345DF1B-9740-4F3B-9D5F-FE5E1C29D152}" type="datetimeFigureOut">
              <a:rPr lang="en-US" smtClean="0"/>
              <a:t>5/7/24</a:t>
            </a:fld>
            <a:endParaRPr lang="en-US"/>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35A0F1B1-041B-4330-9271-66A0D4CB1AB1}" type="slidenum">
              <a:rPr lang="en-US" smtClean="0"/>
              <a:t>‹#›</a:t>
            </a:fld>
            <a:endParaRPr lang="en-US"/>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8888884"/>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914400" rtl="0" eaLnBrk="1" latinLnBrk="0" hangingPunct="1">
        <a:spcBef>
          <a:spcPct val="0"/>
        </a:spcBef>
        <a:buNone/>
        <a:defRPr sz="4400" b="0" kern="1200">
          <a:solidFill>
            <a:srgbClr val="FFFFFF"/>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hyperlink" Target="http://canadianoncologynursingjournal.com/index.php/conj/article/view/931" TargetMode="Externa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hyperlink" Target="https://www.researchtopractice.com/ONS2024Clips" TargetMode="External"/><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420888"/>
            <a:ext cx="12192000" cy="1044352"/>
          </a:xfrm>
        </p:spPr>
        <p:txBody>
          <a:bodyPr wrap="square" anchor="ctr">
            <a:noAutofit/>
          </a:bodyPr>
          <a:lstStyle/>
          <a:p>
            <a:pPr>
              <a:spcBef>
                <a:spcPts val="2400"/>
              </a:spcBef>
            </a:pPr>
            <a:r>
              <a:rPr lang="en-US" sz="4400" dirty="0"/>
              <a:t>Myelofibrosis</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Saturday, April 27, 2024</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12:15 PM – 1:45 PM</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27477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Ilene Galinsky, 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Andrew T Kuykendall,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Sara M Tinsley-Vance, PhD, APRN, AOCN</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Abdulraheem</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Yacoub, MD</a:t>
            </a:r>
            <a:endParaRPr kumimoji="0" lang="en-US" sz="3200" b="0"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630154"/>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49</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84DEC8CB-F5EA-964A-93E5-F76667552A08}"/>
              </a:ext>
            </a:extLst>
          </p:cNvPr>
          <p:cNvSpPr txBox="1"/>
          <p:nvPr/>
        </p:nvSpPr>
        <p:spPr>
          <a:xfrm>
            <a:off x="0" y="81028"/>
            <a:ext cx="12188952" cy="1631216"/>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Integrating New Research Information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into Current Clinical Care</a:t>
            </a:r>
          </a:p>
        </p:txBody>
      </p:sp>
    </p:spTree>
    <p:custDataLst>
      <p:tags r:id="rId1"/>
    </p:custDataLst>
    <p:extLst>
      <p:ext uri="{BB962C8B-B14F-4D97-AF65-F5344CB8AC3E}">
        <p14:creationId xmlns:p14="http://schemas.microsoft.com/office/powerpoint/2010/main" val="33142738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556792"/>
            <a:ext cx="10512306" cy="4601245"/>
          </a:xfrm>
        </p:spPr>
        <p:txBody>
          <a:bodyPr/>
          <a:lstStyle/>
          <a:p>
            <a:pPr marL="0" marR="0" indent="0">
              <a:spcBef>
                <a:spcPts val="1800"/>
              </a:spcBef>
              <a:spcAft>
                <a:spcPts val="0"/>
              </a:spcAft>
              <a:buNone/>
            </a:pPr>
            <a:r>
              <a:rPr lang="en-US" sz="2600" dirty="0">
                <a:solidFill>
                  <a:srgbClr val="0432FF"/>
                </a:solidFill>
              </a:rPr>
              <a:t>Introduction </a:t>
            </a:r>
          </a:p>
          <a:p>
            <a:pPr marL="0" marR="0" indent="0">
              <a:spcBef>
                <a:spcPts val="1800"/>
              </a:spcBef>
              <a:spcAft>
                <a:spcPts val="0"/>
              </a:spcAft>
              <a:buNone/>
            </a:pPr>
            <a:r>
              <a:rPr lang="en-US" sz="2600" dirty="0">
                <a:solidFill>
                  <a:srgbClr val="0432FF"/>
                </a:solidFill>
              </a:rPr>
              <a:t>Module 1: </a:t>
            </a:r>
            <a:r>
              <a:rPr lang="en-US" sz="2600" dirty="0">
                <a:solidFill>
                  <a:srgbClr val="002060"/>
                </a:solidFill>
              </a:rPr>
              <a:t>Biology of Myelofibrosis (MF)</a:t>
            </a:r>
          </a:p>
          <a:p>
            <a:pPr marL="0" marR="0" indent="0">
              <a:spcBef>
                <a:spcPts val="1800"/>
              </a:spcBef>
              <a:spcAft>
                <a:spcPts val="0"/>
              </a:spcAft>
              <a:buNone/>
            </a:pPr>
            <a:r>
              <a:rPr lang="en-US" sz="2600" dirty="0">
                <a:solidFill>
                  <a:srgbClr val="0432FF"/>
                </a:solidFill>
              </a:rPr>
              <a:t>Module 2: </a:t>
            </a:r>
            <a:r>
              <a:rPr lang="en-US" sz="2600" dirty="0">
                <a:solidFill>
                  <a:srgbClr val="002060"/>
                </a:solidFill>
              </a:rPr>
              <a:t>Role of Available and Investigational JAK inhibitors in the Management of MF </a:t>
            </a:r>
          </a:p>
          <a:p>
            <a:pPr marL="0" marR="0" indent="0">
              <a:spcBef>
                <a:spcPts val="1800"/>
              </a:spcBef>
              <a:spcAft>
                <a:spcPts val="0"/>
              </a:spcAft>
              <a:buNone/>
            </a:pPr>
            <a:r>
              <a:rPr lang="en-US" sz="2600" dirty="0">
                <a:solidFill>
                  <a:srgbClr val="0432FF"/>
                </a:solidFill>
              </a:rPr>
              <a:t>Module 3: </a:t>
            </a:r>
            <a:r>
              <a:rPr lang="en-US" sz="2600" dirty="0">
                <a:solidFill>
                  <a:srgbClr val="002060"/>
                </a:solidFill>
              </a:rPr>
              <a:t>Promising Agents and Strategies for Patients with MF </a:t>
            </a:r>
          </a:p>
        </p:txBody>
      </p:sp>
    </p:spTree>
    <p:extLst>
      <p:ext uri="{BB962C8B-B14F-4D97-AF65-F5344CB8AC3E}">
        <p14:creationId xmlns:p14="http://schemas.microsoft.com/office/powerpoint/2010/main" val="21523451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F72862-9A0E-0E78-7DB6-5DEBD0E95922}"/>
              </a:ext>
            </a:extLst>
          </p:cNvPr>
          <p:cNvSpPr/>
          <p:nvPr/>
        </p:nvSpPr>
        <p:spPr bwMode="auto">
          <a:xfrm>
            <a:off x="740128" y="1530152"/>
            <a:ext cx="10512305" cy="568797"/>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556792"/>
            <a:ext cx="10512306" cy="4601245"/>
          </a:xfrm>
        </p:spPr>
        <p:txBody>
          <a:bodyPr/>
          <a:lstStyle/>
          <a:p>
            <a:pPr marL="0" marR="0" indent="0">
              <a:spcBef>
                <a:spcPts val="1800"/>
              </a:spcBef>
              <a:spcAft>
                <a:spcPts val="0"/>
              </a:spcAft>
              <a:buNone/>
            </a:pPr>
            <a:r>
              <a:rPr lang="en-US" sz="2600" dirty="0">
                <a:solidFill>
                  <a:schemeClr val="bg1"/>
                </a:solidFill>
              </a:rPr>
              <a:t>Introduction </a:t>
            </a:r>
          </a:p>
          <a:p>
            <a:pPr marL="0" marR="0" indent="0">
              <a:spcBef>
                <a:spcPts val="1800"/>
              </a:spcBef>
              <a:spcAft>
                <a:spcPts val="0"/>
              </a:spcAft>
              <a:buNone/>
            </a:pPr>
            <a:r>
              <a:rPr lang="en-US" sz="2600" dirty="0">
                <a:solidFill>
                  <a:srgbClr val="0432FF"/>
                </a:solidFill>
              </a:rPr>
              <a:t>Module 1: </a:t>
            </a:r>
            <a:r>
              <a:rPr lang="en-US" sz="2600" dirty="0">
                <a:solidFill>
                  <a:srgbClr val="002060"/>
                </a:solidFill>
              </a:rPr>
              <a:t>Biology of Myelofibrosis (MF)</a:t>
            </a:r>
          </a:p>
          <a:p>
            <a:pPr marL="0" marR="0" indent="0">
              <a:spcBef>
                <a:spcPts val="1800"/>
              </a:spcBef>
              <a:spcAft>
                <a:spcPts val="0"/>
              </a:spcAft>
              <a:buNone/>
            </a:pPr>
            <a:r>
              <a:rPr lang="en-US" sz="2600" dirty="0">
                <a:solidFill>
                  <a:srgbClr val="0432FF"/>
                </a:solidFill>
              </a:rPr>
              <a:t>Module 2: </a:t>
            </a:r>
            <a:r>
              <a:rPr lang="en-US" sz="2600" dirty="0">
                <a:solidFill>
                  <a:srgbClr val="002060"/>
                </a:solidFill>
              </a:rPr>
              <a:t>Role of Available and Investigational JAK inhibitors in the Management of MF </a:t>
            </a:r>
          </a:p>
          <a:p>
            <a:pPr marL="0" marR="0" indent="0">
              <a:spcBef>
                <a:spcPts val="1800"/>
              </a:spcBef>
              <a:spcAft>
                <a:spcPts val="0"/>
              </a:spcAft>
              <a:buNone/>
            </a:pPr>
            <a:r>
              <a:rPr lang="en-US" sz="2600" dirty="0">
                <a:solidFill>
                  <a:srgbClr val="0432FF"/>
                </a:solidFill>
              </a:rPr>
              <a:t>Module 3: </a:t>
            </a:r>
            <a:r>
              <a:rPr lang="en-US" sz="2600" dirty="0">
                <a:solidFill>
                  <a:srgbClr val="002060"/>
                </a:solidFill>
              </a:rPr>
              <a:t>Promising Agents and Strategies for Patients with MF </a:t>
            </a:r>
          </a:p>
        </p:txBody>
      </p:sp>
    </p:spTree>
    <p:extLst>
      <p:ext uri="{BB962C8B-B14F-4D97-AF65-F5344CB8AC3E}">
        <p14:creationId xmlns:p14="http://schemas.microsoft.com/office/powerpoint/2010/main" val="41832443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Financial stressors on patients</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302853"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Jacqueline Broadway-Duren, PhD, DNP, APRN, FNP-BC</a:t>
            </a:r>
          </a:p>
        </p:txBody>
      </p:sp>
      <p:pic>
        <p:nvPicPr>
          <p:cNvPr id="5" name="Picture 4" descr="A person in a red jacket&#10;&#10;Description automatically generated">
            <a:extLst>
              <a:ext uri="{FF2B5EF4-FFF2-40B4-BE49-F238E27FC236}">
                <a16:creationId xmlns:a16="http://schemas.microsoft.com/office/drawing/2014/main" id="{B8D03C15-2845-ECE1-E71B-0537C29AF740}"/>
              </a:ext>
            </a:extLst>
          </p:cNvPr>
          <p:cNvPicPr>
            <a:picLocks noChangeAspect="1"/>
          </p:cNvPicPr>
          <p:nvPr/>
        </p:nvPicPr>
        <p:blipFill>
          <a:blip r:embed="rId3"/>
          <a:stretch>
            <a:fillRect/>
          </a:stretch>
        </p:blipFill>
        <p:spPr>
          <a:xfrm>
            <a:off x="3402106" y="2338483"/>
            <a:ext cx="5780870" cy="32517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77354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F72862-9A0E-0E78-7DB6-5DEBD0E95922}"/>
              </a:ext>
            </a:extLst>
          </p:cNvPr>
          <p:cNvSpPr/>
          <p:nvPr/>
        </p:nvSpPr>
        <p:spPr bwMode="auto">
          <a:xfrm>
            <a:off x="740128" y="2132856"/>
            <a:ext cx="10512305" cy="568797"/>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556792"/>
            <a:ext cx="10512306" cy="4601245"/>
          </a:xfrm>
        </p:spPr>
        <p:txBody>
          <a:bodyPr/>
          <a:lstStyle/>
          <a:p>
            <a:pPr marL="0" marR="0" indent="0">
              <a:spcBef>
                <a:spcPts val="1800"/>
              </a:spcBef>
              <a:spcAft>
                <a:spcPts val="0"/>
              </a:spcAft>
              <a:buNone/>
            </a:pPr>
            <a:r>
              <a:rPr lang="en-US" sz="2600" dirty="0">
                <a:solidFill>
                  <a:srgbClr val="0432FF"/>
                </a:solidFill>
              </a:rPr>
              <a:t>Introduction </a:t>
            </a:r>
          </a:p>
          <a:p>
            <a:pPr marL="0" marR="0" indent="0">
              <a:spcBef>
                <a:spcPts val="1800"/>
              </a:spcBef>
              <a:spcAft>
                <a:spcPts val="0"/>
              </a:spcAft>
              <a:buNone/>
            </a:pPr>
            <a:r>
              <a:rPr lang="en-US" sz="2600" dirty="0">
                <a:solidFill>
                  <a:schemeClr val="bg1"/>
                </a:solidFill>
              </a:rPr>
              <a:t>Module 1: Biology of Myelofibrosis (MF)</a:t>
            </a:r>
          </a:p>
          <a:p>
            <a:pPr marL="0" marR="0" indent="0">
              <a:spcBef>
                <a:spcPts val="1800"/>
              </a:spcBef>
              <a:spcAft>
                <a:spcPts val="0"/>
              </a:spcAft>
              <a:buNone/>
            </a:pPr>
            <a:r>
              <a:rPr lang="en-US" sz="2600" dirty="0">
                <a:solidFill>
                  <a:srgbClr val="0432FF"/>
                </a:solidFill>
              </a:rPr>
              <a:t>Module 2: </a:t>
            </a:r>
            <a:r>
              <a:rPr lang="en-US" sz="2600" dirty="0">
                <a:solidFill>
                  <a:srgbClr val="002060"/>
                </a:solidFill>
              </a:rPr>
              <a:t>Role of Available and Investigational JAK inhibitors in the Management of MF </a:t>
            </a:r>
          </a:p>
          <a:p>
            <a:pPr marL="0" marR="0" indent="0">
              <a:spcBef>
                <a:spcPts val="1800"/>
              </a:spcBef>
              <a:spcAft>
                <a:spcPts val="0"/>
              </a:spcAft>
              <a:buNone/>
            </a:pPr>
            <a:r>
              <a:rPr lang="en-US" sz="2600" dirty="0">
                <a:solidFill>
                  <a:srgbClr val="0432FF"/>
                </a:solidFill>
              </a:rPr>
              <a:t>Module 3: </a:t>
            </a:r>
            <a:r>
              <a:rPr lang="en-US" sz="2600" dirty="0">
                <a:solidFill>
                  <a:srgbClr val="002060"/>
                </a:solidFill>
              </a:rPr>
              <a:t>Promising Agents and Strategies for Patients with MF </a:t>
            </a:r>
          </a:p>
        </p:txBody>
      </p:sp>
    </p:spTree>
    <p:extLst>
      <p:ext uri="{BB962C8B-B14F-4D97-AF65-F5344CB8AC3E}">
        <p14:creationId xmlns:p14="http://schemas.microsoft.com/office/powerpoint/2010/main" val="35354130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1919537" y="188640"/>
            <a:ext cx="8179534"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299903" y="2464856"/>
            <a:ext cx="10358967" cy="2354018"/>
          </a:xfrm>
        </p:spPr>
        <p:txBody>
          <a:bodyPr/>
          <a:lstStyle/>
          <a:p>
            <a:pPr>
              <a:spcAft>
                <a:spcPts val="200"/>
              </a:spcAft>
            </a:pPr>
            <a:r>
              <a:rPr lang="en-US" sz="2200" dirty="0"/>
              <a:t>Typical presentation, symptoms and clinical course of MF; differences between primary and secondary disease</a:t>
            </a:r>
          </a:p>
          <a:p>
            <a:pPr>
              <a:spcAft>
                <a:spcPts val="200"/>
              </a:spcAft>
            </a:pPr>
            <a:r>
              <a:rPr lang="en-US" sz="2200" dirty="0"/>
              <a:t>Clinical significance of the JAK-STAT pathway in MF development</a:t>
            </a:r>
          </a:p>
          <a:p>
            <a:pPr>
              <a:spcAft>
                <a:spcPts val="200"/>
              </a:spcAft>
            </a:pPr>
            <a:r>
              <a:rPr lang="en-US" sz="2200" dirty="0"/>
              <a:t>Appropriate risk stratification for patients with MF; advantages and limitations of available scoring systems</a:t>
            </a:r>
          </a:p>
          <a:p>
            <a:pPr>
              <a:spcAft>
                <a:spcPts val="200"/>
              </a:spcAft>
            </a:pPr>
            <a:r>
              <a:rPr lang="en-US" sz="2200" dirty="0"/>
              <a:t>Establishing goals of care; identification of patients who may be appropriate for allogeneic stem cell transplant</a:t>
            </a:r>
          </a:p>
          <a:p>
            <a:pPr>
              <a:spcAft>
                <a:spcPts val="200"/>
              </a:spcAft>
            </a:pPr>
            <a:r>
              <a:rPr lang="en-US" sz="2200" dirty="0"/>
              <a:t>Effectiveness of various interventions, such as transfusions, erythropoiesis-stimulating agents, growth factors and splenectomy, in addressing common symptoms of MF</a:t>
            </a:r>
          </a:p>
        </p:txBody>
      </p:sp>
      <p:sp>
        <p:nvSpPr>
          <p:cNvPr id="5" name="TextBox 4">
            <a:extLst>
              <a:ext uri="{FF2B5EF4-FFF2-40B4-BE49-F238E27FC236}">
                <a16:creationId xmlns:a16="http://schemas.microsoft.com/office/drawing/2014/main" id="{A7CBB61C-7DA4-C864-3307-C5D5D39E8F54}"/>
              </a:ext>
            </a:extLst>
          </p:cNvPr>
          <p:cNvSpPr txBox="1"/>
          <p:nvPr/>
        </p:nvSpPr>
        <p:spPr>
          <a:xfrm>
            <a:off x="10099071" y="1772816"/>
            <a:ext cx="193899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Yacoub</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Westwood, Kansas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19537" y="363451"/>
            <a:ext cx="8136903" cy="1143000"/>
          </a:xfrm>
        </p:spPr>
        <p:txBody>
          <a:bodyPr lIns="91440" tIns="91440" rIns="91440" bIns="182880"/>
          <a:lstStyle/>
          <a:p>
            <a:r>
              <a:rPr lang="en-US" dirty="0">
                <a:solidFill>
                  <a:schemeClr val="bg1"/>
                </a:solidFill>
              </a:rPr>
              <a:t>The Biology of MF</a:t>
            </a:r>
          </a:p>
        </p:txBody>
      </p:sp>
      <p:pic>
        <p:nvPicPr>
          <p:cNvPr id="2" name="Picture 1">
            <a:extLst>
              <a:ext uri="{FF2B5EF4-FFF2-40B4-BE49-F238E27FC236}">
                <a16:creationId xmlns:a16="http://schemas.microsoft.com/office/drawing/2014/main" id="{D2BEEF48-4C1F-7D69-191A-8599675570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91328" y="218336"/>
            <a:ext cx="1554480" cy="1554480"/>
          </a:xfrm>
          <a:prstGeom prst="rect">
            <a:avLst/>
          </a:prstGeom>
        </p:spPr>
      </p:pic>
      <p:sp>
        <p:nvSpPr>
          <p:cNvPr id="4" name="TextBox 3">
            <a:extLst>
              <a:ext uri="{FF2B5EF4-FFF2-40B4-BE49-F238E27FC236}">
                <a16:creationId xmlns:a16="http://schemas.microsoft.com/office/drawing/2014/main" id="{EDAD0623-28E1-4BF1-4080-1DBC868344C6}"/>
              </a:ext>
            </a:extLst>
          </p:cNvPr>
          <p:cNvSpPr txBox="1"/>
          <p:nvPr/>
        </p:nvSpPr>
        <p:spPr>
          <a:xfrm>
            <a:off x="175133" y="1772816"/>
            <a:ext cx="1567288"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Kuykendall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Tampa, Florida</a:t>
            </a:r>
          </a:p>
        </p:txBody>
      </p:sp>
      <p:pic>
        <p:nvPicPr>
          <p:cNvPr id="6" name="Picture 5">
            <a:extLst>
              <a:ext uri="{FF2B5EF4-FFF2-40B4-BE49-F238E27FC236}">
                <a16:creationId xmlns:a16="http://schemas.microsoft.com/office/drawing/2014/main" id="{577A30A8-DF0B-6BA0-70BE-7D7D661892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6567" y="218336"/>
            <a:ext cx="1554480" cy="1554480"/>
          </a:xfrm>
          <a:prstGeom prst="rect">
            <a:avLst/>
          </a:prstGeom>
        </p:spPr>
      </p:pic>
    </p:spTree>
    <p:extLst>
      <p:ext uri="{BB962C8B-B14F-4D97-AF65-F5344CB8AC3E}">
        <p14:creationId xmlns:p14="http://schemas.microsoft.com/office/powerpoint/2010/main" val="23006163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ounded Rectangle 68"/>
          <p:cNvSpPr/>
          <p:nvPr/>
        </p:nvSpPr>
        <p:spPr>
          <a:xfrm>
            <a:off x="3535363" y="2857320"/>
            <a:ext cx="6766877" cy="3417049"/>
          </a:xfrm>
          <a:prstGeom prst="roundRect">
            <a:avLst>
              <a:gd name="adj" fmla="val 7995"/>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Arial" pitchFamily="34" charset="0"/>
            </a:endParaRPr>
          </a:p>
        </p:txBody>
      </p:sp>
      <p:sp>
        <p:nvSpPr>
          <p:cNvPr id="22530" name="Title 3"/>
          <p:cNvSpPr>
            <a:spLocks noGrp="1"/>
          </p:cNvSpPr>
          <p:nvPr>
            <p:ph type="title"/>
          </p:nvPr>
        </p:nvSpPr>
        <p:spPr/>
        <p:txBody>
          <a:bodyPr/>
          <a:lstStyle/>
          <a:p>
            <a:r>
              <a:rPr sz="3000">
                <a:latin typeface="Arial" charset="0"/>
                <a:cs typeface="Arial" charset="0"/>
              </a:rPr>
              <a:t>Overview of Myelofibrosis (MF)</a:t>
            </a:r>
          </a:p>
        </p:txBody>
      </p:sp>
      <p:sp>
        <p:nvSpPr>
          <p:cNvPr id="22531" name="Rectangle 1"/>
          <p:cNvSpPr>
            <a:spLocks noChangeArrowheads="1"/>
          </p:cNvSpPr>
          <p:nvPr/>
        </p:nvSpPr>
        <p:spPr bwMode="auto">
          <a:xfrm>
            <a:off x="3571875" y="5749925"/>
            <a:ext cx="6731000" cy="33813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black"/>
              </a:solidFill>
              <a:effectLst/>
              <a:uLnTx/>
              <a:uFillTx/>
              <a:latin typeface="Calibri"/>
              <a:ea typeface="MS PGothic" charset="0"/>
              <a:cs typeface="Arial" charset="0"/>
            </a:endParaRPr>
          </a:p>
        </p:txBody>
      </p:sp>
      <p:sp>
        <p:nvSpPr>
          <p:cNvPr id="22532" name="TextBox 2"/>
          <p:cNvSpPr txBox="1">
            <a:spLocks noChangeArrowheads="1"/>
          </p:cNvSpPr>
          <p:nvPr/>
        </p:nvSpPr>
        <p:spPr bwMode="auto">
          <a:xfrm>
            <a:off x="1524000" y="6442075"/>
            <a:ext cx="9144000" cy="4000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prstClr val="black"/>
                </a:solidFill>
                <a:effectLst/>
                <a:uLnTx/>
                <a:uFillTx/>
                <a:latin typeface="Calibri"/>
                <a:ea typeface="MS PGothic" charset="0"/>
                <a:cs typeface="Arial" charset="0"/>
              </a:rPr>
              <a:t>1</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Tefferi A, Vardiman JW. </a:t>
            </a:r>
            <a:r>
              <a:rPr kumimoji="0" lang="en-US" sz="1000" b="0" i="1" u="none" strike="noStrike" kern="1200" cap="none" spc="0" normalizeH="0" baseline="0" noProof="0">
                <a:ln>
                  <a:noFill/>
                </a:ln>
                <a:solidFill>
                  <a:prstClr val="black"/>
                </a:solidFill>
                <a:effectLst/>
                <a:uLnTx/>
                <a:uFillTx/>
                <a:latin typeface="Calibri"/>
                <a:ea typeface="MS PGothic" charset="0"/>
                <a:cs typeface="Arial" charset="0"/>
              </a:rPr>
              <a:t>Leukemia</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 2008;22:14-22; </a:t>
            </a:r>
            <a:r>
              <a:rPr kumimoji="0" lang="en-US" sz="1000" b="0" i="0" u="none" strike="noStrike" kern="1200" cap="none" spc="0" normalizeH="0" baseline="30000" noProof="0">
                <a:ln>
                  <a:noFill/>
                </a:ln>
                <a:solidFill>
                  <a:prstClr val="black"/>
                </a:solidFill>
                <a:effectLst/>
                <a:uLnTx/>
                <a:uFillTx/>
                <a:latin typeface="Calibri"/>
                <a:ea typeface="MS PGothic" charset="0"/>
                <a:cs typeface="Arial" charset="0"/>
              </a:rPr>
              <a:t>2</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Data on file, Incyte Corporation; </a:t>
            </a:r>
            <a:r>
              <a:rPr kumimoji="0" lang="en-US" sz="1000" b="0" i="0" u="none" strike="noStrike" kern="1200" cap="none" spc="0" normalizeH="0" baseline="30000" noProof="0">
                <a:ln>
                  <a:noFill/>
                </a:ln>
                <a:solidFill>
                  <a:prstClr val="black"/>
                </a:solidFill>
                <a:effectLst/>
                <a:uLnTx/>
                <a:uFillTx/>
                <a:latin typeface="Calibri"/>
                <a:ea typeface="MS PGothic" charset="0"/>
                <a:cs typeface="Arial" charset="0"/>
              </a:rPr>
              <a:t>3</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Verstovsek S. </a:t>
            </a:r>
            <a:r>
              <a:rPr kumimoji="0" lang="en-US" sz="1000" b="0" i="1" u="none" strike="noStrike" kern="1200" cap="none" spc="0" normalizeH="0" baseline="0" noProof="0">
                <a:ln>
                  <a:noFill/>
                </a:ln>
                <a:solidFill>
                  <a:prstClr val="black"/>
                </a:solidFill>
                <a:effectLst/>
                <a:uLnTx/>
                <a:uFillTx/>
                <a:latin typeface="Calibri"/>
                <a:ea typeface="MS PGothic" charset="0"/>
                <a:cs typeface="Arial" charset="0"/>
              </a:rPr>
              <a:t>Clin Can Res</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 2010;16:1988-1996;</a:t>
            </a:r>
            <a:b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br>
            <a:r>
              <a:rPr kumimoji="0" lang="en-US" sz="1000" b="0" i="0" u="none" strike="noStrike" kern="1200" cap="none" spc="0" normalizeH="0" baseline="30000" noProof="0">
                <a:ln>
                  <a:noFill/>
                </a:ln>
                <a:solidFill>
                  <a:prstClr val="black"/>
                </a:solidFill>
                <a:effectLst/>
                <a:uLnTx/>
                <a:uFillTx/>
                <a:latin typeface="Calibri"/>
                <a:ea typeface="MS PGothic" charset="0"/>
                <a:cs typeface="Arial" charset="0"/>
              </a:rPr>
              <a:t>4</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Mesa RA. </a:t>
            </a:r>
            <a:r>
              <a:rPr kumimoji="0" lang="en-US" sz="1000" b="0" i="1" u="none" strike="noStrike" kern="1200" cap="none" spc="0" normalizeH="0" baseline="0" noProof="0">
                <a:ln>
                  <a:noFill/>
                </a:ln>
                <a:solidFill>
                  <a:prstClr val="black"/>
                </a:solidFill>
                <a:effectLst/>
                <a:uLnTx/>
                <a:uFillTx/>
                <a:latin typeface="Calibri"/>
                <a:ea typeface="MS PGothic" charset="0"/>
                <a:cs typeface="Arial" charset="0"/>
              </a:rPr>
              <a:t>Blood</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 2009;113(22):5394-5400; </a:t>
            </a:r>
            <a:r>
              <a:rPr kumimoji="0" lang="en-US" sz="1000" b="0" i="0" u="none" strike="noStrike" kern="1200" cap="none" spc="0" normalizeH="0" baseline="30000" noProof="0">
                <a:ln>
                  <a:noFill/>
                </a:ln>
                <a:solidFill>
                  <a:prstClr val="black"/>
                </a:solidFill>
                <a:effectLst/>
                <a:uLnTx/>
                <a:uFillTx/>
                <a:latin typeface="Calibri"/>
                <a:ea typeface="MS PGothic" charset="0"/>
                <a:cs typeface="Arial" charset="0"/>
              </a:rPr>
              <a:t>5</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Cervantes F, et al. </a:t>
            </a:r>
            <a:r>
              <a:rPr kumimoji="0" lang="en-US" sz="1000" b="0" i="1" u="none" strike="noStrike" kern="1200" cap="none" spc="0" normalizeH="0" baseline="0" noProof="0">
                <a:ln>
                  <a:noFill/>
                </a:ln>
                <a:solidFill>
                  <a:prstClr val="black"/>
                </a:solidFill>
                <a:effectLst/>
                <a:uLnTx/>
                <a:uFillTx/>
                <a:latin typeface="Calibri"/>
                <a:ea typeface="MS PGothic" charset="0"/>
                <a:cs typeface="Arial" charset="0"/>
              </a:rPr>
              <a:t>Blood</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 2009;113:2895-2901; </a:t>
            </a:r>
            <a:r>
              <a:rPr kumimoji="0" lang="en-US" sz="1000" b="0" i="0" u="none" strike="noStrike" kern="1200" cap="none" spc="0" normalizeH="0" baseline="30000" noProof="0">
                <a:ln>
                  <a:noFill/>
                </a:ln>
                <a:solidFill>
                  <a:prstClr val="black"/>
                </a:solidFill>
                <a:effectLst/>
                <a:uLnTx/>
                <a:uFillTx/>
                <a:latin typeface="Calibri"/>
                <a:ea typeface="MS PGothic" charset="0"/>
                <a:cs typeface="Arial" charset="0"/>
              </a:rPr>
              <a:t>6</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Tam CS, et al. </a:t>
            </a:r>
            <a:r>
              <a:rPr kumimoji="0" lang="en-US" sz="1000" b="0" i="1" u="none" strike="noStrike" kern="1200" cap="none" spc="0" normalizeH="0" baseline="0" noProof="0">
                <a:ln>
                  <a:noFill/>
                </a:ln>
                <a:solidFill>
                  <a:prstClr val="black"/>
                </a:solidFill>
                <a:effectLst/>
                <a:uLnTx/>
                <a:uFillTx/>
                <a:latin typeface="Calibri"/>
                <a:ea typeface="MS PGothic" charset="0"/>
                <a:cs typeface="Arial" charset="0"/>
              </a:rPr>
              <a:t>J Clin Oncol</a:t>
            </a: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 2009;27:5587-5593.</a:t>
            </a:r>
          </a:p>
        </p:txBody>
      </p:sp>
      <p:sp>
        <p:nvSpPr>
          <p:cNvPr id="6" name="Rounded Rectangle 5"/>
          <p:cNvSpPr/>
          <p:nvPr/>
        </p:nvSpPr>
        <p:spPr>
          <a:xfrm>
            <a:off x="5003800" y="1455739"/>
            <a:ext cx="3594100" cy="43973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pitchFamily="34" charset="0"/>
              </a:rPr>
              <a:t>Myeloproliferative Neoplasms</a:t>
            </a:r>
            <a:r>
              <a:rPr kumimoji="0" lang="en-US" sz="1800" b="1" i="0" u="none" strike="noStrike" kern="1200" cap="none" spc="0" normalizeH="0" baseline="30000" noProof="0" dirty="0">
                <a:ln>
                  <a:noFill/>
                </a:ln>
                <a:solidFill>
                  <a:prstClr val="black"/>
                </a:solidFill>
                <a:effectLst/>
                <a:uLnTx/>
                <a:uFillTx/>
                <a:latin typeface="Calibri"/>
                <a:ea typeface="+mn-ea"/>
                <a:cs typeface="Arial" pitchFamily="34" charset="0"/>
              </a:rPr>
              <a:t>1</a:t>
            </a:r>
            <a:endParaRPr kumimoji="0" lang="en-US" sz="1800" b="1"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10" name="Rounded Rectangle 9"/>
          <p:cNvSpPr/>
          <p:nvPr/>
        </p:nvSpPr>
        <p:spPr>
          <a:xfrm>
            <a:off x="2001839" y="2370139"/>
            <a:ext cx="1335087" cy="36512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CML</a:t>
            </a:r>
          </a:p>
        </p:txBody>
      </p:sp>
      <p:cxnSp>
        <p:nvCxnSpPr>
          <p:cNvPr id="74" name="Elbow Connector 73"/>
          <p:cNvCxnSpPr>
            <a:stCxn id="6" idx="1"/>
            <a:endCxn id="10" idx="0"/>
          </p:cNvCxnSpPr>
          <p:nvPr/>
        </p:nvCxnSpPr>
        <p:spPr>
          <a:xfrm rot="10800000" flipV="1">
            <a:off x="2670176" y="1674814"/>
            <a:ext cx="2333625" cy="695325"/>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Elbow Connector 77"/>
          <p:cNvCxnSpPr>
            <a:stCxn id="22551" idx="1"/>
            <a:endCxn id="35" idx="0"/>
          </p:cNvCxnSpPr>
          <p:nvPr/>
        </p:nvCxnSpPr>
        <p:spPr>
          <a:xfrm rot="10800000" flipV="1">
            <a:off x="4854576" y="2073275"/>
            <a:ext cx="1363663" cy="946150"/>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3902075" y="3019426"/>
            <a:ext cx="1905000" cy="3667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Primary MF</a:t>
            </a:r>
          </a:p>
        </p:txBody>
      </p:sp>
      <p:sp>
        <p:nvSpPr>
          <p:cNvPr id="36" name="Rounded Rectangle 35"/>
          <p:cNvSpPr/>
          <p:nvPr/>
        </p:nvSpPr>
        <p:spPr>
          <a:xfrm>
            <a:off x="5980113" y="3008313"/>
            <a:ext cx="1905000" cy="3667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Post-PV MF</a:t>
            </a:r>
          </a:p>
        </p:txBody>
      </p:sp>
      <p:sp>
        <p:nvSpPr>
          <p:cNvPr id="37" name="Rounded Rectangle 36"/>
          <p:cNvSpPr/>
          <p:nvPr/>
        </p:nvSpPr>
        <p:spPr>
          <a:xfrm>
            <a:off x="8067675" y="3013076"/>
            <a:ext cx="1905000" cy="3667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Post-ET MF</a:t>
            </a:r>
          </a:p>
        </p:txBody>
      </p:sp>
      <p:sp>
        <p:nvSpPr>
          <p:cNvPr id="22540" name="TextBox 32"/>
          <p:cNvSpPr txBox="1">
            <a:spLocks noChangeArrowheads="1"/>
          </p:cNvSpPr>
          <p:nvPr/>
        </p:nvSpPr>
        <p:spPr bwMode="auto">
          <a:xfrm>
            <a:off x="1524001" y="5646739"/>
            <a:ext cx="2011363" cy="7080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MF, myelofibrosis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PV, polycythemia vera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ET, essential thrombocythemia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S PGothic" charset="0"/>
                <a:cs typeface="Arial" charset="0"/>
              </a:rPr>
              <a:t>CML, chronic myeloid leukemia</a:t>
            </a:r>
          </a:p>
        </p:txBody>
      </p:sp>
      <p:sp>
        <p:nvSpPr>
          <p:cNvPr id="34" name="TextBox 33"/>
          <p:cNvSpPr txBox="1"/>
          <p:nvPr/>
        </p:nvSpPr>
        <p:spPr>
          <a:xfrm>
            <a:off x="3636963" y="3946526"/>
            <a:ext cx="6602412" cy="23542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MF prevalence</a:t>
            </a:r>
          </a:p>
          <a:p>
            <a:pPr marL="233363" marR="0" lvl="0" indent="-2333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Approximately 16,000 to 18,500 patients in the United States</a:t>
            </a:r>
            <a:r>
              <a:rPr kumimoji="0" lang="en-US" sz="1400" b="0" i="0" u="none" strike="noStrike" kern="1200" cap="none" spc="0" normalizeH="0" baseline="30000" noProof="0" dirty="0">
                <a:ln>
                  <a:noFill/>
                </a:ln>
                <a:solidFill>
                  <a:prstClr val="black"/>
                </a:solidFill>
                <a:effectLst/>
                <a:uLnTx/>
                <a:uFillTx/>
                <a:latin typeface="Arial" pitchFamily="34" charset="0"/>
                <a:ea typeface="MS PGothic" charset="0"/>
                <a:cs typeface="Arial" pitchFamily="34" charset="0"/>
              </a:rPr>
              <a:t>2</a:t>
            </a:r>
            <a:endPar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MF is characterized by</a:t>
            </a:r>
          </a:p>
          <a:p>
            <a:pPr marL="233363" marR="0" lvl="0" indent="-2333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Bone marrow fibrosis, cytopenias, and constitutional symptoms</a:t>
            </a:r>
            <a:r>
              <a:rPr kumimoji="0" lang="en-US" sz="1400" b="0" i="0" u="none" strike="noStrike" kern="1200" cap="none" spc="0" normalizeH="0" baseline="30000" noProof="0" dirty="0">
                <a:ln>
                  <a:noFill/>
                </a:ln>
                <a:solidFill>
                  <a:prstClr val="black"/>
                </a:solidFill>
                <a:effectLst/>
                <a:uLnTx/>
                <a:uFillTx/>
                <a:latin typeface="Arial" pitchFamily="34" charset="0"/>
                <a:ea typeface="MS PGothic" charset="0"/>
                <a:cs typeface="Arial" pitchFamily="34" charset="0"/>
              </a:rPr>
              <a:t>3</a:t>
            </a:r>
            <a:endPar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endParaRPr>
          </a:p>
          <a:p>
            <a:pPr marL="233363" marR="0" lvl="0" indent="-2333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Splenomegaly</a:t>
            </a:r>
            <a:r>
              <a:rPr kumimoji="0" lang="en-US" sz="1400" b="0" i="0" u="none" strike="noStrike" kern="1200" cap="none" spc="0" normalizeH="0" baseline="30000" noProof="0" dirty="0">
                <a:ln>
                  <a:noFill/>
                </a:ln>
                <a:solidFill>
                  <a:prstClr val="black"/>
                </a:solidFill>
                <a:effectLst/>
                <a:uLnTx/>
                <a:uFillTx/>
                <a:latin typeface="Arial" pitchFamily="34" charset="0"/>
                <a:ea typeface="MS PGothic" charset="0"/>
                <a:cs typeface="Arial" pitchFamily="34" charset="0"/>
              </a:rPr>
              <a:t>4</a:t>
            </a:r>
            <a:endPar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MF natural history</a:t>
            </a:r>
          </a:p>
          <a:p>
            <a:pPr marL="233363" marR="0" lvl="0" indent="-23336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rPr>
              <a:t>Time course of disease progression is highly variable but frequently characterized by a period of stable disease followed by a late stage with rapid clinical progression</a:t>
            </a:r>
            <a:r>
              <a:rPr kumimoji="0" lang="en-US" sz="1400" b="0" i="0" u="none" strike="noStrike" kern="1200" cap="none" spc="0" normalizeH="0" baseline="30000" noProof="0" dirty="0">
                <a:ln>
                  <a:noFill/>
                </a:ln>
                <a:solidFill>
                  <a:prstClr val="black"/>
                </a:solidFill>
                <a:effectLst/>
                <a:uLnTx/>
                <a:uFillTx/>
                <a:latin typeface="Arial" pitchFamily="34" charset="0"/>
                <a:ea typeface="MS PGothic" charset="0"/>
                <a:cs typeface="Arial" pitchFamily="34" charset="0"/>
              </a:rPr>
              <a:t>5,6</a:t>
            </a:r>
            <a:endParaRPr kumimoji="0" lang="en-US" sz="1400" b="0" i="0" u="none" strike="noStrike" kern="1200" cap="none" spc="0" normalizeH="0" baseline="0" noProof="0" dirty="0">
              <a:ln>
                <a:noFill/>
              </a:ln>
              <a:solidFill>
                <a:prstClr val="black"/>
              </a:solidFill>
              <a:effectLst/>
              <a:uLnTx/>
              <a:uFillTx/>
              <a:latin typeface="Arial" pitchFamily="34" charset="0"/>
              <a:ea typeface="MS PGothic" charset="0"/>
              <a:cs typeface="Arial" pitchFamily="34" charset="0"/>
            </a:endParaRPr>
          </a:p>
        </p:txBody>
      </p:sp>
      <p:sp>
        <p:nvSpPr>
          <p:cNvPr id="19" name="Rounded Rectangle 18"/>
          <p:cNvSpPr/>
          <p:nvPr/>
        </p:nvSpPr>
        <p:spPr>
          <a:xfrm>
            <a:off x="6149975" y="2370139"/>
            <a:ext cx="1335088" cy="36512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tab pos="287338" algn="l"/>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PV</a:t>
            </a:r>
          </a:p>
        </p:txBody>
      </p:sp>
      <p:sp>
        <p:nvSpPr>
          <p:cNvPr id="20" name="Rounded Rectangle 19"/>
          <p:cNvSpPr/>
          <p:nvPr/>
        </p:nvSpPr>
        <p:spPr>
          <a:xfrm>
            <a:off x="8348664" y="2370139"/>
            <a:ext cx="1335087" cy="36512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Arial" pitchFamily="34" charset="0"/>
              </a:rPr>
              <a:t>ET</a:t>
            </a:r>
          </a:p>
        </p:txBody>
      </p:sp>
      <p:cxnSp>
        <p:nvCxnSpPr>
          <p:cNvPr id="23" name="Elbow Connector 22"/>
          <p:cNvCxnSpPr>
            <a:stCxn id="6" idx="2"/>
          </p:cNvCxnSpPr>
          <p:nvPr/>
        </p:nvCxnSpPr>
        <p:spPr>
          <a:xfrm rot="16200000" flipH="1">
            <a:off x="6569076" y="2127251"/>
            <a:ext cx="474663" cy="11113"/>
          </a:xfrm>
          <a:prstGeom prst="bentConnector3">
            <a:avLst>
              <a:gd name="adj1" fmla="val 5000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Elbow Connector 25"/>
          <p:cNvCxnSpPr>
            <a:endCxn id="20" idx="0"/>
          </p:cNvCxnSpPr>
          <p:nvPr/>
        </p:nvCxnSpPr>
        <p:spPr>
          <a:xfrm>
            <a:off x="7329488" y="2073276"/>
            <a:ext cx="1687512" cy="296863"/>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546" name="TextBox 6"/>
          <p:cNvSpPr txBox="1">
            <a:spLocks noChangeArrowheads="1"/>
          </p:cNvSpPr>
          <p:nvPr/>
        </p:nvSpPr>
        <p:spPr bwMode="auto">
          <a:xfrm>
            <a:off x="3417889" y="1438276"/>
            <a:ext cx="1082675" cy="523875"/>
          </a:xfrm>
          <a:prstGeom prst="rect">
            <a:avLst/>
          </a:prstGeom>
          <a:solidFill>
            <a:schemeClr val="bg1"/>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a:ea typeface="MS PGothic" charset="0"/>
                <a:cs typeface="Arial" charset="0"/>
              </a:rPr>
              <a:t>Ph positive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a:ea typeface="MS PGothic" charset="0"/>
                <a:cs typeface="Arial" charset="0"/>
              </a:rPr>
              <a:t>BCR-ABL</a:t>
            </a:r>
          </a:p>
        </p:txBody>
      </p:sp>
      <p:cxnSp>
        <p:nvCxnSpPr>
          <p:cNvPr id="33" name="Elbow Connector 32"/>
          <p:cNvCxnSpPr/>
          <p:nvPr/>
        </p:nvCxnSpPr>
        <p:spPr>
          <a:xfrm rot="5400000">
            <a:off x="6672263" y="2855913"/>
            <a:ext cx="303213" cy="1588"/>
          </a:xfrm>
          <a:prstGeom prst="bentConnector3">
            <a:avLst>
              <a:gd name="adj1" fmla="val 50000"/>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Elbow Connector 37"/>
          <p:cNvCxnSpPr>
            <a:endCxn id="37" idx="0"/>
          </p:cNvCxnSpPr>
          <p:nvPr/>
        </p:nvCxnSpPr>
        <p:spPr>
          <a:xfrm rot="16200000" flipH="1">
            <a:off x="8864601" y="2857501"/>
            <a:ext cx="307975" cy="3175"/>
          </a:xfrm>
          <a:prstGeom prst="bentConnector3">
            <a:avLst>
              <a:gd name="adj1" fmla="val 50000"/>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783" name="TextBox 30"/>
          <p:cNvSpPr txBox="1">
            <a:spLocks noChangeArrowheads="1"/>
          </p:cNvSpPr>
          <p:nvPr/>
        </p:nvSpPr>
        <p:spPr bwMode="auto">
          <a:xfrm>
            <a:off x="5446714" y="3602039"/>
            <a:ext cx="3005137" cy="369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defPPr>
              <a:defRPr lang="en-US"/>
            </a:defPPr>
            <a:lvl1pPr algn="ctr" fontAlgn="auto">
              <a:spcBef>
                <a:spcPts val="0"/>
              </a:spcBef>
              <a:spcAft>
                <a:spcPts val="0"/>
              </a:spcAft>
              <a:defRPr sz="1600" b="1">
                <a:latin typeface="Calibri" pitchFamily="34" charset="0"/>
                <a:cs typeface="Calibr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prstClr val="black"/>
                </a:solidFill>
                <a:effectLst/>
                <a:uLnTx/>
                <a:uFillTx/>
                <a:latin typeface="Arial" pitchFamily="34" charset="0"/>
                <a:ea typeface="+mn-ea"/>
                <a:cs typeface="Arial" pitchFamily="34" charset="0"/>
              </a:rPr>
              <a:t>Myelofibrosis</a:t>
            </a:r>
          </a:p>
        </p:txBody>
      </p:sp>
      <p:sp>
        <p:nvSpPr>
          <p:cNvPr id="28" name="Right Brace 27"/>
          <p:cNvSpPr/>
          <p:nvPr/>
        </p:nvSpPr>
        <p:spPr>
          <a:xfrm rot="5400000">
            <a:off x="6845301" y="558801"/>
            <a:ext cx="201612" cy="6053137"/>
          </a:xfrm>
          <a:prstGeom prst="rightBrac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22551" name="TextBox 6"/>
          <p:cNvSpPr txBox="1">
            <a:spLocks noChangeArrowheads="1"/>
          </p:cNvSpPr>
          <p:nvPr/>
        </p:nvSpPr>
        <p:spPr bwMode="auto">
          <a:xfrm>
            <a:off x="6218239" y="1938339"/>
            <a:ext cx="1227137" cy="269875"/>
          </a:xfrm>
          <a:prstGeom prst="rect">
            <a:avLst/>
          </a:prstGeom>
          <a:solidFill>
            <a:schemeClr val="bg1"/>
          </a:solidFill>
          <a:ln w="9525">
            <a:noFill/>
            <a:miter lim="800000"/>
            <a:headEnd/>
            <a:tailEnd/>
          </a:ln>
        </p:spPr>
        <p:txBody>
          <a:bodyPr tIns="27432" bIns="2743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a:ea typeface="MS PGothic" charset="0"/>
                <a:cs typeface="Arial" charset="0"/>
              </a:rPr>
              <a:t>Ph negative</a:t>
            </a:r>
          </a:p>
        </p:txBody>
      </p:sp>
      <p:sp>
        <p:nvSpPr>
          <p:cNvPr id="3" name="TextBox 2">
            <a:extLst>
              <a:ext uri="{FF2B5EF4-FFF2-40B4-BE49-F238E27FC236}">
                <a16:creationId xmlns:a16="http://schemas.microsoft.com/office/drawing/2014/main" id="{4C99F7A0-65AB-8562-6F2C-64C4DC5401A0}"/>
              </a:ext>
            </a:extLst>
          </p:cNvPr>
          <p:cNvSpPr txBox="1"/>
          <p:nvPr/>
        </p:nvSpPr>
        <p:spPr>
          <a:xfrm>
            <a:off x="9652002" y="6526979"/>
            <a:ext cx="2505686" cy="307777"/>
          </a:xfrm>
          <a:prstGeom prst="rect">
            <a:avLst/>
          </a:prstGeom>
          <a:noFill/>
        </p:spPr>
        <p:txBody>
          <a:bodyPr wrap="none" rtlCol="0">
            <a:spAutoFit/>
          </a:bodyPr>
          <a:lstStyle/>
          <a:p>
            <a:r>
              <a:rPr lang="en-US" sz="1400" b="0" dirty="0">
                <a:solidFill>
                  <a:schemeClr val="tx1"/>
                </a:solidFill>
                <a:latin typeface="+mn-lt"/>
              </a:rPr>
              <a:t>Courtesy of Rami </a:t>
            </a:r>
            <a:r>
              <a:rPr lang="en-US" sz="1400" b="0" dirty="0" err="1">
                <a:solidFill>
                  <a:schemeClr val="tx1"/>
                </a:solidFill>
                <a:latin typeface="+mn-lt"/>
              </a:rPr>
              <a:t>Komrokji</a:t>
            </a:r>
            <a:r>
              <a:rPr lang="en-US" sz="1400" b="0" dirty="0">
                <a:solidFill>
                  <a:schemeClr val="tx1"/>
                </a:solidFill>
                <a:latin typeface="+mn-lt"/>
              </a:rPr>
              <a:t>, MD </a:t>
            </a:r>
          </a:p>
        </p:txBody>
      </p:sp>
    </p:spTree>
    <p:extLst>
      <p:ext uri="{BB962C8B-B14F-4D97-AF65-F5344CB8AC3E}">
        <p14:creationId xmlns:p14="http://schemas.microsoft.com/office/powerpoint/2010/main" val="1495086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10"/>
          <p:cNvSpPr>
            <a:spLocks noChangeShapeType="1"/>
          </p:cNvSpPr>
          <p:nvPr/>
        </p:nvSpPr>
        <p:spPr bwMode="auto">
          <a:xfrm>
            <a:off x="1992314" y="836614"/>
            <a:ext cx="8218487" cy="1587"/>
          </a:xfrm>
          <a:prstGeom prst="line">
            <a:avLst/>
          </a:prstGeom>
          <a:noFill/>
          <a:ln w="9525">
            <a:solidFill>
              <a:srgbClr val="25111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ヒラギノ角ゴ Pro W3" charset="0"/>
              <a:cs typeface="+mn-cs"/>
            </a:endParaRPr>
          </a:p>
        </p:txBody>
      </p:sp>
      <p:sp>
        <p:nvSpPr>
          <p:cNvPr id="4" name="Rectangle 11"/>
          <p:cNvSpPr>
            <a:spLocks noChangeArrowheads="1"/>
          </p:cNvSpPr>
          <p:nvPr/>
        </p:nvSpPr>
        <p:spPr bwMode="auto">
          <a:xfrm>
            <a:off x="2063552" y="0"/>
            <a:ext cx="8102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51110"/>
                </a:solidFill>
                <a:effectLst/>
                <a:uLnTx/>
                <a:uFillTx/>
                <a:latin typeface="Calibri"/>
                <a:ea typeface="ヒラギノ角ゴ Pro W3" charset="0"/>
                <a:cs typeface="Calibri"/>
              </a:rPr>
              <a:t>Myelofibrosis: Clinical Manifestations</a:t>
            </a:r>
            <a:r>
              <a:rPr kumimoji="0" lang="en-US" sz="3000" b="0" i="0" u="none" strike="noStrike" kern="1200" cap="none" spc="0" normalizeH="0" baseline="30000" noProof="0" dirty="0">
                <a:ln>
                  <a:noFill/>
                </a:ln>
                <a:solidFill>
                  <a:srgbClr val="251110"/>
                </a:solidFill>
                <a:effectLst/>
                <a:uLnTx/>
                <a:uFillTx/>
                <a:latin typeface="Calibri"/>
                <a:ea typeface="ヒラギノ角ゴ Pro W3" charset="0"/>
                <a:cs typeface="Calibri"/>
              </a:rPr>
              <a:t>1</a:t>
            </a:r>
          </a:p>
        </p:txBody>
      </p:sp>
      <p:graphicFrame>
        <p:nvGraphicFramePr>
          <p:cNvPr id="5" name="Table 4"/>
          <p:cNvGraphicFramePr>
            <a:graphicFrameLocks noGrp="1"/>
          </p:cNvGraphicFramePr>
          <p:nvPr/>
        </p:nvGraphicFramePr>
        <p:xfrm>
          <a:off x="1919536" y="1057858"/>
          <a:ext cx="5544616" cy="4981931"/>
        </p:xfrm>
        <a:graphic>
          <a:graphicData uri="http://schemas.openxmlformats.org/drawingml/2006/table">
            <a:tbl>
              <a:tblPr/>
              <a:tblGrid>
                <a:gridCol w="2376264">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564668">
                <a:tc>
                  <a:txBody>
                    <a:bodyPr/>
                    <a:lstStyle/>
                    <a:p>
                      <a:pPr marL="0" marR="0" lvl="0" indent="0" algn="l" defTabSz="914400" rtl="0" eaLnBrk="1" fontAlgn="base" latinLnBrk="0" hangingPunct="1">
                        <a:lnSpc>
                          <a:spcPct val="100000"/>
                        </a:lnSpc>
                        <a:spcBef>
                          <a:spcPct val="20000"/>
                        </a:spcBef>
                        <a:spcAft>
                          <a:spcPct val="0"/>
                        </a:spcAft>
                        <a:buClr>
                          <a:srgbClr val="006099"/>
                        </a:buClr>
                        <a:buSzTx/>
                        <a:buFontTx/>
                        <a:buNone/>
                        <a:tabLst/>
                      </a:pPr>
                      <a:r>
                        <a:rPr kumimoji="0" lang="en-US" sz="1800" b="1" i="0" u="none" strike="noStrike" cap="none" normalizeH="0" baseline="0" dirty="0">
                          <a:ln>
                            <a:noFill/>
                          </a:ln>
                          <a:solidFill>
                            <a:schemeClr val="tx1"/>
                          </a:solidFill>
                          <a:effectLst/>
                          <a:latin typeface="Calibri" pitchFamily="34" charset="0"/>
                        </a:rPr>
                        <a:t>Constitutional symptoms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099"/>
                        </a:buClr>
                        <a:buSzTx/>
                        <a:buFontTx/>
                        <a:buNone/>
                        <a:tabLst/>
                      </a:pPr>
                      <a:r>
                        <a:rPr kumimoji="0" lang="en-US" sz="1800" b="0" i="0" u="none" strike="noStrike" cap="none" normalizeH="0" baseline="0" dirty="0">
                          <a:ln>
                            <a:noFill/>
                          </a:ln>
                          <a:solidFill>
                            <a:schemeClr val="tx1"/>
                          </a:solidFill>
                          <a:effectLst/>
                          <a:latin typeface="Calibri" pitchFamily="34" charset="0"/>
                        </a:rPr>
                        <a:t>Fatigue, weight loss, cachexia, pruritus, night sweats, bone/joint pain, low-grade fever, cough</a:t>
                      </a:r>
                    </a:p>
                  </a:txBody>
                  <a:tcPr marT="45718" marB="45718" anchor="ctr" horzOverflow="overflow">
                    <a:lnL w="12700" cap="flat" cmpd="sng" algn="ctr">
                      <a:solidFill>
                        <a:schemeClr val="tx1"/>
                      </a:solidFill>
                      <a:prstDash val="solid"/>
                      <a:round/>
                      <a:headEnd type="none" w="med" len="med"/>
                      <a:tailEnd type="none" w="med" len="med"/>
                    </a:lnL>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564668">
                <a:tc>
                  <a:txBody>
                    <a:bodyPr/>
                    <a:lstStyle/>
                    <a:p>
                      <a:pPr marL="0" marR="0" lvl="0" indent="0" algn="l" defTabSz="914400" rtl="0" eaLnBrk="1" fontAlgn="base" latinLnBrk="0" hangingPunct="1">
                        <a:lnSpc>
                          <a:spcPct val="100000"/>
                        </a:lnSpc>
                        <a:spcBef>
                          <a:spcPct val="20000"/>
                        </a:spcBef>
                        <a:spcAft>
                          <a:spcPct val="0"/>
                        </a:spcAft>
                        <a:buClr>
                          <a:srgbClr val="006099"/>
                        </a:buClr>
                        <a:buSzTx/>
                        <a:buFontTx/>
                        <a:buNone/>
                        <a:tabLst/>
                        <a:defRPr/>
                      </a:pPr>
                      <a:r>
                        <a:rPr kumimoji="0" lang="en-US" sz="1800" b="1" i="0" u="none" strike="noStrike" cap="none" normalizeH="0" baseline="0" dirty="0">
                          <a:ln>
                            <a:noFill/>
                          </a:ln>
                          <a:solidFill>
                            <a:schemeClr val="tx1"/>
                          </a:solidFill>
                          <a:effectLst/>
                          <a:latin typeface="Calibri" pitchFamily="34" charset="0"/>
                        </a:rPr>
                        <a:t>Marked </a:t>
                      </a:r>
                      <a:r>
                        <a:rPr kumimoji="0" lang="en-US" sz="1800" b="1" i="0" u="none" strike="noStrike" cap="none" normalizeH="0" baseline="0" dirty="0" err="1">
                          <a:ln>
                            <a:noFill/>
                          </a:ln>
                          <a:solidFill>
                            <a:schemeClr val="tx1"/>
                          </a:solidFill>
                          <a:effectLst/>
                          <a:latin typeface="Calibri" pitchFamily="34" charset="0"/>
                        </a:rPr>
                        <a:t>hepatosplenomegaly</a:t>
                      </a:r>
                      <a:endParaRPr kumimoji="0" lang="en-US" sz="1800" b="1" i="0" u="none" strike="noStrike" cap="none" normalizeH="0" baseline="0" dirty="0">
                        <a:ln>
                          <a:noFill/>
                        </a:ln>
                        <a:solidFill>
                          <a:schemeClr val="tx1"/>
                        </a:solidFill>
                        <a:effectLst/>
                        <a:latin typeface="Calibri"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5A49A"/>
                    </a:solidFill>
                  </a:tcPr>
                </a:tc>
                <a:tc>
                  <a:txBody>
                    <a:bodyPr/>
                    <a:lstStyle/>
                    <a:p>
                      <a:pPr marL="0" marR="0" lvl="0" indent="0" algn="l" defTabSz="914400" rtl="0" eaLnBrk="1" fontAlgn="base" latinLnBrk="0" hangingPunct="1">
                        <a:lnSpc>
                          <a:spcPct val="100000"/>
                        </a:lnSpc>
                        <a:spcBef>
                          <a:spcPct val="20000"/>
                        </a:spcBef>
                        <a:spcAft>
                          <a:spcPct val="0"/>
                        </a:spcAft>
                        <a:buClr>
                          <a:srgbClr val="006099"/>
                        </a:buClr>
                        <a:buSzTx/>
                        <a:buFontTx/>
                        <a:buNone/>
                        <a:tabLst/>
                        <a:defRPr/>
                      </a:pPr>
                      <a:r>
                        <a:rPr kumimoji="0" lang="en-US" sz="1800" b="0" i="0" u="none" strike="noStrike" cap="none" normalizeH="0" baseline="0" dirty="0">
                          <a:ln>
                            <a:noFill/>
                          </a:ln>
                          <a:solidFill>
                            <a:schemeClr val="tx1"/>
                          </a:solidFill>
                          <a:effectLst/>
                          <a:latin typeface="Calibri" pitchFamily="34" charset="0"/>
                        </a:rPr>
                        <a:t>Early satiety, abdominal discomfort, painful splenic infarcts, portal hypertension, cachexia</a:t>
                      </a:r>
                    </a:p>
                  </a:txBody>
                  <a:tcPr marT="45718" marB="45718" anchor="ctr" horzOverflow="overflow">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B5A49A"/>
                    </a:solidFill>
                  </a:tcPr>
                </a:tc>
                <a:extLst>
                  <a:ext uri="{0D108BD9-81ED-4DB2-BD59-A6C34878D82A}">
                    <a16:rowId xmlns:a16="http://schemas.microsoft.com/office/drawing/2014/main" val="10001"/>
                  </a:ext>
                </a:extLst>
              </a:tr>
              <a:tr h="564668">
                <a:tc>
                  <a:txBody>
                    <a:bodyPr/>
                    <a:lstStyle/>
                    <a:p>
                      <a:pPr marL="0" marR="0" lvl="0" indent="0" algn="l" defTabSz="914400" rtl="0" eaLnBrk="1" fontAlgn="base" latinLnBrk="0" hangingPunct="1">
                        <a:lnSpc>
                          <a:spcPct val="100000"/>
                        </a:lnSpc>
                        <a:spcBef>
                          <a:spcPct val="20000"/>
                        </a:spcBef>
                        <a:spcAft>
                          <a:spcPct val="0"/>
                        </a:spcAft>
                        <a:buClr>
                          <a:srgbClr val="006099"/>
                        </a:buClr>
                        <a:buSzTx/>
                        <a:buFontTx/>
                        <a:buNone/>
                        <a:tabLst/>
                      </a:pPr>
                      <a:r>
                        <a:rPr kumimoji="0" lang="en-US" sz="1800" b="1" i="0" u="none" strike="noStrike" cap="none" normalizeH="0" baseline="0" dirty="0">
                          <a:ln>
                            <a:noFill/>
                          </a:ln>
                          <a:solidFill>
                            <a:schemeClr val="tx1"/>
                          </a:solidFill>
                          <a:effectLst/>
                          <a:latin typeface="Calibri" pitchFamily="34" charset="0"/>
                        </a:rPr>
                        <a:t>Nonhepatosplenic extramedullary hematopoiesis (rare)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6099"/>
                        </a:buClr>
                        <a:buSzTx/>
                        <a:buFontTx/>
                        <a:buNone/>
                        <a:tabLst/>
                      </a:pPr>
                      <a:r>
                        <a:rPr kumimoji="0" lang="en-US" sz="1800" b="0" i="0" u="none" strike="noStrike" cap="none" normalizeH="0" baseline="0" dirty="0">
                          <a:ln>
                            <a:noFill/>
                          </a:ln>
                          <a:solidFill>
                            <a:schemeClr val="tx1"/>
                          </a:solidFill>
                          <a:effectLst/>
                          <a:latin typeface="Calibri" pitchFamily="34" charset="0"/>
                        </a:rPr>
                        <a:t>Cord compression, ascites, pulmonary hypertension, pulmonary embolism, lymphadenopathy, skin tumors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5866">
                <a:tc gridSpan="2">
                  <a:txBody>
                    <a:bodyPr/>
                    <a:lstStyle/>
                    <a:p>
                      <a:pPr marL="0" marR="0" lvl="0" indent="0" algn="l" defTabSz="914400" rtl="0" eaLnBrk="1" fontAlgn="base" latinLnBrk="0" hangingPunct="1">
                        <a:lnSpc>
                          <a:spcPct val="100000"/>
                        </a:lnSpc>
                        <a:spcBef>
                          <a:spcPct val="20000"/>
                        </a:spcBef>
                        <a:spcAft>
                          <a:spcPct val="0"/>
                        </a:spcAft>
                        <a:buClr>
                          <a:srgbClr val="006099"/>
                        </a:buClr>
                        <a:buSzTx/>
                        <a:buFontTx/>
                        <a:buNone/>
                        <a:tabLst/>
                      </a:pPr>
                      <a:r>
                        <a:rPr kumimoji="0" lang="en-US" sz="1800" b="1" i="0" u="none" strike="noStrike" cap="none" normalizeH="0" baseline="0" dirty="0">
                          <a:ln>
                            <a:noFill/>
                          </a:ln>
                          <a:solidFill>
                            <a:schemeClr val="tx1"/>
                          </a:solidFill>
                          <a:effectLst/>
                          <a:latin typeface="Calibri" pitchFamily="34" charset="0"/>
                        </a:rPr>
                        <a:t>Thrombohemorrhagic complications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B5A49A"/>
                    </a:solidFill>
                  </a:tcPr>
                </a:tc>
                <a:tc hMerge="1">
                  <a:txBody>
                    <a:bodyPr/>
                    <a:lstStyle/>
                    <a:p>
                      <a:endParaRPr lang="en-US"/>
                    </a:p>
                  </a:txBody>
                  <a:tcPr/>
                </a:tc>
                <a:extLst>
                  <a:ext uri="{0D108BD9-81ED-4DB2-BD59-A6C34878D82A}">
                    <a16:rowId xmlns:a16="http://schemas.microsoft.com/office/drawing/2014/main" val="10003"/>
                  </a:ext>
                </a:extLst>
              </a:tr>
              <a:tr h="632428">
                <a:tc gridSpan="2">
                  <a:txBody>
                    <a:bodyPr/>
                    <a:lstStyle/>
                    <a:p>
                      <a:pPr marL="0" marR="0" lvl="0" indent="0" algn="l" defTabSz="914400" rtl="0" eaLnBrk="1" fontAlgn="base" latinLnBrk="0" hangingPunct="1">
                        <a:lnSpc>
                          <a:spcPct val="100000"/>
                        </a:lnSpc>
                        <a:spcBef>
                          <a:spcPct val="20000"/>
                        </a:spcBef>
                        <a:spcAft>
                          <a:spcPct val="0"/>
                        </a:spcAft>
                        <a:buClr>
                          <a:srgbClr val="006099"/>
                        </a:buClr>
                        <a:buSzTx/>
                        <a:buFontTx/>
                        <a:buNone/>
                        <a:tabLst/>
                        <a:defRPr/>
                      </a:pPr>
                      <a:r>
                        <a:rPr kumimoji="0" lang="en-US" sz="1800" b="1" i="0" u="none" strike="noStrike" cap="none" normalizeH="0" baseline="0" dirty="0">
                          <a:ln>
                            <a:noFill/>
                          </a:ln>
                          <a:solidFill>
                            <a:schemeClr val="tx1"/>
                          </a:solidFill>
                          <a:effectLst/>
                          <a:latin typeface="Calibri" pitchFamily="34" charset="0"/>
                        </a:rPr>
                        <a:t>Marked leukocytosis or thrombocytosis; severe anemia, thrombocytopenia, neutropenia; hyperuricemia</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409951">
                <a:tc gridSpan="2">
                  <a:txBody>
                    <a:bodyPr/>
                    <a:lstStyle/>
                    <a:p>
                      <a:pPr marL="0" marR="0" lvl="0" indent="0" algn="l" defTabSz="914400" rtl="0" eaLnBrk="1" fontAlgn="base" latinLnBrk="0" hangingPunct="1">
                        <a:lnSpc>
                          <a:spcPct val="100000"/>
                        </a:lnSpc>
                        <a:spcBef>
                          <a:spcPct val="20000"/>
                        </a:spcBef>
                        <a:spcAft>
                          <a:spcPct val="0"/>
                        </a:spcAft>
                        <a:buClr>
                          <a:srgbClr val="006099"/>
                        </a:buClr>
                        <a:buSzTx/>
                        <a:buFontTx/>
                        <a:buNone/>
                        <a:tabLst/>
                      </a:pPr>
                      <a:r>
                        <a:rPr kumimoji="0" lang="en-US" sz="1800" b="1" i="0" u="none" strike="noStrike" cap="none" normalizeH="0" baseline="0" dirty="0">
                          <a:ln>
                            <a:noFill/>
                          </a:ln>
                          <a:solidFill>
                            <a:schemeClr val="tx1"/>
                          </a:solidFill>
                          <a:effectLst/>
                          <a:latin typeface="Calibri" pitchFamily="34" charset="0"/>
                        </a:rPr>
                        <a:t>Increased risk of leukemic transformation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5A49A"/>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006099"/>
                        </a:buClr>
                        <a:buSzTx/>
                        <a:buFontTx/>
                        <a:buNone/>
                        <a:tabLst/>
                      </a:pPr>
                      <a:endParaRPr kumimoji="0" lang="en-US" sz="2000" b="0" i="0" u="none" strike="noStrike" cap="none" normalizeH="0" baseline="0" dirty="0">
                        <a:ln>
                          <a:noFill/>
                        </a:ln>
                        <a:solidFill>
                          <a:schemeClr val="tx1"/>
                        </a:solidFill>
                        <a:effectLst/>
                        <a:latin typeface="Calibri"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1026" name="Picture 2" descr="Splenomegaly_Courtesy S. Verstovs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208" y="2137978"/>
            <a:ext cx="2016224" cy="30185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184232" y="5234321"/>
            <a:ext cx="1872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Splenomegaly</a:t>
            </a:r>
            <a:r>
              <a:rPr kumimoji="0" lang="en-US" sz="1800" b="0" i="0" u="none" strike="noStrike" kern="1200" cap="none" spc="0" normalizeH="0" baseline="30000" noProof="0" dirty="0">
                <a:ln>
                  <a:noFill/>
                </a:ln>
                <a:solidFill>
                  <a:prstClr val="black"/>
                </a:solidFill>
                <a:effectLst/>
                <a:uLnTx/>
                <a:uFillTx/>
                <a:latin typeface="Calibri" pitchFamily="34" charset="0"/>
                <a:ea typeface="MS PGothic" charset="0"/>
                <a:cs typeface="Calibri" pitchFamily="34" charset="0"/>
              </a:rPr>
              <a:t>2</a:t>
            </a:r>
          </a:p>
        </p:txBody>
      </p:sp>
      <p:sp>
        <p:nvSpPr>
          <p:cNvPr id="7" name="Rectangle 5"/>
          <p:cNvSpPr>
            <a:spLocks noChangeArrowheads="1"/>
          </p:cNvSpPr>
          <p:nvPr/>
        </p:nvSpPr>
        <p:spPr bwMode="auto">
          <a:xfrm>
            <a:off x="1690174" y="6362602"/>
            <a:ext cx="8806376" cy="4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S PGothic" charset="0"/>
                <a:cs typeface="+mn-cs"/>
              </a:rPr>
              <a:t>1. </a:t>
            </a:r>
            <a:r>
              <a:rPr kumimoji="0" lang="en-US" sz="1600" b="0" i="0" u="none" strike="noStrike" kern="1200" cap="none" spc="0" normalizeH="0" baseline="0" noProof="0" dirty="0" err="1">
                <a:ln>
                  <a:noFill/>
                </a:ln>
                <a:solidFill>
                  <a:prstClr val="black"/>
                </a:solidFill>
                <a:effectLst/>
                <a:uLnTx/>
                <a:uFillTx/>
                <a:latin typeface="Calibri"/>
                <a:ea typeface="MS PGothic" charset="0"/>
                <a:cs typeface="+mn-cs"/>
              </a:rPr>
              <a:t>Barbui</a:t>
            </a:r>
            <a:r>
              <a:rPr kumimoji="0" lang="en-US" sz="1600" b="0" i="0" u="none" strike="noStrike" kern="1200" cap="none" spc="0" normalizeH="0" baseline="0" noProof="0" dirty="0">
                <a:ln>
                  <a:noFill/>
                </a:ln>
                <a:solidFill>
                  <a:prstClr val="black"/>
                </a:solidFill>
                <a:effectLst/>
                <a:uLnTx/>
                <a:uFillTx/>
                <a:latin typeface="Calibri"/>
                <a:ea typeface="MS PGothic" charset="0"/>
                <a:cs typeface="+mn-cs"/>
              </a:rPr>
              <a:t> T et al. </a:t>
            </a:r>
            <a:r>
              <a:rPr kumimoji="0" lang="en-US" sz="1600" b="0" i="1" u="none" strike="noStrike" kern="1200" cap="none" spc="0" normalizeH="0" baseline="0" noProof="0" dirty="0">
                <a:ln>
                  <a:noFill/>
                </a:ln>
                <a:solidFill>
                  <a:prstClr val="black"/>
                </a:solidFill>
                <a:effectLst/>
                <a:uLnTx/>
                <a:uFillTx/>
                <a:latin typeface="Calibri"/>
                <a:ea typeface="MS PGothic" charset="0"/>
                <a:cs typeface="+mn-cs"/>
              </a:rPr>
              <a:t>J </a:t>
            </a:r>
            <a:r>
              <a:rPr kumimoji="0" lang="en-US" sz="1600" b="0" i="1" u="none" strike="noStrike" kern="1200" cap="none" spc="0" normalizeH="0" baseline="0" noProof="0" dirty="0" err="1">
                <a:ln>
                  <a:noFill/>
                </a:ln>
                <a:solidFill>
                  <a:prstClr val="black"/>
                </a:solidFill>
                <a:effectLst/>
                <a:uLnTx/>
                <a:uFillTx/>
                <a:latin typeface="Calibri"/>
                <a:ea typeface="MS PGothic" charset="0"/>
                <a:cs typeface="+mn-cs"/>
              </a:rPr>
              <a:t>Clin</a:t>
            </a:r>
            <a:r>
              <a:rPr kumimoji="0" lang="en-US" sz="1600" b="0" i="1" u="none" strike="noStrike" kern="1200" cap="none" spc="0" normalizeH="0" baseline="0" noProof="0" dirty="0">
                <a:ln>
                  <a:noFill/>
                </a:ln>
                <a:solidFill>
                  <a:prstClr val="black"/>
                </a:solidFill>
                <a:effectLst/>
                <a:uLnTx/>
                <a:uFillTx/>
                <a:latin typeface="Calibri"/>
                <a:ea typeface="MS PGothic" charset="0"/>
                <a:cs typeface="+mn-cs"/>
              </a:rPr>
              <a:t> </a:t>
            </a:r>
            <a:r>
              <a:rPr kumimoji="0" lang="en-US" sz="1600" b="0" i="1" u="none" strike="noStrike" kern="1200" cap="none" spc="0" normalizeH="0" baseline="0" noProof="0" dirty="0" err="1">
                <a:ln>
                  <a:noFill/>
                </a:ln>
                <a:solidFill>
                  <a:prstClr val="black"/>
                </a:solidFill>
                <a:effectLst/>
                <a:uLnTx/>
                <a:uFillTx/>
                <a:latin typeface="Calibri"/>
                <a:ea typeface="MS PGothic" charset="0"/>
                <a:cs typeface="+mn-cs"/>
              </a:rPr>
              <a:t>Oncol</a:t>
            </a:r>
            <a:r>
              <a:rPr kumimoji="0" lang="en-US" sz="1600" b="0" i="0" u="none" strike="noStrike" kern="1200" cap="none" spc="0" normalizeH="0" baseline="0" noProof="0" dirty="0">
                <a:ln>
                  <a:noFill/>
                </a:ln>
                <a:solidFill>
                  <a:prstClr val="black"/>
                </a:solidFill>
                <a:effectLst/>
                <a:uLnTx/>
                <a:uFillTx/>
                <a:latin typeface="Calibri"/>
                <a:ea typeface="MS PGothic" charset="0"/>
                <a:cs typeface="+mn-cs"/>
              </a:rPr>
              <a:t>. 2011;29:761-770. 2. Image provided courtesy of </a:t>
            </a:r>
            <a:r>
              <a:rPr kumimoji="0" lang="sk-SK" sz="1600" b="0" i="0" u="none" strike="noStrike" kern="1200" cap="none" spc="0" normalizeH="0" baseline="0" noProof="0" dirty="0">
                <a:ln>
                  <a:noFill/>
                </a:ln>
                <a:solidFill>
                  <a:prstClr val="black"/>
                </a:solidFill>
                <a:effectLst/>
                <a:uLnTx/>
                <a:uFillTx/>
                <a:latin typeface="Calibri"/>
                <a:ea typeface="MS PGothic" charset="0"/>
                <a:cs typeface="+mn-cs"/>
              </a:rPr>
              <a:t>S. Verstovsek.</a:t>
            </a:r>
            <a:endParaRPr kumimoji="0" lang="en-US" sz="1600" b="0" i="0" u="none" strike="noStrike" kern="1200" cap="none" spc="0" normalizeH="0" baseline="0" noProof="0" dirty="0">
              <a:ln>
                <a:noFill/>
              </a:ln>
              <a:solidFill>
                <a:prstClr val="black"/>
              </a:solidFill>
              <a:effectLst/>
              <a:uLnTx/>
              <a:uFillTx/>
              <a:latin typeface="Calibri"/>
              <a:ea typeface="ヒラギノ角ゴ Pro W3" charset="0"/>
              <a:cs typeface="Calibri"/>
            </a:endParaRPr>
          </a:p>
        </p:txBody>
      </p:sp>
      <p:sp>
        <p:nvSpPr>
          <p:cNvPr id="6" name="TextBox 5">
            <a:extLst>
              <a:ext uri="{FF2B5EF4-FFF2-40B4-BE49-F238E27FC236}">
                <a16:creationId xmlns:a16="http://schemas.microsoft.com/office/drawing/2014/main" id="{38F6AE42-EE49-17BA-A5DF-19DEA3B53D66}"/>
              </a:ext>
            </a:extLst>
          </p:cNvPr>
          <p:cNvSpPr txBox="1"/>
          <p:nvPr/>
        </p:nvSpPr>
        <p:spPr>
          <a:xfrm>
            <a:off x="9652002" y="6526979"/>
            <a:ext cx="2505686" cy="307777"/>
          </a:xfrm>
          <a:prstGeom prst="rect">
            <a:avLst/>
          </a:prstGeom>
          <a:noFill/>
        </p:spPr>
        <p:txBody>
          <a:bodyPr wrap="none" rtlCol="0">
            <a:spAutoFit/>
          </a:bodyPr>
          <a:lstStyle/>
          <a:p>
            <a:r>
              <a:rPr lang="en-US" sz="1400" b="0" dirty="0">
                <a:solidFill>
                  <a:schemeClr val="tx1"/>
                </a:solidFill>
                <a:latin typeface="+mn-lt"/>
              </a:rPr>
              <a:t>Courtesy of Rami </a:t>
            </a:r>
            <a:r>
              <a:rPr lang="en-US" sz="1400" b="0" dirty="0" err="1">
                <a:solidFill>
                  <a:schemeClr val="tx1"/>
                </a:solidFill>
                <a:latin typeface="+mn-lt"/>
              </a:rPr>
              <a:t>Komrokji</a:t>
            </a:r>
            <a:r>
              <a:rPr lang="en-US" sz="1400" b="0" dirty="0">
                <a:solidFill>
                  <a:schemeClr val="tx1"/>
                </a:solidFill>
                <a:latin typeface="+mn-lt"/>
              </a:rPr>
              <a:t>, MD </a:t>
            </a:r>
          </a:p>
        </p:txBody>
      </p:sp>
    </p:spTree>
    <p:extLst>
      <p:ext uri="{BB962C8B-B14F-4D97-AF65-F5344CB8AC3E}">
        <p14:creationId xmlns:p14="http://schemas.microsoft.com/office/powerpoint/2010/main" val="2151814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10"/>
          <p:cNvSpPr>
            <a:spLocks noChangeShapeType="1"/>
          </p:cNvSpPr>
          <p:nvPr/>
        </p:nvSpPr>
        <p:spPr bwMode="auto">
          <a:xfrm>
            <a:off x="1992314" y="836614"/>
            <a:ext cx="8218487" cy="1587"/>
          </a:xfrm>
          <a:prstGeom prst="line">
            <a:avLst/>
          </a:prstGeom>
          <a:noFill/>
          <a:ln w="9525">
            <a:solidFill>
              <a:srgbClr val="25111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ヒラギノ角ゴ Pro W3" charset="0"/>
              <a:cs typeface="+mn-cs"/>
            </a:endParaRPr>
          </a:p>
        </p:txBody>
      </p:sp>
      <p:sp>
        <p:nvSpPr>
          <p:cNvPr id="4" name="Rectangle 11"/>
          <p:cNvSpPr>
            <a:spLocks noChangeArrowheads="1"/>
          </p:cNvSpPr>
          <p:nvPr/>
        </p:nvSpPr>
        <p:spPr bwMode="auto">
          <a:xfrm>
            <a:off x="1690174" y="28575"/>
            <a:ext cx="88063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51110"/>
                </a:solidFill>
                <a:effectLst/>
                <a:uLnTx/>
                <a:uFillTx/>
                <a:latin typeface="Calibri"/>
                <a:ea typeface="ヒラギノ角ゴ Pro W3" charset="0"/>
                <a:cs typeface="Calibri"/>
              </a:rPr>
              <a:t>JAK-STAT Pathway Constitutively Activated in </a:t>
            </a:r>
            <a:r>
              <a:rPr kumimoji="0" lang="en-US" sz="2800" b="0" i="0" u="none" strike="noStrike" kern="1200" cap="none" spc="0" normalizeH="0" baseline="0" noProof="0" dirty="0" err="1">
                <a:ln>
                  <a:noFill/>
                </a:ln>
                <a:solidFill>
                  <a:srgbClr val="251110"/>
                </a:solidFill>
                <a:effectLst/>
                <a:uLnTx/>
                <a:uFillTx/>
                <a:latin typeface="Calibri"/>
                <a:ea typeface="ヒラギノ角ゴ Pro W3" charset="0"/>
                <a:cs typeface="Calibri"/>
              </a:rPr>
              <a:t>Myelofibrosis</a:t>
            </a:r>
            <a:endParaRPr kumimoji="0" lang="en-US" sz="2800" b="0" i="0" u="none" strike="noStrike" kern="1200" cap="none" spc="0" normalizeH="0" baseline="0" noProof="0" dirty="0">
              <a:ln>
                <a:noFill/>
              </a:ln>
              <a:solidFill>
                <a:srgbClr val="251110"/>
              </a:solidFill>
              <a:effectLst/>
              <a:uLnTx/>
              <a:uFillTx/>
              <a:latin typeface="Calibri"/>
              <a:ea typeface="ヒラギノ角ゴ Pro W3" charset="0"/>
              <a:cs typeface="Calibri"/>
            </a:endParaRPr>
          </a:p>
        </p:txBody>
      </p:sp>
      <p:sp>
        <p:nvSpPr>
          <p:cNvPr id="9220" name="TextBox 1"/>
          <p:cNvSpPr txBox="1">
            <a:spLocks noChangeArrowheads="1"/>
          </p:cNvSpPr>
          <p:nvPr/>
        </p:nvSpPr>
        <p:spPr bwMode="auto">
          <a:xfrm>
            <a:off x="1524002" y="1340769"/>
            <a:ext cx="3563887" cy="4401205"/>
          </a:xfrm>
          <a:prstGeom prst="rect">
            <a:avLst/>
          </a:prstGeom>
          <a:noFill/>
          <a:ln w="9525">
            <a:noFill/>
            <a:miter lim="800000"/>
            <a:headEnd/>
            <a:tailEnd/>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JAK-STAT pathway implicated in normal hematopoiesis</a:t>
            </a:r>
            <a:r>
              <a:rPr kumimoji="0" lang="en-US" sz="2000" b="0" i="0" u="none" strike="noStrike" kern="1200" cap="none" spc="0" normalizeH="0" baseline="30000" noProof="0" dirty="0">
                <a:ln>
                  <a:noFill/>
                </a:ln>
                <a:solidFill>
                  <a:prstClr val="black"/>
                </a:solidFill>
                <a:effectLst/>
                <a:uLnTx/>
                <a:uFillTx/>
                <a:latin typeface="Calibri" pitchFamily="34" charset="0"/>
                <a:ea typeface="MS PGothic" charset="0"/>
                <a:cs typeface="Calibri" pitchFamily="34" charset="0"/>
              </a:rPr>
              <a:t>1</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An activating mutation in the pseudokinase domain  of </a:t>
            </a:r>
            <a:r>
              <a:rPr kumimoji="0" lang="en-US" sz="2000" b="0" i="1"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Janus kinase 2</a:t>
            </a: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 (</a:t>
            </a:r>
            <a:r>
              <a:rPr kumimoji="0" lang="en-US" sz="2000" b="0" i="1"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JAK2</a:t>
            </a: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 was identified in approximately 50% of MF patients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itchFamily="34" charset="0"/>
                <a:ea typeface="MS PGothic" charset="0"/>
                <a:cs typeface="Calibri" pitchFamily="34" charset="0"/>
              </a:rPr>
              <a:t>Dysregulation</a:t>
            </a: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 of JAK-STAT, regardless of </a:t>
            </a:r>
            <a:r>
              <a:rPr kumimoji="0" lang="en-US" sz="2000" b="0" i="1"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JAK</a:t>
            </a: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 mutation status, is a key pathologic feature of MF and other MPNs</a:t>
            </a:r>
            <a:r>
              <a:rPr kumimoji="0" lang="en-US" sz="2000" b="0" i="0" u="none" strike="noStrike" kern="1200" cap="none" spc="0" normalizeH="0" baseline="30000" noProof="0" dirty="0">
                <a:ln>
                  <a:noFill/>
                </a:ln>
                <a:solidFill>
                  <a:prstClr val="black"/>
                </a:solidFill>
                <a:effectLst/>
                <a:uLnTx/>
                <a:uFillTx/>
                <a:latin typeface="Calibri" pitchFamily="34" charset="0"/>
                <a:ea typeface="MS PGothic" charset="0"/>
                <a:cs typeface="Calibri" pitchFamily="34" charset="0"/>
              </a:rPr>
              <a:t>1,2</a:t>
            </a:r>
            <a:r>
              <a:rPr kumimoji="0" lang="en-US" sz="2000" b="0" i="0" u="none" strike="noStrike" kern="1200" cap="none" spc="0" normalizeH="0" baseline="0" noProof="0" dirty="0">
                <a:ln>
                  <a:noFill/>
                </a:ln>
                <a:solidFill>
                  <a:prstClr val="black"/>
                </a:solidFill>
                <a:effectLst/>
                <a:uLnTx/>
                <a:uFillTx/>
                <a:latin typeface="Calibri" pitchFamily="34" charset="0"/>
                <a:ea typeface="MS PGothic" charset="0"/>
                <a:cs typeface="Calibri" pitchFamily="34" charset="0"/>
              </a:rPr>
              <a:t> </a:t>
            </a:r>
          </a:p>
        </p:txBody>
      </p:sp>
      <p:pic>
        <p:nvPicPr>
          <p:cNvPr id="9221" name="Picture 6"/>
          <p:cNvPicPr>
            <a:picLocks noChangeAspect="1" noChangeArrowheads="1"/>
          </p:cNvPicPr>
          <p:nvPr/>
        </p:nvPicPr>
        <p:blipFill>
          <a:blip r:embed="rId3"/>
          <a:srcRect/>
          <a:stretch>
            <a:fillRect/>
          </a:stretch>
        </p:blipFill>
        <p:spPr bwMode="auto">
          <a:xfrm>
            <a:off x="5268913" y="1452086"/>
            <a:ext cx="4941887" cy="4281171"/>
          </a:xfrm>
          <a:prstGeom prst="rect">
            <a:avLst/>
          </a:prstGeom>
          <a:noFill/>
          <a:ln w="9525">
            <a:noFill/>
            <a:miter lim="800000"/>
            <a:headEnd/>
            <a:tailEnd/>
          </a:ln>
          <a:effectLst/>
        </p:spPr>
      </p:pic>
      <p:sp>
        <p:nvSpPr>
          <p:cNvPr id="6" name="Rectangle 5"/>
          <p:cNvSpPr>
            <a:spLocks noChangeArrowheads="1"/>
          </p:cNvSpPr>
          <p:nvPr/>
        </p:nvSpPr>
        <p:spPr bwMode="auto">
          <a:xfrm>
            <a:off x="1690174" y="5877272"/>
            <a:ext cx="8806376" cy="38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S PGothic" charset="0"/>
                <a:cs typeface="+mn-cs"/>
              </a:rPr>
              <a:t>1. </a:t>
            </a:r>
            <a:r>
              <a:rPr kumimoji="0" lang="fr-FR" sz="1600" b="0" i="0" u="none" strike="noStrike" kern="1200" cap="none" spc="0" normalizeH="0" baseline="0" noProof="0" dirty="0" err="1">
                <a:ln>
                  <a:noFill/>
                </a:ln>
                <a:solidFill>
                  <a:prstClr val="black"/>
                </a:solidFill>
                <a:effectLst/>
                <a:uLnTx/>
                <a:uFillTx/>
                <a:latin typeface="Calibri"/>
                <a:ea typeface="MS PGothic" charset="0"/>
                <a:cs typeface="+mn-cs"/>
              </a:rPr>
              <a:t>Vannucchi</a:t>
            </a:r>
            <a:r>
              <a:rPr kumimoji="0" lang="fr-FR" sz="1600" b="0" i="0" u="none" strike="noStrike" kern="1200" cap="none" spc="0" normalizeH="0" baseline="0" noProof="0" dirty="0">
                <a:ln>
                  <a:noFill/>
                </a:ln>
                <a:solidFill>
                  <a:prstClr val="black"/>
                </a:solidFill>
                <a:effectLst/>
                <a:uLnTx/>
                <a:uFillTx/>
                <a:latin typeface="Calibri"/>
                <a:ea typeface="MS PGothic" charset="0"/>
                <a:cs typeface="+mn-cs"/>
              </a:rPr>
              <a:t> AM et al. </a:t>
            </a:r>
            <a:r>
              <a:rPr kumimoji="0" lang="fr-FR" sz="1600" b="0" i="1" u="none" strike="noStrike" kern="1200" cap="none" spc="0" normalizeH="0" baseline="0" noProof="0" dirty="0">
                <a:ln>
                  <a:noFill/>
                </a:ln>
                <a:solidFill>
                  <a:prstClr val="black"/>
                </a:solidFill>
                <a:effectLst/>
                <a:uLnTx/>
                <a:uFillTx/>
                <a:latin typeface="Calibri"/>
                <a:ea typeface="MS PGothic" charset="0"/>
                <a:cs typeface="+mn-cs"/>
              </a:rPr>
              <a:t>CA Cancer J Clin</a:t>
            </a:r>
            <a:r>
              <a:rPr kumimoji="0" lang="fr-FR" sz="1600" b="0" i="0" u="none" strike="noStrike" kern="1200" cap="none" spc="0" normalizeH="0" baseline="0" noProof="0" dirty="0">
                <a:ln>
                  <a:noFill/>
                </a:ln>
                <a:solidFill>
                  <a:prstClr val="black"/>
                </a:solidFill>
                <a:effectLst/>
                <a:uLnTx/>
                <a:uFillTx/>
                <a:latin typeface="Calibri"/>
                <a:ea typeface="MS PGothic" charset="0"/>
                <a:cs typeface="+mn-cs"/>
              </a:rPr>
              <a:t>. 2009;59:171-191. 2. Anand S et al. </a:t>
            </a:r>
            <a:r>
              <a:rPr kumimoji="0" lang="fr-FR" sz="1600" b="0" i="1" u="none" strike="noStrike" kern="1200" cap="none" spc="0" normalizeH="0" baseline="0" noProof="0" dirty="0">
                <a:ln>
                  <a:noFill/>
                </a:ln>
                <a:solidFill>
                  <a:prstClr val="black"/>
                </a:solidFill>
                <a:effectLst/>
                <a:uLnTx/>
                <a:uFillTx/>
                <a:latin typeface="Calibri"/>
                <a:ea typeface="MS PGothic" charset="0"/>
                <a:cs typeface="+mn-cs"/>
              </a:rPr>
              <a:t>Blood</a:t>
            </a:r>
            <a:r>
              <a:rPr kumimoji="0" lang="fr-FR" sz="1600" b="0" i="0" u="none" strike="noStrike" kern="1200" cap="none" spc="0" normalizeH="0" baseline="0" noProof="0" dirty="0">
                <a:ln>
                  <a:noFill/>
                </a:ln>
                <a:solidFill>
                  <a:prstClr val="black"/>
                </a:solidFill>
                <a:effectLst/>
                <a:uLnTx/>
                <a:uFillTx/>
                <a:latin typeface="Calibri"/>
                <a:ea typeface="MS PGothic" charset="0"/>
                <a:cs typeface="+mn-cs"/>
              </a:rPr>
              <a:t>. 2011;118:1610-1621.</a:t>
            </a:r>
            <a:endParaRPr kumimoji="0" lang="en-US" sz="1600" b="0" i="0" u="none" strike="noStrike" kern="1200" cap="none" spc="0" normalizeH="0" baseline="0" noProof="0" dirty="0">
              <a:ln>
                <a:noFill/>
              </a:ln>
              <a:solidFill>
                <a:prstClr val="black"/>
              </a:solidFill>
              <a:effectLst/>
              <a:uLnTx/>
              <a:uFillTx/>
              <a:latin typeface="Calibri"/>
              <a:ea typeface="ヒラギノ角ゴ Pro W3" charset="0"/>
              <a:cs typeface="Calibri"/>
            </a:endParaRPr>
          </a:p>
        </p:txBody>
      </p:sp>
      <p:sp>
        <p:nvSpPr>
          <p:cNvPr id="5" name="TextBox 4">
            <a:extLst>
              <a:ext uri="{FF2B5EF4-FFF2-40B4-BE49-F238E27FC236}">
                <a16:creationId xmlns:a16="http://schemas.microsoft.com/office/drawing/2014/main" id="{BCFC5045-1435-3E5F-1E3E-9BC62B5C8CAE}"/>
              </a:ext>
            </a:extLst>
          </p:cNvPr>
          <p:cNvSpPr txBox="1"/>
          <p:nvPr/>
        </p:nvSpPr>
        <p:spPr>
          <a:xfrm>
            <a:off x="9652002" y="6526979"/>
            <a:ext cx="2505686" cy="307777"/>
          </a:xfrm>
          <a:prstGeom prst="rect">
            <a:avLst/>
          </a:prstGeom>
          <a:noFill/>
        </p:spPr>
        <p:txBody>
          <a:bodyPr wrap="none" rtlCol="0">
            <a:spAutoFit/>
          </a:bodyPr>
          <a:lstStyle/>
          <a:p>
            <a:r>
              <a:rPr lang="en-US" sz="1400" b="0" dirty="0">
                <a:solidFill>
                  <a:schemeClr val="tx1"/>
                </a:solidFill>
                <a:latin typeface="+mn-lt"/>
              </a:rPr>
              <a:t>Courtesy of Rami </a:t>
            </a:r>
            <a:r>
              <a:rPr lang="en-US" sz="1400" b="0" dirty="0" err="1">
                <a:solidFill>
                  <a:schemeClr val="tx1"/>
                </a:solidFill>
                <a:latin typeface="+mn-lt"/>
              </a:rPr>
              <a:t>Komrokji</a:t>
            </a:r>
            <a:r>
              <a:rPr lang="en-US" sz="1400" b="0" dirty="0">
                <a:solidFill>
                  <a:schemeClr val="tx1"/>
                </a:solidFill>
                <a:latin typeface="+mn-lt"/>
              </a:rPr>
              <a:t>, MD </a:t>
            </a:r>
          </a:p>
        </p:txBody>
      </p:sp>
    </p:spTree>
    <p:extLst>
      <p:ext uri="{BB962C8B-B14F-4D97-AF65-F5344CB8AC3E}">
        <p14:creationId xmlns:p14="http://schemas.microsoft.com/office/powerpoint/2010/main" val="19485557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p:cNvPicPr>
            <a:picLocks noChangeAspect="1" noChangeArrowheads="1"/>
          </p:cNvPicPr>
          <p:nvPr/>
        </p:nvPicPr>
        <p:blipFill>
          <a:blip r:embed="rId3" cstate="print"/>
          <a:srcRect b="15794"/>
          <a:stretch>
            <a:fillRect/>
          </a:stretch>
        </p:blipFill>
        <p:spPr bwMode="auto">
          <a:xfrm>
            <a:off x="1524000" y="1993753"/>
            <a:ext cx="3505200" cy="143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420" name="Picture 4"/>
          <p:cNvPicPr>
            <a:picLocks noChangeAspect="1" noChangeArrowheads="1"/>
          </p:cNvPicPr>
          <p:nvPr/>
        </p:nvPicPr>
        <p:blipFill>
          <a:blip r:embed="rId4" cstate="print"/>
          <a:srcRect b="17094"/>
          <a:stretch>
            <a:fillRect/>
          </a:stretch>
        </p:blipFill>
        <p:spPr bwMode="auto">
          <a:xfrm>
            <a:off x="4197351" y="2018764"/>
            <a:ext cx="3498850" cy="141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421" name="Picture 5"/>
          <p:cNvPicPr>
            <a:picLocks noChangeAspect="1" noChangeArrowheads="1"/>
          </p:cNvPicPr>
          <p:nvPr/>
        </p:nvPicPr>
        <p:blipFill>
          <a:blip r:embed="rId5" cstate="print"/>
          <a:srcRect b="14268"/>
          <a:stretch>
            <a:fillRect/>
          </a:stretch>
        </p:blipFill>
        <p:spPr bwMode="auto">
          <a:xfrm>
            <a:off x="7231074" y="1996122"/>
            <a:ext cx="3513137" cy="143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0662" name="CasellaDiTesto 12"/>
          <p:cNvSpPr txBox="1">
            <a:spLocks noChangeArrowheads="1"/>
          </p:cNvSpPr>
          <p:nvPr/>
        </p:nvSpPr>
        <p:spPr bwMode="auto">
          <a:xfrm>
            <a:off x="2590030" y="1701025"/>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1" i="0" u="none" strike="noStrike" kern="1200" cap="none" spc="0" normalizeH="0" baseline="0" noProof="0" dirty="0">
                <a:ln>
                  <a:noFill/>
                </a:ln>
                <a:solidFill>
                  <a:srgbClr val="663300"/>
                </a:solidFill>
                <a:effectLst/>
                <a:uLnTx/>
                <a:uFillTx/>
                <a:latin typeface="Calibri" charset="0"/>
                <a:ea typeface="Calibri" charset="0"/>
                <a:cs typeface="Calibri" charset="0"/>
              </a:rPr>
              <a:t>PV</a:t>
            </a:r>
          </a:p>
        </p:txBody>
      </p:sp>
      <p:sp>
        <p:nvSpPr>
          <p:cNvPr id="70663" name="CasellaDiTesto 19"/>
          <p:cNvSpPr txBox="1">
            <a:spLocks noChangeArrowheads="1"/>
          </p:cNvSpPr>
          <p:nvPr/>
        </p:nvSpPr>
        <p:spPr bwMode="auto">
          <a:xfrm>
            <a:off x="5566225" y="1703186"/>
            <a:ext cx="4871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1" i="0" u="none" strike="noStrike" kern="1200" cap="none" spc="0" normalizeH="0" baseline="0" noProof="0" dirty="0">
                <a:ln>
                  <a:noFill/>
                </a:ln>
                <a:solidFill>
                  <a:srgbClr val="663300"/>
                </a:solidFill>
                <a:effectLst/>
                <a:uLnTx/>
                <a:uFillTx/>
                <a:latin typeface="Calibri" charset="0"/>
                <a:ea typeface="Calibri" charset="0"/>
                <a:cs typeface="Calibri" charset="0"/>
              </a:rPr>
              <a:t>ET</a:t>
            </a:r>
          </a:p>
        </p:txBody>
      </p:sp>
      <p:sp>
        <p:nvSpPr>
          <p:cNvPr id="70664" name="CasellaDiTesto 20"/>
          <p:cNvSpPr txBox="1">
            <a:spLocks noChangeArrowheads="1"/>
          </p:cNvSpPr>
          <p:nvPr/>
        </p:nvSpPr>
        <p:spPr bwMode="auto">
          <a:xfrm>
            <a:off x="8556628" y="1698865"/>
            <a:ext cx="5950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1" i="0" u="none" strike="noStrike" kern="1200" cap="none" spc="0" normalizeH="0" baseline="0" noProof="0" dirty="0">
                <a:ln>
                  <a:noFill/>
                </a:ln>
                <a:solidFill>
                  <a:srgbClr val="663300"/>
                </a:solidFill>
                <a:effectLst/>
                <a:uLnTx/>
                <a:uFillTx/>
                <a:latin typeface="Calibri" charset="0"/>
                <a:ea typeface="Calibri" charset="0"/>
                <a:cs typeface="Calibri" charset="0"/>
              </a:rPr>
              <a:t>MF</a:t>
            </a:r>
          </a:p>
        </p:txBody>
      </p:sp>
      <p:sp>
        <p:nvSpPr>
          <p:cNvPr id="2" name="Rettangolo 1"/>
          <p:cNvSpPr/>
          <p:nvPr/>
        </p:nvSpPr>
        <p:spPr>
          <a:xfrm>
            <a:off x="2152650" y="3802783"/>
            <a:ext cx="228600" cy="171609"/>
          </a:xfrm>
          <a:prstGeom prst="rect">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
        <p:nvSpPr>
          <p:cNvPr id="14" name="Rettangolo 13"/>
          <p:cNvSpPr/>
          <p:nvPr/>
        </p:nvSpPr>
        <p:spPr>
          <a:xfrm>
            <a:off x="2152650" y="4405462"/>
            <a:ext cx="228600" cy="171609"/>
          </a:xfrm>
          <a:prstGeom prst="rect">
            <a:avLst/>
          </a:prstGeom>
          <a:solidFill>
            <a:srgbClr val="BC2D00"/>
          </a:solidFill>
          <a:ln>
            <a:solidFill>
              <a:srgbClr val="BC2D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
        <p:nvSpPr>
          <p:cNvPr id="15" name="Rettangolo 14"/>
          <p:cNvSpPr/>
          <p:nvPr/>
        </p:nvSpPr>
        <p:spPr>
          <a:xfrm>
            <a:off x="2152650" y="5045438"/>
            <a:ext cx="228600" cy="171609"/>
          </a:xfrm>
          <a:prstGeom prst="rect">
            <a:avLst/>
          </a:prstGeom>
          <a:solidFill>
            <a:srgbClr val="3F7E00"/>
          </a:solidFill>
          <a:ln>
            <a:solidFill>
              <a:srgbClr val="3F7E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
        <p:nvSpPr>
          <p:cNvPr id="16" name="Rettangolo 15"/>
          <p:cNvSpPr/>
          <p:nvPr/>
        </p:nvSpPr>
        <p:spPr>
          <a:xfrm>
            <a:off x="5481638" y="3802783"/>
            <a:ext cx="228600" cy="171609"/>
          </a:xfrm>
          <a:prstGeom prst="rect">
            <a:avLst/>
          </a:prstGeom>
          <a:solidFill>
            <a:schemeClr val="accent6">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
        <p:nvSpPr>
          <p:cNvPr id="19" name="Rettangolo 18"/>
          <p:cNvSpPr/>
          <p:nvPr/>
        </p:nvSpPr>
        <p:spPr>
          <a:xfrm>
            <a:off x="5481638" y="4405462"/>
            <a:ext cx="228600" cy="171609"/>
          </a:xfrm>
          <a:prstGeom prst="rect">
            <a:avLst/>
          </a:prstGeom>
          <a:solidFill>
            <a:srgbClr val="6D0069"/>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
        <p:nvSpPr>
          <p:cNvPr id="22" name="Rettangolo 21"/>
          <p:cNvSpPr/>
          <p:nvPr/>
        </p:nvSpPr>
        <p:spPr>
          <a:xfrm>
            <a:off x="5487988" y="5045438"/>
            <a:ext cx="228600" cy="171609"/>
          </a:xfrm>
          <a:prstGeom prst="rect">
            <a:avLst/>
          </a:prstGeom>
          <a:solidFill>
            <a:srgbClr val="99FFFF"/>
          </a:solidFill>
          <a:ln>
            <a:solidFill>
              <a:srgbClr val="99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Calibri" charset="0"/>
              <a:ea typeface="Calibri" charset="0"/>
              <a:cs typeface="Calibri" charset="0"/>
            </a:endParaRPr>
          </a:p>
        </p:txBody>
      </p:sp>
      <p:sp>
        <p:nvSpPr>
          <p:cNvPr id="70671" name="CasellaDiTesto 3"/>
          <p:cNvSpPr txBox="1">
            <a:spLocks noChangeArrowheads="1"/>
          </p:cNvSpPr>
          <p:nvPr/>
        </p:nvSpPr>
        <p:spPr bwMode="auto">
          <a:xfrm>
            <a:off x="2419350" y="3745578"/>
            <a:ext cx="11798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1" u="none" strike="noStrike" kern="1200" cap="none" spc="0" normalizeH="0" baseline="0" noProof="0" dirty="0">
                <a:ln>
                  <a:noFill/>
                </a:ln>
                <a:solidFill>
                  <a:srgbClr val="000000"/>
                </a:solidFill>
                <a:effectLst/>
                <a:uLnTx/>
                <a:uFillTx/>
                <a:latin typeface="Calibri" charset="0"/>
                <a:ea typeface="Calibri" charset="0"/>
                <a:cs typeface="Calibri" charset="0"/>
              </a:rPr>
              <a:t>JAK2</a:t>
            </a: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 V617F</a:t>
            </a:r>
          </a:p>
        </p:txBody>
      </p:sp>
      <p:sp>
        <p:nvSpPr>
          <p:cNvPr id="70672" name="CasellaDiTesto 22"/>
          <p:cNvSpPr txBox="1">
            <a:spLocks noChangeArrowheads="1"/>
          </p:cNvSpPr>
          <p:nvPr/>
        </p:nvSpPr>
        <p:spPr bwMode="auto">
          <a:xfrm>
            <a:off x="2428885" y="4351832"/>
            <a:ext cx="12751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1" u="none" strike="noStrike" kern="1200" cap="none" spc="0" normalizeH="0" baseline="0" noProof="0" dirty="0">
                <a:ln>
                  <a:noFill/>
                </a:ln>
                <a:solidFill>
                  <a:srgbClr val="000000"/>
                </a:solidFill>
                <a:effectLst/>
                <a:uLnTx/>
                <a:uFillTx/>
                <a:latin typeface="Calibri" charset="0"/>
                <a:ea typeface="Calibri" charset="0"/>
                <a:cs typeface="Calibri" charset="0"/>
              </a:rPr>
              <a:t>JAK2</a:t>
            </a: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 Exon12</a:t>
            </a:r>
          </a:p>
        </p:txBody>
      </p:sp>
      <p:sp>
        <p:nvSpPr>
          <p:cNvPr id="70673" name="CasellaDiTesto 23"/>
          <p:cNvSpPr txBox="1">
            <a:spLocks noChangeArrowheads="1"/>
          </p:cNvSpPr>
          <p:nvPr/>
        </p:nvSpPr>
        <p:spPr bwMode="auto">
          <a:xfrm>
            <a:off x="2424113" y="4990616"/>
            <a:ext cx="13042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Others </a:t>
            </a:r>
            <a:r>
              <a:rPr kumimoji="0" lang="it-IT" altLang="en-US" sz="1100" b="1" i="0" u="none" strike="noStrike" kern="1200" cap="none" spc="0" normalizeH="0" baseline="0" noProof="0" dirty="0">
                <a:ln>
                  <a:noFill/>
                </a:ln>
                <a:solidFill>
                  <a:srgbClr val="000000"/>
                </a:solidFill>
                <a:effectLst/>
                <a:uLnTx/>
                <a:uFillTx/>
                <a:latin typeface="Calibri" charset="0"/>
                <a:ea typeface="Calibri" charset="0"/>
                <a:cs typeface="Calibri" charset="0"/>
              </a:rPr>
              <a:t>(</a:t>
            </a:r>
            <a:r>
              <a:rPr kumimoji="0" lang="it-IT" altLang="en-US" sz="1100" b="1" i="1" u="none" strike="noStrike" kern="1200" cap="none" spc="0" normalizeH="0" baseline="0" noProof="0" dirty="0">
                <a:ln>
                  <a:noFill/>
                </a:ln>
                <a:solidFill>
                  <a:srgbClr val="000000"/>
                </a:solidFill>
                <a:effectLst/>
                <a:uLnTx/>
                <a:uFillTx/>
                <a:latin typeface="Calibri" charset="0"/>
                <a:ea typeface="Calibri" charset="0"/>
                <a:cs typeface="Calibri" charset="0"/>
              </a:rPr>
              <a:t>SH2B3</a:t>
            </a:r>
            <a:r>
              <a:rPr kumimoji="0" lang="it-IT" altLang="en-US" sz="1100" b="1" i="0" u="none" strike="noStrike" kern="1200" cap="none" spc="0" normalizeH="0" baseline="0" noProof="0" dirty="0">
                <a:ln>
                  <a:noFill/>
                </a:ln>
                <a:solidFill>
                  <a:srgbClr val="000000"/>
                </a:solidFill>
                <a:effectLst/>
                <a:uLnTx/>
                <a:uFillTx/>
                <a:latin typeface="Calibri" charset="0"/>
                <a:ea typeface="Calibri" charset="0"/>
                <a:cs typeface="Calibri" charset="0"/>
              </a:rPr>
              <a:t>) </a:t>
            </a:r>
          </a:p>
        </p:txBody>
      </p:sp>
      <p:sp>
        <p:nvSpPr>
          <p:cNvPr id="70674" name="CasellaDiTesto 24"/>
          <p:cNvSpPr txBox="1">
            <a:spLocks noChangeArrowheads="1"/>
          </p:cNvSpPr>
          <p:nvPr/>
        </p:nvSpPr>
        <p:spPr bwMode="auto">
          <a:xfrm>
            <a:off x="5705483" y="3745578"/>
            <a:ext cx="13366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1" u="none" strike="noStrike" kern="1200" cap="none" spc="0" normalizeH="0" baseline="0" noProof="0" dirty="0">
                <a:ln>
                  <a:noFill/>
                </a:ln>
                <a:solidFill>
                  <a:srgbClr val="000000"/>
                </a:solidFill>
                <a:effectLst/>
                <a:uLnTx/>
                <a:uFillTx/>
                <a:latin typeface="Calibri" charset="0"/>
                <a:ea typeface="Calibri" charset="0"/>
                <a:cs typeface="Calibri" charset="0"/>
              </a:rPr>
              <a:t>MPL</a:t>
            </a: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 (W515x)</a:t>
            </a:r>
          </a:p>
        </p:txBody>
      </p:sp>
      <p:sp>
        <p:nvSpPr>
          <p:cNvPr id="70675" name="CasellaDiTesto 25"/>
          <p:cNvSpPr txBox="1">
            <a:spLocks noChangeArrowheads="1"/>
          </p:cNvSpPr>
          <p:nvPr/>
        </p:nvSpPr>
        <p:spPr bwMode="auto">
          <a:xfrm>
            <a:off x="5695953" y="4356599"/>
            <a:ext cx="10224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1" u="none" strike="noStrike" kern="1200" cap="none" spc="0" normalizeH="0" baseline="0" noProof="0" dirty="0">
                <a:ln>
                  <a:noFill/>
                </a:ln>
                <a:solidFill>
                  <a:srgbClr val="000000"/>
                </a:solidFill>
                <a:effectLst/>
                <a:uLnTx/>
                <a:uFillTx/>
                <a:latin typeface="Calibri" charset="0"/>
                <a:ea typeface="Calibri" charset="0"/>
                <a:cs typeface="Calibri" charset="0"/>
              </a:rPr>
              <a:t>CALR</a:t>
            </a: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 </a:t>
            </a:r>
            <a:r>
              <a:rPr kumimoji="0" lang="it-IT" altLang="en-US" sz="1600" b="1" i="0" u="none" strike="noStrike" kern="1200" cap="none" spc="0" normalizeH="0" baseline="0" noProof="0" dirty="0" err="1">
                <a:ln>
                  <a:noFill/>
                </a:ln>
                <a:solidFill>
                  <a:srgbClr val="000000"/>
                </a:solidFill>
                <a:effectLst/>
                <a:uLnTx/>
                <a:uFillTx/>
                <a:latin typeface="Calibri" charset="0"/>
                <a:ea typeface="Calibri" charset="0"/>
                <a:cs typeface="Calibri" charset="0"/>
              </a:rPr>
              <a:t>mut</a:t>
            </a:r>
            <a:endPar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sp>
        <p:nvSpPr>
          <p:cNvPr id="70676" name="CasellaDiTesto 26"/>
          <p:cNvSpPr txBox="1">
            <a:spLocks noChangeArrowheads="1"/>
          </p:cNvSpPr>
          <p:nvPr/>
        </p:nvSpPr>
        <p:spPr bwMode="auto">
          <a:xfrm>
            <a:off x="5716591" y="4996574"/>
            <a:ext cx="24774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Unknown (Triple Negative)</a:t>
            </a:r>
          </a:p>
        </p:txBody>
      </p:sp>
      <p:sp>
        <p:nvSpPr>
          <p:cNvPr id="70677" name="ZoneTexte 9"/>
          <p:cNvSpPr txBox="1">
            <a:spLocks noChangeArrowheads="1"/>
          </p:cNvSpPr>
          <p:nvPr/>
        </p:nvSpPr>
        <p:spPr bwMode="auto">
          <a:xfrm>
            <a:off x="5481638" y="6090859"/>
            <a:ext cx="50242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altLang="en-US" sz="10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Klampfl</a:t>
            </a:r>
            <a:r>
              <a:rPr kumimoji="0" lang="fr-FR" alt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T, et al. </a:t>
            </a:r>
            <a:r>
              <a:rPr kumimoji="0" lang="fr-FR" altLang="en-US" sz="10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NEJM</a:t>
            </a:r>
            <a:r>
              <a:rPr kumimoji="0" lang="fr-FR" alt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2013;369(25):2379-90; </a:t>
            </a:r>
            <a:r>
              <a:rPr kumimoji="0" lang="fr-FR" altLang="en-US" sz="10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Nangalia</a:t>
            </a:r>
            <a:r>
              <a:rPr kumimoji="0" lang="fr-FR" alt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J, et al. </a:t>
            </a:r>
            <a:r>
              <a:rPr kumimoji="0" lang="fr-FR" altLang="en-US" sz="10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NEJM</a:t>
            </a:r>
            <a:r>
              <a:rPr kumimoji="0" lang="fr-FR" alt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2013;369(25):2391-405.</a:t>
            </a:r>
          </a:p>
        </p:txBody>
      </p:sp>
      <p:sp>
        <p:nvSpPr>
          <p:cNvPr id="70678" name="CasellaDiTesto 6"/>
          <p:cNvSpPr txBox="1">
            <a:spLocks noChangeArrowheads="1"/>
          </p:cNvSpPr>
          <p:nvPr/>
        </p:nvSpPr>
        <p:spPr bwMode="auto">
          <a:xfrm>
            <a:off x="2063762" y="2628944"/>
            <a:ext cx="80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1"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rPr>
              <a:t>96%</a:t>
            </a:r>
          </a:p>
        </p:txBody>
      </p:sp>
      <p:sp>
        <p:nvSpPr>
          <p:cNvPr id="70679" name="CasellaDiTesto 28"/>
          <p:cNvSpPr txBox="1">
            <a:spLocks noChangeArrowheads="1"/>
          </p:cNvSpPr>
          <p:nvPr/>
        </p:nvSpPr>
        <p:spPr bwMode="auto">
          <a:xfrm>
            <a:off x="4795850" y="2628944"/>
            <a:ext cx="80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1"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rPr>
              <a:t>60%</a:t>
            </a:r>
          </a:p>
        </p:txBody>
      </p:sp>
      <p:sp>
        <p:nvSpPr>
          <p:cNvPr id="70680" name="CasellaDiTesto 29"/>
          <p:cNvSpPr txBox="1">
            <a:spLocks noChangeArrowheads="1"/>
          </p:cNvSpPr>
          <p:nvPr/>
        </p:nvSpPr>
        <p:spPr bwMode="auto">
          <a:xfrm>
            <a:off x="7835912" y="2628944"/>
            <a:ext cx="80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2400" b="1"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rPr>
              <a:t>60%</a:t>
            </a:r>
          </a:p>
        </p:txBody>
      </p:sp>
      <p:sp>
        <p:nvSpPr>
          <p:cNvPr id="70681" name="CasellaDiTesto 30"/>
          <p:cNvSpPr txBox="1">
            <a:spLocks noChangeArrowheads="1"/>
          </p:cNvSpPr>
          <p:nvPr/>
        </p:nvSpPr>
        <p:spPr bwMode="auto">
          <a:xfrm>
            <a:off x="3654427" y="2124829"/>
            <a:ext cx="4382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Calibri" charset="0"/>
                <a:ea typeface="Calibri" charset="0"/>
                <a:cs typeface="Calibri" charset="0"/>
              </a:rPr>
              <a:t>3%</a:t>
            </a:r>
          </a:p>
        </p:txBody>
      </p:sp>
      <p:sp>
        <p:nvSpPr>
          <p:cNvPr id="70682" name="CasellaDiTesto 31"/>
          <p:cNvSpPr txBox="1">
            <a:spLocks noChangeArrowheads="1"/>
          </p:cNvSpPr>
          <p:nvPr/>
        </p:nvSpPr>
        <p:spPr bwMode="auto">
          <a:xfrm>
            <a:off x="3938589" y="2371516"/>
            <a:ext cx="4924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Arial" pitchFamily="34" charset="0"/>
                <a:ea typeface="ＭＳ Ｐゴシック" pitchFamily="34" charset="-128"/>
                <a:cs typeface="+mn-cs"/>
              </a:rPr>
              <a:t>1%</a:t>
            </a:r>
          </a:p>
        </p:txBody>
      </p:sp>
      <p:sp>
        <p:nvSpPr>
          <p:cNvPr id="70683" name="CasellaDiTesto 32"/>
          <p:cNvSpPr txBox="1">
            <a:spLocks noChangeArrowheads="1"/>
          </p:cNvSpPr>
          <p:nvPr/>
        </p:nvSpPr>
        <p:spPr bwMode="auto">
          <a:xfrm>
            <a:off x="5502278" y="2086694"/>
            <a:ext cx="605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Calibri" charset="0"/>
                <a:ea typeface="Calibri" charset="0"/>
                <a:cs typeface="Calibri" charset="0"/>
              </a:rPr>
              <a:t>3-5%</a:t>
            </a:r>
          </a:p>
        </p:txBody>
      </p:sp>
      <p:sp>
        <p:nvSpPr>
          <p:cNvPr id="70684" name="CasellaDiTesto 33"/>
          <p:cNvSpPr txBox="1">
            <a:spLocks noChangeArrowheads="1"/>
          </p:cNvSpPr>
          <p:nvPr/>
        </p:nvSpPr>
        <p:spPr bwMode="auto">
          <a:xfrm>
            <a:off x="8761416" y="2049749"/>
            <a:ext cx="605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Calibri" charset="0"/>
                <a:ea typeface="Calibri" charset="0"/>
                <a:cs typeface="Calibri" charset="0"/>
              </a:rPr>
              <a:t>5-8%</a:t>
            </a:r>
          </a:p>
        </p:txBody>
      </p:sp>
      <p:sp>
        <p:nvSpPr>
          <p:cNvPr id="70685" name="CasellaDiTesto 34"/>
          <p:cNvSpPr txBox="1">
            <a:spLocks noChangeArrowheads="1"/>
          </p:cNvSpPr>
          <p:nvPr/>
        </p:nvSpPr>
        <p:spPr bwMode="auto">
          <a:xfrm>
            <a:off x="6503999" y="2233275"/>
            <a:ext cx="8130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Calibri" charset="0"/>
                <a:ea typeface="Calibri" charset="0"/>
                <a:cs typeface="Calibri" charset="0"/>
              </a:rPr>
              <a:t>20-25%</a:t>
            </a:r>
          </a:p>
        </p:txBody>
      </p:sp>
      <p:sp>
        <p:nvSpPr>
          <p:cNvPr id="70686" name="CasellaDiTesto 35"/>
          <p:cNvSpPr txBox="1">
            <a:spLocks noChangeArrowheads="1"/>
          </p:cNvSpPr>
          <p:nvPr/>
        </p:nvSpPr>
        <p:spPr bwMode="auto">
          <a:xfrm>
            <a:off x="9702811" y="2258303"/>
            <a:ext cx="8130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Calibri" charset="0"/>
                <a:ea typeface="Calibri" charset="0"/>
                <a:cs typeface="Calibri" charset="0"/>
              </a:rPr>
              <a:t>20-25%</a:t>
            </a:r>
          </a:p>
        </p:txBody>
      </p:sp>
      <p:sp>
        <p:nvSpPr>
          <p:cNvPr id="70687" name="CasellaDiTesto 36"/>
          <p:cNvSpPr txBox="1">
            <a:spLocks noChangeArrowheads="1"/>
          </p:cNvSpPr>
          <p:nvPr/>
        </p:nvSpPr>
        <p:spPr bwMode="auto">
          <a:xfrm>
            <a:off x="6808798" y="3091319"/>
            <a:ext cx="9028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Arial" pitchFamily="34" charset="0"/>
                <a:ea typeface="ＭＳ Ｐゴシック" pitchFamily="34" charset="-128"/>
                <a:cs typeface="+mn-cs"/>
              </a:rPr>
              <a:t>10-15%</a:t>
            </a:r>
          </a:p>
        </p:txBody>
      </p:sp>
      <p:sp>
        <p:nvSpPr>
          <p:cNvPr id="70688" name="CasellaDiTesto 37"/>
          <p:cNvSpPr txBox="1">
            <a:spLocks noChangeArrowheads="1"/>
          </p:cNvSpPr>
          <p:nvPr/>
        </p:nvSpPr>
        <p:spPr bwMode="auto">
          <a:xfrm>
            <a:off x="9807586" y="3059144"/>
            <a:ext cx="9028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a:ln>
                  <a:noFill/>
                </a:ln>
                <a:solidFill>
                  <a:srgbClr val="002060"/>
                </a:solidFill>
                <a:effectLst/>
                <a:uLnTx/>
                <a:uFillTx/>
                <a:latin typeface="Arial" pitchFamily="34" charset="0"/>
                <a:ea typeface="ＭＳ Ｐゴシック" pitchFamily="34" charset="-128"/>
                <a:cs typeface="+mn-cs"/>
              </a:rPr>
              <a:t>10-15%</a:t>
            </a:r>
          </a:p>
        </p:txBody>
      </p:sp>
      <p:sp>
        <p:nvSpPr>
          <p:cNvPr id="3" name="Parentesi graffa aperta 2"/>
          <p:cNvSpPr/>
          <p:nvPr/>
        </p:nvSpPr>
        <p:spPr>
          <a:xfrm>
            <a:off x="7032105" y="4247183"/>
            <a:ext cx="144016" cy="540560"/>
          </a:xfrm>
          <a:prstGeom prst="leftBrace">
            <a:avLst/>
          </a:prstGeom>
          <a:ln>
            <a:solidFill>
              <a:srgbClr val="6633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black"/>
              </a:solidFill>
              <a:effectLst/>
              <a:uLnTx/>
              <a:uFillTx/>
              <a:latin typeface="Calibri" charset="0"/>
              <a:ea typeface="Calibri" charset="0"/>
              <a:cs typeface="Calibri" charset="0"/>
            </a:endParaRPr>
          </a:p>
        </p:txBody>
      </p:sp>
      <p:sp>
        <p:nvSpPr>
          <p:cNvPr id="34" name="CasellaDiTesto 24"/>
          <p:cNvSpPr txBox="1">
            <a:spLocks noChangeArrowheads="1"/>
          </p:cNvSpPr>
          <p:nvPr/>
        </p:nvSpPr>
        <p:spPr bwMode="auto">
          <a:xfrm>
            <a:off x="7248138" y="4085015"/>
            <a:ext cx="1672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Type1/Type1-like</a:t>
            </a:r>
          </a:p>
        </p:txBody>
      </p:sp>
      <p:sp>
        <p:nvSpPr>
          <p:cNvPr id="35" name="CasellaDiTesto 24"/>
          <p:cNvSpPr txBox="1">
            <a:spLocks noChangeArrowheads="1"/>
          </p:cNvSpPr>
          <p:nvPr/>
        </p:nvSpPr>
        <p:spPr bwMode="auto">
          <a:xfrm>
            <a:off x="7248138" y="4618600"/>
            <a:ext cx="1672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en-US" sz="1600" b="1" i="0" u="none" strike="noStrike" kern="1200" cap="none" spc="0" normalizeH="0" baseline="0" noProof="0" dirty="0">
                <a:ln>
                  <a:noFill/>
                </a:ln>
                <a:solidFill>
                  <a:srgbClr val="000000"/>
                </a:solidFill>
                <a:effectLst/>
                <a:uLnTx/>
                <a:uFillTx/>
                <a:latin typeface="Calibri" charset="0"/>
                <a:ea typeface="Calibri" charset="0"/>
                <a:cs typeface="Calibri" charset="0"/>
              </a:rPr>
              <a:t>Type2/Type2-like</a:t>
            </a:r>
          </a:p>
        </p:txBody>
      </p:sp>
      <p:sp>
        <p:nvSpPr>
          <p:cNvPr id="8" name="Title 7"/>
          <p:cNvSpPr>
            <a:spLocks noGrp="1"/>
          </p:cNvSpPr>
          <p:nvPr>
            <p:ph type="title"/>
          </p:nvPr>
        </p:nvSpPr>
        <p:spPr>
          <a:xfrm>
            <a:off x="1981200" y="472418"/>
            <a:ext cx="8229600" cy="858044"/>
          </a:xfrm>
        </p:spPr>
        <p:txBody>
          <a:bodyPr>
            <a:noAutofit/>
          </a:bodyPr>
          <a:lstStyle/>
          <a:p>
            <a:r>
              <a:rPr lang="en-US" sz="2800" dirty="0">
                <a:solidFill>
                  <a:srgbClr val="000000"/>
                </a:solidFill>
              </a:rPr>
              <a:t>Phenotypic Driver Mutations </a:t>
            </a:r>
            <a:br>
              <a:rPr lang="en-US" sz="2800" dirty="0">
                <a:solidFill>
                  <a:srgbClr val="000000"/>
                </a:solidFill>
              </a:rPr>
            </a:br>
            <a:r>
              <a:rPr lang="en-US" sz="2800" dirty="0">
                <a:solidFill>
                  <a:srgbClr val="000000"/>
                </a:solidFill>
              </a:rPr>
              <a:t>(they activate JAK-STAT pathway) in MPNs</a:t>
            </a:r>
          </a:p>
        </p:txBody>
      </p:sp>
      <p:sp>
        <p:nvSpPr>
          <p:cNvPr id="5" name="TextBox 4">
            <a:extLst>
              <a:ext uri="{FF2B5EF4-FFF2-40B4-BE49-F238E27FC236}">
                <a16:creationId xmlns:a16="http://schemas.microsoft.com/office/drawing/2014/main" id="{7CE0F57D-9BE5-3659-D35E-7856F7227448}"/>
              </a:ext>
            </a:extLst>
          </p:cNvPr>
          <p:cNvSpPr txBox="1"/>
          <p:nvPr/>
        </p:nvSpPr>
        <p:spPr>
          <a:xfrm>
            <a:off x="9652002" y="6526979"/>
            <a:ext cx="2505686" cy="307777"/>
          </a:xfrm>
          <a:prstGeom prst="rect">
            <a:avLst/>
          </a:prstGeom>
          <a:noFill/>
        </p:spPr>
        <p:txBody>
          <a:bodyPr wrap="none" rtlCol="0">
            <a:spAutoFit/>
          </a:bodyPr>
          <a:lstStyle/>
          <a:p>
            <a:r>
              <a:rPr lang="en-US" sz="1400" b="0" dirty="0">
                <a:solidFill>
                  <a:schemeClr val="tx1"/>
                </a:solidFill>
                <a:latin typeface="+mn-lt"/>
              </a:rPr>
              <a:t>Courtesy of Rami </a:t>
            </a:r>
            <a:r>
              <a:rPr lang="en-US" sz="1400" b="0" dirty="0" err="1">
                <a:solidFill>
                  <a:schemeClr val="tx1"/>
                </a:solidFill>
                <a:latin typeface="+mn-lt"/>
              </a:rPr>
              <a:t>Komrokji</a:t>
            </a:r>
            <a:r>
              <a:rPr lang="en-US" sz="1400" b="0" dirty="0">
                <a:solidFill>
                  <a:schemeClr val="tx1"/>
                </a:solidFill>
                <a:latin typeface="+mn-lt"/>
              </a:rPr>
              <a:t>, MD </a:t>
            </a:r>
          </a:p>
        </p:txBody>
      </p:sp>
    </p:spTree>
    <p:extLst>
      <p:ext uri="{BB962C8B-B14F-4D97-AF65-F5344CB8AC3E}">
        <p14:creationId xmlns:p14="http://schemas.microsoft.com/office/powerpoint/2010/main" val="39793901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Ilene Galinsky, NP </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744197" cy="4524375"/>
          </a:xfrm>
        </p:spPr>
        <p:txBody>
          <a:bodyPr/>
          <a:lstStyle/>
          <a:p>
            <a:pPr marL="98425" indent="0">
              <a:buNone/>
            </a:pPr>
            <a:r>
              <a:rPr lang="en-US" sz="3200" dirty="0"/>
              <a:t>What I tell my patients with MF about myeloproliferative neoplasms – how they are defined and diagnosed and the goals of treatment, including allotransplant</a:t>
            </a:r>
          </a:p>
          <a:p>
            <a:pPr marL="98425" indent="0">
              <a:buNone/>
            </a:pPr>
            <a:endParaRPr lang="en-US" sz="3200" dirty="0"/>
          </a:p>
        </p:txBody>
      </p:sp>
      <p:pic>
        <p:nvPicPr>
          <p:cNvPr id="2" name="Picture 1">
            <a:extLst>
              <a:ext uri="{FF2B5EF4-FFF2-40B4-BE49-F238E27FC236}">
                <a16:creationId xmlns:a16="http://schemas.microsoft.com/office/drawing/2014/main" id="{F70222E2-C021-1AF2-30D2-669C32C466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87969" y="148390"/>
            <a:ext cx="1261872" cy="1261872"/>
          </a:xfrm>
          <a:prstGeom prst="rect">
            <a:avLst/>
          </a:prstGeom>
        </p:spPr>
      </p:pic>
    </p:spTree>
    <p:extLst>
      <p:ext uri="{BB962C8B-B14F-4D97-AF65-F5344CB8AC3E}">
        <p14:creationId xmlns:p14="http://schemas.microsoft.com/office/powerpoint/2010/main" val="21799554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61872"/>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729007" y="1255596"/>
            <a:ext cx="45720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Ilene Galinsky, 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Senior Adult Leukemia Program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Research 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368" y="1255596"/>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729005" y="2949990"/>
            <a:ext cx="5027307"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Andrew T Kuykendall,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Member, Department of Malignant Hematology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Moffitt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 Department of Oncologic Sciences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South Florida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Tampa, Florida</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368" y="2949990"/>
            <a:ext cx="1261872" cy="1261872"/>
          </a:xfrm>
          <a:prstGeom prst="rect">
            <a:avLst/>
          </a:prstGeom>
        </p:spPr>
      </p:pic>
      <p:sp>
        <p:nvSpPr>
          <p:cNvPr id="17" name="Text Box 7">
            <a:extLst>
              <a:ext uri="{FF2B5EF4-FFF2-40B4-BE49-F238E27FC236}">
                <a16:creationId xmlns:a16="http://schemas.microsoft.com/office/drawing/2014/main" id="{A344C865-F354-474C-8A7A-499DBB8BBDC2}"/>
              </a:ext>
            </a:extLst>
          </p:cNvPr>
          <p:cNvSpPr txBox="1">
            <a:spLocks noChangeArrowheads="1"/>
          </p:cNvSpPr>
          <p:nvPr/>
        </p:nvSpPr>
        <p:spPr bwMode="auto">
          <a:xfrm>
            <a:off x="1728061" y="4905931"/>
            <a:ext cx="382561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Sara M Tinsley-Vance, PhD, APRN, AOCN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 and Researcher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Malignant Hematology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Moffitt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Assistant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South Florida College of Nursing</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Tampa, Florida</a:t>
            </a:r>
          </a:p>
        </p:txBody>
      </p:sp>
      <p:pic>
        <p:nvPicPr>
          <p:cNvPr id="21" name="Picture 20">
            <a:extLst>
              <a:ext uri="{FF2B5EF4-FFF2-40B4-BE49-F238E27FC236}">
                <a16:creationId xmlns:a16="http://schemas.microsoft.com/office/drawing/2014/main" id="{08E369B4-F140-0B40-B94E-C5015A8A86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6422" y="4905931"/>
            <a:ext cx="1261872" cy="1261872"/>
          </a:xfrm>
          <a:prstGeom prst="rect">
            <a:avLst/>
          </a:prstGeom>
        </p:spPr>
      </p:pic>
      <p:sp>
        <p:nvSpPr>
          <p:cNvPr id="3" name="Text Box 7">
            <a:extLst>
              <a:ext uri="{FF2B5EF4-FFF2-40B4-BE49-F238E27FC236}">
                <a16:creationId xmlns:a16="http://schemas.microsoft.com/office/drawing/2014/main" id="{E79EE107-3C35-C9EC-7C8F-A60858DFE19A}"/>
              </a:ext>
            </a:extLst>
          </p:cNvPr>
          <p:cNvSpPr txBox="1">
            <a:spLocks noChangeArrowheads="1"/>
          </p:cNvSpPr>
          <p:nvPr/>
        </p:nvSpPr>
        <p:spPr bwMode="auto">
          <a:xfrm>
            <a:off x="8175040" y="1255596"/>
            <a:ext cx="382561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Abdulraheem</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Yacoub,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Hematologic Malignancies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Cellular Therapeutics (HMCT)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Internal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Kansas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Westwood, Kansas</a:t>
            </a:r>
          </a:p>
        </p:txBody>
      </p:sp>
      <p:pic>
        <p:nvPicPr>
          <p:cNvPr id="5" name="Picture 4">
            <a:extLst>
              <a:ext uri="{FF2B5EF4-FFF2-40B4-BE49-F238E27FC236}">
                <a16:creationId xmlns:a16="http://schemas.microsoft.com/office/drawing/2014/main" id="{4120BB74-0E7B-1BFC-C7E5-59EF932421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53401" y="1255596"/>
            <a:ext cx="1261872" cy="1261872"/>
          </a:xfrm>
          <a:prstGeom prst="rect">
            <a:avLst/>
          </a:prstGeom>
        </p:spPr>
      </p:pic>
      <p:sp>
        <p:nvSpPr>
          <p:cNvPr id="4" name="Text Box 9">
            <a:extLst>
              <a:ext uri="{FF2B5EF4-FFF2-40B4-BE49-F238E27FC236}">
                <a16:creationId xmlns:a16="http://schemas.microsoft.com/office/drawing/2014/main" id="{95B11152-5702-6B79-2F0C-818E9304DF15}"/>
              </a:ext>
            </a:extLst>
          </p:cNvPr>
          <p:cNvSpPr txBox="1">
            <a:spLocks noChangeArrowheads="1"/>
          </p:cNvSpPr>
          <p:nvPr/>
        </p:nvSpPr>
        <p:spPr bwMode="auto">
          <a:xfrm>
            <a:off x="8171592" y="3429000"/>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6" name="Picture 5">
            <a:extLst>
              <a:ext uri="{FF2B5EF4-FFF2-40B4-BE49-F238E27FC236}">
                <a16:creationId xmlns:a16="http://schemas.microsoft.com/office/drawing/2014/main" id="{06402D0D-B7ED-1E6C-75E0-4888857FC3B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49953" y="3429000"/>
            <a:ext cx="1261872" cy="1261872"/>
          </a:xfrm>
          <a:prstGeom prst="rect">
            <a:avLst/>
          </a:prstGeom>
        </p:spPr>
      </p:pic>
    </p:spTree>
    <p:custDataLst>
      <p:tags r:id="rId1"/>
    </p:custDataLst>
    <p:extLst>
      <p:ext uri="{BB962C8B-B14F-4D97-AF65-F5344CB8AC3E}">
        <p14:creationId xmlns:p14="http://schemas.microsoft.com/office/powerpoint/2010/main" val="18824821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7A32-7476-4300-8141-576B59651D57}"/>
              </a:ext>
            </a:extLst>
          </p:cNvPr>
          <p:cNvSpPr>
            <a:spLocks noGrp="1"/>
          </p:cNvSpPr>
          <p:nvPr>
            <p:ph type="title"/>
          </p:nvPr>
        </p:nvSpPr>
        <p:spPr/>
        <p:txBody>
          <a:bodyPr/>
          <a:lstStyle/>
          <a:p>
            <a:r>
              <a:rPr lang="en-US" dirty="0"/>
              <a:t>Quality of Life in MPNs</a:t>
            </a:r>
          </a:p>
        </p:txBody>
      </p:sp>
      <p:sp>
        <p:nvSpPr>
          <p:cNvPr id="3" name="Content Placeholder 2">
            <a:extLst>
              <a:ext uri="{FF2B5EF4-FFF2-40B4-BE49-F238E27FC236}">
                <a16:creationId xmlns:a16="http://schemas.microsoft.com/office/drawing/2014/main" id="{6DE21BEC-62E2-4A15-BD37-D6154DF7C3A9}"/>
              </a:ext>
            </a:extLst>
          </p:cNvPr>
          <p:cNvSpPr>
            <a:spLocks noGrp="1"/>
          </p:cNvSpPr>
          <p:nvPr>
            <p:ph sz="quarter" idx="13"/>
          </p:nvPr>
        </p:nvSpPr>
        <p:spPr>
          <a:xfrm>
            <a:off x="902206" y="2679192"/>
            <a:ext cx="10001767" cy="3447288"/>
          </a:xfrm>
        </p:spPr>
        <p:txBody>
          <a:bodyPr/>
          <a:lstStyle/>
          <a:p>
            <a:r>
              <a:rPr lang="en-US" dirty="0"/>
              <a:t>Individualized based on your goals and values</a:t>
            </a:r>
          </a:p>
          <a:p>
            <a:r>
              <a:rPr lang="en-US" dirty="0"/>
              <a:t>Optimal symptom management</a:t>
            </a:r>
          </a:p>
          <a:p>
            <a:r>
              <a:rPr lang="en-US" dirty="0"/>
              <a:t>Shared decision-making</a:t>
            </a:r>
          </a:p>
          <a:p>
            <a:pPr lvl="1"/>
            <a:r>
              <a:rPr lang="en-US" dirty="0"/>
              <a:t>Enhanced by understanding of MPN</a:t>
            </a:r>
          </a:p>
          <a:p>
            <a:r>
              <a:rPr lang="en-US" dirty="0"/>
              <a:t>Improved communication </a:t>
            </a:r>
          </a:p>
        </p:txBody>
      </p:sp>
      <p:sp>
        <p:nvSpPr>
          <p:cNvPr id="4" name="TextBox 3">
            <a:extLst>
              <a:ext uri="{FF2B5EF4-FFF2-40B4-BE49-F238E27FC236}">
                <a16:creationId xmlns:a16="http://schemas.microsoft.com/office/drawing/2014/main" id="{964EE675-BC0A-2F25-F129-481E7F0E2FCF}"/>
              </a:ext>
            </a:extLst>
          </p:cNvPr>
          <p:cNvSpPr txBox="1"/>
          <p:nvPr/>
        </p:nvSpPr>
        <p:spPr>
          <a:xfrm>
            <a:off x="118279" y="6488668"/>
            <a:ext cx="41372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Courtesy of Sara M Tinsley-Vance, PhD, APRN, AOCN</a:t>
            </a:r>
          </a:p>
        </p:txBody>
      </p:sp>
    </p:spTree>
    <p:extLst>
      <p:ext uri="{BB962C8B-B14F-4D97-AF65-F5344CB8AC3E}">
        <p14:creationId xmlns:p14="http://schemas.microsoft.com/office/powerpoint/2010/main" val="1922890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a:xfrm>
            <a:off x="628538" y="236182"/>
            <a:ext cx="4645211" cy="6005125"/>
          </a:xfrm>
          <a:effectLst>
            <a:outerShdw blurRad="50800" dist="38100" dir="2700000" algn="tl" rotWithShape="0">
              <a:prstClr val="black">
                <a:alpha val="40000"/>
              </a:prstClr>
            </a:outerShdw>
          </a:effectLst>
        </p:spPr>
      </p:pic>
      <p:sp>
        <p:nvSpPr>
          <p:cNvPr id="7" name="Content Placeholder 6"/>
          <p:cNvSpPr>
            <a:spLocks noGrp="1"/>
          </p:cNvSpPr>
          <p:nvPr>
            <p:ph sz="quarter" idx="14"/>
          </p:nvPr>
        </p:nvSpPr>
        <p:spPr>
          <a:xfrm>
            <a:off x="5447928" y="2636911"/>
            <a:ext cx="6480720" cy="3393871"/>
          </a:xfrm>
        </p:spPr>
        <p:txBody>
          <a:bodyPr>
            <a:normAutofit/>
          </a:bodyPr>
          <a:lstStyle/>
          <a:p>
            <a:r>
              <a:rPr lang="en-US" dirty="0"/>
              <a:t>You are a key member of your healthcare team </a:t>
            </a:r>
          </a:p>
          <a:p>
            <a:r>
              <a:rPr lang="en-US" dirty="0"/>
              <a:t>Assist  your healthcare team in recognition and evaluation of your symptoms</a:t>
            </a:r>
          </a:p>
          <a:p>
            <a:r>
              <a:rPr lang="en-US" dirty="0"/>
              <a:t>This tool can help you evaluate how symptoms change over time</a:t>
            </a:r>
          </a:p>
          <a:p>
            <a:r>
              <a:rPr lang="en-US" dirty="0"/>
              <a:t>Discuss your symptoms with your healthcare team and focus on  how it affects your normal routine</a:t>
            </a:r>
          </a:p>
          <a:p>
            <a:endParaRPr lang="en-US" dirty="0"/>
          </a:p>
        </p:txBody>
      </p:sp>
      <p:sp>
        <p:nvSpPr>
          <p:cNvPr id="2" name="TextBox 1"/>
          <p:cNvSpPr txBox="1"/>
          <p:nvPr/>
        </p:nvSpPr>
        <p:spPr>
          <a:xfrm>
            <a:off x="385973" y="6267069"/>
            <a:ext cx="10143461"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ndara"/>
                <a:ea typeface="+mn-ea"/>
                <a:cs typeface="+mn-cs"/>
              </a:rPr>
              <a:t>Emanuel, R.M.,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Dueck</a:t>
            </a:r>
            <a:r>
              <a:rPr kumimoji="0" lang="en-US" sz="1200" b="0" i="0" u="none" strike="noStrike" kern="1200" cap="none" spc="0" normalizeH="0" baseline="0" noProof="0" dirty="0">
                <a:ln>
                  <a:noFill/>
                </a:ln>
                <a:solidFill>
                  <a:prstClr val="black"/>
                </a:solidFill>
                <a:effectLst/>
                <a:uLnTx/>
                <a:uFillTx/>
                <a:latin typeface="Candara"/>
                <a:ea typeface="+mn-ea"/>
                <a:cs typeface="+mn-cs"/>
              </a:rPr>
              <a:t>, A.C., Geyer, H.L.,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Kiladjian</a:t>
            </a:r>
            <a:r>
              <a:rPr kumimoji="0" lang="en-US" sz="1200" b="0" i="0" u="none" strike="noStrike" kern="1200" cap="none" spc="0" normalizeH="0" baseline="0" noProof="0" dirty="0">
                <a:ln>
                  <a:noFill/>
                </a:ln>
                <a:solidFill>
                  <a:prstClr val="black"/>
                </a:solidFill>
                <a:effectLst/>
                <a:uLnTx/>
                <a:uFillTx/>
                <a:latin typeface="Candara"/>
                <a:ea typeface="+mn-ea"/>
                <a:cs typeface="+mn-cs"/>
              </a:rPr>
              <a:t>, J.J.,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Slot,S</a:t>
            </a:r>
            <a:r>
              <a:rPr kumimoji="0" lang="en-US" sz="1200" b="0" i="0" u="none" strike="noStrike" kern="1200" cap="none" spc="0" normalizeH="0" baseline="0" noProof="0" dirty="0">
                <a:ln>
                  <a:noFill/>
                </a:ln>
                <a:solidFill>
                  <a:prstClr val="black"/>
                </a:solidFill>
                <a:effectLst/>
                <a:uLnTx/>
                <a:uFillTx/>
                <a:latin typeface="Candara"/>
                <a:ea typeface="+mn-ea"/>
                <a:cs typeface="+mn-cs"/>
              </a:rPr>
              <a:t>.,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Zweegman</a:t>
            </a:r>
            <a:r>
              <a:rPr kumimoji="0" lang="en-US" sz="1200" b="0" i="0" u="none" strike="noStrike" kern="1200" cap="none" spc="0" normalizeH="0" baseline="0" noProof="0" dirty="0">
                <a:ln>
                  <a:noFill/>
                </a:ln>
                <a:solidFill>
                  <a:prstClr val="black"/>
                </a:solidFill>
                <a:effectLst/>
                <a:uLnTx/>
                <a:uFillTx/>
                <a:latin typeface="Candara"/>
                <a:ea typeface="+mn-ea"/>
                <a:cs typeface="+mn-cs"/>
              </a:rPr>
              <a:t>, S.,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te</a:t>
            </a:r>
            <a:r>
              <a:rPr kumimoji="0" lang="en-US" sz="1200" b="0" i="0" u="none" strike="noStrike" kern="1200" cap="none" spc="0" normalizeH="0" baseline="0" noProof="0" dirty="0">
                <a:ln>
                  <a:noFill/>
                </a:ln>
                <a:solidFill>
                  <a:prstClr val="black"/>
                </a:solidFill>
                <a:effectLst/>
                <a:uLnTx/>
                <a:uFillTx/>
                <a:latin typeface="Candara"/>
                <a:ea typeface="+mn-ea"/>
                <a:cs typeface="+mn-cs"/>
              </a:rPr>
              <a:t>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Boekhorst</a:t>
            </a:r>
            <a:r>
              <a:rPr kumimoji="0" lang="en-US" sz="1200" b="0" i="0" u="none" strike="noStrike" kern="1200" cap="none" spc="0" normalizeH="0" baseline="0" noProof="0" dirty="0">
                <a:ln>
                  <a:noFill/>
                </a:ln>
                <a:solidFill>
                  <a:prstClr val="black"/>
                </a:solidFill>
                <a:effectLst/>
                <a:uLnTx/>
                <a:uFillTx/>
                <a:latin typeface="Candara"/>
                <a:ea typeface="+mn-ea"/>
                <a:cs typeface="+mn-cs"/>
              </a:rPr>
              <a:t>, P.A., … Mesa. R.A. (2012).Myeloproliferative neoplasm (MPN) symptom assessment form total symptom score: prospective international assessment of an abbreviated symptom burden scoring system among patient with MPNs. Journal of Clinical Oncology, 30(33), 4098–4103.</a:t>
            </a:r>
          </a:p>
        </p:txBody>
      </p:sp>
      <p:sp>
        <p:nvSpPr>
          <p:cNvPr id="3" name="TextBox 2">
            <a:extLst>
              <a:ext uri="{FF2B5EF4-FFF2-40B4-BE49-F238E27FC236}">
                <a16:creationId xmlns:a16="http://schemas.microsoft.com/office/drawing/2014/main" id="{7889A6B5-E32E-1B6D-FA4A-EC3B14A664A1}"/>
              </a:ext>
            </a:extLst>
          </p:cNvPr>
          <p:cNvSpPr txBox="1"/>
          <p:nvPr/>
        </p:nvSpPr>
        <p:spPr>
          <a:xfrm>
            <a:off x="8059438" y="6562534"/>
            <a:ext cx="41372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Courtesy of Sara M Tinsley-Vance, PhD, APRN, AOCN</a:t>
            </a:r>
          </a:p>
        </p:txBody>
      </p:sp>
    </p:spTree>
    <p:extLst>
      <p:ext uri="{BB962C8B-B14F-4D97-AF65-F5344CB8AC3E}">
        <p14:creationId xmlns:p14="http://schemas.microsoft.com/office/powerpoint/2010/main" val="738164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707" y="2073350"/>
            <a:ext cx="11057859" cy="3414202"/>
          </a:xfrm>
        </p:spPr>
        <p:txBody>
          <a:bodyPr>
            <a:normAutofit fontScale="62500" lnSpcReduction="20000"/>
          </a:bodyPr>
          <a:lstStyle/>
          <a:p>
            <a:r>
              <a:rPr lang="en-US" dirty="0"/>
              <a:t>Individualized to what is most important to you</a:t>
            </a:r>
          </a:p>
          <a:p>
            <a:r>
              <a:rPr lang="en-US" dirty="0"/>
              <a:t>Improve symptoms and overall quality of life</a:t>
            </a:r>
          </a:p>
          <a:p>
            <a:pPr lvl="1"/>
            <a:r>
              <a:rPr lang="en-US" dirty="0"/>
              <a:t>Fatigue</a:t>
            </a:r>
          </a:p>
          <a:p>
            <a:pPr lvl="1"/>
            <a:r>
              <a:rPr lang="en-US" dirty="0"/>
              <a:t>Concentration Problems</a:t>
            </a:r>
          </a:p>
          <a:p>
            <a:pPr lvl="1"/>
            <a:r>
              <a:rPr lang="en-US" dirty="0"/>
              <a:t>Early Satiety</a:t>
            </a:r>
          </a:p>
          <a:p>
            <a:pPr lvl="1"/>
            <a:r>
              <a:rPr lang="en-US" dirty="0"/>
              <a:t>Inactivity</a:t>
            </a:r>
          </a:p>
          <a:p>
            <a:pPr lvl="1"/>
            <a:r>
              <a:rPr lang="en-US" dirty="0"/>
              <a:t>Night Sweats</a:t>
            </a:r>
          </a:p>
          <a:p>
            <a:pPr lvl="1"/>
            <a:r>
              <a:rPr lang="en-US" dirty="0"/>
              <a:t>Pruritus (Itching)</a:t>
            </a:r>
          </a:p>
          <a:p>
            <a:pPr lvl="1"/>
            <a:r>
              <a:rPr lang="en-US" dirty="0"/>
              <a:t>Bone Pain</a:t>
            </a:r>
          </a:p>
          <a:p>
            <a:pPr lvl="1"/>
            <a:r>
              <a:rPr lang="en-US" dirty="0"/>
              <a:t>Abdominal Discomfort</a:t>
            </a:r>
          </a:p>
          <a:p>
            <a:pPr lvl="1"/>
            <a:r>
              <a:rPr lang="en-US" dirty="0"/>
              <a:t>Weight Loss </a:t>
            </a:r>
          </a:p>
          <a:p>
            <a:pPr lvl="1"/>
            <a:r>
              <a:rPr lang="en-US" dirty="0"/>
              <a:t>Fever</a:t>
            </a:r>
          </a:p>
          <a:p>
            <a:r>
              <a:rPr lang="en-US" dirty="0"/>
              <a:t>Reduction in spleen size</a:t>
            </a:r>
          </a:p>
          <a:p>
            <a:r>
              <a:rPr lang="en-US" dirty="0"/>
              <a:t>Delay progression of MPN to later stages of disease and transformation to acute myelogenous leukemia</a:t>
            </a:r>
          </a:p>
          <a:p>
            <a:r>
              <a:rPr lang="en-US" dirty="0"/>
              <a:t>Sometimes cure is the goal through allogeneic transplant</a:t>
            </a:r>
          </a:p>
          <a:p>
            <a:endParaRPr lang="en-US" dirty="0"/>
          </a:p>
          <a:p>
            <a:pPr lvl="2"/>
            <a:endParaRPr lang="en-US" dirty="0"/>
          </a:p>
        </p:txBody>
      </p:sp>
      <p:sp>
        <p:nvSpPr>
          <p:cNvPr id="2" name="Title 1"/>
          <p:cNvSpPr>
            <a:spLocks noGrp="1"/>
          </p:cNvSpPr>
          <p:nvPr>
            <p:ph type="title"/>
          </p:nvPr>
        </p:nvSpPr>
        <p:spPr/>
        <p:txBody>
          <a:bodyPr/>
          <a:lstStyle/>
          <a:p>
            <a:r>
              <a:rPr lang="en-US" dirty="0"/>
              <a:t>Identify Goals of Treatment</a:t>
            </a:r>
          </a:p>
        </p:txBody>
      </p:sp>
      <p:sp>
        <p:nvSpPr>
          <p:cNvPr id="5" name="TextBox 4"/>
          <p:cNvSpPr txBox="1"/>
          <p:nvPr/>
        </p:nvSpPr>
        <p:spPr>
          <a:xfrm>
            <a:off x="350873" y="5731538"/>
            <a:ext cx="11525693" cy="7571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ndara"/>
                <a:ea typeface="+mn-ea"/>
                <a:cs typeface="+mn-cs"/>
              </a:rPr>
              <a:t>Emanuel, R.M.,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Dueck</a:t>
            </a:r>
            <a:r>
              <a:rPr kumimoji="0" lang="en-US" sz="1200" b="0" i="0" u="none" strike="noStrike" kern="1200" cap="none" spc="0" normalizeH="0" baseline="0" noProof="0" dirty="0">
                <a:ln>
                  <a:noFill/>
                </a:ln>
                <a:solidFill>
                  <a:prstClr val="black"/>
                </a:solidFill>
                <a:effectLst/>
                <a:uLnTx/>
                <a:uFillTx/>
                <a:latin typeface="Candara"/>
                <a:ea typeface="+mn-ea"/>
                <a:cs typeface="+mn-cs"/>
              </a:rPr>
              <a:t>, A.C., Geyer, H.L.,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Kiladjian</a:t>
            </a:r>
            <a:r>
              <a:rPr kumimoji="0" lang="en-US" sz="1200" b="0" i="0" u="none" strike="noStrike" kern="1200" cap="none" spc="0" normalizeH="0" baseline="0" noProof="0" dirty="0">
                <a:ln>
                  <a:noFill/>
                </a:ln>
                <a:solidFill>
                  <a:prstClr val="black"/>
                </a:solidFill>
                <a:effectLst/>
                <a:uLnTx/>
                <a:uFillTx/>
                <a:latin typeface="Candara"/>
                <a:ea typeface="+mn-ea"/>
                <a:cs typeface="+mn-cs"/>
              </a:rPr>
              <a:t>, J.J.,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Slot,S</a:t>
            </a:r>
            <a:r>
              <a:rPr kumimoji="0" lang="en-US" sz="1200" b="0" i="0" u="none" strike="noStrike" kern="1200" cap="none" spc="0" normalizeH="0" baseline="0" noProof="0" dirty="0">
                <a:ln>
                  <a:noFill/>
                </a:ln>
                <a:solidFill>
                  <a:prstClr val="black"/>
                </a:solidFill>
                <a:effectLst/>
                <a:uLnTx/>
                <a:uFillTx/>
                <a:latin typeface="Candara"/>
                <a:ea typeface="+mn-ea"/>
                <a:cs typeface="+mn-cs"/>
              </a:rPr>
              <a:t>.,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Zweegman</a:t>
            </a:r>
            <a:r>
              <a:rPr kumimoji="0" lang="en-US" sz="1200" b="0" i="0" u="none" strike="noStrike" kern="1200" cap="none" spc="0" normalizeH="0" baseline="0" noProof="0" dirty="0">
                <a:ln>
                  <a:noFill/>
                </a:ln>
                <a:solidFill>
                  <a:prstClr val="black"/>
                </a:solidFill>
                <a:effectLst/>
                <a:uLnTx/>
                <a:uFillTx/>
                <a:latin typeface="Candara"/>
                <a:ea typeface="+mn-ea"/>
                <a:cs typeface="+mn-cs"/>
              </a:rPr>
              <a:t>, S.,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te</a:t>
            </a:r>
            <a:r>
              <a:rPr kumimoji="0" lang="en-US" sz="1200" b="0" i="0" u="none" strike="noStrike" kern="1200" cap="none" spc="0" normalizeH="0" baseline="0" noProof="0" dirty="0">
                <a:ln>
                  <a:noFill/>
                </a:ln>
                <a:solidFill>
                  <a:prstClr val="black"/>
                </a:solidFill>
                <a:effectLst/>
                <a:uLnTx/>
                <a:uFillTx/>
                <a:latin typeface="Candara"/>
                <a:ea typeface="+mn-ea"/>
                <a:cs typeface="+mn-cs"/>
              </a:rPr>
              <a:t>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Boekhorst</a:t>
            </a:r>
            <a:r>
              <a:rPr kumimoji="0" lang="en-US" sz="1200" b="0" i="0" u="none" strike="noStrike" kern="1200" cap="none" spc="0" normalizeH="0" baseline="0" noProof="0" dirty="0">
                <a:ln>
                  <a:noFill/>
                </a:ln>
                <a:solidFill>
                  <a:prstClr val="black"/>
                </a:solidFill>
                <a:effectLst/>
                <a:uLnTx/>
                <a:uFillTx/>
                <a:latin typeface="Candara"/>
                <a:ea typeface="+mn-ea"/>
                <a:cs typeface="+mn-cs"/>
              </a:rPr>
              <a:t>, P.A., … Mesa. R.A. (2012). Myeloproliferative neoplasm (MPN) symptom assessment form total symptom score: prospective international assessment of an abbreviated symptom burden scoring system among patient with MPNs. Journal of Clinical Oncology, 30(33), 4098–4103. Mesa, R.A.,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Scherber</a:t>
            </a:r>
            <a:r>
              <a:rPr kumimoji="0" lang="en-US" sz="1200" b="0" i="0" u="none" strike="noStrike" kern="1200" cap="none" spc="0" normalizeH="0" baseline="0" noProof="0" dirty="0">
                <a:ln>
                  <a:noFill/>
                </a:ln>
                <a:solidFill>
                  <a:prstClr val="black"/>
                </a:solidFill>
                <a:effectLst/>
                <a:uLnTx/>
                <a:uFillTx/>
                <a:latin typeface="Candara"/>
                <a:ea typeface="+mn-ea"/>
                <a:cs typeface="+mn-cs"/>
              </a:rPr>
              <a:t>, R.M., &amp; Geyer, H.L. (2015). Reducing symptom burden in patients with myeloproliferative neoplasms in the era of Janus kinase inhibitors. Leukemia &amp; Lymphoma, 56(7), 1989–1999.</a:t>
            </a:r>
          </a:p>
        </p:txBody>
      </p:sp>
      <p:sp>
        <p:nvSpPr>
          <p:cNvPr id="4" name="TextBox 3">
            <a:extLst>
              <a:ext uri="{FF2B5EF4-FFF2-40B4-BE49-F238E27FC236}">
                <a16:creationId xmlns:a16="http://schemas.microsoft.com/office/drawing/2014/main" id="{6CBF069D-A1E7-CEE5-8A43-F48ED3780A46}"/>
              </a:ext>
            </a:extLst>
          </p:cNvPr>
          <p:cNvSpPr txBox="1"/>
          <p:nvPr/>
        </p:nvSpPr>
        <p:spPr>
          <a:xfrm>
            <a:off x="118279" y="6488668"/>
            <a:ext cx="41372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Courtesy of Sara M Tinsley-Vance, PhD, APRN, AOCN</a:t>
            </a:r>
          </a:p>
        </p:txBody>
      </p:sp>
    </p:spTree>
    <p:extLst>
      <p:ext uri="{BB962C8B-B14F-4D97-AF65-F5344CB8AC3E}">
        <p14:creationId xmlns:p14="http://schemas.microsoft.com/office/powerpoint/2010/main" val="10807487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162757" y="2367110"/>
            <a:ext cx="9877777" cy="3450696"/>
          </a:xfrm>
        </p:spPr>
        <p:txBody>
          <a:bodyPr>
            <a:normAutofit fontScale="92500"/>
          </a:bodyPr>
          <a:lstStyle/>
          <a:p>
            <a:r>
              <a:rPr lang="en-US" dirty="0"/>
              <a:t>Monitor complete blood count </a:t>
            </a:r>
          </a:p>
          <a:p>
            <a:r>
              <a:rPr lang="en-US" dirty="0"/>
              <a:t>Recognize  symptoms of anemia (increasing fatigue, shortness of breath)</a:t>
            </a:r>
          </a:p>
          <a:p>
            <a:r>
              <a:rPr lang="en-US" dirty="0"/>
              <a:t>Communicate symptoms to healthcare team – could be related to anemia</a:t>
            </a:r>
          </a:p>
          <a:p>
            <a:r>
              <a:rPr lang="en-US" dirty="0"/>
              <a:t>Review medications at each visit</a:t>
            </a:r>
          </a:p>
          <a:p>
            <a:r>
              <a:rPr lang="en-US" dirty="0"/>
              <a:t>Consider other  causes of anemia aside from myelofibrosis (bleeding, nutrition, worry)</a:t>
            </a:r>
          </a:p>
          <a:p>
            <a:r>
              <a:rPr lang="en-US" dirty="0"/>
              <a:t>Transfuse  as needed to minimize impact of anemia on quality of life</a:t>
            </a:r>
          </a:p>
          <a:p>
            <a:r>
              <a:rPr lang="en-US" dirty="0"/>
              <a:t>Involve your support team in education</a:t>
            </a:r>
          </a:p>
        </p:txBody>
      </p:sp>
      <p:sp>
        <p:nvSpPr>
          <p:cNvPr id="2" name="Title 1"/>
          <p:cNvSpPr>
            <a:spLocks noGrp="1"/>
          </p:cNvSpPr>
          <p:nvPr>
            <p:ph type="title"/>
          </p:nvPr>
        </p:nvSpPr>
        <p:spPr/>
        <p:txBody>
          <a:bodyPr/>
          <a:lstStyle/>
          <a:p>
            <a:r>
              <a:rPr lang="en-US" dirty="0"/>
              <a:t>Anemia Management</a:t>
            </a:r>
          </a:p>
        </p:txBody>
      </p:sp>
      <p:sp>
        <p:nvSpPr>
          <p:cNvPr id="3" name="TextBox 2"/>
          <p:cNvSpPr txBox="1"/>
          <p:nvPr/>
        </p:nvSpPr>
        <p:spPr>
          <a:xfrm>
            <a:off x="1212113" y="5773470"/>
            <a:ext cx="1055281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ndara"/>
                <a:ea typeface="+mn-ea"/>
                <a:cs typeface="+mn-cs"/>
              </a:rPr>
              <a:t>Fowkles</a:t>
            </a:r>
            <a:r>
              <a:rPr kumimoji="0" lang="en-US" sz="1200" b="0" i="0" u="none" strike="noStrike" kern="1200" cap="none" spc="0" normalizeH="0" baseline="0" noProof="0" dirty="0">
                <a:ln>
                  <a:noFill/>
                </a:ln>
                <a:solidFill>
                  <a:prstClr val="black"/>
                </a:solidFill>
                <a:effectLst/>
                <a:uLnTx/>
                <a:uFillTx/>
                <a:latin typeface="Candara"/>
                <a:ea typeface="+mn-ea"/>
                <a:cs typeface="+mn-cs"/>
              </a:rPr>
              <a:t> , Sabrina et al. Myeloproliferative neoplasms (MPNs) – Part 2: A nursing guide to managing the symptom burden of MPNs. Canadian Oncology Nursing Journal / Revue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canadienne</a:t>
            </a:r>
            <a:r>
              <a:rPr kumimoji="0" lang="en-US" sz="1200" b="0" i="0" u="none" strike="noStrike" kern="1200" cap="none" spc="0" normalizeH="0" baseline="0" noProof="0" dirty="0">
                <a:ln>
                  <a:noFill/>
                </a:ln>
                <a:solidFill>
                  <a:prstClr val="black"/>
                </a:solidFill>
                <a:effectLst/>
                <a:uLnTx/>
                <a:uFillTx/>
                <a:latin typeface="Candara"/>
                <a:ea typeface="+mn-ea"/>
                <a:cs typeface="+mn-cs"/>
              </a:rPr>
              <a:t> de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soins</a:t>
            </a:r>
            <a:r>
              <a:rPr kumimoji="0" lang="en-US" sz="1200" b="0" i="0" u="none" strike="noStrike" kern="1200" cap="none" spc="0" normalizeH="0" baseline="0" noProof="0" dirty="0">
                <a:ln>
                  <a:noFill/>
                </a:ln>
                <a:solidFill>
                  <a:prstClr val="black"/>
                </a:solidFill>
                <a:effectLst/>
                <a:uLnTx/>
                <a:uFillTx/>
                <a:latin typeface="Candara"/>
                <a:ea typeface="+mn-ea"/>
                <a:cs typeface="+mn-cs"/>
              </a:rPr>
              <a:t>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infirmiers</a:t>
            </a:r>
            <a:r>
              <a:rPr kumimoji="0" lang="en-US" sz="1200" b="0" i="0" u="none" strike="noStrike" kern="1200" cap="none" spc="0" normalizeH="0" baseline="0" noProof="0" dirty="0">
                <a:ln>
                  <a:noFill/>
                </a:ln>
                <a:solidFill>
                  <a:prstClr val="black"/>
                </a:solidFill>
                <a:effectLst/>
                <a:uLnTx/>
                <a:uFillTx/>
                <a:latin typeface="Candara"/>
                <a:ea typeface="+mn-ea"/>
                <a:cs typeface="+mn-cs"/>
              </a:rPr>
              <a:t>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en</a:t>
            </a:r>
            <a:r>
              <a:rPr kumimoji="0" lang="en-US" sz="1200" b="0" i="0" u="none" strike="noStrike" kern="1200" cap="none" spc="0" normalizeH="0" baseline="0" noProof="0" dirty="0">
                <a:ln>
                  <a:noFill/>
                </a:ln>
                <a:solidFill>
                  <a:prstClr val="black"/>
                </a:solidFill>
                <a:effectLst/>
                <a:uLnTx/>
                <a:uFillTx/>
                <a:latin typeface="Candara"/>
                <a:ea typeface="+mn-ea"/>
                <a:cs typeface="+mn-cs"/>
              </a:rPr>
              <a:t>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oncologie</a:t>
            </a:r>
            <a:r>
              <a:rPr kumimoji="0" lang="en-US" sz="1200" b="0" i="0" u="none" strike="noStrike" kern="1200" cap="none" spc="0" normalizeH="0" baseline="0" noProof="0" dirty="0">
                <a:ln>
                  <a:noFill/>
                </a:ln>
                <a:solidFill>
                  <a:prstClr val="black"/>
                </a:solidFill>
                <a:effectLst/>
                <a:uLnTx/>
                <a:uFillTx/>
                <a:latin typeface="Candara"/>
                <a:ea typeface="+mn-ea"/>
                <a:cs typeface="+mn-cs"/>
              </a:rPr>
              <a:t>, [</a:t>
            </a:r>
            <a:r>
              <a:rPr kumimoji="0" lang="en-US" sz="1200" b="0" i="0" u="none" strike="noStrike" kern="1200" cap="none" spc="0" normalizeH="0" baseline="0" noProof="0" dirty="0" err="1">
                <a:ln>
                  <a:noFill/>
                </a:ln>
                <a:solidFill>
                  <a:prstClr val="black"/>
                </a:solidFill>
                <a:effectLst/>
                <a:uLnTx/>
                <a:uFillTx/>
                <a:latin typeface="Candara"/>
                <a:ea typeface="+mn-ea"/>
                <a:cs typeface="+mn-cs"/>
              </a:rPr>
              <a:t>S.l.</a:t>
            </a:r>
            <a:r>
              <a:rPr kumimoji="0" lang="en-US" sz="1200" b="0" i="0" u="none" strike="noStrike" kern="1200" cap="none" spc="0" normalizeH="0" baseline="0" noProof="0" dirty="0">
                <a:ln>
                  <a:noFill/>
                </a:ln>
                <a:solidFill>
                  <a:prstClr val="black"/>
                </a:solidFill>
                <a:effectLst/>
                <a:uLnTx/>
                <a:uFillTx/>
                <a:latin typeface="Candara"/>
                <a:ea typeface="+mn-ea"/>
                <a:cs typeface="+mn-cs"/>
              </a:rPr>
              <a:t>], v. 28, n. 4, p. 276-281, Oct. 2018. ISSN 2368-8076. Available at: &lt;</a:t>
            </a:r>
            <a:r>
              <a:rPr kumimoji="0" lang="en-US" sz="1200" b="0" i="0" u="none" strike="noStrike" kern="1200" cap="none" spc="0" normalizeH="0" baseline="0" noProof="0" dirty="0">
                <a:ln>
                  <a:noFill/>
                </a:ln>
                <a:solidFill>
                  <a:prstClr val="black"/>
                </a:solidFill>
                <a:effectLst/>
                <a:uLnTx/>
                <a:uFillTx/>
                <a:latin typeface="Candara"/>
                <a:ea typeface="+mn-ea"/>
                <a:cs typeface="+mn-cs"/>
                <a:hlinkClick r:id="rId2"/>
              </a:rPr>
              <a:t>http://canadianoncologynursingjournal.com/index.php/conj/article/view/931</a:t>
            </a:r>
            <a:r>
              <a:rPr kumimoji="0" lang="en-US" sz="1200" b="0" i="0" u="none" strike="noStrike" kern="1200" cap="none" spc="0" normalizeH="0" baseline="0" noProof="0" dirty="0">
                <a:ln>
                  <a:noFill/>
                </a:ln>
                <a:solidFill>
                  <a:prstClr val="black"/>
                </a:solidFill>
                <a:effectLst/>
                <a:uLnTx/>
                <a:uFillTx/>
                <a:latin typeface="Candara"/>
                <a:ea typeface="+mn-ea"/>
                <a:cs typeface="+mn-cs"/>
              </a:rPr>
              <a:t>&gt;. Date accessed: 19 Mar. 2020</a:t>
            </a:r>
            <a:r>
              <a:rPr kumimoji="0" lang="en-US" sz="1800" b="0" i="0" u="none" strike="noStrike" kern="1200" cap="none" spc="0" normalizeH="0" baseline="0" noProof="0" dirty="0">
                <a:ln>
                  <a:noFill/>
                </a:ln>
                <a:solidFill>
                  <a:prstClr val="black"/>
                </a:solidFill>
                <a:effectLst/>
                <a:uLnTx/>
                <a:uFillTx/>
                <a:latin typeface="Candara"/>
                <a:ea typeface="+mn-ea"/>
                <a:cs typeface="+mn-cs"/>
              </a:rPr>
              <a:t>. </a:t>
            </a:r>
          </a:p>
        </p:txBody>
      </p:sp>
      <p:sp>
        <p:nvSpPr>
          <p:cNvPr id="4" name="TextBox 3">
            <a:extLst>
              <a:ext uri="{FF2B5EF4-FFF2-40B4-BE49-F238E27FC236}">
                <a16:creationId xmlns:a16="http://schemas.microsoft.com/office/drawing/2014/main" id="{7CD5907D-15E7-652C-15DE-B013DC892BE1}"/>
              </a:ext>
            </a:extLst>
          </p:cNvPr>
          <p:cNvSpPr txBox="1"/>
          <p:nvPr/>
        </p:nvSpPr>
        <p:spPr>
          <a:xfrm>
            <a:off x="118279" y="6488668"/>
            <a:ext cx="41372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Courtesy of Sara M Tinsley-Vance, PhD, APRN, AOCN</a:t>
            </a:r>
          </a:p>
        </p:txBody>
      </p:sp>
    </p:spTree>
    <p:extLst>
      <p:ext uri="{BB962C8B-B14F-4D97-AF65-F5344CB8AC3E}">
        <p14:creationId xmlns:p14="http://schemas.microsoft.com/office/powerpoint/2010/main" val="39417955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07893" y="2719629"/>
            <a:ext cx="8379307" cy="3450696"/>
          </a:xfrm>
        </p:spPr>
        <p:txBody>
          <a:bodyPr>
            <a:normAutofit/>
          </a:bodyPr>
          <a:lstStyle/>
          <a:p>
            <a:r>
              <a:rPr lang="en-US" dirty="0"/>
              <a:t>Written communication reinforces verbal communication</a:t>
            </a:r>
          </a:p>
          <a:p>
            <a:pPr lvl="1"/>
            <a:r>
              <a:rPr lang="en-US" i="1" dirty="0"/>
              <a:t>These are complicated diseases that are difficult to explain to others</a:t>
            </a:r>
          </a:p>
          <a:p>
            <a:r>
              <a:rPr lang="en-US" i="1" dirty="0"/>
              <a:t>Online Resources</a:t>
            </a:r>
          </a:p>
          <a:p>
            <a:pPr lvl="1"/>
            <a:r>
              <a:rPr lang="en-US" i="1" dirty="0"/>
              <a:t>MDS Foundation Building Blocks of Hope MPN Edition</a:t>
            </a:r>
          </a:p>
          <a:p>
            <a:pPr lvl="1"/>
            <a:r>
              <a:rPr lang="en-US" i="1" dirty="0"/>
              <a:t>Voices of MPN</a:t>
            </a:r>
          </a:p>
          <a:p>
            <a:pPr lvl="1"/>
            <a:r>
              <a:rPr lang="en-US" i="1" dirty="0"/>
              <a:t>MPN Research</a:t>
            </a:r>
          </a:p>
          <a:p>
            <a:pPr lvl="1"/>
            <a:r>
              <a:rPr lang="en-US" i="1" dirty="0"/>
              <a:t>Leukemia and Lymphoma Society -MPN</a:t>
            </a:r>
          </a:p>
          <a:p>
            <a:endParaRPr lang="en-US" i="1" dirty="0"/>
          </a:p>
        </p:txBody>
      </p:sp>
      <p:sp>
        <p:nvSpPr>
          <p:cNvPr id="2" name="Title 1"/>
          <p:cNvSpPr>
            <a:spLocks noGrp="1"/>
          </p:cNvSpPr>
          <p:nvPr>
            <p:ph type="title"/>
          </p:nvPr>
        </p:nvSpPr>
        <p:spPr/>
        <p:txBody>
          <a:bodyPr/>
          <a:lstStyle/>
          <a:p>
            <a:r>
              <a:rPr lang="en-US" dirty="0"/>
              <a:t>Strategies to Improve Understanding</a:t>
            </a:r>
          </a:p>
        </p:txBody>
      </p:sp>
      <p:pic>
        <p:nvPicPr>
          <p:cNvPr id="1026" name="Picture 2" descr="\\islfs01.hlm.ad.moffitt.usf.edu\usersT$\TinsleSM\Desktop\pdf-thum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22" y="1943450"/>
            <a:ext cx="3166212" cy="3691803"/>
          </a:xfrm>
          <a:prstGeom prst="rect">
            <a:avLst/>
          </a:prstGeom>
          <a:noFill/>
          <a:ln>
            <a:solidFill>
              <a:schemeClr val="accent1"/>
            </a:solidFill>
          </a:ln>
          <a:effectLst>
            <a:outerShdw blurRad="50800" dist="38100" dir="2700000" algn="tl" rotWithShape="0">
              <a:prstClr val="black">
                <a:alpha val="40000"/>
              </a:prstClr>
            </a:outerShdw>
            <a:reflection blurRad="6350" stA="50000" endA="275" endPos="40000" dist="101600" dir="5400000" sy="-100000" algn="bl" rotWithShape="0"/>
          </a:effectLst>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04D4CE-3C2D-7923-E22B-4C24C5AFFE66}"/>
              </a:ext>
            </a:extLst>
          </p:cNvPr>
          <p:cNvSpPr txBox="1"/>
          <p:nvPr/>
        </p:nvSpPr>
        <p:spPr>
          <a:xfrm>
            <a:off x="118279" y="6488668"/>
            <a:ext cx="41372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Courtesy of Sara M Tinsley-Vance, PhD, APRN, AOCN</a:t>
            </a:r>
          </a:p>
        </p:txBody>
      </p:sp>
    </p:spTree>
    <p:extLst>
      <p:ext uri="{BB962C8B-B14F-4D97-AF65-F5344CB8AC3E}">
        <p14:creationId xmlns:p14="http://schemas.microsoft.com/office/powerpoint/2010/main" val="178112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F72862-9A0E-0E78-7DB6-5DEBD0E95922}"/>
              </a:ext>
            </a:extLst>
          </p:cNvPr>
          <p:cNvSpPr/>
          <p:nvPr/>
        </p:nvSpPr>
        <p:spPr bwMode="auto">
          <a:xfrm>
            <a:off x="740128" y="2780928"/>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556792"/>
            <a:ext cx="10512306" cy="4601245"/>
          </a:xfrm>
        </p:spPr>
        <p:txBody>
          <a:bodyPr/>
          <a:lstStyle/>
          <a:p>
            <a:pPr marL="0" marR="0" indent="0">
              <a:spcBef>
                <a:spcPts val="1800"/>
              </a:spcBef>
              <a:spcAft>
                <a:spcPts val="0"/>
              </a:spcAft>
              <a:buNone/>
            </a:pPr>
            <a:r>
              <a:rPr lang="en-US" sz="2600" dirty="0">
                <a:solidFill>
                  <a:srgbClr val="0432FF"/>
                </a:solidFill>
              </a:rPr>
              <a:t>Introduction </a:t>
            </a:r>
          </a:p>
          <a:p>
            <a:pPr marL="0" marR="0" indent="0">
              <a:spcBef>
                <a:spcPts val="1800"/>
              </a:spcBef>
              <a:spcAft>
                <a:spcPts val="0"/>
              </a:spcAft>
              <a:buNone/>
            </a:pPr>
            <a:r>
              <a:rPr lang="en-US" sz="2600" dirty="0">
                <a:solidFill>
                  <a:srgbClr val="0432FF"/>
                </a:solidFill>
              </a:rPr>
              <a:t>Module 1: </a:t>
            </a:r>
            <a:r>
              <a:rPr lang="en-US" sz="2600" dirty="0">
                <a:solidFill>
                  <a:srgbClr val="002060"/>
                </a:solidFill>
              </a:rPr>
              <a:t>Biology of Myelofibrosis (MF)</a:t>
            </a:r>
          </a:p>
          <a:p>
            <a:pPr marL="0" marR="0" indent="0">
              <a:spcBef>
                <a:spcPts val="1800"/>
              </a:spcBef>
              <a:spcAft>
                <a:spcPts val="0"/>
              </a:spcAft>
              <a:buNone/>
            </a:pPr>
            <a:r>
              <a:rPr lang="en-US" sz="2600" dirty="0">
                <a:solidFill>
                  <a:schemeClr val="bg1"/>
                </a:solidFill>
              </a:rPr>
              <a:t>Module 2: Role of Available and Investigational JAK inhibitors in the Management of MF </a:t>
            </a:r>
          </a:p>
          <a:p>
            <a:pPr marL="0" marR="0" indent="0">
              <a:spcBef>
                <a:spcPts val="1800"/>
              </a:spcBef>
              <a:spcAft>
                <a:spcPts val="0"/>
              </a:spcAft>
              <a:buNone/>
            </a:pPr>
            <a:r>
              <a:rPr lang="en-US" sz="2600" dirty="0">
                <a:solidFill>
                  <a:srgbClr val="0432FF"/>
                </a:solidFill>
              </a:rPr>
              <a:t>Module 3: </a:t>
            </a:r>
            <a:r>
              <a:rPr lang="en-US" sz="2600" dirty="0">
                <a:solidFill>
                  <a:srgbClr val="002060"/>
                </a:solidFill>
              </a:rPr>
              <a:t>Promising Agents and Strategies for Patients with MF </a:t>
            </a:r>
          </a:p>
        </p:txBody>
      </p:sp>
    </p:spTree>
    <p:extLst>
      <p:ext uri="{BB962C8B-B14F-4D97-AF65-F5344CB8AC3E}">
        <p14:creationId xmlns:p14="http://schemas.microsoft.com/office/powerpoint/2010/main" val="5523983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7D2B5-8804-88FD-A1E6-250FA8D0B22A}"/>
              </a:ext>
            </a:extLst>
          </p:cNvPr>
          <p:cNvSpPr/>
          <p:nvPr/>
        </p:nvSpPr>
        <p:spPr bwMode="auto">
          <a:xfrm>
            <a:off x="1919537" y="188640"/>
            <a:ext cx="8179534"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4" name="TextBox 3">
            <a:extLst>
              <a:ext uri="{FF2B5EF4-FFF2-40B4-BE49-F238E27FC236}">
                <a16:creationId xmlns:a16="http://schemas.microsoft.com/office/drawing/2014/main" id="{B9F5D9DA-C08A-CD8D-7037-F7772FEFD850}"/>
              </a:ext>
            </a:extLst>
          </p:cNvPr>
          <p:cNvSpPr txBox="1"/>
          <p:nvPr/>
        </p:nvSpPr>
        <p:spPr>
          <a:xfrm>
            <a:off x="10099071" y="1772816"/>
            <a:ext cx="193899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Yacoub</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Westwood, Kansas</a:t>
            </a:r>
          </a:p>
        </p:txBody>
      </p:sp>
      <p:pic>
        <p:nvPicPr>
          <p:cNvPr id="7" name="Picture 6">
            <a:extLst>
              <a:ext uri="{FF2B5EF4-FFF2-40B4-BE49-F238E27FC236}">
                <a16:creationId xmlns:a16="http://schemas.microsoft.com/office/drawing/2014/main" id="{05653A98-ED5B-60B3-2763-87FA675A58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91328" y="218336"/>
            <a:ext cx="1554480" cy="1554480"/>
          </a:xfrm>
          <a:prstGeom prst="rect">
            <a:avLst/>
          </a:prstGeom>
        </p:spPr>
      </p:pic>
      <p:sp>
        <p:nvSpPr>
          <p:cNvPr id="9" name="TextBox 8">
            <a:extLst>
              <a:ext uri="{FF2B5EF4-FFF2-40B4-BE49-F238E27FC236}">
                <a16:creationId xmlns:a16="http://schemas.microsoft.com/office/drawing/2014/main" id="{D93DB5A4-BD90-04AC-077C-C6667F09B63B}"/>
              </a:ext>
            </a:extLst>
          </p:cNvPr>
          <p:cNvSpPr txBox="1"/>
          <p:nvPr/>
        </p:nvSpPr>
        <p:spPr>
          <a:xfrm>
            <a:off x="175133" y="1772816"/>
            <a:ext cx="1567288"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Kuykendall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Tampa, Florida</a:t>
            </a:r>
          </a:p>
        </p:txBody>
      </p:sp>
      <p:pic>
        <p:nvPicPr>
          <p:cNvPr id="11" name="Picture 10">
            <a:extLst>
              <a:ext uri="{FF2B5EF4-FFF2-40B4-BE49-F238E27FC236}">
                <a16:creationId xmlns:a16="http://schemas.microsoft.com/office/drawing/2014/main" id="{C7CE6276-537C-1F42-C397-60E1CB7004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6567" y="218336"/>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299903" y="2464856"/>
            <a:ext cx="9980673" cy="2354018"/>
          </a:xfrm>
        </p:spPr>
        <p:txBody>
          <a:bodyPr/>
          <a:lstStyle/>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Published research database with ruxolitinib for patients with intermediate- and high-risk MF; impact on symptom control and survival</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Common side effects and toxicities associated with ruxolitinib, such as thrombocytopenia, anemia, neutropenia and infection; appropriate monitoring of blood counts</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Initial dosing of ruxolitinib and dose-modification strategies for patients with treatment-related toxicity, preexisting thrombocytopenia or inadequate initial response</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Importance of gradual tapering versus abrupt discontinuation of ruxolitinib</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19538" y="363451"/>
            <a:ext cx="8179534" cy="1143000"/>
          </a:xfrm>
        </p:spPr>
        <p:txBody>
          <a:bodyPr lIns="91440" tIns="91440" rIns="91440" bIns="182880"/>
          <a:lstStyle/>
          <a:p>
            <a:r>
              <a:rPr lang="en-US" dirty="0">
                <a:solidFill>
                  <a:schemeClr val="bg1"/>
                </a:solidFill>
              </a:rPr>
              <a:t>The Role of Ruxolitinib in Therapy for MF</a:t>
            </a:r>
          </a:p>
        </p:txBody>
      </p:sp>
    </p:spTree>
    <p:extLst>
      <p:ext uri="{BB962C8B-B14F-4D97-AF65-F5344CB8AC3E}">
        <p14:creationId xmlns:p14="http://schemas.microsoft.com/office/powerpoint/2010/main" val="36618896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5" y="18288"/>
            <a:ext cx="10358967" cy="1143000"/>
          </a:xfrm>
        </p:spPr>
        <p:txBody>
          <a:bodyPr/>
          <a:lstStyle/>
          <a:p>
            <a:r>
              <a:rPr lang="en-US" dirty="0" err="1">
                <a:latin typeface="Calibri" panose="020F0502020204030204" pitchFamily="34" charset="0"/>
                <a:ea typeface="ＭＳ Ｐゴシック" charset="0"/>
                <a:cs typeface="Calibri" panose="020F0502020204030204" pitchFamily="34" charset="0"/>
              </a:rPr>
              <a:t>Ruxolitinib</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717550" y="836712"/>
            <a:ext cx="10512306" cy="5706651"/>
          </a:xfrm>
        </p:spPr>
        <p:txBody>
          <a:bodyPr/>
          <a:lstStyle/>
          <a:p>
            <a:pPr marL="0" indent="0">
              <a:spcBef>
                <a:spcPts val="200"/>
              </a:spcBef>
              <a:spcAft>
                <a:spcPts val="20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200"/>
              </a:spcBef>
              <a:spcAft>
                <a:spcPts val="200"/>
              </a:spcAft>
            </a:pPr>
            <a:r>
              <a:rPr lang="en-US" sz="2200" dirty="0">
                <a:latin typeface="Calibri" panose="020F0502020204030204" pitchFamily="34" charset="0"/>
                <a:ea typeface="ＭＳ Ｐゴシック" charset="0"/>
                <a:cs typeface="Calibri" panose="020F0502020204030204" pitchFamily="34" charset="0"/>
              </a:rPr>
              <a:t>Janus-associated kinase (JAK) 1/2 inhibitor</a:t>
            </a:r>
          </a:p>
          <a:p>
            <a:pPr marL="98425" indent="0">
              <a:spcBef>
                <a:spcPts val="200"/>
              </a:spcBef>
              <a:spcAft>
                <a:spcPts val="200"/>
              </a:spcAft>
              <a:buNone/>
            </a:pPr>
            <a:endParaRPr lang="en-US" sz="1600" b="1" dirty="0">
              <a:solidFill>
                <a:srgbClr val="0432FF"/>
              </a:solidFill>
              <a:latin typeface="Calibri" panose="020F0502020204030204" pitchFamily="34" charset="0"/>
              <a:ea typeface="ＭＳ Ｐゴシック" charset="0"/>
              <a:cs typeface="Calibri" panose="020F0502020204030204" pitchFamily="34" charset="0"/>
            </a:endParaRPr>
          </a:p>
          <a:p>
            <a:pPr marL="0" indent="0">
              <a:spcBef>
                <a:spcPts val="200"/>
              </a:spcBef>
              <a:spcAft>
                <a:spcPts val="20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Indication in myelofibrosis</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200"/>
              </a:spcBef>
              <a:spcAft>
                <a:spcPts val="200"/>
              </a:spcAft>
              <a:buFont typeface="Arial" panose="020B0604020202020204" pitchFamily="34" charset="0"/>
              <a:buChar char="•"/>
            </a:pPr>
            <a:r>
              <a:rPr lang="en-US" sz="2200" dirty="0">
                <a:effectLst/>
                <a:latin typeface="Calibri" panose="020F0502020204030204" pitchFamily="34" charset="0"/>
                <a:cs typeface="Calibri" panose="020F0502020204030204" pitchFamily="34" charset="0"/>
              </a:rPr>
              <a:t>For the treatment of intermediate- or high-risk myelofibrosis, including primary myelofibrosis, post-polycythemia vera (PV) myelofibrosis and post-essential thrombocythemia (ET) myelofibrosis in adults</a:t>
            </a:r>
          </a:p>
          <a:p>
            <a:pPr marL="98425" indent="0">
              <a:spcBef>
                <a:spcPts val="200"/>
              </a:spcBef>
              <a:spcAft>
                <a:spcPts val="200"/>
              </a:spcAft>
              <a:buClr>
                <a:srgbClr val="002060"/>
              </a:buClr>
              <a:buNone/>
            </a:pPr>
            <a:endParaRPr lang="en-US" sz="1600" b="1"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200"/>
              </a:spcBef>
              <a:spcAft>
                <a:spcPts val="200"/>
              </a:spcAft>
              <a:buClr>
                <a:srgbClr val="002060"/>
              </a:buClr>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Recommended dosing for myelofibrosis</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lvl="0">
              <a:spcBef>
                <a:spcPts val="200"/>
              </a:spcBef>
              <a:spcAft>
                <a:spcPts val="200"/>
              </a:spcAft>
            </a:pPr>
            <a:r>
              <a:rPr lang="en-US" sz="2200" dirty="0">
                <a:latin typeface="Calibri" panose="020F0502020204030204" pitchFamily="34" charset="0"/>
                <a:cs typeface="Calibri" panose="020F0502020204030204" pitchFamily="34" charset="0"/>
              </a:rPr>
              <a:t>S</a:t>
            </a:r>
            <a:r>
              <a:rPr lang="en-US" sz="2200" dirty="0">
                <a:effectLst/>
                <a:latin typeface="Calibri" panose="020F0502020204030204" pitchFamily="34" charset="0"/>
                <a:cs typeface="Calibri" panose="020F0502020204030204" pitchFamily="34" charset="0"/>
              </a:rPr>
              <a:t>tarting dose based on patient’s baseline platelet count: </a:t>
            </a:r>
          </a:p>
          <a:p>
            <a:pPr lvl="1">
              <a:spcBef>
                <a:spcPts val="200"/>
              </a:spcBef>
              <a:spcAft>
                <a:spcPts val="200"/>
              </a:spcAft>
            </a:pPr>
            <a:r>
              <a:rPr lang="en-US" sz="2200" dirty="0">
                <a:effectLst/>
                <a:latin typeface="Calibri" panose="020F0502020204030204" pitchFamily="34" charset="0"/>
                <a:cs typeface="Calibri" panose="020F0502020204030204" pitchFamily="34" charset="0"/>
              </a:rPr>
              <a:t>Greater than 200 x 10</a:t>
            </a:r>
            <a:r>
              <a:rPr lang="en-US" sz="2200" baseline="30000" dirty="0">
                <a:effectLst/>
                <a:latin typeface="Calibri" panose="020F0502020204030204" pitchFamily="34" charset="0"/>
                <a:cs typeface="Calibri" panose="020F0502020204030204" pitchFamily="34" charset="0"/>
              </a:rPr>
              <a:t>9</a:t>
            </a:r>
            <a:r>
              <a:rPr lang="en-US" sz="2200" dirty="0">
                <a:effectLst/>
                <a:latin typeface="Calibri" panose="020F0502020204030204" pitchFamily="34" charset="0"/>
                <a:cs typeface="Calibri" panose="020F0502020204030204" pitchFamily="34" charset="0"/>
              </a:rPr>
              <a:t>/L: 20 mg given orally twice daily</a:t>
            </a:r>
            <a:endParaRPr lang="en-US" sz="2200" dirty="0">
              <a:latin typeface="Calibri" panose="020F0502020204030204" pitchFamily="34" charset="0"/>
              <a:cs typeface="Calibri" panose="020F0502020204030204" pitchFamily="34" charset="0"/>
            </a:endParaRPr>
          </a:p>
          <a:p>
            <a:pPr lvl="1">
              <a:spcBef>
                <a:spcPts val="200"/>
              </a:spcBef>
              <a:spcAft>
                <a:spcPts val="200"/>
              </a:spcAft>
            </a:pPr>
            <a:r>
              <a:rPr lang="en-US" sz="2200" dirty="0">
                <a:effectLst/>
                <a:latin typeface="Calibri" panose="020F0502020204030204" pitchFamily="34" charset="0"/>
                <a:cs typeface="Calibri" panose="020F0502020204030204" pitchFamily="34" charset="0"/>
              </a:rPr>
              <a:t>100 x 10</a:t>
            </a:r>
            <a:r>
              <a:rPr lang="en-US" sz="2200" baseline="30000" dirty="0">
                <a:effectLst/>
                <a:latin typeface="Calibri" panose="020F0502020204030204" pitchFamily="34" charset="0"/>
                <a:cs typeface="Calibri" panose="020F0502020204030204" pitchFamily="34" charset="0"/>
              </a:rPr>
              <a:t>9</a:t>
            </a:r>
            <a:r>
              <a:rPr lang="en-US" sz="2200" dirty="0">
                <a:effectLst/>
                <a:latin typeface="Calibri" panose="020F0502020204030204" pitchFamily="34" charset="0"/>
                <a:cs typeface="Calibri" panose="020F0502020204030204" pitchFamily="34" charset="0"/>
              </a:rPr>
              <a:t>/L to 200 x 10</a:t>
            </a:r>
            <a:r>
              <a:rPr lang="en-US" sz="2200" baseline="30000" dirty="0">
                <a:effectLst/>
                <a:latin typeface="Calibri" panose="020F0502020204030204" pitchFamily="34" charset="0"/>
                <a:cs typeface="Calibri" panose="020F0502020204030204" pitchFamily="34" charset="0"/>
              </a:rPr>
              <a:t>9</a:t>
            </a:r>
            <a:r>
              <a:rPr lang="en-US" sz="2200" dirty="0">
                <a:effectLst/>
                <a:latin typeface="Calibri" panose="020F0502020204030204" pitchFamily="34" charset="0"/>
                <a:cs typeface="Calibri" panose="020F0502020204030204" pitchFamily="34" charset="0"/>
              </a:rPr>
              <a:t>/L: 15 mg given orally twice daily</a:t>
            </a:r>
            <a:endParaRPr lang="en-US" sz="2200" dirty="0">
              <a:latin typeface="Calibri" panose="020F0502020204030204" pitchFamily="34" charset="0"/>
              <a:cs typeface="Calibri" panose="020F0502020204030204" pitchFamily="34" charset="0"/>
            </a:endParaRPr>
          </a:p>
          <a:p>
            <a:pPr lvl="1">
              <a:spcBef>
                <a:spcPts val="200"/>
              </a:spcBef>
              <a:spcAft>
                <a:spcPts val="200"/>
              </a:spcAft>
            </a:pPr>
            <a:r>
              <a:rPr lang="en-US" sz="2200" dirty="0">
                <a:effectLst/>
                <a:latin typeface="Calibri" panose="020F0502020204030204" pitchFamily="34" charset="0"/>
                <a:cs typeface="Calibri" panose="020F0502020204030204" pitchFamily="34" charset="0"/>
              </a:rPr>
              <a:t>50 x 10</a:t>
            </a:r>
            <a:r>
              <a:rPr lang="en-US" sz="2200" baseline="30000" dirty="0">
                <a:effectLst/>
                <a:latin typeface="Calibri" panose="020F0502020204030204" pitchFamily="34" charset="0"/>
                <a:cs typeface="Calibri" panose="020F0502020204030204" pitchFamily="34" charset="0"/>
              </a:rPr>
              <a:t>9</a:t>
            </a:r>
            <a:r>
              <a:rPr lang="en-US" sz="2200" dirty="0">
                <a:effectLst/>
                <a:latin typeface="Calibri" panose="020F0502020204030204" pitchFamily="34" charset="0"/>
                <a:cs typeface="Calibri" panose="020F0502020204030204" pitchFamily="34" charset="0"/>
              </a:rPr>
              <a:t>/L to less than 100 x 10</a:t>
            </a:r>
            <a:r>
              <a:rPr lang="en-US" sz="2200" baseline="30000" dirty="0">
                <a:effectLst/>
                <a:latin typeface="Calibri" panose="020F0502020204030204" pitchFamily="34" charset="0"/>
                <a:cs typeface="Calibri" panose="020F0502020204030204" pitchFamily="34" charset="0"/>
              </a:rPr>
              <a:t>9</a:t>
            </a:r>
            <a:r>
              <a:rPr lang="en-US" sz="2200" dirty="0">
                <a:effectLst/>
                <a:latin typeface="Calibri" panose="020F0502020204030204" pitchFamily="34" charset="0"/>
                <a:cs typeface="Calibri" panose="020F0502020204030204" pitchFamily="34" charset="0"/>
              </a:rPr>
              <a:t>/L: 5 mg given orally twice daily </a:t>
            </a:r>
          </a:p>
          <a:p>
            <a:pPr lvl="0">
              <a:spcBef>
                <a:spcPts val="200"/>
              </a:spcBef>
              <a:spcAft>
                <a:spcPts val="200"/>
              </a:spcAft>
            </a:pPr>
            <a:r>
              <a:rPr lang="en-US" sz="2200" dirty="0">
                <a:effectLst/>
                <a:latin typeface="Calibri" panose="020F0502020204030204" pitchFamily="34" charset="0"/>
                <a:cs typeface="Calibri" panose="020F0502020204030204" pitchFamily="34" charset="0"/>
              </a:rPr>
              <a:t>Monitor complete blood counts every 2 to 4 weeks until doses are stabilized, and then as clinically indicated. Modify or interrupt dosing for thrombocytopenia.</a:t>
            </a:r>
          </a:p>
          <a:p>
            <a:pPr marL="98425" indent="0">
              <a:buNone/>
            </a:pPr>
            <a:endParaRPr lang="en-US" sz="2200" dirty="0">
              <a:effectLst/>
              <a:latin typeface="Calibri" panose="020F0502020204030204" pitchFamily="34" charset="0"/>
              <a:cs typeface="Calibri" panose="020F0502020204030204" pitchFamily="34" charset="0"/>
            </a:endParaRPr>
          </a:p>
          <a:p>
            <a:pPr marL="98425" indent="0">
              <a:spcBef>
                <a:spcPts val="300"/>
              </a:spcBef>
              <a:spcAft>
                <a:spcPts val="300"/>
              </a:spcAft>
              <a:buNone/>
            </a:pPr>
            <a:endParaRPr lang="en-US" sz="2200" dirty="0">
              <a:latin typeface="Calibri" panose="020F0502020204030204" pitchFamily="34" charset="0"/>
              <a:cs typeface="Calibri" panose="020F0502020204030204" pitchFamily="34" charset="0"/>
            </a:endParaRPr>
          </a:p>
          <a:p>
            <a:pPr marL="98425" indent="0">
              <a:spcBef>
                <a:spcPts val="300"/>
              </a:spcBef>
              <a:spcAft>
                <a:spcPts val="300"/>
              </a:spcAft>
              <a:buNone/>
            </a:pPr>
            <a:endParaRPr lang="en-US" sz="2200" dirty="0">
              <a:latin typeface="Calibri" panose="020F0502020204030204" pitchFamily="34" charset="0"/>
              <a:cs typeface="Calibri" panose="020F0502020204030204" pitchFamily="34" charset="0"/>
            </a:endParaRPr>
          </a:p>
          <a:p>
            <a:pPr marL="98425" indent="0">
              <a:spcBef>
                <a:spcPts val="0"/>
              </a:spcBef>
              <a:spcAft>
                <a:spcPts val="0"/>
              </a:spcAft>
              <a:buNone/>
            </a:pPr>
            <a:r>
              <a:rPr lang="en-US" sz="2200" dirty="0">
                <a:latin typeface="Calibri" panose="020F0502020204030204" pitchFamily="34" charset="0"/>
                <a:cs typeface="Calibri" panose="020F0502020204030204" pitchFamily="34" charset="0"/>
              </a:rPr>
              <a:t> </a:t>
            </a:r>
          </a:p>
          <a:p>
            <a:endParaRPr lang="en-US" sz="22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98452" y="6419088"/>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Ruxolitinib</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1/2023.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1278756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E4F5D9-43F5-DC40-BE2E-EE8D137101BA}"/>
              </a:ext>
            </a:extLst>
          </p:cNvPr>
          <p:cNvSpPr>
            <a:spLocks noGrp="1"/>
          </p:cNvSpPr>
          <p:nvPr>
            <p:ph type="title"/>
          </p:nvPr>
        </p:nvSpPr>
        <p:spPr>
          <a:xfrm>
            <a:off x="912285" y="42348"/>
            <a:ext cx="10358967" cy="1143000"/>
          </a:xfrm>
        </p:spPr>
        <p:txBody>
          <a:bodyPr/>
          <a:lstStyle/>
          <a:p>
            <a:r>
              <a:rPr lang="en-US" dirty="0"/>
              <a:t>JAK Inhibitor Specificities</a:t>
            </a:r>
          </a:p>
        </p:txBody>
      </p:sp>
      <p:sp>
        <p:nvSpPr>
          <p:cNvPr id="5" name="TextBox 4">
            <a:extLst>
              <a:ext uri="{FF2B5EF4-FFF2-40B4-BE49-F238E27FC236}">
                <a16:creationId xmlns:a16="http://schemas.microsoft.com/office/drawing/2014/main" id="{026E4C4E-B349-994E-B9B5-D4DC5BE757D0}"/>
              </a:ext>
            </a:extLst>
          </p:cNvPr>
          <p:cNvSpPr txBox="1"/>
          <p:nvPr/>
        </p:nvSpPr>
        <p:spPr>
          <a:xfrm>
            <a:off x="0" y="6477098"/>
            <a:ext cx="3248262" cy="323165"/>
          </a:xfrm>
          <a:prstGeom prst="rect">
            <a:avLst/>
          </a:prstGeom>
          <a:noFill/>
        </p:spPr>
        <p:txBody>
          <a:bodyPr wrap="none" rtlCol="0">
            <a:spAutoFit/>
          </a:bodyPr>
          <a:lstStyle/>
          <a:p>
            <a:pPr marL="98425" indent="0">
              <a:spcBef>
                <a:spcPts val="0"/>
              </a:spcBef>
              <a:spcAft>
                <a:spcPts val="0"/>
              </a:spcAft>
              <a:buNone/>
            </a:pPr>
            <a:r>
              <a:rPr lang="en-US" sz="1500" b="0" dirty="0">
                <a:solidFill>
                  <a:schemeClr val="tx1"/>
                </a:solidFill>
                <a:latin typeface="Calibri" panose="020F0502020204030204" pitchFamily="34" charset="0"/>
                <a:cs typeface="Calibri" panose="020F0502020204030204" pitchFamily="34" charset="0"/>
              </a:rPr>
              <a:t>Courtesy of John O Mascarenhas, MD.</a:t>
            </a:r>
          </a:p>
        </p:txBody>
      </p:sp>
      <p:pic>
        <p:nvPicPr>
          <p:cNvPr id="8" name="Picture 7" descr="A table with numbers and symbols&#10;&#10;Description automatically generated">
            <a:extLst>
              <a:ext uri="{FF2B5EF4-FFF2-40B4-BE49-F238E27FC236}">
                <a16:creationId xmlns:a16="http://schemas.microsoft.com/office/drawing/2014/main" id="{3C538067-23DE-F2E8-484D-A4731AF13C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14997" y="908720"/>
            <a:ext cx="10464718" cy="5184576"/>
          </a:xfrm>
          <a:prstGeom prst="rect">
            <a:avLst/>
          </a:prstGeom>
        </p:spPr>
      </p:pic>
      <p:sp>
        <p:nvSpPr>
          <p:cNvPr id="2" name="Rectangle 1">
            <a:extLst>
              <a:ext uri="{FF2B5EF4-FFF2-40B4-BE49-F238E27FC236}">
                <a16:creationId xmlns:a16="http://schemas.microsoft.com/office/drawing/2014/main" id="{A98C5CC6-7EE7-D6F4-C478-94DFE7DE0F9D}"/>
              </a:ext>
            </a:extLst>
          </p:cNvPr>
          <p:cNvSpPr/>
          <p:nvPr/>
        </p:nvSpPr>
        <p:spPr bwMode="auto">
          <a:xfrm>
            <a:off x="5303912" y="1484784"/>
            <a:ext cx="1224136"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4605955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4725" y="1796145"/>
            <a:ext cx="3068779" cy="345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00036" name="Rectangle 2"/>
          <p:cNvSpPr>
            <a:spLocks noChangeArrowheads="1"/>
          </p:cNvSpPr>
          <p:nvPr/>
        </p:nvSpPr>
        <p:spPr bwMode="auto">
          <a:xfrm>
            <a:off x="2228888" y="5224915"/>
            <a:ext cx="3278981"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388" tIns="51388" rIns="51388" bIns="51388" anchor="ctr"/>
          <a:lstStyle>
            <a:lvl1pPr>
              <a:spcBef>
                <a:spcPct val="15000"/>
              </a:spcBef>
              <a:spcAft>
                <a:spcPct val="15000"/>
              </a:spcAft>
              <a:buChar char="•"/>
              <a:defRPr sz="2400">
                <a:solidFill>
                  <a:schemeClr val="tx1"/>
                </a:solidFill>
                <a:latin typeface="Arial" pitchFamily="34" charset="0"/>
              </a:defRPr>
            </a:lvl1pPr>
            <a:lvl2pPr marL="742950" indent="-285750">
              <a:spcBef>
                <a:spcPct val="15000"/>
              </a:spcBef>
              <a:spcAft>
                <a:spcPct val="15000"/>
              </a:spcAft>
              <a:buChar char="–"/>
              <a:defRPr sz="2000">
                <a:solidFill>
                  <a:schemeClr val="tx1"/>
                </a:solidFill>
                <a:latin typeface="Arial" pitchFamily="34" charset="0"/>
              </a:defRPr>
            </a:lvl2pPr>
            <a:lvl3pPr marL="1143000" indent="-228600">
              <a:spcBef>
                <a:spcPct val="15000"/>
              </a:spcBef>
              <a:spcAft>
                <a:spcPct val="15000"/>
              </a:spcAft>
              <a:buChar char="•"/>
              <a:defRPr>
                <a:solidFill>
                  <a:schemeClr val="tx1"/>
                </a:solidFill>
                <a:latin typeface="Arial" pitchFamily="34" charset="0"/>
              </a:defRPr>
            </a:lvl3pPr>
            <a:lvl4pPr marL="1600200" indent="-228600">
              <a:spcBef>
                <a:spcPct val="15000"/>
              </a:spcBef>
              <a:spcAft>
                <a:spcPct val="15000"/>
              </a:spcAft>
              <a:buChar char="–"/>
              <a:defRPr sz="1600">
                <a:solidFill>
                  <a:schemeClr val="tx1"/>
                </a:solidFill>
                <a:latin typeface="Arial" pitchFamily="34" charset="0"/>
              </a:defRPr>
            </a:lvl4pPr>
            <a:lvl5pPr marL="2057400" indent="-228600">
              <a:spcBef>
                <a:spcPct val="15000"/>
              </a:spcBef>
              <a:spcAft>
                <a:spcPct val="15000"/>
              </a:spcAft>
              <a:buChar char="»"/>
              <a:defRPr sz="1600">
                <a:solidFill>
                  <a:schemeClr val="tx1"/>
                </a:solidFill>
                <a:latin typeface="Arial" pitchFamily="34" charset="0"/>
              </a:defRPr>
            </a:lvl5pPr>
            <a:lvl6pPr marL="2514600" indent="-228600" eaLnBrk="0" fontAlgn="base" hangingPunct="0">
              <a:spcBef>
                <a:spcPct val="15000"/>
              </a:spcBef>
              <a:spcAft>
                <a:spcPct val="15000"/>
              </a:spcAft>
              <a:buChar char="»"/>
              <a:defRPr sz="1600">
                <a:solidFill>
                  <a:schemeClr val="tx1"/>
                </a:solidFill>
                <a:latin typeface="Arial" pitchFamily="34" charset="0"/>
              </a:defRPr>
            </a:lvl6pPr>
            <a:lvl7pPr marL="2971800" indent="-228600" eaLnBrk="0" fontAlgn="base" hangingPunct="0">
              <a:spcBef>
                <a:spcPct val="15000"/>
              </a:spcBef>
              <a:spcAft>
                <a:spcPct val="15000"/>
              </a:spcAft>
              <a:buChar char="»"/>
              <a:defRPr sz="1600">
                <a:solidFill>
                  <a:schemeClr val="tx1"/>
                </a:solidFill>
                <a:latin typeface="Arial" pitchFamily="34" charset="0"/>
              </a:defRPr>
            </a:lvl7pPr>
            <a:lvl8pPr marL="3429000" indent="-228600" eaLnBrk="0" fontAlgn="base" hangingPunct="0">
              <a:spcBef>
                <a:spcPct val="15000"/>
              </a:spcBef>
              <a:spcAft>
                <a:spcPct val="15000"/>
              </a:spcAft>
              <a:buChar char="»"/>
              <a:defRPr sz="1600">
                <a:solidFill>
                  <a:schemeClr val="tx1"/>
                </a:solidFill>
                <a:latin typeface="Arial" pitchFamily="34" charset="0"/>
              </a:defRPr>
            </a:lvl8pPr>
            <a:lvl9pPr marL="3886200" indent="-228600" eaLnBrk="0" fontAlgn="base" hangingPunct="0">
              <a:spcBef>
                <a:spcPct val="15000"/>
              </a:spcBef>
              <a:spcAft>
                <a:spcPct val="15000"/>
              </a:spcAft>
              <a:buChar char="»"/>
              <a:defRPr sz="1600">
                <a:solidFill>
                  <a:schemeClr val="tx1"/>
                </a:solidFill>
                <a:latin typeface="Arial" pitchFamily="34" charset="0"/>
              </a:defRPr>
            </a:lvl9pPr>
          </a:lstStyle>
          <a:p>
            <a:pPr marL="0" marR="0" lvl="0" indent="0" algn="ctr" defTabSz="513857" rtl="0" eaLnBrk="1" fontAlgn="base" latinLnBrk="0" hangingPunct="1">
              <a:lnSpc>
                <a:spcPct val="90000"/>
              </a:lnSpc>
              <a:spcBef>
                <a:spcPct val="0"/>
              </a:spcBef>
              <a:spcAft>
                <a:spcPct val="0"/>
              </a:spcAft>
              <a:buClrTx/>
              <a:buSzTx/>
              <a:buFontTx/>
              <a:buNone/>
              <a:tabLst/>
              <a:defRPr/>
            </a:pPr>
            <a:r>
              <a:rPr kumimoji="0" lang="en-US" altLang="en-US" sz="1350" b="1" i="0" u="none" strike="noStrike" kern="1200" cap="none" spc="0" normalizeH="0" baseline="0" noProof="0" dirty="0">
                <a:ln>
                  <a:noFill/>
                </a:ln>
                <a:solidFill>
                  <a:prstClr val="black"/>
                </a:solidFill>
                <a:effectLst/>
                <a:uLnTx/>
                <a:uFillTx/>
                <a:latin typeface="Arial"/>
                <a:ea typeface="MS PGothic" charset="0"/>
                <a:cs typeface="Arial" panose="020B0604020202020204" pitchFamily="34" charset="0"/>
              </a:rPr>
              <a:t>Patient Before </a:t>
            </a:r>
            <a:r>
              <a:rPr kumimoji="0" lang="en-US" altLang="en-US" sz="1350" b="1" i="0" u="none" strike="noStrike" kern="1200" cap="none" spc="0" normalizeH="0" baseline="0" noProof="0" dirty="0" err="1">
                <a:ln>
                  <a:noFill/>
                </a:ln>
                <a:solidFill>
                  <a:prstClr val="black"/>
                </a:solidFill>
                <a:effectLst/>
                <a:uLnTx/>
                <a:uFillTx/>
                <a:latin typeface="Arial"/>
                <a:ea typeface="MS PGothic" charset="0"/>
                <a:cs typeface="Arial" panose="020B0604020202020204" pitchFamily="34" charset="0"/>
              </a:rPr>
              <a:t>Ruxolitinib</a:t>
            </a:r>
            <a:r>
              <a:rPr kumimoji="0" lang="en-US" altLang="en-US" sz="1350" b="1" i="0" u="none" strike="noStrike" kern="1200" cap="none" spc="0" normalizeH="0" baseline="0" noProof="0" dirty="0">
                <a:ln>
                  <a:noFill/>
                </a:ln>
                <a:solidFill>
                  <a:prstClr val="black"/>
                </a:solidFill>
                <a:effectLst/>
                <a:uLnTx/>
                <a:uFillTx/>
                <a:latin typeface="Arial"/>
                <a:ea typeface="MS PGothic" charset="0"/>
                <a:cs typeface="Arial" panose="020B0604020202020204" pitchFamily="34" charset="0"/>
              </a:rPr>
              <a:t> Therapy</a:t>
            </a:r>
          </a:p>
        </p:txBody>
      </p:sp>
      <p:pic>
        <p:nvPicPr>
          <p:cNvPr id="5" name="Picture 5">
            <a:extLst>
              <a:ext uri="{FF2B5EF4-FFF2-40B4-BE49-F238E27FC236}">
                <a16:creationId xmlns:a16="http://schemas.microsoft.com/office/drawing/2014/main" id="{77D9C108-4CB9-4B96-95E0-00B44BFBBC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7419" y="1790600"/>
            <a:ext cx="3174152" cy="345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a:extLst>
              <a:ext uri="{FF2B5EF4-FFF2-40B4-BE49-F238E27FC236}">
                <a16:creationId xmlns:a16="http://schemas.microsoft.com/office/drawing/2014/main" id="{BF6B610F-ED62-4578-9290-CA94D6DCA452}"/>
              </a:ext>
            </a:extLst>
          </p:cNvPr>
          <p:cNvSpPr txBox="1"/>
          <p:nvPr/>
        </p:nvSpPr>
        <p:spPr>
          <a:xfrm>
            <a:off x="6425846" y="5240562"/>
            <a:ext cx="2585051" cy="300082"/>
          </a:xfrm>
          <a:prstGeom prst="rect">
            <a:avLst/>
          </a:prstGeom>
          <a:noFill/>
        </p:spPr>
        <p:txBody>
          <a:bodyPr wrap="square" rtlCol="0">
            <a:spAutoFit/>
          </a:bodyPr>
          <a:lstStyle/>
          <a:p>
            <a:pPr marL="0" marR="0" lvl="0" indent="0" algn="l" defTabSz="514350" rtl="0" eaLnBrk="1" fontAlgn="base" latinLnBrk="0" hangingPunct="1">
              <a:lnSpc>
                <a:spcPct val="100000"/>
              </a:lnSpc>
              <a:spcBef>
                <a:spcPct val="0"/>
              </a:spcBef>
              <a:spcAft>
                <a:spcPct val="0"/>
              </a:spcAft>
              <a:buClrTx/>
              <a:buSzTx/>
              <a:buFontTx/>
              <a:buNone/>
              <a:tabLst/>
              <a:defRPr/>
            </a:pPr>
            <a:r>
              <a:rPr kumimoji="0" lang="en-US" altLang="en-US" sz="1350" b="1" i="0" u="none" strike="noStrike" kern="1200" cap="none" spc="0" normalizeH="0" baseline="0" noProof="0" dirty="0">
                <a:ln>
                  <a:noFill/>
                </a:ln>
                <a:solidFill>
                  <a:prstClr val="black"/>
                </a:solidFill>
                <a:effectLst/>
                <a:uLnTx/>
                <a:uFillTx/>
                <a:latin typeface="Arial"/>
                <a:ea typeface="MS PGothic" charset="0"/>
              </a:rPr>
              <a:t>After 2 Months of Therapy</a:t>
            </a:r>
            <a:endParaRPr kumimoji="0" lang="en-US" sz="825" b="1" i="0" u="none" strike="noStrike" kern="1200" cap="none" spc="0" normalizeH="0" baseline="0" noProof="0" dirty="0">
              <a:ln>
                <a:noFill/>
              </a:ln>
              <a:solidFill>
                <a:prstClr val="black"/>
              </a:solidFill>
              <a:effectLst/>
              <a:uLnTx/>
              <a:uFillTx/>
              <a:latin typeface="Arial"/>
              <a:ea typeface="MS PGothic" charset="0"/>
            </a:endParaRPr>
          </a:p>
        </p:txBody>
      </p:sp>
      <p:sp>
        <p:nvSpPr>
          <p:cNvPr id="8" name="Title 1">
            <a:extLst>
              <a:ext uri="{FF2B5EF4-FFF2-40B4-BE49-F238E27FC236}">
                <a16:creationId xmlns:a16="http://schemas.microsoft.com/office/drawing/2014/main" id="{1EDF56EF-DEB7-412B-9137-E73B493772A7}"/>
              </a:ext>
            </a:extLst>
          </p:cNvPr>
          <p:cNvSpPr txBox="1">
            <a:spLocks/>
          </p:cNvSpPr>
          <p:nvPr/>
        </p:nvSpPr>
        <p:spPr>
          <a:xfrm>
            <a:off x="2769080" y="5435481"/>
            <a:ext cx="6596009" cy="469192"/>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2400" kern="1200">
                <a:solidFill>
                  <a:srgbClr val="89171A"/>
                </a:solidFill>
                <a:latin typeface="Century Gothic" panose="020B0502020202020204" pitchFamily="34" charset="0"/>
                <a:ea typeface="+mj-ea"/>
                <a:cs typeface="+mj-cs"/>
              </a:defRPr>
            </a:lvl1pPr>
          </a:lstStyle>
          <a:p>
            <a:pPr marL="0" marR="0" lvl="0" indent="0" algn="ctr" defTabSz="514350" rtl="0" eaLnBrk="1" fontAlgn="base" latinLnBrk="0" hangingPunct="1">
              <a:lnSpc>
                <a:spcPct val="9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mj-ea"/>
                <a:cs typeface="+mj-cs"/>
              </a:rPr>
              <a:t>It is good for spleen and symptoms</a:t>
            </a:r>
          </a:p>
        </p:txBody>
      </p:sp>
      <p:sp>
        <p:nvSpPr>
          <p:cNvPr id="7" name="Title 6">
            <a:extLst>
              <a:ext uri="{FF2B5EF4-FFF2-40B4-BE49-F238E27FC236}">
                <a16:creationId xmlns:a16="http://schemas.microsoft.com/office/drawing/2014/main" id="{16066119-6C4A-4B6C-8152-BEC371046392}"/>
              </a:ext>
            </a:extLst>
          </p:cNvPr>
          <p:cNvSpPr>
            <a:spLocks noGrp="1"/>
          </p:cNvSpPr>
          <p:nvPr>
            <p:ph type="title"/>
          </p:nvPr>
        </p:nvSpPr>
        <p:spPr/>
        <p:txBody>
          <a:bodyPr/>
          <a:lstStyle/>
          <a:p>
            <a:r>
              <a:rPr lang="en-US" dirty="0"/>
              <a:t>What Does Ruxolitinib Do?</a:t>
            </a:r>
          </a:p>
        </p:txBody>
      </p:sp>
      <p:sp>
        <p:nvSpPr>
          <p:cNvPr id="6" name="TextBox 5">
            <a:extLst>
              <a:ext uri="{FF2B5EF4-FFF2-40B4-BE49-F238E27FC236}">
                <a16:creationId xmlns:a16="http://schemas.microsoft.com/office/drawing/2014/main" id="{250A8E64-9064-60B6-E922-777DDBA99586}"/>
              </a:ext>
            </a:extLst>
          </p:cNvPr>
          <p:cNvSpPr txBox="1"/>
          <p:nvPr/>
        </p:nvSpPr>
        <p:spPr>
          <a:xfrm>
            <a:off x="9652002" y="6526979"/>
            <a:ext cx="2505686" cy="307777"/>
          </a:xfrm>
          <a:prstGeom prst="rect">
            <a:avLst/>
          </a:prstGeom>
          <a:noFill/>
        </p:spPr>
        <p:txBody>
          <a:bodyPr wrap="none" rtlCol="0">
            <a:spAutoFit/>
          </a:bodyPr>
          <a:lstStyle/>
          <a:p>
            <a:r>
              <a:rPr lang="en-US" sz="1400" b="0" dirty="0">
                <a:solidFill>
                  <a:schemeClr val="tx1"/>
                </a:solidFill>
                <a:latin typeface="+mn-lt"/>
              </a:rPr>
              <a:t>Courtesy of Rami </a:t>
            </a:r>
            <a:r>
              <a:rPr lang="en-US" sz="1400" b="0" dirty="0" err="1">
                <a:solidFill>
                  <a:schemeClr val="tx1"/>
                </a:solidFill>
                <a:latin typeface="+mn-lt"/>
              </a:rPr>
              <a:t>Komrokji</a:t>
            </a:r>
            <a:r>
              <a:rPr lang="en-US" sz="1400" b="0" dirty="0">
                <a:solidFill>
                  <a:schemeClr val="tx1"/>
                </a:solidFill>
                <a:latin typeface="+mn-lt"/>
              </a:rPr>
              <a:t>, MD </a:t>
            </a:r>
          </a:p>
        </p:txBody>
      </p:sp>
    </p:spTree>
    <p:extLst>
      <p:ext uri="{BB962C8B-B14F-4D97-AF65-F5344CB8AC3E}">
        <p14:creationId xmlns:p14="http://schemas.microsoft.com/office/powerpoint/2010/main" val="2765783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Galinsky — Disclosures</a:t>
            </a:r>
          </a:p>
        </p:txBody>
      </p:sp>
      <p:graphicFrame>
        <p:nvGraphicFramePr>
          <p:cNvPr id="3" name="Content Placeholder 3">
            <a:extLst>
              <a:ext uri="{FF2B5EF4-FFF2-40B4-BE49-F238E27FC236}">
                <a16:creationId xmlns:a16="http://schemas.microsoft.com/office/drawing/2014/main" id="{79E6FF2C-ADEF-FCB8-8927-A6D74C03B75F}"/>
              </a:ext>
            </a:extLst>
          </p:cNvPr>
          <p:cNvGraphicFramePr>
            <a:graphicFrameLocks/>
          </p:cNvGraphicFramePr>
          <p:nvPr>
            <p:extLst>
              <p:ext uri="{D42A27DB-BD31-4B8C-83A1-F6EECF244321}">
                <p14:modId xmlns:p14="http://schemas.microsoft.com/office/powerpoint/2010/main" val="3490477934"/>
              </p:ext>
            </p:extLst>
          </p:nvPr>
        </p:nvGraphicFramePr>
        <p:xfrm>
          <a:off x="1236095" y="2204864"/>
          <a:ext cx="9719807" cy="2016224"/>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Astellas, CTI Biopharma, a </a:t>
                      </a:r>
                      <a:r>
                        <a:rPr lang="en-US" sz="1800" b="0" kern="1200" dirty="0" err="1">
                          <a:solidFill>
                            <a:schemeClr val="tx1"/>
                          </a:solidFill>
                          <a:effectLst/>
                          <a:latin typeface="+mn-lt"/>
                          <a:ea typeface="+mn-ea"/>
                          <a:cs typeface="+mn-cs"/>
                        </a:rPr>
                        <a:t>Sobi</a:t>
                      </a:r>
                      <a:r>
                        <a:rPr lang="en-US" sz="1800" b="0" kern="1200" dirty="0">
                          <a:solidFill>
                            <a:schemeClr val="tx1"/>
                          </a:solidFill>
                          <a:effectLst/>
                          <a:latin typeface="+mn-lt"/>
                          <a:ea typeface="+mn-ea"/>
                          <a:cs typeface="+mn-cs"/>
                        </a:rPr>
                        <a:t> company,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CTI Biopharma, a </a:t>
                      </a:r>
                      <a:r>
                        <a:rPr lang="en-US" sz="1800" b="0" kern="1200" dirty="0" err="1">
                          <a:solidFill>
                            <a:schemeClr val="tx1"/>
                          </a:solidFill>
                          <a:effectLst/>
                          <a:latin typeface="+mn-lt"/>
                          <a:ea typeface="+mn-ea"/>
                          <a:cs typeface="+mn-cs"/>
                        </a:rPr>
                        <a:t>Sobi</a:t>
                      </a:r>
                      <a:r>
                        <a:rPr lang="en-US" sz="1800" b="0" kern="1200" dirty="0">
                          <a:solidFill>
                            <a:schemeClr val="tx1"/>
                          </a:solidFill>
                          <a:effectLst/>
                          <a:latin typeface="+mn-lt"/>
                          <a:ea typeface="+mn-ea"/>
                          <a:cs typeface="+mn-cs"/>
                        </a:rPr>
                        <a:t> company,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2856361"/>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99F48633-ACC6-A04C-A24B-38E6538FB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566" y="188640"/>
            <a:ext cx="6617899" cy="468052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0A52D640-409A-544D-9309-BCFD18807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27" y="3321473"/>
            <a:ext cx="7009456" cy="331534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FB9FE5F1-7C9E-B14E-86D3-605DE6F668F1}"/>
              </a:ext>
            </a:extLst>
          </p:cNvPr>
          <p:cNvSpPr txBox="1"/>
          <p:nvPr/>
        </p:nvSpPr>
        <p:spPr>
          <a:xfrm>
            <a:off x="7639168" y="188640"/>
            <a:ext cx="2082621"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E1B25"/>
                </a:solidFill>
                <a:effectLst/>
                <a:uLnTx/>
                <a:uFillTx/>
                <a:latin typeface="Arial" pitchFamily="-72" charset="0"/>
                <a:ea typeface="MS PGothic" charset="0"/>
              </a:rPr>
              <a:t>2012;366:799-807</a:t>
            </a:r>
          </a:p>
        </p:txBody>
      </p:sp>
      <p:sp>
        <p:nvSpPr>
          <p:cNvPr id="9" name="TextBox 8">
            <a:extLst>
              <a:ext uri="{FF2B5EF4-FFF2-40B4-BE49-F238E27FC236}">
                <a16:creationId xmlns:a16="http://schemas.microsoft.com/office/drawing/2014/main" id="{A3C4D0AC-3890-6F46-B3C3-730C365013D5}"/>
              </a:ext>
            </a:extLst>
          </p:cNvPr>
          <p:cNvSpPr txBox="1"/>
          <p:nvPr/>
        </p:nvSpPr>
        <p:spPr>
          <a:xfrm>
            <a:off x="7869071" y="798599"/>
            <a:ext cx="162281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COMFORT-I</a:t>
            </a:r>
          </a:p>
        </p:txBody>
      </p:sp>
      <p:sp>
        <p:nvSpPr>
          <p:cNvPr id="11" name="TextBox 10">
            <a:extLst>
              <a:ext uri="{FF2B5EF4-FFF2-40B4-BE49-F238E27FC236}">
                <a16:creationId xmlns:a16="http://schemas.microsoft.com/office/drawing/2014/main" id="{8AF2057C-3718-3344-9B72-010C75B23D5F}"/>
              </a:ext>
            </a:extLst>
          </p:cNvPr>
          <p:cNvSpPr txBox="1"/>
          <p:nvPr/>
        </p:nvSpPr>
        <p:spPr>
          <a:xfrm>
            <a:off x="3071664" y="4869136"/>
            <a:ext cx="1693349"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COMFORT-II</a:t>
            </a:r>
          </a:p>
        </p:txBody>
      </p:sp>
    </p:spTree>
    <p:extLst>
      <p:ext uri="{BB962C8B-B14F-4D97-AF65-F5344CB8AC3E}">
        <p14:creationId xmlns:p14="http://schemas.microsoft.com/office/powerpoint/2010/main" val="6697560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52180" y="0"/>
            <a:ext cx="11610169" cy="134076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eaLnBrk="1" hangingPunct="1"/>
            <a:r>
              <a:rPr lang="en-US" altLang="en-US" sz="3200" dirty="0"/>
              <a:t>COMFORT-I and COMFORT-II: Symptom Responses with </a:t>
            </a:r>
            <a:r>
              <a:rPr lang="en-US" altLang="en-US" sz="3200" dirty="0" err="1"/>
              <a:t>Ruxolitinib</a:t>
            </a:r>
            <a:endParaRPr lang="en-US" altLang="en-US" sz="3200" dirty="0"/>
          </a:p>
        </p:txBody>
      </p:sp>
      <p:pic>
        <p:nvPicPr>
          <p:cNvPr id="5" name="Picture 3">
            <a:extLst>
              <a:ext uri="{FF2B5EF4-FFF2-40B4-BE49-F238E27FC236}">
                <a16:creationId xmlns:a16="http://schemas.microsoft.com/office/drawing/2014/main" id="{949992DF-78FD-AFEA-0A66-E0356A72D3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352" y="2004461"/>
            <a:ext cx="5675351" cy="3600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249F05-FA6C-5EFF-04AE-A8FFD9166C49}"/>
              </a:ext>
            </a:extLst>
          </p:cNvPr>
          <p:cNvSpPr txBox="1"/>
          <p:nvPr/>
        </p:nvSpPr>
        <p:spPr>
          <a:xfrm>
            <a:off x="2270360" y="1401708"/>
            <a:ext cx="1648528" cy="461665"/>
          </a:xfrm>
          <a:prstGeom prst="rect">
            <a:avLst/>
          </a:prstGeom>
          <a:noFill/>
        </p:spPr>
        <p:txBody>
          <a:bodyPr wrap="none" rtlCol="0">
            <a:spAutoFit/>
          </a:bodyPr>
          <a:lstStyle/>
          <a:p>
            <a:r>
              <a:rPr lang="en-US" sz="2400" dirty="0">
                <a:solidFill>
                  <a:schemeClr val="tx1"/>
                </a:solidFill>
                <a:latin typeface="+mn-lt"/>
              </a:rPr>
              <a:t>COMFORT-I</a:t>
            </a:r>
          </a:p>
        </p:txBody>
      </p:sp>
      <p:sp>
        <p:nvSpPr>
          <p:cNvPr id="7" name="TextBox 6">
            <a:extLst>
              <a:ext uri="{FF2B5EF4-FFF2-40B4-BE49-F238E27FC236}">
                <a16:creationId xmlns:a16="http://schemas.microsoft.com/office/drawing/2014/main" id="{502312F3-E7E4-552F-71D4-BC7977F0B4F9}"/>
              </a:ext>
            </a:extLst>
          </p:cNvPr>
          <p:cNvSpPr txBox="1"/>
          <p:nvPr/>
        </p:nvSpPr>
        <p:spPr>
          <a:xfrm>
            <a:off x="8167964" y="1401708"/>
            <a:ext cx="1730282" cy="461665"/>
          </a:xfrm>
          <a:prstGeom prst="rect">
            <a:avLst/>
          </a:prstGeom>
          <a:noFill/>
        </p:spPr>
        <p:txBody>
          <a:bodyPr wrap="none" rtlCol="0">
            <a:spAutoFit/>
          </a:bodyPr>
          <a:lstStyle/>
          <a:p>
            <a:r>
              <a:rPr lang="en-US" sz="2400" dirty="0">
                <a:solidFill>
                  <a:schemeClr val="tx1"/>
                </a:solidFill>
                <a:latin typeface="+mn-lt"/>
              </a:rPr>
              <a:t>COMFORT-II</a:t>
            </a:r>
          </a:p>
        </p:txBody>
      </p:sp>
      <p:pic>
        <p:nvPicPr>
          <p:cNvPr id="9" name="Picture 8">
            <a:extLst>
              <a:ext uri="{FF2B5EF4-FFF2-40B4-BE49-F238E27FC236}">
                <a16:creationId xmlns:a16="http://schemas.microsoft.com/office/drawing/2014/main" id="{3034D1F2-FDC4-FF2F-2173-4277B3684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040" y="2008996"/>
            <a:ext cx="5154130" cy="3595865"/>
          </a:xfrm>
          <a:prstGeom prst="rect">
            <a:avLst/>
          </a:prstGeom>
        </p:spPr>
      </p:pic>
      <p:sp>
        <p:nvSpPr>
          <p:cNvPr id="10" name="Rectangle 9">
            <a:extLst>
              <a:ext uri="{FF2B5EF4-FFF2-40B4-BE49-F238E27FC236}">
                <a16:creationId xmlns:a16="http://schemas.microsoft.com/office/drawing/2014/main" id="{EE85D3F6-1634-2EC0-D686-B82AA99C62E2}"/>
              </a:ext>
            </a:extLst>
          </p:cNvPr>
          <p:cNvSpPr/>
          <p:nvPr/>
        </p:nvSpPr>
        <p:spPr bwMode="auto">
          <a:xfrm>
            <a:off x="263352" y="2004461"/>
            <a:ext cx="288032"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Rectangle 10">
            <a:extLst>
              <a:ext uri="{FF2B5EF4-FFF2-40B4-BE49-F238E27FC236}">
                <a16:creationId xmlns:a16="http://schemas.microsoft.com/office/drawing/2014/main" id="{AF6253EC-2BB4-05D9-937B-97EDEB4DB331}"/>
              </a:ext>
            </a:extLst>
          </p:cNvPr>
          <p:cNvSpPr/>
          <p:nvPr/>
        </p:nvSpPr>
        <p:spPr bwMode="auto">
          <a:xfrm>
            <a:off x="6456040" y="2004461"/>
            <a:ext cx="288032"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ext Box 15">
            <a:extLst>
              <a:ext uri="{FF2B5EF4-FFF2-40B4-BE49-F238E27FC236}">
                <a16:creationId xmlns:a16="http://schemas.microsoft.com/office/drawing/2014/main" id="{DC9EFEFF-68AF-D6B6-D34A-97B705582756}"/>
              </a:ext>
            </a:extLst>
          </p:cNvPr>
          <p:cNvSpPr txBox="1">
            <a:spLocks noChangeArrowheads="1"/>
          </p:cNvSpPr>
          <p:nvPr/>
        </p:nvSpPr>
        <p:spPr bwMode="auto">
          <a:xfrm>
            <a:off x="191344" y="6461710"/>
            <a:ext cx="8783638" cy="3231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456663" rtl="0" eaLnBrk="1" fontAlgn="auto" latinLnBrk="0" hangingPunct="1">
              <a:lnSpc>
                <a:spcPct val="100000"/>
              </a:lnSpc>
              <a:spcBef>
                <a:spcPts val="0"/>
              </a:spcBef>
              <a:spcAft>
                <a:spcPts val="0"/>
              </a:spcAft>
              <a:buClrTx/>
              <a:buSzTx/>
              <a:buFontTx/>
              <a:buNone/>
              <a:tabLst/>
              <a:defRPr/>
            </a:pPr>
            <a:r>
              <a:rPr kumimoji="0" lang="da-DK" altLang="en-US" sz="1500" b="0" i="0" u="none" strike="noStrike" kern="1200" cap="none" spc="-10" normalizeH="0" baseline="0" noProof="0" dirty="0" err="1">
                <a:ln>
                  <a:noFill/>
                </a:ln>
                <a:effectLst/>
                <a:uLnTx/>
                <a:uFillTx/>
                <a:latin typeface="Calibri" panose="020F0502020204030204" pitchFamily="34" charset="0"/>
                <a:ea typeface="+mn-ea"/>
                <a:cs typeface="+mn-cs"/>
              </a:rPr>
              <a:t>Verstovsek</a:t>
            </a:r>
            <a:r>
              <a:rPr kumimoji="0" lang="da-DK" altLang="en-US" sz="1500" b="0" i="0" u="none" strike="noStrike" kern="1200" cap="none" spc="-10" normalizeH="0" baseline="0" noProof="0" dirty="0">
                <a:ln>
                  <a:noFill/>
                </a:ln>
                <a:effectLst/>
                <a:uLnTx/>
                <a:uFillTx/>
                <a:latin typeface="Calibri" panose="020F0502020204030204" pitchFamily="34" charset="0"/>
                <a:ea typeface="+mn-ea"/>
                <a:cs typeface="+mn-cs"/>
              </a:rPr>
              <a:t> S et al. </a:t>
            </a:r>
            <a:r>
              <a:rPr kumimoji="0" lang="pt-BR" altLang="en-US" sz="1500" b="0" i="1" u="none" strike="noStrike" kern="1200" cap="none" spc="-10" normalizeH="0" baseline="0" noProof="0" dirty="0">
                <a:ln>
                  <a:noFill/>
                </a:ln>
                <a:effectLst/>
                <a:uLnTx/>
                <a:uFillTx/>
                <a:latin typeface="Calibri" panose="020F0502020204030204" pitchFamily="34" charset="0"/>
                <a:ea typeface="+mn-ea"/>
                <a:cs typeface="+mn-cs"/>
              </a:rPr>
              <a:t>New </a:t>
            </a:r>
            <a:r>
              <a:rPr kumimoji="0" lang="pt-BR" altLang="en-US" sz="1500" b="0" i="1" u="none" strike="noStrike" kern="1200" cap="none" spc="-10" normalizeH="0" baseline="0" noProof="0" dirty="0" err="1">
                <a:ln>
                  <a:noFill/>
                </a:ln>
                <a:effectLst/>
                <a:uLnTx/>
                <a:uFillTx/>
                <a:latin typeface="Calibri" panose="020F0502020204030204" pitchFamily="34" charset="0"/>
                <a:ea typeface="+mn-ea"/>
                <a:cs typeface="+mn-cs"/>
              </a:rPr>
              <a:t>Engl</a:t>
            </a:r>
            <a:r>
              <a:rPr kumimoji="0" lang="pt-BR" altLang="en-US" sz="1500" b="0" i="1" u="none" strike="noStrike" kern="1200" cap="none" spc="-10" normalizeH="0" baseline="0" noProof="0" dirty="0">
                <a:ln>
                  <a:noFill/>
                </a:ln>
                <a:effectLst/>
                <a:uLnTx/>
                <a:uFillTx/>
                <a:latin typeface="Calibri" panose="020F0502020204030204" pitchFamily="34" charset="0"/>
                <a:ea typeface="+mn-ea"/>
                <a:cs typeface="+mn-cs"/>
              </a:rPr>
              <a:t> J Med  </a:t>
            </a:r>
            <a:r>
              <a:rPr kumimoji="0" lang="pt-BR" altLang="en-US" sz="1500" b="0" i="0" u="none" strike="noStrike" kern="1200" cap="none" spc="-10" normalizeH="0" baseline="0" noProof="0" dirty="0">
                <a:ln>
                  <a:noFill/>
                </a:ln>
                <a:effectLst/>
                <a:uLnTx/>
                <a:uFillTx/>
                <a:latin typeface="Calibri" panose="020F0502020204030204" pitchFamily="34" charset="0"/>
                <a:ea typeface="+mn-ea"/>
                <a:cs typeface="+mn-cs"/>
              </a:rPr>
              <a:t>2012;366:799. </a:t>
            </a:r>
            <a:r>
              <a:rPr kumimoji="0" lang="da-DK" altLang="en-US" sz="1500" b="0" i="0" u="none" strike="noStrike" kern="1200" cap="none" spc="-10" normalizeH="0" baseline="0" noProof="0" dirty="0">
                <a:ln>
                  <a:noFill/>
                </a:ln>
                <a:effectLst/>
                <a:uLnTx/>
                <a:uFillTx/>
                <a:latin typeface="Calibri" panose="020F0502020204030204" pitchFamily="34" charset="0"/>
                <a:ea typeface="+mn-ea"/>
                <a:cs typeface="+mn-cs"/>
              </a:rPr>
              <a:t>Harrison C et al. </a:t>
            </a:r>
            <a:r>
              <a:rPr kumimoji="0" lang="pt-BR" altLang="en-US" sz="1500" b="0" i="1" u="none" strike="noStrike" kern="1200" cap="none" spc="-10" normalizeH="0" baseline="0" noProof="0" dirty="0">
                <a:ln>
                  <a:noFill/>
                </a:ln>
                <a:effectLst/>
                <a:uLnTx/>
                <a:uFillTx/>
                <a:latin typeface="Calibri" panose="020F0502020204030204" pitchFamily="34" charset="0"/>
                <a:ea typeface="+mn-ea"/>
                <a:cs typeface="+mn-cs"/>
              </a:rPr>
              <a:t>New </a:t>
            </a:r>
            <a:r>
              <a:rPr kumimoji="0" lang="pt-BR" altLang="en-US" sz="1500" b="0" i="1" u="none" strike="noStrike" kern="1200" cap="none" spc="-10" normalizeH="0" baseline="0" noProof="0" dirty="0" err="1">
                <a:ln>
                  <a:noFill/>
                </a:ln>
                <a:effectLst/>
                <a:uLnTx/>
                <a:uFillTx/>
                <a:latin typeface="Calibri" panose="020F0502020204030204" pitchFamily="34" charset="0"/>
                <a:ea typeface="+mn-ea"/>
                <a:cs typeface="+mn-cs"/>
              </a:rPr>
              <a:t>Engl</a:t>
            </a:r>
            <a:r>
              <a:rPr kumimoji="0" lang="pt-BR" altLang="en-US" sz="1500" b="0" i="1" u="none" strike="noStrike" kern="1200" cap="none" spc="-10" normalizeH="0" baseline="0" noProof="0" dirty="0">
                <a:ln>
                  <a:noFill/>
                </a:ln>
                <a:effectLst/>
                <a:uLnTx/>
                <a:uFillTx/>
                <a:latin typeface="Calibri" panose="020F0502020204030204" pitchFamily="34" charset="0"/>
                <a:ea typeface="+mn-ea"/>
                <a:cs typeface="+mn-cs"/>
              </a:rPr>
              <a:t> J Med </a:t>
            </a:r>
            <a:r>
              <a:rPr kumimoji="0" lang="pt-BR" altLang="en-US" sz="1500" b="0" i="0" u="none" strike="noStrike" kern="1200" cap="none" spc="-10" normalizeH="0" baseline="0" noProof="0" dirty="0">
                <a:ln>
                  <a:noFill/>
                </a:ln>
                <a:effectLst/>
                <a:uLnTx/>
                <a:uFillTx/>
                <a:latin typeface="Calibri" panose="020F0502020204030204" pitchFamily="34" charset="0"/>
                <a:ea typeface="+mn-ea"/>
                <a:cs typeface="+mn-cs"/>
              </a:rPr>
              <a:t>2012;366:787.</a:t>
            </a:r>
            <a:endParaRPr kumimoji="0" lang="da-DK" altLang="en-US" sz="1500" b="0" i="0" u="none" strike="noStrike" kern="1200" cap="none" spc="-10" normalizeH="0" baseline="0" noProof="0" dirty="0">
              <a:ln>
                <a:noFill/>
              </a:ln>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33776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41330647-FED7-2D45-B43E-35E045ED8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119" y="620688"/>
            <a:ext cx="11253762" cy="5191775"/>
          </a:xfrm>
          <a:prstGeom prst="rect">
            <a:avLst/>
          </a:prstGeom>
        </p:spPr>
      </p:pic>
    </p:spTree>
    <p:extLst>
      <p:ext uri="{BB962C8B-B14F-4D97-AF65-F5344CB8AC3E}">
        <p14:creationId xmlns:p14="http://schemas.microsoft.com/office/powerpoint/2010/main" val="8426968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A3AB-0A48-0147-B4A1-6AF99F3549CF}"/>
              </a:ext>
            </a:extLst>
          </p:cNvPr>
          <p:cNvSpPr>
            <a:spLocks noGrp="1"/>
          </p:cNvSpPr>
          <p:nvPr>
            <p:ph type="title"/>
          </p:nvPr>
        </p:nvSpPr>
        <p:spPr>
          <a:xfrm>
            <a:off x="457154" y="0"/>
            <a:ext cx="11412838" cy="1171677"/>
          </a:xfrm>
        </p:spPr>
        <p:txBody>
          <a:bodyPr/>
          <a:lstStyle/>
          <a:p>
            <a:pPr algn="l"/>
            <a:r>
              <a:rPr lang="en-US" dirty="0"/>
              <a:t>COMFORT-I and II Pooled Analyses: Long-Term Survival with </a:t>
            </a:r>
            <a:r>
              <a:rPr lang="en-US" dirty="0" err="1"/>
              <a:t>Ruxolitinib</a:t>
            </a:r>
            <a:endParaRPr lang="en-US" dirty="0"/>
          </a:p>
        </p:txBody>
      </p:sp>
      <p:sp>
        <p:nvSpPr>
          <p:cNvPr id="5" name="TextBox 4">
            <a:extLst>
              <a:ext uri="{FF2B5EF4-FFF2-40B4-BE49-F238E27FC236}">
                <a16:creationId xmlns:a16="http://schemas.microsoft.com/office/drawing/2014/main" id="{5FFD3287-B6EE-8C47-AA21-CC422C75C1E7}"/>
              </a:ext>
            </a:extLst>
          </p:cNvPr>
          <p:cNvSpPr txBox="1"/>
          <p:nvPr/>
        </p:nvSpPr>
        <p:spPr>
          <a:xfrm>
            <a:off x="246805" y="6519689"/>
            <a:ext cx="401315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Verstovsek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Hematol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2017;10:156. </a:t>
            </a:r>
          </a:p>
        </p:txBody>
      </p:sp>
      <p:pic>
        <p:nvPicPr>
          <p:cNvPr id="7" name="Picture 6" descr="Graphical user interface, chart&#10;&#10;Description automatically generated">
            <a:extLst>
              <a:ext uri="{FF2B5EF4-FFF2-40B4-BE49-F238E27FC236}">
                <a16:creationId xmlns:a16="http://schemas.microsoft.com/office/drawing/2014/main" id="{4D3A559F-F5DA-AA42-A6E5-D49944362FE6}"/>
              </a:ext>
            </a:extLst>
          </p:cNvPr>
          <p:cNvPicPr>
            <a:picLocks noChangeAspect="1"/>
          </p:cNvPicPr>
          <p:nvPr/>
        </p:nvPicPr>
        <p:blipFill rotWithShape="1">
          <a:blip r:embed="rId2">
            <a:extLst>
              <a:ext uri="{28A0092B-C50C-407E-A947-70E740481C1C}">
                <a14:useLocalDpi xmlns:a14="http://schemas.microsoft.com/office/drawing/2010/main" val="0"/>
              </a:ext>
            </a:extLst>
          </a:blip>
          <a:srcRect b="1774"/>
          <a:stretch/>
        </p:blipFill>
        <p:spPr>
          <a:xfrm>
            <a:off x="421635" y="1459819"/>
            <a:ext cx="5184576" cy="4412185"/>
          </a:xfrm>
          <a:prstGeom prst="rect">
            <a:avLst/>
          </a:prstGeom>
        </p:spPr>
      </p:pic>
      <p:sp>
        <p:nvSpPr>
          <p:cNvPr id="3" name="TextBox 2">
            <a:extLst>
              <a:ext uri="{FF2B5EF4-FFF2-40B4-BE49-F238E27FC236}">
                <a16:creationId xmlns:a16="http://schemas.microsoft.com/office/drawing/2014/main" id="{9F060B0A-C598-5548-95E1-CA46C88AC4A5}"/>
              </a:ext>
            </a:extLst>
          </p:cNvPr>
          <p:cNvSpPr txBox="1"/>
          <p:nvPr/>
        </p:nvSpPr>
        <p:spPr>
          <a:xfrm>
            <a:off x="1631504" y="1046433"/>
            <a:ext cx="29756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OS (5-year ITT population)</a:t>
            </a:r>
          </a:p>
        </p:txBody>
      </p:sp>
      <p:pic>
        <p:nvPicPr>
          <p:cNvPr id="8" name="Picture 7" descr="Chart, line chart&#10;&#10;Description automatically generated">
            <a:extLst>
              <a:ext uri="{FF2B5EF4-FFF2-40B4-BE49-F238E27FC236}">
                <a16:creationId xmlns:a16="http://schemas.microsoft.com/office/drawing/2014/main" id="{A77996C2-D301-F444-B50F-982F00167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573" y="1433267"/>
            <a:ext cx="5222987" cy="4491900"/>
          </a:xfrm>
          <a:prstGeom prst="rect">
            <a:avLst/>
          </a:prstGeom>
        </p:spPr>
      </p:pic>
      <p:sp>
        <p:nvSpPr>
          <p:cNvPr id="9" name="Rectangle 8">
            <a:extLst>
              <a:ext uri="{FF2B5EF4-FFF2-40B4-BE49-F238E27FC236}">
                <a16:creationId xmlns:a16="http://schemas.microsoft.com/office/drawing/2014/main" id="{74AAE551-7C43-8142-B977-36E68AC7CF02}"/>
              </a:ext>
            </a:extLst>
          </p:cNvPr>
          <p:cNvSpPr/>
          <p:nvPr/>
        </p:nvSpPr>
        <p:spPr bwMode="auto">
          <a:xfrm>
            <a:off x="6163573" y="1433267"/>
            <a:ext cx="360040" cy="4187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0" name="TextBox 9">
            <a:extLst>
              <a:ext uri="{FF2B5EF4-FFF2-40B4-BE49-F238E27FC236}">
                <a16:creationId xmlns:a16="http://schemas.microsoft.com/office/drawing/2014/main" id="{BCD29DEE-6486-C842-91B3-71A1D1BA8DC2}"/>
              </a:ext>
            </a:extLst>
          </p:cNvPr>
          <p:cNvSpPr txBox="1"/>
          <p:nvPr/>
        </p:nvSpPr>
        <p:spPr>
          <a:xfrm>
            <a:off x="7147412" y="1016418"/>
            <a:ext cx="32093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OS (corrected for crossover)</a:t>
            </a:r>
          </a:p>
        </p:txBody>
      </p:sp>
      <p:sp>
        <p:nvSpPr>
          <p:cNvPr id="11" name="TextBox 10">
            <a:extLst>
              <a:ext uri="{FF2B5EF4-FFF2-40B4-BE49-F238E27FC236}">
                <a16:creationId xmlns:a16="http://schemas.microsoft.com/office/drawing/2014/main" id="{ACB7E4E3-DF35-6A4B-A9FD-F8886ABADF0E}"/>
              </a:ext>
            </a:extLst>
          </p:cNvPr>
          <p:cNvSpPr txBox="1"/>
          <p:nvPr/>
        </p:nvSpPr>
        <p:spPr>
          <a:xfrm>
            <a:off x="8040216" y="5949280"/>
            <a:ext cx="1678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OS Time (years)</a:t>
            </a:r>
          </a:p>
        </p:txBody>
      </p:sp>
      <p:sp>
        <p:nvSpPr>
          <p:cNvPr id="12" name="TextBox 11">
            <a:extLst>
              <a:ext uri="{FF2B5EF4-FFF2-40B4-BE49-F238E27FC236}">
                <a16:creationId xmlns:a16="http://schemas.microsoft.com/office/drawing/2014/main" id="{61F6898E-7E38-6F49-BBA3-AB8FA086AA1C}"/>
              </a:ext>
            </a:extLst>
          </p:cNvPr>
          <p:cNvSpPr txBox="1"/>
          <p:nvPr/>
        </p:nvSpPr>
        <p:spPr>
          <a:xfrm>
            <a:off x="2270172" y="5872004"/>
            <a:ext cx="1678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OS Time (years)</a:t>
            </a:r>
          </a:p>
        </p:txBody>
      </p:sp>
      <p:sp>
        <p:nvSpPr>
          <p:cNvPr id="6" name="Rectangle 5">
            <a:extLst>
              <a:ext uri="{FF2B5EF4-FFF2-40B4-BE49-F238E27FC236}">
                <a16:creationId xmlns:a16="http://schemas.microsoft.com/office/drawing/2014/main" id="{0DDBC3D3-E30A-29C3-2DF9-20AE3BE682C5}"/>
              </a:ext>
            </a:extLst>
          </p:cNvPr>
          <p:cNvSpPr/>
          <p:nvPr/>
        </p:nvSpPr>
        <p:spPr bwMode="auto">
          <a:xfrm>
            <a:off x="421635" y="1459819"/>
            <a:ext cx="487731" cy="4187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Rectangle 13">
            <a:extLst>
              <a:ext uri="{FF2B5EF4-FFF2-40B4-BE49-F238E27FC236}">
                <a16:creationId xmlns:a16="http://schemas.microsoft.com/office/drawing/2014/main" id="{575C46F2-5480-4E44-7E97-F1A8E9DECB55}"/>
              </a:ext>
            </a:extLst>
          </p:cNvPr>
          <p:cNvSpPr/>
          <p:nvPr/>
        </p:nvSpPr>
        <p:spPr bwMode="auto">
          <a:xfrm>
            <a:off x="2753474" y="1651258"/>
            <a:ext cx="184935" cy="214057"/>
          </a:xfrm>
          <a:prstGeom prst="rect">
            <a:avLst/>
          </a:prstGeom>
          <a:solidFill>
            <a:srgbClr val="90CC0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5" name="TextBox 14">
            <a:extLst>
              <a:ext uri="{FF2B5EF4-FFF2-40B4-BE49-F238E27FC236}">
                <a16:creationId xmlns:a16="http://schemas.microsoft.com/office/drawing/2014/main" id="{B931CCBF-ADFB-F4E7-6FE1-BD5A62E20145}"/>
              </a:ext>
            </a:extLst>
          </p:cNvPr>
          <p:cNvSpPr txBox="1"/>
          <p:nvPr/>
        </p:nvSpPr>
        <p:spPr>
          <a:xfrm>
            <a:off x="3013923" y="1573620"/>
            <a:ext cx="11787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S PGothic" charset="0"/>
                <a:cs typeface="+mn-cs"/>
              </a:rPr>
              <a:t>Ruxolitinib</a:t>
            </a: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16" name="Rectangle 15">
            <a:extLst>
              <a:ext uri="{FF2B5EF4-FFF2-40B4-BE49-F238E27FC236}">
                <a16:creationId xmlns:a16="http://schemas.microsoft.com/office/drawing/2014/main" id="{B25E89CF-76BC-0995-C7C4-51CB88014F9C}"/>
              </a:ext>
            </a:extLst>
          </p:cNvPr>
          <p:cNvSpPr/>
          <p:nvPr/>
        </p:nvSpPr>
        <p:spPr bwMode="auto">
          <a:xfrm>
            <a:off x="2753474" y="1978153"/>
            <a:ext cx="184935" cy="214057"/>
          </a:xfrm>
          <a:prstGeom prst="rect">
            <a:avLst/>
          </a:prstGeom>
          <a:solidFill>
            <a:srgbClr val="1358A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7" name="TextBox 16">
            <a:extLst>
              <a:ext uri="{FF2B5EF4-FFF2-40B4-BE49-F238E27FC236}">
                <a16:creationId xmlns:a16="http://schemas.microsoft.com/office/drawing/2014/main" id="{729D46AB-C304-EBA9-AB97-180368454237}"/>
              </a:ext>
            </a:extLst>
          </p:cNvPr>
          <p:cNvSpPr txBox="1"/>
          <p:nvPr/>
        </p:nvSpPr>
        <p:spPr>
          <a:xfrm>
            <a:off x="3015008" y="1872087"/>
            <a:ext cx="8777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cs typeface="+mn-cs"/>
              </a:rPr>
              <a:t>Control</a:t>
            </a:r>
          </a:p>
        </p:txBody>
      </p:sp>
      <p:sp>
        <p:nvSpPr>
          <p:cNvPr id="13" name="TextBox 12">
            <a:extLst>
              <a:ext uri="{FF2B5EF4-FFF2-40B4-BE49-F238E27FC236}">
                <a16:creationId xmlns:a16="http://schemas.microsoft.com/office/drawing/2014/main" id="{82D16130-4966-587C-7F30-A882481EE443}"/>
              </a:ext>
            </a:extLst>
          </p:cNvPr>
          <p:cNvSpPr txBox="1"/>
          <p:nvPr/>
        </p:nvSpPr>
        <p:spPr>
          <a:xfrm>
            <a:off x="246805" y="6204003"/>
            <a:ext cx="360297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OS = overall survival; ITT = intention to treat</a:t>
            </a:r>
          </a:p>
        </p:txBody>
      </p:sp>
    </p:spTree>
    <p:extLst>
      <p:ext uri="{BB962C8B-B14F-4D97-AF65-F5344CB8AC3E}">
        <p14:creationId xmlns:p14="http://schemas.microsoft.com/office/powerpoint/2010/main" val="3611335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Sara M Tinsley-Vance, PhD, APRN, AOCN </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who are about to begin treatment with ruxolitinib </a:t>
            </a:r>
          </a:p>
        </p:txBody>
      </p:sp>
      <p:pic>
        <p:nvPicPr>
          <p:cNvPr id="5" name="Picture 4">
            <a:extLst>
              <a:ext uri="{FF2B5EF4-FFF2-40B4-BE49-F238E27FC236}">
                <a16:creationId xmlns:a16="http://schemas.microsoft.com/office/drawing/2014/main" id="{77DFB081-02AD-79F3-DB9A-3D165F4FDA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148390"/>
            <a:ext cx="1261872" cy="1261872"/>
          </a:xfrm>
          <a:prstGeom prst="rect">
            <a:avLst/>
          </a:prstGeom>
        </p:spPr>
      </p:pic>
    </p:spTree>
    <p:extLst>
      <p:ext uri="{BB962C8B-B14F-4D97-AF65-F5344CB8AC3E}">
        <p14:creationId xmlns:p14="http://schemas.microsoft.com/office/powerpoint/2010/main" val="3495796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33BF7B-74CC-63D6-79DE-AFAC96BDF63C}"/>
              </a:ext>
            </a:extLst>
          </p:cNvPr>
          <p:cNvSpPr/>
          <p:nvPr/>
        </p:nvSpPr>
        <p:spPr bwMode="auto">
          <a:xfrm>
            <a:off x="1919537" y="188640"/>
            <a:ext cx="8179534"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4" name="TextBox 3">
            <a:extLst>
              <a:ext uri="{FF2B5EF4-FFF2-40B4-BE49-F238E27FC236}">
                <a16:creationId xmlns:a16="http://schemas.microsoft.com/office/drawing/2014/main" id="{096A6081-6EF3-9BF3-602A-E06C7D9AA744}"/>
              </a:ext>
            </a:extLst>
          </p:cNvPr>
          <p:cNvSpPr txBox="1"/>
          <p:nvPr/>
        </p:nvSpPr>
        <p:spPr>
          <a:xfrm>
            <a:off x="10099071" y="1772816"/>
            <a:ext cx="193899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Yacoub</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Westwood, Kansas</a:t>
            </a:r>
          </a:p>
        </p:txBody>
      </p:sp>
      <p:pic>
        <p:nvPicPr>
          <p:cNvPr id="5" name="Picture 4">
            <a:extLst>
              <a:ext uri="{FF2B5EF4-FFF2-40B4-BE49-F238E27FC236}">
                <a16:creationId xmlns:a16="http://schemas.microsoft.com/office/drawing/2014/main" id="{4AC82439-900E-1BE4-C735-255E551B43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91328" y="218336"/>
            <a:ext cx="1554480" cy="1554480"/>
          </a:xfrm>
          <a:prstGeom prst="rect">
            <a:avLst/>
          </a:prstGeom>
        </p:spPr>
      </p:pic>
      <p:sp>
        <p:nvSpPr>
          <p:cNvPr id="9" name="TextBox 8">
            <a:extLst>
              <a:ext uri="{FF2B5EF4-FFF2-40B4-BE49-F238E27FC236}">
                <a16:creationId xmlns:a16="http://schemas.microsoft.com/office/drawing/2014/main" id="{9CB331C0-C1CD-49D8-C741-06C368A44253}"/>
              </a:ext>
            </a:extLst>
          </p:cNvPr>
          <p:cNvSpPr txBox="1"/>
          <p:nvPr/>
        </p:nvSpPr>
        <p:spPr>
          <a:xfrm>
            <a:off x="175133" y="1772816"/>
            <a:ext cx="1567288"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Kuykendall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Tampa, Florida</a:t>
            </a:r>
          </a:p>
        </p:txBody>
      </p:sp>
      <p:pic>
        <p:nvPicPr>
          <p:cNvPr id="11" name="Picture 10">
            <a:extLst>
              <a:ext uri="{FF2B5EF4-FFF2-40B4-BE49-F238E27FC236}">
                <a16:creationId xmlns:a16="http://schemas.microsoft.com/office/drawing/2014/main" id="{D29BE4EE-8D36-19A7-564E-288FD04A3D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6567" y="218336"/>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299903" y="2464856"/>
            <a:ext cx="10358967" cy="2354018"/>
          </a:xfrm>
        </p:spPr>
        <p:txBody>
          <a:bodyPr/>
          <a:lstStyle/>
          <a:p>
            <a:r>
              <a:rPr lang="en-US" sz="2200" dirty="0"/>
              <a:t>Mechanistic similarities and differences between fedratinib and ruxolitinib</a:t>
            </a:r>
          </a:p>
          <a:p>
            <a:r>
              <a:rPr lang="en-US" sz="2200" dirty="0"/>
              <a:t>Efficacy and safety outcomes reported in key studies of fedratinib for newly diagnosed or previously treated MF; selection of patients for fedratinib therapy</a:t>
            </a:r>
          </a:p>
          <a:p>
            <a:r>
              <a:rPr lang="en-US" sz="2200" dirty="0"/>
              <a:t>Incidence of encephalopathy with fedratinib; assessment of thiamine levels and thiamine supplementation for patients receiving this agent</a:t>
            </a:r>
          </a:p>
          <a:p>
            <a:r>
              <a:rPr lang="en-US" sz="2200" dirty="0"/>
              <a:t>Rates of gastrointestinal (GI) adverse events reported with fedratinib; early implementation of mitigation strategies to prevent GI toxicity</a:t>
            </a:r>
          </a:p>
          <a:p>
            <a:r>
              <a:rPr lang="en-US" sz="2200" dirty="0"/>
              <a:t>Spectrum, frequency and severity of other toxicities associated with fedratinib; optimal approach to monitoring and management</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19537" y="363451"/>
            <a:ext cx="8179535" cy="1143000"/>
          </a:xfrm>
        </p:spPr>
        <p:txBody>
          <a:bodyPr lIns="91440" tIns="91440" rIns="91440" bIns="182880"/>
          <a:lstStyle/>
          <a:p>
            <a:r>
              <a:rPr lang="en-US" dirty="0">
                <a:solidFill>
                  <a:schemeClr val="bg1"/>
                </a:solidFill>
              </a:rPr>
              <a:t>Fedratinib in the Management of MF </a:t>
            </a:r>
          </a:p>
        </p:txBody>
      </p:sp>
    </p:spTree>
    <p:extLst>
      <p:ext uri="{BB962C8B-B14F-4D97-AF65-F5344CB8AC3E}">
        <p14:creationId xmlns:p14="http://schemas.microsoft.com/office/powerpoint/2010/main" val="30672206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5" y="18288"/>
            <a:ext cx="10358967" cy="1143000"/>
          </a:xfrm>
        </p:spPr>
        <p:txBody>
          <a:bodyPr/>
          <a:lstStyle/>
          <a:p>
            <a:r>
              <a:rPr lang="en-US" dirty="0" err="1">
                <a:latin typeface="Calibri" panose="020F0502020204030204" pitchFamily="34" charset="0"/>
                <a:ea typeface="ＭＳ Ｐゴシック" charset="0"/>
                <a:cs typeface="Calibri" panose="020F0502020204030204" pitchFamily="34" charset="0"/>
              </a:rPr>
              <a:t>Fedratinib</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752522" y="836712"/>
            <a:ext cx="10023998" cy="5706651"/>
          </a:xfrm>
        </p:spPr>
        <p:txBody>
          <a:bodyPr/>
          <a:lstStyle/>
          <a:p>
            <a:pPr marL="0" indent="0">
              <a:spcBef>
                <a:spcPts val="200"/>
              </a:spcBef>
              <a:spcAft>
                <a:spcPts val="2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200"/>
              </a:spcBef>
              <a:spcAft>
                <a:spcPts val="200"/>
              </a:spcAft>
            </a:pPr>
            <a:r>
              <a:rPr lang="en-US" sz="2400" dirty="0">
                <a:latin typeface="Calibri" panose="020F0502020204030204" pitchFamily="34" charset="0"/>
                <a:ea typeface="ＭＳ Ｐゴシック" charset="0"/>
                <a:cs typeface="Calibri" panose="020F0502020204030204" pitchFamily="34" charset="0"/>
              </a:rPr>
              <a:t>JAK2 and FLT3 inhibitor</a:t>
            </a:r>
          </a:p>
          <a:p>
            <a:pPr marL="98425" indent="0">
              <a:spcBef>
                <a:spcPts val="200"/>
              </a:spcBef>
              <a:spcAft>
                <a:spcPts val="200"/>
              </a:spcAft>
              <a:buNone/>
            </a:pPr>
            <a:endParaRPr lang="en-US" sz="1600" b="1" dirty="0">
              <a:solidFill>
                <a:srgbClr val="0432FF"/>
              </a:solidFill>
              <a:latin typeface="Calibri" panose="020F0502020204030204" pitchFamily="34" charset="0"/>
              <a:ea typeface="ＭＳ Ｐゴシック" charset="0"/>
              <a:cs typeface="Calibri" panose="020F0502020204030204" pitchFamily="34" charset="0"/>
            </a:endParaRPr>
          </a:p>
          <a:p>
            <a:pPr marL="0" indent="0">
              <a:spcBef>
                <a:spcPts val="200"/>
              </a:spcBef>
              <a:spcAft>
                <a:spcPts val="2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 </a:t>
            </a:r>
          </a:p>
          <a:p>
            <a:pPr marL="342900" indent="-342900">
              <a:spcBef>
                <a:spcPts val="200"/>
              </a:spcBef>
              <a:spcAft>
                <a:spcPts val="200"/>
              </a:spcAft>
            </a:pPr>
            <a:r>
              <a:rPr lang="en-US" sz="2400" dirty="0">
                <a:effectLst/>
                <a:latin typeface="Calibri" panose="020F0502020204030204" pitchFamily="34" charset="0"/>
                <a:cs typeface="Calibri" panose="020F0502020204030204" pitchFamily="34" charset="0"/>
              </a:rPr>
              <a:t>For patients with intermediate-2 or high-risk primary or secondary (post-PV or post-ET) MF</a:t>
            </a:r>
          </a:p>
          <a:p>
            <a:pPr marL="98425" indent="0">
              <a:spcBef>
                <a:spcPts val="200"/>
              </a:spcBef>
              <a:spcAft>
                <a:spcPts val="200"/>
              </a:spcAft>
              <a:buNone/>
            </a:pPr>
            <a:endParaRPr lang="en-US" sz="1600" b="0"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200"/>
              </a:spcBef>
              <a:spcAft>
                <a:spcPts val="200"/>
              </a:spcAft>
              <a:buClr>
                <a:srgbClr val="002060"/>
              </a:buClr>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dosing </a:t>
            </a:r>
          </a:p>
          <a:p>
            <a:pPr>
              <a:spcBef>
                <a:spcPts val="200"/>
              </a:spcBef>
              <a:spcAft>
                <a:spcPts val="200"/>
              </a:spcAft>
              <a:buClr>
                <a:srgbClr val="002060"/>
              </a:buClr>
            </a:pPr>
            <a:r>
              <a:rPr lang="en-US" sz="2400" dirty="0">
                <a:latin typeface="Calibri" panose="020F0502020204030204" pitchFamily="34" charset="0"/>
                <a:cs typeface="Calibri" panose="020F0502020204030204" pitchFamily="34" charset="0"/>
              </a:rPr>
              <a:t>400 mg PO once daily with or without food for patients with a baseline platelet count greater than or equal to 50 x 10</a:t>
            </a:r>
            <a:r>
              <a:rPr lang="en-US" sz="2400" baseline="30000" dirty="0">
                <a:latin typeface="Calibri" panose="020F0502020204030204" pitchFamily="34" charset="0"/>
                <a:cs typeface="Calibri" panose="020F0502020204030204" pitchFamily="34" charset="0"/>
              </a:rPr>
              <a:t>9</a:t>
            </a:r>
            <a:r>
              <a:rPr lang="en-US" sz="2400" dirty="0">
                <a:latin typeface="Calibri" panose="020F0502020204030204" pitchFamily="34" charset="0"/>
                <a:cs typeface="Calibri" panose="020F0502020204030204" pitchFamily="34" charset="0"/>
              </a:rPr>
              <a:t>/L</a:t>
            </a:r>
          </a:p>
          <a:p>
            <a:pPr>
              <a:spcBef>
                <a:spcPts val="200"/>
              </a:spcBef>
              <a:spcAft>
                <a:spcPts val="200"/>
              </a:spcAft>
              <a:buClr>
                <a:srgbClr val="002060"/>
              </a:buClr>
            </a:pPr>
            <a:r>
              <a:rPr lang="en-US" sz="2400" dirty="0">
                <a:effectLst/>
                <a:latin typeface="Calibri" panose="020F0502020204030204" pitchFamily="34" charset="0"/>
                <a:cs typeface="Calibri" panose="020F0502020204030204" pitchFamily="34" charset="0"/>
              </a:rPr>
              <a:t>Reduce dose for patients taking strong CYP3A inhibitors or with severe renal impairment</a:t>
            </a:r>
          </a:p>
          <a:p>
            <a:pPr marL="98425" indent="0">
              <a:spcBef>
                <a:spcPts val="300"/>
              </a:spcBef>
              <a:spcAft>
                <a:spcPts val="300"/>
              </a:spcAft>
              <a:buNone/>
            </a:pPr>
            <a:endParaRPr lang="en-US" sz="2400" dirty="0">
              <a:latin typeface="Calibri" panose="020F0502020204030204" pitchFamily="34" charset="0"/>
              <a:cs typeface="Calibri" panose="020F0502020204030204" pitchFamily="34" charset="0"/>
            </a:endParaRPr>
          </a:p>
          <a:p>
            <a:pPr marL="98425" indent="0">
              <a:spcBef>
                <a:spcPts val="300"/>
              </a:spcBef>
              <a:spcAft>
                <a:spcPts val="300"/>
              </a:spcAft>
              <a:buNone/>
            </a:pPr>
            <a:endParaRPr lang="en-US" sz="2400" dirty="0">
              <a:latin typeface="Calibri" panose="020F0502020204030204" pitchFamily="34" charset="0"/>
              <a:cs typeface="Calibri" panose="020F0502020204030204" pitchFamily="34" charset="0"/>
            </a:endParaRPr>
          </a:p>
          <a:p>
            <a:pPr marL="98425" indent="0">
              <a:spcBef>
                <a:spcPts val="0"/>
              </a:spcBef>
              <a:spcAft>
                <a:spcPts val="0"/>
              </a:spcAft>
              <a:buNone/>
            </a:pPr>
            <a:r>
              <a:rPr lang="en-US" sz="2400" dirty="0">
                <a:latin typeface="Calibri" panose="020F0502020204030204" pitchFamily="34" charset="0"/>
                <a:cs typeface="Calibri" panose="020F0502020204030204" pitchFamily="34" charset="0"/>
              </a:rPr>
              <a:t> </a:t>
            </a:r>
          </a:p>
          <a:p>
            <a:endParaRPr lang="en-US" sz="24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98452" y="6419088"/>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Fedratinib</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5/2023.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6551417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E4F5D9-43F5-DC40-BE2E-EE8D137101BA}"/>
              </a:ext>
            </a:extLst>
          </p:cNvPr>
          <p:cNvSpPr>
            <a:spLocks noGrp="1"/>
          </p:cNvSpPr>
          <p:nvPr>
            <p:ph type="title"/>
          </p:nvPr>
        </p:nvSpPr>
        <p:spPr>
          <a:xfrm>
            <a:off x="912285" y="49188"/>
            <a:ext cx="10358967" cy="1003548"/>
          </a:xfrm>
        </p:spPr>
        <p:txBody>
          <a:bodyPr/>
          <a:lstStyle/>
          <a:p>
            <a:r>
              <a:rPr lang="en-US" dirty="0"/>
              <a:t>JAK Inhibitor Specificities</a:t>
            </a:r>
          </a:p>
        </p:txBody>
      </p:sp>
      <p:sp>
        <p:nvSpPr>
          <p:cNvPr id="5" name="TextBox 4">
            <a:extLst>
              <a:ext uri="{FF2B5EF4-FFF2-40B4-BE49-F238E27FC236}">
                <a16:creationId xmlns:a16="http://schemas.microsoft.com/office/drawing/2014/main" id="{026E4C4E-B349-994E-B9B5-D4DC5BE757D0}"/>
              </a:ext>
            </a:extLst>
          </p:cNvPr>
          <p:cNvSpPr txBox="1"/>
          <p:nvPr/>
        </p:nvSpPr>
        <p:spPr>
          <a:xfrm>
            <a:off x="0" y="6477098"/>
            <a:ext cx="3248262" cy="323165"/>
          </a:xfrm>
          <a:prstGeom prst="rect">
            <a:avLst/>
          </a:prstGeom>
          <a:noFill/>
        </p:spPr>
        <p:txBody>
          <a:bodyPr wrap="none" rtlCol="0">
            <a:spAutoFit/>
          </a:bodyPr>
          <a:lstStyle/>
          <a:p>
            <a:pPr marL="98425" indent="0">
              <a:spcBef>
                <a:spcPts val="0"/>
              </a:spcBef>
              <a:spcAft>
                <a:spcPts val="0"/>
              </a:spcAft>
              <a:buNone/>
            </a:pPr>
            <a:r>
              <a:rPr lang="en-US" sz="1500" b="0" dirty="0">
                <a:solidFill>
                  <a:schemeClr val="tx1"/>
                </a:solidFill>
                <a:latin typeface="Calibri" panose="020F0502020204030204" pitchFamily="34" charset="0"/>
                <a:cs typeface="Calibri" panose="020F0502020204030204" pitchFamily="34" charset="0"/>
              </a:rPr>
              <a:t>Courtesy of John O Mascarenhas, MD.</a:t>
            </a:r>
          </a:p>
        </p:txBody>
      </p:sp>
      <p:pic>
        <p:nvPicPr>
          <p:cNvPr id="8" name="Picture 7" descr="A table with numbers and symbols&#10;&#10;Description automatically generated">
            <a:extLst>
              <a:ext uri="{FF2B5EF4-FFF2-40B4-BE49-F238E27FC236}">
                <a16:creationId xmlns:a16="http://schemas.microsoft.com/office/drawing/2014/main" id="{3C538067-23DE-F2E8-484D-A4731AF13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997" y="1052736"/>
            <a:ext cx="10464718" cy="5184576"/>
          </a:xfrm>
          <a:prstGeom prst="rect">
            <a:avLst/>
          </a:prstGeom>
        </p:spPr>
      </p:pic>
      <p:sp>
        <p:nvSpPr>
          <p:cNvPr id="2" name="Rectangle 1">
            <a:extLst>
              <a:ext uri="{FF2B5EF4-FFF2-40B4-BE49-F238E27FC236}">
                <a16:creationId xmlns:a16="http://schemas.microsoft.com/office/drawing/2014/main" id="{A98C5CC6-7EE7-D6F4-C478-94DFE7DE0F9D}"/>
              </a:ext>
            </a:extLst>
          </p:cNvPr>
          <p:cNvSpPr/>
          <p:nvPr/>
        </p:nvSpPr>
        <p:spPr bwMode="auto">
          <a:xfrm>
            <a:off x="6888088" y="1628800"/>
            <a:ext cx="1224136"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2660572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D0030C3D-5C32-2443-945C-DF2837ACA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260648"/>
            <a:ext cx="11136560" cy="4029410"/>
          </a:xfrm>
          <a:prstGeom prst="rect">
            <a:avLst/>
          </a:prstGeom>
        </p:spPr>
      </p:pic>
      <p:pic>
        <p:nvPicPr>
          <p:cNvPr id="7" name="Picture 6" descr="Text&#10;&#10;Description automatically generated">
            <a:extLst>
              <a:ext uri="{FF2B5EF4-FFF2-40B4-BE49-F238E27FC236}">
                <a16:creationId xmlns:a16="http://schemas.microsoft.com/office/drawing/2014/main" id="{5E9888FD-A0D1-8D47-BDAB-58FA3D1BF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3717032"/>
            <a:ext cx="3894832" cy="2358842"/>
          </a:xfrm>
          <a:prstGeom prst="rect">
            <a:avLst/>
          </a:prstGeom>
        </p:spPr>
      </p:pic>
      <p:sp>
        <p:nvSpPr>
          <p:cNvPr id="8" name="Rectangle 7">
            <a:extLst>
              <a:ext uri="{FF2B5EF4-FFF2-40B4-BE49-F238E27FC236}">
                <a16:creationId xmlns:a16="http://schemas.microsoft.com/office/drawing/2014/main" id="{7E4452FE-4004-BF43-BE61-569FC0669F4A}"/>
              </a:ext>
            </a:extLst>
          </p:cNvPr>
          <p:cNvSpPr/>
          <p:nvPr/>
        </p:nvSpPr>
        <p:spPr bwMode="auto">
          <a:xfrm>
            <a:off x="4223792" y="4221088"/>
            <a:ext cx="7320136" cy="18547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9" name="TextBox 8">
            <a:extLst>
              <a:ext uri="{FF2B5EF4-FFF2-40B4-BE49-F238E27FC236}">
                <a16:creationId xmlns:a16="http://schemas.microsoft.com/office/drawing/2014/main" id="{C4A6C0AB-D95F-7B47-A044-9345C71CE9E8}"/>
              </a:ext>
            </a:extLst>
          </p:cNvPr>
          <p:cNvSpPr txBox="1"/>
          <p:nvPr/>
        </p:nvSpPr>
        <p:spPr>
          <a:xfrm>
            <a:off x="7104112" y="5445224"/>
            <a:ext cx="4172937"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Arial" pitchFamily="-72" charset="0"/>
                <a:ea typeface="MS PGothic" charset="0"/>
              </a:rPr>
              <a:t>Br J </a:t>
            </a:r>
            <a:r>
              <a:rPr kumimoji="0" lang="en-US" sz="2200" b="1" i="1" u="none" strike="noStrike" kern="1200" cap="none" spc="0" normalizeH="0" baseline="0" noProof="0" dirty="0" err="1">
                <a:ln>
                  <a:noFill/>
                </a:ln>
                <a:solidFill>
                  <a:srgbClr val="000000"/>
                </a:solidFill>
                <a:effectLst/>
                <a:uLnTx/>
                <a:uFillTx/>
                <a:latin typeface="Arial" pitchFamily="-72" charset="0"/>
                <a:ea typeface="MS PGothic" charset="0"/>
              </a:rPr>
              <a:t>Haematol</a:t>
            </a:r>
            <a:r>
              <a:rPr kumimoji="0" lang="en-US" sz="2200" b="1" i="1" u="none" strike="noStrike" kern="1200" cap="none" spc="0" normalizeH="0" baseline="0" noProof="0" dirty="0">
                <a:ln>
                  <a:noFill/>
                </a:ln>
                <a:solidFill>
                  <a:srgbClr val="000000"/>
                </a:solidFill>
                <a:effectLst/>
                <a:uLnTx/>
                <a:uFillTx/>
                <a:latin typeface="Arial" pitchFamily="-72" charset="0"/>
                <a:ea typeface="MS PGothic" charset="0"/>
              </a:rPr>
              <a:t> </a:t>
            </a: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2021;195:244-8</a:t>
            </a:r>
          </a:p>
        </p:txBody>
      </p:sp>
    </p:spTree>
    <p:extLst>
      <p:ext uri="{BB962C8B-B14F-4D97-AF65-F5344CB8AC3E}">
        <p14:creationId xmlns:p14="http://schemas.microsoft.com/office/powerpoint/2010/main" val="510330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C2B96-9F99-E044-9080-E47FA175C010}"/>
              </a:ext>
            </a:extLst>
          </p:cNvPr>
          <p:cNvSpPr>
            <a:spLocks noGrp="1"/>
          </p:cNvSpPr>
          <p:nvPr>
            <p:ph type="title"/>
          </p:nvPr>
        </p:nvSpPr>
        <p:spPr>
          <a:xfrm>
            <a:off x="0" y="73125"/>
            <a:ext cx="12191999" cy="1143000"/>
          </a:xfrm>
        </p:spPr>
        <p:txBody>
          <a:bodyPr/>
          <a:lstStyle/>
          <a:p>
            <a:r>
              <a:rPr lang="en-US" dirty="0"/>
              <a:t>JAKARTA: Change in Spleen Volume from Baseline to End of Cycle 6</a:t>
            </a:r>
          </a:p>
        </p:txBody>
      </p:sp>
      <p:sp>
        <p:nvSpPr>
          <p:cNvPr id="3" name="TextBox 2">
            <a:extLst>
              <a:ext uri="{FF2B5EF4-FFF2-40B4-BE49-F238E27FC236}">
                <a16:creationId xmlns:a16="http://schemas.microsoft.com/office/drawing/2014/main" id="{27347D51-BF62-B645-B358-7953CCEC79EB}"/>
              </a:ext>
            </a:extLst>
          </p:cNvPr>
          <p:cNvSpPr txBox="1"/>
          <p:nvPr/>
        </p:nvSpPr>
        <p:spPr>
          <a:xfrm>
            <a:off x="119336" y="6471212"/>
            <a:ext cx="404578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Pardanani</a:t>
            </a:r>
            <a:r>
              <a:rPr kumimoji="0" lang="en-US" sz="1500" b="0" i="0" u="none" strike="noStrike" kern="1200" cap="none" spc="0" normalizeH="0" baseline="0" noProof="0" dirty="0">
                <a:ln>
                  <a:noFill/>
                </a:ln>
                <a:solidFill>
                  <a:srgbClr val="000000"/>
                </a:solidFill>
                <a:effectLst/>
                <a:uLnTx/>
                <a:uFillTx/>
                <a:latin typeface="Calibri"/>
                <a:ea typeface="MS PGothic" charset="0"/>
              </a:rPr>
              <a:t> A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Br J </a:t>
            </a:r>
            <a:r>
              <a:rPr kumimoji="0" lang="en-US" sz="1500" b="0" i="1" u="none" strike="noStrike" kern="1200" cap="none" spc="0" normalizeH="0" baseline="0" noProof="0" dirty="0" err="1">
                <a:ln>
                  <a:noFill/>
                </a:ln>
                <a:solidFill>
                  <a:srgbClr val="000000"/>
                </a:solidFill>
                <a:effectLst/>
                <a:uLnTx/>
                <a:uFillTx/>
                <a:latin typeface="Calibri"/>
                <a:ea typeface="MS PGothic" charset="0"/>
              </a:rPr>
              <a:t>Haematol</a:t>
            </a:r>
            <a:r>
              <a:rPr kumimoji="0" lang="en-US" sz="1500" b="0" i="1" u="none" strike="noStrike" kern="1200" cap="none" spc="0" normalizeH="0" baseline="0" noProof="0" dirty="0">
                <a:ln>
                  <a:noFill/>
                </a:ln>
                <a:solidFill>
                  <a:srgbClr val="000000"/>
                </a:solidFill>
                <a:effectLst/>
                <a:uLnTx/>
                <a:uFillTx/>
                <a:latin typeface="Calibri"/>
                <a:ea typeface="MS PGothic" charset="0"/>
              </a:rPr>
              <a:t> </a:t>
            </a:r>
            <a:r>
              <a:rPr kumimoji="0" lang="en-US" sz="1500" b="0" i="0" u="none" strike="noStrike" kern="1200" cap="none" spc="0" normalizeH="0" baseline="0" noProof="0" dirty="0">
                <a:ln>
                  <a:noFill/>
                </a:ln>
                <a:solidFill>
                  <a:srgbClr val="000000"/>
                </a:solidFill>
                <a:effectLst/>
                <a:uLnTx/>
                <a:uFillTx/>
                <a:latin typeface="Calibri"/>
                <a:ea typeface="MS PGothic" charset="0"/>
              </a:rPr>
              <a:t>2021;195:244-8.</a:t>
            </a:r>
          </a:p>
        </p:txBody>
      </p:sp>
      <p:pic>
        <p:nvPicPr>
          <p:cNvPr id="5" name="Picture 4" descr="Chart, histogram&#10;&#10;Description automatically generated">
            <a:extLst>
              <a:ext uri="{FF2B5EF4-FFF2-40B4-BE49-F238E27FC236}">
                <a16:creationId xmlns:a16="http://schemas.microsoft.com/office/drawing/2014/main" id="{A6E067ED-5A44-9D4A-8CAA-720DA66676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31834" y="1196752"/>
            <a:ext cx="10728331" cy="4836863"/>
          </a:xfrm>
          <a:prstGeom prst="rect">
            <a:avLst/>
          </a:prstGeom>
        </p:spPr>
      </p:pic>
      <p:sp>
        <p:nvSpPr>
          <p:cNvPr id="6" name="Rectangle 5">
            <a:extLst>
              <a:ext uri="{FF2B5EF4-FFF2-40B4-BE49-F238E27FC236}">
                <a16:creationId xmlns:a16="http://schemas.microsoft.com/office/drawing/2014/main" id="{50E30833-E2BE-FF44-9F1D-FBB5FB3EA7B4}"/>
              </a:ext>
            </a:extLst>
          </p:cNvPr>
          <p:cNvSpPr/>
          <p:nvPr/>
        </p:nvSpPr>
        <p:spPr bwMode="auto">
          <a:xfrm>
            <a:off x="767408" y="1370013"/>
            <a:ext cx="432048" cy="4028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390464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Kuykendall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883274978"/>
              </p:ext>
            </p:extLst>
          </p:nvPr>
        </p:nvGraphicFramePr>
        <p:xfrm>
          <a:off x="1236095" y="1844824"/>
          <a:ext cx="9972473" cy="3398931"/>
        </p:xfrm>
        <a:graphic>
          <a:graphicData uri="http://schemas.openxmlformats.org/drawingml/2006/table">
            <a:tbl>
              <a:tblPr firstRow="1" bandRow="1">
                <a:tableStyleId>{F2DE63D5-997A-4646-A377-4702673A728D}</a:tableStyleId>
              </a:tblPr>
              <a:tblGrid>
                <a:gridCol w="2987697">
                  <a:extLst>
                    <a:ext uri="{9D8B030D-6E8A-4147-A177-3AD203B41FA5}">
                      <a16:colId xmlns:a16="http://schemas.microsoft.com/office/drawing/2014/main" val="20000"/>
                    </a:ext>
                  </a:extLst>
                </a:gridCol>
                <a:gridCol w="6984776">
                  <a:extLst>
                    <a:ext uri="{9D8B030D-6E8A-4147-A177-3AD203B41FA5}">
                      <a16:colId xmlns:a16="http://schemas.microsoft.com/office/drawing/2014/main" val="20001"/>
                    </a:ext>
                  </a:extLst>
                </a:gridCol>
              </a:tblGrid>
              <a:tr h="105267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Blueprint Medicines, Bristol Myers Squibb, Cogent Biosciences, CTI Biopharma, a </a:t>
                      </a:r>
                      <a:r>
                        <a:rPr lang="en-US" sz="1800" b="0" kern="1200" dirty="0" err="1">
                          <a:solidFill>
                            <a:schemeClr val="tx1"/>
                          </a:solidFill>
                          <a:effectLst/>
                          <a:latin typeface="+mn-lt"/>
                          <a:ea typeface="+mn-ea"/>
                          <a:cs typeface="+mn-cs"/>
                        </a:rPr>
                        <a:t>Sobi</a:t>
                      </a:r>
                      <a:r>
                        <a:rPr lang="en-US" sz="1800" b="0" kern="1200" dirty="0">
                          <a:solidFill>
                            <a:schemeClr val="tx1"/>
                          </a:solidFill>
                          <a:effectLst/>
                          <a:latin typeface="+mn-lt"/>
                          <a:ea typeface="+mn-ea"/>
                          <a:cs typeface="+mn-cs"/>
                        </a:rPr>
                        <a:t> company, Incyte Corporation,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PharmaEssentia</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82085">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MorphoSys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5904597"/>
                  </a:ext>
                </a:extLst>
              </a:tr>
              <a:tr h="782085">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Blueprint Medicines, Bristol Myers Squibb, </a:t>
                      </a:r>
                      <a:r>
                        <a:rPr lang="en-US" sz="1800" b="0" kern="1200" dirty="0" err="1">
                          <a:solidFill>
                            <a:schemeClr val="tx1"/>
                          </a:solidFill>
                          <a:effectLst/>
                          <a:latin typeface="+mn-lt"/>
                          <a:ea typeface="+mn-ea"/>
                          <a:cs typeface="+mn-cs"/>
                        </a:rPr>
                        <a:t>Geron</a:t>
                      </a:r>
                      <a:r>
                        <a:rPr lang="en-US" sz="1800" b="0" kern="1200" dirty="0">
                          <a:solidFill>
                            <a:schemeClr val="tx1"/>
                          </a:solidFill>
                          <a:effectLst/>
                          <a:latin typeface="+mn-lt"/>
                          <a:ea typeface="+mn-ea"/>
                          <a:cs typeface="+mn-cs"/>
                        </a:rPr>
                        <a:t>, Janssen Biotech Inc, Protagonist Therapeutics, </a:t>
                      </a:r>
                      <a:r>
                        <a:rPr lang="en-US" sz="1800" b="0" kern="1200" dirty="0" err="1">
                          <a:solidFill>
                            <a:schemeClr val="tx1"/>
                          </a:solidFill>
                          <a:effectLst/>
                          <a:latin typeface="+mn-lt"/>
                          <a:ea typeface="+mn-ea"/>
                          <a:cs typeface="+mn-cs"/>
                        </a:rPr>
                        <a:t>MorphoSys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7703217"/>
                  </a:ext>
                </a:extLst>
              </a:tr>
              <a:tr h="782085">
                <a:tc>
                  <a:txBody>
                    <a:bodyPr/>
                    <a:lstStyle/>
                    <a:p>
                      <a:r>
                        <a:rPr lang="en-US" sz="18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Geron</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6334567"/>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C2B96-9F99-E044-9080-E47FA175C010}"/>
              </a:ext>
            </a:extLst>
          </p:cNvPr>
          <p:cNvSpPr>
            <a:spLocks noGrp="1"/>
          </p:cNvSpPr>
          <p:nvPr>
            <p:ph type="title"/>
          </p:nvPr>
        </p:nvSpPr>
        <p:spPr>
          <a:xfrm>
            <a:off x="767408" y="116632"/>
            <a:ext cx="10873207" cy="1143000"/>
          </a:xfrm>
        </p:spPr>
        <p:txBody>
          <a:bodyPr/>
          <a:lstStyle/>
          <a:p>
            <a:pPr algn="l"/>
            <a:r>
              <a:rPr lang="en-US" dirty="0"/>
              <a:t>Phase IIIB FREEDOM Trial of Fedratinib for Patients with Primary, Post-PV or Post-ET Myelofibrosis Previously Treated with Ruxolitinib </a:t>
            </a:r>
          </a:p>
        </p:txBody>
      </p:sp>
      <p:sp>
        <p:nvSpPr>
          <p:cNvPr id="4" name="TextBox 3">
            <a:extLst>
              <a:ext uri="{FF2B5EF4-FFF2-40B4-BE49-F238E27FC236}">
                <a16:creationId xmlns:a16="http://schemas.microsoft.com/office/drawing/2014/main" id="{C4E6AA0C-D23E-41A7-A5ED-CADE1F39254A}"/>
              </a:ext>
            </a:extLst>
          </p:cNvPr>
          <p:cNvSpPr txBox="1"/>
          <p:nvPr/>
        </p:nvSpPr>
        <p:spPr>
          <a:xfrm>
            <a:off x="48976" y="6481312"/>
            <a:ext cx="3222229" cy="323165"/>
          </a:xfrm>
          <a:prstGeom prst="rect">
            <a:avLst/>
          </a:prstGeom>
          <a:noFill/>
        </p:spPr>
        <p:txBody>
          <a:bodyPr wrap="none" rtlCol="0">
            <a:spAutoFit/>
          </a:bodyPr>
          <a:lstStyle/>
          <a:p>
            <a:r>
              <a:rPr lang="en-US" sz="1500" b="0" dirty="0">
                <a:solidFill>
                  <a:schemeClr val="tx1"/>
                </a:solidFill>
                <a:latin typeface="+mn-lt"/>
              </a:rPr>
              <a:t>Gupta V et al. ASH 2022;Abstract 1711.</a:t>
            </a:r>
          </a:p>
        </p:txBody>
      </p:sp>
      <p:sp>
        <p:nvSpPr>
          <p:cNvPr id="3" name="TextBox 2">
            <a:extLst>
              <a:ext uri="{FF2B5EF4-FFF2-40B4-BE49-F238E27FC236}">
                <a16:creationId xmlns:a16="http://schemas.microsoft.com/office/drawing/2014/main" id="{503390C4-75D2-58BE-AA64-5B4429FC9074}"/>
              </a:ext>
            </a:extLst>
          </p:cNvPr>
          <p:cNvSpPr txBox="1"/>
          <p:nvPr/>
        </p:nvSpPr>
        <p:spPr>
          <a:xfrm>
            <a:off x="623392" y="1259632"/>
            <a:ext cx="11017223" cy="646331"/>
          </a:xfrm>
          <a:prstGeom prst="rect">
            <a:avLst/>
          </a:prstGeom>
          <a:noFill/>
        </p:spPr>
        <p:txBody>
          <a:bodyPr wrap="square" rtlCol="0">
            <a:spAutoFit/>
          </a:bodyPr>
          <a:lstStyle/>
          <a:p>
            <a:r>
              <a:rPr lang="en-US" sz="1800" b="0" dirty="0">
                <a:solidFill>
                  <a:schemeClr val="tx1"/>
                </a:solidFill>
                <a:latin typeface="+mn-lt"/>
              </a:rPr>
              <a:t>FREEDOM included proactive strategies to mitigate GI adverse events, thiamine level decreases and potential encephalopathy</a:t>
            </a:r>
          </a:p>
        </p:txBody>
      </p:sp>
      <p:pic>
        <p:nvPicPr>
          <p:cNvPr id="6" name="Picture 5" descr="A graph of a number of cycles&#10;&#10;Description automatically generated with medium confidence">
            <a:extLst>
              <a:ext uri="{FF2B5EF4-FFF2-40B4-BE49-F238E27FC236}">
                <a16:creationId xmlns:a16="http://schemas.microsoft.com/office/drawing/2014/main" id="{6AEA1E76-AF4B-4815-434B-E6D4A9E59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402" y="1999840"/>
            <a:ext cx="4943190" cy="3054185"/>
          </a:xfrm>
          <a:prstGeom prst="rect">
            <a:avLst/>
          </a:prstGeom>
        </p:spPr>
      </p:pic>
      <p:sp>
        <p:nvSpPr>
          <p:cNvPr id="7" name="TextBox 6">
            <a:extLst>
              <a:ext uri="{FF2B5EF4-FFF2-40B4-BE49-F238E27FC236}">
                <a16:creationId xmlns:a16="http://schemas.microsoft.com/office/drawing/2014/main" id="{2ED3558E-922C-DEDA-576C-462FF8AB8421}"/>
              </a:ext>
            </a:extLst>
          </p:cNvPr>
          <p:cNvSpPr txBox="1"/>
          <p:nvPr/>
        </p:nvSpPr>
        <p:spPr>
          <a:xfrm>
            <a:off x="413028" y="5167504"/>
            <a:ext cx="11581965" cy="1200329"/>
          </a:xfrm>
          <a:prstGeom prst="rect">
            <a:avLst/>
          </a:prstGeom>
          <a:noFill/>
        </p:spPr>
        <p:txBody>
          <a:bodyPr wrap="square" rtlCol="0">
            <a:spAutoFit/>
          </a:bodyPr>
          <a:lstStyle/>
          <a:p>
            <a:pPr marL="342900" indent="-342900">
              <a:buFont typeface="Arial" panose="020B0604020202020204" pitchFamily="34" charset="0"/>
              <a:buChar char="•"/>
            </a:pPr>
            <a:r>
              <a:rPr lang="en-US" sz="1800" b="0" dirty="0">
                <a:solidFill>
                  <a:schemeClr val="tx1"/>
                </a:solidFill>
                <a:latin typeface="+mn-lt"/>
              </a:rPr>
              <a:t>Clinically relevant and durable spleen responses were observed</a:t>
            </a:r>
          </a:p>
          <a:p>
            <a:pPr marL="342900" indent="-342900">
              <a:buFont typeface="Arial" panose="020B0604020202020204" pitchFamily="34" charset="0"/>
              <a:buChar char="•"/>
            </a:pPr>
            <a:r>
              <a:rPr lang="en-US" sz="1800" b="0" dirty="0">
                <a:solidFill>
                  <a:schemeClr val="tx1"/>
                </a:solidFill>
                <a:latin typeface="+mn-lt"/>
              </a:rPr>
              <a:t>Most GI AEs were Grade 1/2 and occurred during cycle 1, and decreased in subsequent cycles</a:t>
            </a:r>
          </a:p>
          <a:p>
            <a:pPr marL="342900" indent="-342900">
              <a:buFont typeface="Arial" panose="020B0604020202020204" pitchFamily="34" charset="0"/>
              <a:buChar char="•"/>
            </a:pPr>
            <a:r>
              <a:rPr lang="en-US" sz="1800" b="0" dirty="0">
                <a:solidFill>
                  <a:schemeClr val="tx1"/>
                </a:solidFill>
                <a:latin typeface="+mn-lt"/>
              </a:rPr>
              <a:t>6 patients with Grade 1/2 decreases in thiamine levels after initial </a:t>
            </a:r>
            <a:r>
              <a:rPr lang="en-US" sz="1800" b="0" dirty="0" err="1">
                <a:solidFill>
                  <a:schemeClr val="tx1"/>
                </a:solidFill>
                <a:latin typeface="+mn-lt"/>
              </a:rPr>
              <a:t>tx</a:t>
            </a:r>
            <a:r>
              <a:rPr lang="en-US" sz="1800" b="0" dirty="0">
                <a:solidFill>
                  <a:schemeClr val="tx1"/>
                </a:solidFill>
                <a:latin typeface="+mn-lt"/>
              </a:rPr>
              <a:t> were treated and deficiencies were resolved at next assessment; no patients required </a:t>
            </a:r>
            <a:r>
              <a:rPr lang="en-US" sz="1800" b="0" dirty="0" err="1">
                <a:solidFill>
                  <a:schemeClr val="tx1"/>
                </a:solidFill>
                <a:latin typeface="+mn-lt"/>
              </a:rPr>
              <a:t>tx</a:t>
            </a:r>
            <a:r>
              <a:rPr lang="en-US" sz="1800" b="0" dirty="0">
                <a:solidFill>
                  <a:schemeClr val="tx1"/>
                </a:solidFill>
                <a:latin typeface="+mn-lt"/>
              </a:rPr>
              <a:t> discontinuation due to low thiamine levels</a:t>
            </a:r>
          </a:p>
        </p:txBody>
      </p:sp>
      <p:pic>
        <p:nvPicPr>
          <p:cNvPr id="8" name="Picture 7" descr="A graph of a patient's disease&#10;&#10;Description automatically generated">
            <a:extLst>
              <a:ext uri="{FF2B5EF4-FFF2-40B4-BE49-F238E27FC236}">
                <a16:creationId xmlns:a16="http://schemas.microsoft.com/office/drawing/2014/main" id="{AEAE5ACD-D71F-FAC0-92FC-BA755CB17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15" y="1999840"/>
            <a:ext cx="5280781" cy="3054183"/>
          </a:xfrm>
          <a:prstGeom prst="rect">
            <a:avLst/>
          </a:prstGeom>
        </p:spPr>
      </p:pic>
    </p:spTree>
    <p:extLst>
      <p:ext uri="{BB962C8B-B14F-4D97-AF65-F5344CB8AC3E}">
        <p14:creationId xmlns:p14="http://schemas.microsoft.com/office/powerpoint/2010/main" val="42448891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C2B96-9F99-E044-9080-E47FA175C010}"/>
              </a:ext>
            </a:extLst>
          </p:cNvPr>
          <p:cNvSpPr>
            <a:spLocks noGrp="1"/>
          </p:cNvSpPr>
          <p:nvPr>
            <p:ph type="title"/>
          </p:nvPr>
        </p:nvSpPr>
        <p:spPr>
          <a:xfrm>
            <a:off x="912285" y="-27384"/>
            <a:ext cx="10358967" cy="1143000"/>
          </a:xfrm>
        </p:spPr>
        <p:txBody>
          <a:bodyPr/>
          <a:lstStyle/>
          <a:p>
            <a:r>
              <a:rPr lang="en-US" dirty="0"/>
              <a:t>JAKARTA: Selected Adverse Events</a:t>
            </a:r>
          </a:p>
        </p:txBody>
      </p:sp>
      <p:graphicFrame>
        <p:nvGraphicFramePr>
          <p:cNvPr id="5" name="Table 7">
            <a:extLst>
              <a:ext uri="{FF2B5EF4-FFF2-40B4-BE49-F238E27FC236}">
                <a16:creationId xmlns:a16="http://schemas.microsoft.com/office/drawing/2014/main" id="{CDC345E0-8D05-6849-A1CE-378F0114B11D}"/>
              </a:ext>
            </a:extLst>
          </p:cNvPr>
          <p:cNvGraphicFramePr>
            <a:graphicFrameLocks noGrp="1"/>
          </p:cNvGraphicFramePr>
          <p:nvPr>
            <p:ph idx="1"/>
          </p:nvPr>
        </p:nvGraphicFramePr>
        <p:xfrm>
          <a:off x="912813" y="836712"/>
          <a:ext cx="10358435" cy="4882128"/>
        </p:xfrm>
        <a:graphic>
          <a:graphicData uri="http://schemas.openxmlformats.org/drawingml/2006/table">
            <a:tbl>
              <a:tblPr firstRow="1" bandRow="1">
                <a:tableStyleId>{21E4AEA4-8DFA-4A89-87EB-49C32662AFE0}</a:tableStyleId>
              </a:tblPr>
              <a:tblGrid>
                <a:gridCol w="2662907">
                  <a:extLst>
                    <a:ext uri="{9D8B030D-6E8A-4147-A177-3AD203B41FA5}">
                      <a16:colId xmlns:a16="http://schemas.microsoft.com/office/drawing/2014/main" val="884263658"/>
                    </a:ext>
                  </a:extLst>
                </a:gridCol>
                <a:gridCol w="1656184">
                  <a:extLst>
                    <a:ext uri="{9D8B030D-6E8A-4147-A177-3AD203B41FA5}">
                      <a16:colId xmlns:a16="http://schemas.microsoft.com/office/drawing/2014/main" val="3954811951"/>
                    </a:ext>
                  </a:extLst>
                </a:gridCol>
                <a:gridCol w="2232248">
                  <a:extLst>
                    <a:ext uri="{9D8B030D-6E8A-4147-A177-3AD203B41FA5}">
                      <a16:colId xmlns:a16="http://schemas.microsoft.com/office/drawing/2014/main" val="3663653745"/>
                    </a:ext>
                  </a:extLst>
                </a:gridCol>
                <a:gridCol w="2088232">
                  <a:extLst>
                    <a:ext uri="{9D8B030D-6E8A-4147-A177-3AD203B41FA5}">
                      <a16:colId xmlns:a16="http://schemas.microsoft.com/office/drawing/2014/main" val="3667124493"/>
                    </a:ext>
                  </a:extLst>
                </a:gridCol>
                <a:gridCol w="1718864">
                  <a:extLst>
                    <a:ext uri="{9D8B030D-6E8A-4147-A177-3AD203B41FA5}">
                      <a16:colId xmlns:a16="http://schemas.microsoft.com/office/drawing/2014/main" val="906782054"/>
                    </a:ext>
                  </a:extLst>
                </a:gridCol>
              </a:tblGrid>
              <a:tr h="432048">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gridSpan="2">
                  <a:txBody>
                    <a:bodyPr/>
                    <a:lstStyle/>
                    <a:p>
                      <a:pPr algn="ctr"/>
                      <a:r>
                        <a:rPr lang="en-US" dirty="0" err="1"/>
                        <a:t>Fedratinib</a:t>
                      </a:r>
                      <a:r>
                        <a:rPr lang="en-US" dirty="0"/>
                        <a:t> 400 mg (n = 96)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1800" b="1" kern="1200" dirty="0">
                        <a:solidFill>
                          <a:schemeClr val="lt1"/>
                        </a:solidFill>
                        <a:effectLst/>
                        <a:latin typeface="+mn-lt"/>
                        <a:ea typeface="+mn-ea"/>
                        <a:cs typeface="+mn-cs"/>
                      </a:endParaRPr>
                    </a:p>
                  </a:txBody>
                  <a:tcPr/>
                </a:tc>
                <a:tc gridSpan="2">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Placebo (n = 95)</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1800" b="1" kern="1200" dirty="0">
                        <a:solidFill>
                          <a:schemeClr val="lt1"/>
                        </a:solidFill>
                        <a:effectLst/>
                        <a:latin typeface="+mn-lt"/>
                        <a:ea typeface="+mn-ea"/>
                        <a:cs typeface="+mn-cs"/>
                      </a:endParaRPr>
                    </a:p>
                  </a:txBody>
                  <a:tcPr/>
                </a:tc>
                <a:extLst>
                  <a:ext uri="{0D108BD9-81ED-4DB2-BD59-A6C34878D82A}">
                    <a16:rowId xmlns:a16="http://schemas.microsoft.com/office/drawing/2014/main" val="4240178666"/>
                  </a:ext>
                </a:extLst>
              </a:tr>
              <a:tr h="370840">
                <a:tc>
                  <a:txBody>
                    <a:bodyPr/>
                    <a:lstStyle/>
                    <a:p>
                      <a:r>
                        <a:rPr lang="en-US" b="1" dirty="0">
                          <a:solidFill>
                            <a:schemeClr val="bg1"/>
                          </a:solidFill>
                        </a:rPr>
                        <a:t>Adverse events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b="1" dirty="0">
                          <a:solidFill>
                            <a:schemeClr val="bg1"/>
                          </a:solidFill>
                        </a:rPr>
                        <a:t>All grades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effectLst/>
                          <a:latin typeface="+mn-lt"/>
                          <a:ea typeface="+mn-ea"/>
                          <a:cs typeface="+mn-cs"/>
                        </a:rPr>
                        <a:t>Grade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All grades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effectLst/>
                          <a:latin typeface="+mn-lt"/>
                          <a:ea typeface="+mn-ea"/>
                          <a:cs typeface="+mn-cs"/>
                        </a:rPr>
                        <a:t>Grade ≥3</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262432061"/>
                  </a:ext>
                </a:extLst>
              </a:tr>
              <a:tr h="370840">
                <a:tc>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1246202"/>
                  </a:ext>
                </a:extLst>
              </a:tr>
              <a:tr h="370840">
                <a:tc>
                  <a:txBody>
                    <a:bodyPr/>
                    <a:lstStyle/>
                    <a:p>
                      <a:r>
                        <a:rPr lang="en-US" dirty="0"/>
                        <a:t>Nausea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extLst>
                  <a:ext uri="{0D108BD9-81ED-4DB2-BD59-A6C34878D82A}">
                    <a16:rowId xmlns:a16="http://schemas.microsoft.com/office/drawing/2014/main" val="787249113"/>
                  </a:ext>
                </a:extLst>
              </a:tr>
              <a:tr h="370840">
                <a:tc>
                  <a:txBody>
                    <a:bodyPr/>
                    <a:lstStyle/>
                    <a:p>
                      <a:r>
                        <a:rPr lang="en-US" dirty="0"/>
                        <a:t>Anemia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4029864"/>
                  </a:ext>
                </a:extLst>
              </a:tr>
              <a:tr h="370840">
                <a:tc>
                  <a:txBody>
                    <a:bodyPr/>
                    <a:lstStyle/>
                    <a:p>
                      <a:r>
                        <a:rPr lang="en-US" dirty="0"/>
                        <a:t>Vomiting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extLst>
                  <a:ext uri="{0D108BD9-81ED-4DB2-BD59-A6C34878D82A}">
                    <a16:rowId xmlns:a16="http://schemas.microsoft.com/office/drawing/2014/main" val="3065345181"/>
                  </a:ext>
                </a:extLst>
              </a:tr>
              <a:tr h="370840">
                <a:tc>
                  <a:txBody>
                    <a:bodyPr/>
                    <a:lstStyle/>
                    <a:p>
                      <a:r>
                        <a:rPr lang="en-US" dirty="0"/>
                        <a:t>Fatigue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1665083"/>
                  </a:ext>
                </a:extLst>
              </a:tr>
              <a:tr h="370840">
                <a:tc gridSpan="5">
                  <a:txBody>
                    <a:bodyPr/>
                    <a:lstStyle/>
                    <a:p>
                      <a:r>
                        <a:rPr lang="en-US" b="1" dirty="0">
                          <a:solidFill>
                            <a:schemeClr val="bg1"/>
                          </a:solidFill>
                        </a:rPr>
                        <a:t>Laboratory parameters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2163388974"/>
                  </a:ext>
                </a:extLst>
              </a:tr>
              <a:tr h="370840">
                <a:tc>
                  <a:txBody>
                    <a:bodyPr/>
                    <a:lstStyle/>
                    <a:p>
                      <a:r>
                        <a:rPr lang="en-US" dirty="0"/>
                        <a:t>Anemia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extLst>
                  <a:ext uri="{0D108BD9-81ED-4DB2-BD59-A6C34878D82A}">
                    <a16:rowId xmlns:a16="http://schemas.microsoft.com/office/drawing/2014/main" val="1690842447"/>
                  </a:ext>
                </a:extLst>
              </a:tr>
              <a:tr h="370840">
                <a:tc>
                  <a:txBody>
                    <a:bodyPr/>
                    <a:lstStyle/>
                    <a:p>
                      <a:r>
                        <a:rPr lang="en-US" dirty="0"/>
                        <a:t>Thrombocytopenia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4747987"/>
                  </a:ext>
                </a:extLst>
              </a:tr>
              <a:tr h="370840">
                <a:tc>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tc>
                  <a:txBody>
                    <a:bodyPr/>
                    <a:lstStyle/>
                    <a:p>
                      <a:pPr algn="ctr"/>
                      <a:r>
                        <a:rPr lang="en-US" dirty="0"/>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4ED"/>
                    </a:solidFill>
                  </a:tcPr>
                </a:tc>
                <a:extLst>
                  <a:ext uri="{0D108BD9-81ED-4DB2-BD59-A6C34878D82A}">
                    <a16:rowId xmlns:a16="http://schemas.microsoft.com/office/drawing/2014/main" val="469899904"/>
                  </a:ext>
                </a:extLst>
              </a:tr>
              <a:tr h="370840">
                <a:tc gridSpan="5">
                  <a:txBody>
                    <a:bodyPr/>
                    <a:lstStyle/>
                    <a:p>
                      <a:r>
                        <a:rPr lang="en-US" b="1" dirty="0">
                          <a:solidFill>
                            <a:schemeClr val="bg1"/>
                          </a:solidFill>
                        </a:rPr>
                        <a:t>Biochemistry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4208525912"/>
                  </a:ext>
                </a:extLst>
              </a:tr>
              <a:tr h="370840">
                <a:tc>
                  <a:txBody>
                    <a:bodyPr/>
                    <a:lstStyle/>
                    <a:p>
                      <a:r>
                        <a:rPr lang="en-US" dirty="0"/>
                        <a:t>Lipase 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7070045"/>
                  </a:ext>
                </a:extLst>
              </a:tr>
            </a:tbl>
          </a:graphicData>
        </a:graphic>
      </p:graphicFrame>
      <p:sp>
        <p:nvSpPr>
          <p:cNvPr id="6" name="TextBox 5">
            <a:extLst>
              <a:ext uri="{FF2B5EF4-FFF2-40B4-BE49-F238E27FC236}">
                <a16:creationId xmlns:a16="http://schemas.microsoft.com/office/drawing/2014/main" id="{44DC8D3F-5EE0-622D-267C-3BDFCC46EAFC}"/>
              </a:ext>
            </a:extLst>
          </p:cNvPr>
          <p:cNvSpPr txBox="1"/>
          <p:nvPr/>
        </p:nvSpPr>
        <p:spPr>
          <a:xfrm>
            <a:off x="902338" y="5905609"/>
            <a:ext cx="7966412" cy="369332"/>
          </a:xfrm>
          <a:prstGeom prst="rect">
            <a:avLst/>
          </a:prstGeom>
          <a:noFill/>
        </p:spPr>
        <p:txBody>
          <a:bodyPr wrap="none" rtlCol="0">
            <a:spAutoFit/>
          </a:bodyPr>
          <a:lstStyle/>
          <a:p>
            <a:r>
              <a:rPr lang="en-US" sz="1800" b="0" dirty="0">
                <a:solidFill>
                  <a:schemeClr val="tx1"/>
                </a:solidFill>
                <a:latin typeface="+mn-lt"/>
              </a:rPr>
              <a:t>No patient receiving </a:t>
            </a:r>
            <a:r>
              <a:rPr lang="en-US" sz="1800" b="0" dirty="0" err="1">
                <a:solidFill>
                  <a:schemeClr val="tx1"/>
                </a:solidFill>
                <a:latin typeface="+mn-lt"/>
              </a:rPr>
              <a:t>fedratinib</a:t>
            </a:r>
            <a:r>
              <a:rPr lang="en-US" sz="1800" b="0" dirty="0">
                <a:solidFill>
                  <a:schemeClr val="tx1"/>
                </a:solidFill>
                <a:latin typeface="+mn-lt"/>
              </a:rPr>
              <a:t> 400 mg/day experienced Wernicke encephalopathy</a:t>
            </a:r>
          </a:p>
        </p:txBody>
      </p:sp>
      <p:sp>
        <p:nvSpPr>
          <p:cNvPr id="3" name="TextBox 2">
            <a:extLst>
              <a:ext uri="{FF2B5EF4-FFF2-40B4-BE49-F238E27FC236}">
                <a16:creationId xmlns:a16="http://schemas.microsoft.com/office/drawing/2014/main" id="{E13A49C8-B935-2E53-C543-F6FAEDFF40CE}"/>
              </a:ext>
            </a:extLst>
          </p:cNvPr>
          <p:cNvSpPr txBox="1"/>
          <p:nvPr/>
        </p:nvSpPr>
        <p:spPr>
          <a:xfrm>
            <a:off x="119336" y="6471212"/>
            <a:ext cx="4045788" cy="323165"/>
          </a:xfrm>
          <a:prstGeom prst="rect">
            <a:avLst/>
          </a:prstGeom>
          <a:noFill/>
        </p:spPr>
        <p:txBody>
          <a:bodyPr wrap="none" rtlCol="0">
            <a:spAutoFit/>
          </a:bodyPr>
          <a:lstStyle/>
          <a:p>
            <a:r>
              <a:rPr lang="en-US" sz="1500" b="0" dirty="0" err="1">
                <a:solidFill>
                  <a:schemeClr val="tx1"/>
                </a:solidFill>
                <a:latin typeface="+mn-lt"/>
              </a:rPr>
              <a:t>Pardanani</a:t>
            </a:r>
            <a:r>
              <a:rPr lang="en-US" sz="1500" b="0" dirty="0">
                <a:solidFill>
                  <a:schemeClr val="tx1"/>
                </a:solidFill>
                <a:latin typeface="+mn-lt"/>
              </a:rPr>
              <a:t> A et al. </a:t>
            </a:r>
            <a:r>
              <a:rPr lang="en-US" sz="1500" b="0" i="1" dirty="0">
                <a:solidFill>
                  <a:schemeClr val="tx1"/>
                </a:solidFill>
                <a:latin typeface="+mn-lt"/>
              </a:rPr>
              <a:t>Br J </a:t>
            </a:r>
            <a:r>
              <a:rPr lang="en-US" sz="1500" b="0" i="1" dirty="0" err="1">
                <a:solidFill>
                  <a:schemeClr val="tx1"/>
                </a:solidFill>
                <a:latin typeface="+mn-lt"/>
              </a:rPr>
              <a:t>Haematol</a:t>
            </a:r>
            <a:r>
              <a:rPr lang="en-US" sz="1500" b="0" i="1" dirty="0">
                <a:solidFill>
                  <a:schemeClr val="tx1"/>
                </a:solidFill>
                <a:latin typeface="+mn-lt"/>
              </a:rPr>
              <a:t> </a:t>
            </a:r>
            <a:r>
              <a:rPr lang="en-US" sz="1500" b="0" dirty="0">
                <a:solidFill>
                  <a:schemeClr val="tx1"/>
                </a:solidFill>
                <a:latin typeface="+mn-lt"/>
              </a:rPr>
              <a:t>2021;195:244-8.</a:t>
            </a:r>
          </a:p>
        </p:txBody>
      </p:sp>
    </p:spTree>
    <p:extLst>
      <p:ext uri="{BB962C8B-B14F-4D97-AF65-F5344CB8AC3E}">
        <p14:creationId xmlns:p14="http://schemas.microsoft.com/office/powerpoint/2010/main" val="27202221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C2B96-9F99-E044-9080-E47FA175C010}"/>
              </a:ext>
            </a:extLst>
          </p:cNvPr>
          <p:cNvSpPr>
            <a:spLocks noGrp="1"/>
          </p:cNvSpPr>
          <p:nvPr>
            <p:ph type="title"/>
          </p:nvPr>
        </p:nvSpPr>
        <p:spPr>
          <a:xfrm>
            <a:off x="912285" y="197390"/>
            <a:ext cx="10358967" cy="1143000"/>
          </a:xfrm>
        </p:spPr>
        <p:txBody>
          <a:bodyPr/>
          <a:lstStyle/>
          <a:p>
            <a:r>
              <a:rPr lang="en-US" dirty="0" err="1"/>
              <a:t>Fedratinib</a:t>
            </a:r>
            <a:r>
              <a:rPr lang="en-US" dirty="0"/>
              <a:t> Warning: Encephalopathy, Including Wernicke</a:t>
            </a:r>
          </a:p>
        </p:txBody>
      </p:sp>
      <p:sp>
        <p:nvSpPr>
          <p:cNvPr id="6" name="TextBox 5">
            <a:extLst>
              <a:ext uri="{FF2B5EF4-FFF2-40B4-BE49-F238E27FC236}">
                <a16:creationId xmlns:a16="http://schemas.microsoft.com/office/drawing/2014/main" id="{44DC8D3F-5EE0-622D-267C-3BDFCC46EAFC}"/>
              </a:ext>
            </a:extLst>
          </p:cNvPr>
          <p:cNvSpPr txBox="1"/>
          <p:nvPr/>
        </p:nvSpPr>
        <p:spPr>
          <a:xfrm>
            <a:off x="1127448" y="1541893"/>
            <a:ext cx="10225136" cy="1938992"/>
          </a:xfrm>
          <a:prstGeom prst="rect">
            <a:avLst/>
          </a:prstGeom>
          <a:noFill/>
        </p:spPr>
        <p:txBody>
          <a:bodyPr wrap="square" rtlCol="0">
            <a:spAutoFit/>
          </a:bodyPr>
          <a:lstStyle/>
          <a:p>
            <a:r>
              <a:rPr lang="en-US" sz="2000" b="0" dirty="0">
                <a:solidFill>
                  <a:schemeClr val="tx1"/>
                </a:solidFill>
                <a:latin typeface="+mn-lt"/>
              </a:rPr>
              <a:t>Serious and fatal encephalopathy, including Wernicke’s, has occurred in patients treated with </a:t>
            </a:r>
            <a:r>
              <a:rPr lang="en-US" sz="2000" b="0" dirty="0" err="1">
                <a:solidFill>
                  <a:schemeClr val="tx1"/>
                </a:solidFill>
                <a:latin typeface="+mn-lt"/>
              </a:rPr>
              <a:t>fedratinib</a:t>
            </a:r>
            <a:r>
              <a:rPr lang="en-US" sz="2000" b="0" dirty="0">
                <a:solidFill>
                  <a:schemeClr val="tx1"/>
                </a:solidFill>
                <a:latin typeface="+mn-lt"/>
              </a:rPr>
              <a:t>. Wernicke’s encephalopathy is a neurologic emergency. Assess thiamine levels in all patients prior to starting </a:t>
            </a:r>
            <a:r>
              <a:rPr lang="en-US" sz="2000" b="0" dirty="0" err="1">
                <a:solidFill>
                  <a:schemeClr val="tx1"/>
                </a:solidFill>
                <a:latin typeface="+mn-lt"/>
              </a:rPr>
              <a:t>fedratinib</a:t>
            </a:r>
            <a:r>
              <a:rPr lang="en-US" sz="2000" b="0" dirty="0">
                <a:solidFill>
                  <a:schemeClr val="tx1"/>
                </a:solidFill>
                <a:latin typeface="+mn-lt"/>
              </a:rPr>
              <a:t>, periodically during treatment, and as clinically indicated. Do not start </a:t>
            </a:r>
            <a:r>
              <a:rPr lang="en-US" sz="2000" b="0" dirty="0" err="1">
                <a:solidFill>
                  <a:schemeClr val="tx1"/>
                </a:solidFill>
                <a:latin typeface="+mn-lt"/>
              </a:rPr>
              <a:t>fedratinib</a:t>
            </a:r>
            <a:r>
              <a:rPr lang="en-US" sz="2000" b="0" dirty="0">
                <a:solidFill>
                  <a:schemeClr val="tx1"/>
                </a:solidFill>
                <a:latin typeface="+mn-lt"/>
              </a:rPr>
              <a:t> in patients with thiamine deficiency; replete thiamine prior to treatment initiation. If encephalopathy is suspected, immediately discontinue </a:t>
            </a:r>
            <a:r>
              <a:rPr lang="en-US" sz="2000" b="0" dirty="0" err="1">
                <a:solidFill>
                  <a:schemeClr val="tx1"/>
                </a:solidFill>
                <a:latin typeface="+mn-lt"/>
              </a:rPr>
              <a:t>fedratinib</a:t>
            </a:r>
            <a:r>
              <a:rPr lang="en-US" sz="2000" b="0" dirty="0">
                <a:solidFill>
                  <a:schemeClr val="tx1"/>
                </a:solidFill>
                <a:latin typeface="+mn-lt"/>
              </a:rPr>
              <a:t> and initiate parenteral thiamine. Monitor until symptoms resolve or improve and thiamine levels normalize. </a:t>
            </a:r>
          </a:p>
        </p:txBody>
      </p:sp>
      <p:sp>
        <p:nvSpPr>
          <p:cNvPr id="9" name="Rectangle 8">
            <a:extLst>
              <a:ext uri="{FF2B5EF4-FFF2-40B4-BE49-F238E27FC236}">
                <a16:creationId xmlns:a16="http://schemas.microsoft.com/office/drawing/2014/main" id="{E1611D30-CB0B-5F45-AC87-359B017765A5}"/>
              </a:ext>
            </a:extLst>
          </p:cNvPr>
          <p:cNvSpPr/>
          <p:nvPr/>
        </p:nvSpPr>
        <p:spPr bwMode="auto">
          <a:xfrm>
            <a:off x="984293" y="1412776"/>
            <a:ext cx="10286959" cy="2448272"/>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0" name="TextBox 9">
            <a:extLst>
              <a:ext uri="{FF2B5EF4-FFF2-40B4-BE49-F238E27FC236}">
                <a16:creationId xmlns:a16="http://schemas.microsoft.com/office/drawing/2014/main" id="{9A520B77-7059-8211-88EB-18C371FEAD53}"/>
              </a:ext>
            </a:extLst>
          </p:cNvPr>
          <p:cNvSpPr txBox="1"/>
          <p:nvPr/>
        </p:nvSpPr>
        <p:spPr>
          <a:xfrm>
            <a:off x="119336" y="6491333"/>
            <a:ext cx="3247427" cy="338554"/>
          </a:xfrm>
          <a:prstGeom prst="rect">
            <a:avLst/>
          </a:prstGeom>
          <a:noFill/>
        </p:spPr>
        <p:txBody>
          <a:bodyPr wrap="none" rtlCol="0">
            <a:spAutoFit/>
          </a:bodyPr>
          <a:lstStyle/>
          <a:p>
            <a:r>
              <a:rPr lang="en-US" sz="1600" b="0" dirty="0" err="1">
                <a:solidFill>
                  <a:schemeClr val="tx1"/>
                </a:solidFill>
                <a:latin typeface="+mn-lt"/>
              </a:rPr>
              <a:t>Fedratinib</a:t>
            </a:r>
            <a:r>
              <a:rPr lang="en-US" sz="1600" b="0" dirty="0">
                <a:solidFill>
                  <a:schemeClr val="tx1"/>
                </a:solidFill>
                <a:latin typeface="+mn-lt"/>
              </a:rPr>
              <a:t> package insert, May 2023.</a:t>
            </a:r>
          </a:p>
        </p:txBody>
      </p:sp>
    </p:spTree>
    <p:extLst>
      <p:ext uri="{BB962C8B-B14F-4D97-AF65-F5344CB8AC3E}">
        <p14:creationId xmlns:p14="http://schemas.microsoft.com/office/powerpoint/2010/main" val="2827461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Ilene Galinsky, NP </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who are about to begin treatment with fedratinib</a:t>
            </a:r>
          </a:p>
          <a:p>
            <a:pPr marL="98425" indent="0">
              <a:buNone/>
            </a:pPr>
            <a:endParaRPr lang="en-US" sz="3200" dirty="0"/>
          </a:p>
        </p:txBody>
      </p:sp>
      <p:pic>
        <p:nvPicPr>
          <p:cNvPr id="2" name="Picture 1">
            <a:extLst>
              <a:ext uri="{FF2B5EF4-FFF2-40B4-BE49-F238E27FC236}">
                <a16:creationId xmlns:a16="http://schemas.microsoft.com/office/drawing/2014/main" id="{F70222E2-C021-1AF2-30D2-669C32C466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87969" y="148390"/>
            <a:ext cx="1261872" cy="1261872"/>
          </a:xfrm>
          <a:prstGeom prst="rect">
            <a:avLst/>
          </a:prstGeom>
        </p:spPr>
      </p:pic>
    </p:spTree>
    <p:extLst>
      <p:ext uri="{BB962C8B-B14F-4D97-AF65-F5344CB8AC3E}">
        <p14:creationId xmlns:p14="http://schemas.microsoft.com/office/powerpoint/2010/main" val="3206849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833B52-9592-0F51-327E-95209F5A96FC}"/>
              </a:ext>
            </a:extLst>
          </p:cNvPr>
          <p:cNvSpPr/>
          <p:nvPr/>
        </p:nvSpPr>
        <p:spPr bwMode="auto">
          <a:xfrm>
            <a:off x="1919537" y="188640"/>
            <a:ext cx="8179534"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4" name="TextBox 3">
            <a:extLst>
              <a:ext uri="{FF2B5EF4-FFF2-40B4-BE49-F238E27FC236}">
                <a16:creationId xmlns:a16="http://schemas.microsoft.com/office/drawing/2014/main" id="{40A33D69-7912-ED62-1630-6EE1E520289F}"/>
              </a:ext>
            </a:extLst>
          </p:cNvPr>
          <p:cNvSpPr txBox="1"/>
          <p:nvPr/>
        </p:nvSpPr>
        <p:spPr>
          <a:xfrm>
            <a:off x="10099071" y="1772816"/>
            <a:ext cx="193899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Yacoub</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Westwood, Kansas</a:t>
            </a:r>
          </a:p>
        </p:txBody>
      </p:sp>
      <p:pic>
        <p:nvPicPr>
          <p:cNvPr id="7" name="Picture 6">
            <a:extLst>
              <a:ext uri="{FF2B5EF4-FFF2-40B4-BE49-F238E27FC236}">
                <a16:creationId xmlns:a16="http://schemas.microsoft.com/office/drawing/2014/main" id="{92C61162-124F-FCB0-2411-AB82986193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91328" y="218336"/>
            <a:ext cx="1554480" cy="1554480"/>
          </a:xfrm>
          <a:prstGeom prst="rect">
            <a:avLst/>
          </a:prstGeom>
        </p:spPr>
      </p:pic>
      <p:sp>
        <p:nvSpPr>
          <p:cNvPr id="9" name="TextBox 8">
            <a:extLst>
              <a:ext uri="{FF2B5EF4-FFF2-40B4-BE49-F238E27FC236}">
                <a16:creationId xmlns:a16="http://schemas.microsoft.com/office/drawing/2014/main" id="{0CC72585-E6FD-D62E-403A-4C2124EAE73D}"/>
              </a:ext>
            </a:extLst>
          </p:cNvPr>
          <p:cNvSpPr txBox="1"/>
          <p:nvPr/>
        </p:nvSpPr>
        <p:spPr>
          <a:xfrm>
            <a:off x="175133" y="1772816"/>
            <a:ext cx="1567288"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Kuykendall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Tampa, Florida</a:t>
            </a:r>
          </a:p>
        </p:txBody>
      </p:sp>
      <p:pic>
        <p:nvPicPr>
          <p:cNvPr id="11" name="Picture 10">
            <a:extLst>
              <a:ext uri="{FF2B5EF4-FFF2-40B4-BE49-F238E27FC236}">
                <a16:creationId xmlns:a16="http://schemas.microsoft.com/office/drawing/2014/main" id="{D0EFBCA7-E6BA-9A8B-74A0-0C0598D3CB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6567" y="218336"/>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299903" y="2464856"/>
            <a:ext cx="10358967" cy="2354018"/>
          </a:xfrm>
        </p:spPr>
        <p:txBody>
          <a:bodyPr/>
          <a:lstStyle/>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Implications of the mechanistic differences between pacritinib and other approved JAK inhibitors for its safety in cytopenic patients</a:t>
            </a:r>
          </a:p>
          <a:p>
            <a:pPr marL="0" marR="0" lvl="0" indent="0">
              <a:lnSpc>
                <a:spcPct val="55000"/>
              </a:lnSpc>
              <a:spcBef>
                <a:spcPts val="0"/>
              </a:spcBef>
              <a:spcAft>
                <a:spcPts val="0"/>
              </a:spcAft>
              <a:buNone/>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Key efficacy and safety findings with pacritinib for MF, including for patients with baseline thrombocytopenia</a:t>
            </a:r>
          </a:p>
          <a:p>
            <a:pPr marL="0" marR="0" lvl="0" indent="0">
              <a:lnSpc>
                <a:spcPct val="55000"/>
              </a:lnSpc>
              <a:spcBef>
                <a:spcPts val="0"/>
              </a:spcBef>
              <a:spcAft>
                <a:spcPts val="0"/>
              </a:spcAft>
              <a:buNone/>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FDA approval of pacritinib for patients with MF and severe thrombocytopenia; optimal use in clinical practice and ongoing investigations</a:t>
            </a:r>
          </a:p>
          <a:p>
            <a:pPr marL="0" marR="0" lvl="0" indent="0">
              <a:lnSpc>
                <a:spcPct val="55000"/>
              </a:lnSpc>
              <a:spcBef>
                <a:spcPts val="0"/>
              </a:spcBef>
              <a:spcAft>
                <a:spcPts val="0"/>
              </a:spcAft>
              <a:buNone/>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Potential utility of pacritinib for patients with MF and severe anemia</a:t>
            </a:r>
          </a:p>
          <a:p>
            <a:pPr marL="0" marR="0" lvl="0" indent="0">
              <a:lnSpc>
                <a:spcPct val="55000"/>
              </a:lnSpc>
              <a:spcBef>
                <a:spcPts val="0"/>
              </a:spcBef>
              <a:spcAft>
                <a:spcPts val="0"/>
              </a:spcAft>
              <a:buNone/>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Reported risk of hemorrhage and other adverse events with pacritinib; importance of holding therapy before planned surgical and invasive procedures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43304" y="363451"/>
            <a:ext cx="8155768" cy="1143000"/>
          </a:xfrm>
        </p:spPr>
        <p:txBody>
          <a:bodyPr lIns="91440" tIns="91440" rIns="91440" bIns="182880"/>
          <a:lstStyle/>
          <a:p>
            <a:r>
              <a:rPr lang="en-US" dirty="0">
                <a:solidFill>
                  <a:schemeClr val="bg1"/>
                </a:solidFill>
              </a:rPr>
              <a:t>The Role of </a:t>
            </a:r>
            <a:r>
              <a:rPr lang="en-US" dirty="0" err="1">
                <a:solidFill>
                  <a:schemeClr val="bg1"/>
                </a:solidFill>
              </a:rPr>
              <a:t>Pacritinib</a:t>
            </a:r>
            <a:r>
              <a:rPr lang="en-US" dirty="0">
                <a:solidFill>
                  <a:schemeClr val="bg1"/>
                </a:solidFill>
              </a:rPr>
              <a:t> in MF Treatment</a:t>
            </a:r>
          </a:p>
        </p:txBody>
      </p:sp>
    </p:spTree>
    <p:extLst>
      <p:ext uri="{BB962C8B-B14F-4D97-AF65-F5344CB8AC3E}">
        <p14:creationId xmlns:p14="http://schemas.microsoft.com/office/powerpoint/2010/main" val="32970407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E4F5D9-43F5-DC40-BE2E-EE8D137101BA}"/>
              </a:ext>
            </a:extLst>
          </p:cNvPr>
          <p:cNvSpPr>
            <a:spLocks noGrp="1"/>
          </p:cNvSpPr>
          <p:nvPr>
            <p:ph type="title"/>
          </p:nvPr>
        </p:nvSpPr>
        <p:spPr/>
        <p:txBody>
          <a:bodyPr/>
          <a:lstStyle/>
          <a:p>
            <a:r>
              <a:rPr lang="en-US" dirty="0"/>
              <a:t>JAK Inhibitor Specificities</a:t>
            </a:r>
          </a:p>
        </p:txBody>
      </p:sp>
      <p:sp>
        <p:nvSpPr>
          <p:cNvPr id="5" name="TextBox 4">
            <a:extLst>
              <a:ext uri="{FF2B5EF4-FFF2-40B4-BE49-F238E27FC236}">
                <a16:creationId xmlns:a16="http://schemas.microsoft.com/office/drawing/2014/main" id="{026E4C4E-B349-994E-B9B5-D4DC5BE757D0}"/>
              </a:ext>
            </a:extLst>
          </p:cNvPr>
          <p:cNvSpPr txBox="1"/>
          <p:nvPr/>
        </p:nvSpPr>
        <p:spPr>
          <a:xfrm>
            <a:off x="0" y="6477098"/>
            <a:ext cx="3248262" cy="323165"/>
          </a:xfrm>
          <a:prstGeom prst="rect">
            <a:avLst/>
          </a:prstGeom>
          <a:noFill/>
        </p:spPr>
        <p:txBody>
          <a:bodyPr wrap="none" rtlCol="0">
            <a:spAutoFit/>
          </a:bodyPr>
          <a:lstStyle/>
          <a:p>
            <a:pPr marL="98425" indent="0">
              <a:spcBef>
                <a:spcPts val="0"/>
              </a:spcBef>
              <a:spcAft>
                <a:spcPts val="0"/>
              </a:spcAft>
              <a:buNone/>
            </a:pPr>
            <a:r>
              <a:rPr lang="en-US" sz="1500" b="0" dirty="0">
                <a:solidFill>
                  <a:schemeClr val="tx1"/>
                </a:solidFill>
                <a:latin typeface="Calibri" panose="020F0502020204030204" pitchFamily="34" charset="0"/>
                <a:cs typeface="Calibri" panose="020F0502020204030204" pitchFamily="34" charset="0"/>
              </a:rPr>
              <a:t>Courtesy of John O Mascarenhas, MD</a:t>
            </a:r>
          </a:p>
        </p:txBody>
      </p:sp>
      <p:pic>
        <p:nvPicPr>
          <p:cNvPr id="8" name="Picture 7" descr="A table with numbers and symbols&#10;&#10;Description automatically generated">
            <a:extLst>
              <a:ext uri="{FF2B5EF4-FFF2-40B4-BE49-F238E27FC236}">
                <a16:creationId xmlns:a16="http://schemas.microsoft.com/office/drawing/2014/main" id="{3C538067-23DE-F2E8-484D-A4731AF13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997" y="1052736"/>
            <a:ext cx="10464718" cy="5184576"/>
          </a:xfrm>
          <a:prstGeom prst="rect">
            <a:avLst/>
          </a:prstGeom>
        </p:spPr>
      </p:pic>
      <p:sp>
        <p:nvSpPr>
          <p:cNvPr id="2" name="Rectangle 1">
            <a:extLst>
              <a:ext uri="{FF2B5EF4-FFF2-40B4-BE49-F238E27FC236}">
                <a16:creationId xmlns:a16="http://schemas.microsoft.com/office/drawing/2014/main" id="{A98C5CC6-7EE7-D6F4-C478-94DFE7DE0F9D}"/>
              </a:ext>
            </a:extLst>
          </p:cNvPr>
          <p:cNvSpPr/>
          <p:nvPr/>
        </p:nvSpPr>
        <p:spPr bwMode="auto">
          <a:xfrm>
            <a:off x="3791744" y="1628800"/>
            <a:ext cx="1224136"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20974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5" y="18288"/>
            <a:ext cx="10358967" cy="1143000"/>
          </a:xfrm>
        </p:spPr>
        <p:txBody>
          <a:bodyPr/>
          <a:lstStyle/>
          <a:p>
            <a:r>
              <a:rPr lang="en-US" dirty="0" err="1">
                <a:latin typeface="Calibri" panose="020F0502020204030204" pitchFamily="34" charset="0"/>
                <a:ea typeface="ＭＳ Ｐゴシック" charset="0"/>
                <a:cs typeface="Calibri" panose="020F0502020204030204" pitchFamily="34" charset="0"/>
              </a:rPr>
              <a:t>Pacritinib</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1271464" y="836712"/>
            <a:ext cx="9447934" cy="5706651"/>
          </a:xfrm>
        </p:spPr>
        <p:txBody>
          <a:bodyPr/>
          <a:lstStyle/>
          <a:p>
            <a:pPr marL="0" indent="0">
              <a:spcBef>
                <a:spcPts val="200"/>
              </a:spcBef>
              <a:spcAft>
                <a:spcPts val="2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200"/>
              </a:spcBef>
              <a:spcAft>
                <a:spcPts val="200"/>
              </a:spcAft>
            </a:pPr>
            <a:r>
              <a:rPr lang="en-US" sz="2400" dirty="0">
                <a:latin typeface="Calibri" panose="020F0502020204030204" pitchFamily="34" charset="0"/>
                <a:ea typeface="ＭＳ Ｐゴシック" charset="0"/>
                <a:cs typeface="Calibri" panose="020F0502020204030204" pitchFamily="34" charset="0"/>
              </a:rPr>
              <a:t>Oral inhibitor of JAK2, FLT3 and IRAK1 kinases</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98425" indent="0">
              <a:spcBef>
                <a:spcPts val="200"/>
              </a:spcBef>
              <a:spcAft>
                <a:spcPts val="200"/>
              </a:spcAft>
              <a:buNone/>
            </a:pPr>
            <a:endParaRPr lang="en-US" sz="1600" b="1" dirty="0">
              <a:solidFill>
                <a:srgbClr val="0432FF"/>
              </a:solidFill>
              <a:latin typeface="Calibri" panose="020F0502020204030204" pitchFamily="34" charset="0"/>
              <a:ea typeface="ＭＳ Ｐゴシック" charset="0"/>
              <a:cs typeface="Calibri" panose="020F0502020204030204" pitchFamily="34" charset="0"/>
            </a:endParaRPr>
          </a:p>
          <a:p>
            <a:pPr marL="0" indent="0">
              <a:spcBef>
                <a:spcPts val="200"/>
              </a:spcBef>
              <a:spcAft>
                <a:spcPts val="2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 </a:t>
            </a:r>
          </a:p>
          <a:p>
            <a:pPr marL="342900" indent="-342900">
              <a:spcBef>
                <a:spcPts val="200"/>
              </a:spcBef>
              <a:spcAft>
                <a:spcPts val="200"/>
              </a:spcAft>
            </a:pPr>
            <a:r>
              <a:rPr lang="en-US" sz="2400" dirty="0">
                <a:effectLst/>
                <a:latin typeface="Calibri" panose="020F0502020204030204" pitchFamily="34" charset="0"/>
                <a:cs typeface="Calibri" panose="020F0502020204030204" pitchFamily="34" charset="0"/>
              </a:rPr>
              <a:t>For patients with intermediate or high-risk primary or secondary (post-PV or post-ET) myelofibrosis with a platelet count below 50 x 10</a:t>
            </a:r>
            <a:r>
              <a:rPr lang="en-US" sz="2400" baseline="30000" dirty="0">
                <a:effectLst/>
                <a:latin typeface="Calibri" panose="020F0502020204030204" pitchFamily="34" charset="0"/>
                <a:cs typeface="Calibri" panose="020F0502020204030204" pitchFamily="34" charset="0"/>
              </a:rPr>
              <a:t>9</a:t>
            </a:r>
            <a:r>
              <a:rPr lang="en-US" sz="2400" dirty="0">
                <a:effectLst/>
                <a:latin typeface="Calibri" panose="020F0502020204030204" pitchFamily="34" charset="0"/>
                <a:cs typeface="Calibri" panose="020F0502020204030204" pitchFamily="34" charset="0"/>
              </a:rPr>
              <a:t>/L </a:t>
            </a:r>
          </a:p>
          <a:p>
            <a:pPr marL="98425" indent="0">
              <a:spcBef>
                <a:spcPts val="200"/>
              </a:spcBef>
              <a:spcAft>
                <a:spcPts val="200"/>
              </a:spcAft>
              <a:buNone/>
            </a:pPr>
            <a:endParaRPr lang="en-US" sz="1600" b="0"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200"/>
              </a:spcBef>
              <a:spcAft>
                <a:spcPts val="200"/>
              </a:spcAft>
              <a:buClr>
                <a:srgbClr val="002060"/>
              </a:buClr>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dosing </a:t>
            </a:r>
          </a:p>
          <a:p>
            <a:pPr>
              <a:spcBef>
                <a:spcPts val="200"/>
              </a:spcBef>
              <a:spcAft>
                <a:spcPts val="200"/>
              </a:spcAft>
              <a:buClr>
                <a:srgbClr val="002060"/>
              </a:buClr>
            </a:pPr>
            <a:r>
              <a:rPr lang="en-US" sz="2400" dirty="0">
                <a:latin typeface="Calibri" panose="020F0502020204030204" pitchFamily="34" charset="0"/>
                <a:cs typeface="Calibri" panose="020F0502020204030204" pitchFamily="34" charset="0"/>
              </a:rPr>
              <a:t>200 mg PO BID, with or without food </a:t>
            </a:r>
          </a:p>
          <a:p>
            <a:pPr marL="98425" indent="0">
              <a:spcBef>
                <a:spcPts val="300"/>
              </a:spcBef>
              <a:spcAft>
                <a:spcPts val="300"/>
              </a:spcAft>
              <a:buNone/>
            </a:pPr>
            <a:endParaRPr lang="en-US" sz="2400" dirty="0">
              <a:latin typeface="Calibri" panose="020F0502020204030204" pitchFamily="34" charset="0"/>
              <a:cs typeface="Calibri" panose="020F0502020204030204" pitchFamily="34" charset="0"/>
            </a:endParaRPr>
          </a:p>
          <a:p>
            <a:pPr marL="98425" indent="0">
              <a:spcBef>
                <a:spcPts val="0"/>
              </a:spcBef>
              <a:spcAft>
                <a:spcPts val="0"/>
              </a:spcAft>
              <a:buNone/>
            </a:pPr>
            <a:r>
              <a:rPr lang="en-US" sz="2400" dirty="0">
                <a:latin typeface="Calibri" panose="020F0502020204030204" pitchFamily="34" charset="0"/>
                <a:cs typeface="Calibri" panose="020F0502020204030204" pitchFamily="34" charset="0"/>
              </a:rPr>
              <a:t> </a:t>
            </a:r>
          </a:p>
          <a:p>
            <a:endParaRPr lang="en-US" sz="24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98452" y="6419088"/>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Pacritinib</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8/2023.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4482065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6FF-389F-0023-A531-7778853B6FD8}"/>
              </a:ext>
            </a:extLst>
          </p:cNvPr>
          <p:cNvSpPr>
            <a:spLocks noGrp="1"/>
          </p:cNvSpPr>
          <p:nvPr>
            <p:ph type="title"/>
          </p:nvPr>
        </p:nvSpPr>
        <p:spPr>
          <a:xfrm>
            <a:off x="916516" y="0"/>
            <a:ext cx="10358967" cy="782483"/>
          </a:xfrm>
        </p:spPr>
        <p:txBody>
          <a:bodyPr/>
          <a:lstStyle/>
          <a:p>
            <a:r>
              <a:rPr lang="en-US" dirty="0"/>
              <a:t>Pacritinib Mechanism of Action: JAK2/FLT3/IRAK1 Inhibitor</a:t>
            </a:r>
          </a:p>
        </p:txBody>
      </p:sp>
      <p:sp>
        <p:nvSpPr>
          <p:cNvPr id="5" name="TextBox 4">
            <a:extLst>
              <a:ext uri="{FF2B5EF4-FFF2-40B4-BE49-F238E27FC236}">
                <a16:creationId xmlns:a16="http://schemas.microsoft.com/office/drawing/2014/main" id="{28865818-2329-AFE4-8791-AC2DD54C1717}"/>
              </a:ext>
            </a:extLst>
          </p:cNvPr>
          <p:cNvSpPr txBox="1"/>
          <p:nvPr/>
        </p:nvSpPr>
        <p:spPr>
          <a:xfrm>
            <a:off x="0" y="6550223"/>
            <a:ext cx="822844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Mascarenhas</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J.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Expert Rev </a:t>
            </a:r>
            <a:r>
              <a:rPr kumimoji="0" lang="en-US" sz="1500" b="0" i="1" u="none" strike="noStrike" kern="1200" cap="none" spc="0" normalizeH="0" baseline="0" noProof="0" dirty="0" err="1">
                <a:ln>
                  <a:noFill/>
                </a:ln>
                <a:solidFill>
                  <a:srgbClr val="000000"/>
                </a:solidFill>
                <a:effectLst/>
                <a:uLnTx/>
                <a:uFillTx/>
                <a:latin typeface="Calibri"/>
                <a:ea typeface="MS PGothic" charset="0"/>
                <a:cs typeface="+mn-cs"/>
              </a:rPr>
              <a:t>Hematol</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2022;15(8):671-84. Moser B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Biomedicines</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2021;9(8):1051. </a:t>
            </a:r>
          </a:p>
        </p:txBody>
      </p:sp>
      <p:pic>
        <p:nvPicPr>
          <p:cNvPr id="6" name="Picture 5">
            <a:extLst>
              <a:ext uri="{FF2B5EF4-FFF2-40B4-BE49-F238E27FC236}">
                <a16:creationId xmlns:a16="http://schemas.microsoft.com/office/drawing/2014/main" id="{62D039E8-31B4-E16E-C09B-9BF860610911}"/>
              </a:ext>
            </a:extLst>
          </p:cNvPr>
          <p:cNvPicPr>
            <a:picLocks noChangeAspect="1"/>
          </p:cNvPicPr>
          <p:nvPr/>
        </p:nvPicPr>
        <p:blipFill>
          <a:blip r:embed="rId2"/>
          <a:stretch>
            <a:fillRect/>
          </a:stretch>
        </p:blipFill>
        <p:spPr>
          <a:xfrm>
            <a:off x="758051" y="3452360"/>
            <a:ext cx="5757685" cy="2844973"/>
          </a:xfrm>
          <a:prstGeom prst="rect">
            <a:avLst/>
          </a:prstGeom>
        </p:spPr>
      </p:pic>
      <p:pic>
        <p:nvPicPr>
          <p:cNvPr id="7" name="Picture 6">
            <a:extLst>
              <a:ext uri="{FF2B5EF4-FFF2-40B4-BE49-F238E27FC236}">
                <a16:creationId xmlns:a16="http://schemas.microsoft.com/office/drawing/2014/main" id="{9BFF7603-9D9D-9F21-6E34-F41E3C5DBE29}"/>
              </a:ext>
            </a:extLst>
          </p:cNvPr>
          <p:cNvPicPr>
            <a:picLocks noChangeAspect="1"/>
          </p:cNvPicPr>
          <p:nvPr/>
        </p:nvPicPr>
        <p:blipFill>
          <a:blip r:embed="rId3"/>
          <a:stretch>
            <a:fillRect/>
          </a:stretch>
        </p:blipFill>
        <p:spPr>
          <a:xfrm>
            <a:off x="5159896" y="692696"/>
            <a:ext cx="6706101" cy="3744416"/>
          </a:xfrm>
          <a:prstGeom prst="rect">
            <a:avLst/>
          </a:prstGeom>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F53FCCD5-7EDC-C3B8-A048-F84C0C6D37AE}"/>
              </a:ext>
            </a:extLst>
          </p:cNvPr>
          <p:cNvSpPr/>
          <p:nvPr/>
        </p:nvSpPr>
        <p:spPr bwMode="auto">
          <a:xfrm>
            <a:off x="758051" y="6104874"/>
            <a:ext cx="936104" cy="384919"/>
          </a:xfrm>
          <a:prstGeom prst="rect">
            <a:avLst/>
          </a:prstGeom>
          <a:solidFill>
            <a:srgbClr val="E6E6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55111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5D7206F9-6F35-8E4A-AC96-2C3B443FE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692696"/>
            <a:ext cx="10922000" cy="4813300"/>
          </a:xfrm>
          <a:prstGeom prst="rect">
            <a:avLst/>
          </a:prstGeom>
        </p:spPr>
      </p:pic>
      <p:sp>
        <p:nvSpPr>
          <p:cNvPr id="3" name="TextBox 2">
            <a:extLst>
              <a:ext uri="{FF2B5EF4-FFF2-40B4-BE49-F238E27FC236}">
                <a16:creationId xmlns:a16="http://schemas.microsoft.com/office/drawing/2014/main" id="{791EDD6E-F217-7046-8689-786A47523813}"/>
              </a:ext>
            </a:extLst>
          </p:cNvPr>
          <p:cNvSpPr txBox="1"/>
          <p:nvPr/>
        </p:nvSpPr>
        <p:spPr>
          <a:xfrm>
            <a:off x="9249958" y="1484784"/>
            <a:ext cx="2307042" cy="430887"/>
          </a:xfrm>
          <a:prstGeom prst="rect">
            <a:avLst/>
          </a:prstGeom>
          <a:noFill/>
        </p:spPr>
        <p:txBody>
          <a:bodyPr wrap="none" rtlCol="0">
            <a:spAutoFit/>
          </a:bodyPr>
          <a:lstStyle/>
          <a:p>
            <a:r>
              <a:rPr lang="en-US" sz="2200" dirty="0">
                <a:solidFill>
                  <a:srgbClr val="056B37"/>
                </a:solidFill>
              </a:rPr>
              <a:t>2018;4(5):652-9</a:t>
            </a:r>
          </a:p>
        </p:txBody>
      </p:sp>
    </p:spTree>
    <p:extLst>
      <p:ext uri="{BB962C8B-B14F-4D97-AF65-F5344CB8AC3E}">
        <p14:creationId xmlns:p14="http://schemas.microsoft.com/office/powerpoint/2010/main" val="22868116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EE08-C46A-954A-A68A-F93C0DC702BB}"/>
              </a:ext>
            </a:extLst>
          </p:cNvPr>
          <p:cNvSpPr>
            <a:spLocks noGrp="1"/>
          </p:cNvSpPr>
          <p:nvPr>
            <p:ph type="title"/>
          </p:nvPr>
        </p:nvSpPr>
        <p:spPr/>
        <p:txBody>
          <a:bodyPr/>
          <a:lstStyle/>
          <a:p>
            <a:r>
              <a:rPr lang="en-US" dirty="0"/>
              <a:t>PERSIST-2 Trial: Spleen Volume Reduction (SVR) </a:t>
            </a:r>
          </a:p>
        </p:txBody>
      </p:sp>
      <p:pic>
        <p:nvPicPr>
          <p:cNvPr id="5" name="Picture 4" descr="Chart, waterfall chart&#10;&#10;Description automatically generated">
            <a:extLst>
              <a:ext uri="{FF2B5EF4-FFF2-40B4-BE49-F238E27FC236}">
                <a16:creationId xmlns:a16="http://schemas.microsoft.com/office/drawing/2014/main" id="{9576F724-E030-D947-B2E2-BC8DFC57AB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01757" y="1268761"/>
            <a:ext cx="11703358" cy="4464496"/>
          </a:xfrm>
          <a:prstGeom prst="rect">
            <a:avLst/>
          </a:prstGeom>
        </p:spPr>
      </p:pic>
      <p:sp>
        <p:nvSpPr>
          <p:cNvPr id="6" name="TextBox 5">
            <a:extLst>
              <a:ext uri="{FF2B5EF4-FFF2-40B4-BE49-F238E27FC236}">
                <a16:creationId xmlns:a16="http://schemas.microsoft.com/office/drawing/2014/main" id="{65806652-D6DE-C842-AA12-F306445EAAD8}"/>
              </a:ext>
            </a:extLst>
          </p:cNvPr>
          <p:cNvSpPr txBox="1"/>
          <p:nvPr/>
        </p:nvSpPr>
        <p:spPr>
          <a:xfrm>
            <a:off x="1775520" y="2343736"/>
            <a:ext cx="2568332" cy="338554"/>
          </a:xfrm>
          <a:prstGeom prst="rect">
            <a:avLst/>
          </a:prstGeom>
          <a:noFill/>
        </p:spPr>
        <p:txBody>
          <a:bodyPr wrap="none" rtlCol="0">
            <a:spAutoFit/>
          </a:bodyPr>
          <a:lstStyle/>
          <a:p>
            <a:r>
              <a:rPr lang="en-US" sz="1600" dirty="0">
                <a:solidFill>
                  <a:schemeClr val="tx1"/>
                </a:solidFill>
              </a:rPr>
              <a:t>Pts with ≥35% SVR: 15%</a:t>
            </a:r>
          </a:p>
        </p:txBody>
      </p:sp>
      <p:sp>
        <p:nvSpPr>
          <p:cNvPr id="7" name="TextBox 6">
            <a:extLst>
              <a:ext uri="{FF2B5EF4-FFF2-40B4-BE49-F238E27FC236}">
                <a16:creationId xmlns:a16="http://schemas.microsoft.com/office/drawing/2014/main" id="{4B48055C-3245-F24F-B61F-C1E14D5EA624}"/>
              </a:ext>
            </a:extLst>
          </p:cNvPr>
          <p:cNvSpPr txBox="1"/>
          <p:nvPr/>
        </p:nvSpPr>
        <p:spPr>
          <a:xfrm>
            <a:off x="5038930" y="2343736"/>
            <a:ext cx="2568332" cy="338554"/>
          </a:xfrm>
          <a:prstGeom prst="rect">
            <a:avLst/>
          </a:prstGeom>
          <a:noFill/>
        </p:spPr>
        <p:txBody>
          <a:bodyPr wrap="none" rtlCol="0">
            <a:spAutoFit/>
          </a:bodyPr>
          <a:lstStyle/>
          <a:p>
            <a:r>
              <a:rPr lang="en-US" sz="1600" dirty="0">
                <a:solidFill>
                  <a:schemeClr val="tx1"/>
                </a:solidFill>
              </a:rPr>
              <a:t>Pts with ≥35% SVR: 22%</a:t>
            </a:r>
          </a:p>
        </p:txBody>
      </p:sp>
      <p:sp>
        <p:nvSpPr>
          <p:cNvPr id="8" name="TextBox 7">
            <a:extLst>
              <a:ext uri="{FF2B5EF4-FFF2-40B4-BE49-F238E27FC236}">
                <a16:creationId xmlns:a16="http://schemas.microsoft.com/office/drawing/2014/main" id="{4CC17309-BE55-494C-9393-7BA55E8809D5}"/>
              </a:ext>
            </a:extLst>
          </p:cNvPr>
          <p:cNvSpPr txBox="1"/>
          <p:nvPr/>
        </p:nvSpPr>
        <p:spPr>
          <a:xfrm>
            <a:off x="8816734" y="2343736"/>
            <a:ext cx="2454518" cy="338554"/>
          </a:xfrm>
          <a:prstGeom prst="rect">
            <a:avLst/>
          </a:prstGeom>
          <a:noFill/>
        </p:spPr>
        <p:txBody>
          <a:bodyPr wrap="none" rtlCol="0">
            <a:spAutoFit/>
          </a:bodyPr>
          <a:lstStyle/>
          <a:p>
            <a:r>
              <a:rPr lang="en-US" sz="1600" dirty="0">
                <a:solidFill>
                  <a:schemeClr val="tx1"/>
                </a:solidFill>
              </a:rPr>
              <a:t>Pts with ≥35% SVR: 3%</a:t>
            </a:r>
          </a:p>
        </p:txBody>
      </p:sp>
      <p:sp>
        <p:nvSpPr>
          <p:cNvPr id="4" name="TextBox 3">
            <a:extLst>
              <a:ext uri="{FF2B5EF4-FFF2-40B4-BE49-F238E27FC236}">
                <a16:creationId xmlns:a16="http://schemas.microsoft.com/office/drawing/2014/main" id="{083E26F8-BB53-2481-6217-A2BDFB972A8A}"/>
              </a:ext>
            </a:extLst>
          </p:cNvPr>
          <p:cNvSpPr txBox="1"/>
          <p:nvPr/>
        </p:nvSpPr>
        <p:spPr>
          <a:xfrm>
            <a:off x="0" y="6477098"/>
            <a:ext cx="4061753" cy="323165"/>
          </a:xfrm>
          <a:prstGeom prst="rect">
            <a:avLst/>
          </a:prstGeom>
          <a:noFill/>
        </p:spPr>
        <p:txBody>
          <a:bodyPr wrap="none" rtlCol="0">
            <a:spAutoFit/>
          </a:bodyPr>
          <a:lstStyle/>
          <a:p>
            <a:pPr marL="98425">
              <a:spcBef>
                <a:spcPts val="0"/>
              </a:spcBef>
              <a:spcAft>
                <a:spcPts val="0"/>
              </a:spcAft>
            </a:pPr>
            <a:r>
              <a:rPr lang="en-US" sz="1500" b="0" dirty="0">
                <a:solidFill>
                  <a:schemeClr val="tx1"/>
                </a:solidFill>
                <a:latin typeface="Calibri" panose="020F0502020204030204" pitchFamily="34" charset="0"/>
                <a:cs typeface="Calibri" panose="020F0502020204030204" pitchFamily="34" charset="0"/>
              </a:rPr>
              <a:t>Mascarenhas J et al. </a:t>
            </a:r>
            <a:r>
              <a:rPr lang="en-US" sz="1500" b="0" i="1" dirty="0">
                <a:solidFill>
                  <a:schemeClr val="tx1"/>
                </a:solidFill>
                <a:latin typeface="Calibri" panose="020F0502020204030204" pitchFamily="34" charset="0"/>
                <a:cs typeface="Calibri" panose="020F0502020204030204" pitchFamily="34" charset="0"/>
              </a:rPr>
              <a:t>JAMA Oncol </a:t>
            </a:r>
            <a:r>
              <a:rPr lang="en-US" sz="1500" b="0" dirty="0">
                <a:solidFill>
                  <a:schemeClr val="tx1"/>
                </a:solidFill>
                <a:latin typeface="Calibri" panose="020F0502020204030204" pitchFamily="34" charset="0"/>
                <a:cs typeface="Calibri" panose="020F0502020204030204" pitchFamily="34" charset="0"/>
              </a:rPr>
              <a:t>2018;4:652-9.</a:t>
            </a:r>
          </a:p>
        </p:txBody>
      </p:sp>
    </p:spTree>
    <p:extLst>
      <p:ext uri="{BB962C8B-B14F-4D97-AF65-F5344CB8AC3E}">
        <p14:creationId xmlns:p14="http://schemas.microsoft.com/office/powerpoint/2010/main" val="4341568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Tinsley-Vance — Disclosures</a:t>
            </a:r>
          </a:p>
        </p:txBody>
      </p:sp>
      <p:graphicFrame>
        <p:nvGraphicFramePr>
          <p:cNvPr id="4" name="Content Placeholder 3">
            <a:extLst>
              <a:ext uri="{FF2B5EF4-FFF2-40B4-BE49-F238E27FC236}">
                <a16:creationId xmlns:a16="http://schemas.microsoft.com/office/drawing/2014/main" id="{39C7C0F9-57C9-2B5B-40DB-EA94DCCCAF5A}"/>
              </a:ext>
            </a:extLst>
          </p:cNvPr>
          <p:cNvGraphicFramePr>
            <a:graphicFrameLocks/>
          </p:cNvGraphicFramePr>
          <p:nvPr>
            <p:extLst>
              <p:ext uri="{D42A27DB-BD31-4B8C-83A1-F6EECF244321}">
                <p14:modId xmlns:p14="http://schemas.microsoft.com/office/powerpoint/2010/main" val="855136096"/>
              </p:ext>
            </p:extLst>
          </p:nvPr>
        </p:nvGraphicFramePr>
        <p:xfrm>
          <a:off x="1236095" y="1772816"/>
          <a:ext cx="9719807" cy="3564396"/>
        </p:xfrm>
        <a:graphic>
          <a:graphicData uri="http://schemas.openxmlformats.org/drawingml/2006/table">
            <a:tbl>
              <a:tblPr firstRow="1" bandRow="1">
                <a:tableStyleId>{F2DE63D5-997A-4646-A377-4702673A728D}</a:tableStyleId>
              </a:tblPr>
              <a:tblGrid>
                <a:gridCol w="3923801">
                  <a:extLst>
                    <a:ext uri="{9D8B030D-6E8A-4147-A177-3AD203B41FA5}">
                      <a16:colId xmlns:a16="http://schemas.microsoft.com/office/drawing/2014/main" val="20000"/>
                    </a:ext>
                  </a:extLst>
                </a:gridCol>
                <a:gridCol w="5796006">
                  <a:extLst>
                    <a:ext uri="{9D8B030D-6E8A-4147-A177-3AD203B41FA5}">
                      <a16:colId xmlns:a16="http://schemas.microsoft.com/office/drawing/2014/main" val="20001"/>
                    </a:ext>
                  </a:extLst>
                </a:gridCol>
              </a:tblGrid>
              <a:tr h="891099">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CTI Biopharma, a </a:t>
                      </a:r>
                      <a:r>
                        <a:rPr lang="en-US" sz="1800" b="0" kern="1200" dirty="0" err="1">
                          <a:solidFill>
                            <a:schemeClr val="tx1"/>
                          </a:solidFill>
                          <a:effectLst/>
                          <a:latin typeface="+mn-lt"/>
                          <a:ea typeface="+mn-ea"/>
                          <a:cs typeface="+mn-cs"/>
                        </a:rPr>
                        <a:t>Sobi</a:t>
                      </a:r>
                      <a:r>
                        <a:rPr lang="en-US" sz="1800" b="0" kern="1200" dirty="0">
                          <a:solidFill>
                            <a:schemeClr val="tx1"/>
                          </a:solidFill>
                          <a:effectLst/>
                          <a:latin typeface="+mn-lt"/>
                          <a:ea typeface="+mn-ea"/>
                          <a:cs typeface="+mn-cs"/>
                        </a:rPr>
                        <a:t> company, Incyte Corporation,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91099">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CTI Biopharma, a </a:t>
                      </a:r>
                      <a:r>
                        <a:rPr lang="en-US" sz="1800" b="0" kern="1200" dirty="0" err="1">
                          <a:solidFill>
                            <a:schemeClr val="tx1"/>
                          </a:solidFill>
                          <a:effectLst/>
                          <a:latin typeface="+mn-lt"/>
                          <a:ea typeface="+mn-ea"/>
                          <a:cs typeface="+mn-cs"/>
                        </a:rPr>
                        <a:t>Sobi</a:t>
                      </a:r>
                      <a:r>
                        <a:rPr lang="en-US" sz="1800" b="0" kern="1200" dirty="0">
                          <a:solidFill>
                            <a:schemeClr val="tx1"/>
                          </a:solidFill>
                          <a:effectLst/>
                          <a:latin typeface="+mn-lt"/>
                          <a:ea typeface="+mn-ea"/>
                          <a:cs typeface="+mn-cs"/>
                        </a:rPr>
                        <a:t> company, Incyte Corporation,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280037"/>
                  </a:ext>
                </a:extLst>
              </a:tr>
              <a:tr h="891099">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Bristol Myers Squibb, CTI Biopharma, a </a:t>
                      </a:r>
                      <a:r>
                        <a:rPr lang="en-US" sz="1800" b="0" kern="1200" dirty="0" err="1">
                          <a:solidFill>
                            <a:schemeClr val="tx1"/>
                          </a:solidFill>
                          <a:effectLst/>
                          <a:latin typeface="+mn-lt"/>
                          <a:ea typeface="+mn-ea"/>
                          <a:cs typeface="+mn-cs"/>
                        </a:rPr>
                        <a:t>Sobi</a:t>
                      </a:r>
                      <a:r>
                        <a:rPr lang="en-US" sz="1800" b="0" kern="1200" dirty="0">
                          <a:solidFill>
                            <a:schemeClr val="tx1"/>
                          </a:solidFill>
                          <a:effectLst/>
                          <a:latin typeface="+mn-lt"/>
                          <a:ea typeface="+mn-ea"/>
                          <a:cs typeface="+mn-cs"/>
                        </a:rPr>
                        <a:t> company, Incyte Corporation, 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3115042"/>
                  </a:ext>
                </a:extLst>
              </a:tr>
              <a:tr h="891099">
                <a:tc>
                  <a:txBody>
                    <a:bodyPr/>
                    <a:lstStyle/>
                    <a:p>
                      <a:r>
                        <a:rPr lang="en-US" sz="1800" b="1" kern="1200" dirty="0">
                          <a:solidFill>
                            <a:schemeClr val="tx1"/>
                          </a:solidFill>
                          <a:effectLst/>
                          <a:latin typeface="+mn-lt"/>
                          <a:ea typeface="+mn-ea"/>
                          <a:cs typeface="+mn-cs"/>
                        </a:rPr>
                        <a:t>Nonrelevant Financial Relationships (Contracted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Gulf Coast Community Foundation, National Institutes of Health, Patient-Centered Outcomes Research Institute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4384461"/>
                  </a:ext>
                </a:extLst>
              </a:tr>
            </a:tbl>
          </a:graphicData>
        </a:graphic>
      </p:graphicFrame>
    </p:spTree>
    <p:custDataLst>
      <p:tags r:id="rId1"/>
    </p:custDataLst>
    <p:extLst>
      <p:ext uri="{BB962C8B-B14F-4D97-AF65-F5344CB8AC3E}">
        <p14:creationId xmlns:p14="http://schemas.microsoft.com/office/powerpoint/2010/main" val="16350023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EE08-C46A-954A-A68A-F93C0DC702BB}"/>
              </a:ext>
            </a:extLst>
          </p:cNvPr>
          <p:cNvSpPr>
            <a:spLocks noGrp="1"/>
          </p:cNvSpPr>
          <p:nvPr>
            <p:ph type="title"/>
          </p:nvPr>
        </p:nvSpPr>
        <p:spPr>
          <a:xfrm>
            <a:off x="912285" y="37862"/>
            <a:ext cx="10358967" cy="1014874"/>
          </a:xfrm>
        </p:spPr>
        <p:txBody>
          <a:bodyPr/>
          <a:lstStyle/>
          <a:p>
            <a:r>
              <a:rPr lang="en-US" dirty="0"/>
              <a:t>PERSIST-2: Reduction in Total Symptom Score (TSS)</a:t>
            </a:r>
          </a:p>
        </p:txBody>
      </p:sp>
      <p:grpSp>
        <p:nvGrpSpPr>
          <p:cNvPr id="4" name="Group 3">
            <a:extLst>
              <a:ext uri="{FF2B5EF4-FFF2-40B4-BE49-F238E27FC236}">
                <a16:creationId xmlns:a16="http://schemas.microsoft.com/office/drawing/2014/main" id="{DA7FDE58-1D1E-0145-8D22-E6B168274B2D}"/>
              </a:ext>
            </a:extLst>
          </p:cNvPr>
          <p:cNvGrpSpPr/>
          <p:nvPr/>
        </p:nvGrpSpPr>
        <p:grpSpPr>
          <a:xfrm>
            <a:off x="623392" y="908720"/>
            <a:ext cx="10358967" cy="5354985"/>
            <a:chOff x="1462618" y="1370013"/>
            <a:chExt cx="9258300" cy="4965700"/>
          </a:xfrm>
        </p:grpSpPr>
        <p:pic>
          <p:nvPicPr>
            <p:cNvPr id="6" name="Picture 5" descr="Chart, waterfall chart&#10;&#10;Description automatically generated">
              <a:extLst>
                <a:ext uri="{FF2B5EF4-FFF2-40B4-BE49-F238E27FC236}">
                  <a16:creationId xmlns:a16="http://schemas.microsoft.com/office/drawing/2014/main" id="{AA80E74C-D76A-264B-96BE-117C58761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618" y="1370013"/>
              <a:ext cx="9258300" cy="4965700"/>
            </a:xfrm>
            <a:prstGeom prst="rect">
              <a:avLst/>
            </a:prstGeom>
          </p:spPr>
        </p:pic>
        <p:sp>
          <p:nvSpPr>
            <p:cNvPr id="7" name="TextBox 6">
              <a:extLst>
                <a:ext uri="{FF2B5EF4-FFF2-40B4-BE49-F238E27FC236}">
                  <a16:creationId xmlns:a16="http://schemas.microsoft.com/office/drawing/2014/main" id="{9BCC70AA-9C47-6B43-B5F3-DA1399C6376E}"/>
                </a:ext>
              </a:extLst>
            </p:cNvPr>
            <p:cNvSpPr txBox="1"/>
            <p:nvPr/>
          </p:nvSpPr>
          <p:spPr>
            <a:xfrm>
              <a:off x="2135560" y="2636912"/>
              <a:ext cx="2299797" cy="584775"/>
            </a:xfrm>
            <a:prstGeom prst="rect">
              <a:avLst/>
            </a:prstGeom>
            <a:noFill/>
          </p:spPr>
          <p:txBody>
            <a:bodyPr wrap="none" rtlCol="0">
              <a:spAutoFit/>
            </a:bodyPr>
            <a:lstStyle/>
            <a:p>
              <a:r>
                <a:rPr lang="en-US" sz="1600" dirty="0">
                  <a:solidFill>
                    <a:schemeClr val="tx1"/>
                  </a:solidFill>
                  <a:latin typeface="Calibri" panose="020F0502020204030204" pitchFamily="34" charset="0"/>
                  <a:cs typeface="Calibri" panose="020F0502020204030204" pitchFamily="34" charset="0"/>
                </a:rPr>
                <a:t>Pts with ≥50% reduction </a:t>
              </a:r>
            </a:p>
            <a:p>
              <a:r>
                <a:rPr lang="en-US" sz="1600" dirty="0">
                  <a:solidFill>
                    <a:schemeClr val="tx1"/>
                  </a:solidFill>
                  <a:latin typeface="Calibri" panose="020F0502020204030204" pitchFamily="34" charset="0"/>
                  <a:cs typeface="Calibri" panose="020F0502020204030204" pitchFamily="34" charset="0"/>
                </a:rPr>
                <a:t>in TSS: 17%</a:t>
              </a:r>
            </a:p>
          </p:txBody>
        </p:sp>
        <p:sp>
          <p:nvSpPr>
            <p:cNvPr id="10" name="TextBox 9">
              <a:extLst>
                <a:ext uri="{FF2B5EF4-FFF2-40B4-BE49-F238E27FC236}">
                  <a16:creationId xmlns:a16="http://schemas.microsoft.com/office/drawing/2014/main" id="{6D7C6BC5-5B8E-6941-AD96-2D40692CC4A6}"/>
                </a:ext>
              </a:extLst>
            </p:cNvPr>
            <p:cNvSpPr txBox="1"/>
            <p:nvPr/>
          </p:nvSpPr>
          <p:spPr>
            <a:xfrm>
              <a:off x="4849246" y="2611970"/>
              <a:ext cx="2299797" cy="584775"/>
            </a:xfrm>
            <a:prstGeom prst="rect">
              <a:avLst/>
            </a:prstGeom>
            <a:noFill/>
          </p:spPr>
          <p:txBody>
            <a:bodyPr wrap="none" rtlCol="0">
              <a:spAutoFit/>
            </a:bodyPr>
            <a:lstStyle/>
            <a:p>
              <a:r>
                <a:rPr lang="en-US" sz="1600" dirty="0">
                  <a:solidFill>
                    <a:schemeClr val="tx1"/>
                  </a:solidFill>
                  <a:latin typeface="Calibri" panose="020F0502020204030204" pitchFamily="34" charset="0"/>
                  <a:cs typeface="Calibri" panose="020F0502020204030204" pitchFamily="34" charset="0"/>
                </a:rPr>
                <a:t>Pts with ≥50% reduction </a:t>
              </a:r>
            </a:p>
            <a:p>
              <a:r>
                <a:rPr lang="en-US" sz="1600" dirty="0">
                  <a:solidFill>
                    <a:schemeClr val="tx1"/>
                  </a:solidFill>
                  <a:latin typeface="Calibri" panose="020F0502020204030204" pitchFamily="34" charset="0"/>
                  <a:cs typeface="Calibri" panose="020F0502020204030204" pitchFamily="34" charset="0"/>
                </a:rPr>
                <a:t>in TSS: 32%</a:t>
              </a:r>
            </a:p>
          </p:txBody>
        </p:sp>
        <p:sp>
          <p:nvSpPr>
            <p:cNvPr id="11" name="TextBox 10">
              <a:extLst>
                <a:ext uri="{FF2B5EF4-FFF2-40B4-BE49-F238E27FC236}">
                  <a16:creationId xmlns:a16="http://schemas.microsoft.com/office/drawing/2014/main" id="{CBC02F1D-1205-9F41-A086-A9BCDB0D040B}"/>
                </a:ext>
              </a:extLst>
            </p:cNvPr>
            <p:cNvSpPr txBox="1"/>
            <p:nvPr/>
          </p:nvSpPr>
          <p:spPr>
            <a:xfrm>
              <a:off x="7785082" y="2636912"/>
              <a:ext cx="2299797" cy="584775"/>
            </a:xfrm>
            <a:prstGeom prst="rect">
              <a:avLst/>
            </a:prstGeom>
            <a:noFill/>
          </p:spPr>
          <p:txBody>
            <a:bodyPr wrap="none" rtlCol="0">
              <a:spAutoFit/>
            </a:bodyPr>
            <a:lstStyle/>
            <a:p>
              <a:r>
                <a:rPr lang="en-US" sz="1600" dirty="0">
                  <a:solidFill>
                    <a:schemeClr val="tx1"/>
                  </a:solidFill>
                  <a:latin typeface="Calibri" panose="020F0502020204030204" pitchFamily="34" charset="0"/>
                  <a:cs typeface="Calibri" panose="020F0502020204030204" pitchFamily="34" charset="0"/>
                </a:rPr>
                <a:t>Pts with ≥50% reduction </a:t>
              </a:r>
            </a:p>
            <a:p>
              <a:r>
                <a:rPr lang="en-US" sz="1600" dirty="0">
                  <a:solidFill>
                    <a:schemeClr val="tx1"/>
                  </a:solidFill>
                  <a:latin typeface="Calibri" panose="020F0502020204030204" pitchFamily="34" charset="0"/>
                  <a:cs typeface="Calibri" panose="020F0502020204030204" pitchFamily="34" charset="0"/>
                </a:rPr>
                <a:t>in TSS: 14%</a:t>
              </a:r>
            </a:p>
          </p:txBody>
        </p:sp>
      </p:grpSp>
      <p:sp>
        <p:nvSpPr>
          <p:cNvPr id="3" name="TextBox 2">
            <a:extLst>
              <a:ext uri="{FF2B5EF4-FFF2-40B4-BE49-F238E27FC236}">
                <a16:creationId xmlns:a16="http://schemas.microsoft.com/office/drawing/2014/main" id="{95C2E41D-A672-B7C7-C7D7-995271939646}"/>
              </a:ext>
            </a:extLst>
          </p:cNvPr>
          <p:cNvSpPr txBox="1"/>
          <p:nvPr/>
        </p:nvSpPr>
        <p:spPr>
          <a:xfrm>
            <a:off x="0" y="6477098"/>
            <a:ext cx="4061753" cy="323165"/>
          </a:xfrm>
          <a:prstGeom prst="rect">
            <a:avLst/>
          </a:prstGeom>
          <a:noFill/>
        </p:spPr>
        <p:txBody>
          <a:bodyPr wrap="none" rtlCol="0">
            <a:spAutoFit/>
          </a:bodyPr>
          <a:lstStyle/>
          <a:p>
            <a:pPr marL="98425">
              <a:spcBef>
                <a:spcPts val="0"/>
              </a:spcBef>
              <a:spcAft>
                <a:spcPts val="0"/>
              </a:spcAft>
            </a:pPr>
            <a:r>
              <a:rPr lang="en-US" sz="1500" b="0" dirty="0">
                <a:solidFill>
                  <a:schemeClr val="tx1"/>
                </a:solidFill>
                <a:latin typeface="Calibri" panose="020F0502020204030204" pitchFamily="34" charset="0"/>
                <a:cs typeface="Calibri" panose="020F0502020204030204" pitchFamily="34" charset="0"/>
              </a:rPr>
              <a:t>Mascarenhas J et al. </a:t>
            </a:r>
            <a:r>
              <a:rPr lang="en-US" sz="1500" b="0" i="1" dirty="0">
                <a:solidFill>
                  <a:schemeClr val="tx1"/>
                </a:solidFill>
                <a:latin typeface="Calibri" panose="020F0502020204030204" pitchFamily="34" charset="0"/>
                <a:cs typeface="Calibri" panose="020F0502020204030204" pitchFamily="34" charset="0"/>
              </a:rPr>
              <a:t>JAMA Oncol </a:t>
            </a:r>
            <a:r>
              <a:rPr lang="en-US" sz="1500" b="0" dirty="0">
                <a:solidFill>
                  <a:schemeClr val="tx1"/>
                </a:solidFill>
                <a:latin typeface="Calibri" panose="020F0502020204030204" pitchFamily="34" charset="0"/>
                <a:cs typeface="Calibri" panose="020F0502020204030204" pitchFamily="34" charset="0"/>
              </a:rPr>
              <a:t>2018;4:652-9.</a:t>
            </a:r>
          </a:p>
        </p:txBody>
      </p:sp>
    </p:spTree>
    <p:extLst>
      <p:ext uri="{BB962C8B-B14F-4D97-AF65-F5344CB8AC3E}">
        <p14:creationId xmlns:p14="http://schemas.microsoft.com/office/powerpoint/2010/main" val="4705109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2EE08-C46A-954A-A68A-F93C0DC702BB}"/>
              </a:ext>
            </a:extLst>
          </p:cNvPr>
          <p:cNvSpPr>
            <a:spLocks noGrp="1"/>
          </p:cNvSpPr>
          <p:nvPr>
            <p:ph type="title"/>
          </p:nvPr>
        </p:nvSpPr>
        <p:spPr>
          <a:xfrm>
            <a:off x="912285" y="37862"/>
            <a:ext cx="10358967" cy="1014874"/>
          </a:xfrm>
        </p:spPr>
        <p:txBody>
          <a:bodyPr/>
          <a:lstStyle/>
          <a:p>
            <a:r>
              <a:rPr lang="en-US" dirty="0"/>
              <a:t>PERSIST-2: Adverse Event Profile of Pacritinib</a:t>
            </a:r>
          </a:p>
        </p:txBody>
      </p:sp>
      <p:graphicFrame>
        <p:nvGraphicFramePr>
          <p:cNvPr id="3" name="Table 16">
            <a:extLst>
              <a:ext uri="{FF2B5EF4-FFF2-40B4-BE49-F238E27FC236}">
                <a16:creationId xmlns:a16="http://schemas.microsoft.com/office/drawing/2014/main" id="{1A89A361-D4F3-454A-2DEB-79E6437DCBF8}"/>
              </a:ext>
            </a:extLst>
          </p:cNvPr>
          <p:cNvGraphicFramePr>
            <a:graphicFrameLocks/>
          </p:cNvGraphicFramePr>
          <p:nvPr/>
        </p:nvGraphicFramePr>
        <p:xfrm>
          <a:off x="3143672" y="1018950"/>
          <a:ext cx="5257801" cy="5357622"/>
        </p:xfrm>
        <a:graphic>
          <a:graphicData uri="http://schemas.openxmlformats.org/drawingml/2006/table">
            <a:tbl>
              <a:tblPr firstRow="1" bandRow="1">
                <a:tableStyleId>{7DF18680-E054-41AD-8BC1-D1AEF772440D}</a:tableStyleId>
              </a:tblPr>
              <a:tblGrid>
                <a:gridCol w="2052781">
                  <a:extLst>
                    <a:ext uri="{9D8B030D-6E8A-4147-A177-3AD203B41FA5}">
                      <a16:colId xmlns:a16="http://schemas.microsoft.com/office/drawing/2014/main" val="4127906672"/>
                    </a:ext>
                  </a:extLst>
                </a:gridCol>
                <a:gridCol w="1602510">
                  <a:extLst>
                    <a:ext uri="{9D8B030D-6E8A-4147-A177-3AD203B41FA5}">
                      <a16:colId xmlns:a16="http://schemas.microsoft.com/office/drawing/2014/main" val="2125913826"/>
                    </a:ext>
                  </a:extLst>
                </a:gridCol>
                <a:gridCol w="1602510">
                  <a:extLst>
                    <a:ext uri="{9D8B030D-6E8A-4147-A177-3AD203B41FA5}">
                      <a16:colId xmlns:a16="http://schemas.microsoft.com/office/drawing/2014/main" val="3278257553"/>
                    </a:ext>
                  </a:extLst>
                </a:gridCol>
              </a:tblGrid>
              <a:tr h="453517">
                <a:tc>
                  <a:txBody>
                    <a:bodyPr/>
                    <a:lstStyle/>
                    <a:p>
                      <a:pPr marL="0" marR="0" algn="l">
                        <a:spcBef>
                          <a:spcPts val="50"/>
                        </a:spcBef>
                        <a:spcAft>
                          <a:spcPts val="50"/>
                        </a:spcAft>
                      </a:pPr>
                      <a:r>
                        <a:rPr kumimoji="0" lang="en-US" sz="1400" b="1" i="0" u="none" strike="noStrike" cap="none" normalizeH="0" baseline="0">
                          <a:ln>
                            <a:noFill/>
                          </a:ln>
                          <a:solidFill>
                            <a:schemeClr val="bg1"/>
                          </a:solidFill>
                          <a:effectLst/>
                          <a:latin typeface="+mn-lt"/>
                        </a:rPr>
                        <a:t>Adverse Reactions</a:t>
                      </a:r>
                      <a:endParaRPr lang="en-US" sz="1400" b="1" kern="1200">
                        <a:solidFill>
                          <a:schemeClr val="bg1"/>
                        </a:solidFill>
                        <a:effectLst/>
                        <a:latin typeface="Arial" panose="020B0604020202020204" pitchFamily="34" charset="0"/>
                        <a:ea typeface="+mn-ea"/>
                        <a:cs typeface="Arial" panose="020B0604020202020204" pitchFamily="34" charset="0"/>
                      </a:endParaRPr>
                    </a:p>
                  </a:txBody>
                  <a:tcPr marT="36576" marB="36576" anchor="ctr">
                    <a:solidFill>
                      <a:srgbClr val="0099B0"/>
                    </a:solidFill>
                  </a:tcPr>
                </a:tc>
                <a:tc>
                  <a:txBody>
                    <a:bodyPr/>
                    <a:lstStyle/>
                    <a:p>
                      <a:pPr marL="0" marR="0" algn="ctr">
                        <a:spcBef>
                          <a:spcPts val="50"/>
                        </a:spcBef>
                        <a:spcAft>
                          <a:spcPts val="50"/>
                        </a:spcAft>
                      </a:pPr>
                      <a:r>
                        <a:rPr lang="en-US" sz="1400">
                          <a:effectLst/>
                        </a:rPr>
                        <a:t>PAC 200 mg BID</a:t>
                      </a:r>
                      <a:br>
                        <a:rPr lang="en-US" sz="1400">
                          <a:effectLst/>
                        </a:rPr>
                      </a:br>
                      <a:r>
                        <a:rPr lang="en-US" sz="1400">
                          <a:effectLst/>
                        </a:rPr>
                        <a:t>(n = 106)</a:t>
                      </a:r>
                      <a:endParaRPr lang="en-US" sz="1400" b="0" kern="1200">
                        <a:solidFill>
                          <a:schemeClr val="bg1"/>
                        </a:solidFill>
                        <a:effectLst/>
                        <a:latin typeface="Arial" panose="020B0604020202020204" pitchFamily="34" charset="0"/>
                        <a:ea typeface="+mn-ea"/>
                        <a:cs typeface="Arial" panose="020B0604020202020204" pitchFamily="34" charset="0"/>
                      </a:endParaRPr>
                    </a:p>
                  </a:txBody>
                  <a:tcPr marT="36576" marB="36576" anchor="ctr">
                    <a:solidFill>
                      <a:srgbClr val="0099B0"/>
                    </a:solidFill>
                  </a:tcPr>
                </a:tc>
                <a:tc>
                  <a:txBody>
                    <a:bodyPr/>
                    <a:lstStyle/>
                    <a:p>
                      <a:pPr marL="0" marR="0" algn="ctr">
                        <a:spcBef>
                          <a:spcPts val="50"/>
                        </a:spcBef>
                        <a:spcAft>
                          <a:spcPts val="50"/>
                        </a:spcAft>
                      </a:pPr>
                      <a:r>
                        <a:rPr lang="en-US" sz="1400">
                          <a:effectLst/>
                        </a:rPr>
                        <a:t>BAT</a:t>
                      </a:r>
                      <a:br>
                        <a:rPr lang="en-US" sz="1400">
                          <a:effectLst/>
                        </a:rPr>
                      </a:br>
                      <a:r>
                        <a:rPr lang="en-US" sz="1400">
                          <a:effectLst/>
                        </a:rPr>
                        <a:t> (n </a:t>
                      </a:r>
                      <a:r>
                        <a:rPr lang="en-US" sz="1400" baseline="0">
                          <a:effectLst/>
                        </a:rPr>
                        <a:t>= 98</a:t>
                      </a:r>
                      <a:r>
                        <a:rPr lang="en-US" sz="1400">
                          <a:effectLst/>
                        </a:rPr>
                        <a:t>)</a:t>
                      </a:r>
                      <a:endParaRPr lang="en-US" sz="1400" b="0" kern="1200">
                        <a:solidFill>
                          <a:schemeClr val="bg1"/>
                        </a:solidFill>
                        <a:effectLst/>
                        <a:latin typeface="Arial" panose="020B0604020202020204" pitchFamily="34" charset="0"/>
                        <a:ea typeface="+mn-ea"/>
                        <a:cs typeface="Arial" panose="020B0604020202020204" pitchFamily="34" charset="0"/>
                      </a:endParaRPr>
                    </a:p>
                  </a:txBody>
                  <a:tcPr marT="36576" marB="36576" anchor="ctr">
                    <a:solidFill>
                      <a:srgbClr val="0099B0"/>
                    </a:solidFill>
                  </a:tcPr>
                </a:tc>
                <a:extLst>
                  <a:ext uri="{0D108BD9-81ED-4DB2-BD59-A6C34878D82A}">
                    <a16:rowId xmlns:a16="http://schemas.microsoft.com/office/drawing/2014/main" val="2060162873"/>
                  </a:ext>
                </a:extLst>
              </a:tr>
              <a:tr h="0">
                <a:tc gridSpan="3">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r>
                        <a:rPr lang="en-US" sz="1200">
                          <a:solidFill>
                            <a:schemeClr val="bg1"/>
                          </a:solidFill>
                        </a:rPr>
                        <a:t>Any-grade AEs in &gt;15% of patients in either arm, %</a:t>
                      </a:r>
                      <a:endParaRPr lang="en-US" sz="1200" b="1">
                        <a:solidFill>
                          <a:schemeClr val="bg1"/>
                        </a:solidFill>
                        <a:latin typeface="Arial" panose="020B0604020202020204" pitchFamily="34" charset="0"/>
                        <a:cs typeface="Arial" panose="020B0604020202020204" pitchFamily="34" charset="0"/>
                      </a:endParaRPr>
                    </a:p>
                  </a:txBody>
                  <a:tcPr marT="36576" marB="36576" anchor="ctr">
                    <a:solidFill>
                      <a:srgbClr val="0099B0"/>
                    </a:solidFill>
                  </a:tcPr>
                </a:tc>
                <a:tc hMerge="1">
                  <a:txBody>
                    <a:bodyPr/>
                    <a:lstStyle/>
                    <a:p>
                      <a:endParaRPr lang="en-US"/>
                    </a:p>
                  </a:txBody>
                  <a:tcPr>
                    <a:lnT w="12700" cap="flat" cmpd="sng" algn="ctr">
                      <a:solidFill>
                        <a:schemeClr val="accent4">
                          <a:lumMod val="40000"/>
                          <a:lumOff val="60000"/>
                        </a:schemeClr>
                      </a:solidFill>
                      <a:prstDash val="solid"/>
                      <a:round/>
                      <a:headEnd type="none" w="med" len="med"/>
                      <a:tailEnd type="none" w="med" len="med"/>
                    </a:lnT>
                  </a:tcPr>
                </a:tc>
                <a:tc hMerge="1">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endParaRPr lang="en-US" sz="1500" b="1">
                        <a:solidFill>
                          <a:schemeClr val="bg1"/>
                        </a:solidFill>
                        <a:latin typeface="Arial" panose="020B0604020202020204" pitchFamily="34" charset="0"/>
                        <a:cs typeface="Arial" panose="020B0604020202020204" pitchFamily="34" charset="0"/>
                      </a:endParaRPr>
                    </a:p>
                  </a:txBody>
                  <a:tcPr marR="6134" marT="0" marB="0" anchor="ctr">
                    <a:lnT w="12700" cap="flat" cmpd="sng" algn="ctr">
                      <a:solidFill>
                        <a:schemeClr val="accent4">
                          <a:lumMod val="40000"/>
                          <a:lumOff val="60000"/>
                        </a:schemeClr>
                      </a:solidFill>
                      <a:prstDash val="solid"/>
                      <a:round/>
                      <a:headEnd type="none" w="med" len="med"/>
                      <a:tailEnd type="none" w="med" len="med"/>
                    </a:lnT>
                    <a:solidFill>
                      <a:schemeClr val="accent3"/>
                    </a:solidFill>
                  </a:tcPr>
                </a:tc>
                <a:extLst>
                  <a:ext uri="{0D108BD9-81ED-4DB2-BD59-A6C34878D82A}">
                    <a16:rowId xmlns:a16="http://schemas.microsoft.com/office/drawing/2014/main" val="3128004071"/>
                  </a:ext>
                </a:extLst>
              </a:tr>
              <a:tr h="237631">
                <a:tc>
                  <a:txBody>
                    <a:bodyPr/>
                    <a:lstStyle/>
                    <a:p>
                      <a:pPr marL="0" marR="0" algn="l">
                        <a:lnSpc>
                          <a:spcPct val="115000"/>
                        </a:lnSpc>
                        <a:spcBef>
                          <a:spcPts val="50"/>
                        </a:spcBef>
                        <a:spcAft>
                          <a:spcPts val="50"/>
                        </a:spcAft>
                      </a:pPr>
                      <a:r>
                        <a:rPr lang="en-US" sz="1200" kern="1200">
                          <a:effectLst/>
                        </a:rPr>
                        <a:t>  Diarrhea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F2F2F2"/>
                    </a:solidFill>
                  </a:tcPr>
                </a:tc>
                <a:tc>
                  <a:txBody>
                    <a:bodyPr/>
                    <a:lstStyle/>
                    <a:p>
                      <a:pPr marL="0" marR="0" indent="0" algn="ctr">
                        <a:spcBef>
                          <a:spcPts val="50"/>
                        </a:spcBef>
                        <a:spcAft>
                          <a:spcPts val="50"/>
                        </a:spcAft>
                      </a:pPr>
                      <a:r>
                        <a:rPr lang="en-US" sz="1200">
                          <a:effectLst/>
                        </a:rPr>
                        <a:t>48</a:t>
                      </a:r>
                      <a:endParaRPr lang="en-US" sz="120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7FCCD7"/>
                    </a:solidFill>
                  </a:tcPr>
                </a:tc>
                <a:tc>
                  <a:txBody>
                    <a:bodyPr/>
                    <a:lstStyle/>
                    <a:p>
                      <a:pPr marL="0" marR="0" indent="0" algn="ctr">
                        <a:spcBef>
                          <a:spcPts val="50"/>
                        </a:spcBef>
                        <a:spcAft>
                          <a:spcPts val="50"/>
                        </a:spcAft>
                      </a:pPr>
                      <a:r>
                        <a:rPr lang="en-US" sz="1200">
                          <a:effectLst/>
                        </a:rPr>
                        <a:t>15</a:t>
                      </a:r>
                      <a:endParaRPr lang="en-US" sz="120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758419095"/>
                  </a:ext>
                </a:extLst>
              </a:tr>
              <a:tr h="237631">
                <a:tc>
                  <a:txBody>
                    <a:bodyPr/>
                    <a:lstStyle/>
                    <a:p>
                      <a:pPr marL="0" marR="0" algn="l">
                        <a:lnSpc>
                          <a:spcPct val="115000"/>
                        </a:lnSpc>
                        <a:spcBef>
                          <a:spcPts val="50"/>
                        </a:spcBef>
                        <a:spcAft>
                          <a:spcPts val="50"/>
                        </a:spcAft>
                      </a:pPr>
                      <a:r>
                        <a:rPr lang="en-US" sz="1200" kern="1200">
                          <a:effectLst/>
                        </a:rPr>
                        <a:t>  Thrombocytopenia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E6E6E6"/>
                    </a:solidFill>
                  </a:tcPr>
                </a:tc>
                <a:tc>
                  <a:txBody>
                    <a:bodyPr/>
                    <a:lstStyle/>
                    <a:p>
                      <a:pPr marL="0" marR="0" algn="ctr">
                        <a:spcBef>
                          <a:spcPts val="50"/>
                        </a:spcBef>
                        <a:spcAft>
                          <a:spcPts val="50"/>
                        </a:spcAft>
                      </a:pPr>
                      <a:r>
                        <a:rPr lang="en-US" sz="1200">
                          <a:effectLst/>
                        </a:rPr>
                        <a:t>34</a:t>
                      </a:r>
                      <a:endParaRPr lang="en-US" sz="120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CCEBEF"/>
                    </a:solidFill>
                  </a:tcPr>
                </a:tc>
                <a:tc>
                  <a:txBody>
                    <a:bodyPr/>
                    <a:lstStyle/>
                    <a:p>
                      <a:pPr marL="0" marR="0" algn="ctr">
                        <a:spcBef>
                          <a:spcPts val="50"/>
                        </a:spcBef>
                        <a:spcAft>
                          <a:spcPts val="50"/>
                        </a:spcAft>
                      </a:pPr>
                      <a:r>
                        <a:rPr lang="en-US" sz="1200">
                          <a:effectLst/>
                        </a:rPr>
                        <a:t>24</a:t>
                      </a:r>
                      <a:endParaRPr lang="en-US" sz="120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1776139802"/>
                  </a:ext>
                </a:extLst>
              </a:tr>
              <a:tr h="237631">
                <a:tc>
                  <a:txBody>
                    <a:bodyPr/>
                    <a:lstStyle/>
                    <a:p>
                      <a:pPr marL="0" marR="0" algn="l">
                        <a:lnSpc>
                          <a:spcPct val="115000"/>
                        </a:lnSpc>
                        <a:spcBef>
                          <a:spcPts val="50"/>
                        </a:spcBef>
                        <a:spcAft>
                          <a:spcPts val="50"/>
                        </a:spcAft>
                      </a:pPr>
                      <a:r>
                        <a:rPr lang="en-US" sz="1200">
                          <a:effectLst/>
                        </a:rPr>
                        <a:t>  Nausea</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F2F2F2"/>
                    </a:solidFill>
                  </a:tcPr>
                </a:tc>
                <a:tc>
                  <a:txBody>
                    <a:bodyPr/>
                    <a:lstStyle/>
                    <a:p>
                      <a:pPr marL="0" marR="0" algn="ctr">
                        <a:lnSpc>
                          <a:spcPct val="115000"/>
                        </a:lnSpc>
                        <a:spcBef>
                          <a:spcPts val="50"/>
                        </a:spcBef>
                        <a:spcAft>
                          <a:spcPts val="50"/>
                        </a:spcAft>
                      </a:pPr>
                      <a:r>
                        <a:rPr lang="en-US" sz="1200">
                          <a:effectLst/>
                        </a:rPr>
                        <a:t>32</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7FCCD7"/>
                    </a:solidFill>
                  </a:tcPr>
                </a:tc>
                <a:tc>
                  <a:txBody>
                    <a:bodyPr/>
                    <a:lstStyle/>
                    <a:p>
                      <a:pPr marL="0" marR="0" algn="ctr">
                        <a:lnSpc>
                          <a:spcPct val="115000"/>
                        </a:lnSpc>
                        <a:spcBef>
                          <a:spcPts val="50"/>
                        </a:spcBef>
                        <a:spcAft>
                          <a:spcPts val="50"/>
                        </a:spcAft>
                      </a:pPr>
                      <a:r>
                        <a:rPr lang="en-US" sz="1200">
                          <a:effectLst/>
                        </a:rPr>
                        <a:t>11</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2947829908"/>
                  </a:ext>
                </a:extLst>
              </a:tr>
              <a:tr h="237631">
                <a:tc>
                  <a:txBody>
                    <a:bodyPr/>
                    <a:lstStyle/>
                    <a:p>
                      <a:pPr marL="0" marR="0" algn="l">
                        <a:lnSpc>
                          <a:spcPct val="115000"/>
                        </a:lnSpc>
                        <a:spcBef>
                          <a:spcPts val="50"/>
                        </a:spcBef>
                        <a:spcAft>
                          <a:spcPts val="50"/>
                        </a:spcAft>
                      </a:pPr>
                      <a:r>
                        <a:rPr lang="en-US" sz="1200">
                          <a:effectLst/>
                        </a:rPr>
                        <a:t>  Anemia</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E6E6E6"/>
                    </a:solidFill>
                  </a:tcPr>
                </a:tc>
                <a:tc>
                  <a:txBody>
                    <a:bodyPr/>
                    <a:lstStyle/>
                    <a:p>
                      <a:pPr marL="0" marR="0" algn="ctr">
                        <a:lnSpc>
                          <a:spcPct val="115000"/>
                        </a:lnSpc>
                        <a:spcBef>
                          <a:spcPts val="50"/>
                        </a:spcBef>
                        <a:spcAft>
                          <a:spcPts val="50"/>
                        </a:spcAft>
                      </a:pPr>
                      <a:r>
                        <a:rPr lang="en-US" sz="1200">
                          <a:effectLst/>
                        </a:rPr>
                        <a:t>24</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CCEBEF"/>
                    </a:solidFill>
                  </a:tcPr>
                </a:tc>
                <a:tc>
                  <a:txBody>
                    <a:bodyPr/>
                    <a:lstStyle/>
                    <a:p>
                      <a:pPr marL="0" marR="0" algn="ctr">
                        <a:lnSpc>
                          <a:spcPct val="115000"/>
                        </a:lnSpc>
                        <a:spcBef>
                          <a:spcPts val="50"/>
                        </a:spcBef>
                        <a:spcAft>
                          <a:spcPts val="50"/>
                        </a:spcAft>
                      </a:pPr>
                      <a:r>
                        <a:rPr lang="en-US" sz="1200">
                          <a:effectLst/>
                        </a:rPr>
                        <a:t>15</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2156561111"/>
                  </a:ext>
                </a:extLst>
              </a:tr>
              <a:tr h="237631">
                <a:tc>
                  <a:txBody>
                    <a:bodyPr/>
                    <a:lstStyle/>
                    <a:p>
                      <a:pPr marL="0" marR="0" algn="l">
                        <a:lnSpc>
                          <a:spcPct val="115000"/>
                        </a:lnSpc>
                        <a:spcBef>
                          <a:spcPts val="50"/>
                        </a:spcBef>
                        <a:spcAft>
                          <a:spcPts val="50"/>
                        </a:spcAft>
                      </a:pPr>
                      <a:r>
                        <a:rPr lang="en-US" sz="1200">
                          <a:effectLst/>
                        </a:rPr>
                        <a:t>  Peripheral edema</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F2F2F2"/>
                    </a:solidFill>
                  </a:tcPr>
                </a:tc>
                <a:tc>
                  <a:txBody>
                    <a:bodyPr/>
                    <a:lstStyle/>
                    <a:p>
                      <a:pPr marL="0" marR="0" algn="ctr">
                        <a:lnSpc>
                          <a:spcPct val="115000"/>
                        </a:lnSpc>
                        <a:spcBef>
                          <a:spcPts val="50"/>
                        </a:spcBef>
                        <a:spcAft>
                          <a:spcPts val="50"/>
                        </a:spcAft>
                      </a:pPr>
                      <a:r>
                        <a:rPr lang="en-US" sz="1200">
                          <a:effectLst/>
                        </a:rPr>
                        <a:t>20</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7FCCD7"/>
                    </a:solidFill>
                  </a:tcPr>
                </a:tc>
                <a:tc>
                  <a:txBody>
                    <a:bodyPr/>
                    <a:lstStyle/>
                    <a:p>
                      <a:pPr marL="0" marR="0" algn="ctr">
                        <a:lnSpc>
                          <a:spcPct val="115000"/>
                        </a:lnSpc>
                        <a:spcBef>
                          <a:spcPts val="50"/>
                        </a:spcBef>
                        <a:spcAft>
                          <a:spcPts val="50"/>
                        </a:spcAft>
                      </a:pPr>
                      <a:r>
                        <a:rPr lang="en-US" sz="1200">
                          <a:effectLst/>
                        </a:rPr>
                        <a:t>15</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263002316"/>
                  </a:ext>
                </a:extLst>
              </a:tr>
              <a:tr h="237631">
                <a:tc>
                  <a:txBody>
                    <a:bodyPr/>
                    <a:lstStyle/>
                    <a:p>
                      <a:pPr marL="0" marR="0" algn="l">
                        <a:lnSpc>
                          <a:spcPct val="115000"/>
                        </a:lnSpc>
                        <a:spcBef>
                          <a:spcPts val="50"/>
                        </a:spcBef>
                        <a:spcAft>
                          <a:spcPts val="50"/>
                        </a:spcAft>
                      </a:pPr>
                      <a:r>
                        <a:rPr lang="en-US" sz="1200">
                          <a:effectLst/>
                        </a:rPr>
                        <a:t>  Vomiting</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E6E6E6"/>
                    </a:solidFill>
                  </a:tcPr>
                </a:tc>
                <a:tc>
                  <a:txBody>
                    <a:bodyPr/>
                    <a:lstStyle/>
                    <a:p>
                      <a:pPr marL="0" marR="0" algn="ctr">
                        <a:lnSpc>
                          <a:spcPct val="115000"/>
                        </a:lnSpc>
                        <a:spcBef>
                          <a:spcPts val="50"/>
                        </a:spcBef>
                        <a:spcAft>
                          <a:spcPts val="50"/>
                        </a:spcAft>
                      </a:pPr>
                      <a:r>
                        <a:rPr lang="en-US" sz="1200">
                          <a:effectLst/>
                        </a:rPr>
                        <a:t>19</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CCEBEF"/>
                    </a:solidFill>
                  </a:tcPr>
                </a:tc>
                <a:tc>
                  <a:txBody>
                    <a:bodyPr/>
                    <a:lstStyle/>
                    <a:p>
                      <a:pPr marL="0" marR="0" algn="ctr">
                        <a:lnSpc>
                          <a:spcPct val="115000"/>
                        </a:lnSpc>
                        <a:spcBef>
                          <a:spcPts val="50"/>
                        </a:spcBef>
                        <a:spcAft>
                          <a:spcPts val="50"/>
                        </a:spcAft>
                      </a:pPr>
                      <a:r>
                        <a:rPr lang="en-US" sz="1200" dirty="0">
                          <a:effectLst/>
                        </a:rPr>
                        <a:t>5</a:t>
                      </a:r>
                      <a:endParaRPr lang="en-US" sz="1200" b="0" i="0" dirty="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3068555920"/>
                  </a:ext>
                </a:extLst>
              </a:tr>
              <a:tr h="237631">
                <a:tc>
                  <a:txBody>
                    <a:bodyPr/>
                    <a:lstStyle/>
                    <a:p>
                      <a:pPr marL="0" marR="0" algn="l">
                        <a:lnSpc>
                          <a:spcPct val="115000"/>
                        </a:lnSpc>
                        <a:spcBef>
                          <a:spcPts val="50"/>
                        </a:spcBef>
                        <a:spcAft>
                          <a:spcPts val="50"/>
                        </a:spcAft>
                      </a:pPr>
                      <a:r>
                        <a:rPr lang="en-US" sz="1200">
                          <a:effectLst/>
                        </a:rPr>
                        <a:t>  Fatigue</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F2F2F2"/>
                    </a:solidFill>
                  </a:tcPr>
                </a:tc>
                <a:tc>
                  <a:txBody>
                    <a:bodyPr/>
                    <a:lstStyle/>
                    <a:p>
                      <a:pPr marL="0" marR="0" algn="ctr">
                        <a:lnSpc>
                          <a:spcPct val="115000"/>
                        </a:lnSpc>
                        <a:spcBef>
                          <a:spcPts val="50"/>
                        </a:spcBef>
                        <a:spcAft>
                          <a:spcPts val="50"/>
                        </a:spcAft>
                      </a:pPr>
                      <a:r>
                        <a:rPr lang="en-US" sz="1200">
                          <a:effectLst/>
                        </a:rPr>
                        <a:t>17</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7FCCD7"/>
                    </a:solidFill>
                  </a:tcPr>
                </a:tc>
                <a:tc>
                  <a:txBody>
                    <a:bodyPr/>
                    <a:lstStyle/>
                    <a:p>
                      <a:pPr marL="0" marR="0" algn="ctr">
                        <a:lnSpc>
                          <a:spcPct val="115000"/>
                        </a:lnSpc>
                        <a:spcBef>
                          <a:spcPts val="50"/>
                        </a:spcBef>
                        <a:spcAft>
                          <a:spcPts val="50"/>
                        </a:spcAft>
                      </a:pPr>
                      <a:r>
                        <a:rPr lang="en-US" sz="1200">
                          <a:effectLst/>
                        </a:rPr>
                        <a:t>16</a:t>
                      </a:r>
                      <a:endParaRPr lang="en-US" sz="1200" b="0" i="0">
                        <a:solidFill>
                          <a:schemeClr val="tx1"/>
                        </a:solidFill>
                        <a:effectLst/>
                        <a:latin typeface="Arial" panose="020B0604020202020204" pitchFamily="34" charset="0"/>
                        <a:ea typeface="Times New Roman"/>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4291508874"/>
                  </a:ext>
                </a:extLst>
              </a:tr>
              <a:tr h="237631">
                <a:tc gridSpan="3">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r>
                        <a:rPr lang="en-US" sz="1200">
                          <a:solidFill>
                            <a:schemeClr val="bg1"/>
                          </a:solidFill>
                        </a:rPr>
                        <a:t>Grade ≥3 AEs in &gt;5% of patients in either arm, %</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0099B0"/>
                    </a:solidFill>
                  </a:tcPr>
                </a:tc>
                <a:tc hMerge="1">
                  <a:txBody>
                    <a:bodyPr/>
                    <a:lstStyle/>
                    <a:p>
                      <a:endParaRPr lang="en-US"/>
                    </a:p>
                  </a:txBody>
                  <a:tcPr>
                    <a:lnT w="12700" cap="flat" cmpd="sng" algn="ctr">
                      <a:solidFill>
                        <a:schemeClr val="accent4">
                          <a:lumMod val="40000"/>
                          <a:lumOff val="60000"/>
                        </a:schemeClr>
                      </a:solidFill>
                      <a:prstDash val="solid"/>
                      <a:round/>
                      <a:headEnd type="none" w="med" len="med"/>
                      <a:tailEnd type="none" w="med" len="med"/>
                    </a:lnT>
                  </a:tcPr>
                </a:tc>
                <a:tc hMerge="1">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endParaRPr lang="en-US" sz="1500" b="1">
                        <a:solidFill>
                          <a:schemeClr val="bg1"/>
                        </a:solidFill>
                        <a:effectLst/>
                        <a:latin typeface="Arial" panose="020B0604020202020204" pitchFamily="34" charset="0"/>
                        <a:ea typeface="Times New Roman"/>
                        <a:cs typeface="Arial" panose="020B0604020202020204" pitchFamily="34" charset="0"/>
                      </a:endParaRPr>
                    </a:p>
                  </a:txBody>
                  <a:tcPr marR="6365" marT="0" marB="0" anchor="ctr">
                    <a:lnT w="12700" cap="flat" cmpd="sng" algn="ctr">
                      <a:solidFill>
                        <a:schemeClr val="accent4">
                          <a:lumMod val="40000"/>
                          <a:lumOff val="60000"/>
                        </a:schemeClr>
                      </a:solidFill>
                      <a:prstDash val="solid"/>
                      <a:round/>
                      <a:headEnd type="none" w="med" len="med"/>
                      <a:tailEnd type="none" w="med" len="med"/>
                    </a:lnT>
                    <a:solidFill>
                      <a:schemeClr val="accent3"/>
                    </a:solidFill>
                  </a:tcPr>
                </a:tc>
                <a:extLst>
                  <a:ext uri="{0D108BD9-81ED-4DB2-BD59-A6C34878D82A}">
                    <a16:rowId xmlns:a16="http://schemas.microsoft.com/office/drawing/2014/main" val="3103746200"/>
                  </a:ext>
                </a:extLst>
              </a:tr>
              <a:tr h="237631">
                <a:tc>
                  <a:txBody>
                    <a:bodyPr/>
                    <a:lstStyle/>
                    <a:p>
                      <a:pPr marL="0" marR="0" algn="l">
                        <a:lnSpc>
                          <a:spcPct val="115000"/>
                        </a:lnSpc>
                        <a:spcBef>
                          <a:spcPts val="50"/>
                        </a:spcBef>
                        <a:spcAft>
                          <a:spcPts val="50"/>
                        </a:spcAft>
                      </a:pPr>
                      <a:r>
                        <a:rPr lang="en-US" sz="1200" kern="1200">
                          <a:effectLst/>
                        </a:rPr>
                        <a:t>  Thrombocytopenia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F2F2F2"/>
                    </a:solidFill>
                  </a:tcPr>
                </a:tc>
                <a:tc>
                  <a:txBody>
                    <a:bodyPr/>
                    <a:lstStyle/>
                    <a:p>
                      <a:pPr marL="0" marR="0" algn="ctr">
                        <a:spcBef>
                          <a:spcPts val="50"/>
                        </a:spcBef>
                        <a:spcAft>
                          <a:spcPts val="50"/>
                        </a:spcAft>
                      </a:pPr>
                      <a:r>
                        <a:rPr lang="en-US" sz="1200">
                          <a:effectLst/>
                        </a:rPr>
                        <a:t>32</a:t>
                      </a:r>
                      <a:endParaRPr lang="en-US" sz="120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CCEBEF"/>
                    </a:solidFill>
                  </a:tcPr>
                </a:tc>
                <a:tc>
                  <a:txBody>
                    <a:bodyPr/>
                    <a:lstStyle/>
                    <a:p>
                      <a:pPr marL="0" marR="0" algn="ctr">
                        <a:spcBef>
                          <a:spcPts val="50"/>
                        </a:spcBef>
                        <a:spcAft>
                          <a:spcPts val="50"/>
                        </a:spcAft>
                      </a:pPr>
                      <a:r>
                        <a:rPr lang="en-US" sz="1200">
                          <a:effectLst/>
                        </a:rPr>
                        <a:t>18</a:t>
                      </a:r>
                      <a:endParaRPr lang="en-US" sz="120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2174544305"/>
                  </a:ext>
                </a:extLst>
              </a:tr>
              <a:tr h="237631">
                <a:tc>
                  <a:txBody>
                    <a:bodyPr/>
                    <a:lstStyle/>
                    <a:p>
                      <a:pPr marL="0" marR="0" algn="l">
                        <a:lnSpc>
                          <a:spcPct val="115000"/>
                        </a:lnSpc>
                        <a:spcBef>
                          <a:spcPts val="50"/>
                        </a:spcBef>
                        <a:spcAft>
                          <a:spcPts val="50"/>
                        </a:spcAft>
                      </a:pPr>
                      <a:r>
                        <a:rPr lang="en-US" sz="1200" kern="1200">
                          <a:effectLst/>
                        </a:rPr>
                        <a:t>  Anemia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E6E6E6"/>
                    </a:solidFill>
                  </a:tcPr>
                </a:tc>
                <a:tc>
                  <a:txBody>
                    <a:bodyPr/>
                    <a:lstStyle/>
                    <a:p>
                      <a:pPr marL="0" marR="0" algn="ctr">
                        <a:spcBef>
                          <a:spcPts val="50"/>
                        </a:spcBef>
                        <a:spcAft>
                          <a:spcPts val="50"/>
                        </a:spcAft>
                      </a:pPr>
                      <a:r>
                        <a:rPr lang="en-US" sz="1200">
                          <a:effectLst/>
                        </a:rPr>
                        <a:t>22</a:t>
                      </a:r>
                      <a:endParaRPr lang="en-US" sz="120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7FCCD7"/>
                    </a:solidFill>
                  </a:tcPr>
                </a:tc>
                <a:tc>
                  <a:txBody>
                    <a:bodyPr/>
                    <a:lstStyle/>
                    <a:p>
                      <a:pPr marL="0" marR="0" algn="ctr">
                        <a:spcBef>
                          <a:spcPts val="50"/>
                        </a:spcBef>
                        <a:spcAft>
                          <a:spcPts val="50"/>
                        </a:spcAft>
                      </a:pPr>
                      <a:r>
                        <a:rPr lang="en-US" sz="1200">
                          <a:effectLst/>
                        </a:rPr>
                        <a:t>14</a:t>
                      </a:r>
                      <a:endParaRPr lang="en-US" sz="120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1381815060"/>
                  </a:ext>
                </a:extLst>
              </a:tr>
              <a:tr h="237631">
                <a:tc>
                  <a:txBody>
                    <a:bodyPr/>
                    <a:lstStyle/>
                    <a:p>
                      <a:pPr marL="0" marR="0" algn="l">
                        <a:lnSpc>
                          <a:spcPct val="115000"/>
                        </a:lnSpc>
                        <a:spcBef>
                          <a:spcPts val="50"/>
                        </a:spcBef>
                        <a:spcAft>
                          <a:spcPts val="50"/>
                        </a:spcAft>
                      </a:pPr>
                      <a:r>
                        <a:rPr lang="en-US" sz="1200" kern="1200">
                          <a:effectLst/>
                        </a:rPr>
                        <a:t>  Neutropenia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F2F2F2"/>
                    </a:solidFill>
                  </a:tcPr>
                </a:tc>
                <a:tc>
                  <a:txBody>
                    <a:bodyPr/>
                    <a:lstStyle/>
                    <a:p>
                      <a:pPr marL="0" marR="0" algn="ctr">
                        <a:spcBef>
                          <a:spcPts val="50"/>
                        </a:spcBef>
                        <a:spcAft>
                          <a:spcPts val="50"/>
                        </a:spcAft>
                      </a:pPr>
                      <a:r>
                        <a:rPr lang="en-US" sz="1200">
                          <a:effectLst/>
                        </a:rPr>
                        <a:t>7</a:t>
                      </a:r>
                      <a:endParaRPr lang="en-US" sz="120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CCEBEF"/>
                    </a:solidFill>
                  </a:tcPr>
                </a:tc>
                <a:tc>
                  <a:txBody>
                    <a:bodyPr/>
                    <a:lstStyle/>
                    <a:p>
                      <a:pPr marL="0" marR="0" algn="ctr">
                        <a:spcBef>
                          <a:spcPts val="50"/>
                        </a:spcBef>
                        <a:spcAft>
                          <a:spcPts val="50"/>
                        </a:spcAft>
                      </a:pPr>
                      <a:r>
                        <a:rPr lang="en-US" sz="1200">
                          <a:effectLst/>
                        </a:rPr>
                        <a:t>5</a:t>
                      </a:r>
                      <a:endParaRPr lang="en-US" sz="120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441381832"/>
                  </a:ext>
                </a:extLst>
              </a:tr>
              <a:tr h="237631">
                <a:tc>
                  <a:txBody>
                    <a:bodyPr/>
                    <a:lstStyle/>
                    <a:p>
                      <a:pPr marL="0" marR="0" algn="l">
                        <a:lnSpc>
                          <a:spcPct val="115000"/>
                        </a:lnSpc>
                        <a:spcBef>
                          <a:spcPts val="50"/>
                        </a:spcBef>
                        <a:spcAft>
                          <a:spcPts val="50"/>
                        </a:spcAft>
                      </a:pPr>
                      <a:r>
                        <a:rPr lang="en-US" sz="1200" kern="1200">
                          <a:effectLst/>
                        </a:rPr>
                        <a:t>  Pneumonia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E6E6E6"/>
                    </a:solidFill>
                  </a:tcPr>
                </a:tc>
                <a:tc>
                  <a:txBody>
                    <a:bodyPr/>
                    <a:lstStyle/>
                    <a:p>
                      <a:pPr marL="0" marR="0" algn="ctr">
                        <a:spcBef>
                          <a:spcPts val="50"/>
                        </a:spcBef>
                        <a:spcAft>
                          <a:spcPts val="50"/>
                        </a:spcAft>
                      </a:pPr>
                      <a:r>
                        <a:rPr lang="en-US" sz="1200">
                          <a:effectLst/>
                        </a:rPr>
                        <a:t>7</a:t>
                      </a:r>
                      <a:endParaRPr lang="en-US" sz="120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7FCCD7"/>
                    </a:solidFill>
                  </a:tcPr>
                </a:tc>
                <a:tc>
                  <a:txBody>
                    <a:bodyPr/>
                    <a:lstStyle/>
                    <a:p>
                      <a:pPr marL="0" marR="0" algn="ctr">
                        <a:spcBef>
                          <a:spcPts val="50"/>
                        </a:spcBef>
                        <a:spcAft>
                          <a:spcPts val="50"/>
                        </a:spcAft>
                      </a:pPr>
                      <a:r>
                        <a:rPr lang="en-US" sz="1200">
                          <a:effectLst/>
                        </a:rPr>
                        <a:t>3</a:t>
                      </a:r>
                      <a:endParaRPr lang="en-US" sz="1200">
                        <a:solidFill>
                          <a:schemeClr val="tx1"/>
                        </a:solidFill>
                        <a:effectLst/>
                        <a:latin typeface="Arial" panose="020B0604020202020204" pitchFamily="34" charset="0"/>
                        <a:ea typeface="Arial"/>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4241097920"/>
                  </a:ext>
                </a:extLst>
              </a:tr>
              <a:tr h="237631">
                <a:tc gridSpan="3">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r>
                        <a:rPr lang="en-US" sz="1200">
                          <a:solidFill>
                            <a:schemeClr val="bg1"/>
                          </a:solidFill>
                        </a:rPr>
                        <a:t>Serious AEs in &gt;3% of patients in either arm, %</a:t>
                      </a:r>
                      <a:endParaRPr lang="en-US" sz="1200" b="0" i="0">
                        <a:solidFill>
                          <a:schemeClr val="bg1"/>
                        </a:solidFill>
                        <a:effectLst/>
                        <a:latin typeface="Arial" panose="020B0604020202020204" pitchFamily="34" charset="0"/>
                        <a:ea typeface="Times New Roman"/>
                        <a:cs typeface="Arial" panose="020B0604020202020204" pitchFamily="34" charset="0"/>
                      </a:endParaRPr>
                    </a:p>
                  </a:txBody>
                  <a:tcPr marT="36576" marB="36576" anchor="ctr">
                    <a:solidFill>
                      <a:srgbClr val="0099B0"/>
                    </a:solidFill>
                  </a:tcPr>
                </a:tc>
                <a:tc hMerge="1">
                  <a:txBody>
                    <a:bodyPr/>
                    <a:lstStyle/>
                    <a:p>
                      <a:endParaRPr lang="en-US"/>
                    </a:p>
                  </a:txBody>
                  <a:tcPr>
                    <a:lnT w="12700" cap="flat" cmpd="sng" algn="ctr">
                      <a:solidFill>
                        <a:schemeClr val="accent4">
                          <a:lumMod val="40000"/>
                          <a:lumOff val="60000"/>
                        </a:schemeClr>
                      </a:solidFill>
                      <a:prstDash val="solid"/>
                      <a:round/>
                      <a:headEnd type="none" w="med" len="med"/>
                      <a:tailEnd type="none" w="med" len="med"/>
                    </a:lnT>
                  </a:tcPr>
                </a:tc>
                <a:tc hMerge="1">
                  <a:txBody>
                    <a:bodyPr/>
                    <a:lstStyle/>
                    <a:p>
                      <a:pPr marL="0" marR="0" lvl="0" indent="0" algn="l" defTabSz="914400" rtl="0" eaLnBrk="1" fontAlgn="auto" latinLnBrk="0" hangingPunct="1">
                        <a:lnSpc>
                          <a:spcPct val="115000"/>
                        </a:lnSpc>
                        <a:spcBef>
                          <a:spcPts val="50"/>
                        </a:spcBef>
                        <a:spcAft>
                          <a:spcPts val="50"/>
                        </a:spcAft>
                        <a:buClrTx/>
                        <a:buSzTx/>
                        <a:buFontTx/>
                        <a:buNone/>
                        <a:tabLst/>
                        <a:defRPr/>
                      </a:pPr>
                      <a:endParaRPr lang="en-US" sz="1500" b="1">
                        <a:solidFill>
                          <a:schemeClr val="bg1"/>
                        </a:solidFill>
                        <a:effectLst/>
                        <a:latin typeface="Arial" panose="020B0604020202020204" pitchFamily="34" charset="0"/>
                        <a:ea typeface="Times New Roman"/>
                        <a:cs typeface="Arial" panose="020B0604020202020204" pitchFamily="34" charset="0"/>
                      </a:endParaRPr>
                    </a:p>
                  </a:txBody>
                  <a:tcPr marR="6134" marT="0" marB="0" anchor="ctr">
                    <a:lnT w="12700" cap="flat" cmpd="sng" algn="ctr">
                      <a:solidFill>
                        <a:schemeClr val="accent4">
                          <a:lumMod val="40000"/>
                          <a:lumOff val="60000"/>
                        </a:schemeClr>
                      </a:solidFill>
                      <a:prstDash val="solid"/>
                      <a:round/>
                      <a:headEnd type="none" w="med" len="med"/>
                      <a:tailEnd type="none" w="med" len="med"/>
                    </a:lnT>
                    <a:solidFill>
                      <a:schemeClr val="accent3"/>
                    </a:solidFill>
                  </a:tcPr>
                </a:tc>
                <a:extLst>
                  <a:ext uri="{0D108BD9-81ED-4DB2-BD59-A6C34878D82A}">
                    <a16:rowId xmlns:a16="http://schemas.microsoft.com/office/drawing/2014/main" val="847148441"/>
                  </a:ext>
                </a:extLst>
              </a:tr>
              <a:tr h="237631">
                <a:tc>
                  <a:txBody>
                    <a:bodyPr/>
                    <a:lstStyle/>
                    <a:p>
                      <a:pPr marL="0" marR="0" algn="l">
                        <a:lnSpc>
                          <a:spcPct val="115000"/>
                        </a:lnSpc>
                        <a:spcBef>
                          <a:spcPts val="50"/>
                        </a:spcBef>
                        <a:spcAft>
                          <a:spcPts val="50"/>
                        </a:spcAft>
                      </a:pPr>
                      <a:r>
                        <a:rPr lang="en-US" sz="1200" kern="1200">
                          <a:effectLst/>
                        </a:rPr>
                        <a:t>  Anemia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E6E6E6"/>
                    </a:solidFill>
                  </a:tcPr>
                </a:tc>
                <a:tc>
                  <a:txBody>
                    <a:bodyPr/>
                    <a:lstStyle/>
                    <a:p>
                      <a:pPr marL="0" marR="0" algn="ctr">
                        <a:lnSpc>
                          <a:spcPct val="115000"/>
                        </a:lnSpc>
                        <a:spcBef>
                          <a:spcPts val="50"/>
                        </a:spcBef>
                        <a:spcAft>
                          <a:spcPts val="50"/>
                        </a:spcAft>
                      </a:pPr>
                      <a:r>
                        <a:rPr lang="en-US" sz="1200">
                          <a:effectLst/>
                        </a:rPr>
                        <a:t>8</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7FCCD7"/>
                    </a:solidFill>
                  </a:tcPr>
                </a:tc>
                <a:tc>
                  <a:txBody>
                    <a:bodyPr/>
                    <a:lstStyle/>
                    <a:p>
                      <a:pPr marL="0" marR="0" algn="ctr">
                        <a:lnSpc>
                          <a:spcPct val="115000"/>
                        </a:lnSpc>
                        <a:spcBef>
                          <a:spcPts val="50"/>
                        </a:spcBef>
                        <a:spcAft>
                          <a:spcPts val="50"/>
                        </a:spcAft>
                      </a:pPr>
                      <a:r>
                        <a:rPr lang="en-US" sz="1200">
                          <a:effectLst/>
                        </a:rPr>
                        <a:t>3</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643409708"/>
                  </a:ext>
                </a:extLst>
              </a:tr>
              <a:tr h="237631">
                <a:tc>
                  <a:txBody>
                    <a:bodyPr/>
                    <a:lstStyle/>
                    <a:p>
                      <a:pPr marL="0" marR="0" algn="l">
                        <a:lnSpc>
                          <a:spcPct val="115000"/>
                        </a:lnSpc>
                        <a:spcBef>
                          <a:spcPts val="50"/>
                        </a:spcBef>
                        <a:spcAft>
                          <a:spcPts val="50"/>
                        </a:spcAft>
                      </a:pPr>
                      <a:r>
                        <a:rPr lang="en-US" sz="1200" kern="1200">
                          <a:effectLst/>
                        </a:rPr>
                        <a:t>  Thrombocytopenia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F2F2F2"/>
                    </a:solidFill>
                  </a:tcPr>
                </a:tc>
                <a:tc>
                  <a:txBody>
                    <a:bodyPr/>
                    <a:lstStyle/>
                    <a:p>
                      <a:pPr marL="0" marR="0" algn="ctr">
                        <a:lnSpc>
                          <a:spcPct val="115000"/>
                        </a:lnSpc>
                        <a:spcBef>
                          <a:spcPts val="50"/>
                        </a:spcBef>
                        <a:spcAft>
                          <a:spcPts val="50"/>
                        </a:spcAft>
                      </a:pPr>
                      <a:r>
                        <a:rPr lang="en-US" sz="1200" kern="1200">
                          <a:effectLst/>
                        </a:rPr>
                        <a:t>6</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CCEBEF"/>
                    </a:solidFill>
                  </a:tcPr>
                </a:tc>
                <a:tc>
                  <a:txBody>
                    <a:bodyPr/>
                    <a:lstStyle/>
                    <a:p>
                      <a:pPr marL="0" marR="0" algn="ctr">
                        <a:lnSpc>
                          <a:spcPct val="115000"/>
                        </a:lnSpc>
                        <a:spcBef>
                          <a:spcPts val="50"/>
                        </a:spcBef>
                        <a:spcAft>
                          <a:spcPts val="50"/>
                        </a:spcAft>
                      </a:pPr>
                      <a:r>
                        <a:rPr lang="en-US" sz="1200">
                          <a:effectLst/>
                        </a:rPr>
                        <a:t>2</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1320931205"/>
                  </a:ext>
                </a:extLst>
              </a:tr>
              <a:tr h="237631">
                <a:tc>
                  <a:txBody>
                    <a:bodyPr/>
                    <a:lstStyle/>
                    <a:p>
                      <a:pPr marL="0" marR="0" algn="l">
                        <a:lnSpc>
                          <a:spcPct val="115000"/>
                        </a:lnSpc>
                        <a:spcBef>
                          <a:spcPts val="50"/>
                        </a:spcBef>
                        <a:spcAft>
                          <a:spcPts val="50"/>
                        </a:spcAft>
                      </a:pPr>
                      <a:r>
                        <a:rPr lang="en-US" sz="1200" kern="1200">
                          <a:effectLst/>
                        </a:rPr>
                        <a:t>  Pneumonia</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E6E6E6"/>
                    </a:solidFill>
                  </a:tcPr>
                </a:tc>
                <a:tc>
                  <a:txBody>
                    <a:bodyPr/>
                    <a:lstStyle/>
                    <a:p>
                      <a:pPr marL="0" marR="0" algn="ctr">
                        <a:lnSpc>
                          <a:spcPct val="115000"/>
                        </a:lnSpc>
                        <a:spcBef>
                          <a:spcPts val="50"/>
                        </a:spcBef>
                        <a:spcAft>
                          <a:spcPts val="50"/>
                        </a:spcAft>
                      </a:pPr>
                      <a:r>
                        <a:rPr lang="en-US" sz="1200" kern="1200">
                          <a:effectLst/>
                        </a:rPr>
                        <a:t>6</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7FCCD7"/>
                    </a:solidFill>
                  </a:tcPr>
                </a:tc>
                <a:tc>
                  <a:txBody>
                    <a:bodyPr/>
                    <a:lstStyle/>
                    <a:p>
                      <a:pPr marL="0" marR="0" algn="ctr">
                        <a:lnSpc>
                          <a:spcPct val="115000"/>
                        </a:lnSpc>
                        <a:spcBef>
                          <a:spcPts val="50"/>
                        </a:spcBef>
                        <a:spcAft>
                          <a:spcPts val="50"/>
                        </a:spcAft>
                      </a:pPr>
                      <a:r>
                        <a:rPr lang="en-US" sz="1200">
                          <a:effectLst/>
                        </a:rPr>
                        <a:t>4</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BFBFBF"/>
                    </a:solidFill>
                  </a:tcPr>
                </a:tc>
                <a:extLst>
                  <a:ext uri="{0D108BD9-81ED-4DB2-BD59-A6C34878D82A}">
                    <a16:rowId xmlns:a16="http://schemas.microsoft.com/office/drawing/2014/main" val="1872826445"/>
                  </a:ext>
                </a:extLst>
              </a:tr>
              <a:tr h="237631">
                <a:tc>
                  <a:txBody>
                    <a:bodyPr/>
                    <a:lstStyle/>
                    <a:p>
                      <a:pPr marL="0" marR="0" algn="l">
                        <a:lnSpc>
                          <a:spcPct val="115000"/>
                        </a:lnSpc>
                        <a:spcBef>
                          <a:spcPts val="50"/>
                        </a:spcBef>
                        <a:spcAft>
                          <a:spcPts val="50"/>
                        </a:spcAft>
                      </a:pPr>
                      <a:r>
                        <a:rPr lang="en-US" sz="1200" kern="1200">
                          <a:effectLst/>
                        </a:rPr>
                        <a:t>  Congestive heart failure</a:t>
                      </a:r>
                      <a:endParaRPr lang="en-US" sz="1200" b="0" i="0" kern="1200">
                        <a:solidFill>
                          <a:schemeClr val="bg1"/>
                        </a:solidFill>
                        <a:effectLst/>
                        <a:latin typeface="Arial" panose="020B0604020202020204" pitchFamily="34" charset="0"/>
                        <a:ea typeface="Calibri"/>
                        <a:cs typeface="Arial" panose="020B0604020202020204" pitchFamily="34" charset="0"/>
                      </a:endParaRPr>
                    </a:p>
                  </a:txBody>
                  <a:tcPr marT="36576" marB="36576" anchor="ctr">
                    <a:solidFill>
                      <a:srgbClr val="F2F2F2"/>
                    </a:solidFill>
                  </a:tcPr>
                </a:tc>
                <a:tc>
                  <a:txBody>
                    <a:bodyPr/>
                    <a:lstStyle/>
                    <a:p>
                      <a:pPr marL="0" marR="0" algn="ctr">
                        <a:lnSpc>
                          <a:spcPct val="115000"/>
                        </a:lnSpc>
                        <a:spcBef>
                          <a:spcPts val="50"/>
                        </a:spcBef>
                        <a:spcAft>
                          <a:spcPts val="50"/>
                        </a:spcAft>
                      </a:pPr>
                      <a:r>
                        <a:rPr lang="en-US" sz="1200" kern="1200">
                          <a:effectLst/>
                        </a:rPr>
                        <a:t>4</a:t>
                      </a:r>
                      <a:endParaRPr lang="en-US" sz="1200" b="0" i="0" kern="120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CCEBEF"/>
                    </a:solidFill>
                  </a:tcPr>
                </a:tc>
                <a:tc>
                  <a:txBody>
                    <a:bodyPr/>
                    <a:lstStyle/>
                    <a:p>
                      <a:pPr marL="0" marR="0" algn="ctr">
                        <a:lnSpc>
                          <a:spcPct val="115000"/>
                        </a:lnSpc>
                        <a:spcBef>
                          <a:spcPts val="50"/>
                        </a:spcBef>
                        <a:spcAft>
                          <a:spcPts val="50"/>
                        </a:spcAft>
                      </a:pPr>
                      <a:r>
                        <a:rPr lang="en-US" sz="1200" kern="1200" dirty="0">
                          <a:effectLst/>
                        </a:rPr>
                        <a:t>2</a:t>
                      </a:r>
                      <a:endParaRPr lang="en-US" sz="1200" b="0" i="0" kern="1200" dirty="0">
                        <a:solidFill>
                          <a:schemeClr val="tx1"/>
                        </a:solidFill>
                        <a:effectLst/>
                        <a:latin typeface="Arial" panose="020B0604020202020204" pitchFamily="34" charset="0"/>
                        <a:ea typeface="Calibri"/>
                        <a:cs typeface="Arial" panose="020B0604020202020204" pitchFamily="34" charset="0"/>
                      </a:endParaRPr>
                    </a:p>
                  </a:txBody>
                  <a:tcPr marT="36576" marB="36576" anchor="ctr">
                    <a:solidFill>
                      <a:srgbClr val="D9D9D9"/>
                    </a:solidFill>
                  </a:tcPr>
                </a:tc>
                <a:extLst>
                  <a:ext uri="{0D108BD9-81ED-4DB2-BD59-A6C34878D82A}">
                    <a16:rowId xmlns:a16="http://schemas.microsoft.com/office/drawing/2014/main" val="3265446640"/>
                  </a:ext>
                </a:extLst>
              </a:tr>
            </a:tbl>
          </a:graphicData>
        </a:graphic>
      </p:graphicFrame>
      <p:sp>
        <p:nvSpPr>
          <p:cNvPr id="4" name="TextBox 3">
            <a:extLst>
              <a:ext uri="{FF2B5EF4-FFF2-40B4-BE49-F238E27FC236}">
                <a16:creationId xmlns:a16="http://schemas.microsoft.com/office/drawing/2014/main" id="{65C43CBD-CD5D-D3E7-98C0-5550AAF76589}"/>
              </a:ext>
            </a:extLst>
          </p:cNvPr>
          <p:cNvSpPr txBox="1"/>
          <p:nvPr/>
        </p:nvSpPr>
        <p:spPr>
          <a:xfrm>
            <a:off x="0" y="6477098"/>
            <a:ext cx="4061753" cy="323165"/>
          </a:xfrm>
          <a:prstGeom prst="rect">
            <a:avLst/>
          </a:prstGeom>
          <a:noFill/>
        </p:spPr>
        <p:txBody>
          <a:bodyPr wrap="none" rtlCol="0">
            <a:spAutoFit/>
          </a:bodyPr>
          <a:lstStyle/>
          <a:p>
            <a:pPr marL="98425">
              <a:spcBef>
                <a:spcPts val="0"/>
              </a:spcBef>
              <a:spcAft>
                <a:spcPts val="0"/>
              </a:spcAft>
            </a:pPr>
            <a:r>
              <a:rPr lang="en-US" sz="1500" b="0" dirty="0">
                <a:solidFill>
                  <a:schemeClr val="tx1"/>
                </a:solidFill>
                <a:latin typeface="Calibri" panose="020F0502020204030204" pitchFamily="34" charset="0"/>
                <a:cs typeface="Calibri" panose="020F0502020204030204" pitchFamily="34" charset="0"/>
              </a:rPr>
              <a:t>Mascarenhas J et al. </a:t>
            </a:r>
            <a:r>
              <a:rPr lang="en-US" sz="1500" b="0" i="1" dirty="0">
                <a:solidFill>
                  <a:schemeClr val="tx1"/>
                </a:solidFill>
                <a:latin typeface="Calibri" panose="020F0502020204030204" pitchFamily="34" charset="0"/>
                <a:cs typeface="Calibri" panose="020F0502020204030204" pitchFamily="34" charset="0"/>
              </a:rPr>
              <a:t>JAMA Oncol </a:t>
            </a:r>
            <a:r>
              <a:rPr lang="en-US" sz="1500" b="0" dirty="0">
                <a:solidFill>
                  <a:schemeClr val="tx1"/>
                </a:solidFill>
                <a:latin typeface="Calibri" panose="020F0502020204030204" pitchFamily="34" charset="0"/>
                <a:cs typeface="Calibri" panose="020F0502020204030204" pitchFamily="34" charset="0"/>
              </a:rPr>
              <a:t>2018;4:652-59.</a:t>
            </a:r>
          </a:p>
        </p:txBody>
      </p:sp>
    </p:spTree>
    <p:extLst>
      <p:ext uri="{BB962C8B-B14F-4D97-AF65-F5344CB8AC3E}">
        <p14:creationId xmlns:p14="http://schemas.microsoft.com/office/powerpoint/2010/main" val="19507429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2B2DC-3139-C740-BCE2-B8DE8999B3E9}"/>
              </a:ext>
            </a:extLst>
          </p:cNvPr>
          <p:cNvSpPr>
            <a:spLocks noGrp="1"/>
          </p:cNvSpPr>
          <p:nvPr>
            <p:ph type="title"/>
          </p:nvPr>
        </p:nvSpPr>
        <p:spPr>
          <a:xfrm>
            <a:off x="919612" y="2132856"/>
            <a:ext cx="10358967" cy="1143000"/>
          </a:xfrm>
        </p:spPr>
        <p:txBody>
          <a:bodyPr/>
          <a:lstStyle/>
          <a:p>
            <a:pPr algn="l"/>
            <a:r>
              <a:rPr lang="en-US" sz="3200" dirty="0"/>
              <a:t>Impact of Symptom Benefit and Transfusion Response on Survival in Myelofibrosis Patients Treated with </a:t>
            </a:r>
            <a:r>
              <a:rPr lang="en-US" sz="3200" dirty="0" err="1"/>
              <a:t>Pacritinib</a:t>
            </a:r>
            <a:r>
              <a:rPr lang="en-US" sz="3200" dirty="0"/>
              <a:t>: PERSIST-2 Landmark Survival Analysis</a:t>
            </a:r>
          </a:p>
        </p:txBody>
      </p:sp>
      <p:sp>
        <p:nvSpPr>
          <p:cNvPr id="6" name="Content Placeholder 5">
            <a:extLst>
              <a:ext uri="{FF2B5EF4-FFF2-40B4-BE49-F238E27FC236}">
                <a16:creationId xmlns:a16="http://schemas.microsoft.com/office/drawing/2014/main" id="{C4BF7939-8C7E-834E-8C68-8B56754E1063}"/>
              </a:ext>
            </a:extLst>
          </p:cNvPr>
          <p:cNvSpPr>
            <a:spLocks noGrp="1"/>
          </p:cNvSpPr>
          <p:nvPr>
            <p:ph idx="1"/>
          </p:nvPr>
        </p:nvSpPr>
        <p:spPr>
          <a:xfrm>
            <a:off x="916516" y="3933056"/>
            <a:ext cx="10358967" cy="1008112"/>
          </a:xfrm>
        </p:spPr>
        <p:txBody>
          <a:bodyPr/>
          <a:lstStyle/>
          <a:p>
            <a:pPr marL="98425" indent="0">
              <a:spcBef>
                <a:spcPts val="0"/>
              </a:spcBef>
              <a:spcAft>
                <a:spcPts val="0"/>
              </a:spcAft>
              <a:buNone/>
            </a:pPr>
            <a:r>
              <a:rPr lang="en-US" sz="2800" b="0" dirty="0" err="1"/>
              <a:t>Ajufo</a:t>
            </a:r>
            <a:r>
              <a:rPr lang="en-US" sz="2800" b="0" dirty="0"/>
              <a:t> H et al.</a:t>
            </a:r>
          </a:p>
          <a:p>
            <a:pPr marL="98425" indent="0">
              <a:spcBef>
                <a:spcPts val="0"/>
              </a:spcBef>
              <a:spcAft>
                <a:spcPts val="0"/>
              </a:spcAft>
              <a:buNone/>
            </a:pPr>
            <a:r>
              <a:rPr lang="en-US" sz="2800" b="0" dirty="0"/>
              <a:t>ASH 2023;Abstract 3207.</a:t>
            </a:r>
          </a:p>
        </p:txBody>
      </p:sp>
    </p:spTree>
    <p:extLst>
      <p:ext uri="{BB962C8B-B14F-4D97-AF65-F5344CB8AC3E}">
        <p14:creationId xmlns:p14="http://schemas.microsoft.com/office/powerpoint/2010/main" val="29065408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A3AB-0A48-0147-B4A1-6AF99F3549CF}"/>
              </a:ext>
            </a:extLst>
          </p:cNvPr>
          <p:cNvSpPr>
            <a:spLocks noGrp="1"/>
          </p:cNvSpPr>
          <p:nvPr>
            <p:ph type="title"/>
          </p:nvPr>
        </p:nvSpPr>
        <p:spPr>
          <a:xfrm>
            <a:off x="912285" y="227013"/>
            <a:ext cx="10358967" cy="465683"/>
          </a:xfrm>
        </p:spPr>
        <p:txBody>
          <a:bodyPr/>
          <a:lstStyle/>
          <a:p>
            <a:r>
              <a:rPr lang="en-US" dirty="0"/>
              <a:t>PERSIST-2: OS Stratified by TSS Response</a:t>
            </a:r>
          </a:p>
        </p:txBody>
      </p:sp>
      <p:pic>
        <p:nvPicPr>
          <p:cNvPr id="2" name="Picture 1">
            <a:extLst>
              <a:ext uri="{FF2B5EF4-FFF2-40B4-BE49-F238E27FC236}">
                <a16:creationId xmlns:a16="http://schemas.microsoft.com/office/drawing/2014/main" id="{C040DA75-D768-A389-3280-E503A23731D6}"/>
              </a:ext>
            </a:extLst>
          </p:cNvPr>
          <p:cNvPicPr>
            <a:picLocks noChangeAspect="1"/>
          </p:cNvPicPr>
          <p:nvPr/>
        </p:nvPicPr>
        <p:blipFill rotWithShape="1">
          <a:blip r:embed="rId2"/>
          <a:srcRect b="32994"/>
          <a:stretch/>
        </p:blipFill>
        <p:spPr>
          <a:xfrm>
            <a:off x="407367" y="714298"/>
            <a:ext cx="6972431" cy="5333841"/>
          </a:xfrm>
          <a:prstGeom prst="rect">
            <a:avLst/>
          </a:prstGeom>
        </p:spPr>
      </p:pic>
      <p:sp>
        <p:nvSpPr>
          <p:cNvPr id="3" name="TextBox 2">
            <a:extLst>
              <a:ext uri="{FF2B5EF4-FFF2-40B4-BE49-F238E27FC236}">
                <a16:creationId xmlns:a16="http://schemas.microsoft.com/office/drawing/2014/main" id="{1BFE5201-C5E7-C474-1DE5-1FFB0820E5EB}"/>
              </a:ext>
            </a:extLst>
          </p:cNvPr>
          <p:cNvSpPr txBox="1"/>
          <p:nvPr/>
        </p:nvSpPr>
        <p:spPr>
          <a:xfrm>
            <a:off x="335360" y="6477098"/>
            <a:ext cx="317170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Ajufo</a:t>
            </a:r>
            <a:r>
              <a:rPr kumimoji="0" lang="en-US" sz="1500" b="0" i="0" u="none" strike="noStrike" kern="1200" cap="none" spc="0" normalizeH="0" baseline="0" noProof="0" dirty="0">
                <a:ln>
                  <a:noFill/>
                </a:ln>
                <a:solidFill>
                  <a:srgbClr val="000000"/>
                </a:solidFill>
                <a:effectLst/>
                <a:uLnTx/>
                <a:uFillTx/>
                <a:latin typeface="Calibri"/>
                <a:ea typeface="MS PGothic" charset="0"/>
              </a:rPr>
              <a:t> H et al. ASH 2023</a:t>
            </a:r>
            <a:r>
              <a:rPr kumimoji="0" lang="en-US" sz="1500" b="0" i="1" u="none" strike="noStrike" kern="1200" cap="none" spc="0" normalizeH="0" baseline="0" noProof="0" dirty="0">
                <a:ln>
                  <a:noFill/>
                </a:ln>
                <a:solidFill>
                  <a:srgbClr val="000000"/>
                </a:solidFill>
                <a:effectLst/>
                <a:uLnTx/>
                <a:uFillTx/>
                <a:latin typeface="Calibri"/>
                <a:ea typeface="MS PGothic" charset="0"/>
              </a:rPr>
              <a:t>;</a:t>
            </a:r>
            <a:r>
              <a:rPr kumimoji="0" lang="en-US" sz="1500" b="0" i="0" u="none" strike="noStrike" kern="1200" cap="none" spc="0" normalizeH="0" baseline="0" noProof="0" dirty="0">
                <a:ln>
                  <a:noFill/>
                </a:ln>
                <a:solidFill>
                  <a:srgbClr val="000000"/>
                </a:solidFill>
                <a:effectLst/>
                <a:uLnTx/>
                <a:uFillTx/>
                <a:latin typeface="Calibri"/>
                <a:ea typeface="MS PGothic" charset="0"/>
              </a:rPr>
              <a:t>Abstract 3207.</a:t>
            </a:r>
            <a:endParaRPr kumimoji="0" lang="en-US" sz="1500" b="0"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5" name="Picture 4">
            <a:extLst>
              <a:ext uri="{FF2B5EF4-FFF2-40B4-BE49-F238E27FC236}">
                <a16:creationId xmlns:a16="http://schemas.microsoft.com/office/drawing/2014/main" id="{93ADC403-60A1-8E56-161E-2CC27B919D43}"/>
              </a:ext>
            </a:extLst>
          </p:cNvPr>
          <p:cNvPicPr>
            <a:picLocks noChangeAspect="1"/>
          </p:cNvPicPr>
          <p:nvPr/>
        </p:nvPicPr>
        <p:blipFill rotWithShape="1">
          <a:blip r:embed="rId2"/>
          <a:srcRect t="67007" r="50562" b="4940"/>
          <a:stretch/>
        </p:blipFill>
        <p:spPr>
          <a:xfrm>
            <a:off x="7608169" y="714298"/>
            <a:ext cx="4176463" cy="2714701"/>
          </a:xfrm>
          <a:prstGeom prst="rect">
            <a:avLst/>
          </a:prstGeom>
        </p:spPr>
      </p:pic>
      <p:pic>
        <p:nvPicPr>
          <p:cNvPr id="7" name="Picture 6">
            <a:extLst>
              <a:ext uri="{FF2B5EF4-FFF2-40B4-BE49-F238E27FC236}">
                <a16:creationId xmlns:a16="http://schemas.microsoft.com/office/drawing/2014/main" id="{5103F414-CBAF-B34C-5ED8-346923CF6CD0}"/>
              </a:ext>
            </a:extLst>
          </p:cNvPr>
          <p:cNvPicPr>
            <a:picLocks noChangeAspect="1"/>
          </p:cNvPicPr>
          <p:nvPr/>
        </p:nvPicPr>
        <p:blipFill rotWithShape="1">
          <a:blip r:embed="rId2"/>
          <a:srcRect l="48485" t="67098" r="442" b="4849"/>
          <a:stretch/>
        </p:blipFill>
        <p:spPr>
          <a:xfrm>
            <a:off x="7608169" y="3429001"/>
            <a:ext cx="4176463" cy="2619138"/>
          </a:xfrm>
          <a:prstGeom prst="rect">
            <a:avLst/>
          </a:prstGeom>
        </p:spPr>
      </p:pic>
    </p:spTree>
    <p:extLst>
      <p:ext uri="{BB962C8B-B14F-4D97-AF65-F5344CB8AC3E}">
        <p14:creationId xmlns:p14="http://schemas.microsoft.com/office/powerpoint/2010/main" val="1054555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page with text&#10;&#10;Description automatically generated">
            <a:extLst>
              <a:ext uri="{FF2B5EF4-FFF2-40B4-BE49-F238E27FC236}">
                <a16:creationId xmlns:a16="http://schemas.microsoft.com/office/drawing/2014/main" id="{2E677251-9228-8E6A-F372-088B49FE5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620688"/>
            <a:ext cx="10801200" cy="5323290"/>
          </a:xfrm>
          <a:prstGeom prst="rect">
            <a:avLst/>
          </a:prstGeom>
        </p:spPr>
      </p:pic>
      <p:sp>
        <p:nvSpPr>
          <p:cNvPr id="10" name="Rectangle 9">
            <a:extLst>
              <a:ext uri="{FF2B5EF4-FFF2-40B4-BE49-F238E27FC236}">
                <a16:creationId xmlns:a16="http://schemas.microsoft.com/office/drawing/2014/main" id="{298232AD-B3E5-D87C-CF4F-B3FA1ED3FFA2}"/>
              </a:ext>
            </a:extLst>
          </p:cNvPr>
          <p:cNvSpPr/>
          <p:nvPr/>
        </p:nvSpPr>
        <p:spPr bwMode="auto">
          <a:xfrm>
            <a:off x="9840416" y="620688"/>
            <a:ext cx="1512168" cy="360040"/>
          </a:xfrm>
          <a:prstGeom prst="rect">
            <a:avLst/>
          </a:prstGeom>
          <a:solidFill>
            <a:srgbClr val="17528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TextBox 10">
            <a:extLst>
              <a:ext uri="{FF2B5EF4-FFF2-40B4-BE49-F238E27FC236}">
                <a16:creationId xmlns:a16="http://schemas.microsoft.com/office/drawing/2014/main" id="{035C51D1-2F32-AB83-3314-0874E3858D6A}"/>
              </a:ext>
            </a:extLst>
          </p:cNvPr>
          <p:cNvSpPr txBox="1"/>
          <p:nvPr/>
        </p:nvSpPr>
        <p:spPr>
          <a:xfrm>
            <a:off x="7752184" y="5420758"/>
            <a:ext cx="3490058" cy="523220"/>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175285"/>
                </a:solidFill>
                <a:effectLst/>
                <a:uLnTx/>
                <a:uFillTx/>
                <a:latin typeface="Arial" pitchFamily="-72" charset="0"/>
                <a:ea typeface="MS PGothic" charset="0"/>
              </a:rPr>
              <a:t>2023;7(19):5835-42</a:t>
            </a:r>
          </a:p>
        </p:txBody>
      </p:sp>
    </p:spTree>
    <p:extLst>
      <p:ext uri="{BB962C8B-B14F-4D97-AF65-F5344CB8AC3E}">
        <p14:creationId xmlns:p14="http://schemas.microsoft.com/office/powerpoint/2010/main" val="17837943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1F4FB-B463-2E4C-9A6C-062D4C07D45B}"/>
              </a:ext>
            </a:extLst>
          </p:cNvPr>
          <p:cNvSpPr>
            <a:spLocks noGrp="1"/>
          </p:cNvSpPr>
          <p:nvPr>
            <p:ph type="title"/>
          </p:nvPr>
        </p:nvSpPr>
        <p:spPr/>
        <p:txBody>
          <a:bodyPr/>
          <a:lstStyle/>
          <a:p>
            <a:pPr algn="l"/>
            <a:r>
              <a:rPr lang="en-US" dirty="0"/>
              <a:t>PERSIST-2: Transfusion Independence (TI) and Transfusion Reduction with Pacritinib</a:t>
            </a:r>
          </a:p>
        </p:txBody>
      </p:sp>
      <p:sp>
        <p:nvSpPr>
          <p:cNvPr id="5" name="TextBox 4">
            <a:extLst>
              <a:ext uri="{FF2B5EF4-FFF2-40B4-BE49-F238E27FC236}">
                <a16:creationId xmlns:a16="http://schemas.microsoft.com/office/drawing/2014/main" id="{7FE1FBC8-A5F3-954A-9908-ADC62C27B4DD}"/>
              </a:ext>
            </a:extLst>
          </p:cNvPr>
          <p:cNvSpPr txBox="1"/>
          <p:nvPr/>
        </p:nvSpPr>
        <p:spPr>
          <a:xfrm>
            <a:off x="0" y="6477098"/>
            <a:ext cx="4057076" cy="323165"/>
          </a:xfrm>
          <a:prstGeom prst="rect">
            <a:avLst/>
          </a:prstGeom>
          <a:noFill/>
        </p:spPr>
        <p:txBody>
          <a:bodyPr wrap="square">
            <a:spAutoFit/>
          </a:bodyPr>
          <a:lstStyle/>
          <a:p>
            <a:pPr marL="98425" marR="0" lvl="0" indent="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Oh ST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2023;7(19):5835-42.</a:t>
            </a:r>
          </a:p>
        </p:txBody>
      </p:sp>
      <p:pic>
        <p:nvPicPr>
          <p:cNvPr id="6" name="Picture 5" descr="A graph of different colored columns&#10;&#10;Description automatically generated with medium confidence">
            <a:extLst>
              <a:ext uri="{FF2B5EF4-FFF2-40B4-BE49-F238E27FC236}">
                <a16:creationId xmlns:a16="http://schemas.microsoft.com/office/drawing/2014/main" id="{E6514150-D0D9-4A6C-EDD9-D1531B730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72" y="1486332"/>
            <a:ext cx="5932310" cy="4422749"/>
          </a:xfrm>
          <a:prstGeom prst="rect">
            <a:avLst/>
          </a:prstGeom>
        </p:spPr>
      </p:pic>
      <p:sp>
        <p:nvSpPr>
          <p:cNvPr id="7" name="Rectangle 6">
            <a:extLst>
              <a:ext uri="{FF2B5EF4-FFF2-40B4-BE49-F238E27FC236}">
                <a16:creationId xmlns:a16="http://schemas.microsoft.com/office/drawing/2014/main" id="{17A1BAB8-5A3B-CE30-9CDB-DA2F1CB4BE3B}"/>
              </a:ext>
            </a:extLst>
          </p:cNvPr>
          <p:cNvSpPr/>
          <p:nvPr/>
        </p:nvSpPr>
        <p:spPr bwMode="auto">
          <a:xfrm>
            <a:off x="6019760" y="1772816"/>
            <a:ext cx="72008" cy="1861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9" name="Picture 8" descr="A graph of different colored bars&#10;&#10;Description automatically generated with medium confidence">
            <a:extLst>
              <a:ext uri="{FF2B5EF4-FFF2-40B4-BE49-F238E27FC236}">
                <a16:creationId xmlns:a16="http://schemas.microsoft.com/office/drawing/2014/main" id="{B94AA3C9-7B32-006B-427D-1965B6D37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032" y="1484784"/>
            <a:ext cx="5568596" cy="4422750"/>
          </a:xfrm>
          <a:prstGeom prst="rect">
            <a:avLst/>
          </a:prstGeom>
        </p:spPr>
      </p:pic>
      <p:sp>
        <p:nvSpPr>
          <p:cNvPr id="10" name="Rectangle 9">
            <a:extLst>
              <a:ext uri="{FF2B5EF4-FFF2-40B4-BE49-F238E27FC236}">
                <a16:creationId xmlns:a16="http://schemas.microsoft.com/office/drawing/2014/main" id="{1EB8997D-00EF-42B5-84A8-26064C68E7AF}"/>
              </a:ext>
            </a:extLst>
          </p:cNvPr>
          <p:cNvSpPr/>
          <p:nvPr/>
        </p:nvSpPr>
        <p:spPr bwMode="auto">
          <a:xfrm>
            <a:off x="6091768" y="1772816"/>
            <a:ext cx="76240" cy="1861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6882838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Sara M Tinsley-Vance, PhD, APRN, AOCN </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9" y="1873654"/>
            <a:ext cx="10535914" cy="4524375"/>
          </a:xfrm>
        </p:spPr>
        <p:txBody>
          <a:bodyPr/>
          <a:lstStyle/>
          <a:p>
            <a:pPr marL="98425" indent="0">
              <a:buNone/>
            </a:pPr>
            <a:r>
              <a:rPr lang="en-US" sz="3200" dirty="0"/>
              <a:t>What I tell my patients who are about to begin treatment with </a:t>
            </a:r>
            <a:r>
              <a:rPr lang="en-US" sz="3200" dirty="0" err="1"/>
              <a:t>pacritinib</a:t>
            </a:r>
            <a:endParaRPr lang="en-US" sz="3200" dirty="0"/>
          </a:p>
          <a:p>
            <a:pPr marL="98425" indent="0">
              <a:buNone/>
            </a:pPr>
            <a:endParaRPr lang="en-US" sz="3200" dirty="0"/>
          </a:p>
        </p:txBody>
      </p:sp>
      <p:pic>
        <p:nvPicPr>
          <p:cNvPr id="5" name="Picture 4">
            <a:extLst>
              <a:ext uri="{FF2B5EF4-FFF2-40B4-BE49-F238E27FC236}">
                <a16:creationId xmlns:a16="http://schemas.microsoft.com/office/drawing/2014/main" id="{77DFB081-02AD-79F3-DB9A-3D165F4FDA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148390"/>
            <a:ext cx="1261872" cy="1261872"/>
          </a:xfrm>
          <a:prstGeom prst="rect">
            <a:avLst/>
          </a:prstGeom>
        </p:spPr>
      </p:pic>
    </p:spTree>
    <p:extLst>
      <p:ext uri="{BB962C8B-B14F-4D97-AF65-F5344CB8AC3E}">
        <p14:creationId xmlns:p14="http://schemas.microsoft.com/office/powerpoint/2010/main" val="23124388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A9A6F5-C4C3-AC4F-E38C-ED54F836C585}"/>
              </a:ext>
            </a:extLst>
          </p:cNvPr>
          <p:cNvSpPr/>
          <p:nvPr/>
        </p:nvSpPr>
        <p:spPr bwMode="auto">
          <a:xfrm>
            <a:off x="1919537" y="188640"/>
            <a:ext cx="8179534"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4" name="TextBox 3">
            <a:extLst>
              <a:ext uri="{FF2B5EF4-FFF2-40B4-BE49-F238E27FC236}">
                <a16:creationId xmlns:a16="http://schemas.microsoft.com/office/drawing/2014/main" id="{F7067952-9BB4-08CB-ED0B-ECAC53E4E904}"/>
              </a:ext>
            </a:extLst>
          </p:cNvPr>
          <p:cNvSpPr txBox="1"/>
          <p:nvPr/>
        </p:nvSpPr>
        <p:spPr>
          <a:xfrm>
            <a:off x="10099071" y="1772816"/>
            <a:ext cx="193899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Yacoub</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Westwood, Kansas</a:t>
            </a:r>
          </a:p>
        </p:txBody>
      </p:sp>
      <p:pic>
        <p:nvPicPr>
          <p:cNvPr id="5" name="Picture 4">
            <a:extLst>
              <a:ext uri="{FF2B5EF4-FFF2-40B4-BE49-F238E27FC236}">
                <a16:creationId xmlns:a16="http://schemas.microsoft.com/office/drawing/2014/main" id="{FC02844C-DA18-5664-B643-4724AFD0C5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91328" y="218336"/>
            <a:ext cx="1554480" cy="1554480"/>
          </a:xfrm>
          <a:prstGeom prst="rect">
            <a:avLst/>
          </a:prstGeom>
        </p:spPr>
      </p:pic>
      <p:sp>
        <p:nvSpPr>
          <p:cNvPr id="9" name="TextBox 8">
            <a:extLst>
              <a:ext uri="{FF2B5EF4-FFF2-40B4-BE49-F238E27FC236}">
                <a16:creationId xmlns:a16="http://schemas.microsoft.com/office/drawing/2014/main" id="{B29768B7-B4CD-449F-D602-10CBA787AE12}"/>
              </a:ext>
            </a:extLst>
          </p:cNvPr>
          <p:cNvSpPr txBox="1"/>
          <p:nvPr/>
        </p:nvSpPr>
        <p:spPr>
          <a:xfrm>
            <a:off x="175133" y="1772816"/>
            <a:ext cx="1567288"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Kuykendall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Tampa, Florida</a:t>
            </a:r>
          </a:p>
        </p:txBody>
      </p:sp>
      <p:pic>
        <p:nvPicPr>
          <p:cNvPr id="11" name="Picture 10">
            <a:extLst>
              <a:ext uri="{FF2B5EF4-FFF2-40B4-BE49-F238E27FC236}">
                <a16:creationId xmlns:a16="http://schemas.microsoft.com/office/drawing/2014/main" id="{956521EC-C5CC-7DDB-851C-CFEAF86E05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6567" y="218336"/>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299903" y="2464856"/>
            <a:ext cx="10358967" cy="2354018"/>
          </a:xfrm>
        </p:spPr>
        <p:txBody>
          <a:bodyPr/>
          <a:lstStyle/>
          <a:p>
            <a:pPr marL="342900" marR="0" lvl="0" indent="-342900">
              <a:spcBef>
                <a:spcPts val="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Rationale for the activity of momelotinib in patients with MF and anemia</a:t>
            </a:r>
          </a:p>
          <a:p>
            <a:pPr marL="342900" marR="0" lvl="0" indent="-342900">
              <a:spcBef>
                <a:spcPts val="0"/>
              </a:spcBef>
              <a:spcAft>
                <a:spcPts val="0"/>
              </a:spcAft>
              <a:buFont typeface="Symbol" pitchFamily="2" charset="2"/>
              <a:buChar char=""/>
            </a:pPr>
            <a:endParaRPr lang="en-US" sz="22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Historical data sets with momelotinib for treatment-naïve and previously treated MF</a:t>
            </a:r>
          </a:p>
          <a:p>
            <a:pPr marL="342900" marR="0" lvl="0" indent="-342900">
              <a:spcBef>
                <a:spcPts val="0"/>
              </a:spcBef>
              <a:spcAft>
                <a:spcPts val="0"/>
              </a:spcAft>
              <a:buFont typeface="Symbol" pitchFamily="2" charset="2"/>
              <a:buChar char=""/>
            </a:pPr>
            <a:endParaRPr lang="en-US" sz="22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Key clinical trial findings supporting the FDA approval of momelotinib for symptomatic, anemic patients with MF who have previously received a JAK inhibitor</a:t>
            </a:r>
          </a:p>
          <a:p>
            <a:pPr marL="342900" marR="0" lvl="0" indent="-342900">
              <a:spcBef>
                <a:spcPts val="0"/>
              </a:spcBef>
              <a:spcAft>
                <a:spcPts val="0"/>
              </a:spcAft>
              <a:buFont typeface="Symbol" pitchFamily="2" charset="2"/>
              <a:buChar char=""/>
            </a:pPr>
            <a:endParaRPr lang="en-US" sz="22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Tolerability and toxicity profile of momelotinib; recognition and management of commonly occurring adverse events, such as anemia, thrombocytopenia, infections and peripheral neuropathy</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19538" y="363451"/>
            <a:ext cx="8179534" cy="1143000"/>
          </a:xfrm>
        </p:spPr>
        <p:txBody>
          <a:bodyPr lIns="91440" tIns="91440" rIns="91440" bIns="182880"/>
          <a:lstStyle/>
          <a:p>
            <a:br>
              <a:rPr lang="en-US" dirty="0">
                <a:solidFill>
                  <a:schemeClr val="bg1"/>
                </a:solidFill>
              </a:rPr>
            </a:br>
            <a:r>
              <a:rPr lang="en-US" dirty="0">
                <a:solidFill>
                  <a:schemeClr val="bg1"/>
                </a:solidFill>
              </a:rPr>
              <a:t>The Current Utility of </a:t>
            </a:r>
            <a:r>
              <a:rPr lang="en-US" dirty="0" err="1">
                <a:solidFill>
                  <a:schemeClr val="bg1"/>
                </a:solidFill>
              </a:rPr>
              <a:t>Momelotinib</a:t>
            </a:r>
            <a:r>
              <a:rPr lang="en-US" dirty="0">
                <a:solidFill>
                  <a:schemeClr val="bg1"/>
                </a:solidFill>
              </a:rPr>
              <a:t> </a:t>
            </a:r>
            <a:br>
              <a:rPr lang="en-US" dirty="0">
                <a:solidFill>
                  <a:schemeClr val="bg1"/>
                </a:solidFill>
              </a:rPr>
            </a:br>
            <a:r>
              <a:rPr lang="en-US" dirty="0">
                <a:solidFill>
                  <a:schemeClr val="bg1"/>
                </a:solidFill>
              </a:rPr>
              <a:t>in Therapy for MF</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919766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E4F5D9-43F5-DC40-BE2E-EE8D137101BA}"/>
              </a:ext>
            </a:extLst>
          </p:cNvPr>
          <p:cNvSpPr>
            <a:spLocks noGrp="1"/>
          </p:cNvSpPr>
          <p:nvPr>
            <p:ph type="title"/>
          </p:nvPr>
        </p:nvSpPr>
        <p:spPr/>
        <p:txBody>
          <a:bodyPr/>
          <a:lstStyle/>
          <a:p>
            <a:r>
              <a:rPr lang="en-US" dirty="0"/>
              <a:t>JAK Inhibitor Specificities</a:t>
            </a:r>
          </a:p>
        </p:txBody>
      </p:sp>
      <p:sp>
        <p:nvSpPr>
          <p:cNvPr id="5" name="TextBox 4">
            <a:extLst>
              <a:ext uri="{FF2B5EF4-FFF2-40B4-BE49-F238E27FC236}">
                <a16:creationId xmlns:a16="http://schemas.microsoft.com/office/drawing/2014/main" id="{026E4C4E-B349-994E-B9B5-D4DC5BE757D0}"/>
              </a:ext>
            </a:extLst>
          </p:cNvPr>
          <p:cNvSpPr txBox="1"/>
          <p:nvPr/>
        </p:nvSpPr>
        <p:spPr>
          <a:xfrm>
            <a:off x="0" y="6477098"/>
            <a:ext cx="3431645" cy="338554"/>
          </a:xfrm>
          <a:prstGeom prst="rect">
            <a:avLst/>
          </a:prstGeom>
          <a:noFill/>
        </p:spPr>
        <p:txBody>
          <a:bodyPr wrap="none" rtlCol="0">
            <a:spAutoFit/>
          </a:bodyPr>
          <a:lstStyle/>
          <a:p>
            <a:pPr marL="98425" indent="0">
              <a:spcBef>
                <a:spcPts val="0"/>
              </a:spcBef>
              <a:spcAft>
                <a:spcPts val="0"/>
              </a:spcAft>
              <a:buNone/>
            </a:pPr>
            <a:r>
              <a:rPr lang="en-US" sz="1600" b="0" dirty="0">
                <a:solidFill>
                  <a:schemeClr val="tx1"/>
                </a:solidFill>
                <a:latin typeface="Calibri" panose="020F0502020204030204" pitchFamily="34" charset="0"/>
                <a:cs typeface="Calibri" panose="020F0502020204030204" pitchFamily="34" charset="0"/>
              </a:rPr>
              <a:t>Courtesy of John O Mascarenhas, MD</a:t>
            </a:r>
          </a:p>
        </p:txBody>
      </p:sp>
      <p:pic>
        <p:nvPicPr>
          <p:cNvPr id="8" name="Picture 7" descr="A table with numbers and symbols&#10;&#10;Description automatically generated">
            <a:extLst>
              <a:ext uri="{FF2B5EF4-FFF2-40B4-BE49-F238E27FC236}">
                <a16:creationId xmlns:a16="http://schemas.microsoft.com/office/drawing/2014/main" id="{3C538067-23DE-F2E8-484D-A4731AF13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97" y="1052736"/>
            <a:ext cx="10464718" cy="5184576"/>
          </a:xfrm>
          <a:prstGeom prst="rect">
            <a:avLst/>
          </a:prstGeom>
        </p:spPr>
      </p:pic>
      <p:sp>
        <p:nvSpPr>
          <p:cNvPr id="2" name="Rectangle 1">
            <a:extLst>
              <a:ext uri="{FF2B5EF4-FFF2-40B4-BE49-F238E27FC236}">
                <a16:creationId xmlns:a16="http://schemas.microsoft.com/office/drawing/2014/main" id="{BE13E2E3-0C48-395B-82F2-8F57EEC33C8D}"/>
              </a:ext>
            </a:extLst>
          </p:cNvPr>
          <p:cNvSpPr/>
          <p:nvPr/>
        </p:nvSpPr>
        <p:spPr bwMode="auto">
          <a:xfrm>
            <a:off x="8544272" y="1628800"/>
            <a:ext cx="1224136" cy="36004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17718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5" y="18288"/>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Momelotinib</a:t>
            </a:r>
          </a:p>
        </p:txBody>
      </p:sp>
      <p:sp>
        <p:nvSpPr>
          <p:cNvPr id="63489" name="Content Placeholder 1"/>
          <p:cNvSpPr>
            <a:spLocks noGrp="1"/>
          </p:cNvSpPr>
          <p:nvPr>
            <p:ph idx="1"/>
          </p:nvPr>
        </p:nvSpPr>
        <p:spPr>
          <a:xfrm>
            <a:off x="920748" y="1052736"/>
            <a:ext cx="10344080" cy="5490627"/>
          </a:xfrm>
        </p:spPr>
        <p:txBody>
          <a:bodyPr/>
          <a:lstStyle/>
          <a:p>
            <a:pPr marL="0" indent="0">
              <a:spcBef>
                <a:spcPts val="200"/>
              </a:spcBef>
              <a:spcAft>
                <a:spcPts val="2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200"/>
              </a:spcBef>
              <a:spcAft>
                <a:spcPts val="200"/>
              </a:spcAft>
            </a:pPr>
            <a:r>
              <a:rPr lang="en-US" sz="2400" dirty="0">
                <a:latin typeface="Calibri" panose="020F0502020204030204" pitchFamily="34" charset="0"/>
                <a:ea typeface="ＭＳ Ｐゴシック" charset="0"/>
                <a:cs typeface="Calibri" panose="020F0502020204030204" pitchFamily="34" charset="0"/>
              </a:rPr>
              <a:t>Highly selective JAK1/2 and activin A receptor, Type 1 (ACVR1) inhibitor</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98425" indent="0">
              <a:spcBef>
                <a:spcPts val="200"/>
              </a:spcBef>
              <a:spcAft>
                <a:spcPts val="200"/>
              </a:spcAft>
              <a:buNone/>
            </a:pPr>
            <a:endParaRPr lang="en-US" sz="1600" b="1" dirty="0">
              <a:solidFill>
                <a:srgbClr val="0432FF"/>
              </a:solidFill>
              <a:latin typeface="Calibri" panose="020F0502020204030204" pitchFamily="34" charset="0"/>
              <a:ea typeface="ＭＳ Ｐゴシック" charset="0"/>
              <a:cs typeface="Calibri" panose="020F0502020204030204" pitchFamily="34" charset="0"/>
            </a:endParaRPr>
          </a:p>
          <a:p>
            <a:pPr marL="0" indent="0">
              <a:spcBef>
                <a:spcPts val="200"/>
              </a:spcBef>
              <a:spcAft>
                <a:spcPts val="2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 </a:t>
            </a:r>
          </a:p>
          <a:p>
            <a:pPr marL="342900" indent="-342900">
              <a:spcBef>
                <a:spcPts val="200"/>
              </a:spcBef>
              <a:spcAft>
                <a:spcPts val="200"/>
              </a:spcAft>
            </a:pPr>
            <a:r>
              <a:rPr lang="en-US" sz="2400" dirty="0">
                <a:effectLst/>
                <a:latin typeface="Calibri" panose="020F0502020204030204" pitchFamily="34" charset="0"/>
                <a:cs typeface="Calibri" panose="020F0502020204030204" pitchFamily="34" charset="0"/>
              </a:rPr>
              <a:t>For treatment of intermediate or high-risk myelofibrosis, including primary or secondary myelofibrosis (post-PV or post-ET), in adults with anemia</a:t>
            </a:r>
            <a:endParaRPr lang="en-US" sz="1600" b="0" dirty="0">
              <a:solidFill>
                <a:srgbClr val="0432FF"/>
              </a:solidFill>
              <a:effectLst/>
              <a:latin typeface="Calibri" panose="020F0502020204030204" pitchFamily="34" charset="0"/>
              <a:ea typeface="ＭＳ Ｐゴシック" charset="0"/>
              <a:cs typeface="Calibri" panose="020F0502020204030204" pitchFamily="34" charset="0"/>
            </a:endParaRPr>
          </a:p>
          <a:p>
            <a:pPr marL="0" indent="0">
              <a:spcBef>
                <a:spcPts val="200"/>
              </a:spcBef>
              <a:spcAft>
                <a:spcPts val="200"/>
              </a:spcAft>
              <a:buNone/>
            </a:pPr>
            <a:endParaRPr lang="en-US" sz="1600" b="0" dirty="0">
              <a:solidFill>
                <a:srgbClr val="0432FF"/>
              </a:solidFill>
              <a:latin typeface="Calibri" panose="020F0502020204030204" pitchFamily="34" charset="0"/>
              <a:ea typeface="ＭＳ Ｐゴシック" charset="0"/>
              <a:cs typeface="Calibri" panose="020F0502020204030204" pitchFamily="34" charset="0"/>
            </a:endParaRPr>
          </a:p>
          <a:p>
            <a:pPr marL="0" indent="0">
              <a:spcBef>
                <a:spcPts val="200"/>
              </a:spcBef>
              <a:spcAft>
                <a:spcPts val="2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dosing </a:t>
            </a:r>
          </a:p>
          <a:p>
            <a:pPr>
              <a:spcBef>
                <a:spcPts val="200"/>
              </a:spcBef>
              <a:spcAft>
                <a:spcPts val="200"/>
              </a:spcAft>
              <a:buClr>
                <a:srgbClr val="002060"/>
              </a:buClr>
            </a:pPr>
            <a:r>
              <a:rPr lang="en-US" sz="2400" dirty="0">
                <a:latin typeface="Calibri" panose="020F0502020204030204" pitchFamily="34" charset="0"/>
                <a:cs typeface="Calibri" panose="020F0502020204030204" pitchFamily="34" charset="0"/>
              </a:rPr>
              <a:t>200 mg PO once daily, with or without food </a:t>
            </a:r>
          </a:p>
          <a:p>
            <a:pPr>
              <a:spcBef>
                <a:spcPts val="200"/>
              </a:spcBef>
              <a:spcAft>
                <a:spcPts val="200"/>
              </a:spcAft>
              <a:buClr>
                <a:srgbClr val="002060"/>
              </a:buClr>
            </a:pPr>
            <a:r>
              <a:rPr lang="en-US" sz="2400" dirty="0">
                <a:latin typeface="Calibri" panose="020F0502020204030204" pitchFamily="34" charset="0"/>
                <a:cs typeface="Calibri" panose="020F0502020204030204" pitchFamily="34" charset="0"/>
              </a:rPr>
              <a:t>Severe hepatic impairment (</a:t>
            </a:r>
            <a:r>
              <a:rPr lang="en-US" sz="2400">
                <a:latin typeface="Calibri" panose="020F0502020204030204" pitchFamily="34" charset="0"/>
                <a:cs typeface="Calibri" panose="020F0502020204030204" pitchFamily="34" charset="0"/>
              </a:rPr>
              <a:t>Child-Pugh class </a:t>
            </a:r>
            <a:r>
              <a:rPr lang="en-US" sz="2400" dirty="0">
                <a:latin typeface="Calibri" panose="020F0502020204030204" pitchFamily="34" charset="0"/>
                <a:cs typeface="Calibri" panose="020F0502020204030204" pitchFamily="34" charset="0"/>
              </a:rPr>
              <a:t>C): Reduce the starting dose to 150 mg PO once daily</a:t>
            </a:r>
          </a:p>
          <a:p>
            <a:pPr marL="98425" indent="0">
              <a:spcBef>
                <a:spcPts val="300"/>
              </a:spcBef>
              <a:spcAft>
                <a:spcPts val="300"/>
              </a:spcAft>
              <a:buNone/>
            </a:pPr>
            <a:endParaRPr lang="en-US" sz="2400" dirty="0">
              <a:latin typeface="Calibri" panose="020F0502020204030204" pitchFamily="34" charset="0"/>
              <a:cs typeface="Calibri" panose="020F0502020204030204" pitchFamily="34" charset="0"/>
            </a:endParaRPr>
          </a:p>
          <a:p>
            <a:pPr marL="98425" indent="0">
              <a:spcBef>
                <a:spcPts val="0"/>
              </a:spcBef>
              <a:spcAft>
                <a:spcPts val="0"/>
              </a:spcAft>
              <a:buNone/>
            </a:pPr>
            <a:r>
              <a:rPr lang="en-US" sz="2400" dirty="0">
                <a:latin typeface="Calibri" panose="020F0502020204030204" pitchFamily="34" charset="0"/>
                <a:cs typeface="Calibri" panose="020F0502020204030204" pitchFamily="34" charset="0"/>
              </a:rPr>
              <a:t> </a:t>
            </a:r>
          </a:p>
          <a:p>
            <a:endParaRPr lang="en-US" sz="24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98452" y="6419088"/>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Momelotinib package insert, 9/2023. </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813192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Yacoub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721289121"/>
              </p:ext>
            </p:extLst>
          </p:nvPr>
        </p:nvGraphicFramePr>
        <p:xfrm>
          <a:off x="1236095" y="2204864"/>
          <a:ext cx="9719807" cy="1512168"/>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51216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Acceleron</a:t>
                      </a:r>
                      <a:r>
                        <a:rPr lang="en-US" sz="1800" b="0" kern="1200" dirty="0">
                          <a:solidFill>
                            <a:schemeClr val="tx1"/>
                          </a:solidFill>
                          <a:effectLst/>
                          <a:latin typeface="+mn-lt"/>
                          <a:ea typeface="+mn-ea"/>
                          <a:cs typeface="+mn-cs"/>
                        </a:rPr>
                        <a:t> Pharma, Apellis, CTI Biopharma, a </a:t>
                      </a:r>
                      <a:r>
                        <a:rPr lang="en-US" sz="1800" b="0" kern="1200" dirty="0" err="1">
                          <a:solidFill>
                            <a:schemeClr val="tx1"/>
                          </a:solidFill>
                          <a:effectLst/>
                          <a:latin typeface="+mn-lt"/>
                          <a:ea typeface="+mn-ea"/>
                          <a:cs typeface="+mn-cs"/>
                        </a:rPr>
                        <a:t>Sobi</a:t>
                      </a:r>
                      <a:r>
                        <a:rPr lang="en-US" sz="1800" b="0" kern="1200" dirty="0">
                          <a:solidFill>
                            <a:schemeClr val="tx1"/>
                          </a:solidFill>
                          <a:effectLst/>
                          <a:latin typeface="+mn-lt"/>
                          <a:ea typeface="+mn-ea"/>
                          <a:cs typeface="+mn-cs"/>
                        </a:rPr>
                        <a:t> company, Gilead Sciences Inc, Incyte Corporation,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Notable Labs, Novartis, Pfizer Inc, </a:t>
                      </a:r>
                      <a:r>
                        <a:rPr lang="en-US" sz="1800" b="0" kern="1200" dirty="0" err="1">
                          <a:solidFill>
                            <a:schemeClr val="tx1"/>
                          </a:solidFill>
                          <a:effectLst/>
                          <a:latin typeface="+mn-lt"/>
                          <a:ea typeface="+mn-ea"/>
                          <a:cs typeface="+mn-cs"/>
                        </a:rPr>
                        <a:t>PharmaEssentia</a:t>
                      </a:r>
                      <a:r>
                        <a:rPr lang="en-US" sz="1800" b="0" kern="1200" dirty="0">
                          <a:solidFill>
                            <a:schemeClr val="tx1"/>
                          </a:solidFill>
                          <a:effectLst/>
                          <a:latin typeface="+mn-lt"/>
                          <a:ea typeface="+mn-ea"/>
                          <a:cs typeface="+mn-cs"/>
                        </a:rPr>
                        <a:t>, Protagonist Therapeutics, </a:t>
                      </a:r>
                      <a:r>
                        <a:rPr lang="en-US" sz="1800" b="0" kern="1200" dirty="0" err="1">
                          <a:solidFill>
                            <a:schemeClr val="tx1"/>
                          </a:solidFill>
                          <a:effectLst/>
                          <a:latin typeface="+mn-lt"/>
                          <a:ea typeface="+mn-ea"/>
                          <a:cs typeface="+mn-cs"/>
                        </a:rPr>
                        <a:t>Servier</a:t>
                      </a:r>
                      <a:r>
                        <a:rPr lang="en-US" sz="1800" b="0" kern="1200" dirty="0">
                          <a:solidFill>
                            <a:schemeClr val="tx1"/>
                          </a:solidFill>
                          <a:effectLst/>
                          <a:latin typeface="+mn-lt"/>
                          <a:ea typeface="+mn-ea"/>
                          <a:cs typeface="+mn-cs"/>
                        </a:rPr>
                        <a:t>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A3AB-0A48-0147-B4A1-6AF99F3549CF}"/>
              </a:ext>
            </a:extLst>
          </p:cNvPr>
          <p:cNvSpPr>
            <a:spLocks noGrp="1"/>
          </p:cNvSpPr>
          <p:nvPr>
            <p:ph type="title"/>
          </p:nvPr>
        </p:nvSpPr>
        <p:spPr>
          <a:xfrm>
            <a:off x="912285" y="227013"/>
            <a:ext cx="10358967" cy="465683"/>
          </a:xfrm>
        </p:spPr>
        <p:txBody>
          <a:bodyPr/>
          <a:lstStyle/>
          <a:p>
            <a:r>
              <a:rPr lang="en-US" dirty="0"/>
              <a:t>Proposed Mechanism of </a:t>
            </a:r>
            <a:r>
              <a:rPr lang="en-US" dirty="0" err="1"/>
              <a:t>Momelotinib</a:t>
            </a:r>
            <a:r>
              <a:rPr lang="en-US" dirty="0"/>
              <a:t> for MF with Anemia</a:t>
            </a:r>
          </a:p>
        </p:txBody>
      </p:sp>
      <p:sp>
        <p:nvSpPr>
          <p:cNvPr id="3" name="TextBox 2">
            <a:extLst>
              <a:ext uri="{FF2B5EF4-FFF2-40B4-BE49-F238E27FC236}">
                <a16:creationId xmlns:a16="http://schemas.microsoft.com/office/drawing/2014/main" id="{1BFE5201-C5E7-C474-1DE5-1FFB0820E5EB}"/>
              </a:ext>
            </a:extLst>
          </p:cNvPr>
          <p:cNvSpPr txBox="1"/>
          <p:nvPr/>
        </p:nvSpPr>
        <p:spPr>
          <a:xfrm>
            <a:off x="191344" y="6477098"/>
            <a:ext cx="4101379" cy="323165"/>
          </a:xfrm>
          <a:prstGeom prst="rect">
            <a:avLst/>
          </a:prstGeom>
          <a:noFill/>
        </p:spPr>
        <p:txBody>
          <a:bodyPr wrap="none" rtlCol="0">
            <a:spAutoFit/>
          </a:bodyPr>
          <a:lstStyle/>
          <a:p>
            <a:r>
              <a:rPr lang="en-US" sz="1500" b="0" dirty="0" err="1">
                <a:solidFill>
                  <a:schemeClr val="tx1"/>
                </a:solidFill>
                <a:latin typeface="+mn-lt"/>
              </a:rPr>
              <a:t>Chifotides</a:t>
            </a:r>
            <a:r>
              <a:rPr lang="en-US" sz="1500" b="0" dirty="0">
                <a:solidFill>
                  <a:schemeClr val="tx1"/>
                </a:solidFill>
                <a:latin typeface="+mn-lt"/>
              </a:rPr>
              <a:t> HT et al. </a:t>
            </a:r>
            <a:r>
              <a:rPr lang="en-US" sz="1500" b="0" i="1" dirty="0">
                <a:solidFill>
                  <a:schemeClr val="tx1"/>
                </a:solidFill>
                <a:latin typeface="+mn-lt"/>
              </a:rPr>
              <a:t>J </a:t>
            </a:r>
            <a:r>
              <a:rPr lang="en-US" sz="1500" b="0" i="1" dirty="0" err="1">
                <a:solidFill>
                  <a:schemeClr val="tx1"/>
                </a:solidFill>
                <a:latin typeface="+mn-lt"/>
              </a:rPr>
              <a:t>Hematol</a:t>
            </a:r>
            <a:r>
              <a:rPr lang="en-US" sz="1500" b="0" i="1" dirty="0">
                <a:solidFill>
                  <a:schemeClr val="tx1"/>
                </a:solidFill>
                <a:latin typeface="+mn-lt"/>
              </a:rPr>
              <a:t> Oncol</a:t>
            </a:r>
            <a:r>
              <a:rPr lang="en-US" sz="1500" b="0" dirty="0">
                <a:solidFill>
                  <a:schemeClr val="tx1"/>
                </a:solidFill>
                <a:latin typeface="+mn-lt"/>
              </a:rPr>
              <a:t> 2022;15(1):7. </a:t>
            </a:r>
          </a:p>
        </p:txBody>
      </p:sp>
      <p:pic>
        <p:nvPicPr>
          <p:cNvPr id="2" name="Picture 1">
            <a:extLst>
              <a:ext uri="{FF2B5EF4-FFF2-40B4-BE49-F238E27FC236}">
                <a16:creationId xmlns:a16="http://schemas.microsoft.com/office/drawing/2014/main" id="{A7448048-E451-F2BC-FEA3-21908B997CA3}"/>
              </a:ext>
            </a:extLst>
          </p:cNvPr>
          <p:cNvPicPr>
            <a:picLocks noChangeAspect="1"/>
          </p:cNvPicPr>
          <p:nvPr/>
        </p:nvPicPr>
        <p:blipFill>
          <a:blip r:embed="rId2"/>
          <a:stretch>
            <a:fillRect/>
          </a:stretch>
        </p:blipFill>
        <p:spPr>
          <a:xfrm>
            <a:off x="2891644" y="836712"/>
            <a:ext cx="6408712" cy="5417405"/>
          </a:xfrm>
          <a:prstGeom prst="rect">
            <a:avLst/>
          </a:prstGeom>
        </p:spPr>
      </p:pic>
    </p:spTree>
    <p:extLst>
      <p:ext uri="{BB962C8B-B14F-4D97-AF65-F5344CB8AC3E}">
        <p14:creationId xmlns:p14="http://schemas.microsoft.com/office/powerpoint/2010/main" val="2775067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877A-CB81-4845-B4E7-1217A12E656B}"/>
              </a:ext>
            </a:extLst>
          </p:cNvPr>
          <p:cNvSpPr>
            <a:spLocks noGrp="1"/>
          </p:cNvSpPr>
          <p:nvPr>
            <p:ph type="title"/>
          </p:nvPr>
        </p:nvSpPr>
        <p:spPr>
          <a:xfrm>
            <a:off x="695400" y="227013"/>
            <a:ext cx="10358967" cy="1143000"/>
          </a:xfrm>
        </p:spPr>
        <p:txBody>
          <a:bodyPr/>
          <a:lstStyle/>
          <a:p>
            <a:pPr algn="l"/>
            <a:r>
              <a:rPr lang="en-US" dirty="0" err="1"/>
              <a:t>Momelotinib</a:t>
            </a:r>
            <a:r>
              <a:rPr lang="en-US" dirty="0"/>
              <a:t> Granted Approval for Myelofibrosis with Anemia</a:t>
            </a:r>
            <a:br>
              <a:rPr lang="en-US" dirty="0"/>
            </a:br>
            <a:r>
              <a:rPr lang="en-US" sz="2400" dirty="0"/>
              <a:t>Press Release: September 15, 2023</a:t>
            </a:r>
          </a:p>
        </p:txBody>
      </p:sp>
      <p:sp>
        <p:nvSpPr>
          <p:cNvPr id="3" name="Content Placeholder 2">
            <a:extLst>
              <a:ext uri="{FF2B5EF4-FFF2-40B4-BE49-F238E27FC236}">
                <a16:creationId xmlns:a16="http://schemas.microsoft.com/office/drawing/2014/main" id="{661E5026-77F3-A84C-BBED-E8DE0569BAA2}"/>
              </a:ext>
            </a:extLst>
          </p:cNvPr>
          <p:cNvSpPr>
            <a:spLocks noGrp="1"/>
          </p:cNvSpPr>
          <p:nvPr>
            <p:ph idx="1"/>
          </p:nvPr>
        </p:nvSpPr>
        <p:spPr>
          <a:xfrm>
            <a:off x="695401" y="1511178"/>
            <a:ext cx="10873208" cy="4572306"/>
          </a:xfrm>
        </p:spPr>
        <p:txBody>
          <a:bodyPr/>
          <a:lstStyle/>
          <a:p>
            <a:pPr marL="98425" indent="0">
              <a:buNone/>
            </a:pPr>
            <a:r>
              <a:rPr lang="en-US" sz="2000" b="0" dirty="0"/>
              <a:t>“On September 15, 2023, the FDA approved </a:t>
            </a:r>
            <a:r>
              <a:rPr lang="en-US" sz="2000" b="0" dirty="0" err="1"/>
              <a:t>momelotinib</a:t>
            </a:r>
            <a:r>
              <a:rPr lang="en-US" sz="2000" b="0" dirty="0"/>
              <a:t> for the treatment of intermediate- or high-risk myelofibrosis, including primary myelofibrosis or secondary myelofibrosis (post–polycythemia vera and post–essential thrombocythemia), in adults with anemia. </a:t>
            </a:r>
          </a:p>
          <a:p>
            <a:pPr marL="98425" indent="0">
              <a:buNone/>
            </a:pPr>
            <a:r>
              <a:rPr lang="en-US" sz="2000" b="0" dirty="0"/>
              <a:t>The FDA approval of </a:t>
            </a:r>
            <a:r>
              <a:rPr lang="en-US" sz="2000" b="0" dirty="0" err="1"/>
              <a:t>momelotinib</a:t>
            </a:r>
            <a:r>
              <a:rPr lang="en-US" sz="2000" b="0" dirty="0"/>
              <a:t> is supported by data from the pivotal MOMENTUM study (NCT04173494) and a subpopulation of adults with anemia from the SIMPLIFY-1 phase III trial (NCT01969838).</a:t>
            </a:r>
          </a:p>
          <a:p>
            <a:pPr marL="98425" indent="0">
              <a:buNone/>
            </a:pPr>
            <a:r>
              <a:rPr lang="en-US" sz="2000" b="0" dirty="0"/>
              <a:t>MOMENTUM was designed to evaluate the safety and efficacy of </a:t>
            </a:r>
            <a:r>
              <a:rPr lang="en-US" sz="2000" b="0" dirty="0" err="1"/>
              <a:t>momelotinib</a:t>
            </a:r>
            <a:r>
              <a:rPr lang="en-US" sz="2000" b="0" dirty="0"/>
              <a:t> vs danazol for the treatment and reduction of key manifestations of myelofibrosis in an anemic, symptomatic, JAK inhibitor–experienced patient population. The MOMENTUM trial met all its primary and key secondary endpoints, demonstrating statistically significant response with respect to constitutional symptoms, splenic response, and transfusion independence in patients treated with </a:t>
            </a:r>
            <a:r>
              <a:rPr lang="en-US" sz="2000" b="0" dirty="0" err="1"/>
              <a:t>momelotinib</a:t>
            </a:r>
            <a:r>
              <a:rPr lang="en-US" sz="2000" b="0" dirty="0"/>
              <a:t> vs danazol.”</a:t>
            </a:r>
          </a:p>
        </p:txBody>
      </p:sp>
      <p:sp>
        <p:nvSpPr>
          <p:cNvPr id="5" name="TextBox 4">
            <a:extLst>
              <a:ext uri="{FF2B5EF4-FFF2-40B4-BE49-F238E27FC236}">
                <a16:creationId xmlns:a16="http://schemas.microsoft.com/office/drawing/2014/main" id="{6505773A-B555-C247-A33F-D4A633A93A4E}"/>
              </a:ext>
            </a:extLst>
          </p:cNvPr>
          <p:cNvSpPr txBox="1"/>
          <p:nvPr/>
        </p:nvSpPr>
        <p:spPr>
          <a:xfrm>
            <a:off x="191344" y="6469404"/>
            <a:ext cx="10656368"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ascopost.com</a:t>
            </a:r>
            <a:r>
              <a:rPr lang="en-US" sz="1500" b="0" dirty="0">
                <a:solidFill>
                  <a:schemeClr val="tx1"/>
                </a:solidFill>
                <a:latin typeface="Calibri" panose="020F0502020204030204" pitchFamily="34" charset="0"/>
                <a:cs typeface="Calibri" panose="020F0502020204030204" pitchFamily="34" charset="0"/>
              </a:rPr>
              <a:t>/news/september-2023/fda-approves-momelotinib-for-patients-with-myelofibrosis-and-anemia/</a:t>
            </a:r>
          </a:p>
        </p:txBody>
      </p:sp>
    </p:spTree>
    <p:extLst>
      <p:ext uri="{BB962C8B-B14F-4D97-AF65-F5344CB8AC3E}">
        <p14:creationId xmlns:p14="http://schemas.microsoft.com/office/powerpoint/2010/main" val="2029512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115FA7-8E8C-EE8C-AE88-D0C3CBC1F6B3}"/>
              </a:ext>
            </a:extLst>
          </p:cNvPr>
          <p:cNvPicPr>
            <a:picLocks noChangeAspect="1"/>
          </p:cNvPicPr>
          <p:nvPr/>
        </p:nvPicPr>
        <p:blipFill>
          <a:blip r:embed="rId2"/>
          <a:stretch>
            <a:fillRect/>
          </a:stretch>
        </p:blipFill>
        <p:spPr>
          <a:xfrm>
            <a:off x="632569" y="1664804"/>
            <a:ext cx="10926862" cy="3528392"/>
          </a:xfrm>
          <a:prstGeom prst="rect">
            <a:avLst/>
          </a:prstGeom>
        </p:spPr>
      </p:pic>
      <p:sp>
        <p:nvSpPr>
          <p:cNvPr id="6" name="TextBox 5">
            <a:extLst>
              <a:ext uri="{FF2B5EF4-FFF2-40B4-BE49-F238E27FC236}">
                <a16:creationId xmlns:a16="http://schemas.microsoft.com/office/drawing/2014/main" id="{847023E1-4074-B0A2-FE24-C431AAE65B3A}"/>
              </a:ext>
            </a:extLst>
          </p:cNvPr>
          <p:cNvSpPr txBox="1"/>
          <p:nvPr/>
        </p:nvSpPr>
        <p:spPr>
          <a:xfrm>
            <a:off x="7509870" y="4838570"/>
            <a:ext cx="3724738" cy="369332"/>
          </a:xfrm>
          <a:prstGeom prst="rect">
            <a:avLst/>
          </a:prstGeom>
          <a:noFill/>
        </p:spPr>
        <p:txBody>
          <a:bodyPr wrap="none" rtlCol="0">
            <a:spAutoFit/>
          </a:bodyPr>
          <a:lstStyle/>
          <a:p>
            <a:r>
              <a:rPr lang="en-US" sz="1800" b="1" i="1" dirty="0">
                <a:solidFill>
                  <a:srgbClr val="B30437"/>
                </a:solidFill>
                <a:effectLst/>
                <a:latin typeface="+mn-lt"/>
              </a:rPr>
              <a:t>Lancet </a:t>
            </a:r>
            <a:r>
              <a:rPr lang="en-US" sz="1800" b="1" i="1" dirty="0" err="1">
                <a:solidFill>
                  <a:srgbClr val="B30437"/>
                </a:solidFill>
                <a:effectLst/>
                <a:latin typeface="+mn-lt"/>
              </a:rPr>
              <a:t>Haematol</a:t>
            </a:r>
            <a:r>
              <a:rPr lang="en-US" sz="1800" b="1" i="1" dirty="0">
                <a:solidFill>
                  <a:srgbClr val="B30437"/>
                </a:solidFill>
                <a:effectLst/>
                <a:latin typeface="+mn-lt"/>
              </a:rPr>
              <a:t> </a:t>
            </a:r>
            <a:r>
              <a:rPr lang="en-US" sz="1800" b="1" dirty="0">
                <a:solidFill>
                  <a:srgbClr val="B30437"/>
                </a:solidFill>
                <a:effectLst/>
                <a:latin typeface="+mn-lt"/>
              </a:rPr>
              <a:t>2023;10(9):e735-46</a:t>
            </a:r>
            <a:endParaRPr lang="en-US" sz="1800" dirty="0">
              <a:solidFill>
                <a:srgbClr val="B30437"/>
              </a:solidFill>
              <a:effectLst/>
              <a:latin typeface="+mn-lt"/>
            </a:endParaRPr>
          </a:p>
        </p:txBody>
      </p:sp>
    </p:spTree>
    <p:extLst>
      <p:ext uri="{BB962C8B-B14F-4D97-AF65-F5344CB8AC3E}">
        <p14:creationId xmlns:p14="http://schemas.microsoft.com/office/powerpoint/2010/main" val="41764646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MOMENTUM: </a:t>
            </a:r>
            <a:r>
              <a:rPr lang="en-US" dirty="0">
                <a:solidFill>
                  <a:srgbClr val="0432FF"/>
                </a:solidFill>
                <a:effectLst/>
                <a:latin typeface="Calibri" panose="020F0502020204030204" pitchFamily="34" charset="0"/>
                <a:cs typeface="Calibri" panose="020F0502020204030204" pitchFamily="34" charset="0"/>
              </a:rPr>
              <a:t>Summary of Response Rates at Weeks 24 and 48</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457F70C-9A6C-BCE5-9C31-479AF595F24F}"/>
              </a:ext>
            </a:extLst>
          </p:cNvPr>
          <p:cNvSpPr txBox="1"/>
          <p:nvPr/>
        </p:nvSpPr>
        <p:spPr>
          <a:xfrm>
            <a:off x="191344" y="6477098"/>
            <a:ext cx="4354847" cy="323165"/>
          </a:xfrm>
          <a:prstGeom prst="rect">
            <a:avLst/>
          </a:prstGeom>
          <a:noFill/>
        </p:spPr>
        <p:txBody>
          <a:bodyPr wrap="none" rtlCol="0">
            <a:spAutoFit/>
          </a:bodyPr>
          <a:lstStyle/>
          <a:p>
            <a:r>
              <a:rPr lang="en-US" sz="1500" b="0" dirty="0" err="1">
                <a:solidFill>
                  <a:schemeClr val="tx1"/>
                </a:solidFill>
                <a:latin typeface="+mn-lt"/>
              </a:rPr>
              <a:t>Gerds</a:t>
            </a:r>
            <a:r>
              <a:rPr lang="en-US" sz="1500" b="0" dirty="0">
                <a:solidFill>
                  <a:schemeClr val="tx1"/>
                </a:solidFill>
                <a:latin typeface="+mn-lt"/>
              </a:rPr>
              <a:t> AT et al. </a:t>
            </a:r>
            <a:r>
              <a:rPr lang="en-US" sz="1500" b="0" i="1" dirty="0">
                <a:solidFill>
                  <a:schemeClr val="tx1"/>
                </a:solidFill>
                <a:latin typeface="+mn-lt"/>
              </a:rPr>
              <a:t>Lancet </a:t>
            </a:r>
            <a:r>
              <a:rPr lang="en-US" sz="1500" b="0" i="1" dirty="0" err="1">
                <a:solidFill>
                  <a:schemeClr val="tx1"/>
                </a:solidFill>
                <a:latin typeface="+mn-lt"/>
              </a:rPr>
              <a:t>Haematol</a:t>
            </a:r>
            <a:r>
              <a:rPr lang="en-US" sz="1500" b="0" dirty="0">
                <a:solidFill>
                  <a:schemeClr val="tx1"/>
                </a:solidFill>
                <a:latin typeface="+mn-lt"/>
              </a:rPr>
              <a:t> 2023;10(9):e735-46. </a:t>
            </a:r>
          </a:p>
        </p:txBody>
      </p:sp>
      <p:pic>
        <p:nvPicPr>
          <p:cNvPr id="4" name="Picture 3">
            <a:extLst>
              <a:ext uri="{FF2B5EF4-FFF2-40B4-BE49-F238E27FC236}">
                <a16:creationId xmlns:a16="http://schemas.microsoft.com/office/drawing/2014/main" id="{F88B62AB-BDD8-70ED-3096-51AFFCB8E65A}"/>
              </a:ext>
            </a:extLst>
          </p:cNvPr>
          <p:cNvPicPr>
            <a:picLocks noChangeAspect="1"/>
          </p:cNvPicPr>
          <p:nvPr/>
        </p:nvPicPr>
        <p:blipFill>
          <a:blip r:embed="rId2"/>
          <a:stretch>
            <a:fillRect/>
          </a:stretch>
        </p:blipFill>
        <p:spPr>
          <a:xfrm>
            <a:off x="671978" y="1412776"/>
            <a:ext cx="10848043" cy="4248472"/>
          </a:xfrm>
          <a:prstGeom prst="rect">
            <a:avLst/>
          </a:prstGeom>
        </p:spPr>
      </p:pic>
    </p:spTree>
    <p:extLst>
      <p:ext uri="{BB962C8B-B14F-4D97-AF65-F5344CB8AC3E}">
        <p14:creationId xmlns:p14="http://schemas.microsoft.com/office/powerpoint/2010/main" val="34790044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a:xfrm>
            <a:off x="912285" y="51893"/>
            <a:ext cx="10358967" cy="1143000"/>
          </a:xfrm>
        </p:spPr>
        <p:txBody>
          <a:bodyPr/>
          <a:lstStyle/>
          <a:p>
            <a:r>
              <a:rPr lang="en-US" dirty="0">
                <a:latin typeface="Calibri" panose="020F0502020204030204" pitchFamily="34" charset="0"/>
                <a:cs typeface="Calibri" panose="020F0502020204030204" pitchFamily="34" charset="0"/>
              </a:rPr>
              <a:t>MOMENTUM: </a:t>
            </a:r>
            <a:r>
              <a:rPr lang="en-US" dirty="0">
                <a:solidFill>
                  <a:srgbClr val="0432FF"/>
                </a:solidFill>
                <a:effectLst/>
                <a:latin typeface="Calibri" panose="020F0502020204030204" pitchFamily="34" charset="0"/>
                <a:cs typeface="Calibri" panose="020F0502020204030204" pitchFamily="34" charset="0"/>
              </a:rPr>
              <a:t>Duration of Transfusion Independence Response</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457F70C-9A6C-BCE5-9C31-479AF595F24F}"/>
              </a:ext>
            </a:extLst>
          </p:cNvPr>
          <p:cNvSpPr txBox="1"/>
          <p:nvPr/>
        </p:nvSpPr>
        <p:spPr>
          <a:xfrm>
            <a:off x="191344" y="6477098"/>
            <a:ext cx="4354847" cy="323165"/>
          </a:xfrm>
          <a:prstGeom prst="rect">
            <a:avLst/>
          </a:prstGeom>
          <a:noFill/>
        </p:spPr>
        <p:txBody>
          <a:bodyPr wrap="none" rtlCol="0">
            <a:spAutoFit/>
          </a:bodyPr>
          <a:lstStyle/>
          <a:p>
            <a:r>
              <a:rPr lang="en-US" sz="1500" b="0" dirty="0" err="1">
                <a:solidFill>
                  <a:schemeClr val="tx1"/>
                </a:solidFill>
                <a:latin typeface="+mn-lt"/>
              </a:rPr>
              <a:t>Gerds</a:t>
            </a:r>
            <a:r>
              <a:rPr lang="en-US" sz="1500" b="0" dirty="0">
                <a:solidFill>
                  <a:schemeClr val="tx1"/>
                </a:solidFill>
                <a:latin typeface="+mn-lt"/>
              </a:rPr>
              <a:t> AT et al. </a:t>
            </a:r>
            <a:r>
              <a:rPr lang="en-US" sz="1500" b="0" i="1" dirty="0">
                <a:solidFill>
                  <a:schemeClr val="tx1"/>
                </a:solidFill>
                <a:latin typeface="+mn-lt"/>
              </a:rPr>
              <a:t>Lancet </a:t>
            </a:r>
            <a:r>
              <a:rPr lang="en-US" sz="1500" b="0" i="1" dirty="0" err="1">
                <a:solidFill>
                  <a:schemeClr val="tx1"/>
                </a:solidFill>
                <a:latin typeface="+mn-lt"/>
              </a:rPr>
              <a:t>Haematol</a:t>
            </a:r>
            <a:r>
              <a:rPr lang="en-US" sz="1500" b="0" dirty="0">
                <a:solidFill>
                  <a:schemeClr val="tx1"/>
                </a:solidFill>
                <a:latin typeface="+mn-lt"/>
              </a:rPr>
              <a:t> 2023;10(9):e735-46. </a:t>
            </a:r>
          </a:p>
        </p:txBody>
      </p:sp>
      <p:pic>
        <p:nvPicPr>
          <p:cNvPr id="4" name="Picture 3">
            <a:extLst>
              <a:ext uri="{FF2B5EF4-FFF2-40B4-BE49-F238E27FC236}">
                <a16:creationId xmlns:a16="http://schemas.microsoft.com/office/drawing/2014/main" id="{B0B79C44-697F-6D9C-7B24-C5D152BA4D8A}"/>
              </a:ext>
            </a:extLst>
          </p:cNvPr>
          <p:cNvPicPr>
            <a:picLocks noChangeAspect="1"/>
          </p:cNvPicPr>
          <p:nvPr/>
        </p:nvPicPr>
        <p:blipFill>
          <a:blip r:embed="rId2"/>
          <a:stretch>
            <a:fillRect/>
          </a:stretch>
        </p:blipFill>
        <p:spPr>
          <a:xfrm>
            <a:off x="2423592" y="1124744"/>
            <a:ext cx="7885968" cy="5109863"/>
          </a:xfrm>
          <a:prstGeom prst="rect">
            <a:avLst/>
          </a:prstGeom>
        </p:spPr>
      </p:pic>
      <p:sp>
        <p:nvSpPr>
          <p:cNvPr id="5" name="Rectangle 4">
            <a:extLst>
              <a:ext uri="{FF2B5EF4-FFF2-40B4-BE49-F238E27FC236}">
                <a16:creationId xmlns:a16="http://schemas.microsoft.com/office/drawing/2014/main" id="{0AF6B5FB-AE6E-A0DE-5025-44BA04CC8229}"/>
              </a:ext>
            </a:extLst>
          </p:cNvPr>
          <p:cNvSpPr/>
          <p:nvPr/>
        </p:nvSpPr>
        <p:spPr bwMode="auto">
          <a:xfrm>
            <a:off x="3791744" y="1196752"/>
            <a:ext cx="360040"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5688330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MOMENTUM: </a:t>
            </a:r>
            <a:r>
              <a:rPr lang="en-US" dirty="0">
                <a:solidFill>
                  <a:srgbClr val="0432FF"/>
                </a:solidFill>
                <a:effectLst/>
                <a:latin typeface="Calibri" panose="020F0502020204030204" pitchFamily="34" charset="0"/>
                <a:cs typeface="Calibri" panose="020F0502020204030204" pitchFamily="34" charset="0"/>
              </a:rPr>
              <a:t>Treatment-Emergent Adverse Events</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457F70C-9A6C-BCE5-9C31-479AF595F24F}"/>
              </a:ext>
            </a:extLst>
          </p:cNvPr>
          <p:cNvSpPr txBox="1"/>
          <p:nvPr/>
        </p:nvSpPr>
        <p:spPr>
          <a:xfrm>
            <a:off x="839416" y="6550223"/>
            <a:ext cx="3349507"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Verstovsek</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 S et al. </a:t>
            </a:r>
            <a:r>
              <a:rPr kumimoji="0" lang="en-US" sz="1400" b="0" i="1" u="none" strike="noStrike" kern="1200" cap="none" spc="0" normalizeH="0" baseline="0" noProof="0" dirty="0">
                <a:ln>
                  <a:noFill/>
                </a:ln>
                <a:solidFill>
                  <a:srgbClr val="000000"/>
                </a:solidFill>
                <a:effectLst/>
                <a:uLnTx/>
                <a:uFillTx/>
                <a:latin typeface="Calibri"/>
                <a:ea typeface="MS PGothic" charset="0"/>
                <a:cs typeface="+mn-cs"/>
              </a:rPr>
              <a:t>Lancet </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2023;401:269-80.</a:t>
            </a:r>
          </a:p>
        </p:txBody>
      </p:sp>
      <p:pic>
        <p:nvPicPr>
          <p:cNvPr id="6" name="Picture 5" descr="Table&#10;&#10;Description automatically generated">
            <a:extLst>
              <a:ext uri="{FF2B5EF4-FFF2-40B4-BE49-F238E27FC236}">
                <a16:creationId xmlns:a16="http://schemas.microsoft.com/office/drawing/2014/main" id="{EB9FF8DC-1C9D-A797-08F2-2D5D0F6A2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664" y="1196752"/>
            <a:ext cx="6580212" cy="5253724"/>
          </a:xfrm>
          <a:prstGeom prst="rect">
            <a:avLst/>
          </a:prstGeom>
        </p:spPr>
      </p:pic>
    </p:spTree>
    <p:extLst>
      <p:ext uri="{BB962C8B-B14F-4D97-AF65-F5344CB8AC3E}">
        <p14:creationId xmlns:p14="http://schemas.microsoft.com/office/powerpoint/2010/main" val="580968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E87FD5-15F7-3308-167C-7AA56ACD084A}"/>
              </a:ext>
            </a:extLst>
          </p:cNvPr>
          <p:cNvGrpSpPr/>
          <p:nvPr/>
        </p:nvGrpSpPr>
        <p:grpSpPr>
          <a:xfrm>
            <a:off x="911424" y="1628800"/>
            <a:ext cx="10695716" cy="2952328"/>
            <a:chOff x="911424" y="1628800"/>
            <a:chExt cx="10695716" cy="2952328"/>
          </a:xfrm>
        </p:grpSpPr>
        <p:pic>
          <p:nvPicPr>
            <p:cNvPr id="2" name="Picture 1">
              <a:extLst>
                <a:ext uri="{FF2B5EF4-FFF2-40B4-BE49-F238E27FC236}">
                  <a16:creationId xmlns:a16="http://schemas.microsoft.com/office/drawing/2014/main" id="{7262011D-46C6-BD6B-4ABD-3AA6E32B4BEC}"/>
                </a:ext>
              </a:extLst>
            </p:cNvPr>
            <p:cNvPicPr>
              <a:picLocks noChangeAspect="1"/>
            </p:cNvPicPr>
            <p:nvPr/>
          </p:nvPicPr>
          <p:blipFill>
            <a:blip r:embed="rId2"/>
            <a:stretch>
              <a:fillRect/>
            </a:stretch>
          </p:blipFill>
          <p:spPr>
            <a:xfrm>
              <a:off x="911424" y="1628800"/>
              <a:ext cx="10695716" cy="2952328"/>
            </a:xfrm>
            <a:prstGeom prst="rect">
              <a:avLst/>
            </a:prstGeom>
          </p:spPr>
        </p:pic>
        <p:sp>
          <p:nvSpPr>
            <p:cNvPr id="7" name="Rectangle 6">
              <a:extLst>
                <a:ext uri="{FF2B5EF4-FFF2-40B4-BE49-F238E27FC236}">
                  <a16:creationId xmlns:a16="http://schemas.microsoft.com/office/drawing/2014/main" id="{734114AD-929F-94A7-8573-5A58BE223AD4}"/>
                </a:ext>
              </a:extLst>
            </p:cNvPr>
            <p:cNvSpPr/>
            <p:nvPr/>
          </p:nvSpPr>
          <p:spPr bwMode="auto">
            <a:xfrm>
              <a:off x="6380922" y="4077072"/>
              <a:ext cx="3531502" cy="3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71AECE61-09D2-E291-DA84-507B24317BA0}"/>
                </a:ext>
              </a:extLst>
            </p:cNvPr>
            <p:cNvSpPr txBox="1"/>
            <p:nvPr/>
          </p:nvSpPr>
          <p:spPr>
            <a:xfrm>
              <a:off x="7104112" y="4077072"/>
              <a:ext cx="4462264" cy="338554"/>
            </a:xfrm>
            <a:prstGeom prst="rect">
              <a:avLst/>
            </a:prstGeom>
            <a:noFill/>
          </p:spPr>
          <p:txBody>
            <a:bodyPr wrap="square" rtlCol="0">
              <a:spAutoFit/>
            </a:bodyPr>
            <a:lstStyle/>
            <a:p>
              <a:pPr algn="r"/>
              <a:r>
                <a:rPr lang="en-US" sz="1600" i="1" dirty="0">
                  <a:latin typeface="Calibri" panose="020F0502020204030204" pitchFamily="34" charset="0"/>
                  <a:cs typeface="Calibri" panose="020F0502020204030204" pitchFamily="34" charset="0"/>
                </a:rPr>
                <a:t>JCO</a:t>
              </a:r>
              <a:r>
                <a:rPr lang="en-US" sz="1600" dirty="0">
                  <a:latin typeface="Calibri" panose="020F0502020204030204" pitchFamily="34" charset="0"/>
                  <a:cs typeface="Calibri" panose="020F0502020204030204" pitchFamily="34" charset="0"/>
                </a:rPr>
                <a:t> 35, 3844-3850(2017)</a:t>
              </a:r>
            </a:p>
          </p:txBody>
        </p:sp>
      </p:grpSp>
    </p:spTree>
    <p:extLst>
      <p:ext uri="{BB962C8B-B14F-4D97-AF65-F5344CB8AC3E}">
        <p14:creationId xmlns:p14="http://schemas.microsoft.com/office/powerpoint/2010/main" val="1102818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FFB93F3-478C-A553-72E4-D23EAF042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315" y="1370013"/>
            <a:ext cx="6732907" cy="44345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37E17B-F65A-4EC9-B894-A50322C05F74}"/>
              </a:ext>
            </a:extLst>
          </p:cNvPr>
          <p:cNvSpPr txBox="1">
            <a:spLocks/>
          </p:cNvSpPr>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latin typeface="Calibri" panose="020F0502020204030204" pitchFamily="34" charset="0"/>
                <a:cs typeface="Calibri" panose="020F0502020204030204" pitchFamily="34" charset="0"/>
              </a:rPr>
              <a:t>SIMPLIFY-1: Primary Endpoint (Change in Spleen Volume)</a:t>
            </a:r>
          </a:p>
        </p:txBody>
      </p:sp>
      <p:sp>
        <p:nvSpPr>
          <p:cNvPr id="4" name="TextBox 3">
            <a:extLst>
              <a:ext uri="{FF2B5EF4-FFF2-40B4-BE49-F238E27FC236}">
                <a16:creationId xmlns:a16="http://schemas.microsoft.com/office/drawing/2014/main" id="{CCA5C807-64CA-525E-060A-5F7019D55C55}"/>
              </a:ext>
            </a:extLst>
          </p:cNvPr>
          <p:cNvSpPr txBox="1"/>
          <p:nvPr/>
        </p:nvSpPr>
        <p:spPr>
          <a:xfrm>
            <a:off x="-21332" y="6520609"/>
            <a:ext cx="4462264" cy="307777"/>
          </a:xfrm>
          <a:prstGeom prst="rect">
            <a:avLst/>
          </a:prstGeom>
          <a:noFill/>
        </p:spPr>
        <p:txBody>
          <a:bodyPr wrap="square" rtlCol="0">
            <a:spAutoFit/>
          </a:bodyPr>
          <a:lstStyle/>
          <a:p>
            <a:r>
              <a:rPr lang="en-US" sz="1400" b="0" dirty="0">
                <a:solidFill>
                  <a:schemeClr val="tx1"/>
                </a:solidFill>
                <a:latin typeface="Calibri" panose="020F0502020204030204" pitchFamily="34" charset="0"/>
                <a:cs typeface="Calibri" panose="020F0502020204030204" pitchFamily="34" charset="0"/>
              </a:rPr>
              <a:t>Mesa RA et al. </a:t>
            </a:r>
            <a:r>
              <a:rPr lang="en-US" sz="1400" b="0" i="1" dirty="0">
                <a:solidFill>
                  <a:schemeClr val="tx1"/>
                </a:solidFill>
                <a:latin typeface="Calibri" panose="020F0502020204030204" pitchFamily="34" charset="0"/>
                <a:cs typeface="Calibri" panose="020F0502020204030204" pitchFamily="34" charset="0"/>
              </a:rPr>
              <a:t>JCO</a:t>
            </a:r>
            <a:r>
              <a:rPr lang="en-US" sz="1400" b="0" dirty="0">
                <a:solidFill>
                  <a:schemeClr val="tx1"/>
                </a:solidFill>
                <a:latin typeface="Calibri" panose="020F0502020204030204" pitchFamily="34" charset="0"/>
                <a:cs typeface="Calibri" panose="020F0502020204030204" pitchFamily="34" charset="0"/>
              </a:rPr>
              <a:t> 35, 3844-3850(2017)</a:t>
            </a:r>
          </a:p>
        </p:txBody>
      </p:sp>
    </p:spTree>
    <p:extLst>
      <p:ext uri="{BB962C8B-B14F-4D97-AF65-F5344CB8AC3E}">
        <p14:creationId xmlns:p14="http://schemas.microsoft.com/office/powerpoint/2010/main" val="32087235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1018EAB-605B-06AE-A1F9-25C0232919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9" t="16944" r="1960" b="2679"/>
          <a:stretch/>
        </p:blipFill>
        <p:spPr bwMode="auto">
          <a:xfrm>
            <a:off x="2387587" y="1448779"/>
            <a:ext cx="7416825" cy="3960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F5AADA-3619-AF07-25C2-AECB3CC058B6}"/>
              </a:ext>
            </a:extLst>
          </p:cNvPr>
          <p:cNvSpPr txBox="1">
            <a:spLocks/>
          </p:cNvSpPr>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latin typeface="Calibri" panose="020F0502020204030204" pitchFamily="34" charset="0"/>
                <a:cs typeface="Calibri" panose="020F0502020204030204" pitchFamily="34" charset="0"/>
              </a:rPr>
              <a:t>SIMPLIFY-1: Adverse Events</a:t>
            </a:r>
          </a:p>
        </p:txBody>
      </p:sp>
      <p:sp>
        <p:nvSpPr>
          <p:cNvPr id="4" name="TextBox 3">
            <a:extLst>
              <a:ext uri="{FF2B5EF4-FFF2-40B4-BE49-F238E27FC236}">
                <a16:creationId xmlns:a16="http://schemas.microsoft.com/office/drawing/2014/main" id="{D0355729-F866-156F-3D1F-1FB424C4A4CD}"/>
              </a:ext>
            </a:extLst>
          </p:cNvPr>
          <p:cNvSpPr txBox="1"/>
          <p:nvPr/>
        </p:nvSpPr>
        <p:spPr>
          <a:xfrm>
            <a:off x="-21332" y="6520609"/>
            <a:ext cx="4462264" cy="307777"/>
          </a:xfrm>
          <a:prstGeom prst="rect">
            <a:avLst/>
          </a:prstGeom>
          <a:noFill/>
        </p:spPr>
        <p:txBody>
          <a:bodyPr wrap="square" rtlCol="0">
            <a:spAutoFit/>
          </a:bodyPr>
          <a:lstStyle/>
          <a:p>
            <a:r>
              <a:rPr lang="en-US" sz="1400" b="0" dirty="0">
                <a:solidFill>
                  <a:schemeClr val="tx1"/>
                </a:solidFill>
                <a:latin typeface="Calibri" panose="020F0502020204030204" pitchFamily="34" charset="0"/>
                <a:cs typeface="Calibri" panose="020F0502020204030204" pitchFamily="34" charset="0"/>
              </a:rPr>
              <a:t>Mesa RA et al. </a:t>
            </a:r>
            <a:r>
              <a:rPr lang="en-US" sz="1400" b="0" i="1" dirty="0">
                <a:solidFill>
                  <a:schemeClr val="tx1"/>
                </a:solidFill>
                <a:latin typeface="Calibri" panose="020F0502020204030204" pitchFamily="34" charset="0"/>
                <a:cs typeface="Calibri" panose="020F0502020204030204" pitchFamily="34" charset="0"/>
              </a:rPr>
              <a:t>JCO</a:t>
            </a:r>
            <a:r>
              <a:rPr lang="en-US" sz="1400" b="0" dirty="0">
                <a:solidFill>
                  <a:schemeClr val="tx1"/>
                </a:solidFill>
                <a:latin typeface="Calibri" panose="020F0502020204030204" pitchFamily="34" charset="0"/>
                <a:cs typeface="Calibri" panose="020F0502020204030204" pitchFamily="34" charset="0"/>
              </a:rPr>
              <a:t> 35, 3844-3850(2017)</a:t>
            </a:r>
          </a:p>
        </p:txBody>
      </p:sp>
    </p:spTree>
    <p:extLst>
      <p:ext uri="{BB962C8B-B14F-4D97-AF65-F5344CB8AC3E}">
        <p14:creationId xmlns:p14="http://schemas.microsoft.com/office/powerpoint/2010/main" val="35288101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Ilene Galinsky, NP </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who are about to begin treatment with momelotinib </a:t>
            </a:r>
          </a:p>
        </p:txBody>
      </p:sp>
      <p:pic>
        <p:nvPicPr>
          <p:cNvPr id="2" name="Picture 1">
            <a:extLst>
              <a:ext uri="{FF2B5EF4-FFF2-40B4-BE49-F238E27FC236}">
                <a16:creationId xmlns:a16="http://schemas.microsoft.com/office/drawing/2014/main" id="{F70222E2-C021-1AF2-30D2-669C32C466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87969" y="148390"/>
            <a:ext cx="1261872" cy="1261872"/>
          </a:xfrm>
          <a:prstGeom prst="rect">
            <a:avLst/>
          </a:prstGeom>
        </p:spPr>
      </p:pic>
    </p:spTree>
    <p:extLst>
      <p:ext uri="{BB962C8B-B14F-4D97-AF65-F5344CB8AC3E}">
        <p14:creationId xmlns:p14="http://schemas.microsoft.com/office/powerpoint/2010/main" val="20633653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CTI Biopharma, a </a:t>
            </a:r>
            <a:r>
              <a:rPr lang="en-US" sz="2500" b="0" dirty="0" err="1"/>
              <a:t>Sobi</a:t>
            </a:r>
            <a:r>
              <a:rPr lang="en-US" sz="2500" b="0" dirty="0"/>
              <a:t> company, GSK, and Incyte Corporation.</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F72862-9A0E-0E78-7DB6-5DEBD0E95922}"/>
              </a:ext>
            </a:extLst>
          </p:cNvPr>
          <p:cNvSpPr/>
          <p:nvPr/>
        </p:nvSpPr>
        <p:spPr bwMode="auto">
          <a:xfrm>
            <a:off x="740128" y="3866306"/>
            <a:ext cx="10512305" cy="568797"/>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556792"/>
            <a:ext cx="10512306" cy="4601245"/>
          </a:xfrm>
        </p:spPr>
        <p:txBody>
          <a:bodyPr/>
          <a:lstStyle/>
          <a:p>
            <a:pPr marL="0" marR="0" indent="0">
              <a:spcBef>
                <a:spcPts val="1800"/>
              </a:spcBef>
              <a:spcAft>
                <a:spcPts val="0"/>
              </a:spcAft>
              <a:buNone/>
            </a:pPr>
            <a:r>
              <a:rPr lang="en-US" sz="2600" dirty="0">
                <a:solidFill>
                  <a:srgbClr val="0432FF"/>
                </a:solidFill>
              </a:rPr>
              <a:t>Introduction </a:t>
            </a:r>
          </a:p>
          <a:p>
            <a:pPr marL="0" marR="0" indent="0">
              <a:spcBef>
                <a:spcPts val="1800"/>
              </a:spcBef>
              <a:spcAft>
                <a:spcPts val="0"/>
              </a:spcAft>
              <a:buNone/>
            </a:pPr>
            <a:r>
              <a:rPr lang="en-US" sz="2600" dirty="0">
                <a:solidFill>
                  <a:srgbClr val="0432FF"/>
                </a:solidFill>
              </a:rPr>
              <a:t>Module 1: </a:t>
            </a:r>
            <a:r>
              <a:rPr lang="en-US" sz="2600" dirty="0">
                <a:solidFill>
                  <a:srgbClr val="002060"/>
                </a:solidFill>
              </a:rPr>
              <a:t>Biology of Myelofibrosis (MF)</a:t>
            </a:r>
          </a:p>
          <a:p>
            <a:pPr marL="0" marR="0" indent="0">
              <a:spcBef>
                <a:spcPts val="1800"/>
              </a:spcBef>
              <a:spcAft>
                <a:spcPts val="0"/>
              </a:spcAft>
              <a:buNone/>
            </a:pPr>
            <a:r>
              <a:rPr lang="en-US" sz="2600" dirty="0">
                <a:solidFill>
                  <a:srgbClr val="0432FF"/>
                </a:solidFill>
              </a:rPr>
              <a:t>Module 2: </a:t>
            </a:r>
            <a:r>
              <a:rPr lang="en-US" sz="2600" dirty="0">
                <a:solidFill>
                  <a:srgbClr val="002060"/>
                </a:solidFill>
              </a:rPr>
              <a:t>Role of Available and Investigational JAK inhibitors in the Management of MF </a:t>
            </a:r>
          </a:p>
          <a:p>
            <a:pPr marL="0" marR="0" indent="0">
              <a:spcBef>
                <a:spcPts val="1800"/>
              </a:spcBef>
              <a:spcAft>
                <a:spcPts val="0"/>
              </a:spcAft>
              <a:buNone/>
            </a:pPr>
            <a:r>
              <a:rPr lang="en-US" sz="2600" dirty="0">
                <a:solidFill>
                  <a:schemeClr val="bg1"/>
                </a:solidFill>
              </a:rPr>
              <a:t>Module 3: Promising Agents and Strategies for Patients with MF </a:t>
            </a:r>
          </a:p>
        </p:txBody>
      </p:sp>
    </p:spTree>
    <p:extLst>
      <p:ext uri="{BB962C8B-B14F-4D97-AF65-F5344CB8AC3E}">
        <p14:creationId xmlns:p14="http://schemas.microsoft.com/office/powerpoint/2010/main" val="39195591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47B97-3097-27BD-412A-0E82F3474922}"/>
              </a:ext>
            </a:extLst>
          </p:cNvPr>
          <p:cNvSpPr/>
          <p:nvPr/>
        </p:nvSpPr>
        <p:spPr bwMode="auto">
          <a:xfrm>
            <a:off x="1919537" y="188640"/>
            <a:ext cx="8179534"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4" name="TextBox 3">
            <a:extLst>
              <a:ext uri="{FF2B5EF4-FFF2-40B4-BE49-F238E27FC236}">
                <a16:creationId xmlns:a16="http://schemas.microsoft.com/office/drawing/2014/main" id="{7254E0D2-ED18-6241-722B-E85FC4EFD335}"/>
              </a:ext>
            </a:extLst>
          </p:cNvPr>
          <p:cNvSpPr txBox="1"/>
          <p:nvPr/>
        </p:nvSpPr>
        <p:spPr>
          <a:xfrm>
            <a:off x="10099071" y="1772816"/>
            <a:ext cx="193899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Yacoub</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Westwood, Kansas</a:t>
            </a:r>
          </a:p>
        </p:txBody>
      </p:sp>
      <p:pic>
        <p:nvPicPr>
          <p:cNvPr id="7" name="Picture 6">
            <a:extLst>
              <a:ext uri="{FF2B5EF4-FFF2-40B4-BE49-F238E27FC236}">
                <a16:creationId xmlns:a16="http://schemas.microsoft.com/office/drawing/2014/main" id="{631EDF42-2DB5-AC40-1AD7-27F38DB6EE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91328" y="218336"/>
            <a:ext cx="1554480" cy="1554480"/>
          </a:xfrm>
          <a:prstGeom prst="rect">
            <a:avLst/>
          </a:prstGeom>
        </p:spPr>
      </p:pic>
      <p:sp>
        <p:nvSpPr>
          <p:cNvPr id="9" name="TextBox 8">
            <a:extLst>
              <a:ext uri="{FF2B5EF4-FFF2-40B4-BE49-F238E27FC236}">
                <a16:creationId xmlns:a16="http://schemas.microsoft.com/office/drawing/2014/main" id="{311B6B78-1CCC-6AF1-C60A-37060BE2B502}"/>
              </a:ext>
            </a:extLst>
          </p:cNvPr>
          <p:cNvSpPr txBox="1"/>
          <p:nvPr/>
        </p:nvSpPr>
        <p:spPr>
          <a:xfrm>
            <a:off x="175133" y="1772816"/>
            <a:ext cx="1567288"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Kuykendall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Tampa, Florida</a:t>
            </a:r>
          </a:p>
        </p:txBody>
      </p:sp>
      <p:pic>
        <p:nvPicPr>
          <p:cNvPr id="11" name="Picture 10">
            <a:extLst>
              <a:ext uri="{FF2B5EF4-FFF2-40B4-BE49-F238E27FC236}">
                <a16:creationId xmlns:a16="http://schemas.microsoft.com/office/drawing/2014/main" id="{8E1917F7-BBE1-C479-4E7E-B78BDE20AD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6567" y="218336"/>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299903" y="2464856"/>
            <a:ext cx="10358967" cy="2354018"/>
          </a:xfrm>
        </p:spPr>
        <p:txBody>
          <a:bodyPr/>
          <a:lstStyle/>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Educating patients on the potential advantages of participating in a clinical research study of a novel strategy</a:t>
            </a:r>
          </a:p>
          <a:p>
            <a:pPr marL="0" marR="0" lvl="0" indent="0">
              <a:lnSpc>
                <a:spcPct val="55000"/>
              </a:lnSpc>
              <a:spcBef>
                <a:spcPts val="0"/>
              </a:spcBef>
              <a:spcAft>
                <a:spcPts val="0"/>
              </a:spcAft>
              <a:buNone/>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Mechanism of antitumor activity of navitoclax and biological rationale for its evaluation in patients with MF, including in tandem with JAK2 inhibition</a:t>
            </a:r>
          </a:p>
          <a:p>
            <a:pPr marL="0" marR="0" lvl="0" indent="0">
              <a:lnSpc>
                <a:spcPct val="55000"/>
              </a:lnSpc>
              <a:spcBef>
                <a:spcPts val="0"/>
              </a:spcBef>
              <a:spcAft>
                <a:spcPts val="0"/>
              </a:spcAft>
              <a:buNone/>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Recently presented efficacy and safety findings with navitoclax in combination with ruxolitinib versus ruxolitinib alone for patients with previously untreated MF</a:t>
            </a:r>
          </a:p>
          <a:p>
            <a:pPr marL="342900" marR="0" lvl="0" indent="-342900">
              <a:lnSpc>
                <a:spcPct val="55000"/>
              </a:lnSpc>
              <a:spcBef>
                <a:spcPts val="0"/>
              </a:spcBef>
              <a:spcAft>
                <a:spcPts val="0"/>
              </a:spcAft>
              <a:buFont typeface="Symbol" pitchFamily="2" charset="2"/>
              <a:buChar char=""/>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Potential role of navitoclax in the up-front setting and ongoing evaluation for relapsed/refractory disease</a:t>
            </a:r>
          </a:p>
          <a:p>
            <a:pPr marL="342900" marR="0" lvl="0" indent="-342900">
              <a:lnSpc>
                <a:spcPct val="55000"/>
              </a:lnSpc>
              <a:spcBef>
                <a:spcPts val="0"/>
              </a:spcBef>
              <a:spcAft>
                <a:spcPts val="0"/>
              </a:spcAft>
              <a:buFont typeface="Symbol" pitchFamily="2" charset="2"/>
              <a:buChar char=""/>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300" kern="100" dirty="0">
                <a:effectLst/>
                <a:latin typeface="+mn-lt"/>
                <a:ea typeface="Aptos" panose="020B0004020202020204" pitchFamily="34" charset="0"/>
                <a:cs typeface="Times New Roman" panose="02020603050405020304" pitchFamily="18" charset="0"/>
              </a:rPr>
              <a:t>Tolerability profile of navitoclax in published clinical investigations</a:t>
            </a:r>
          </a:p>
          <a:p>
            <a:pPr marL="342900" marR="0" lvl="0" indent="-342900">
              <a:lnSpc>
                <a:spcPct val="55000"/>
              </a:lnSpc>
              <a:spcBef>
                <a:spcPts val="0"/>
              </a:spcBef>
              <a:spcAft>
                <a:spcPts val="0"/>
              </a:spcAft>
              <a:buFont typeface="Symbol" pitchFamily="2" charset="2"/>
              <a:buChar char=""/>
            </a:pPr>
            <a:endParaRPr lang="en-US" sz="23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2300" kern="100" dirty="0">
              <a:effectLst/>
              <a:latin typeface="+mn-lt"/>
              <a:ea typeface="Aptos" panose="020B000402020202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43304" y="363451"/>
            <a:ext cx="8155768" cy="1143000"/>
          </a:xfrm>
        </p:spPr>
        <p:txBody>
          <a:bodyPr lIns="91440" tIns="91440" rIns="91440" bIns="182880"/>
          <a:lstStyle/>
          <a:p>
            <a:br>
              <a:rPr lang="en-US" dirty="0">
                <a:solidFill>
                  <a:schemeClr val="bg1"/>
                </a:solidFill>
              </a:rPr>
            </a:br>
            <a:r>
              <a:rPr lang="en-US" dirty="0">
                <a:solidFill>
                  <a:schemeClr val="bg1"/>
                </a:solidFill>
              </a:rPr>
              <a:t>Promising Agents and Strategies </a:t>
            </a:r>
            <a:br>
              <a:rPr lang="en-US" dirty="0">
                <a:solidFill>
                  <a:schemeClr val="bg1"/>
                </a:solidFill>
              </a:rPr>
            </a:br>
            <a:r>
              <a:rPr lang="en-US" dirty="0">
                <a:solidFill>
                  <a:schemeClr val="bg1"/>
                </a:solidFill>
              </a:rPr>
              <a:t>for Patients with MF </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738649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095000-E403-26EA-3A58-DB22BA0C82D7}"/>
              </a:ext>
            </a:extLst>
          </p:cNvPr>
          <p:cNvSpPr/>
          <p:nvPr/>
        </p:nvSpPr>
        <p:spPr bwMode="auto">
          <a:xfrm>
            <a:off x="1919537" y="188640"/>
            <a:ext cx="8179534"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4" name="TextBox 3">
            <a:extLst>
              <a:ext uri="{FF2B5EF4-FFF2-40B4-BE49-F238E27FC236}">
                <a16:creationId xmlns:a16="http://schemas.microsoft.com/office/drawing/2014/main" id="{DE6DBDE6-E11C-E3F4-EBB9-552714655E10}"/>
              </a:ext>
            </a:extLst>
          </p:cNvPr>
          <p:cNvSpPr txBox="1"/>
          <p:nvPr/>
        </p:nvSpPr>
        <p:spPr>
          <a:xfrm>
            <a:off x="10099071" y="1772816"/>
            <a:ext cx="193899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Yacoub</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Westwood, Kansas</a:t>
            </a:r>
          </a:p>
        </p:txBody>
      </p:sp>
      <p:pic>
        <p:nvPicPr>
          <p:cNvPr id="7" name="Picture 6">
            <a:extLst>
              <a:ext uri="{FF2B5EF4-FFF2-40B4-BE49-F238E27FC236}">
                <a16:creationId xmlns:a16="http://schemas.microsoft.com/office/drawing/2014/main" id="{3154F34E-C8C9-F30A-7FC2-FA1958C27A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91328" y="218336"/>
            <a:ext cx="1554480" cy="1554480"/>
          </a:xfrm>
          <a:prstGeom prst="rect">
            <a:avLst/>
          </a:prstGeom>
        </p:spPr>
      </p:pic>
      <p:sp>
        <p:nvSpPr>
          <p:cNvPr id="9" name="TextBox 8">
            <a:extLst>
              <a:ext uri="{FF2B5EF4-FFF2-40B4-BE49-F238E27FC236}">
                <a16:creationId xmlns:a16="http://schemas.microsoft.com/office/drawing/2014/main" id="{E5F39DDC-0BF5-E766-FEF7-6660097B8868}"/>
              </a:ext>
            </a:extLst>
          </p:cNvPr>
          <p:cNvSpPr txBox="1"/>
          <p:nvPr/>
        </p:nvSpPr>
        <p:spPr>
          <a:xfrm>
            <a:off x="175133" y="1772816"/>
            <a:ext cx="1567288"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Kuykendall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Tampa, Florida</a:t>
            </a:r>
          </a:p>
        </p:txBody>
      </p:sp>
      <p:pic>
        <p:nvPicPr>
          <p:cNvPr id="11" name="Picture 10">
            <a:extLst>
              <a:ext uri="{FF2B5EF4-FFF2-40B4-BE49-F238E27FC236}">
                <a16:creationId xmlns:a16="http://schemas.microsoft.com/office/drawing/2014/main" id="{B47BDEAA-5A30-770C-4CB9-47EC7511E0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6567" y="218336"/>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299903" y="2464856"/>
            <a:ext cx="10358967" cy="2354018"/>
          </a:xfrm>
        </p:spPr>
        <p:txBody>
          <a:bodyPr/>
          <a:lstStyle/>
          <a:p>
            <a:pPr marL="34290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Scientific justification for the inhibition of BET proteins for MF; mechanism of action of pelabresib</a:t>
            </a:r>
          </a:p>
          <a:p>
            <a:pPr marL="34290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Recently presented findings with the combination of pelabresib and ruxolitinib for JAK inhibitor-naïve MF</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Early results with and ongoing evaluations of other BET inhibitors, such as INCB057643 and BMS-986158, as monotherapy and in combination with JAK inhibitors</a:t>
            </a:r>
            <a:r>
              <a:rPr lang="en-US" sz="2400" b="1" kern="100" dirty="0">
                <a:solidFill>
                  <a:srgbClr val="00B050"/>
                </a:solidFill>
                <a:effectLst/>
                <a:latin typeface="+mn-lt"/>
                <a:ea typeface="Aptos" panose="020B0004020202020204" pitchFamily="34" charset="0"/>
                <a:cs typeface="Times New Roman" panose="02020603050405020304" pitchFamily="18" charset="0"/>
              </a:rPr>
              <a:t> </a:t>
            </a:r>
          </a:p>
          <a:p>
            <a:pPr marL="342900" marR="0" lvl="0" indent="-342900">
              <a:lnSpc>
                <a:spcPct val="55000"/>
              </a:lnSpc>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Available data with luspatercept as monotherapy or combined with a JAK2 inhibitor for patients with MF and anemia; current </a:t>
            </a:r>
            <a:r>
              <a:rPr lang="en-US" sz="2400" kern="100" dirty="0" err="1">
                <a:effectLst/>
                <a:latin typeface="+mn-lt"/>
                <a:ea typeface="Aptos" panose="020B0004020202020204" pitchFamily="34" charset="0"/>
                <a:cs typeface="Times New Roman" panose="02020603050405020304" pitchFamily="18" charset="0"/>
              </a:rPr>
              <a:t>nonresearch</a:t>
            </a:r>
            <a:r>
              <a:rPr lang="en-US" sz="2400" kern="100" dirty="0">
                <a:effectLst/>
                <a:latin typeface="+mn-lt"/>
                <a:ea typeface="Aptos" panose="020B0004020202020204" pitchFamily="34" charset="0"/>
                <a:cs typeface="Times New Roman" panose="02020603050405020304" pitchFamily="18" charset="0"/>
              </a:rPr>
              <a:t> role, if any</a:t>
            </a:r>
          </a:p>
          <a:p>
            <a:pPr marL="342900" marR="0" lvl="0" indent="-342900">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19538" y="363451"/>
            <a:ext cx="8179534" cy="1143000"/>
          </a:xfrm>
        </p:spPr>
        <p:txBody>
          <a:bodyPr lIns="91440" tIns="91440" rIns="91440" bIns="182880"/>
          <a:lstStyle/>
          <a:p>
            <a:br>
              <a:rPr lang="en-US" dirty="0">
                <a:solidFill>
                  <a:schemeClr val="bg1"/>
                </a:solidFill>
              </a:rPr>
            </a:br>
            <a:r>
              <a:rPr lang="en-US" dirty="0">
                <a:solidFill>
                  <a:schemeClr val="bg1"/>
                </a:solidFill>
              </a:rPr>
              <a:t>Promising Agents and Strategies </a:t>
            </a:r>
            <a:br>
              <a:rPr lang="en-US" dirty="0">
                <a:solidFill>
                  <a:schemeClr val="bg1"/>
                </a:solidFill>
              </a:rPr>
            </a:br>
            <a:r>
              <a:rPr lang="en-US" dirty="0">
                <a:solidFill>
                  <a:schemeClr val="bg1"/>
                </a:solidFill>
              </a:rPr>
              <a:t>for Patients with MF (Continued)</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3176237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8B2F62-ECFA-D325-5FC2-28C56E2E36BB}"/>
              </a:ext>
            </a:extLst>
          </p:cNvPr>
          <p:cNvSpPr/>
          <p:nvPr/>
        </p:nvSpPr>
        <p:spPr bwMode="auto">
          <a:xfrm>
            <a:off x="1919537" y="188640"/>
            <a:ext cx="8179534"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4" name="TextBox 3">
            <a:extLst>
              <a:ext uri="{FF2B5EF4-FFF2-40B4-BE49-F238E27FC236}">
                <a16:creationId xmlns:a16="http://schemas.microsoft.com/office/drawing/2014/main" id="{0653D631-B76E-9F4F-2E45-B85573A5A26F}"/>
              </a:ext>
            </a:extLst>
          </p:cNvPr>
          <p:cNvSpPr txBox="1"/>
          <p:nvPr/>
        </p:nvSpPr>
        <p:spPr>
          <a:xfrm>
            <a:off x="10099071" y="1772816"/>
            <a:ext cx="1938993"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Yacoub</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Westwood, Kansas</a:t>
            </a:r>
          </a:p>
        </p:txBody>
      </p:sp>
      <p:pic>
        <p:nvPicPr>
          <p:cNvPr id="7" name="Picture 6">
            <a:extLst>
              <a:ext uri="{FF2B5EF4-FFF2-40B4-BE49-F238E27FC236}">
                <a16:creationId xmlns:a16="http://schemas.microsoft.com/office/drawing/2014/main" id="{224F3D66-35F6-2235-7721-AFF1E52EF4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91328" y="218336"/>
            <a:ext cx="1554480" cy="1554480"/>
          </a:xfrm>
          <a:prstGeom prst="rect">
            <a:avLst/>
          </a:prstGeom>
        </p:spPr>
      </p:pic>
      <p:sp>
        <p:nvSpPr>
          <p:cNvPr id="9" name="TextBox 8">
            <a:extLst>
              <a:ext uri="{FF2B5EF4-FFF2-40B4-BE49-F238E27FC236}">
                <a16:creationId xmlns:a16="http://schemas.microsoft.com/office/drawing/2014/main" id="{87FFBD7F-C12A-F50E-7E31-15D4DBABB639}"/>
              </a:ext>
            </a:extLst>
          </p:cNvPr>
          <p:cNvSpPr txBox="1"/>
          <p:nvPr/>
        </p:nvSpPr>
        <p:spPr>
          <a:xfrm>
            <a:off x="175133" y="1772816"/>
            <a:ext cx="1567288"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Kuykendall </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Tampa, Florida</a:t>
            </a:r>
          </a:p>
        </p:txBody>
      </p:sp>
      <p:pic>
        <p:nvPicPr>
          <p:cNvPr id="11" name="Picture 10">
            <a:extLst>
              <a:ext uri="{FF2B5EF4-FFF2-40B4-BE49-F238E27FC236}">
                <a16:creationId xmlns:a16="http://schemas.microsoft.com/office/drawing/2014/main" id="{64EF3E5D-AA04-4EFA-FD39-A505ED5872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6567" y="218336"/>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299903" y="2464856"/>
            <a:ext cx="9548625" cy="2354018"/>
          </a:xfrm>
        </p:spPr>
        <p:txBody>
          <a:bodyPr/>
          <a:lstStyle/>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Potential role of ACVR1/ALK2 inhibition in alleviating </a:t>
            </a:r>
            <a:r>
              <a:rPr lang="en-US" sz="2400" kern="100">
                <a:effectLst/>
                <a:latin typeface="+mn-lt"/>
                <a:ea typeface="Aptos" panose="020B0004020202020204" pitchFamily="34" charset="0"/>
                <a:cs typeface="Times New Roman" panose="02020603050405020304" pitchFamily="18" charset="0"/>
              </a:rPr>
              <a:t>anemia for </a:t>
            </a:r>
            <a:r>
              <a:rPr lang="en-US" sz="2400" kern="100" dirty="0">
                <a:effectLst/>
                <a:latin typeface="+mn-lt"/>
                <a:ea typeface="Aptos" panose="020B0004020202020204" pitchFamily="34" charset="0"/>
                <a:cs typeface="Times New Roman" panose="02020603050405020304" pitchFamily="18" charset="0"/>
              </a:rPr>
              <a:t>patients with MF; mechanism of action of zilurgisertib</a:t>
            </a:r>
          </a:p>
          <a:p>
            <a:pPr marL="0" marR="0" lvl="0" indent="0">
              <a:lnSpc>
                <a:spcPct val="55000"/>
              </a:lnSpc>
              <a:spcBef>
                <a:spcPts val="0"/>
              </a:spcBef>
              <a:spcAft>
                <a:spcPts val="0"/>
              </a:spcAft>
              <a:buNone/>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Preliminary data with and ongoing investigation of zilurgisertib as monotherapy and combined with ruxolitinib for patients with anemia due to MF</a:t>
            </a:r>
          </a:p>
          <a:p>
            <a:pPr marL="0" marR="0" lvl="0" indent="0">
              <a:lnSpc>
                <a:spcPct val="55000"/>
              </a:lnSpc>
              <a:spcBef>
                <a:spcPts val="0"/>
              </a:spcBef>
              <a:spcAft>
                <a:spcPts val="0"/>
              </a:spcAft>
              <a:buNone/>
            </a:pPr>
            <a:endParaRPr lang="en-US" sz="2400" kern="100" dirty="0">
              <a:effectLst/>
              <a:latin typeface="+mn-lt"/>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Early activity and safety data with and ongoing investigation of other novel agents and strategies for MF, such as </a:t>
            </a:r>
            <a:r>
              <a:rPr lang="en-US" sz="2400" kern="100" dirty="0" err="1">
                <a:effectLst/>
                <a:latin typeface="+mn-lt"/>
                <a:ea typeface="Aptos" panose="020B0004020202020204" pitchFamily="34" charset="0"/>
                <a:cs typeface="Times New Roman" panose="02020603050405020304" pitchFamily="18" charset="0"/>
              </a:rPr>
              <a:t>imetelstat</a:t>
            </a:r>
            <a:r>
              <a:rPr lang="en-US" sz="2400" kern="100" dirty="0">
                <a:effectLst/>
                <a:latin typeface="+mn-lt"/>
                <a:ea typeface="Aptos" panose="020B0004020202020204" pitchFamily="34" charset="0"/>
                <a:cs typeface="Times New Roman" panose="02020603050405020304" pitchFamily="18" charset="0"/>
              </a:rPr>
              <a:t>, </a:t>
            </a:r>
            <a:r>
              <a:rPr lang="en-US" sz="2400" kern="100" dirty="0" err="1">
                <a:effectLst/>
                <a:latin typeface="+mn-lt"/>
                <a:ea typeface="Aptos" panose="020B0004020202020204" pitchFamily="34" charset="0"/>
                <a:cs typeface="Times New Roman" panose="02020603050405020304" pitchFamily="18" charset="0"/>
              </a:rPr>
              <a:t>navtemadlin</a:t>
            </a:r>
            <a:r>
              <a:rPr lang="en-US" sz="2400" kern="100" dirty="0">
                <a:effectLst/>
                <a:latin typeface="+mn-lt"/>
                <a:ea typeface="Aptos" panose="020B0004020202020204" pitchFamily="34" charset="0"/>
                <a:cs typeface="Times New Roman" panose="02020603050405020304" pitchFamily="18" charset="0"/>
              </a:rPr>
              <a:t>, </a:t>
            </a:r>
            <a:r>
              <a:rPr lang="en-US" sz="2400" kern="100" dirty="0" err="1">
                <a:effectLst/>
                <a:latin typeface="+mn-lt"/>
                <a:ea typeface="Aptos" panose="020B0004020202020204" pitchFamily="34" charset="0"/>
                <a:cs typeface="Times New Roman" panose="02020603050405020304" pitchFamily="18" charset="0"/>
              </a:rPr>
              <a:t>selinexor</a:t>
            </a:r>
            <a:r>
              <a:rPr lang="en-US" sz="2400" kern="100" dirty="0">
                <a:effectLst/>
                <a:latin typeface="+mn-lt"/>
                <a:ea typeface="Aptos" panose="020B0004020202020204" pitchFamily="34" charset="0"/>
                <a:cs typeface="Times New Roman" panose="02020603050405020304" pitchFamily="18" charset="0"/>
              </a:rPr>
              <a:t>, </a:t>
            </a:r>
            <a:r>
              <a:rPr lang="en-US" sz="2400" kern="100" dirty="0" err="1">
                <a:effectLst/>
                <a:latin typeface="+mn-lt"/>
                <a:ea typeface="Aptos" panose="020B0004020202020204" pitchFamily="34" charset="0"/>
                <a:cs typeface="Times New Roman" panose="02020603050405020304" pitchFamily="18" charset="0"/>
              </a:rPr>
              <a:t>bomedemstat</a:t>
            </a:r>
            <a:r>
              <a:rPr lang="en-US" sz="2400" kern="100" dirty="0">
                <a:effectLst/>
                <a:latin typeface="+mn-lt"/>
                <a:ea typeface="Aptos" panose="020B0004020202020204" pitchFamily="34" charset="0"/>
                <a:cs typeface="Times New Roman" panose="02020603050405020304" pitchFamily="18" charset="0"/>
              </a:rPr>
              <a:t> and </a:t>
            </a:r>
            <a:r>
              <a:rPr lang="en-US" sz="2400" kern="100" dirty="0" err="1">
                <a:effectLst/>
                <a:latin typeface="+mn-lt"/>
                <a:ea typeface="Aptos" panose="020B0004020202020204" pitchFamily="34" charset="0"/>
                <a:cs typeface="Times New Roman" panose="02020603050405020304" pitchFamily="18" charset="0"/>
              </a:rPr>
              <a:t>ropeginterferon</a:t>
            </a:r>
            <a:r>
              <a:rPr lang="en-US" sz="2400" kern="100" dirty="0">
                <a:effectLst/>
                <a:latin typeface="+mn-lt"/>
                <a:ea typeface="Aptos" panose="020B0004020202020204" pitchFamily="34" charset="0"/>
                <a:cs typeface="Times New Roman" panose="02020603050405020304" pitchFamily="18" charset="0"/>
              </a:rPr>
              <a:t> alfa-2b</a:t>
            </a:r>
          </a:p>
          <a:p>
            <a:pPr marL="342900" marR="0" lvl="0" indent="-342900">
              <a:spcBef>
                <a:spcPts val="0"/>
              </a:spcBef>
              <a:spcAft>
                <a:spcPts val="0"/>
              </a:spcAft>
              <a:buFont typeface="Symbol" pitchFamily="2" charset="2"/>
              <a:buChar char=""/>
            </a:pPr>
            <a:endParaRPr lang="en-US" sz="2400" kern="100" dirty="0">
              <a:effectLst/>
              <a:latin typeface="+mn-lt"/>
              <a:ea typeface="Aptos" panose="020B000402020202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1943304" y="363451"/>
            <a:ext cx="8155768" cy="1143000"/>
          </a:xfrm>
        </p:spPr>
        <p:txBody>
          <a:bodyPr lIns="91440" tIns="91440" rIns="91440" bIns="182880"/>
          <a:lstStyle/>
          <a:p>
            <a:br>
              <a:rPr lang="en-US" dirty="0">
                <a:solidFill>
                  <a:schemeClr val="bg1"/>
                </a:solidFill>
              </a:rPr>
            </a:br>
            <a:r>
              <a:rPr lang="en-US" dirty="0">
                <a:solidFill>
                  <a:schemeClr val="bg1"/>
                </a:solidFill>
              </a:rPr>
              <a:t>Promising Agents and Strategies </a:t>
            </a:r>
            <a:br>
              <a:rPr lang="en-US" dirty="0">
                <a:solidFill>
                  <a:schemeClr val="bg1"/>
                </a:solidFill>
              </a:rPr>
            </a:br>
            <a:r>
              <a:rPr lang="en-US" dirty="0">
                <a:solidFill>
                  <a:schemeClr val="bg1"/>
                </a:solidFill>
              </a:rPr>
              <a:t>for Patients with MF (Continued) </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497064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8AFDAF-2A75-AB23-2B2E-D8A070B00CA2}"/>
              </a:ext>
            </a:extLst>
          </p:cNvPr>
          <p:cNvSpPr txBox="1"/>
          <p:nvPr/>
        </p:nvSpPr>
        <p:spPr>
          <a:xfrm>
            <a:off x="3728" y="6477097"/>
            <a:ext cx="3555845" cy="323165"/>
          </a:xfrm>
          <a:prstGeom prst="rect">
            <a:avLst/>
          </a:prstGeom>
          <a:noFill/>
        </p:spPr>
        <p:txBody>
          <a:bodyPr wrap="none" rtlCol="0">
            <a:spAutoFit/>
          </a:bodyPr>
          <a:lstStyle/>
          <a:p>
            <a:r>
              <a:rPr lang="en-US" sz="1500" b="0" dirty="0">
                <a:solidFill>
                  <a:schemeClr val="tx1"/>
                </a:solidFill>
                <a:latin typeface="+mn-lt"/>
              </a:rPr>
              <a:t>Pemmaraju N et al. ASH 2023;Abstract 620.</a:t>
            </a:r>
            <a:endParaRPr lang="en-US" sz="1500" b="0" dirty="0">
              <a:solidFill>
                <a:schemeClr val="tx1"/>
              </a:solidFill>
            </a:endParaRPr>
          </a:p>
        </p:txBody>
      </p:sp>
      <p:sp>
        <p:nvSpPr>
          <p:cNvPr id="5" name="Title 3">
            <a:extLst>
              <a:ext uri="{FF2B5EF4-FFF2-40B4-BE49-F238E27FC236}">
                <a16:creationId xmlns:a16="http://schemas.microsoft.com/office/drawing/2014/main" id="{A0EA0342-D94B-E2BE-6BF8-EBBBAFBA0174}"/>
              </a:ext>
            </a:extLst>
          </p:cNvPr>
          <p:cNvSpPr txBox="1">
            <a:spLocks/>
          </p:cNvSpPr>
          <p:nvPr/>
        </p:nvSpPr>
        <p:spPr bwMode="auto">
          <a:xfrm>
            <a:off x="912285" y="227013"/>
            <a:ext cx="10358967" cy="46568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Navitoclax Mechanism of Action in Myelofibrosis</a:t>
            </a:r>
          </a:p>
        </p:txBody>
      </p:sp>
      <p:pic>
        <p:nvPicPr>
          <p:cNvPr id="10" name="Picture 9">
            <a:extLst>
              <a:ext uri="{FF2B5EF4-FFF2-40B4-BE49-F238E27FC236}">
                <a16:creationId xmlns:a16="http://schemas.microsoft.com/office/drawing/2014/main" id="{A89CC4FF-0693-026A-3E8F-3C84A8470A09}"/>
              </a:ext>
            </a:extLst>
          </p:cNvPr>
          <p:cNvPicPr>
            <a:picLocks noChangeAspect="1"/>
          </p:cNvPicPr>
          <p:nvPr/>
        </p:nvPicPr>
        <p:blipFill>
          <a:blip r:embed="rId2"/>
          <a:stretch>
            <a:fillRect/>
          </a:stretch>
        </p:blipFill>
        <p:spPr>
          <a:xfrm>
            <a:off x="573672" y="946804"/>
            <a:ext cx="10719868" cy="5276185"/>
          </a:xfrm>
          <a:prstGeom prst="rect">
            <a:avLst/>
          </a:prstGeom>
        </p:spPr>
      </p:pic>
    </p:spTree>
    <p:extLst>
      <p:ext uri="{BB962C8B-B14F-4D97-AF65-F5344CB8AC3E}">
        <p14:creationId xmlns:p14="http://schemas.microsoft.com/office/powerpoint/2010/main" val="857559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4C523-26C2-64FA-B5C3-563213CAFEB1}"/>
              </a:ext>
            </a:extLst>
          </p:cNvPr>
          <p:cNvSpPr>
            <a:spLocks noGrp="1"/>
          </p:cNvSpPr>
          <p:nvPr>
            <p:ph type="title"/>
          </p:nvPr>
        </p:nvSpPr>
        <p:spPr>
          <a:xfrm>
            <a:off x="912285" y="125760"/>
            <a:ext cx="10358967" cy="1143000"/>
          </a:xfrm>
        </p:spPr>
        <p:txBody>
          <a:bodyPr/>
          <a:lstStyle/>
          <a:p>
            <a:pPr algn="l"/>
            <a:r>
              <a:rPr lang="en-US" dirty="0"/>
              <a:t>Simultaneous Inhibition of BET and JAK in Myelofibrosis</a:t>
            </a:r>
            <a:br>
              <a:rPr lang="en-US" dirty="0"/>
            </a:br>
            <a:r>
              <a:rPr lang="en-US" sz="2400" dirty="0"/>
              <a:t>A Potential Therapeutic Approach to Address Heterogeneous Disease Pathology</a:t>
            </a:r>
          </a:p>
        </p:txBody>
      </p:sp>
      <p:sp>
        <p:nvSpPr>
          <p:cNvPr id="3" name="TextBox 2">
            <a:extLst>
              <a:ext uri="{FF2B5EF4-FFF2-40B4-BE49-F238E27FC236}">
                <a16:creationId xmlns:a16="http://schemas.microsoft.com/office/drawing/2014/main" id="{365F1E4A-34B8-590E-8E7B-5D293C5E61FA}"/>
              </a:ext>
            </a:extLst>
          </p:cNvPr>
          <p:cNvSpPr txBox="1"/>
          <p:nvPr/>
        </p:nvSpPr>
        <p:spPr>
          <a:xfrm>
            <a:off x="119336" y="6436617"/>
            <a:ext cx="3633239" cy="323165"/>
          </a:xfrm>
          <a:prstGeom prst="rect">
            <a:avLst/>
          </a:prstGeom>
          <a:noFill/>
        </p:spPr>
        <p:txBody>
          <a:bodyPr wrap="none" rtlCol="0">
            <a:spAutoFit/>
          </a:bodyPr>
          <a:lstStyle/>
          <a:p>
            <a:r>
              <a:rPr lang="en-US" sz="1500" b="0" dirty="0" err="1">
                <a:solidFill>
                  <a:schemeClr val="tx1"/>
                </a:solidFill>
                <a:latin typeface="+mn-lt"/>
              </a:rPr>
              <a:t>Mascarenhas</a:t>
            </a:r>
            <a:r>
              <a:rPr lang="en-US" sz="1500" b="0" dirty="0">
                <a:solidFill>
                  <a:schemeClr val="tx1"/>
                </a:solidFill>
                <a:latin typeface="+mn-lt"/>
              </a:rPr>
              <a:t> J et al. ASH 2022;Abstract 238.</a:t>
            </a:r>
          </a:p>
        </p:txBody>
      </p:sp>
      <p:pic>
        <p:nvPicPr>
          <p:cNvPr id="5" name="Picture 4" descr="Graphical user interface, application&#10;&#10;Description automatically generated">
            <a:extLst>
              <a:ext uri="{FF2B5EF4-FFF2-40B4-BE49-F238E27FC236}">
                <a16:creationId xmlns:a16="http://schemas.microsoft.com/office/drawing/2014/main" id="{14462BAF-6A61-5C3C-79CA-B1E95B110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66" y="1268760"/>
            <a:ext cx="10719868" cy="4851208"/>
          </a:xfrm>
          <a:prstGeom prst="rect">
            <a:avLst/>
          </a:prstGeom>
        </p:spPr>
      </p:pic>
    </p:spTree>
    <p:extLst>
      <p:ext uri="{BB962C8B-B14F-4D97-AF65-F5344CB8AC3E}">
        <p14:creationId xmlns:p14="http://schemas.microsoft.com/office/powerpoint/2010/main" val="34248963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9E257-B12E-C2EA-4C0E-5EF5C02BA158}"/>
              </a:ext>
            </a:extLst>
          </p:cNvPr>
          <p:cNvSpPr>
            <a:spLocks noGrp="1"/>
          </p:cNvSpPr>
          <p:nvPr>
            <p:ph type="title"/>
          </p:nvPr>
        </p:nvSpPr>
        <p:spPr>
          <a:xfrm>
            <a:off x="916516" y="73125"/>
            <a:ext cx="10358967" cy="1143000"/>
          </a:xfrm>
        </p:spPr>
        <p:txBody>
          <a:bodyPr/>
          <a:lstStyle/>
          <a:p>
            <a:r>
              <a:rPr lang="en-US" dirty="0" err="1">
                <a:latin typeface="Calibri" panose="020F0502020204030204" pitchFamily="34" charset="0"/>
                <a:cs typeface="Calibri" panose="020F0502020204030204" pitchFamily="34" charset="0"/>
              </a:rPr>
              <a:t>Luspatercept</a:t>
            </a:r>
            <a:r>
              <a:rPr lang="en-US" dirty="0">
                <a:latin typeface="Calibri" panose="020F0502020204030204" pitchFamily="34" charset="0"/>
                <a:cs typeface="Calibri" panose="020F0502020204030204" pitchFamily="34" charset="0"/>
              </a:rPr>
              <a:t> Mechanism of Action in Anemia</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457F70C-9A6C-BCE5-9C31-479AF595F24F}"/>
              </a:ext>
            </a:extLst>
          </p:cNvPr>
          <p:cNvSpPr txBox="1"/>
          <p:nvPr/>
        </p:nvSpPr>
        <p:spPr>
          <a:xfrm>
            <a:off x="191344" y="6477098"/>
            <a:ext cx="3918830" cy="323165"/>
          </a:xfrm>
          <a:prstGeom prst="rect">
            <a:avLst/>
          </a:prstGeom>
          <a:noFill/>
        </p:spPr>
        <p:txBody>
          <a:bodyPr wrap="none" rtlCol="0">
            <a:spAutoFit/>
          </a:bodyPr>
          <a:lstStyle/>
          <a:p>
            <a:r>
              <a:rPr lang="en-US" sz="1500" b="0" dirty="0" err="1">
                <a:solidFill>
                  <a:schemeClr val="tx1"/>
                </a:solidFill>
                <a:latin typeface="+mn-lt"/>
              </a:rPr>
              <a:t>Kubasch</a:t>
            </a:r>
            <a:r>
              <a:rPr lang="en-US" sz="1500" b="0" dirty="0">
                <a:solidFill>
                  <a:schemeClr val="tx1"/>
                </a:solidFill>
                <a:latin typeface="+mn-lt"/>
              </a:rPr>
              <a:t> AS et al. </a:t>
            </a:r>
            <a:r>
              <a:rPr lang="en-US" sz="1500" b="0" i="1" dirty="0">
                <a:solidFill>
                  <a:schemeClr val="tx1"/>
                </a:solidFill>
                <a:latin typeface="+mn-lt"/>
              </a:rPr>
              <a:t>Blood Adv</a:t>
            </a:r>
            <a:r>
              <a:rPr lang="en-US" sz="1500" b="0" dirty="0">
                <a:solidFill>
                  <a:schemeClr val="tx1"/>
                </a:solidFill>
                <a:latin typeface="+mn-lt"/>
              </a:rPr>
              <a:t> 2021;5(5):1565-75. </a:t>
            </a:r>
          </a:p>
        </p:txBody>
      </p:sp>
      <p:pic>
        <p:nvPicPr>
          <p:cNvPr id="4" name="Picture 3">
            <a:extLst>
              <a:ext uri="{FF2B5EF4-FFF2-40B4-BE49-F238E27FC236}">
                <a16:creationId xmlns:a16="http://schemas.microsoft.com/office/drawing/2014/main" id="{16FD6295-C20D-EABF-53FC-C3D4DA02E4F3}"/>
              </a:ext>
            </a:extLst>
          </p:cNvPr>
          <p:cNvPicPr>
            <a:picLocks noChangeAspect="1"/>
          </p:cNvPicPr>
          <p:nvPr/>
        </p:nvPicPr>
        <p:blipFill>
          <a:blip r:embed="rId2"/>
          <a:stretch>
            <a:fillRect/>
          </a:stretch>
        </p:blipFill>
        <p:spPr>
          <a:xfrm>
            <a:off x="3205198" y="908720"/>
            <a:ext cx="5781602" cy="5369629"/>
          </a:xfrm>
          <a:prstGeom prst="rect">
            <a:avLst/>
          </a:prstGeom>
        </p:spPr>
      </p:pic>
    </p:spTree>
    <p:extLst>
      <p:ext uri="{BB962C8B-B14F-4D97-AF65-F5344CB8AC3E}">
        <p14:creationId xmlns:p14="http://schemas.microsoft.com/office/powerpoint/2010/main" val="4993322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1F4FB-B463-2E4C-9A6C-062D4C07D45B}"/>
              </a:ext>
            </a:extLst>
          </p:cNvPr>
          <p:cNvSpPr>
            <a:spLocks noGrp="1"/>
          </p:cNvSpPr>
          <p:nvPr>
            <p:ph type="title"/>
          </p:nvPr>
        </p:nvSpPr>
        <p:spPr>
          <a:xfrm>
            <a:off x="916516" y="57736"/>
            <a:ext cx="10358967" cy="982603"/>
          </a:xfrm>
        </p:spPr>
        <p:txBody>
          <a:bodyPr/>
          <a:lstStyle/>
          <a:p>
            <a:r>
              <a:rPr lang="en-US" dirty="0"/>
              <a:t>ACVR1 Is an Emerging Biomarker in MF and Anemia</a:t>
            </a:r>
          </a:p>
        </p:txBody>
      </p:sp>
      <p:sp>
        <p:nvSpPr>
          <p:cNvPr id="5" name="TextBox 4">
            <a:extLst>
              <a:ext uri="{FF2B5EF4-FFF2-40B4-BE49-F238E27FC236}">
                <a16:creationId xmlns:a16="http://schemas.microsoft.com/office/drawing/2014/main" id="{7FE1FBC8-A5F3-954A-9908-ADC62C27B4DD}"/>
              </a:ext>
            </a:extLst>
          </p:cNvPr>
          <p:cNvSpPr txBox="1"/>
          <p:nvPr/>
        </p:nvSpPr>
        <p:spPr>
          <a:xfrm>
            <a:off x="0" y="6477098"/>
            <a:ext cx="9480376" cy="323165"/>
          </a:xfrm>
          <a:prstGeom prst="rect">
            <a:avLst/>
          </a:prstGeom>
          <a:noFill/>
        </p:spPr>
        <p:txBody>
          <a:bodyPr wrap="square">
            <a:spAutoFit/>
          </a:bodyPr>
          <a:lstStyle/>
          <a:p>
            <a:pPr marL="98425" marR="0" lvl="0" indent="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Oh ST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2023;7(19):5835-42;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Duminuco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2024;16(1):154.</a:t>
            </a:r>
          </a:p>
        </p:txBody>
      </p:sp>
      <p:pic>
        <p:nvPicPr>
          <p:cNvPr id="2052" name="Picture 4">
            <a:extLst>
              <a:ext uri="{FF2B5EF4-FFF2-40B4-BE49-F238E27FC236}">
                <a16:creationId xmlns:a16="http://schemas.microsoft.com/office/drawing/2014/main" id="{0A075E65-794A-8C61-307E-8F657BEC3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908720"/>
            <a:ext cx="4586267" cy="5416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4809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0EA0342-D94B-E2BE-6BF8-EBBBAFBA0174}"/>
              </a:ext>
            </a:extLst>
          </p:cNvPr>
          <p:cNvSpPr txBox="1">
            <a:spLocks/>
          </p:cNvSpPr>
          <p:nvPr/>
        </p:nvSpPr>
        <p:spPr bwMode="auto">
          <a:xfrm>
            <a:off x="912285" y="227013"/>
            <a:ext cx="10358967" cy="46568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Selinexor Mechanism of Action in Myelofibrosis</a:t>
            </a:r>
          </a:p>
        </p:txBody>
      </p:sp>
      <p:pic>
        <p:nvPicPr>
          <p:cNvPr id="3" name="Picture 2" descr="A diagram of a cell cycle&#10;&#10;Description automatically generated">
            <a:extLst>
              <a:ext uri="{FF2B5EF4-FFF2-40B4-BE49-F238E27FC236}">
                <a16:creationId xmlns:a16="http://schemas.microsoft.com/office/drawing/2014/main" id="{075013FA-F346-5CE8-A600-BEA33FE6F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909734"/>
            <a:ext cx="10223136" cy="5183562"/>
          </a:xfrm>
          <a:prstGeom prst="rect">
            <a:avLst/>
          </a:prstGeom>
        </p:spPr>
      </p:pic>
      <p:sp>
        <p:nvSpPr>
          <p:cNvPr id="4" name="Rectangle 3">
            <a:extLst>
              <a:ext uri="{FF2B5EF4-FFF2-40B4-BE49-F238E27FC236}">
                <a16:creationId xmlns:a16="http://schemas.microsoft.com/office/drawing/2014/main" id="{77D63F7D-A0BD-BD60-51F6-267B6414EDC2}"/>
              </a:ext>
            </a:extLst>
          </p:cNvPr>
          <p:cNvSpPr/>
          <p:nvPr/>
        </p:nvSpPr>
        <p:spPr bwMode="auto">
          <a:xfrm>
            <a:off x="11205013" y="5805264"/>
            <a:ext cx="134692" cy="216024"/>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B5C12066-0255-5518-6555-3AF76B6D8DCC}"/>
              </a:ext>
            </a:extLst>
          </p:cNvPr>
          <p:cNvSpPr txBox="1"/>
          <p:nvPr/>
        </p:nvSpPr>
        <p:spPr>
          <a:xfrm>
            <a:off x="191344" y="6469404"/>
            <a:ext cx="3432671" cy="323165"/>
          </a:xfrm>
          <a:prstGeom prst="rect">
            <a:avLst/>
          </a:prstGeom>
          <a:noFill/>
        </p:spPr>
        <p:txBody>
          <a:bodyPr wrap="none" rtlCol="0">
            <a:spAutoFit/>
          </a:bodyPr>
          <a:lstStyle/>
          <a:p>
            <a:r>
              <a:rPr lang="en-US" sz="1500" b="0" dirty="0" err="1">
                <a:solidFill>
                  <a:schemeClr val="tx1"/>
                </a:solidFill>
                <a:latin typeface="+mn-lt"/>
              </a:rPr>
              <a:t>Tantravahi</a:t>
            </a:r>
            <a:r>
              <a:rPr lang="en-US" sz="1500" b="0" dirty="0">
                <a:solidFill>
                  <a:schemeClr val="tx1"/>
                </a:solidFill>
                <a:latin typeface="+mn-lt"/>
              </a:rPr>
              <a:t> S et al. ASH</a:t>
            </a:r>
            <a:r>
              <a:rPr lang="en-US" sz="1500" b="0" i="1" dirty="0">
                <a:solidFill>
                  <a:schemeClr val="tx1"/>
                </a:solidFill>
                <a:latin typeface="+mn-lt"/>
              </a:rPr>
              <a:t> </a:t>
            </a:r>
            <a:r>
              <a:rPr lang="en-US" sz="1500" b="0" dirty="0">
                <a:solidFill>
                  <a:schemeClr val="tx1"/>
                </a:solidFill>
                <a:latin typeface="+mn-lt"/>
              </a:rPr>
              <a:t>2023</a:t>
            </a:r>
            <a:r>
              <a:rPr lang="en-US" sz="1500" b="0" i="1" dirty="0">
                <a:solidFill>
                  <a:schemeClr val="tx1"/>
                </a:solidFill>
                <a:latin typeface="+mn-lt"/>
              </a:rPr>
              <a:t>;</a:t>
            </a:r>
            <a:r>
              <a:rPr lang="en-US" sz="1500" b="0" dirty="0">
                <a:solidFill>
                  <a:schemeClr val="tx1"/>
                </a:solidFill>
                <a:latin typeface="+mn-lt"/>
              </a:rPr>
              <a:t>Abstract 622.</a:t>
            </a:r>
          </a:p>
        </p:txBody>
      </p:sp>
    </p:spTree>
    <p:extLst>
      <p:ext uri="{BB962C8B-B14F-4D97-AF65-F5344CB8AC3E}">
        <p14:creationId xmlns:p14="http://schemas.microsoft.com/office/powerpoint/2010/main" val="1317434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9E28A7-9C54-EE48-3864-F233599609DC}"/>
              </a:ext>
            </a:extLst>
          </p:cNvPr>
          <p:cNvSpPr txBox="1">
            <a:spLocks/>
          </p:cNvSpPr>
          <p:nvPr/>
        </p:nvSpPr>
        <p:spPr>
          <a:xfrm>
            <a:off x="912285" y="227013"/>
            <a:ext cx="10728331" cy="465683"/>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Bomedemstat</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Mechanism of Action</a:t>
            </a:r>
          </a:p>
        </p:txBody>
      </p:sp>
      <p:sp>
        <p:nvSpPr>
          <p:cNvPr id="5" name="TextBox 4">
            <a:extLst>
              <a:ext uri="{FF2B5EF4-FFF2-40B4-BE49-F238E27FC236}">
                <a16:creationId xmlns:a16="http://schemas.microsoft.com/office/drawing/2014/main" id="{AD405144-E314-4BD2-0ED7-30763813FAF7}"/>
              </a:ext>
            </a:extLst>
          </p:cNvPr>
          <p:cNvSpPr txBox="1"/>
          <p:nvPr/>
        </p:nvSpPr>
        <p:spPr>
          <a:xfrm>
            <a:off x="119336" y="6469404"/>
            <a:ext cx="295933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Gill H et al. ASH 2023;Abstract 621. </a:t>
            </a:r>
          </a:p>
        </p:txBody>
      </p:sp>
      <p:pic>
        <p:nvPicPr>
          <p:cNvPr id="2" name="Picture 1">
            <a:extLst>
              <a:ext uri="{FF2B5EF4-FFF2-40B4-BE49-F238E27FC236}">
                <a16:creationId xmlns:a16="http://schemas.microsoft.com/office/drawing/2014/main" id="{273DA4AF-91DE-A308-0E58-0137F9F1F98D}"/>
              </a:ext>
            </a:extLst>
          </p:cNvPr>
          <p:cNvPicPr>
            <a:picLocks noChangeAspect="1"/>
          </p:cNvPicPr>
          <p:nvPr/>
        </p:nvPicPr>
        <p:blipFill>
          <a:blip r:embed="rId2"/>
          <a:stretch>
            <a:fillRect/>
          </a:stretch>
        </p:blipFill>
        <p:spPr>
          <a:xfrm>
            <a:off x="573621" y="998176"/>
            <a:ext cx="11044757" cy="4536504"/>
          </a:xfrm>
          <a:prstGeom prst="rect">
            <a:avLst/>
          </a:prstGeom>
        </p:spPr>
      </p:pic>
    </p:spTree>
    <p:extLst>
      <p:ext uri="{BB962C8B-B14F-4D97-AF65-F5344CB8AC3E}">
        <p14:creationId xmlns:p14="http://schemas.microsoft.com/office/powerpoint/2010/main" val="29912686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C4919-FF00-DC8A-D233-2743BBCCF1CB}"/>
              </a:ext>
            </a:extLst>
          </p:cNvPr>
          <p:cNvSpPr txBox="1">
            <a:spLocks/>
          </p:cNvSpPr>
          <p:nvPr/>
        </p:nvSpPr>
        <p:spPr>
          <a:xfrm>
            <a:off x="1415480" y="1916832"/>
            <a:ext cx="9361040" cy="2520280"/>
          </a:xfrm>
          <a:prstGeom prst="rect">
            <a:avLst/>
          </a:prstGeom>
          <a:solidFill>
            <a:srgbClr val="E9F8FD"/>
          </a:solidFill>
          <a:ln>
            <a:solidFill>
              <a:schemeClr val="tx2">
                <a:lumMod val="50000"/>
                <a:lumOff val="50000"/>
              </a:schemeClr>
            </a:solidFill>
          </a:ln>
        </p:spPr>
        <p:txBody>
          <a:bodyPr lIns="365760" rIns="36576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This educational activity contains discussion of </a:t>
            </a:r>
            <a:b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b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non-FDA-approved uses of agents and regimens. Please refer to official prescribing information for each product for approved indications. </a:t>
            </a:r>
            <a:endParaRPr kumimoji="0" lang="en-US" sz="32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2919813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Sara M Tinsley-Vance, PhD, APRN, AOCN </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the logistics and potential benefits of enrolling on a clinical trial</a:t>
            </a:r>
          </a:p>
          <a:p>
            <a:pPr marL="98425" indent="0">
              <a:buNone/>
            </a:pPr>
            <a:endParaRPr lang="en-US" sz="3200" dirty="0"/>
          </a:p>
        </p:txBody>
      </p:sp>
      <p:pic>
        <p:nvPicPr>
          <p:cNvPr id="5" name="Picture 4">
            <a:extLst>
              <a:ext uri="{FF2B5EF4-FFF2-40B4-BE49-F238E27FC236}">
                <a16:creationId xmlns:a16="http://schemas.microsoft.com/office/drawing/2014/main" id="{77DFB081-02AD-79F3-DB9A-3D165F4FDA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148390"/>
            <a:ext cx="1261872" cy="1261872"/>
          </a:xfrm>
          <a:prstGeom prst="rect">
            <a:avLst/>
          </a:prstGeom>
        </p:spPr>
      </p:pic>
    </p:spTree>
    <p:extLst>
      <p:ext uri="{BB962C8B-B14F-4D97-AF65-F5344CB8AC3E}">
        <p14:creationId xmlns:p14="http://schemas.microsoft.com/office/powerpoint/2010/main" val="36922496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Trip to LEGOLAND</a:t>
            </a:r>
          </a:p>
        </p:txBody>
      </p:sp>
      <p:sp>
        <p:nvSpPr>
          <p:cNvPr id="15" name="TextBox 14">
            <a:extLst>
              <a:ext uri="{FF2B5EF4-FFF2-40B4-BE49-F238E27FC236}">
                <a16:creationId xmlns:a16="http://schemas.microsoft.com/office/drawing/2014/main" id="{D34DC091-47EE-597A-C700-F6D706C3E090}"/>
              </a:ext>
            </a:extLst>
          </p:cNvPr>
          <p:cNvSpPr txBox="1"/>
          <p:nvPr/>
        </p:nvSpPr>
        <p:spPr>
          <a:xfrm>
            <a:off x="4653876" y="5860995"/>
            <a:ext cx="323856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Amy Goodrich, CRNP</a:t>
            </a:r>
          </a:p>
        </p:txBody>
      </p:sp>
      <p:pic>
        <p:nvPicPr>
          <p:cNvPr id="5" name="Picture 4" descr="A person wearing a headset&#10;&#10;Description automatically generated">
            <a:extLst>
              <a:ext uri="{FF2B5EF4-FFF2-40B4-BE49-F238E27FC236}">
                <a16:creationId xmlns:a16="http://schemas.microsoft.com/office/drawing/2014/main" id="{7150686F-4995-8D1A-2D85-991C390B4328}"/>
              </a:ext>
            </a:extLst>
          </p:cNvPr>
          <p:cNvPicPr>
            <a:picLocks noChangeAspect="1"/>
          </p:cNvPicPr>
          <p:nvPr/>
        </p:nvPicPr>
        <p:blipFill>
          <a:blip r:embed="rId3"/>
          <a:stretch>
            <a:fillRect/>
          </a:stretch>
        </p:blipFill>
        <p:spPr>
          <a:xfrm>
            <a:off x="3382724" y="2513066"/>
            <a:ext cx="5780871" cy="32517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662980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794E11-6F5A-DF5C-811D-ED8D0348863A}"/>
              </a:ext>
            </a:extLst>
          </p:cNvPr>
          <p:cNvSpPr txBox="1">
            <a:spLocks/>
          </p:cNvSpPr>
          <p:nvPr/>
        </p:nvSpPr>
        <p:spPr>
          <a:xfrm>
            <a:off x="912286" y="44625"/>
            <a:ext cx="10358967" cy="730762"/>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Nurse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18" name="TextBox 17">
            <a:extLst>
              <a:ext uri="{FF2B5EF4-FFF2-40B4-BE49-F238E27FC236}">
                <a16:creationId xmlns:a16="http://schemas.microsoft.com/office/drawing/2014/main" id="{EAE9CF58-B650-5CAF-353F-842DD5162C42}"/>
              </a:ext>
            </a:extLst>
          </p:cNvPr>
          <p:cNvSpPr txBox="1"/>
          <p:nvPr/>
        </p:nvSpPr>
        <p:spPr>
          <a:xfrm>
            <a:off x="2434373" y="775387"/>
            <a:ext cx="2871405" cy="123908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Jacqueline Broadway-Duren, PhD, DNP, APRN, FNP-BC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28" name="TextBox 27">
            <a:extLst>
              <a:ext uri="{FF2B5EF4-FFF2-40B4-BE49-F238E27FC236}">
                <a16:creationId xmlns:a16="http://schemas.microsoft.com/office/drawing/2014/main" id="{EC14A0F5-C7E1-581E-9E67-C3ABB78C2B09}"/>
              </a:ext>
            </a:extLst>
          </p:cNvPr>
          <p:cNvSpPr txBox="1"/>
          <p:nvPr/>
        </p:nvSpPr>
        <p:spPr>
          <a:xfrm>
            <a:off x="2434373" y="4682516"/>
            <a:ext cx="3258856"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Amy Goodrich, CRNP </a:t>
            </a: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Gothic" panose="020B0609070205080204" pitchFamily="49" charset="-128"/>
                <a:cs typeface="Calibri" panose="020F0502020204030204" pitchFamily="34" charset="0"/>
              </a:rPr>
              <a:t> </a:t>
            </a: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The Sidney Kimmel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Baltimore, Maryland</a:t>
            </a:r>
          </a:p>
        </p:txBody>
      </p:sp>
      <p:pic>
        <p:nvPicPr>
          <p:cNvPr id="2" name="Picture 1" descr="A person in a red jacket&#10;&#10;Description automatically generated">
            <a:extLst>
              <a:ext uri="{FF2B5EF4-FFF2-40B4-BE49-F238E27FC236}">
                <a16:creationId xmlns:a16="http://schemas.microsoft.com/office/drawing/2014/main" id="{7675560C-B5C0-0685-1F36-DAF0DD6A518F}"/>
              </a:ext>
            </a:extLst>
          </p:cNvPr>
          <p:cNvPicPr>
            <a:picLocks noChangeAspect="1"/>
          </p:cNvPicPr>
          <p:nvPr/>
        </p:nvPicPr>
        <p:blipFill>
          <a:blip r:embed="rId3"/>
          <a:stretch>
            <a:fillRect/>
          </a:stretch>
        </p:blipFill>
        <p:spPr>
          <a:xfrm>
            <a:off x="387190" y="775387"/>
            <a:ext cx="1970994" cy="1108684"/>
          </a:xfrm>
          <a:prstGeom prst="rect">
            <a:avLst/>
          </a:prstGeom>
          <a:effectLst>
            <a:outerShdw blurRad="50800" dist="38100" dir="2700000" algn="tl" rotWithShape="0">
              <a:prstClr val="black">
                <a:alpha val="40000"/>
              </a:prstClr>
            </a:outerShdw>
          </a:effectLst>
        </p:spPr>
      </p:pic>
      <p:pic>
        <p:nvPicPr>
          <p:cNvPr id="4" name="Picture 3" descr="A person wearing a headset&#10;&#10;Description automatically generated">
            <a:extLst>
              <a:ext uri="{FF2B5EF4-FFF2-40B4-BE49-F238E27FC236}">
                <a16:creationId xmlns:a16="http://schemas.microsoft.com/office/drawing/2014/main" id="{722A501F-35C0-8A4E-79FA-D75A73AA5D19}"/>
              </a:ext>
            </a:extLst>
          </p:cNvPr>
          <p:cNvPicPr>
            <a:picLocks noChangeAspect="1"/>
          </p:cNvPicPr>
          <p:nvPr/>
        </p:nvPicPr>
        <p:blipFill>
          <a:blip r:embed="rId4"/>
          <a:stretch>
            <a:fillRect/>
          </a:stretch>
        </p:blipFill>
        <p:spPr>
          <a:xfrm>
            <a:off x="387190" y="4682516"/>
            <a:ext cx="1970994" cy="1108684"/>
          </a:xfrm>
          <a:prstGeom prst="rect">
            <a:avLst/>
          </a:prstGeom>
          <a:effectLst>
            <a:outerShdw blurRad="50800" dist="38100" dir="2700000" algn="tl" rotWithShape="0">
              <a:prstClr val="black">
                <a:alpha val="40000"/>
              </a:prstClr>
            </a:outerShdw>
          </a:effectLst>
        </p:spPr>
      </p:pic>
      <p:pic>
        <p:nvPicPr>
          <p:cNvPr id="7" name="Picture 6" descr="A person smiling at camera&#10;&#10;Description automatically generated">
            <a:extLst>
              <a:ext uri="{FF2B5EF4-FFF2-40B4-BE49-F238E27FC236}">
                <a16:creationId xmlns:a16="http://schemas.microsoft.com/office/drawing/2014/main" id="{45C0A428-F93E-AFBC-83B0-06844B01BB84}"/>
              </a:ext>
            </a:extLst>
          </p:cNvPr>
          <p:cNvPicPr>
            <a:picLocks noChangeAspect="1"/>
          </p:cNvPicPr>
          <p:nvPr/>
        </p:nvPicPr>
        <p:blipFill>
          <a:blip r:embed="rId5"/>
          <a:stretch>
            <a:fillRect/>
          </a:stretch>
        </p:blipFill>
        <p:spPr>
          <a:xfrm>
            <a:off x="6092048" y="775387"/>
            <a:ext cx="1970994" cy="114839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D692C14-2200-461D-D5D8-4A5BE967FD3E}"/>
              </a:ext>
            </a:extLst>
          </p:cNvPr>
          <p:cNvSpPr txBox="1"/>
          <p:nvPr/>
        </p:nvSpPr>
        <p:spPr>
          <a:xfrm>
            <a:off x="8111315" y="775387"/>
            <a:ext cx="3895628"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Jessica Mitchell, APRN, CNP, MPH</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Mayo Clinic College of Medicine and Science</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Rochester, Minnesota</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person wearing glasses and a headset&#10;&#10;Description automatically generated">
            <a:extLst>
              <a:ext uri="{FF2B5EF4-FFF2-40B4-BE49-F238E27FC236}">
                <a16:creationId xmlns:a16="http://schemas.microsoft.com/office/drawing/2014/main" id="{26375F02-F8E9-F0D0-6D49-587401178A57}"/>
              </a:ext>
            </a:extLst>
          </p:cNvPr>
          <p:cNvPicPr>
            <a:picLocks noChangeAspect="1"/>
          </p:cNvPicPr>
          <p:nvPr/>
        </p:nvPicPr>
        <p:blipFill>
          <a:blip r:embed="rId6"/>
          <a:stretch>
            <a:fillRect/>
          </a:stretch>
        </p:blipFill>
        <p:spPr>
          <a:xfrm>
            <a:off x="6092048" y="4682517"/>
            <a:ext cx="1969273" cy="110771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BCBE6EB-D633-BB82-E44F-4F154D20CE4A}"/>
              </a:ext>
            </a:extLst>
          </p:cNvPr>
          <p:cNvSpPr txBox="1"/>
          <p:nvPr/>
        </p:nvSpPr>
        <p:spPr>
          <a:xfrm>
            <a:off x="8111315" y="4682516"/>
            <a:ext cx="3663355" cy="1045010"/>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Ronald Stein, JD, MSN, NP-C,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USC Norris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Los Angeles, California</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person wearing glasses and a headset&#10;&#10;Description automatically generated">
            <a:extLst>
              <a:ext uri="{FF2B5EF4-FFF2-40B4-BE49-F238E27FC236}">
                <a16:creationId xmlns:a16="http://schemas.microsoft.com/office/drawing/2014/main" id="{3A1E8F4A-40D4-F29E-9085-E4CC1D29A876}"/>
              </a:ext>
            </a:extLst>
          </p:cNvPr>
          <p:cNvPicPr>
            <a:picLocks noChangeAspect="1"/>
          </p:cNvPicPr>
          <p:nvPr/>
        </p:nvPicPr>
        <p:blipFill>
          <a:blip r:embed="rId7"/>
          <a:stretch>
            <a:fillRect/>
          </a:stretch>
        </p:blipFill>
        <p:spPr>
          <a:xfrm>
            <a:off x="6092048" y="2090434"/>
            <a:ext cx="1969273" cy="1107716"/>
          </a:xfrm>
          <a:prstGeom prst="rect">
            <a:avLst/>
          </a:prstGeom>
          <a:effectLst>
            <a:outerShdw blurRad="50800" dist="38100" dir="2700000" algn="tl" rotWithShape="0">
              <a:prstClr val="black">
                <a:alpha val="40000"/>
              </a:prstClr>
            </a:outerShdw>
          </a:effectLst>
        </p:spPr>
      </p:pic>
      <p:pic>
        <p:nvPicPr>
          <p:cNvPr id="12" name="Picture 11" descr="A person wearing glasses and headphones&#10;&#10;Description automatically generated">
            <a:extLst>
              <a:ext uri="{FF2B5EF4-FFF2-40B4-BE49-F238E27FC236}">
                <a16:creationId xmlns:a16="http://schemas.microsoft.com/office/drawing/2014/main" id="{8BF995ED-656E-8998-6CD6-CCEC895E5EF2}"/>
              </a:ext>
            </a:extLst>
          </p:cNvPr>
          <p:cNvPicPr>
            <a:picLocks noChangeAspect="1"/>
          </p:cNvPicPr>
          <p:nvPr/>
        </p:nvPicPr>
        <p:blipFill>
          <a:blip r:embed="rId8"/>
          <a:stretch>
            <a:fillRect/>
          </a:stretch>
        </p:blipFill>
        <p:spPr>
          <a:xfrm>
            <a:off x="6092048" y="3410399"/>
            <a:ext cx="1969273" cy="1107716"/>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4825FBE2-BFB8-757D-91CD-37D61DCC9162}"/>
              </a:ext>
            </a:extLst>
          </p:cNvPr>
          <p:cNvSpPr txBox="1"/>
          <p:nvPr/>
        </p:nvSpPr>
        <p:spPr>
          <a:xfrm>
            <a:off x="8111315" y="2090433"/>
            <a:ext cx="3693494" cy="100022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Tiffany A Richards, PhD, ANP-BC,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14" name="TextBox 13">
            <a:extLst>
              <a:ext uri="{FF2B5EF4-FFF2-40B4-BE49-F238E27FC236}">
                <a16:creationId xmlns:a16="http://schemas.microsoft.com/office/drawing/2014/main" id="{3BAA3A96-EE43-8672-571D-E572E6A34CCF}"/>
              </a:ext>
            </a:extLst>
          </p:cNvPr>
          <p:cNvSpPr txBox="1"/>
          <p:nvPr/>
        </p:nvSpPr>
        <p:spPr>
          <a:xfrm>
            <a:off x="8111314" y="3410398"/>
            <a:ext cx="3993599"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Kimberly A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Spickes</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MNSc</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RN, APRN, OCN, ACNP-BC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University of Arkansas for Medical Sciences </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Little Rock, Arkansas</a:t>
            </a:r>
          </a:p>
        </p:txBody>
      </p:sp>
      <p:sp>
        <p:nvSpPr>
          <p:cNvPr id="15" name="TextBox 14">
            <a:extLst>
              <a:ext uri="{FF2B5EF4-FFF2-40B4-BE49-F238E27FC236}">
                <a16:creationId xmlns:a16="http://schemas.microsoft.com/office/drawing/2014/main" id="{E0E8E456-9C27-AF39-2B52-2D7D6F67332D}"/>
              </a:ext>
            </a:extLst>
          </p:cNvPr>
          <p:cNvSpPr txBox="1"/>
          <p:nvPr/>
        </p:nvSpPr>
        <p:spPr>
          <a:xfrm>
            <a:off x="2434373" y="2090433"/>
            <a:ext cx="32588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City of Hope Comprehensive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Duarte, California</a:t>
            </a:r>
          </a:p>
        </p:txBody>
      </p:sp>
      <p:sp>
        <p:nvSpPr>
          <p:cNvPr id="16" name="TextBox 15">
            <a:extLst>
              <a:ext uri="{FF2B5EF4-FFF2-40B4-BE49-F238E27FC236}">
                <a16:creationId xmlns:a16="http://schemas.microsoft.com/office/drawing/2014/main" id="{583E10DB-C3DD-9EEB-071D-248AC7214955}"/>
              </a:ext>
            </a:extLst>
          </p:cNvPr>
          <p:cNvSpPr txBox="1"/>
          <p:nvPr/>
        </p:nvSpPr>
        <p:spPr>
          <a:xfrm>
            <a:off x="2434373" y="3410398"/>
            <a:ext cx="33350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Swedish Cancer Institute Center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Blood Disorders</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Seattle, Washington</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1" name="Picture 10" descr="A person wearing a headset&#10;&#10;Description automatically generated">
            <a:extLst>
              <a:ext uri="{FF2B5EF4-FFF2-40B4-BE49-F238E27FC236}">
                <a16:creationId xmlns:a16="http://schemas.microsoft.com/office/drawing/2014/main" id="{54A7C546-8442-03C8-B05A-BDBC5F588AEE}"/>
              </a:ext>
            </a:extLst>
          </p:cNvPr>
          <p:cNvPicPr>
            <a:picLocks noChangeAspect="1"/>
          </p:cNvPicPr>
          <p:nvPr/>
        </p:nvPicPr>
        <p:blipFill>
          <a:blip r:embed="rId9"/>
          <a:stretch>
            <a:fillRect/>
          </a:stretch>
        </p:blipFill>
        <p:spPr>
          <a:xfrm>
            <a:off x="387190" y="2090433"/>
            <a:ext cx="1970994" cy="1108684"/>
          </a:xfrm>
          <a:prstGeom prst="rect">
            <a:avLst/>
          </a:prstGeom>
          <a:effectLst>
            <a:outerShdw blurRad="50800" dist="38100" dir="2700000" algn="tl" rotWithShape="0">
              <a:prstClr val="black">
                <a:alpha val="40000"/>
              </a:prstClr>
            </a:outerShdw>
          </a:effectLst>
        </p:spPr>
      </p:pic>
      <p:pic>
        <p:nvPicPr>
          <p:cNvPr id="17" name="Picture 16" descr="A person wearing glasses and headphones&#10;&#10;Description automatically generated">
            <a:extLst>
              <a:ext uri="{FF2B5EF4-FFF2-40B4-BE49-F238E27FC236}">
                <a16:creationId xmlns:a16="http://schemas.microsoft.com/office/drawing/2014/main" id="{47282E02-9C98-5230-F64E-33DEE929E56D}"/>
              </a:ext>
            </a:extLst>
          </p:cNvPr>
          <p:cNvPicPr>
            <a:picLocks noChangeAspect="1"/>
          </p:cNvPicPr>
          <p:nvPr/>
        </p:nvPicPr>
        <p:blipFill>
          <a:blip r:embed="rId10"/>
          <a:stretch>
            <a:fillRect/>
          </a:stretch>
        </p:blipFill>
        <p:spPr>
          <a:xfrm>
            <a:off x="388203" y="3410398"/>
            <a:ext cx="1969981" cy="1108115"/>
          </a:xfrm>
          <a:prstGeom prst="rect">
            <a:avLst/>
          </a:prstGeom>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A0688EAB-BDC4-D752-A06C-DE9192A5DCBA}"/>
              </a:ext>
            </a:extLst>
          </p:cNvPr>
          <p:cNvSpPr txBox="1">
            <a:spLocks/>
          </p:cNvSpPr>
          <p:nvPr/>
        </p:nvSpPr>
        <p:spPr>
          <a:xfrm>
            <a:off x="0" y="5924849"/>
            <a:ext cx="11186672" cy="925702"/>
          </a:xfrm>
          <a:prstGeom prst="rect">
            <a:avLst/>
          </a:prstGeom>
          <a:solidFill>
            <a:srgbClr val="1799B4"/>
          </a:solidFill>
        </p:spPr>
        <p:txBody>
          <a:bodyPr lIns="182880" tIns="182880" rIns="182880"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900" b="1" i="0" u="none" strike="noStrike" kern="0" cap="none" spc="0" normalizeH="0" baseline="0" noProof="0" dirty="0">
                <a:ln>
                  <a:noFill/>
                </a:ln>
                <a:solidFill>
                  <a:srgbClr val="FFFFFF"/>
                </a:solidFill>
                <a:effectLst/>
                <a:uLnTx/>
                <a:uFillTx/>
                <a:latin typeface="system-ui"/>
                <a:ea typeface="MS PGothic" pitchFamily="34" charset="-128"/>
                <a:hlinkClick r:id="rId11">
                  <a:extLst>
                    <a:ext uri="{A12FA001-AC4F-418D-AE19-62706E023703}">
                      <ahyp:hlinkClr xmlns:ahyp="http://schemas.microsoft.com/office/drawing/2018/hyperlinkcolor" val="tx"/>
                    </a:ext>
                  </a:extLst>
                </a:hlinkClick>
              </a:rPr>
              <a:t>https://www.ResearchToPractice.com/ONS2024Clips</a:t>
            </a:r>
            <a:r>
              <a:rPr kumimoji="0" lang="en-US" sz="2900" b="0" i="0" u="none" strike="noStrike" kern="0" cap="none" spc="0" normalizeH="0" baseline="0" noProof="0" dirty="0">
                <a:ln>
                  <a:noFill/>
                </a:ln>
                <a:solidFill>
                  <a:srgbClr val="FFFFFF"/>
                </a:solidFill>
                <a:effectLst/>
                <a:uLnTx/>
                <a:uFillTx/>
                <a:latin typeface="system-ui"/>
                <a:ea typeface="MS PGothic" pitchFamily="34" charset="-128"/>
              </a:rPr>
              <a:t> </a:t>
            </a:r>
            <a:endParaRPr kumimoji="0" lang="en-US" sz="2900" b="1" i="0" u="none" strike="noStrike" kern="0" cap="none" spc="0" normalizeH="0" baseline="0" noProof="0" dirty="0">
              <a:ln>
                <a:noFill/>
              </a:ln>
              <a:solidFill>
                <a:srgbClr val="FFFFFF"/>
              </a:solidFill>
              <a:effectLst/>
              <a:uLnTx/>
              <a:uFillTx/>
              <a:latin typeface="Calibri" charset="0"/>
              <a:ea typeface="MS PGothic" pitchFamily="34" charset="-128"/>
            </a:endParaRPr>
          </a:p>
        </p:txBody>
      </p:sp>
      <p:pic>
        <p:nvPicPr>
          <p:cNvPr id="19" name="Picture 18">
            <a:extLst>
              <a:ext uri="{FF2B5EF4-FFF2-40B4-BE49-F238E27FC236}">
                <a16:creationId xmlns:a16="http://schemas.microsoft.com/office/drawing/2014/main" id="{0016448F-3A73-6D4A-4C28-AAA9F436A9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9129" y="6007399"/>
            <a:ext cx="760601" cy="760601"/>
          </a:xfrm>
          <a:prstGeom prst="rect">
            <a:avLst/>
          </a:prstGeom>
        </p:spPr>
      </p:pic>
    </p:spTree>
    <p:extLst>
      <p:ext uri="{BB962C8B-B14F-4D97-AF65-F5344CB8AC3E}">
        <p14:creationId xmlns:p14="http://schemas.microsoft.com/office/powerpoint/2010/main" val="37096555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A79539-EA2C-4641-9D51-B24B10A989F4}"/>
</file>

<file path=customXml/itemProps2.xml><?xml version="1.0" encoding="utf-8"?>
<ds:datastoreItem xmlns:ds="http://schemas.openxmlformats.org/officeDocument/2006/customXml" ds:itemID="{35075265-CAE6-4359-B019-D4B51F2D3E4B}"/>
</file>

<file path=docProps/app.xml><?xml version="1.0" encoding="utf-8"?>
<Properties xmlns="http://schemas.openxmlformats.org/officeDocument/2006/extended-properties" xmlns:vt="http://schemas.openxmlformats.org/officeDocument/2006/docPropsVTypes">
  <Template/>
  <TotalTime>85460</TotalTime>
  <Words>4619</Words>
  <Application>Microsoft Macintosh PowerPoint</Application>
  <PresentationFormat>Widescreen</PresentationFormat>
  <Paragraphs>636</Paragraphs>
  <Slides>81</Slides>
  <Notes>18</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81</vt:i4>
      </vt:variant>
    </vt:vector>
  </HeadingPairs>
  <TitlesOfParts>
    <vt:vector size="95" baseType="lpstr">
      <vt:lpstr>Aptos</vt:lpstr>
      <vt:lpstr>Arial</vt:lpstr>
      <vt:lpstr>Calibri</vt:lpstr>
      <vt:lpstr>Candara</vt:lpstr>
      <vt:lpstr>Symbol</vt:lpstr>
      <vt:lpstr>system-ui</vt:lpstr>
      <vt:lpstr>Times New Roman</vt:lpstr>
      <vt:lpstr>Wingdings</vt:lpstr>
      <vt:lpstr>1_Default Design</vt:lpstr>
      <vt:lpstr>Custom Design</vt:lpstr>
      <vt:lpstr>3_Default Design</vt:lpstr>
      <vt:lpstr>Office Theme</vt:lpstr>
      <vt:lpstr>Default Design</vt:lpstr>
      <vt:lpstr>Waveform</vt:lpstr>
      <vt:lpstr>Myelofibrosis  Saturday, April 27, 2024 12:15 PM – 1:45 PM</vt:lpstr>
      <vt:lpstr>Faculty</vt:lpstr>
      <vt:lpstr>Ms Galinsky — Disclosures</vt:lpstr>
      <vt:lpstr>Dr Kuykendall — Disclosures</vt:lpstr>
      <vt:lpstr>Dr Tinsley-Vance — Disclosures</vt:lpstr>
      <vt:lpstr>Dr Yacoub — Disclosures</vt:lpstr>
      <vt:lpstr>Commercial Support</vt:lpstr>
      <vt:lpstr>PowerPoint Presentation</vt:lpstr>
      <vt:lpstr>PowerPoint Presentation</vt:lpstr>
      <vt:lpstr>Agenda</vt:lpstr>
      <vt:lpstr>Agenda</vt:lpstr>
      <vt:lpstr>Consulting Nursing Faculty Comments</vt:lpstr>
      <vt:lpstr>Agenda</vt:lpstr>
      <vt:lpstr>The Biology of MF</vt:lpstr>
      <vt:lpstr>Overview of Myelofibrosis (MF)</vt:lpstr>
      <vt:lpstr>PowerPoint Presentation</vt:lpstr>
      <vt:lpstr>PowerPoint Presentation</vt:lpstr>
      <vt:lpstr>Phenotypic Driver Mutations  (they activate JAK-STAT pathway) in MPNs</vt:lpstr>
      <vt:lpstr>PowerPoint Presentation</vt:lpstr>
      <vt:lpstr>Quality of Life in MPNs</vt:lpstr>
      <vt:lpstr>PowerPoint Presentation</vt:lpstr>
      <vt:lpstr>Identify Goals of Treatment</vt:lpstr>
      <vt:lpstr>Anemia Management</vt:lpstr>
      <vt:lpstr>Strategies to Improve Understanding</vt:lpstr>
      <vt:lpstr>Agenda</vt:lpstr>
      <vt:lpstr>The Role of Ruxolitinib in Therapy for MF</vt:lpstr>
      <vt:lpstr>Ruxolitinib</vt:lpstr>
      <vt:lpstr>JAK Inhibitor Specificities</vt:lpstr>
      <vt:lpstr>What Does Ruxolitinib Do?</vt:lpstr>
      <vt:lpstr>PowerPoint Presentation</vt:lpstr>
      <vt:lpstr>COMFORT-I and COMFORT-II: Symptom Responses with Ruxolitinib</vt:lpstr>
      <vt:lpstr>PowerPoint Presentation</vt:lpstr>
      <vt:lpstr>COMFORT-I and II Pooled Analyses: Long-Term Survival with Ruxolitinib</vt:lpstr>
      <vt:lpstr>PowerPoint Presentation</vt:lpstr>
      <vt:lpstr>Fedratinib in the Management of MF </vt:lpstr>
      <vt:lpstr>Fedratinib</vt:lpstr>
      <vt:lpstr>JAK Inhibitor Specificities</vt:lpstr>
      <vt:lpstr>PowerPoint Presentation</vt:lpstr>
      <vt:lpstr>JAKARTA: Change in Spleen Volume from Baseline to End of Cycle 6</vt:lpstr>
      <vt:lpstr>Phase IIIB FREEDOM Trial of Fedratinib for Patients with Primary, Post-PV or Post-ET Myelofibrosis Previously Treated with Ruxolitinib </vt:lpstr>
      <vt:lpstr>JAKARTA: Selected Adverse Events</vt:lpstr>
      <vt:lpstr>Fedratinib Warning: Encephalopathy, Including Wernicke</vt:lpstr>
      <vt:lpstr>PowerPoint Presentation</vt:lpstr>
      <vt:lpstr>The Role of Pacritinib in MF Treatment</vt:lpstr>
      <vt:lpstr>JAK Inhibitor Specificities</vt:lpstr>
      <vt:lpstr>Pacritinib</vt:lpstr>
      <vt:lpstr>Pacritinib Mechanism of Action: JAK2/FLT3/IRAK1 Inhibitor</vt:lpstr>
      <vt:lpstr>PowerPoint Presentation</vt:lpstr>
      <vt:lpstr>PERSIST-2 Trial: Spleen Volume Reduction (SVR) </vt:lpstr>
      <vt:lpstr>PERSIST-2: Reduction in Total Symptom Score (TSS)</vt:lpstr>
      <vt:lpstr>PERSIST-2: Adverse Event Profile of Pacritinib</vt:lpstr>
      <vt:lpstr>Impact of Symptom Benefit and Transfusion Response on Survival in Myelofibrosis Patients Treated with Pacritinib: PERSIST-2 Landmark Survival Analysis</vt:lpstr>
      <vt:lpstr>PERSIST-2: OS Stratified by TSS Response</vt:lpstr>
      <vt:lpstr>PowerPoint Presentation</vt:lpstr>
      <vt:lpstr>PERSIST-2: Transfusion Independence (TI) and Transfusion Reduction with Pacritinib</vt:lpstr>
      <vt:lpstr>PowerPoint Presentation</vt:lpstr>
      <vt:lpstr> The Current Utility of Momelotinib  in Therapy for MF </vt:lpstr>
      <vt:lpstr>JAK Inhibitor Specificities</vt:lpstr>
      <vt:lpstr>Momelotinib</vt:lpstr>
      <vt:lpstr>Proposed Mechanism of Momelotinib for MF with Anemia</vt:lpstr>
      <vt:lpstr>Momelotinib Granted Approval for Myelofibrosis with Anemia Press Release: September 15, 2023</vt:lpstr>
      <vt:lpstr>PowerPoint Presentation</vt:lpstr>
      <vt:lpstr>MOMENTUM: Summary of Response Rates at Weeks 24 and 48</vt:lpstr>
      <vt:lpstr>MOMENTUM: Duration of Transfusion Independence Response</vt:lpstr>
      <vt:lpstr>MOMENTUM: Treatment-Emergent Adverse Events</vt:lpstr>
      <vt:lpstr>PowerPoint Presentation</vt:lpstr>
      <vt:lpstr>PowerPoint Presentation</vt:lpstr>
      <vt:lpstr>PowerPoint Presentation</vt:lpstr>
      <vt:lpstr>PowerPoint Presentation</vt:lpstr>
      <vt:lpstr>Agenda</vt:lpstr>
      <vt:lpstr> Promising Agents and Strategies  for Patients with MF  </vt:lpstr>
      <vt:lpstr> Promising Agents and Strategies  for Patients with MF (Continued) </vt:lpstr>
      <vt:lpstr> Promising Agents and Strategies  for Patients with MF (Continued)  </vt:lpstr>
      <vt:lpstr>PowerPoint Presentation</vt:lpstr>
      <vt:lpstr>Simultaneous Inhibition of BET and JAK in Myelofibrosis A Potential Therapeutic Approach to Address Heterogeneous Disease Pathology</vt:lpstr>
      <vt:lpstr>Luspatercept Mechanism of Action in Anemia</vt:lpstr>
      <vt:lpstr>ACVR1 Is an Emerging Biomarker in MF and Anemia</vt:lpstr>
      <vt:lpstr>PowerPoint Presentation</vt:lpstr>
      <vt:lpstr>PowerPoint Presentation</vt:lpstr>
      <vt:lpstr>PowerPoint Presentation</vt:lpstr>
      <vt:lpstr>Consulting Nursing Faculty Comments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8117</cp:revision>
  <cp:lastPrinted>2020-10-06T19:03:59Z</cp:lastPrinted>
  <dcterms:created xsi:type="dcterms:W3CDTF">2013-03-19T19:50:02Z</dcterms:created>
  <dcterms:modified xsi:type="dcterms:W3CDTF">2024-05-07T12:39:26Z</dcterms:modified>
  <cp:category/>
</cp:coreProperties>
</file>