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2.xml" ContentType="application/vnd.openxmlformats-officedocument.presentationml.slide+xml"/>
  <Override PartName="/ppt/presentation.xml" ContentType="application/vnd.openxmlformats-officedocument.presentationml.presentation.main+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59.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4.xml" ContentType="application/vnd.openxmlformats-officedocument.theme+xml"/>
  <Override PartName="/ppt/theme/theme5.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3.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4.xml" ContentType="application/vnd.openxmlformats-officedocument.presentationml.tags+xml"/>
  <Override PartName="/ppt/tags/tag15.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8.xml" ContentType="application/vnd.openxmlformats-officedocument.presentationml.tags+xml"/>
  <Override PartName="/ppt/tags/tag7.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11.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449" r:id="rId2"/>
    <p:sldMasterId id="2147484603" r:id="rId3"/>
    <p:sldMasterId id="2147484616" r:id="rId4"/>
    <p:sldMasterId id="2147484636" r:id="rId5"/>
    <p:sldMasterId id="2147484645" r:id="rId6"/>
    <p:sldMasterId id="2147484655" r:id="rId7"/>
  </p:sldMasterIdLst>
  <p:notesMasterIdLst>
    <p:notesMasterId r:id="rId86"/>
  </p:notesMasterIdLst>
  <p:handoutMasterIdLst>
    <p:handoutMasterId r:id="rId87"/>
  </p:handoutMasterIdLst>
  <p:sldIdLst>
    <p:sldId id="2147480096" r:id="rId8"/>
    <p:sldId id="2147480066" r:id="rId9"/>
    <p:sldId id="2147479949" r:id="rId10"/>
    <p:sldId id="2147480082" r:id="rId11"/>
    <p:sldId id="2147479950" r:id="rId12"/>
    <p:sldId id="2147480083" r:id="rId13"/>
    <p:sldId id="13407" r:id="rId14"/>
    <p:sldId id="2147481015" r:id="rId15"/>
    <p:sldId id="2141411455" r:id="rId16"/>
    <p:sldId id="2147481019" r:id="rId17"/>
    <p:sldId id="2603" r:id="rId18"/>
    <p:sldId id="2147480273" r:id="rId19"/>
    <p:sldId id="2147480073" r:id="rId20"/>
    <p:sldId id="2147480982" r:id="rId21"/>
    <p:sldId id="2147480274" r:id="rId22"/>
    <p:sldId id="2147480023" r:id="rId23"/>
    <p:sldId id="2147470787" r:id="rId24"/>
    <p:sldId id="522" r:id="rId25"/>
    <p:sldId id="13382" r:id="rId26"/>
    <p:sldId id="632" r:id="rId27"/>
    <p:sldId id="2147480275" r:id="rId28"/>
    <p:sldId id="2147480113" r:id="rId29"/>
    <p:sldId id="2147480114" r:id="rId30"/>
    <p:sldId id="1195" r:id="rId31"/>
    <p:sldId id="2147480057" r:id="rId32"/>
    <p:sldId id="291" r:id="rId33"/>
    <p:sldId id="13311" r:id="rId34"/>
    <p:sldId id="3278" r:id="rId35"/>
    <p:sldId id="3280" r:id="rId36"/>
    <p:sldId id="2147480276" r:id="rId37"/>
    <p:sldId id="2147480115" r:id="rId38"/>
    <p:sldId id="2147480116" r:id="rId39"/>
    <p:sldId id="2147480058" r:id="rId40"/>
    <p:sldId id="2147480056" r:id="rId41"/>
    <p:sldId id="2147480040" r:id="rId42"/>
    <p:sldId id="2632" r:id="rId43"/>
    <p:sldId id="2147471505" r:id="rId44"/>
    <p:sldId id="2147480117" r:id="rId45"/>
    <p:sldId id="2147480118" r:id="rId46"/>
    <p:sldId id="2147480119" r:id="rId47"/>
    <p:sldId id="2147480132" r:id="rId48"/>
    <p:sldId id="972" r:id="rId49"/>
    <p:sldId id="276" r:id="rId50"/>
    <p:sldId id="3125" r:id="rId51"/>
    <p:sldId id="2147481034" r:id="rId52"/>
    <p:sldId id="2147481036" r:id="rId53"/>
    <p:sldId id="2147470946" r:id="rId54"/>
    <p:sldId id="2147480970" r:id="rId55"/>
    <p:sldId id="2147480974" r:id="rId56"/>
    <p:sldId id="2147480277" r:id="rId57"/>
    <p:sldId id="2147480121" r:id="rId58"/>
    <p:sldId id="2147480122" r:id="rId59"/>
    <p:sldId id="2147481035" r:id="rId60"/>
    <p:sldId id="2145706661" r:id="rId61"/>
    <p:sldId id="2147480278" r:id="rId62"/>
    <p:sldId id="2147480123" r:id="rId63"/>
    <p:sldId id="2147480133" r:id="rId64"/>
    <p:sldId id="2147471659" r:id="rId65"/>
    <p:sldId id="2147480279" r:id="rId66"/>
    <p:sldId id="2147480124" r:id="rId67"/>
    <p:sldId id="2147471009" r:id="rId68"/>
    <p:sldId id="2147480259" r:id="rId69"/>
    <p:sldId id="2147480257" r:id="rId70"/>
    <p:sldId id="2147480260" r:id="rId71"/>
    <p:sldId id="2147471573" r:id="rId72"/>
    <p:sldId id="2146847013" r:id="rId73"/>
    <p:sldId id="2147480258" r:id="rId74"/>
    <p:sldId id="2147480043" r:id="rId75"/>
    <p:sldId id="2147480261" r:id="rId76"/>
    <p:sldId id="2147480280" r:id="rId77"/>
    <p:sldId id="2147480125" r:id="rId78"/>
    <p:sldId id="2147480126" r:id="rId79"/>
    <p:sldId id="2147480127" r:id="rId80"/>
    <p:sldId id="2147480128" r:id="rId81"/>
    <p:sldId id="2147480129" r:id="rId82"/>
    <p:sldId id="2147480130" r:id="rId83"/>
    <p:sldId id="2147481026" r:id="rId84"/>
    <p:sldId id="2147481028" r:id="rId85"/>
  </p:sldIdLst>
  <p:sldSz cx="12192000" cy="6858000"/>
  <p:notesSz cx="7772400" cy="10058400"/>
  <p:custDataLst>
    <p:tags r:id="rId8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DF1"/>
    <a:srgbClr val="ECF4FB"/>
    <a:srgbClr val="FF40FF"/>
    <a:srgbClr val="FFFBEB"/>
    <a:srgbClr val="C2E8FF"/>
    <a:srgbClr val="0432FF"/>
    <a:srgbClr val="EE181E"/>
    <a:srgbClr val="0774A8"/>
    <a:srgbClr val="FFFDF7"/>
    <a:srgbClr val="0C89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4" autoAdjust="0"/>
    <p:restoredTop sz="95374" autoAdjust="0"/>
  </p:normalViewPr>
  <p:slideViewPr>
    <p:cSldViewPr>
      <p:cViewPr varScale="1">
        <p:scale>
          <a:sx n="117" d="100"/>
          <a:sy n="117" d="100"/>
        </p:scale>
        <p:origin x="904" y="184"/>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commentAuthors" Target="commentAuthor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presProps" Target="presProps.xml"/><Relationship Id="rId95" Type="http://schemas.openxmlformats.org/officeDocument/2006/relationships/customXml" Target="../customXml/item2.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tags" Target="tags/tag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notesMaster" Target="notesMasters/notesMaster1.xml"/><Relationship Id="rId94"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handoutMaster" Target="handoutMasters/handoutMaster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5/16/24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789868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4795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066946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182315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noRot="1" noChangeAspect="1"/>
          </p:cNvSpPr>
          <p:nvPr>
            <p:ph type="sldImg"/>
          </p:nvPr>
        </p:nvSpPr>
        <p:spPr>
          <a:xfrm>
            <a:off x="381000" y="685800"/>
            <a:ext cx="6096000" cy="3429000"/>
          </a:xfrm>
          <a:prstGeom prst="rect">
            <a:avLst/>
          </a:prstGeom>
        </p:spPr>
        <p:txBody>
          <a:bodyPr/>
          <a:lstStyle/>
          <a:p>
            <a:endParaRPr/>
          </a:p>
        </p:txBody>
      </p:sp>
      <p:sp>
        <p:nvSpPr>
          <p:cNvPr id="539" name="Shape 539"/>
          <p:cNvSpPr>
            <a:spLocks noGrp="1"/>
          </p:cNvSpPr>
          <p:nvPr>
            <p:ph type="body" sz="quarter" idx="1"/>
          </p:nvPr>
        </p:nvSpPr>
        <p:spPr>
          <a:prstGeom prst="rect">
            <a:avLst/>
          </a:prstGeom>
        </p:spPr>
        <p:txBody>
          <a:bodyPr/>
          <a:lstStyle>
            <a:lvl1pPr>
              <a:defRPr>
                <a:latin typeface="Corbel"/>
                <a:ea typeface="Corbel"/>
                <a:cs typeface="Corbel"/>
                <a:sym typeface="Corbel"/>
              </a:defRPr>
            </a:lvl1pPr>
          </a:lstStyle>
          <a:p>
            <a:r>
              <a:t>Slide created by E Squared Communications</a:t>
            </a:r>
          </a:p>
        </p:txBody>
      </p:sp>
    </p:spTree>
    <p:extLst>
      <p:ext uri="{BB962C8B-B14F-4D97-AF65-F5344CB8AC3E}">
        <p14:creationId xmlns:p14="http://schemas.microsoft.com/office/powerpoint/2010/main" val="397098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xfrm>
            <a:off x="406400" y="696913"/>
            <a:ext cx="6197600" cy="3486150"/>
          </a:xfrm>
          <a:ln/>
        </p:spPr>
      </p:sp>
      <p:sp>
        <p:nvSpPr>
          <p:cNvPr id="360450" name="Rectangle 3"/>
          <p:cNvSpPr>
            <a:spLocks noGrp="1" noChangeArrowheads="1"/>
          </p:cNvSpPr>
          <p:nvPr>
            <p:ph type="body" idx="1"/>
          </p:nvPr>
        </p:nvSpPr>
        <p:spPr>
          <a:noFill/>
        </p:spPr>
        <p:txBody>
          <a:bodyPr/>
          <a:lstStyle/>
          <a:p>
            <a:r>
              <a:rPr lang="en-US" dirty="0">
                <a:ea typeface="ＭＳ Ｐゴシック"/>
                <a:cs typeface="ＭＳ Ｐゴシック"/>
              </a:rPr>
              <a:t>Highlight</a:t>
            </a:r>
            <a:r>
              <a:rPr lang="en-US" baseline="0" dirty="0">
                <a:ea typeface="ＭＳ Ｐゴシック"/>
                <a:cs typeface="ＭＳ Ｐゴシック"/>
              </a:rPr>
              <a:t> DAEPOCH</a:t>
            </a:r>
            <a:r>
              <a:rPr lang="en-US" baseline="0">
                <a:ea typeface="ＭＳ Ｐゴシック"/>
                <a:cs typeface="ＭＳ Ｐゴシック"/>
              </a:rPr>
              <a:t>-R</a:t>
            </a:r>
            <a:endParaRPr lang="en-US" dirty="0">
              <a:ea typeface="ＭＳ Ｐゴシック"/>
              <a:cs typeface="ＭＳ Ｐゴシック"/>
            </a:endParaRPr>
          </a:p>
        </p:txBody>
      </p:sp>
    </p:spTree>
    <p:extLst>
      <p:ext uri="{BB962C8B-B14F-4D97-AF65-F5344CB8AC3E}">
        <p14:creationId xmlns:p14="http://schemas.microsoft.com/office/powerpoint/2010/main" val="4042938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7914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9500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414328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xfrm>
            <a:off x="406400" y="696913"/>
            <a:ext cx="6197600" cy="3486150"/>
          </a:xfrm>
          <a:ln/>
        </p:spPr>
      </p:sp>
      <p:sp>
        <p:nvSpPr>
          <p:cNvPr id="360450" name="Rectangle 3"/>
          <p:cNvSpPr>
            <a:spLocks noGrp="1" noChangeArrowheads="1"/>
          </p:cNvSpPr>
          <p:nvPr>
            <p:ph type="body" idx="1"/>
          </p:nvPr>
        </p:nvSpPr>
        <p:spPr>
          <a:noFill/>
        </p:spPr>
        <p:txBody>
          <a:bodyPr/>
          <a:lstStyle/>
          <a:p>
            <a:endParaRPr lang="en-US" dirty="0">
              <a:ea typeface="ＭＳ Ｐゴシック"/>
              <a:cs typeface="ＭＳ Ｐゴシック"/>
            </a:endParaRPr>
          </a:p>
        </p:txBody>
      </p:sp>
    </p:spTree>
    <p:extLst>
      <p:ext uri="{BB962C8B-B14F-4D97-AF65-F5344CB8AC3E}">
        <p14:creationId xmlns:p14="http://schemas.microsoft.com/office/powerpoint/2010/main" val="3481983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270197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8148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4464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641068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3917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8749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5509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48479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198526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215918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1429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5470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048FCC-A56F-8741-8F7A-CA316D87444C}"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263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2CBA83-F034-E44E-BD06-C697829F87BC}"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263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57BF84-858D-DE4A-BB9F-6C4D619951FB}"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2630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F479EC-90D5-9D47-82F4-FC503FCAF78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263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892CE8-D44A-9745-95EE-4CEE3483EE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Arial" charset="0"/>
            </a:endParaRPr>
          </a:p>
        </p:txBody>
      </p:sp>
      <p:sp>
        <p:nvSpPr>
          <p:cNvPr id="2263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43F7DB-793E-6C44-A25B-1F0EBB72B5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Arial" charset="0"/>
            </a:endParaRPr>
          </a:p>
        </p:txBody>
      </p:sp>
      <p:sp>
        <p:nvSpPr>
          <p:cNvPr id="22631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2631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2088511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1101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48479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04801" y="4184149"/>
            <a:ext cx="6261100" cy="5256213"/>
          </a:xfrm>
        </p:spPr>
        <p:txBody>
          <a:bodyPr>
            <a:noAutofit/>
          </a:bodyPr>
          <a:lstStyle/>
          <a:p>
            <a:pPr marL="0" indent="0" fontAlgn="auto">
              <a:spcBef>
                <a:spcPts val="0"/>
              </a:spcBef>
              <a:spcAft>
                <a:spcPts val="0"/>
              </a:spcAft>
              <a:buNone/>
              <a:defRPr/>
            </a:pPr>
            <a:r>
              <a:rPr lang="en-US" sz="900" b="1" dirty="0"/>
              <a:t>Key Takeaway</a:t>
            </a:r>
          </a:p>
          <a:p>
            <a:pPr marL="0" indent="0" fontAlgn="auto">
              <a:spcBef>
                <a:spcPts val="0"/>
              </a:spcBef>
              <a:spcAft>
                <a:spcPts val="0"/>
              </a:spcAft>
              <a:buNone/>
              <a:defRPr/>
            </a:pPr>
            <a:r>
              <a:rPr lang="en-US" sz="900" dirty="0"/>
              <a:t>Chronic lymphocytic leukemia (CLL) impacts a large number of patients globally, especially the elderly.</a:t>
            </a:r>
          </a:p>
          <a:p>
            <a:pPr marL="0" indent="0" fontAlgn="auto">
              <a:spcBef>
                <a:spcPts val="0"/>
              </a:spcBef>
              <a:spcAft>
                <a:spcPts val="0"/>
              </a:spcAft>
              <a:buNone/>
              <a:defRPr/>
            </a:pPr>
            <a:endParaRPr lang="en-US" sz="900" b="1" dirty="0"/>
          </a:p>
          <a:p>
            <a:pPr marL="0" indent="0" fontAlgn="auto">
              <a:spcBef>
                <a:spcPts val="0"/>
              </a:spcBef>
              <a:spcAft>
                <a:spcPts val="0"/>
              </a:spcAft>
              <a:buNone/>
              <a:defRPr/>
            </a:pPr>
            <a:r>
              <a:rPr lang="en-US" sz="900" b="1" dirty="0"/>
              <a:t>Speaker Notes</a:t>
            </a:r>
            <a:endParaRPr lang="en-US" sz="900" dirty="0"/>
          </a:p>
          <a:p>
            <a:pPr marL="0" lvl="0">
              <a:spcBef>
                <a:spcPts val="0"/>
              </a:spcBef>
              <a:spcAft>
                <a:spcPts val="0"/>
              </a:spcAft>
              <a:defRPr/>
            </a:pPr>
            <a:r>
              <a:rPr lang="en-US" sz="900" dirty="0"/>
              <a:t>CLL is the most common form of leukemia in the Western world and accounts for about one-third of all new leukemia cases</a:t>
            </a:r>
            <a:r>
              <a:rPr lang="en-US" sz="900" baseline="30000" dirty="0"/>
              <a:t>1</a:t>
            </a:r>
            <a:r>
              <a:rPr lang="en-US" sz="900" dirty="0"/>
              <a:t> </a:t>
            </a:r>
          </a:p>
          <a:p>
            <a:pPr marL="403225" lvl="3">
              <a:spcBef>
                <a:spcPts val="0"/>
              </a:spcBef>
              <a:spcAft>
                <a:spcPts val="0"/>
              </a:spcAft>
            </a:pPr>
            <a:r>
              <a:rPr lang="en-US" sz="900" dirty="0"/>
              <a:t>CLL represents an estimated 22% to 30% of all leukemia cases worldwide</a:t>
            </a:r>
            <a:r>
              <a:rPr lang="en-US" sz="900" baseline="30000" dirty="0"/>
              <a:t>2</a:t>
            </a:r>
            <a:r>
              <a:rPr lang="en-US" sz="900" dirty="0"/>
              <a:t> </a:t>
            </a:r>
          </a:p>
          <a:p>
            <a:pPr marL="403225" lvl="3">
              <a:spcBef>
                <a:spcPts val="0"/>
              </a:spcBef>
              <a:spcAft>
                <a:spcPts val="0"/>
              </a:spcAft>
            </a:pPr>
            <a:r>
              <a:rPr lang="en-US" sz="900" dirty="0"/>
              <a:t>CLL has a reduced frequency in Asian countries, including China, India, and Japan, where CLL represents 4% to 10% of all leukemias</a:t>
            </a:r>
            <a:r>
              <a:rPr lang="en-US" sz="900" baseline="30000" dirty="0"/>
              <a:t>2</a:t>
            </a:r>
            <a:endParaRPr lang="en-US" sz="900" dirty="0"/>
          </a:p>
          <a:p>
            <a:pPr marL="0">
              <a:spcBef>
                <a:spcPts val="0"/>
              </a:spcBef>
              <a:spcAft>
                <a:spcPts val="0"/>
              </a:spcAft>
            </a:pPr>
            <a:r>
              <a:rPr lang="en-US" sz="900" dirty="0"/>
              <a:t>A CLL diagnosis is often based on results from blood tests ordered for routine care or an unrelated condition</a:t>
            </a:r>
            <a:r>
              <a:rPr lang="en-US" sz="900" baseline="30000" dirty="0"/>
              <a:t>3,4</a:t>
            </a:r>
            <a:endParaRPr lang="en-US" sz="900" dirty="0"/>
          </a:p>
          <a:p>
            <a:pPr marL="403225" lvl="3">
              <a:spcBef>
                <a:spcPts val="0"/>
              </a:spcBef>
              <a:spcAft>
                <a:spcPts val="0"/>
              </a:spcAft>
            </a:pPr>
            <a:r>
              <a:rPr lang="en-US" sz="900" dirty="0"/>
              <a:t>The most common presentation is asymptomatic lymphocytosis</a:t>
            </a:r>
            <a:r>
              <a:rPr lang="en-US" sz="900" baseline="30000" dirty="0"/>
              <a:t>1</a:t>
            </a:r>
          </a:p>
          <a:p>
            <a:pPr marL="403225" lvl="3">
              <a:spcBef>
                <a:spcPts val="0"/>
              </a:spcBef>
              <a:spcAft>
                <a:spcPts val="0"/>
              </a:spcAft>
            </a:pPr>
            <a:r>
              <a:rPr lang="en-US" sz="900" dirty="0"/>
              <a:t>Up to 80% of patients show no symptoms at the time of diagnosis</a:t>
            </a:r>
            <a:r>
              <a:rPr lang="en-US" sz="900" baseline="30000" dirty="0"/>
              <a:t>5</a:t>
            </a:r>
            <a:endParaRPr lang="en-US" sz="900" dirty="0"/>
          </a:p>
          <a:p>
            <a:pPr marL="403225" lvl="3">
              <a:spcBef>
                <a:spcPts val="0"/>
              </a:spcBef>
              <a:spcAft>
                <a:spcPts val="0"/>
              </a:spcAft>
            </a:pPr>
            <a:r>
              <a:rPr lang="en-US" sz="900" dirty="0"/>
              <a:t>Some patients have indolent disease and never require therapy, whereas others may progress rapidly and require treatment</a:t>
            </a:r>
            <a:r>
              <a:rPr lang="en-US" sz="900" baseline="30000" dirty="0"/>
              <a:t>1</a:t>
            </a:r>
          </a:p>
          <a:p>
            <a:pPr marL="0" lvl="0">
              <a:spcBef>
                <a:spcPts val="0"/>
              </a:spcBef>
              <a:spcAft>
                <a:spcPts val="0"/>
              </a:spcAft>
            </a:pPr>
            <a:r>
              <a:rPr lang="en-US" sz="900" dirty="0"/>
              <a:t>Patients are usually elderly at the time of CLL diagnosis and incidence increases with age</a:t>
            </a:r>
            <a:r>
              <a:rPr lang="en-US" sz="900" baseline="30000" dirty="0"/>
              <a:t>6</a:t>
            </a:r>
            <a:endParaRPr lang="en-US" sz="900" dirty="0"/>
          </a:p>
          <a:p>
            <a:pPr marL="174625" lvl="2">
              <a:spcBef>
                <a:spcPts val="0"/>
              </a:spcBef>
              <a:spcAft>
                <a:spcPts val="0"/>
              </a:spcAft>
            </a:pPr>
            <a:r>
              <a:rPr lang="en-US" sz="900" dirty="0"/>
              <a:t>Approximately 90% of all patients diagnosed with CLL are more than 55 years old, and the median age at CLL diagnosis is 72 years old</a:t>
            </a:r>
            <a:r>
              <a:rPr lang="en-US" sz="900" baseline="30000" dirty="0"/>
              <a:t>6</a:t>
            </a:r>
          </a:p>
          <a:p>
            <a:pPr marL="0" lvl="0">
              <a:spcBef>
                <a:spcPts val="0"/>
              </a:spcBef>
              <a:spcAft>
                <a:spcPts val="0"/>
              </a:spcAft>
            </a:pPr>
            <a:r>
              <a:rPr lang="en-US" sz="900" dirty="0"/>
              <a:t>Men have a higher frequency of CLL development than women, with a male-to-female ratio of 1.5-2.1</a:t>
            </a:r>
            <a:r>
              <a:rPr lang="en-US" sz="900" baseline="30000" dirty="0"/>
              <a:t>3</a:t>
            </a:r>
            <a:endParaRPr lang="en-US" sz="900" dirty="0"/>
          </a:p>
          <a:p>
            <a:pPr marL="0" indent="0">
              <a:spcBef>
                <a:spcPts val="0"/>
              </a:spcBef>
              <a:spcAft>
                <a:spcPts val="0"/>
              </a:spcAft>
              <a:buNone/>
            </a:pPr>
            <a:endParaRPr lang="en-US" sz="900" dirty="0"/>
          </a:p>
          <a:p>
            <a:pPr marL="0" indent="0" fontAlgn="auto">
              <a:spcBef>
                <a:spcPts val="0"/>
              </a:spcBef>
              <a:spcAft>
                <a:spcPts val="0"/>
              </a:spcAft>
              <a:buNone/>
              <a:defRPr/>
            </a:pPr>
            <a:r>
              <a:rPr lang="en-US" sz="900" b="1" dirty="0"/>
              <a:t>References</a:t>
            </a:r>
          </a:p>
          <a:p>
            <a:pPr marL="0" indent="-228600" fontAlgn="auto">
              <a:spcBef>
                <a:spcPts val="0"/>
              </a:spcBef>
              <a:spcAft>
                <a:spcPts val="0"/>
              </a:spcAft>
              <a:buFont typeface="+mj-lt"/>
              <a:buAutoNum type="arabicPeriod"/>
              <a:defRPr/>
            </a:pPr>
            <a:r>
              <a:rPr lang="en-US" sz="900" dirty="0">
                <a:solidFill>
                  <a:srgbClr val="000000"/>
                </a:solidFill>
                <a:ea typeface="ＭＳ Ｐゴシック" pitchFamily="34" charset="-128"/>
              </a:rPr>
              <a:t>Union for International Cancer Control. https://www.who.int/selection_medicines/committees/expert/20/applications/CLL.pdf. Accessed November 6, 2019. </a:t>
            </a:r>
          </a:p>
          <a:p>
            <a:pPr marL="0" indent="-228600" fontAlgn="auto">
              <a:spcBef>
                <a:spcPts val="0"/>
              </a:spcBef>
              <a:spcAft>
                <a:spcPts val="0"/>
              </a:spcAft>
              <a:buFont typeface="+mj-lt"/>
              <a:buAutoNum type="arabicPeriod"/>
              <a:defRPr/>
            </a:pPr>
            <a:r>
              <a:rPr lang="en-US" sz="900" dirty="0">
                <a:solidFill>
                  <a:srgbClr val="000000"/>
                </a:solidFill>
                <a:ea typeface="ＭＳ Ｐゴシック" pitchFamily="34" charset="-128"/>
              </a:rPr>
              <a:t>Combest AJ, </a:t>
            </a:r>
            <a:r>
              <a:rPr lang="en-US" sz="900" dirty="0" err="1">
                <a:solidFill>
                  <a:srgbClr val="000000"/>
                </a:solidFill>
                <a:ea typeface="ＭＳ Ｐゴシック" pitchFamily="34" charset="-128"/>
              </a:rPr>
              <a:t>Danford</a:t>
            </a:r>
            <a:r>
              <a:rPr lang="en-US" sz="900" dirty="0">
                <a:solidFill>
                  <a:srgbClr val="000000"/>
                </a:solidFill>
                <a:ea typeface="ＭＳ Ｐゴシック" pitchFamily="34" charset="-128"/>
              </a:rPr>
              <a:t> RC, Andrews ER, Simmons A, McAtee P, </a:t>
            </a:r>
            <a:r>
              <a:rPr lang="en-US" sz="900" dirty="0" err="1">
                <a:solidFill>
                  <a:srgbClr val="000000"/>
                </a:solidFill>
                <a:ea typeface="ＭＳ Ｐゴシック" pitchFamily="34" charset="-128"/>
              </a:rPr>
              <a:t>Reitsma</a:t>
            </a:r>
            <a:r>
              <a:rPr lang="en-US" sz="900" dirty="0">
                <a:solidFill>
                  <a:srgbClr val="000000"/>
                </a:solidFill>
                <a:ea typeface="ＭＳ Ｐゴシック" pitchFamily="34" charset="-128"/>
              </a:rPr>
              <a:t> DJ. Overview of the recent developments in chronic lymphocytic leukemia, part 1. </a:t>
            </a:r>
            <a:r>
              <a:rPr lang="en-US" sz="900" i="1" dirty="0">
                <a:solidFill>
                  <a:srgbClr val="000000"/>
                </a:solidFill>
                <a:ea typeface="ＭＳ Ｐゴシック" pitchFamily="34" charset="-128"/>
              </a:rPr>
              <a:t>J </a:t>
            </a:r>
            <a:r>
              <a:rPr lang="en-US" sz="900" i="1" dirty="0" err="1">
                <a:solidFill>
                  <a:srgbClr val="000000"/>
                </a:solidFill>
                <a:ea typeface="ＭＳ Ｐゴシック" pitchFamily="34" charset="-128"/>
              </a:rPr>
              <a:t>Hematol</a:t>
            </a:r>
            <a:r>
              <a:rPr lang="en-US" sz="900" i="1" dirty="0">
                <a:solidFill>
                  <a:srgbClr val="000000"/>
                </a:solidFill>
                <a:ea typeface="ＭＳ Ｐゴシック" pitchFamily="34" charset="-128"/>
              </a:rPr>
              <a:t> Oncol Pharm</a:t>
            </a:r>
            <a:r>
              <a:rPr lang="en-US" sz="900" dirty="0">
                <a:solidFill>
                  <a:srgbClr val="000000"/>
                </a:solidFill>
                <a:ea typeface="ＭＳ Ｐゴシック" pitchFamily="34" charset="-128"/>
              </a:rPr>
              <a:t>. 2016;6(2):54-56.</a:t>
            </a:r>
          </a:p>
          <a:p>
            <a:pPr marL="0" indent="-228600" fontAlgn="auto">
              <a:spcBef>
                <a:spcPts val="0"/>
              </a:spcBef>
              <a:spcAft>
                <a:spcPts val="0"/>
              </a:spcAft>
              <a:buFont typeface="+mj-lt"/>
              <a:buAutoNum type="arabicPeriod"/>
              <a:defRPr/>
            </a:pPr>
            <a:r>
              <a:rPr lang="en-US" sz="900" dirty="0" err="1">
                <a:solidFill>
                  <a:srgbClr val="000000"/>
                </a:solidFill>
                <a:ea typeface="ＭＳ Ｐゴシック" pitchFamily="34" charset="-128"/>
              </a:rPr>
              <a:t>Scarfò</a:t>
            </a:r>
            <a:r>
              <a:rPr lang="en-US" sz="900" dirty="0">
                <a:solidFill>
                  <a:srgbClr val="000000"/>
                </a:solidFill>
                <a:ea typeface="ＭＳ Ｐゴシック" pitchFamily="34" charset="-128"/>
              </a:rPr>
              <a:t> L, </a:t>
            </a:r>
            <a:r>
              <a:rPr lang="en-US" sz="900" dirty="0" err="1">
                <a:solidFill>
                  <a:srgbClr val="000000"/>
                </a:solidFill>
                <a:ea typeface="ＭＳ Ｐゴシック" pitchFamily="34" charset="-128"/>
              </a:rPr>
              <a:t>Ferreri</a:t>
            </a:r>
            <a:r>
              <a:rPr lang="en-US" sz="900" dirty="0">
                <a:solidFill>
                  <a:srgbClr val="000000"/>
                </a:solidFill>
                <a:ea typeface="ＭＳ Ｐゴシック" pitchFamily="34" charset="-128"/>
              </a:rPr>
              <a:t> AJ, Ghia P. Chronic lymphocytic </a:t>
            </a:r>
            <a:r>
              <a:rPr lang="en-US" sz="900" dirty="0" err="1">
                <a:solidFill>
                  <a:srgbClr val="000000"/>
                </a:solidFill>
                <a:ea typeface="ＭＳ Ｐゴシック" pitchFamily="34" charset="-128"/>
              </a:rPr>
              <a:t>leukaemia</a:t>
            </a:r>
            <a:r>
              <a:rPr lang="en-US" sz="900" dirty="0">
                <a:solidFill>
                  <a:srgbClr val="000000"/>
                </a:solidFill>
                <a:ea typeface="ＭＳ Ｐゴシック" pitchFamily="34" charset="-128"/>
              </a:rPr>
              <a:t>. </a:t>
            </a:r>
            <a:r>
              <a:rPr lang="en-US" sz="900" i="1" dirty="0" err="1">
                <a:solidFill>
                  <a:srgbClr val="000000"/>
                </a:solidFill>
                <a:ea typeface="ＭＳ Ｐゴシック" pitchFamily="34" charset="-128"/>
              </a:rPr>
              <a:t>Crit</a:t>
            </a:r>
            <a:r>
              <a:rPr lang="en-US" sz="900" i="1" dirty="0">
                <a:solidFill>
                  <a:srgbClr val="000000"/>
                </a:solidFill>
                <a:ea typeface="ＭＳ Ｐゴシック" pitchFamily="34" charset="-128"/>
              </a:rPr>
              <a:t> Rev Oncol </a:t>
            </a:r>
            <a:r>
              <a:rPr lang="en-US" sz="900" i="1" dirty="0" err="1">
                <a:solidFill>
                  <a:srgbClr val="000000"/>
                </a:solidFill>
                <a:ea typeface="ＭＳ Ｐゴシック" pitchFamily="34" charset="-128"/>
              </a:rPr>
              <a:t>Hematol</a:t>
            </a:r>
            <a:r>
              <a:rPr lang="en-US" sz="900" dirty="0">
                <a:solidFill>
                  <a:srgbClr val="000000"/>
                </a:solidFill>
                <a:ea typeface="ＭＳ Ｐゴシック" pitchFamily="34" charset="-128"/>
              </a:rPr>
              <a:t>. 2016;104:169-182.</a:t>
            </a:r>
          </a:p>
          <a:p>
            <a:pPr marL="0" indent="-228600">
              <a:spcBef>
                <a:spcPts val="0"/>
              </a:spcBef>
              <a:spcAft>
                <a:spcPts val="0"/>
              </a:spcAft>
              <a:buAutoNum type="arabicPeriod"/>
            </a:pPr>
            <a:r>
              <a:rPr lang="en-US" sz="900" dirty="0"/>
              <a:t>American Cancer Society. Signs and Symptoms of Chronic Lymphocytic Leukemia. https://www.cancer.org/cancer/chronic-lymphocytic-leukemia/detection-diagnosis-staging/signs-symptoms.html. Accessed October 15, 2019. </a:t>
            </a:r>
          </a:p>
          <a:p>
            <a:pPr marL="0" indent="-228600">
              <a:spcBef>
                <a:spcPts val="0"/>
              </a:spcBef>
              <a:spcAft>
                <a:spcPts val="0"/>
              </a:spcAft>
              <a:buAutoNum type="arabicPeriod"/>
            </a:pPr>
            <a:r>
              <a:rPr lang="en-US" sz="900" dirty="0">
                <a:solidFill>
                  <a:srgbClr val="000000"/>
                </a:solidFill>
                <a:ea typeface="ＭＳ Ｐゴシック" pitchFamily="34" charset="-128"/>
              </a:rPr>
              <a:t>Bell R. Developing a clinical program based on the needs of patients with chronic lymphocytic leukemia: preparing for illness episodes. </a:t>
            </a:r>
            <a:r>
              <a:rPr lang="en-US" sz="900" i="1" dirty="0">
                <a:solidFill>
                  <a:srgbClr val="000000"/>
                </a:solidFill>
                <a:ea typeface="ＭＳ Ｐゴシック" pitchFamily="34" charset="-128"/>
              </a:rPr>
              <a:t>J Adv </a:t>
            </a:r>
            <a:r>
              <a:rPr lang="en-US" sz="900" i="1" dirty="0" err="1">
                <a:solidFill>
                  <a:srgbClr val="000000"/>
                </a:solidFill>
                <a:ea typeface="ＭＳ Ｐゴシック" pitchFamily="34" charset="-128"/>
              </a:rPr>
              <a:t>Pract</a:t>
            </a:r>
            <a:r>
              <a:rPr lang="en-US" sz="900" i="1" dirty="0">
                <a:solidFill>
                  <a:srgbClr val="000000"/>
                </a:solidFill>
                <a:ea typeface="ＭＳ Ｐゴシック" pitchFamily="34" charset="-128"/>
              </a:rPr>
              <a:t> Oncol</a:t>
            </a:r>
            <a:r>
              <a:rPr lang="en-US" sz="900" dirty="0">
                <a:solidFill>
                  <a:srgbClr val="000000"/>
                </a:solidFill>
                <a:ea typeface="ＭＳ Ｐゴシック" pitchFamily="34" charset="-128"/>
              </a:rPr>
              <a:t>. 2017;8(5):462-473.</a:t>
            </a:r>
            <a:endParaRPr lang="en-US" sz="900" dirty="0"/>
          </a:p>
          <a:p>
            <a:pPr marL="0" indent="-228600">
              <a:spcBef>
                <a:spcPts val="0"/>
              </a:spcBef>
              <a:spcAft>
                <a:spcPts val="0"/>
              </a:spcAft>
              <a:buAutoNum type="arabicPeriod"/>
            </a:pPr>
            <a:r>
              <a:rPr lang="en-US" sz="900" dirty="0" err="1">
                <a:solidFill>
                  <a:srgbClr val="000000"/>
                </a:solidFill>
                <a:ea typeface="ＭＳ Ｐゴシック" pitchFamily="34" charset="-128"/>
              </a:rPr>
              <a:t>Eichhorst</a:t>
            </a:r>
            <a:r>
              <a:rPr lang="en-US" sz="900" dirty="0">
                <a:solidFill>
                  <a:srgbClr val="000000"/>
                </a:solidFill>
                <a:ea typeface="ＭＳ Ｐゴシック" pitchFamily="34" charset="-128"/>
              </a:rPr>
              <a:t> B, </a:t>
            </a:r>
            <a:r>
              <a:rPr lang="en-US" sz="900" dirty="0" err="1">
                <a:solidFill>
                  <a:srgbClr val="000000"/>
                </a:solidFill>
                <a:ea typeface="ＭＳ Ｐゴシック" pitchFamily="34" charset="-128"/>
              </a:rPr>
              <a:t>Robak</a:t>
            </a:r>
            <a:r>
              <a:rPr lang="en-US" sz="900" dirty="0">
                <a:solidFill>
                  <a:srgbClr val="000000"/>
                </a:solidFill>
                <a:ea typeface="ＭＳ Ｐゴシック" pitchFamily="34" charset="-128"/>
              </a:rPr>
              <a:t> T, Montserrat E, et al; ESMO Guidelines Committee. </a:t>
            </a:r>
            <a:r>
              <a:rPr lang="en-US" sz="900" i="1" dirty="0">
                <a:solidFill>
                  <a:srgbClr val="000000"/>
                </a:solidFill>
                <a:ea typeface="ＭＳ Ｐゴシック" pitchFamily="34" charset="-128"/>
              </a:rPr>
              <a:t>Ann</a:t>
            </a:r>
            <a:r>
              <a:rPr lang="en-US" sz="900" dirty="0">
                <a:solidFill>
                  <a:srgbClr val="000000"/>
                </a:solidFill>
                <a:ea typeface="ＭＳ Ｐゴシック" pitchFamily="34" charset="-128"/>
              </a:rPr>
              <a:t> </a:t>
            </a:r>
            <a:r>
              <a:rPr lang="en-US" sz="900" i="1" dirty="0">
                <a:solidFill>
                  <a:srgbClr val="000000"/>
                </a:solidFill>
                <a:ea typeface="ＭＳ Ｐゴシック" pitchFamily="34" charset="-128"/>
              </a:rPr>
              <a:t>Oncol</a:t>
            </a:r>
            <a:r>
              <a:rPr lang="en-US" sz="900" dirty="0">
                <a:solidFill>
                  <a:srgbClr val="000000"/>
                </a:solidFill>
                <a:ea typeface="ＭＳ Ｐゴシック" pitchFamily="34" charset="-128"/>
              </a:rPr>
              <a:t>. 2015;26(suppl 5):v78-v84.</a:t>
            </a:r>
            <a:endParaRPr lang="en-US" sz="900" dirty="0"/>
          </a:p>
        </p:txBody>
      </p:sp>
      <p:sp>
        <p:nvSpPr>
          <p:cNvPr id="4" name="Slide Number Placeholder 3"/>
          <p:cNvSpPr>
            <a:spLocks noGrp="1"/>
          </p:cNvSpPr>
          <p:nvPr>
            <p:ph type="sldNum" sz="quarter" idx="5"/>
          </p:nvPr>
        </p:nvSpPr>
        <p:spPr/>
        <p:txBody>
          <a:bodyPr/>
          <a:lstStyle/>
          <a:p>
            <a:pPr lvl="0"/>
            <a:fld id="{D44BDDE9-AE01-4D7D-943D-7261803FD015}" type="slidenum">
              <a:rPr lang="en-US" noProof="0" smtClean="0"/>
              <a:pPr lvl="0"/>
              <a:t>18</a:t>
            </a:fld>
            <a:endParaRPr lang="en-US" noProof="0" dirty="0"/>
          </a:p>
        </p:txBody>
      </p:sp>
      <p:sp>
        <p:nvSpPr>
          <p:cNvPr id="12" name="Slide Image Placeholder 11">
            <a:extLst>
              <a:ext uri="{FF2B5EF4-FFF2-40B4-BE49-F238E27FC236}">
                <a16:creationId xmlns:a16="http://schemas.microsoft.com/office/drawing/2014/main" id="{A5D15D55-4601-42C2-96EF-A0128B677609}"/>
              </a:ext>
            </a:extLst>
          </p:cNvPr>
          <p:cNvSpPr>
            <a:spLocks noGrp="1" noRot="1" noChangeAspect="1"/>
          </p:cNvSpPr>
          <p:nvPr>
            <p:ph type="sldImg"/>
          </p:nvPr>
        </p:nvSpPr>
        <p:spPr/>
      </p:sp>
    </p:spTree>
    <p:extLst>
      <p:ext uri="{BB962C8B-B14F-4D97-AF65-F5344CB8AC3E}">
        <p14:creationId xmlns:p14="http://schemas.microsoft.com/office/powerpoint/2010/main" val="1266770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117078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xfrm>
            <a:off x="381000" y="685800"/>
            <a:ext cx="6096000" cy="3429000"/>
          </a:xfrm>
          <a:ln/>
        </p:spPr>
      </p:sp>
      <p:sp>
        <p:nvSpPr>
          <p:cNvPr id="66562" name="Notes Placeholder 2"/>
          <p:cNvSpPr>
            <a:spLocks noGrp="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6656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A21879-CB93-AD47-BC58-E2B97C8C05D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01302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550950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12072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54889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11563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8976831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2593803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3799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112949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180561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5/16/24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960672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26653252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243838" y="101599"/>
            <a:ext cx="11704324" cy="990601"/>
          </a:xfrm>
          <a:prstGeom prst="rect">
            <a:avLst/>
          </a:prstGeom>
        </p:spPr>
        <p:txBody>
          <a:bodyPr lIns="60958" tIns="60958" rIns="60958" bIns="60958"/>
          <a:lstStyle>
            <a:lvl1pPr algn="ctr" defTabSz="1219200">
              <a:lnSpc>
                <a:spcPct val="100000"/>
              </a:lnSpc>
              <a:defRPr sz="3600">
                <a:solidFill>
                  <a:srgbClr val="161A2E"/>
                </a:solidFill>
                <a:latin typeface="Arial"/>
                <a:ea typeface="Arial"/>
                <a:cs typeface="Arial"/>
                <a:sym typeface="Arial"/>
              </a:defRPr>
            </a:lvl1pPr>
          </a:lstStyle>
          <a:p>
            <a:r>
              <a:t>Title Text</a:t>
            </a:r>
          </a:p>
        </p:txBody>
      </p:sp>
      <p:sp>
        <p:nvSpPr>
          <p:cNvPr id="102" name="Slide Number"/>
          <p:cNvSpPr txBox="1">
            <a:spLocks noGrp="1"/>
          </p:cNvSpPr>
          <p:nvPr>
            <p:ph type="sldNum" sz="quarter" idx="2"/>
          </p:nvPr>
        </p:nvSpPr>
        <p:spPr>
          <a:xfrm>
            <a:off x="8376961" y="6184414"/>
            <a:ext cx="360640" cy="343871"/>
          </a:xfrm>
          <a:prstGeom prst="rect">
            <a:avLst/>
          </a:prstGeom>
        </p:spPr>
        <p:txBody>
          <a:bodyPr lIns="60958" tIns="60958" rIns="60958" bIns="60958"/>
          <a:lstStyle>
            <a:lvl1pPr defTabSz="1219200">
              <a:defRPr sz="1600">
                <a:solidFill>
                  <a:srgbClr val="000000"/>
                </a:solidFill>
                <a:latin typeface="Arial"/>
                <a:ea typeface="Arial"/>
                <a:cs typeface="Arial"/>
                <a:sym typeface="Arial"/>
              </a:defRPr>
            </a:lvl1pPr>
          </a:lstStyle>
          <a:p>
            <a:pPr marL="0" marR="0" lvl="0" indent="0" algn="l" defTabSz="1219200" rtl="0" eaLnBrk="1" fontAlgn="base" latinLnBrk="0" hangingPunct="1">
              <a:lnSpc>
                <a:spcPct val="100000"/>
              </a:lnSpc>
              <a:spcBef>
                <a:spcPct val="0"/>
              </a:spcBef>
              <a:spcAft>
                <a:spcPct val="0"/>
              </a:spcAft>
              <a:buClrTx/>
              <a:buSzTx/>
              <a:buFontTx/>
              <a:buNone/>
              <a:tabLst/>
              <a:defRPr/>
            </a:pPr>
            <a:fld id="{86CB4B4D-7CA3-9044-876B-883B54F8677D}" type="slidenum">
              <a:rPr kumimoji="0" sz="1600" b="1" i="0" u="none" strike="noStrike" kern="1200" cap="none" spc="0" normalizeH="0" baseline="0" noProof="0">
                <a:ln>
                  <a:noFill/>
                </a:ln>
                <a:solidFill>
                  <a:srgbClr val="000000"/>
                </a:solidFill>
                <a:effectLst/>
                <a:uLnTx/>
                <a:uFillTx/>
                <a:latin typeface="Arial"/>
                <a:cs typeface="Arial"/>
                <a:sym typeface="Arial"/>
              </a:rPr>
              <a:pPr marL="0" marR="0" lvl="0" indent="0" algn="l" defTabSz="1219200" rtl="0" eaLnBrk="1" fontAlgn="base" latinLnBrk="0" hangingPunct="1">
                <a:lnSpc>
                  <a:spcPct val="100000"/>
                </a:lnSpc>
                <a:spcBef>
                  <a:spcPct val="0"/>
                </a:spcBef>
                <a:spcAft>
                  <a:spcPct val="0"/>
                </a:spcAft>
                <a:buClrTx/>
                <a:buSzTx/>
                <a:buFontTx/>
                <a:buNone/>
                <a:tabLst/>
                <a:defRPr/>
              </a:pPr>
              <a:t>‹#›</a:t>
            </a:fld>
            <a:endParaRPr kumimoji="0" sz="1600" b="1" i="0" u="none" strike="noStrike" kern="120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430297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912311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239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3931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0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617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01953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62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922776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01837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2941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0893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92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68311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24121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7223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42241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42132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5/16/24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592045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21765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431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4392330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930418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499069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437808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90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2750205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9982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5140482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362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7138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141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4832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28851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936732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3424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46247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09146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3590851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947092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325292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2279322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497816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DED229-FF74-4A62-88C2-BBB1F4AD1004}"/>
              </a:ext>
            </a:extLst>
          </p:cNvPr>
          <p:cNvSpPr>
            <a:spLocks noGrp="1"/>
          </p:cNvSpPr>
          <p:nvPr>
            <p:ph type="body" sz="quarter" idx="12" hasCustomPrompt="1"/>
          </p:nvPr>
        </p:nvSpPr>
        <p:spPr>
          <a:xfrm>
            <a:off x="9665819" y="1"/>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8463" y="1397000"/>
            <a:ext cx="11435077" cy="4622800"/>
          </a:xfrm>
        </p:spPr>
        <p:txBody>
          <a:bodyPr/>
          <a:lstStyle>
            <a:lvl1pPr marL="0" indent="0">
              <a:buNone/>
              <a:defRPr b="0">
                <a:solidFill>
                  <a:schemeClr val="tx2"/>
                </a:solidFill>
              </a:defRPr>
            </a:lvl1pPr>
            <a:lvl2pPr marL="256020" indent="-256020">
              <a:buFont typeface="Arial" panose="020B0604020202020204" pitchFamily="34" charset="0"/>
              <a:buChar char="•"/>
              <a:defRPr/>
            </a:lvl2pPr>
            <a:lvl3pPr marL="755866" indent="-341358">
              <a:buFont typeface="Arial" panose="020B0604020202020204" pitchFamily="34" charset="0"/>
              <a:buChar char="–"/>
              <a:defRPr/>
            </a:lvl3pPr>
            <a:lvl4pPr marL="1182565" indent="-268211">
              <a:buFont typeface="Arial" panose="020B0604020202020204" pitchFamily="34" charset="0"/>
              <a:buChar char="•"/>
              <a:defRPr/>
            </a:lvl4pPr>
            <a:lvl5pPr marL="1609264" indent="-304784">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dirty="0"/>
          </a:p>
        </p:txBody>
      </p:sp>
    </p:spTree>
    <p:custDataLst>
      <p:tags r:id="rId1"/>
    </p:custDataLst>
    <p:extLst>
      <p:ext uri="{BB962C8B-B14F-4D97-AF65-F5344CB8AC3E}">
        <p14:creationId xmlns:p14="http://schemas.microsoft.com/office/powerpoint/2010/main" val="30576178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8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10972800" cy="11430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Content Placeholder 2"/>
          <p:cNvSpPr>
            <a:spLocks noGrp="1"/>
          </p:cNvSpPr>
          <p:nvPr>
            <p:ph idx="1"/>
          </p:nvPr>
        </p:nvSpPr>
        <p:spPr>
          <a:xfrm>
            <a:off x="609600" y="1905000"/>
            <a:ext cx="10972800" cy="4221163"/>
          </a:xfrm>
          <a:prstGeom prst="rect">
            <a:avLst/>
          </a:prstGeom>
        </p:spPr>
        <p:txBody>
          <a:bodyPr vert="horz"/>
          <a:lstStyle>
            <a:lvl1pPr>
              <a:buClr>
                <a:srgbClr val="075596"/>
              </a:buClr>
              <a:defRPr>
                <a:latin typeface="Times"/>
                <a:cs typeface="Times"/>
              </a:defRPr>
            </a:lvl1pPr>
            <a:lvl2pPr>
              <a:buClr>
                <a:srgbClr val="075596"/>
              </a:buClr>
              <a:defRPr>
                <a:latin typeface="Times"/>
                <a:cs typeface="Times"/>
              </a:defRPr>
            </a:lvl2pPr>
            <a:lvl3pPr>
              <a:buClr>
                <a:srgbClr val="075596"/>
              </a:buClr>
              <a:defRPr>
                <a:latin typeface="Times"/>
                <a:cs typeface="Times"/>
              </a:defRPr>
            </a:lvl3pPr>
            <a:lvl4pPr>
              <a:buClr>
                <a:srgbClr val="075596"/>
              </a:buClr>
              <a:defRPr>
                <a:latin typeface="Times"/>
                <a:cs typeface="Times"/>
              </a:defRPr>
            </a:lvl4pPr>
            <a:lvl5pPr>
              <a:buClr>
                <a:srgbClr val="075596"/>
              </a:buClr>
              <a:defRPr>
                <a:latin typeface="Times"/>
                <a:cs typeface="Time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0A8DD2E-7423-D642-93D9-585832DCAD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86F00E-687A-B146-B106-323E7EB350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54FCBF-8221-0242-8A64-BDD5B4707C64}"/>
              </a:ext>
            </a:extLst>
          </p:cNvPr>
          <p:cNvSpPr>
            <a:spLocks noGrp="1" noChangeArrowheads="1"/>
          </p:cNvSpPr>
          <p:nvPr>
            <p:ph type="sldNum" sz="quarter" idx="12"/>
          </p:nvPr>
        </p:nvSpPr>
        <p:spPr>
          <a:ln/>
        </p:spPr>
        <p:txBody>
          <a:bodyPr/>
          <a:lstStyle>
            <a:lvl1pPr>
              <a:defRPr/>
            </a:lvl1pPr>
          </a:lstStyle>
          <a:p>
            <a:fld id="{B6AE073B-5114-F44A-BE01-5AD8B0CBCD03}" type="slidenum">
              <a:rPr lang="en-US" altLang="en-US"/>
              <a:pPr/>
              <a:t>‹#›</a:t>
            </a:fld>
            <a:endParaRPr lang="en-US" altLang="en-US"/>
          </a:p>
        </p:txBody>
      </p:sp>
    </p:spTree>
    <p:extLst>
      <p:ext uri="{BB962C8B-B14F-4D97-AF65-F5344CB8AC3E}">
        <p14:creationId xmlns:p14="http://schemas.microsoft.com/office/powerpoint/2010/main" val="1112633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8382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Content Placeholder 2"/>
          <p:cNvSpPr>
            <a:spLocks noGrp="1"/>
          </p:cNvSpPr>
          <p:nvPr>
            <p:ph sz="half" idx="1"/>
          </p:nvPr>
        </p:nvSpPr>
        <p:spPr>
          <a:xfrm>
            <a:off x="609600" y="1600206"/>
            <a:ext cx="5384800" cy="4525963"/>
          </a:xfrm>
          <a:prstGeom prst="rect">
            <a:avLst/>
          </a:prstGeom>
        </p:spPr>
        <p:txBody>
          <a:bodyPr vert="horz"/>
          <a:lstStyle>
            <a:lvl1pPr>
              <a:buClr>
                <a:srgbClr val="075596"/>
              </a:buClr>
              <a:defRPr sz="2800">
                <a:latin typeface="Times"/>
                <a:cs typeface="Times"/>
              </a:defRPr>
            </a:lvl1pPr>
            <a:lvl2pPr>
              <a:buClr>
                <a:srgbClr val="075596"/>
              </a:buClr>
              <a:defRPr sz="2400">
                <a:latin typeface="Times"/>
                <a:cs typeface="Times"/>
              </a:defRPr>
            </a:lvl2pPr>
            <a:lvl3pPr>
              <a:buClr>
                <a:srgbClr val="075596"/>
              </a:buClr>
              <a:defRPr sz="2000">
                <a:latin typeface="Times"/>
                <a:cs typeface="Times"/>
              </a:defRPr>
            </a:lvl3pPr>
            <a:lvl4pPr>
              <a:buClr>
                <a:srgbClr val="075596"/>
              </a:buClr>
              <a:defRPr sz="1800">
                <a:latin typeface="Times"/>
                <a:cs typeface="Times"/>
              </a:defRPr>
            </a:lvl4pPr>
            <a:lvl5pPr>
              <a:buClr>
                <a:srgbClr val="075596"/>
              </a:buClr>
              <a:defRPr sz="1800">
                <a:latin typeface="Times"/>
                <a:cs typeface="Time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6"/>
            <a:ext cx="5384800" cy="4525963"/>
          </a:xfrm>
          <a:prstGeom prst="rect">
            <a:avLst/>
          </a:prstGeom>
        </p:spPr>
        <p:txBody>
          <a:bodyPr vert="horz"/>
          <a:lstStyle>
            <a:lvl1pPr>
              <a:buClr>
                <a:srgbClr val="075596"/>
              </a:buClr>
              <a:defRPr sz="2800">
                <a:latin typeface="Times"/>
                <a:cs typeface="Times"/>
              </a:defRPr>
            </a:lvl1pPr>
            <a:lvl2pPr>
              <a:buClr>
                <a:srgbClr val="075596"/>
              </a:buClr>
              <a:defRPr sz="2400">
                <a:latin typeface="Times"/>
                <a:cs typeface="Times"/>
              </a:defRPr>
            </a:lvl2pPr>
            <a:lvl3pPr>
              <a:buClr>
                <a:srgbClr val="075596"/>
              </a:buClr>
              <a:defRPr sz="2000">
                <a:latin typeface="Times"/>
                <a:cs typeface="Times"/>
              </a:defRPr>
            </a:lvl3pPr>
            <a:lvl4pPr>
              <a:buClr>
                <a:srgbClr val="075596"/>
              </a:buClr>
              <a:defRPr sz="1800">
                <a:latin typeface="Times"/>
                <a:cs typeface="Times"/>
              </a:defRPr>
            </a:lvl4pPr>
            <a:lvl5pPr>
              <a:buClr>
                <a:srgbClr val="075596"/>
              </a:buClr>
              <a:defRPr sz="1800">
                <a:latin typeface="Times"/>
                <a:cs typeface="Time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C7EB1E9-3B1E-0247-8BED-08BAC8F9761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2BCF22-E39C-1240-B85A-4B29217956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7B253F3-429E-1746-BADE-8235DA66B32E}"/>
              </a:ext>
            </a:extLst>
          </p:cNvPr>
          <p:cNvSpPr>
            <a:spLocks noGrp="1" noChangeArrowheads="1"/>
          </p:cNvSpPr>
          <p:nvPr>
            <p:ph type="sldNum" sz="quarter" idx="12"/>
          </p:nvPr>
        </p:nvSpPr>
        <p:spPr>
          <a:ln/>
        </p:spPr>
        <p:txBody>
          <a:bodyPr/>
          <a:lstStyle>
            <a:lvl1pPr>
              <a:defRPr/>
            </a:lvl1pPr>
          </a:lstStyle>
          <a:p>
            <a:fld id="{015D50AE-B4F6-B942-8CE4-470882DDB52A}" type="slidenum">
              <a:rPr lang="en-US" altLang="en-US"/>
              <a:pPr/>
              <a:t>‹#›</a:t>
            </a:fld>
            <a:endParaRPr lang="en-US" altLang="en-US"/>
          </a:p>
        </p:txBody>
      </p:sp>
    </p:spTree>
    <p:extLst>
      <p:ext uri="{BB962C8B-B14F-4D97-AF65-F5344CB8AC3E}">
        <p14:creationId xmlns:p14="http://schemas.microsoft.com/office/powerpoint/2010/main" val="773977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7620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Text Placeholder 2"/>
          <p:cNvSpPr>
            <a:spLocks noGrp="1"/>
          </p:cNvSpPr>
          <p:nvPr>
            <p:ph type="body" idx="1"/>
          </p:nvPr>
        </p:nvSpPr>
        <p:spPr>
          <a:xfrm>
            <a:off x="609600" y="1722438"/>
            <a:ext cx="5386917" cy="639762"/>
          </a:xfrm>
          <a:prstGeom prst="rect">
            <a:avLst/>
          </a:prstGeom>
        </p:spPr>
        <p:txBody>
          <a:bodyPr vert="horz" anchor="b"/>
          <a:lstStyle>
            <a:lvl1pPr marL="0" indent="0">
              <a:buNone/>
              <a:defRPr sz="2400" b="1">
                <a:solidFill>
                  <a:srgbClr val="0755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362200"/>
            <a:ext cx="5386917" cy="3951288"/>
          </a:xfrm>
          <a:prstGeom prst="rect">
            <a:avLst/>
          </a:prstGeom>
        </p:spPr>
        <p:txBody>
          <a:bodyPr vert="horz"/>
          <a:lstStyle>
            <a:lvl1pPr>
              <a:buClr>
                <a:srgbClr val="075596"/>
              </a:buClr>
              <a:defRPr sz="2400">
                <a:latin typeface="Times"/>
                <a:cs typeface="Times"/>
              </a:defRPr>
            </a:lvl1pPr>
            <a:lvl2pPr>
              <a:buClr>
                <a:srgbClr val="075596"/>
              </a:buClr>
              <a:defRPr sz="2000">
                <a:latin typeface="Times"/>
                <a:cs typeface="Times"/>
              </a:defRPr>
            </a:lvl2pPr>
            <a:lvl3pPr>
              <a:buClr>
                <a:srgbClr val="075596"/>
              </a:buClr>
              <a:defRPr sz="1800">
                <a:latin typeface="Times"/>
                <a:cs typeface="Times"/>
              </a:defRPr>
            </a:lvl3pPr>
            <a:lvl4pPr>
              <a:buClr>
                <a:srgbClr val="075596"/>
              </a:buClr>
              <a:defRPr sz="1600">
                <a:latin typeface="Times"/>
                <a:cs typeface="Times"/>
              </a:defRPr>
            </a:lvl4pPr>
            <a:lvl5pPr>
              <a:buClr>
                <a:srgbClr val="075596"/>
              </a:buClr>
              <a:defRPr sz="1600">
                <a:latin typeface="Times"/>
                <a:cs typeface="Time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473" y="1722438"/>
            <a:ext cx="5389033" cy="639762"/>
          </a:xfrm>
          <a:prstGeom prst="rect">
            <a:avLst/>
          </a:prstGeom>
        </p:spPr>
        <p:txBody>
          <a:bodyPr vert="horz" anchor="b"/>
          <a:lstStyle>
            <a:lvl1pPr marL="0" indent="0">
              <a:buNone/>
              <a:defRPr sz="2400" b="1">
                <a:solidFill>
                  <a:srgbClr val="0755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473" y="2362200"/>
            <a:ext cx="5389033" cy="3951288"/>
          </a:xfrm>
          <a:prstGeom prst="rect">
            <a:avLst/>
          </a:prstGeom>
        </p:spPr>
        <p:txBody>
          <a:bodyPr vert="horz"/>
          <a:lstStyle>
            <a:lvl1pPr>
              <a:buClr>
                <a:srgbClr val="075596"/>
              </a:buClr>
              <a:defRPr sz="2400">
                <a:latin typeface="Times"/>
                <a:cs typeface="Times"/>
              </a:defRPr>
            </a:lvl1pPr>
            <a:lvl2pPr>
              <a:buClr>
                <a:srgbClr val="075596"/>
              </a:buClr>
              <a:defRPr sz="2000">
                <a:latin typeface="Times"/>
                <a:cs typeface="Times"/>
              </a:defRPr>
            </a:lvl2pPr>
            <a:lvl3pPr>
              <a:buClr>
                <a:srgbClr val="075596"/>
              </a:buClr>
              <a:defRPr sz="1800">
                <a:latin typeface="Times"/>
                <a:cs typeface="Times"/>
              </a:defRPr>
            </a:lvl3pPr>
            <a:lvl4pPr>
              <a:buClr>
                <a:srgbClr val="075596"/>
              </a:buClr>
              <a:defRPr sz="1600">
                <a:latin typeface="Times"/>
                <a:cs typeface="Times"/>
              </a:defRPr>
            </a:lvl4pPr>
            <a:lvl5pPr>
              <a:buClr>
                <a:srgbClr val="075596"/>
              </a:buClr>
              <a:defRPr sz="1600">
                <a:latin typeface="Times"/>
                <a:cs typeface="Time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801A496C-2B10-104F-AE24-2A987168F99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B2B0529-67DF-4A44-8EF2-5DB8A94BBD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FC75398-6E5B-1946-B812-17A11D841302}"/>
              </a:ext>
            </a:extLst>
          </p:cNvPr>
          <p:cNvSpPr>
            <a:spLocks noGrp="1" noChangeArrowheads="1"/>
          </p:cNvSpPr>
          <p:nvPr>
            <p:ph type="sldNum" sz="quarter" idx="12"/>
          </p:nvPr>
        </p:nvSpPr>
        <p:spPr>
          <a:ln/>
        </p:spPr>
        <p:txBody>
          <a:bodyPr/>
          <a:lstStyle>
            <a:lvl1pPr>
              <a:defRPr/>
            </a:lvl1pPr>
          </a:lstStyle>
          <a:p>
            <a:fld id="{3D4C270C-9379-7941-AE0D-C7BDDBBD6F57}" type="slidenum">
              <a:rPr lang="en-US" altLang="en-US"/>
              <a:pPr/>
              <a:t>‹#›</a:t>
            </a:fld>
            <a:endParaRPr lang="en-US" altLang="en-US"/>
          </a:p>
        </p:txBody>
      </p:sp>
    </p:spTree>
    <p:extLst>
      <p:ext uri="{BB962C8B-B14F-4D97-AF65-F5344CB8AC3E}">
        <p14:creationId xmlns:p14="http://schemas.microsoft.com/office/powerpoint/2010/main" val="41557685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11430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Rectangle 4">
            <a:extLst>
              <a:ext uri="{FF2B5EF4-FFF2-40B4-BE49-F238E27FC236}">
                <a16:creationId xmlns:a16="http://schemas.microsoft.com/office/drawing/2014/main" id="{882D3F4C-5CD9-DE4E-94B1-20FAD213F9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7C1ED25-BB5B-0944-BC22-5BA8A5F6A7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D377210-C331-6145-B773-D7A3B52E27DE}"/>
              </a:ext>
            </a:extLst>
          </p:cNvPr>
          <p:cNvSpPr>
            <a:spLocks noGrp="1" noChangeArrowheads="1"/>
          </p:cNvSpPr>
          <p:nvPr>
            <p:ph type="sldNum" sz="quarter" idx="12"/>
          </p:nvPr>
        </p:nvSpPr>
        <p:spPr>
          <a:ln/>
        </p:spPr>
        <p:txBody>
          <a:bodyPr/>
          <a:lstStyle>
            <a:lvl1pPr>
              <a:defRPr/>
            </a:lvl1pPr>
          </a:lstStyle>
          <a:p>
            <a:fld id="{87976E48-6B5C-8E4E-A6CA-6F5FAD3FEF59}" type="slidenum">
              <a:rPr lang="en-US" altLang="en-US"/>
              <a:pPr/>
              <a:t>‹#›</a:t>
            </a:fld>
            <a:endParaRPr lang="en-US" altLang="en-US"/>
          </a:p>
        </p:txBody>
      </p:sp>
    </p:spTree>
    <p:extLst>
      <p:ext uri="{BB962C8B-B14F-4D97-AF65-F5344CB8AC3E}">
        <p14:creationId xmlns:p14="http://schemas.microsoft.com/office/powerpoint/2010/main" val="1093403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990600"/>
            <a:ext cx="4011084" cy="673100"/>
          </a:xfrm>
          <a:prstGeom prst="rect">
            <a:avLst/>
          </a:prstGeom>
        </p:spPr>
        <p:txBody>
          <a:bodyPr vert="horz" anchor="b"/>
          <a:lstStyle>
            <a:lvl1pPr algn="l">
              <a:defRPr sz="2000" b="1">
                <a:solidFill>
                  <a:srgbClr val="075596"/>
                </a:solidFill>
              </a:defRPr>
            </a:lvl1pPr>
          </a:lstStyle>
          <a:p>
            <a:r>
              <a:rPr lang="en-US" dirty="0"/>
              <a:t>Click to edit Master title style</a:t>
            </a:r>
          </a:p>
        </p:txBody>
      </p:sp>
      <p:sp>
        <p:nvSpPr>
          <p:cNvPr id="3" name="Content Placeholder 2"/>
          <p:cNvSpPr>
            <a:spLocks noGrp="1"/>
          </p:cNvSpPr>
          <p:nvPr>
            <p:ph idx="1"/>
          </p:nvPr>
        </p:nvSpPr>
        <p:spPr>
          <a:xfrm>
            <a:off x="4766733" y="990600"/>
            <a:ext cx="6815667" cy="5135563"/>
          </a:xfrm>
          <a:prstGeom prst="rect">
            <a:avLst/>
          </a:prstGeom>
        </p:spPr>
        <p:txBody>
          <a:bodyPr vert="horz"/>
          <a:lstStyle>
            <a:lvl1pPr>
              <a:buClr>
                <a:srgbClr val="075596"/>
              </a:buClr>
              <a:defRPr sz="3200">
                <a:latin typeface="Times"/>
                <a:cs typeface="Times"/>
              </a:defRPr>
            </a:lvl1pPr>
            <a:lvl2pPr>
              <a:buClr>
                <a:srgbClr val="075596"/>
              </a:buClr>
              <a:defRPr sz="2800">
                <a:latin typeface="Times"/>
                <a:cs typeface="Times"/>
              </a:defRPr>
            </a:lvl2pPr>
            <a:lvl3pPr>
              <a:buClr>
                <a:srgbClr val="075596"/>
              </a:buClr>
              <a:defRPr sz="2400">
                <a:latin typeface="Times"/>
                <a:cs typeface="Times"/>
              </a:defRPr>
            </a:lvl3pPr>
            <a:lvl4pPr>
              <a:buClr>
                <a:srgbClr val="075596"/>
              </a:buClr>
              <a:defRPr sz="2000">
                <a:latin typeface="Times"/>
                <a:cs typeface="Times"/>
              </a:defRPr>
            </a:lvl4pPr>
            <a:lvl5pPr>
              <a:buClr>
                <a:srgbClr val="075596"/>
              </a:buClr>
              <a:defRPr sz="2000">
                <a:latin typeface="Times"/>
                <a:cs typeface="Times"/>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6" y="1828801"/>
            <a:ext cx="4011084" cy="4297363"/>
          </a:xfrm>
          <a:prstGeom prst="rect">
            <a:avLst/>
          </a:prstGeom>
        </p:spPr>
        <p:txBody>
          <a:bodyPr vert="horz"/>
          <a:lstStyle>
            <a:lvl1pPr marL="0" indent="0">
              <a:buNone/>
              <a:defRPr sz="1400">
                <a:solidFill>
                  <a:srgbClr val="07559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C62DAFC4-2DA4-054E-85F8-D3252FB4BC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9E66148-2624-6C40-8D11-1B00AD2844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F7A0E3-C470-2F44-A055-5FE6EBD45148}"/>
              </a:ext>
            </a:extLst>
          </p:cNvPr>
          <p:cNvSpPr>
            <a:spLocks noGrp="1" noChangeArrowheads="1"/>
          </p:cNvSpPr>
          <p:nvPr>
            <p:ph type="sldNum" sz="quarter" idx="12"/>
          </p:nvPr>
        </p:nvSpPr>
        <p:spPr>
          <a:ln/>
        </p:spPr>
        <p:txBody>
          <a:bodyPr/>
          <a:lstStyle>
            <a:lvl1pPr>
              <a:defRPr/>
            </a:lvl1pPr>
          </a:lstStyle>
          <a:p>
            <a:fld id="{77A01CDA-F071-D44A-B1A8-4AB44AF2A26A}" type="slidenum">
              <a:rPr lang="en-US" altLang="en-US"/>
              <a:pPr/>
              <a:t>‹#›</a:t>
            </a:fld>
            <a:endParaRPr lang="en-US" altLang="en-US"/>
          </a:p>
        </p:txBody>
      </p:sp>
    </p:spTree>
    <p:extLst>
      <p:ext uri="{BB962C8B-B14F-4D97-AF65-F5344CB8AC3E}">
        <p14:creationId xmlns:p14="http://schemas.microsoft.com/office/powerpoint/2010/main" val="37095746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41600" y="1295400"/>
            <a:ext cx="7315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Rectangle 4">
            <a:extLst>
              <a:ext uri="{FF2B5EF4-FFF2-40B4-BE49-F238E27FC236}">
                <a16:creationId xmlns:a16="http://schemas.microsoft.com/office/drawing/2014/main" id="{B340DBEB-61D5-DB49-A1B3-AAA08DDA21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CA75E0-5C77-C241-96B5-4E7C5FE49D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ABE183-DA82-0949-933A-25EA0EC5CFA1}"/>
              </a:ext>
            </a:extLst>
          </p:cNvPr>
          <p:cNvSpPr>
            <a:spLocks noGrp="1" noChangeArrowheads="1"/>
          </p:cNvSpPr>
          <p:nvPr>
            <p:ph type="sldNum" sz="quarter" idx="12"/>
          </p:nvPr>
        </p:nvSpPr>
        <p:spPr>
          <a:ln/>
        </p:spPr>
        <p:txBody>
          <a:bodyPr/>
          <a:lstStyle>
            <a:lvl1pPr>
              <a:defRPr/>
            </a:lvl1pPr>
          </a:lstStyle>
          <a:p>
            <a:fld id="{EEDF7F5F-F206-9C48-A5F5-8927618B5429}" type="slidenum">
              <a:rPr lang="en-US" altLang="en-US"/>
              <a:pPr/>
              <a:t>‹#›</a:t>
            </a:fld>
            <a:endParaRPr lang="en-US" altLang="en-US"/>
          </a:p>
        </p:txBody>
      </p:sp>
    </p:spTree>
    <p:extLst>
      <p:ext uri="{BB962C8B-B14F-4D97-AF65-F5344CB8AC3E}">
        <p14:creationId xmlns:p14="http://schemas.microsoft.com/office/powerpoint/2010/main" val="30993120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4455209-54E6-1C4B-9A92-59A0A01CB40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FB823C0-CC40-2647-910C-9EF1C37666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B98FFAB-B166-4D43-B3AF-581C1F028E6C}"/>
              </a:ext>
            </a:extLst>
          </p:cNvPr>
          <p:cNvSpPr>
            <a:spLocks noGrp="1" noChangeArrowheads="1"/>
          </p:cNvSpPr>
          <p:nvPr>
            <p:ph type="sldNum" sz="quarter" idx="12"/>
          </p:nvPr>
        </p:nvSpPr>
        <p:spPr>
          <a:ln/>
        </p:spPr>
        <p:txBody>
          <a:bodyPr/>
          <a:lstStyle>
            <a:lvl1pPr>
              <a:defRPr/>
            </a:lvl1pPr>
          </a:lstStyle>
          <a:p>
            <a:fld id="{7CF61B83-B576-ED44-8C2E-756B54693364}" type="slidenum">
              <a:rPr lang="en-US" altLang="en-US"/>
              <a:pPr/>
              <a:t>‹#›</a:t>
            </a:fld>
            <a:endParaRPr lang="en-US" altLang="en-US"/>
          </a:p>
        </p:txBody>
      </p:sp>
    </p:spTree>
    <p:extLst>
      <p:ext uri="{BB962C8B-B14F-4D97-AF65-F5344CB8AC3E}">
        <p14:creationId xmlns:p14="http://schemas.microsoft.com/office/powerpoint/2010/main" val="2755776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38358"/>
            <a:ext cx="10363200" cy="914401"/>
          </a:xfrm>
          <a:prstGeom prst="rect">
            <a:avLst/>
          </a:prstGeom>
        </p:spPr>
        <p:txBody>
          <a:bodyPr vert="horz"/>
          <a:lstStyle>
            <a:lvl1pPr>
              <a:defRPr>
                <a:solidFill>
                  <a:srgbClr val="075596"/>
                </a:solidFill>
              </a:defRPr>
            </a:lvl1pPr>
          </a:lstStyle>
          <a:p>
            <a:r>
              <a:rPr lang="en-US" dirty="0"/>
              <a:t>Click to edit Master title style</a:t>
            </a:r>
          </a:p>
        </p:txBody>
      </p:sp>
      <p:sp>
        <p:nvSpPr>
          <p:cNvPr id="3" name="Subtitle 2"/>
          <p:cNvSpPr>
            <a:spLocks noGrp="1"/>
          </p:cNvSpPr>
          <p:nvPr>
            <p:ph type="subTitle" idx="1"/>
          </p:nvPr>
        </p:nvSpPr>
        <p:spPr>
          <a:xfrm>
            <a:off x="1828800" y="1828800"/>
            <a:ext cx="8534400" cy="3810000"/>
          </a:xfrm>
          <a:prstGeom prst="rect">
            <a:avLst/>
          </a:prstGeom>
        </p:spPr>
        <p:txBody>
          <a:bodyPr vert="horz"/>
          <a:lstStyle>
            <a:lvl1pPr marL="0" indent="0" algn="ctr">
              <a:buNone/>
              <a:defRPr>
                <a:latin typeface="Times"/>
                <a:cs typeface="Time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1F4EA8A4-4E55-C048-8978-D2DD685374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F6FCD0-1F58-3F4E-B1F0-9335BEA942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03DBA4-0E64-BB4D-B7BC-5AA51BCE77EF}"/>
              </a:ext>
            </a:extLst>
          </p:cNvPr>
          <p:cNvSpPr>
            <a:spLocks noGrp="1" noChangeArrowheads="1"/>
          </p:cNvSpPr>
          <p:nvPr>
            <p:ph type="sldNum" sz="quarter" idx="12"/>
          </p:nvPr>
        </p:nvSpPr>
        <p:spPr>
          <a:ln/>
        </p:spPr>
        <p:txBody>
          <a:bodyPr/>
          <a:lstStyle>
            <a:lvl1pPr>
              <a:defRPr/>
            </a:lvl1pPr>
          </a:lstStyle>
          <a:p>
            <a:fld id="{32278A01-1EBA-F94A-9CE9-5E8A62D1CACA}" type="slidenum">
              <a:rPr lang="en-US" altLang="en-US"/>
              <a:pPr/>
              <a:t>‹#›</a:t>
            </a:fld>
            <a:endParaRPr lang="en-US" altLang="en-US"/>
          </a:p>
        </p:txBody>
      </p:sp>
    </p:spTree>
    <p:extLst>
      <p:ext uri="{BB962C8B-B14F-4D97-AF65-F5344CB8AC3E}">
        <p14:creationId xmlns:p14="http://schemas.microsoft.com/office/powerpoint/2010/main" val="21675556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10972800" cy="11430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Content Placeholder 2"/>
          <p:cNvSpPr>
            <a:spLocks noGrp="1"/>
          </p:cNvSpPr>
          <p:nvPr>
            <p:ph idx="1"/>
          </p:nvPr>
        </p:nvSpPr>
        <p:spPr>
          <a:xfrm>
            <a:off x="609600" y="1905000"/>
            <a:ext cx="10972800" cy="4221163"/>
          </a:xfrm>
          <a:prstGeom prst="rect">
            <a:avLst/>
          </a:prstGeom>
        </p:spPr>
        <p:txBody>
          <a:bodyPr vert="horz"/>
          <a:lstStyle>
            <a:lvl1pPr>
              <a:buClr>
                <a:srgbClr val="075596"/>
              </a:buClr>
              <a:defRPr>
                <a:latin typeface="Times"/>
                <a:cs typeface="Times"/>
              </a:defRPr>
            </a:lvl1pPr>
            <a:lvl2pPr>
              <a:buClr>
                <a:srgbClr val="075596"/>
              </a:buClr>
              <a:defRPr>
                <a:latin typeface="Times"/>
                <a:cs typeface="Times"/>
              </a:defRPr>
            </a:lvl2pPr>
            <a:lvl3pPr>
              <a:buClr>
                <a:srgbClr val="075596"/>
              </a:buClr>
              <a:defRPr>
                <a:latin typeface="Times"/>
                <a:cs typeface="Times"/>
              </a:defRPr>
            </a:lvl3pPr>
            <a:lvl4pPr>
              <a:buClr>
                <a:srgbClr val="075596"/>
              </a:buClr>
              <a:defRPr>
                <a:latin typeface="Times"/>
                <a:cs typeface="Times"/>
              </a:defRPr>
            </a:lvl4pPr>
            <a:lvl5pPr>
              <a:buClr>
                <a:srgbClr val="075596"/>
              </a:buClr>
              <a:defRPr>
                <a:latin typeface="Times"/>
                <a:cs typeface="Time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340F6ED9-DFE7-1A4B-8D1C-009EC61207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32E952-0090-C240-9159-296F60EBBB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8765B4-8999-B644-8FEE-D6FFA0E28930}"/>
              </a:ext>
            </a:extLst>
          </p:cNvPr>
          <p:cNvSpPr>
            <a:spLocks noGrp="1" noChangeArrowheads="1"/>
          </p:cNvSpPr>
          <p:nvPr>
            <p:ph type="sldNum" sz="quarter" idx="12"/>
          </p:nvPr>
        </p:nvSpPr>
        <p:spPr>
          <a:ln/>
        </p:spPr>
        <p:txBody>
          <a:bodyPr/>
          <a:lstStyle>
            <a:lvl1pPr>
              <a:defRPr/>
            </a:lvl1pPr>
          </a:lstStyle>
          <a:p>
            <a:fld id="{A32F5756-1AF7-D443-9A19-AF93987113D4}" type="slidenum">
              <a:rPr lang="en-US" altLang="en-US"/>
              <a:pPr/>
              <a:t>‹#›</a:t>
            </a:fld>
            <a:endParaRPr lang="en-US" altLang="en-US"/>
          </a:p>
        </p:txBody>
      </p:sp>
    </p:spTree>
    <p:extLst>
      <p:ext uri="{BB962C8B-B14F-4D97-AF65-F5344CB8AC3E}">
        <p14:creationId xmlns:p14="http://schemas.microsoft.com/office/powerpoint/2010/main" val="28427318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8382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Content Placeholder 2"/>
          <p:cNvSpPr>
            <a:spLocks noGrp="1"/>
          </p:cNvSpPr>
          <p:nvPr>
            <p:ph sz="half" idx="1"/>
          </p:nvPr>
        </p:nvSpPr>
        <p:spPr>
          <a:xfrm>
            <a:off x="609600" y="1600206"/>
            <a:ext cx="5384800" cy="4525963"/>
          </a:xfrm>
          <a:prstGeom prst="rect">
            <a:avLst/>
          </a:prstGeom>
        </p:spPr>
        <p:txBody>
          <a:bodyPr vert="horz"/>
          <a:lstStyle>
            <a:lvl1pPr>
              <a:buClr>
                <a:srgbClr val="075596"/>
              </a:buClr>
              <a:defRPr sz="2800">
                <a:latin typeface="Times"/>
                <a:cs typeface="Times"/>
              </a:defRPr>
            </a:lvl1pPr>
            <a:lvl2pPr>
              <a:buClr>
                <a:srgbClr val="075596"/>
              </a:buClr>
              <a:defRPr sz="2400">
                <a:latin typeface="Times"/>
                <a:cs typeface="Times"/>
              </a:defRPr>
            </a:lvl2pPr>
            <a:lvl3pPr>
              <a:buClr>
                <a:srgbClr val="075596"/>
              </a:buClr>
              <a:defRPr sz="2000">
                <a:latin typeface="Times"/>
                <a:cs typeface="Times"/>
              </a:defRPr>
            </a:lvl3pPr>
            <a:lvl4pPr>
              <a:buClr>
                <a:srgbClr val="075596"/>
              </a:buClr>
              <a:defRPr sz="1800">
                <a:latin typeface="Times"/>
                <a:cs typeface="Times"/>
              </a:defRPr>
            </a:lvl4pPr>
            <a:lvl5pPr>
              <a:buClr>
                <a:srgbClr val="075596"/>
              </a:buClr>
              <a:defRPr sz="1800">
                <a:latin typeface="Times"/>
                <a:cs typeface="Time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6"/>
            <a:ext cx="5384800" cy="4525963"/>
          </a:xfrm>
          <a:prstGeom prst="rect">
            <a:avLst/>
          </a:prstGeom>
        </p:spPr>
        <p:txBody>
          <a:bodyPr vert="horz"/>
          <a:lstStyle>
            <a:lvl1pPr>
              <a:buClr>
                <a:srgbClr val="075596"/>
              </a:buClr>
              <a:defRPr sz="2800">
                <a:latin typeface="Times"/>
                <a:cs typeface="Times"/>
              </a:defRPr>
            </a:lvl1pPr>
            <a:lvl2pPr>
              <a:buClr>
                <a:srgbClr val="075596"/>
              </a:buClr>
              <a:defRPr sz="2400">
                <a:latin typeface="Times"/>
                <a:cs typeface="Times"/>
              </a:defRPr>
            </a:lvl2pPr>
            <a:lvl3pPr>
              <a:buClr>
                <a:srgbClr val="075596"/>
              </a:buClr>
              <a:defRPr sz="2000">
                <a:latin typeface="Times"/>
                <a:cs typeface="Times"/>
              </a:defRPr>
            </a:lvl3pPr>
            <a:lvl4pPr>
              <a:buClr>
                <a:srgbClr val="075596"/>
              </a:buClr>
              <a:defRPr sz="1800">
                <a:latin typeface="Times"/>
                <a:cs typeface="Times"/>
              </a:defRPr>
            </a:lvl4pPr>
            <a:lvl5pPr>
              <a:buClr>
                <a:srgbClr val="075596"/>
              </a:buClr>
              <a:defRPr sz="1800">
                <a:latin typeface="Times"/>
                <a:cs typeface="Time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69483EBA-4714-FD42-A832-A19269B9EB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14D1A8-D4BF-2A44-B484-50FB5E0DA5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065F0A-80AE-C543-9116-CD393BC75AEF}"/>
              </a:ext>
            </a:extLst>
          </p:cNvPr>
          <p:cNvSpPr>
            <a:spLocks noGrp="1" noChangeArrowheads="1"/>
          </p:cNvSpPr>
          <p:nvPr>
            <p:ph type="sldNum" sz="quarter" idx="12"/>
          </p:nvPr>
        </p:nvSpPr>
        <p:spPr>
          <a:ln/>
        </p:spPr>
        <p:txBody>
          <a:bodyPr/>
          <a:lstStyle>
            <a:lvl1pPr>
              <a:defRPr/>
            </a:lvl1pPr>
          </a:lstStyle>
          <a:p>
            <a:fld id="{A8346F9A-F482-4845-8DB7-DCF430159E77}" type="slidenum">
              <a:rPr lang="en-US" altLang="en-US"/>
              <a:pPr/>
              <a:t>‹#›</a:t>
            </a:fld>
            <a:endParaRPr lang="en-US" altLang="en-US"/>
          </a:p>
        </p:txBody>
      </p:sp>
    </p:spTree>
    <p:extLst>
      <p:ext uri="{BB962C8B-B14F-4D97-AF65-F5344CB8AC3E}">
        <p14:creationId xmlns:p14="http://schemas.microsoft.com/office/powerpoint/2010/main" val="11499200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7620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Text Placeholder 2"/>
          <p:cNvSpPr>
            <a:spLocks noGrp="1"/>
          </p:cNvSpPr>
          <p:nvPr>
            <p:ph type="body" idx="1"/>
          </p:nvPr>
        </p:nvSpPr>
        <p:spPr>
          <a:xfrm>
            <a:off x="609600" y="1722438"/>
            <a:ext cx="5386917" cy="639762"/>
          </a:xfrm>
          <a:prstGeom prst="rect">
            <a:avLst/>
          </a:prstGeom>
        </p:spPr>
        <p:txBody>
          <a:bodyPr vert="horz" anchor="b"/>
          <a:lstStyle>
            <a:lvl1pPr marL="0" indent="0">
              <a:buNone/>
              <a:defRPr sz="2400" b="1">
                <a:solidFill>
                  <a:srgbClr val="0755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362200"/>
            <a:ext cx="5386917" cy="3951288"/>
          </a:xfrm>
          <a:prstGeom prst="rect">
            <a:avLst/>
          </a:prstGeom>
        </p:spPr>
        <p:txBody>
          <a:bodyPr vert="horz"/>
          <a:lstStyle>
            <a:lvl1pPr>
              <a:buClr>
                <a:srgbClr val="075596"/>
              </a:buClr>
              <a:defRPr sz="2400">
                <a:latin typeface="Times"/>
                <a:cs typeface="Times"/>
              </a:defRPr>
            </a:lvl1pPr>
            <a:lvl2pPr>
              <a:buClr>
                <a:srgbClr val="075596"/>
              </a:buClr>
              <a:defRPr sz="2000">
                <a:latin typeface="Times"/>
                <a:cs typeface="Times"/>
              </a:defRPr>
            </a:lvl2pPr>
            <a:lvl3pPr>
              <a:buClr>
                <a:srgbClr val="075596"/>
              </a:buClr>
              <a:defRPr sz="1800">
                <a:latin typeface="Times"/>
                <a:cs typeface="Times"/>
              </a:defRPr>
            </a:lvl3pPr>
            <a:lvl4pPr>
              <a:buClr>
                <a:srgbClr val="075596"/>
              </a:buClr>
              <a:defRPr sz="1600">
                <a:latin typeface="Times"/>
                <a:cs typeface="Times"/>
              </a:defRPr>
            </a:lvl4pPr>
            <a:lvl5pPr>
              <a:buClr>
                <a:srgbClr val="075596"/>
              </a:buClr>
              <a:defRPr sz="1600">
                <a:latin typeface="Times"/>
                <a:cs typeface="Time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474" y="1722438"/>
            <a:ext cx="5389033" cy="639762"/>
          </a:xfrm>
          <a:prstGeom prst="rect">
            <a:avLst/>
          </a:prstGeom>
        </p:spPr>
        <p:txBody>
          <a:bodyPr vert="horz" anchor="b"/>
          <a:lstStyle>
            <a:lvl1pPr marL="0" indent="0">
              <a:buNone/>
              <a:defRPr sz="2400" b="1">
                <a:solidFill>
                  <a:srgbClr val="0755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474" y="2362200"/>
            <a:ext cx="5389033" cy="3951288"/>
          </a:xfrm>
          <a:prstGeom prst="rect">
            <a:avLst/>
          </a:prstGeom>
        </p:spPr>
        <p:txBody>
          <a:bodyPr vert="horz"/>
          <a:lstStyle>
            <a:lvl1pPr>
              <a:buClr>
                <a:srgbClr val="075596"/>
              </a:buClr>
              <a:defRPr sz="2400">
                <a:latin typeface="Times"/>
                <a:cs typeface="Times"/>
              </a:defRPr>
            </a:lvl1pPr>
            <a:lvl2pPr>
              <a:buClr>
                <a:srgbClr val="075596"/>
              </a:buClr>
              <a:defRPr sz="2000">
                <a:latin typeface="Times"/>
                <a:cs typeface="Times"/>
              </a:defRPr>
            </a:lvl2pPr>
            <a:lvl3pPr>
              <a:buClr>
                <a:srgbClr val="075596"/>
              </a:buClr>
              <a:defRPr sz="1800">
                <a:latin typeface="Times"/>
                <a:cs typeface="Times"/>
              </a:defRPr>
            </a:lvl3pPr>
            <a:lvl4pPr>
              <a:buClr>
                <a:srgbClr val="075596"/>
              </a:buClr>
              <a:defRPr sz="1600">
                <a:latin typeface="Times"/>
                <a:cs typeface="Times"/>
              </a:defRPr>
            </a:lvl4pPr>
            <a:lvl5pPr>
              <a:buClr>
                <a:srgbClr val="075596"/>
              </a:buClr>
              <a:defRPr sz="1600">
                <a:latin typeface="Times"/>
                <a:cs typeface="Time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63D83A32-C31F-1F4C-8F9E-F78B7E35918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7FAC98-8D17-5C48-A565-99571D6948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1B99633-D892-DD49-B729-9207AC8B5F15}"/>
              </a:ext>
            </a:extLst>
          </p:cNvPr>
          <p:cNvSpPr>
            <a:spLocks noGrp="1" noChangeArrowheads="1"/>
          </p:cNvSpPr>
          <p:nvPr>
            <p:ph type="sldNum" sz="quarter" idx="12"/>
          </p:nvPr>
        </p:nvSpPr>
        <p:spPr>
          <a:ln/>
        </p:spPr>
        <p:txBody>
          <a:bodyPr/>
          <a:lstStyle>
            <a:lvl1pPr>
              <a:defRPr/>
            </a:lvl1pPr>
          </a:lstStyle>
          <a:p>
            <a:fld id="{7D4D20C8-D4E3-604D-BD3C-F7EE30FDF62D}" type="slidenum">
              <a:rPr lang="en-US" altLang="en-US"/>
              <a:pPr/>
              <a:t>‹#›</a:t>
            </a:fld>
            <a:endParaRPr lang="en-US" altLang="en-US"/>
          </a:p>
        </p:txBody>
      </p:sp>
    </p:spTree>
    <p:extLst>
      <p:ext uri="{BB962C8B-B14F-4D97-AF65-F5344CB8AC3E}">
        <p14:creationId xmlns:p14="http://schemas.microsoft.com/office/powerpoint/2010/main" val="15274151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11430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Rectangle 4">
            <a:extLst>
              <a:ext uri="{FF2B5EF4-FFF2-40B4-BE49-F238E27FC236}">
                <a16:creationId xmlns:a16="http://schemas.microsoft.com/office/drawing/2014/main" id="{4C98C6DD-9E2B-D24C-81BA-F4841E5779D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4F2A5F1-9D87-F34C-9834-9ED253065F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A51802A-7870-D94A-A2DD-DB2E1E2F5B8B}"/>
              </a:ext>
            </a:extLst>
          </p:cNvPr>
          <p:cNvSpPr>
            <a:spLocks noGrp="1" noChangeArrowheads="1"/>
          </p:cNvSpPr>
          <p:nvPr>
            <p:ph type="sldNum" sz="quarter" idx="12"/>
          </p:nvPr>
        </p:nvSpPr>
        <p:spPr>
          <a:ln/>
        </p:spPr>
        <p:txBody>
          <a:bodyPr/>
          <a:lstStyle>
            <a:lvl1pPr>
              <a:defRPr/>
            </a:lvl1pPr>
          </a:lstStyle>
          <a:p>
            <a:fld id="{6B3D7955-72AA-1944-A5B3-D23935E64809}" type="slidenum">
              <a:rPr lang="en-US" altLang="en-US"/>
              <a:pPr/>
              <a:t>‹#›</a:t>
            </a:fld>
            <a:endParaRPr lang="en-US" altLang="en-US"/>
          </a:p>
        </p:txBody>
      </p:sp>
    </p:spTree>
    <p:extLst>
      <p:ext uri="{BB962C8B-B14F-4D97-AF65-F5344CB8AC3E}">
        <p14:creationId xmlns:p14="http://schemas.microsoft.com/office/powerpoint/2010/main" val="39795318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990600"/>
            <a:ext cx="4011084" cy="673100"/>
          </a:xfrm>
          <a:prstGeom prst="rect">
            <a:avLst/>
          </a:prstGeom>
        </p:spPr>
        <p:txBody>
          <a:bodyPr vert="horz" anchor="b"/>
          <a:lstStyle>
            <a:lvl1pPr algn="l">
              <a:defRPr sz="2000" b="1">
                <a:solidFill>
                  <a:srgbClr val="075596"/>
                </a:solidFill>
              </a:defRPr>
            </a:lvl1pPr>
          </a:lstStyle>
          <a:p>
            <a:r>
              <a:rPr lang="en-US" dirty="0"/>
              <a:t>Click to edit Master title style</a:t>
            </a:r>
          </a:p>
        </p:txBody>
      </p:sp>
      <p:sp>
        <p:nvSpPr>
          <p:cNvPr id="3" name="Content Placeholder 2"/>
          <p:cNvSpPr>
            <a:spLocks noGrp="1"/>
          </p:cNvSpPr>
          <p:nvPr>
            <p:ph idx="1"/>
          </p:nvPr>
        </p:nvSpPr>
        <p:spPr>
          <a:xfrm>
            <a:off x="4766733" y="990600"/>
            <a:ext cx="6815667" cy="5135563"/>
          </a:xfrm>
          <a:prstGeom prst="rect">
            <a:avLst/>
          </a:prstGeom>
        </p:spPr>
        <p:txBody>
          <a:bodyPr vert="horz"/>
          <a:lstStyle>
            <a:lvl1pPr>
              <a:buClr>
                <a:srgbClr val="075596"/>
              </a:buClr>
              <a:defRPr sz="3200">
                <a:latin typeface="Times"/>
                <a:cs typeface="Times"/>
              </a:defRPr>
            </a:lvl1pPr>
            <a:lvl2pPr>
              <a:buClr>
                <a:srgbClr val="075596"/>
              </a:buClr>
              <a:defRPr sz="2800">
                <a:latin typeface="Times"/>
                <a:cs typeface="Times"/>
              </a:defRPr>
            </a:lvl2pPr>
            <a:lvl3pPr>
              <a:buClr>
                <a:srgbClr val="075596"/>
              </a:buClr>
              <a:defRPr sz="2400">
                <a:latin typeface="Times"/>
                <a:cs typeface="Times"/>
              </a:defRPr>
            </a:lvl3pPr>
            <a:lvl4pPr>
              <a:buClr>
                <a:srgbClr val="075596"/>
              </a:buClr>
              <a:defRPr sz="2000">
                <a:latin typeface="Times"/>
                <a:cs typeface="Times"/>
              </a:defRPr>
            </a:lvl4pPr>
            <a:lvl5pPr>
              <a:buClr>
                <a:srgbClr val="075596"/>
              </a:buClr>
              <a:defRPr sz="2000">
                <a:latin typeface="Times"/>
                <a:cs typeface="Times"/>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7" y="1828801"/>
            <a:ext cx="4011084" cy="4297363"/>
          </a:xfrm>
          <a:prstGeom prst="rect">
            <a:avLst/>
          </a:prstGeom>
        </p:spPr>
        <p:txBody>
          <a:bodyPr vert="horz"/>
          <a:lstStyle>
            <a:lvl1pPr marL="0" indent="0">
              <a:buNone/>
              <a:defRPr sz="1400">
                <a:solidFill>
                  <a:srgbClr val="07559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A4DCD917-BF51-514B-947C-289812BFDA6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5F5462-6B17-1941-B3E9-7424D48BBF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18B500-8DDF-4644-B048-38FC3B81045D}"/>
              </a:ext>
            </a:extLst>
          </p:cNvPr>
          <p:cNvSpPr>
            <a:spLocks noGrp="1" noChangeArrowheads="1"/>
          </p:cNvSpPr>
          <p:nvPr>
            <p:ph type="sldNum" sz="quarter" idx="12"/>
          </p:nvPr>
        </p:nvSpPr>
        <p:spPr>
          <a:ln/>
        </p:spPr>
        <p:txBody>
          <a:bodyPr/>
          <a:lstStyle>
            <a:lvl1pPr>
              <a:defRPr/>
            </a:lvl1pPr>
          </a:lstStyle>
          <a:p>
            <a:fld id="{CB7EE50D-6E1C-6849-A120-B18DAEF39B32}" type="slidenum">
              <a:rPr lang="en-US" altLang="en-US"/>
              <a:pPr/>
              <a:t>‹#›</a:t>
            </a:fld>
            <a:endParaRPr lang="en-US" altLang="en-US"/>
          </a:p>
        </p:txBody>
      </p:sp>
    </p:spTree>
    <p:extLst>
      <p:ext uri="{BB962C8B-B14F-4D97-AF65-F5344CB8AC3E}">
        <p14:creationId xmlns:p14="http://schemas.microsoft.com/office/powerpoint/2010/main" val="28780691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41600" y="1295400"/>
            <a:ext cx="7315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Rectangle 4">
            <a:extLst>
              <a:ext uri="{FF2B5EF4-FFF2-40B4-BE49-F238E27FC236}">
                <a16:creationId xmlns:a16="http://schemas.microsoft.com/office/drawing/2014/main" id="{DC200CCB-ADA3-6B43-965F-AEDCA34FD7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B706E3-777F-A94B-85D9-5DC47BFDAB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D90ECC-9397-9D4E-A58C-95C4D7445F82}"/>
              </a:ext>
            </a:extLst>
          </p:cNvPr>
          <p:cNvSpPr>
            <a:spLocks noGrp="1" noChangeArrowheads="1"/>
          </p:cNvSpPr>
          <p:nvPr>
            <p:ph type="sldNum" sz="quarter" idx="12"/>
          </p:nvPr>
        </p:nvSpPr>
        <p:spPr>
          <a:ln/>
        </p:spPr>
        <p:txBody>
          <a:bodyPr/>
          <a:lstStyle>
            <a:lvl1pPr>
              <a:defRPr/>
            </a:lvl1pPr>
          </a:lstStyle>
          <a:p>
            <a:fld id="{5199D1B1-BAF2-BD4F-BBF9-7D5779FFCA11}" type="slidenum">
              <a:rPr lang="en-US" altLang="en-US"/>
              <a:pPr/>
              <a:t>‹#›</a:t>
            </a:fld>
            <a:endParaRPr lang="en-US" altLang="en-US"/>
          </a:p>
        </p:txBody>
      </p:sp>
    </p:spTree>
    <p:extLst>
      <p:ext uri="{BB962C8B-B14F-4D97-AF65-F5344CB8AC3E}">
        <p14:creationId xmlns:p14="http://schemas.microsoft.com/office/powerpoint/2010/main" val="12707348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46A5AF0-C33C-384E-961C-6D52083A1AB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A06DDB2-E4A9-C24D-89EA-73E570A8A8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51A9769-746A-C64B-9319-8231D4604E34}"/>
              </a:ext>
            </a:extLst>
          </p:cNvPr>
          <p:cNvSpPr>
            <a:spLocks noGrp="1" noChangeArrowheads="1"/>
          </p:cNvSpPr>
          <p:nvPr>
            <p:ph type="sldNum" sz="quarter" idx="12"/>
          </p:nvPr>
        </p:nvSpPr>
        <p:spPr>
          <a:ln/>
        </p:spPr>
        <p:txBody>
          <a:bodyPr/>
          <a:lstStyle>
            <a:lvl1pPr>
              <a:defRPr/>
            </a:lvl1pPr>
          </a:lstStyle>
          <a:p>
            <a:fld id="{C27CFE04-C0E7-9B41-ABD4-BF8875514A5C}" type="slidenum">
              <a:rPr lang="en-US" altLang="en-US"/>
              <a:pPr/>
              <a:t>‹#›</a:t>
            </a:fld>
            <a:endParaRPr lang="en-US" altLang="en-US"/>
          </a:p>
        </p:txBody>
      </p:sp>
    </p:spTree>
    <p:extLst>
      <p:ext uri="{BB962C8B-B14F-4D97-AF65-F5344CB8AC3E}">
        <p14:creationId xmlns:p14="http://schemas.microsoft.com/office/powerpoint/2010/main" val="29831939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38360"/>
            <a:ext cx="10363200" cy="914401"/>
          </a:xfrm>
          <a:prstGeom prst="rect">
            <a:avLst/>
          </a:prstGeom>
        </p:spPr>
        <p:txBody>
          <a:bodyPr vert="horz"/>
          <a:lstStyle>
            <a:lvl1pPr>
              <a:defRPr>
                <a:solidFill>
                  <a:srgbClr val="075596"/>
                </a:solidFill>
              </a:defRPr>
            </a:lvl1pPr>
          </a:lstStyle>
          <a:p>
            <a:r>
              <a:rPr lang="en-US" dirty="0"/>
              <a:t>Click to edit Master title style</a:t>
            </a:r>
          </a:p>
        </p:txBody>
      </p:sp>
      <p:sp>
        <p:nvSpPr>
          <p:cNvPr id="3" name="Subtitle 2"/>
          <p:cNvSpPr>
            <a:spLocks noGrp="1"/>
          </p:cNvSpPr>
          <p:nvPr>
            <p:ph type="subTitle" idx="1"/>
          </p:nvPr>
        </p:nvSpPr>
        <p:spPr>
          <a:xfrm>
            <a:off x="1828800" y="1828800"/>
            <a:ext cx="8534400" cy="3810000"/>
          </a:xfrm>
          <a:prstGeom prst="rect">
            <a:avLst/>
          </a:prstGeom>
        </p:spPr>
        <p:txBody>
          <a:bodyPr vert="horz"/>
          <a:lstStyle>
            <a:lvl1pPr marL="0" indent="0" algn="ctr">
              <a:buNone/>
              <a:defRPr>
                <a:latin typeface="Times"/>
                <a:cs typeface="Time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91E6A25E-F4C7-EE49-8CE6-5C233D71EB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FBED75-5B6C-214F-9BF9-D3AFFEDD44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8FC9BD-5D3D-2B4F-A952-CB54CCE5A406}"/>
              </a:ext>
            </a:extLst>
          </p:cNvPr>
          <p:cNvSpPr>
            <a:spLocks noGrp="1" noChangeArrowheads="1"/>
          </p:cNvSpPr>
          <p:nvPr>
            <p:ph type="sldNum" sz="quarter" idx="12"/>
          </p:nvPr>
        </p:nvSpPr>
        <p:spPr>
          <a:ln/>
        </p:spPr>
        <p:txBody>
          <a:bodyPr/>
          <a:lstStyle>
            <a:lvl1pPr>
              <a:defRPr/>
            </a:lvl1pPr>
          </a:lstStyle>
          <a:p>
            <a:fld id="{3C844DF7-7D2F-B547-B0EB-13D028B6891F}" type="slidenum">
              <a:rPr lang="en-US" altLang="en-US"/>
              <a:pPr/>
              <a:t>‹#›</a:t>
            </a:fld>
            <a:endParaRPr lang="en-US" altLang="en-US"/>
          </a:p>
        </p:txBody>
      </p:sp>
    </p:spTree>
    <p:extLst>
      <p:ext uri="{BB962C8B-B14F-4D97-AF65-F5344CB8AC3E}">
        <p14:creationId xmlns:p14="http://schemas.microsoft.com/office/powerpoint/2010/main" val="24945757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6970868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20031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04857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7370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22862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23716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4668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083820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459972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theme" Target="../theme/theme2.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image" Target="../media/image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theme" Target="../theme/theme4.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4.png"/><Relationship Id="rId5" Type="http://schemas.openxmlformats.org/officeDocument/2006/relationships/slideLayout" Target="../slideLayouts/slideLayout79.xml"/><Relationship Id="rId10" Type="http://schemas.openxmlformats.org/officeDocument/2006/relationships/image" Target="../media/image3.png"/><Relationship Id="rId4" Type="http://schemas.openxmlformats.org/officeDocument/2006/relationships/slideLayout" Target="../slideLayouts/slideLayout7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image" Target="../media/image4.png"/><Relationship Id="rId5" Type="http://schemas.openxmlformats.org/officeDocument/2006/relationships/slideLayout" Target="../slideLayouts/slideLayout87.xml"/><Relationship Id="rId10" Type="http://schemas.openxmlformats.org/officeDocument/2006/relationships/image" Target="../media/image3.png"/><Relationship Id="rId4" Type="http://schemas.openxmlformats.org/officeDocument/2006/relationships/slideLayout" Target="../slideLayouts/slideLayout8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image" Target="../media/image1.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theme" Target="../theme/theme7.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 id="2147484635" r:id="rId18"/>
    <p:sldLayoutId id="2147484654" r:id="rId19"/>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27968237"/>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 id="2147484469" r:id="rId20"/>
    <p:sldLayoutId id="2147484470" r:id="rId21"/>
    <p:sldLayoutId id="2147484471" r:id="rId22"/>
    <p:sldLayoutId id="2147484472" r:id="rId23"/>
    <p:sldLayoutId id="2147484473" r:id="rId24"/>
    <p:sldLayoutId id="2147484474" r:id="rId2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5/16/24</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descr="A close up of a sign&#10;&#10;Description automatically generated">
            <a:extLst>
              <a:ext uri="{FF2B5EF4-FFF2-40B4-BE49-F238E27FC236}">
                <a16:creationId xmlns:a16="http://schemas.microsoft.com/office/drawing/2014/main" id="{AB366F00-D68A-ED43-AEFA-68B7121E0CD6}"/>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036117820"/>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658BA0CC-1F64-FC45-8DA0-A1718E281DF4}"/>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pitchFamily="1" charset="-128"/>
                <a:cs typeface="ＭＳ Ｐゴシック" pitchFamily="1" charset="-128"/>
              </a:defRPr>
            </a:lvl1pPr>
          </a:lstStyle>
          <a:p>
            <a:pPr>
              <a:defRPr/>
            </a:pPr>
            <a:endParaRPr lang="en-US"/>
          </a:p>
        </p:txBody>
      </p:sp>
      <p:sp>
        <p:nvSpPr>
          <p:cNvPr id="1029" name="Rectangle 5">
            <a:extLst>
              <a:ext uri="{FF2B5EF4-FFF2-40B4-BE49-F238E27FC236}">
                <a16:creationId xmlns:a16="http://schemas.microsoft.com/office/drawing/2014/main" id="{44CAA577-AEAF-5340-87A1-B833E17D306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1" charset="-128"/>
                <a:cs typeface="ＭＳ Ｐゴシック" pitchFamily="1" charset="-128"/>
              </a:defRPr>
            </a:lvl1pPr>
          </a:lstStyle>
          <a:p>
            <a:pPr>
              <a:defRPr/>
            </a:pPr>
            <a:endParaRPr lang="en-US"/>
          </a:p>
        </p:txBody>
      </p:sp>
      <p:sp>
        <p:nvSpPr>
          <p:cNvPr id="1030" name="Rectangle 6">
            <a:extLst>
              <a:ext uri="{FF2B5EF4-FFF2-40B4-BE49-F238E27FC236}">
                <a16:creationId xmlns:a16="http://schemas.microsoft.com/office/drawing/2014/main" id="{6E134478-5CF7-B944-985A-273CEE38238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84E78872-D9AF-2842-91ED-FE51A348F125}" type="slidenum">
              <a:rPr lang="en-US" altLang="en-US"/>
              <a:pPr/>
              <a:t>‹#›</a:t>
            </a:fld>
            <a:endParaRPr lang="en-US" altLang="en-US"/>
          </a:p>
        </p:txBody>
      </p:sp>
      <p:pic>
        <p:nvPicPr>
          <p:cNvPr id="2" name="Picture 5">
            <a:extLst>
              <a:ext uri="{FF2B5EF4-FFF2-40B4-BE49-F238E27FC236}">
                <a16:creationId xmlns:a16="http://schemas.microsoft.com/office/drawing/2014/main" id="{EA04D0A5-1A94-AA4F-BD45-AAC4A6D033F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1219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id="{9D4E2816-4A93-5F44-B528-0A4D19CA59A3}"/>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6510338"/>
            <a:ext cx="121920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111083"/>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47F2BF31-5C98-0145-9E59-619DD031146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pitchFamily="1" charset="-128"/>
                <a:cs typeface="ＭＳ Ｐゴシック" pitchFamily="1" charset="-128"/>
              </a:defRPr>
            </a:lvl1pPr>
          </a:lstStyle>
          <a:p>
            <a:pPr>
              <a:defRPr/>
            </a:pPr>
            <a:endParaRPr lang="en-US"/>
          </a:p>
        </p:txBody>
      </p:sp>
      <p:sp>
        <p:nvSpPr>
          <p:cNvPr id="1029" name="Rectangle 5">
            <a:extLst>
              <a:ext uri="{FF2B5EF4-FFF2-40B4-BE49-F238E27FC236}">
                <a16:creationId xmlns:a16="http://schemas.microsoft.com/office/drawing/2014/main" id="{30EF0613-DEE4-1843-A77D-35F02551C0C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pitchFamily="1" charset="-128"/>
                <a:cs typeface="ＭＳ Ｐゴシック" pitchFamily="1" charset="-128"/>
              </a:defRPr>
            </a:lvl1pPr>
          </a:lstStyle>
          <a:p>
            <a:pPr>
              <a:defRPr/>
            </a:pPr>
            <a:endParaRPr lang="en-US"/>
          </a:p>
        </p:txBody>
      </p:sp>
      <p:sp>
        <p:nvSpPr>
          <p:cNvPr id="1030" name="Rectangle 6">
            <a:extLst>
              <a:ext uri="{FF2B5EF4-FFF2-40B4-BE49-F238E27FC236}">
                <a16:creationId xmlns:a16="http://schemas.microsoft.com/office/drawing/2014/main" id="{A0ADD315-976F-AC47-9F4C-AEED8586552C}"/>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434E3C4-25B9-4A44-9364-F693A45775A2}" type="slidenum">
              <a:rPr lang="en-US" altLang="en-US"/>
              <a:pPr/>
              <a:t>‹#›</a:t>
            </a:fld>
            <a:endParaRPr lang="en-US" altLang="en-US"/>
          </a:p>
        </p:txBody>
      </p:sp>
      <p:pic>
        <p:nvPicPr>
          <p:cNvPr id="16389" name="Picture 5">
            <a:extLst>
              <a:ext uri="{FF2B5EF4-FFF2-40B4-BE49-F238E27FC236}">
                <a16:creationId xmlns:a16="http://schemas.microsoft.com/office/drawing/2014/main" id="{CD72544F-6082-8C48-911E-DDCAE6482B9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1219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a:extLst>
              <a:ext uri="{FF2B5EF4-FFF2-40B4-BE49-F238E27FC236}">
                <a16:creationId xmlns:a16="http://schemas.microsoft.com/office/drawing/2014/main" id="{A8C4A1A4-4243-E246-B1E9-B234703A9B3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6510338"/>
            <a:ext cx="121920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750074"/>
      </p:ext>
    </p:extLst>
  </p:cSld>
  <p:clrMap bg1="lt1" tx1="dk1" bg2="lt2" tx2="dk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52" r:id="rId7"/>
    <p:sldLayoutId id="2147484653" r:id="rId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0265234"/>
      </p:ext>
    </p:extLst>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 id="2147484667" r:id="rId12"/>
    <p:sldLayoutId id="2147484668" r:id="rId13"/>
    <p:sldLayoutId id="2147484669" r:id="rId14"/>
    <p:sldLayoutId id="2147484670" r:id="rId15"/>
    <p:sldLayoutId id="2147484671" r:id="rId16"/>
    <p:sldLayoutId id="2147484672" r:id="rId17"/>
    <p:sldLayoutId id="2147484673"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hyperlink" Target="https://www.researchtopractice.com/ONS2024Clips" TargetMode="External"/><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3.xml"/><Relationship Id="rId16" Type="http://schemas.openxmlformats.org/officeDocument/2006/relationships/image" Target="../media/image42.png"/><Relationship Id="rId1" Type="http://schemas.openxmlformats.org/officeDocument/2006/relationships/slideLayout" Target="../slideLayouts/slideLayout1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96.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1699969"/>
            <a:ext cx="12192000" cy="1044352"/>
          </a:xfrm>
        </p:spPr>
        <p:txBody>
          <a:bodyPr wrap="square" anchor="ctr">
            <a:noAutofit/>
          </a:bodyPr>
          <a:lstStyle/>
          <a:p>
            <a:pPr>
              <a:lnSpc>
                <a:spcPts val="3900"/>
              </a:lnSpc>
              <a:spcBef>
                <a:spcPts val="2400"/>
              </a:spcBef>
            </a:pPr>
            <a:r>
              <a:rPr lang="en-US" sz="4000" dirty="0"/>
              <a:t>Chronic Lymphocytic Leukemia and </a:t>
            </a:r>
            <a:br>
              <a:rPr lang="en-US" sz="4000" dirty="0"/>
            </a:br>
            <a:r>
              <a:rPr lang="en-US" sz="4000" dirty="0"/>
              <a:t>Bispecific Antibodies in the Management of Lymphoma</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86835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4316648"/>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John N Allan,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Brad S Kahl,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Robin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Klebig</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MSN, APRN, CNP, AOCNP</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Mollie Moran, APRN-CNP, AOCNP</a:t>
            </a:r>
            <a:endParaRPr kumimoji="0" lang="en-US" sz="3200" b="0"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71703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1196752"/>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49</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84DEC8CB-F5EA-964A-93E5-F76667552A08}"/>
              </a:ext>
            </a:extLst>
          </p:cNvPr>
          <p:cNvSpPr txBox="1"/>
          <p:nvPr/>
        </p:nvSpPr>
        <p:spPr>
          <a:xfrm>
            <a:off x="0" y="187775"/>
            <a:ext cx="12192000" cy="1118255"/>
          </a:xfrm>
          <a:prstGeom prst="rect">
            <a:avLst/>
          </a:prstGeom>
          <a:noFill/>
        </p:spPr>
        <p:txBody>
          <a:bodyPr wrap="square" anchor="ctr">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I Tell My Patients: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Integrating New Research Information into Current Clinical Care</a:t>
            </a:r>
          </a:p>
        </p:txBody>
      </p:sp>
      <p:sp>
        <p:nvSpPr>
          <p:cNvPr id="3" name="Rectangle 4">
            <a:extLst>
              <a:ext uri="{FF2B5EF4-FFF2-40B4-BE49-F238E27FC236}">
                <a16:creationId xmlns:a16="http://schemas.microsoft.com/office/drawing/2014/main" id="{51776211-4B6B-96B6-42C6-9F183F9D55EF}"/>
              </a:ext>
            </a:extLst>
          </p:cNvPr>
          <p:cNvSpPr txBox="1">
            <a:spLocks noChangeArrowheads="1"/>
          </p:cNvSpPr>
          <p:nvPr/>
        </p:nvSpPr>
        <p:spPr bwMode="auto">
          <a:xfrm>
            <a:off x="119336" y="2738121"/>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900"/>
              </a:lnSpc>
              <a:spcBef>
                <a:spcPts val="24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April 25, 2024</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6:00 PM – 8:00 PM</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1315140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794E11-6F5A-DF5C-811D-ED8D0348863A}"/>
              </a:ext>
            </a:extLst>
          </p:cNvPr>
          <p:cNvSpPr txBox="1">
            <a:spLocks/>
          </p:cNvSpPr>
          <p:nvPr/>
        </p:nvSpPr>
        <p:spPr>
          <a:xfrm>
            <a:off x="912286" y="44625"/>
            <a:ext cx="10358967" cy="730762"/>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Consulting Nurse Faculty</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18" name="TextBox 17">
            <a:extLst>
              <a:ext uri="{FF2B5EF4-FFF2-40B4-BE49-F238E27FC236}">
                <a16:creationId xmlns:a16="http://schemas.microsoft.com/office/drawing/2014/main" id="{EAE9CF58-B650-5CAF-353F-842DD5162C42}"/>
              </a:ext>
            </a:extLst>
          </p:cNvPr>
          <p:cNvSpPr txBox="1"/>
          <p:nvPr/>
        </p:nvSpPr>
        <p:spPr>
          <a:xfrm>
            <a:off x="2434373" y="775387"/>
            <a:ext cx="2871405" cy="123908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Jacqueline Broadway-Duren, PhD, DNP, APRN, FNP-BC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28" name="TextBox 27">
            <a:extLst>
              <a:ext uri="{FF2B5EF4-FFF2-40B4-BE49-F238E27FC236}">
                <a16:creationId xmlns:a16="http://schemas.microsoft.com/office/drawing/2014/main" id="{EC14A0F5-C7E1-581E-9E67-C3ABB78C2B09}"/>
              </a:ext>
            </a:extLst>
          </p:cNvPr>
          <p:cNvSpPr txBox="1"/>
          <p:nvPr/>
        </p:nvSpPr>
        <p:spPr>
          <a:xfrm>
            <a:off x="2434373" y="4682516"/>
            <a:ext cx="3258856"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Amy Goodrich, CRNP </a:t>
            </a: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Gothic" panose="020B0609070205080204" pitchFamily="49" charset="-128"/>
                <a:cs typeface="Calibri" panose="020F0502020204030204" pitchFamily="34" charset="0"/>
              </a:rPr>
              <a:t> </a:t>
            </a: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The Sidney Kimmel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Baltimore, Maryland</a:t>
            </a:r>
          </a:p>
        </p:txBody>
      </p:sp>
      <p:pic>
        <p:nvPicPr>
          <p:cNvPr id="2" name="Picture 1" descr="A person in a red jacket&#10;&#10;Description automatically generated">
            <a:extLst>
              <a:ext uri="{FF2B5EF4-FFF2-40B4-BE49-F238E27FC236}">
                <a16:creationId xmlns:a16="http://schemas.microsoft.com/office/drawing/2014/main" id="{7675560C-B5C0-0685-1F36-DAF0DD6A518F}"/>
              </a:ext>
            </a:extLst>
          </p:cNvPr>
          <p:cNvPicPr>
            <a:picLocks noChangeAspect="1"/>
          </p:cNvPicPr>
          <p:nvPr/>
        </p:nvPicPr>
        <p:blipFill>
          <a:blip r:embed="rId3"/>
          <a:stretch>
            <a:fillRect/>
          </a:stretch>
        </p:blipFill>
        <p:spPr>
          <a:xfrm>
            <a:off x="387190" y="775387"/>
            <a:ext cx="1970994" cy="1108684"/>
          </a:xfrm>
          <a:prstGeom prst="rect">
            <a:avLst/>
          </a:prstGeom>
          <a:effectLst>
            <a:outerShdw blurRad="50800" dist="38100" dir="2700000" algn="tl" rotWithShape="0">
              <a:prstClr val="black">
                <a:alpha val="40000"/>
              </a:prstClr>
            </a:outerShdw>
          </a:effectLst>
        </p:spPr>
      </p:pic>
      <p:pic>
        <p:nvPicPr>
          <p:cNvPr id="4" name="Picture 3" descr="A person wearing a headset&#10;&#10;Description automatically generated">
            <a:extLst>
              <a:ext uri="{FF2B5EF4-FFF2-40B4-BE49-F238E27FC236}">
                <a16:creationId xmlns:a16="http://schemas.microsoft.com/office/drawing/2014/main" id="{722A501F-35C0-8A4E-79FA-D75A73AA5D19}"/>
              </a:ext>
            </a:extLst>
          </p:cNvPr>
          <p:cNvPicPr>
            <a:picLocks noChangeAspect="1"/>
          </p:cNvPicPr>
          <p:nvPr/>
        </p:nvPicPr>
        <p:blipFill>
          <a:blip r:embed="rId4"/>
          <a:stretch>
            <a:fillRect/>
          </a:stretch>
        </p:blipFill>
        <p:spPr>
          <a:xfrm>
            <a:off x="387190" y="4682516"/>
            <a:ext cx="1970994" cy="1108684"/>
          </a:xfrm>
          <a:prstGeom prst="rect">
            <a:avLst/>
          </a:prstGeom>
          <a:effectLst>
            <a:outerShdw blurRad="50800" dist="38100" dir="2700000" algn="tl" rotWithShape="0">
              <a:prstClr val="black">
                <a:alpha val="40000"/>
              </a:prstClr>
            </a:outerShdw>
          </a:effectLst>
        </p:spPr>
      </p:pic>
      <p:pic>
        <p:nvPicPr>
          <p:cNvPr id="7" name="Picture 6" descr="A person smiling at camera&#10;&#10;Description automatically generated">
            <a:extLst>
              <a:ext uri="{FF2B5EF4-FFF2-40B4-BE49-F238E27FC236}">
                <a16:creationId xmlns:a16="http://schemas.microsoft.com/office/drawing/2014/main" id="{45C0A428-F93E-AFBC-83B0-06844B01BB84}"/>
              </a:ext>
            </a:extLst>
          </p:cNvPr>
          <p:cNvPicPr>
            <a:picLocks noChangeAspect="1"/>
          </p:cNvPicPr>
          <p:nvPr/>
        </p:nvPicPr>
        <p:blipFill>
          <a:blip r:embed="rId5"/>
          <a:stretch>
            <a:fillRect/>
          </a:stretch>
        </p:blipFill>
        <p:spPr>
          <a:xfrm>
            <a:off x="6092048" y="775387"/>
            <a:ext cx="1970994" cy="114839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D692C14-2200-461D-D5D8-4A5BE967FD3E}"/>
              </a:ext>
            </a:extLst>
          </p:cNvPr>
          <p:cNvSpPr txBox="1"/>
          <p:nvPr/>
        </p:nvSpPr>
        <p:spPr>
          <a:xfrm>
            <a:off x="8111315" y="775387"/>
            <a:ext cx="3895628"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Jessica Mitchell, APRN, CNP, MPH</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Mayo Clinic College of Medicine and Science</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Rochester, Minnesota</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person wearing glasses and a headset&#10;&#10;Description automatically generated">
            <a:extLst>
              <a:ext uri="{FF2B5EF4-FFF2-40B4-BE49-F238E27FC236}">
                <a16:creationId xmlns:a16="http://schemas.microsoft.com/office/drawing/2014/main" id="{26375F02-F8E9-F0D0-6D49-587401178A57}"/>
              </a:ext>
            </a:extLst>
          </p:cNvPr>
          <p:cNvPicPr>
            <a:picLocks noChangeAspect="1"/>
          </p:cNvPicPr>
          <p:nvPr/>
        </p:nvPicPr>
        <p:blipFill>
          <a:blip r:embed="rId6"/>
          <a:stretch>
            <a:fillRect/>
          </a:stretch>
        </p:blipFill>
        <p:spPr>
          <a:xfrm>
            <a:off x="6092048" y="4682517"/>
            <a:ext cx="1969273" cy="110771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8BCBE6EB-D633-BB82-E44F-4F154D20CE4A}"/>
              </a:ext>
            </a:extLst>
          </p:cNvPr>
          <p:cNvSpPr txBox="1"/>
          <p:nvPr/>
        </p:nvSpPr>
        <p:spPr>
          <a:xfrm>
            <a:off x="8111315" y="4682516"/>
            <a:ext cx="3663355" cy="1045010"/>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Ronald Stein, JD, MSN, NP-C,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USC Norris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Los Angeles, California</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person wearing glasses and a headset&#10;&#10;Description automatically generated">
            <a:extLst>
              <a:ext uri="{FF2B5EF4-FFF2-40B4-BE49-F238E27FC236}">
                <a16:creationId xmlns:a16="http://schemas.microsoft.com/office/drawing/2014/main" id="{3A1E8F4A-40D4-F29E-9085-E4CC1D29A876}"/>
              </a:ext>
            </a:extLst>
          </p:cNvPr>
          <p:cNvPicPr>
            <a:picLocks noChangeAspect="1"/>
          </p:cNvPicPr>
          <p:nvPr/>
        </p:nvPicPr>
        <p:blipFill>
          <a:blip r:embed="rId7"/>
          <a:stretch>
            <a:fillRect/>
          </a:stretch>
        </p:blipFill>
        <p:spPr>
          <a:xfrm>
            <a:off x="6092048" y="2090434"/>
            <a:ext cx="1969273" cy="1107716"/>
          </a:xfrm>
          <a:prstGeom prst="rect">
            <a:avLst/>
          </a:prstGeom>
          <a:effectLst>
            <a:outerShdw blurRad="50800" dist="38100" dir="2700000" algn="tl" rotWithShape="0">
              <a:prstClr val="black">
                <a:alpha val="40000"/>
              </a:prstClr>
            </a:outerShdw>
          </a:effectLst>
        </p:spPr>
      </p:pic>
      <p:pic>
        <p:nvPicPr>
          <p:cNvPr id="12" name="Picture 11" descr="A person wearing glasses and headphones&#10;&#10;Description automatically generated">
            <a:extLst>
              <a:ext uri="{FF2B5EF4-FFF2-40B4-BE49-F238E27FC236}">
                <a16:creationId xmlns:a16="http://schemas.microsoft.com/office/drawing/2014/main" id="{8BF995ED-656E-8998-6CD6-CCEC895E5EF2}"/>
              </a:ext>
            </a:extLst>
          </p:cNvPr>
          <p:cNvPicPr>
            <a:picLocks noChangeAspect="1"/>
          </p:cNvPicPr>
          <p:nvPr/>
        </p:nvPicPr>
        <p:blipFill>
          <a:blip r:embed="rId8"/>
          <a:stretch>
            <a:fillRect/>
          </a:stretch>
        </p:blipFill>
        <p:spPr>
          <a:xfrm>
            <a:off x="6092048" y="3410399"/>
            <a:ext cx="1969273" cy="1107716"/>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4825FBE2-BFB8-757D-91CD-37D61DCC9162}"/>
              </a:ext>
            </a:extLst>
          </p:cNvPr>
          <p:cNvSpPr txBox="1"/>
          <p:nvPr/>
        </p:nvSpPr>
        <p:spPr>
          <a:xfrm>
            <a:off x="8111315" y="2090433"/>
            <a:ext cx="3693494" cy="100022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Tiffany A Richards, PhD, ANP-BC,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14" name="TextBox 13">
            <a:extLst>
              <a:ext uri="{FF2B5EF4-FFF2-40B4-BE49-F238E27FC236}">
                <a16:creationId xmlns:a16="http://schemas.microsoft.com/office/drawing/2014/main" id="{3BAA3A96-EE43-8672-571D-E572E6A34CCF}"/>
              </a:ext>
            </a:extLst>
          </p:cNvPr>
          <p:cNvSpPr txBox="1"/>
          <p:nvPr/>
        </p:nvSpPr>
        <p:spPr>
          <a:xfrm>
            <a:off x="8111314" y="3410398"/>
            <a:ext cx="3993599"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Kimberly A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Spickes</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MNSc</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RN, APRN, OCN, ACNP-BC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University of Arkansas for Medical Sciences </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Little Rock, Arkansas</a:t>
            </a:r>
          </a:p>
        </p:txBody>
      </p:sp>
      <p:sp>
        <p:nvSpPr>
          <p:cNvPr id="15" name="TextBox 14">
            <a:extLst>
              <a:ext uri="{FF2B5EF4-FFF2-40B4-BE49-F238E27FC236}">
                <a16:creationId xmlns:a16="http://schemas.microsoft.com/office/drawing/2014/main" id="{E0E8E456-9C27-AF39-2B52-2D7D6F67332D}"/>
              </a:ext>
            </a:extLst>
          </p:cNvPr>
          <p:cNvSpPr txBox="1"/>
          <p:nvPr/>
        </p:nvSpPr>
        <p:spPr>
          <a:xfrm>
            <a:off x="2434373" y="2090433"/>
            <a:ext cx="32588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Kathleen D Burns, RN, MSN, AGACNP-BC,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City of Hope Comprehensive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Duarte, California</a:t>
            </a:r>
          </a:p>
        </p:txBody>
      </p:sp>
      <p:sp>
        <p:nvSpPr>
          <p:cNvPr id="16" name="TextBox 15">
            <a:extLst>
              <a:ext uri="{FF2B5EF4-FFF2-40B4-BE49-F238E27FC236}">
                <a16:creationId xmlns:a16="http://schemas.microsoft.com/office/drawing/2014/main" id="{583E10DB-C3DD-9EEB-071D-248AC7214955}"/>
              </a:ext>
            </a:extLst>
          </p:cNvPr>
          <p:cNvSpPr txBox="1"/>
          <p:nvPr/>
        </p:nvSpPr>
        <p:spPr>
          <a:xfrm>
            <a:off x="2434373" y="3410398"/>
            <a:ext cx="33350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Sonia Glennie, ARNP, MSN,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Swedish Cancer Institute Center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Blood Disorders</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Seattle, Washington</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1" name="Picture 10" descr="A person wearing a headset&#10;&#10;Description automatically generated">
            <a:extLst>
              <a:ext uri="{FF2B5EF4-FFF2-40B4-BE49-F238E27FC236}">
                <a16:creationId xmlns:a16="http://schemas.microsoft.com/office/drawing/2014/main" id="{54A7C546-8442-03C8-B05A-BDBC5F588AEE}"/>
              </a:ext>
            </a:extLst>
          </p:cNvPr>
          <p:cNvPicPr>
            <a:picLocks noChangeAspect="1"/>
          </p:cNvPicPr>
          <p:nvPr/>
        </p:nvPicPr>
        <p:blipFill>
          <a:blip r:embed="rId9"/>
          <a:stretch>
            <a:fillRect/>
          </a:stretch>
        </p:blipFill>
        <p:spPr>
          <a:xfrm>
            <a:off x="387190" y="2090433"/>
            <a:ext cx="1970994" cy="1108684"/>
          </a:xfrm>
          <a:prstGeom prst="rect">
            <a:avLst/>
          </a:prstGeom>
          <a:effectLst>
            <a:outerShdw blurRad="50800" dist="38100" dir="2700000" algn="tl" rotWithShape="0">
              <a:prstClr val="black">
                <a:alpha val="40000"/>
              </a:prstClr>
            </a:outerShdw>
          </a:effectLst>
        </p:spPr>
      </p:pic>
      <p:pic>
        <p:nvPicPr>
          <p:cNvPr id="17" name="Picture 16" descr="A person wearing glasses and headphones&#10;&#10;Description automatically generated">
            <a:extLst>
              <a:ext uri="{FF2B5EF4-FFF2-40B4-BE49-F238E27FC236}">
                <a16:creationId xmlns:a16="http://schemas.microsoft.com/office/drawing/2014/main" id="{47282E02-9C98-5230-F64E-33DEE929E56D}"/>
              </a:ext>
            </a:extLst>
          </p:cNvPr>
          <p:cNvPicPr>
            <a:picLocks noChangeAspect="1"/>
          </p:cNvPicPr>
          <p:nvPr/>
        </p:nvPicPr>
        <p:blipFill>
          <a:blip r:embed="rId10"/>
          <a:stretch>
            <a:fillRect/>
          </a:stretch>
        </p:blipFill>
        <p:spPr>
          <a:xfrm>
            <a:off x="388203" y="3410398"/>
            <a:ext cx="1969981" cy="1108115"/>
          </a:xfrm>
          <a:prstGeom prst="rect">
            <a:avLst/>
          </a:prstGeom>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A0688EAB-BDC4-D752-A06C-DE9192A5DCBA}"/>
              </a:ext>
            </a:extLst>
          </p:cNvPr>
          <p:cNvSpPr txBox="1">
            <a:spLocks/>
          </p:cNvSpPr>
          <p:nvPr/>
        </p:nvSpPr>
        <p:spPr>
          <a:xfrm>
            <a:off x="0" y="5924849"/>
            <a:ext cx="11186672" cy="925702"/>
          </a:xfrm>
          <a:prstGeom prst="rect">
            <a:avLst/>
          </a:prstGeom>
          <a:solidFill>
            <a:srgbClr val="1799B4"/>
          </a:solidFill>
        </p:spPr>
        <p:txBody>
          <a:bodyPr lIns="182880" tIns="182880" rIns="182880"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900" b="1" i="0" u="none" strike="noStrike" kern="0" cap="none" spc="0" normalizeH="0" baseline="0" noProof="0" dirty="0">
                <a:ln>
                  <a:noFill/>
                </a:ln>
                <a:solidFill>
                  <a:srgbClr val="FFFFFF"/>
                </a:solidFill>
                <a:effectLst/>
                <a:uLnTx/>
                <a:uFillTx/>
                <a:latin typeface="system-ui"/>
                <a:ea typeface="MS PGothic" pitchFamily="34" charset="-128"/>
                <a:hlinkClick r:id="rId11">
                  <a:extLst>
                    <a:ext uri="{A12FA001-AC4F-418D-AE19-62706E023703}">
                      <ahyp:hlinkClr xmlns:ahyp="http://schemas.microsoft.com/office/drawing/2018/hyperlinkcolor" val="tx"/>
                    </a:ext>
                  </a:extLst>
                </a:hlinkClick>
              </a:rPr>
              <a:t>https://www.ResearchToPractice.com/ONS2024Clips</a:t>
            </a:r>
            <a:r>
              <a:rPr kumimoji="0" lang="en-US" sz="2900" b="0" i="0" u="none" strike="noStrike" kern="0" cap="none" spc="0" normalizeH="0" baseline="0" noProof="0" dirty="0">
                <a:ln>
                  <a:noFill/>
                </a:ln>
                <a:solidFill>
                  <a:srgbClr val="FFFFFF"/>
                </a:solidFill>
                <a:effectLst/>
                <a:uLnTx/>
                <a:uFillTx/>
                <a:latin typeface="system-ui"/>
                <a:ea typeface="MS PGothic" pitchFamily="34" charset="-128"/>
              </a:rPr>
              <a:t> </a:t>
            </a:r>
            <a:endParaRPr kumimoji="0" lang="en-US" sz="2900" b="1" i="0" u="none" strike="noStrike" kern="0" cap="none" spc="0" normalizeH="0" baseline="0" noProof="0" dirty="0">
              <a:ln>
                <a:noFill/>
              </a:ln>
              <a:solidFill>
                <a:srgbClr val="FFFFFF"/>
              </a:solidFill>
              <a:effectLst/>
              <a:uLnTx/>
              <a:uFillTx/>
              <a:latin typeface="Calibri" charset="0"/>
              <a:ea typeface="MS PGothic" pitchFamily="34" charset="-128"/>
            </a:endParaRPr>
          </a:p>
        </p:txBody>
      </p:sp>
      <p:pic>
        <p:nvPicPr>
          <p:cNvPr id="19" name="Picture 18">
            <a:extLst>
              <a:ext uri="{FF2B5EF4-FFF2-40B4-BE49-F238E27FC236}">
                <a16:creationId xmlns:a16="http://schemas.microsoft.com/office/drawing/2014/main" id="{0016448F-3A73-6D4A-4C28-AAA9F436A9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9129" y="6007399"/>
            <a:ext cx="760601" cy="760601"/>
          </a:xfrm>
          <a:prstGeom prst="rect">
            <a:avLst/>
          </a:prstGeom>
        </p:spPr>
      </p:pic>
    </p:spTree>
    <p:extLst>
      <p:ext uri="{BB962C8B-B14F-4D97-AF65-F5344CB8AC3E}">
        <p14:creationId xmlns:p14="http://schemas.microsoft.com/office/powerpoint/2010/main" val="41325080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587C0A-D1BC-55E7-6B03-F9CD865DEF9D}"/>
              </a:ext>
            </a:extLst>
          </p:cNvPr>
          <p:cNvSpPr>
            <a:spLocks noGrp="1"/>
          </p:cNvSpPr>
          <p:nvPr>
            <p:ph type="title"/>
          </p:nvPr>
        </p:nvSpPr>
        <p:spPr>
          <a:xfrm>
            <a:off x="912286" y="227013"/>
            <a:ext cx="10358967" cy="1143000"/>
          </a:xfrm>
        </p:spPr>
        <p:txBody>
          <a:bodyPr/>
          <a:lstStyle/>
          <a:p>
            <a:pPr lvl="0"/>
            <a:r>
              <a:rPr lang="en-US" altLang="x-none" sz="3600" noProof="0" dirty="0"/>
              <a:t>Oncology clinical trial terminology</a:t>
            </a:r>
            <a:endParaRPr lang="en-US" sz="3600" dirty="0"/>
          </a:p>
        </p:txBody>
      </p:sp>
      <p:sp>
        <p:nvSpPr>
          <p:cNvPr id="23" name="Content Placeholder 1">
            <a:extLst>
              <a:ext uri="{FF2B5EF4-FFF2-40B4-BE49-F238E27FC236}">
                <a16:creationId xmlns:a16="http://schemas.microsoft.com/office/drawing/2014/main" id="{C61A547F-967C-5D4E-AD01-4B533952281B}"/>
              </a:ext>
            </a:extLst>
          </p:cNvPr>
          <p:cNvSpPr>
            <a:spLocks noGrp="1"/>
          </p:cNvSpPr>
          <p:nvPr>
            <p:ph idx="1"/>
          </p:nvPr>
        </p:nvSpPr>
        <p:spPr>
          <a:xfrm>
            <a:off x="912813" y="1628800"/>
            <a:ext cx="10358437" cy="4586263"/>
          </a:xfrm>
        </p:spPr>
        <p:txBody>
          <a:bodyPr numCol="2"/>
          <a:lstStyle/>
          <a:p>
            <a:r>
              <a:rPr lang="en-US" sz="3200" dirty="0"/>
              <a:t>Waterfall plot</a:t>
            </a:r>
          </a:p>
          <a:p>
            <a:r>
              <a:rPr lang="en-US" sz="3200" dirty="0"/>
              <a:t>Kaplan-Meier curve</a:t>
            </a:r>
          </a:p>
          <a:p>
            <a:r>
              <a:rPr lang="en-US" sz="3200" dirty="0"/>
              <a:t>Overall survival</a:t>
            </a:r>
          </a:p>
          <a:p>
            <a:r>
              <a:rPr lang="en-US" sz="3200" dirty="0"/>
              <a:t>Progression-free survival</a:t>
            </a:r>
          </a:p>
          <a:p>
            <a:r>
              <a:rPr lang="en-US" sz="3200" dirty="0"/>
              <a:t>Disease-free survival</a:t>
            </a:r>
          </a:p>
          <a:p>
            <a:endParaRPr lang="en-US" sz="3200" dirty="0"/>
          </a:p>
          <a:p>
            <a:r>
              <a:rPr lang="en-US" sz="3200" dirty="0"/>
              <a:t>Objective response rate</a:t>
            </a:r>
          </a:p>
          <a:p>
            <a:r>
              <a:rPr lang="en-US" sz="3200" dirty="0"/>
              <a:t>Hazard ratio</a:t>
            </a:r>
          </a:p>
          <a:p>
            <a:r>
              <a:rPr lang="en-US" sz="3200" dirty="0"/>
              <a:t>Phase I/II/III</a:t>
            </a:r>
          </a:p>
          <a:p>
            <a:r>
              <a:rPr lang="en-US" sz="3200" dirty="0"/>
              <a:t>Minimal residual disease</a:t>
            </a:r>
          </a:p>
          <a:p>
            <a:r>
              <a:rPr lang="en-US" sz="3200" dirty="0"/>
              <a:t>Circulating tumor DNA</a:t>
            </a:r>
          </a:p>
        </p:txBody>
      </p:sp>
    </p:spTree>
    <p:extLst>
      <p:ext uri="{BB962C8B-B14F-4D97-AF65-F5344CB8AC3E}">
        <p14:creationId xmlns:p14="http://schemas.microsoft.com/office/powerpoint/2010/main" val="29356793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908720"/>
            <a:ext cx="10512306" cy="4799013"/>
          </a:xfrm>
        </p:spPr>
        <p:txBody>
          <a:bodyPr/>
          <a:lstStyle/>
          <a:p>
            <a:pPr marL="0" marR="0" indent="0">
              <a:spcBef>
                <a:spcPts val="1200"/>
              </a:spcBef>
              <a:spcAft>
                <a:spcPts val="0"/>
              </a:spcAft>
              <a:buNone/>
            </a:pPr>
            <a:r>
              <a:rPr lang="en-US" sz="2500" dirty="0">
                <a:solidFill>
                  <a:srgbClr val="0432FF"/>
                </a:solidFill>
              </a:rPr>
              <a:t>Introduction</a:t>
            </a:r>
          </a:p>
          <a:p>
            <a:pPr marL="0" marR="0" indent="0">
              <a:spcBef>
                <a:spcPts val="1200"/>
              </a:spcBef>
              <a:spcAft>
                <a:spcPts val="0"/>
              </a:spcAft>
              <a:buNone/>
            </a:pPr>
            <a:r>
              <a:rPr lang="en-US" sz="2500" dirty="0">
                <a:solidFill>
                  <a:srgbClr val="0432FF"/>
                </a:solidFill>
              </a:rPr>
              <a:t>Module 1: </a:t>
            </a:r>
            <a:r>
              <a:rPr lang="en-US" sz="2500" dirty="0">
                <a:solidFill>
                  <a:schemeClr val="tx1"/>
                </a:solidFill>
              </a:rPr>
              <a:t>Biology of Chronic Lymphocytic Leukemia (CLL)</a:t>
            </a:r>
          </a:p>
          <a:p>
            <a:pPr marL="0" marR="0" indent="0">
              <a:spcBef>
                <a:spcPts val="1200"/>
              </a:spcBef>
              <a:spcAft>
                <a:spcPts val="0"/>
              </a:spcAft>
              <a:buNone/>
            </a:pPr>
            <a:r>
              <a:rPr lang="en-US" sz="2500" dirty="0">
                <a:solidFill>
                  <a:srgbClr val="0432FF"/>
                </a:solidFill>
              </a:rPr>
              <a:t>Module 2: </a:t>
            </a:r>
            <a:r>
              <a:rPr lang="en-US" sz="2500" dirty="0" err="1">
                <a:solidFill>
                  <a:schemeClr val="tx1"/>
                </a:solidFill>
              </a:rPr>
              <a:t>Venetoclax</a:t>
            </a:r>
            <a:r>
              <a:rPr lang="en-US" sz="2500" dirty="0">
                <a:solidFill>
                  <a:schemeClr val="tx1"/>
                </a:solidFill>
              </a:rPr>
              <a:t>-Based Up-Front Treatment for CLL </a:t>
            </a:r>
          </a:p>
          <a:p>
            <a:pPr marL="0" marR="0" indent="0">
              <a:spcBef>
                <a:spcPts val="1200"/>
              </a:spcBef>
              <a:spcAft>
                <a:spcPts val="0"/>
              </a:spcAft>
              <a:buNone/>
            </a:pPr>
            <a:r>
              <a:rPr lang="en-US" sz="2500" dirty="0">
                <a:solidFill>
                  <a:srgbClr val="0432FF"/>
                </a:solidFill>
              </a:rPr>
              <a:t>Module 3: </a:t>
            </a:r>
            <a:r>
              <a:rPr lang="en-US" sz="2500" dirty="0">
                <a:solidFill>
                  <a:schemeClr val="tx1"/>
                </a:solidFill>
              </a:rPr>
              <a:t>BTK Inhibition Alone or in Combination with </a:t>
            </a:r>
            <a:r>
              <a:rPr lang="en-US" sz="2500" dirty="0" err="1">
                <a:solidFill>
                  <a:schemeClr val="tx1"/>
                </a:solidFill>
              </a:rPr>
              <a:t>Venetoclax</a:t>
            </a:r>
            <a:r>
              <a:rPr lang="en-US" sz="2500" dirty="0">
                <a:solidFill>
                  <a:schemeClr val="tx1"/>
                </a:solidFill>
              </a:rPr>
              <a:t> for CLL</a:t>
            </a:r>
          </a:p>
          <a:p>
            <a:pPr marL="0" marR="0" indent="0">
              <a:spcBef>
                <a:spcPts val="1200"/>
              </a:spcBef>
              <a:spcAft>
                <a:spcPts val="0"/>
              </a:spcAft>
              <a:buNone/>
            </a:pPr>
            <a:r>
              <a:rPr lang="en-US" sz="2500" dirty="0">
                <a:solidFill>
                  <a:srgbClr val="0432FF"/>
                </a:solidFill>
              </a:rPr>
              <a:t>Module 4: </a:t>
            </a:r>
            <a:r>
              <a:rPr lang="en-US" sz="2500" dirty="0">
                <a:solidFill>
                  <a:schemeClr val="tx1"/>
                </a:solidFill>
              </a:rPr>
              <a:t>Bispecific Antibodies as a Treatment Option for Non-Hodgkin Lymphoma </a:t>
            </a:r>
          </a:p>
          <a:p>
            <a:pPr marL="0" marR="0" indent="0">
              <a:spcBef>
                <a:spcPts val="1200"/>
              </a:spcBef>
              <a:spcAft>
                <a:spcPts val="0"/>
              </a:spcAft>
              <a:buNone/>
            </a:pPr>
            <a:r>
              <a:rPr lang="en-US" sz="2500" dirty="0">
                <a:solidFill>
                  <a:srgbClr val="0432FF"/>
                </a:solidFill>
              </a:rPr>
              <a:t>Module 5: </a:t>
            </a:r>
            <a:r>
              <a:rPr lang="en-US" sz="2500" dirty="0">
                <a:solidFill>
                  <a:schemeClr val="tx1"/>
                </a:solidFill>
              </a:rPr>
              <a:t>Bispecific Antibodies in the Management of Follicular Lymphoma</a:t>
            </a:r>
          </a:p>
          <a:p>
            <a:pPr marL="0" marR="0" indent="0">
              <a:spcBef>
                <a:spcPts val="1200"/>
              </a:spcBef>
              <a:spcAft>
                <a:spcPts val="0"/>
              </a:spcAft>
              <a:buNone/>
            </a:pPr>
            <a:r>
              <a:rPr lang="en-US" sz="2500" dirty="0">
                <a:solidFill>
                  <a:srgbClr val="0432FF"/>
                </a:solidFill>
              </a:rPr>
              <a:t>Module 6: </a:t>
            </a:r>
            <a:r>
              <a:rPr lang="en-US" sz="2500" dirty="0">
                <a:solidFill>
                  <a:schemeClr val="tx1"/>
                </a:solidFill>
              </a:rPr>
              <a:t>Bispecific Antibodies for the Treatment of Diffuse Large B-Cell Lymphoma</a:t>
            </a:r>
          </a:p>
          <a:p>
            <a:pPr marL="0" marR="0" indent="0">
              <a:spcBef>
                <a:spcPts val="1200"/>
              </a:spcBef>
              <a:spcAft>
                <a:spcPts val="0"/>
              </a:spcAft>
              <a:buNone/>
            </a:pPr>
            <a:r>
              <a:rPr lang="en-US" sz="2500" dirty="0">
                <a:solidFill>
                  <a:srgbClr val="0432FF"/>
                </a:solidFill>
              </a:rPr>
              <a:t>Module 7: </a:t>
            </a:r>
            <a:r>
              <a:rPr lang="en-US" sz="2500" dirty="0">
                <a:solidFill>
                  <a:schemeClr val="tx1"/>
                </a:solidFill>
              </a:rPr>
              <a:t>Practical Considerations and Tolerability of Bispecific Antibodies </a:t>
            </a:r>
          </a:p>
        </p:txBody>
      </p:sp>
    </p:spTree>
    <p:extLst>
      <p:ext uri="{BB962C8B-B14F-4D97-AF65-F5344CB8AC3E}">
        <p14:creationId xmlns:p14="http://schemas.microsoft.com/office/powerpoint/2010/main" val="11223994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E4C24F-087B-D3EB-2A68-0E7CA9A69168}"/>
              </a:ext>
            </a:extLst>
          </p:cNvPr>
          <p:cNvSpPr/>
          <p:nvPr/>
        </p:nvSpPr>
        <p:spPr bwMode="auto">
          <a:xfrm>
            <a:off x="758948" y="908720"/>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908720"/>
            <a:ext cx="10512306" cy="4799013"/>
          </a:xfrm>
        </p:spPr>
        <p:txBody>
          <a:bodyPr/>
          <a:lstStyle/>
          <a:p>
            <a:pPr marL="0" marR="0" indent="0">
              <a:spcBef>
                <a:spcPts val="1200"/>
              </a:spcBef>
              <a:spcAft>
                <a:spcPts val="0"/>
              </a:spcAft>
              <a:buNone/>
            </a:pPr>
            <a:r>
              <a:rPr lang="en-US" sz="2500" dirty="0">
                <a:solidFill>
                  <a:schemeClr val="bg1"/>
                </a:solidFill>
              </a:rPr>
              <a:t>Introduction</a:t>
            </a:r>
          </a:p>
          <a:p>
            <a:pPr marL="0" marR="0" indent="0">
              <a:spcBef>
                <a:spcPts val="1200"/>
              </a:spcBef>
              <a:spcAft>
                <a:spcPts val="0"/>
              </a:spcAft>
              <a:buNone/>
            </a:pPr>
            <a:r>
              <a:rPr lang="en-US" sz="2500" dirty="0">
                <a:solidFill>
                  <a:srgbClr val="0432FF"/>
                </a:solidFill>
              </a:rPr>
              <a:t>Module 1: </a:t>
            </a:r>
            <a:r>
              <a:rPr lang="en-US" sz="2500" dirty="0">
                <a:solidFill>
                  <a:schemeClr val="tx1"/>
                </a:solidFill>
              </a:rPr>
              <a:t>Biology of Chronic Lymphocytic Leukemia (CLL)</a:t>
            </a:r>
          </a:p>
          <a:p>
            <a:pPr marL="0" marR="0" indent="0">
              <a:spcBef>
                <a:spcPts val="1200"/>
              </a:spcBef>
              <a:spcAft>
                <a:spcPts val="0"/>
              </a:spcAft>
              <a:buNone/>
            </a:pPr>
            <a:r>
              <a:rPr lang="en-US" sz="2500" dirty="0">
                <a:solidFill>
                  <a:srgbClr val="0432FF"/>
                </a:solidFill>
              </a:rPr>
              <a:t>Module 2: </a:t>
            </a:r>
            <a:r>
              <a:rPr lang="en-US" sz="2500" dirty="0" err="1">
                <a:solidFill>
                  <a:schemeClr val="tx1"/>
                </a:solidFill>
              </a:rPr>
              <a:t>Venetoclax</a:t>
            </a:r>
            <a:r>
              <a:rPr lang="en-US" sz="2500" dirty="0">
                <a:solidFill>
                  <a:schemeClr val="tx1"/>
                </a:solidFill>
              </a:rPr>
              <a:t>-Based Up-Front Treatment for CLL </a:t>
            </a:r>
          </a:p>
          <a:p>
            <a:pPr marL="0" marR="0" indent="0">
              <a:spcBef>
                <a:spcPts val="1200"/>
              </a:spcBef>
              <a:spcAft>
                <a:spcPts val="0"/>
              </a:spcAft>
              <a:buNone/>
            </a:pPr>
            <a:r>
              <a:rPr lang="en-US" sz="2500" dirty="0">
                <a:solidFill>
                  <a:srgbClr val="0432FF"/>
                </a:solidFill>
              </a:rPr>
              <a:t>Module 3: </a:t>
            </a:r>
            <a:r>
              <a:rPr lang="en-US" sz="2500" dirty="0">
                <a:solidFill>
                  <a:schemeClr val="tx1"/>
                </a:solidFill>
              </a:rPr>
              <a:t>BTK Inhibition Alone or in Combination with </a:t>
            </a:r>
            <a:r>
              <a:rPr lang="en-US" sz="2500" dirty="0" err="1">
                <a:solidFill>
                  <a:schemeClr val="tx1"/>
                </a:solidFill>
              </a:rPr>
              <a:t>Venetoclax</a:t>
            </a:r>
            <a:r>
              <a:rPr lang="en-US" sz="2500" dirty="0">
                <a:solidFill>
                  <a:schemeClr val="tx1"/>
                </a:solidFill>
              </a:rPr>
              <a:t> for CLL</a:t>
            </a:r>
          </a:p>
          <a:p>
            <a:pPr marL="0" marR="0" indent="0">
              <a:spcBef>
                <a:spcPts val="1200"/>
              </a:spcBef>
              <a:spcAft>
                <a:spcPts val="0"/>
              </a:spcAft>
              <a:buNone/>
            </a:pPr>
            <a:r>
              <a:rPr lang="en-US" sz="2500" dirty="0">
                <a:solidFill>
                  <a:srgbClr val="0432FF"/>
                </a:solidFill>
              </a:rPr>
              <a:t>Module 4: </a:t>
            </a:r>
            <a:r>
              <a:rPr lang="en-US" sz="2500" dirty="0">
                <a:solidFill>
                  <a:schemeClr val="tx1"/>
                </a:solidFill>
              </a:rPr>
              <a:t>Bispecific Antibodies as a Treatment Option for Non-Hodgkin Lymphoma </a:t>
            </a:r>
          </a:p>
          <a:p>
            <a:pPr marL="0" marR="0" indent="0">
              <a:spcBef>
                <a:spcPts val="1200"/>
              </a:spcBef>
              <a:spcAft>
                <a:spcPts val="0"/>
              </a:spcAft>
              <a:buNone/>
            </a:pPr>
            <a:r>
              <a:rPr lang="en-US" sz="2500" dirty="0">
                <a:solidFill>
                  <a:srgbClr val="0432FF"/>
                </a:solidFill>
              </a:rPr>
              <a:t>Module 5: </a:t>
            </a:r>
            <a:r>
              <a:rPr lang="en-US" sz="2500" dirty="0">
                <a:solidFill>
                  <a:schemeClr val="tx1"/>
                </a:solidFill>
              </a:rPr>
              <a:t>Bispecific Antibodies in the Management of Follicular Lymphoma</a:t>
            </a:r>
          </a:p>
          <a:p>
            <a:pPr marL="0" marR="0" indent="0">
              <a:spcBef>
                <a:spcPts val="1200"/>
              </a:spcBef>
              <a:spcAft>
                <a:spcPts val="0"/>
              </a:spcAft>
              <a:buNone/>
            </a:pPr>
            <a:r>
              <a:rPr lang="en-US" sz="2500" dirty="0">
                <a:solidFill>
                  <a:srgbClr val="0432FF"/>
                </a:solidFill>
              </a:rPr>
              <a:t>Module 6: </a:t>
            </a:r>
            <a:r>
              <a:rPr lang="en-US" sz="2500" dirty="0">
                <a:solidFill>
                  <a:schemeClr val="tx1"/>
                </a:solidFill>
              </a:rPr>
              <a:t>Bispecific Antibodies for the Treatment of Diffuse Large B-Cell Lymphoma</a:t>
            </a:r>
          </a:p>
          <a:p>
            <a:pPr marL="0" marR="0" indent="0">
              <a:spcBef>
                <a:spcPts val="1200"/>
              </a:spcBef>
              <a:spcAft>
                <a:spcPts val="0"/>
              </a:spcAft>
              <a:buNone/>
            </a:pPr>
            <a:r>
              <a:rPr lang="en-US" sz="2500" dirty="0">
                <a:solidFill>
                  <a:srgbClr val="0432FF"/>
                </a:solidFill>
              </a:rPr>
              <a:t>Module 7: </a:t>
            </a:r>
            <a:r>
              <a:rPr lang="en-US" sz="2500" dirty="0">
                <a:solidFill>
                  <a:schemeClr val="tx1"/>
                </a:solidFill>
              </a:rPr>
              <a:t>Practical Considerations and Tolerability of Bispecific Antibodies </a:t>
            </a:r>
          </a:p>
        </p:txBody>
      </p:sp>
    </p:spTree>
    <p:extLst>
      <p:ext uri="{BB962C8B-B14F-4D97-AF65-F5344CB8AC3E}">
        <p14:creationId xmlns:p14="http://schemas.microsoft.com/office/powerpoint/2010/main" val="21523451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Patient self-advocacy and treatment decision-making</a:t>
            </a:r>
          </a:p>
        </p:txBody>
      </p:sp>
      <p:sp>
        <p:nvSpPr>
          <p:cNvPr id="15" name="TextBox 14">
            <a:extLst>
              <a:ext uri="{FF2B5EF4-FFF2-40B4-BE49-F238E27FC236}">
                <a16:creationId xmlns:a16="http://schemas.microsoft.com/office/drawing/2014/main" id="{D34DC091-47EE-597A-C700-F6D706C3E090}"/>
              </a:ext>
            </a:extLst>
          </p:cNvPr>
          <p:cNvSpPr txBox="1"/>
          <p:nvPr/>
        </p:nvSpPr>
        <p:spPr>
          <a:xfrm>
            <a:off x="3302853" y="5740118"/>
            <a:ext cx="597937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Jacqueline Broadway-Duren, PhD, DNP, APRN, FNP-BC</a:t>
            </a:r>
          </a:p>
        </p:txBody>
      </p:sp>
      <p:pic>
        <p:nvPicPr>
          <p:cNvPr id="5" name="Picture 4" descr="A person in a red jacket&#10;&#10;Description automatically generated">
            <a:extLst>
              <a:ext uri="{FF2B5EF4-FFF2-40B4-BE49-F238E27FC236}">
                <a16:creationId xmlns:a16="http://schemas.microsoft.com/office/drawing/2014/main" id="{B8D03C15-2845-ECE1-E71B-0537C29AF740}"/>
              </a:ext>
            </a:extLst>
          </p:cNvPr>
          <p:cNvPicPr>
            <a:picLocks noChangeAspect="1"/>
          </p:cNvPicPr>
          <p:nvPr/>
        </p:nvPicPr>
        <p:blipFill>
          <a:blip r:embed="rId3"/>
          <a:stretch>
            <a:fillRect/>
          </a:stretch>
        </p:blipFill>
        <p:spPr>
          <a:xfrm>
            <a:off x="3402106" y="2338483"/>
            <a:ext cx="5780870" cy="32517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46940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5CDB5E-AF8F-E63C-1FCB-3D61E2E8E25B}"/>
              </a:ext>
            </a:extLst>
          </p:cNvPr>
          <p:cNvSpPr/>
          <p:nvPr/>
        </p:nvSpPr>
        <p:spPr bwMode="auto">
          <a:xfrm>
            <a:off x="758947" y="1431032"/>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908720"/>
            <a:ext cx="10512306" cy="4799013"/>
          </a:xfrm>
        </p:spPr>
        <p:txBody>
          <a:bodyPr/>
          <a:lstStyle/>
          <a:p>
            <a:pPr marL="0" marR="0" indent="0">
              <a:spcBef>
                <a:spcPts val="1200"/>
              </a:spcBef>
              <a:spcAft>
                <a:spcPts val="0"/>
              </a:spcAft>
              <a:buNone/>
            </a:pPr>
            <a:r>
              <a:rPr lang="en-US" sz="2500" dirty="0">
                <a:solidFill>
                  <a:srgbClr val="0432FF"/>
                </a:solidFill>
              </a:rPr>
              <a:t>Introduction</a:t>
            </a:r>
          </a:p>
          <a:p>
            <a:pPr marL="0" marR="0" indent="0">
              <a:spcBef>
                <a:spcPts val="1200"/>
              </a:spcBef>
              <a:spcAft>
                <a:spcPts val="0"/>
              </a:spcAft>
              <a:buNone/>
            </a:pPr>
            <a:r>
              <a:rPr lang="en-US" sz="2500" dirty="0">
                <a:solidFill>
                  <a:schemeClr val="bg1"/>
                </a:solidFill>
              </a:rPr>
              <a:t>Module 1: Biology of Chronic Lymphocytic Leukemia (CLL)</a:t>
            </a:r>
          </a:p>
          <a:p>
            <a:pPr marL="0" marR="0" indent="0">
              <a:spcBef>
                <a:spcPts val="1200"/>
              </a:spcBef>
              <a:spcAft>
                <a:spcPts val="0"/>
              </a:spcAft>
              <a:buNone/>
            </a:pPr>
            <a:r>
              <a:rPr lang="en-US" sz="2500" dirty="0">
                <a:solidFill>
                  <a:srgbClr val="0432FF"/>
                </a:solidFill>
              </a:rPr>
              <a:t>Module 2: </a:t>
            </a:r>
            <a:r>
              <a:rPr lang="en-US" sz="2500" dirty="0" err="1">
                <a:solidFill>
                  <a:schemeClr val="tx1"/>
                </a:solidFill>
              </a:rPr>
              <a:t>Venetoclax</a:t>
            </a:r>
            <a:r>
              <a:rPr lang="en-US" sz="2500" dirty="0">
                <a:solidFill>
                  <a:schemeClr val="tx1"/>
                </a:solidFill>
              </a:rPr>
              <a:t>-Based Up-Front Treatment for CLL </a:t>
            </a:r>
          </a:p>
          <a:p>
            <a:pPr marL="0" marR="0" indent="0">
              <a:spcBef>
                <a:spcPts val="1200"/>
              </a:spcBef>
              <a:spcAft>
                <a:spcPts val="0"/>
              </a:spcAft>
              <a:buNone/>
            </a:pPr>
            <a:r>
              <a:rPr lang="en-US" sz="2500" dirty="0">
                <a:solidFill>
                  <a:srgbClr val="0432FF"/>
                </a:solidFill>
              </a:rPr>
              <a:t>Module 3: </a:t>
            </a:r>
            <a:r>
              <a:rPr lang="en-US" sz="2500" dirty="0">
                <a:solidFill>
                  <a:schemeClr val="tx1"/>
                </a:solidFill>
              </a:rPr>
              <a:t>BTK Inhibition Alone or in Combination with </a:t>
            </a:r>
            <a:r>
              <a:rPr lang="en-US" sz="2500" dirty="0" err="1">
                <a:solidFill>
                  <a:schemeClr val="tx1"/>
                </a:solidFill>
              </a:rPr>
              <a:t>Venetoclax</a:t>
            </a:r>
            <a:r>
              <a:rPr lang="en-US" sz="2500" dirty="0">
                <a:solidFill>
                  <a:schemeClr val="tx1"/>
                </a:solidFill>
              </a:rPr>
              <a:t> for CLL</a:t>
            </a:r>
          </a:p>
          <a:p>
            <a:pPr marL="0" marR="0" indent="0">
              <a:spcBef>
                <a:spcPts val="1200"/>
              </a:spcBef>
              <a:spcAft>
                <a:spcPts val="0"/>
              </a:spcAft>
              <a:buNone/>
            </a:pPr>
            <a:r>
              <a:rPr lang="en-US" sz="2500" dirty="0">
                <a:solidFill>
                  <a:srgbClr val="0432FF"/>
                </a:solidFill>
              </a:rPr>
              <a:t>Module 4: </a:t>
            </a:r>
            <a:r>
              <a:rPr lang="en-US" sz="2500" dirty="0">
                <a:solidFill>
                  <a:schemeClr val="tx1"/>
                </a:solidFill>
              </a:rPr>
              <a:t>Bispecific Antibodies as a Treatment Option for Non-Hodgkin Lymphoma </a:t>
            </a:r>
          </a:p>
          <a:p>
            <a:pPr marL="0" marR="0" indent="0">
              <a:spcBef>
                <a:spcPts val="1200"/>
              </a:spcBef>
              <a:spcAft>
                <a:spcPts val="0"/>
              </a:spcAft>
              <a:buNone/>
            </a:pPr>
            <a:r>
              <a:rPr lang="en-US" sz="2500" dirty="0">
                <a:solidFill>
                  <a:srgbClr val="0432FF"/>
                </a:solidFill>
              </a:rPr>
              <a:t>Module 5: </a:t>
            </a:r>
            <a:r>
              <a:rPr lang="en-US" sz="2500" dirty="0">
                <a:solidFill>
                  <a:schemeClr val="tx1"/>
                </a:solidFill>
              </a:rPr>
              <a:t>Bispecific Antibodies in the Management of Follicular Lymphoma</a:t>
            </a:r>
          </a:p>
          <a:p>
            <a:pPr marL="0" marR="0" indent="0">
              <a:spcBef>
                <a:spcPts val="1200"/>
              </a:spcBef>
              <a:spcAft>
                <a:spcPts val="0"/>
              </a:spcAft>
              <a:buNone/>
            </a:pPr>
            <a:r>
              <a:rPr lang="en-US" sz="2500" dirty="0">
                <a:solidFill>
                  <a:srgbClr val="0432FF"/>
                </a:solidFill>
              </a:rPr>
              <a:t>Module 6: </a:t>
            </a:r>
            <a:r>
              <a:rPr lang="en-US" sz="2500" dirty="0">
                <a:solidFill>
                  <a:schemeClr val="tx1"/>
                </a:solidFill>
              </a:rPr>
              <a:t>Bispecific Antibodies for the Treatment of Diffuse Large B-Cell Lymphoma</a:t>
            </a:r>
          </a:p>
          <a:p>
            <a:pPr marL="0" marR="0" indent="0">
              <a:spcBef>
                <a:spcPts val="1200"/>
              </a:spcBef>
              <a:spcAft>
                <a:spcPts val="0"/>
              </a:spcAft>
              <a:buNone/>
            </a:pPr>
            <a:r>
              <a:rPr lang="en-US" sz="2500" dirty="0">
                <a:solidFill>
                  <a:srgbClr val="0432FF"/>
                </a:solidFill>
              </a:rPr>
              <a:t>Module 7: </a:t>
            </a:r>
            <a:r>
              <a:rPr lang="en-US" sz="2500" dirty="0">
                <a:solidFill>
                  <a:schemeClr val="tx1"/>
                </a:solidFill>
              </a:rPr>
              <a:t>Practical Considerations and Tolerability of Bispecific Antibodies </a:t>
            </a:r>
          </a:p>
        </p:txBody>
      </p:sp>
    </p:spTree>
    <p:extLst>
      <p:ext uri="{BB962C8B-B14F-4D97-AF65-F5344CB8AC3E}">
        <p14:creationId xmlns:p14="http://schemas.microsoft.com/office/powerpoint/2010/main" val="25969834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3A61D0-8FA1-B5F0-8602-5F187C5851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2688" y="212480"/>
            <a:ext cx="1554480" cy="1554480"/>
          </a:xfrm>
          <a:prstGeom prst="rect">
            <a:avLst/>
          </a:prstGeom>
        </p:spPr>
      </p:pic>
      <p:sp>
        <p:nvSpPr>
          <p:cNvPr id="7" name="Rectangle 6">
            <a:extLst>
              <a:ext uri="{FF2B5EF4-FFF2-40B4-BE49-F238E27FC236}">
                <a16:creationId xmlns:a16="http://schemas.microsoft.com/office/drawing/2014/main" id="{EF555BFC-7712-2C6B-E46A-CB8CB1D8D0C0}"/>
              </a:ext>
            </a:extLst>
          </p:cNvPr>
          <p:cNvSpPr/>
          <p:nvPr/>
        </p:nvSpPr>
        <p:spPr bwMode="auto">
          <a:xfrm>
            <a:off x="2251587" y="188641"/>
            <a:ext cx="753767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9" name="TextBox 8">
            <a:extLst>
              <a:ext uri="{FF2B5EF4-FFF2-40B4-BE49-F238E27FC236}">
                <a16:creationId xmlns:a16="http://schemas.microsoft.com/office/drawing/2014/main" id="{2A18758C-23ED-2C36-7C54-838795C2AEA0}"/>
              </a:ext>
            </a:extLst>
          </p:cNvPr>
          <p:cNvSpPr txBox="1"/>
          <p:nvPr/>
        </p:nvSpPr>
        <p:spPr>
          <a:xfrm>
            <a:off x="191344" y="1781307"/>
            <a:ext cx="206024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Allan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sp>
        <p:nvSpPr>
          <p:cNvPr id="11" name="TextBox 10">
            <a:extLst>
              <a:ext uri="{FF2B5EF4-FFF2-40B4-BE49-F238E27FC236}">
                <a16:creationId xmlns:a16="http://schemas.microsoft.com/office/drawing/2014/main" id="{DAE969DD-74D2-ED61-D733-71838B5DA97A}"/>
              </a:ext>
            </a:extLst>
          </p:cNvPr>
          <p:cNvSpPr txBox="1"/>
          <p:nvPr/>
        </p:nvSpPr>
        <p:spPr>
          <a:xfrm>
            <a:off x="9789262" y="1781307"/>
            <a:ext cx="182133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Kahl</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St Louis, Missouri</a:t>
            </a:r>
          </a:p>
        </p:txBody>
      </p:sp>
      <p:pic>
        <p:nvPicPr>
          <p:cNvPr id="12" name="Picture 11">
            <a:extLst>
              <a:ext uri="{FF2B5EF4-FFF2-40B4-BE49-F238E27FC236}">
                <a16:creationId xmlns:a16="http://schemas.microsoft.com/office/drawing/2014/main" id="{F60E1529-45E3-280C-67E1-FFD49B16AAD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91861"/>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37633" y="2636912"/>
            <a:ext cx="10358967" cy="2354018"/>
          </a:xfrm>
        </p:spPr>
        <p:txBody>
          <a:bodyPr/>
          <a:lstStyle/>
          <a:p>
            <a:r>
              <a:rPr lang="en-US" sz="2400" dirty="0"/>
              <a:t>Implications of various biomarkers, such as IGHV mutation, deletion 17p and TP53 mutation, for prognosis and therapeutic selection </a:t>
            </a:r>
          </a:p>
          <a:p>
            <a:pPr lvl="0"/>
            <a:r>
              <a:rPr lang="en-US" sz="2400" dirty="0"/>
              <a:t>Indications for initiating active therapy for patients with previously </a:t>
            </a:r>
            <a:br>
              <a:rPr lang="en-US" sz="2400" dirty="0"/>
            </a:br>
            <a:r>
              <a:rPr lang="en-US" sz="2400" dirty="0"/>
              <a:t>untreated CLL </a:t>
            </a:r>
          </a:p>
          <a:p>
            <a:pPr lvl="0"/>
            <a:r>
              <a:rPr lang="en-US" sz="2400" dirty="0"/>
              <a:t>Relevant comorbidities, such as hypertension, preexisting cardiac arrhythmias and chronic kidney disease, that can influence clinical decision-making for patients with CLL </a:t>
            </a:r>
          </a:p>
          <a:p>
            <a:pPr lvl="0"/>
            <a:r>
              <a:rPr lang="en-US" sz="2400" dirty="0"/>
              <a:t>Risk of infection and timing of vaccinations for patients with CLL</a:t>
            </a:r>
          </a:p>
          <a:p>
            <a:pPr lvl="0"/>
            <a:endParaRPr lang="en-US" sz="2400" dirty="0"/>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251587" y="288447"/>
            <a:ext cx="7537675" cy="1143000"/>
          </a:xfrm>
        </p:spPr>
        <p:txBody>
          <a:bodyPr lIns="91440" tIns="91440" rIns="91440" bIns="182880"/>
          <a:lstStyle/>
          <a:p>
            <a:r>
              <a:rPr lang="en-US" dirty="0">
                <a:solidFill>
                  <a:schemeClr val="bg1"/>
                </a:solidFill>
              </a:rPr>
              <a:t>Biology of CLL</a:t>
            </a:r>
          </a:p>
        </p:txBody>
      </p:sp>
    </p:spTree>
    <p:extLst>
      <p:ext uri="{BB962C8B-B14F-4D97-AF65-F5344CB8AC3E}">
        <p14:creationId xmlns:p14="http://schemas.microsoft.com/office/powerpoint/2010/main" val="3495097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Robin </a:t>
            </a:r>
            <a:r>
              <a:rPr lang="en-US" dirty="0" err="1"/>
              <a:t>Klebig</a:t>
            </a:r>
            <a:r>
              <a:rPr lang="en-US" dirty="0"/>
              <a:t>, MSN, APRN, CNP, AOCNP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newly diagnosed CLL who are going to be observed rather than starting active therapy</a:t>
            </a:r>
          </a:p>
        </p:txBody>
      </p:sp>
      <p:pic>
        <p:nvPicPr>
          <p:cNvPr id="2" name="Picture 1">
            <a:extLst>
              <a:ext uri="{FF2B5EF4-FFF2-40B4-BE49-F238E27FC236}">
                <a16:creationId xmlns:a16="http://schemas.microsoft.com/office/drawing/2014/main" id="{C2299C33-6ADB-931F-CDB9-D0608DEDCE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50904"/>
            <a:ext cx="1261872" cy="1261872"/>
          </a:xfrm>
          <a:prstGeom prst="rect">
            <a:avLst/>
          </a:prstGeom>
        </p:spPr>
      </p:pic>
    </p:spTree>
    <p:extLst>
      <p:ext uri="{BB962C8B-B14F-4D97-AF65-F5344CB8AC3E}">
        <p14:creationId xmlns:p14="http://schemas.microsoft.com/office/powerpoint/2010/main" val="26428560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EAB023-B354-4420-8F36-740752E3F278}"/>
              </a:ext>
            </a:extLst>
          </p:cNvPr>
          <p:cNvSpPr>
            <a:spLocks noGrp="1"/>
          </p:cNvSpPr>
          <p:nvPr>
            <p:ph type="title"/>
          </p:nvPr>
        </p:nvSpPr>
        <p:spPr/>
        <p:txBody>
          <a:bodyPr/>
          <a:lstStyle/>
          <a:p>
            <a:pPr algn="l"/>
            <a:r>
              <a:rPr lang="en-US" dirty="0"/>
              <a:t>CLL Affects a Significant Number of Patients Worldwide, </a:t>
            </a:r>
            <a:br>
              <a:rPr lang="en-US" dirty="0"/>
            </a:br>
            <a:r>
              <a:rPr lang="en-US" dirty="0"/>
              <a:t>and Predominantly Older Patients</a:t>
            </a:r>
          </a:p>
        </p:txBody>
      </p:sp>
      <p:sp>
        <p:nvSpPr>
          <p:cNvPr id="7" name="Rectangle: Diagonal Corners Rounded 6">
            <a:extLst>
              <a:ext uri="{FF2B5EF4-FFF2-40B4-BE49-F238E27FC236}">
                <a16:creationId xmlns:a16="http://schemas.microsoft.com/office/drawing/2014/main" id="{CF24DA54-8E50-44DC-8AA9-3F0F3F412DC9}"/>
              </a:ext>
            </a:extLst>
          </p:cNvPr>
          <p:cNvSpPr/>
          <p:nvPr/>
        </p:nvSpPr>
        <p:spPr>
          <a:xfrm>
            <a:off x="710963" y="1467917"/>
            <a:ext cx="10758271" cy="685991"/>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4824" fontAlgn="base">
              <a:spcBef>
                <a:spcPct val="0"/>
              </a:spcBef>
              <a:spcAft>
                <a:spcPct val="0"/>
              </a:spcAft>
              <a:defRPr/>
            </a:pPr>
            <a:r>
              <a:rPr lang="en-US" sz="1600" dirty="0">
                <a:solidFill>
                  <a:srgbClr val="FFFFFF"/>
                </a:solidFill>
                <a:latin typeface="Arial"/>
              </a:rPr>
              <a:t>With an estimated 191,000 new cases globally, CLL represents </a:t>
            </a:r>
            <a:r>
              <a:rPr lang="en-US" sz="2000" b="1" dirty="0">
                <a:solidFill>
                  <a:srgbClr val="FFFFFF"/>
                </a:solidFill>
                <a:latin typeface="Arial"/>
              </a:rPr>
              <a:t>22% to 30%</a:t>
            </a:r>
            <a:r>
              <a:rPr lang="en-US" sz="1600" dirty="0">
                <a:solidFill>
                  <a:srgbClr val="FFFFFF"/>
                </a:solidFill>
                <a:latin typeface="Arial"/>
              </a:rPr>
              <a:t> of all leukemia worldwide, </a:t>
            </a:r>
            <a:br>
              <a:rPr lang="en-US" sz="1600" dirty="0">
                <a:solidFill>
                  <a:srgbClr val="FFFFFF"/>
                </a:solidFill>
                <a:latin typeface="Arial"/>
              </a:rPr>
            </a:br>
            <a:r>
              <a:rPr lang="en-US" sz="1600" dirty="0">
                <a:solidFill>
                  <a:srgbClr val="FFFFFF"/>
                </a:solidFill>
                <a:latin typeface="Arial"/>
              </a:rPr>
              <a:t>being the </a:t>
            </a:r>
            <a:r>
              <a:rPr lang="en-US" sz="2000" b="1" dirty="0">
                <a:solidFill>
                  <a:srgbClr val="FFFFFF"/>
                </a:solidFill>
                <a:latin typeface="Arial"/>
              </a:rPr>
              <a:t>most common leukemia in Western countries</a:t>
            </a:r>
            <a:r>
              <a:rPr lang="en-US" sz="1600" baseline="30000" dirty="0">
                <a:solidFill>
                  <a:srgbClr val="FFFFFF"/>
                </a:solidFill>
                <a:latin typeface="Arial"/>
              </a:rPr>
              <a:t>1,2</a:t>
            </a:r>
          </a:p>
        </p:txBody>
      </p:sp>
      <p:sp>
        <p:nvSpPr>
          <p:cNvPr id="9" name="TextBox 8">
            <a:extLst>
              <a:ext uri="{FF2B5EF4-FFF2-40B4-BE49-F238E27FC236}">
                <a16:creationId xmlns:a16="http://schemas.microsoft.com/office/drawing/2014/main" id="{474EDE53-2697-443B-96A6-8D4BCDD2D358}"/>
              </a:ext>
            </a:extLst>
          </p:cNvPr>
          <p:cNvSpPr txBox="1"/>
          <p:nvPr/>
        </p:nvSpPr>
        <p:spPr>
          <a:xfrm>
            <a:off x="5756335" y="2548408"/>
            <a:ext cx="5874285" cy="400110"/>
          </a:xfrm>
          <a:prstGeom prst="rect">
            <a:avLst/>
          </a:prstGeom>
          <a:noFill/>
        </p:spPr>
        <p:txBody>
          <a:bodyPr wrap="square" rtlCol="0">
            <a:spAutoFit/>
          </a:bodyPr>
          <a:lstStyle/>
          <a:p>
            <a:pPr algn="ctr" defTabSz="604824" fontAlgn="base">
              <a:spcBef>
                <a:spcPct val="0"/>
              </a:spcBef>
              <a:spcAft>
                <a:spcPct val="0"/>
              </a:spcAft>
              <a:defRPr/>
            </a:pPr>
            <a:r>
              <a:rPr lang="en-US" sz="2000" b="1" dirty="0">
                <a:solidFill>
                  <a:srgbClr val="003865"/>
                </a:solidFill>
                <a:latin typeface="Arial" pitchFamily="34" charset="0"/>
                <a:ea typeface="ＭＳ Ｐゴシック" pitchFamily="34" charset="-128"/>
              </a:rPr>
              <a:t>Men</a:t>
            </a:r>
            <a:r>
              <a:rPr lang="en-US" sz="1800" dirty="0">
                <a:solidFill>
                  <a:srgbClr val="003865"/>
                </a:solidFill>
                <a:latin typeface="Arial" pitchFamily="34" charset="0"/>
                <a:ea typeface="ＭＳ Ｐゴシック" pitchFamily="34" charset="-128"/>
              </a:rPr>
              <a:t> are ~</a:t>
            </a:r>
            <a:r>
              <a:rPr lang="en-US" sz="2000" b="1" dirty="0">
                <a:solidFill>
                  <a:srgbClr val="003865"/>
                </a:solidFill>
                <a:latin typeface="Arial" pitchFamily="34" charset="0"/>
                <a:ea typeface="ＭＳ Ｐゴシック" pitchFamily="34" charset="-128"/>
              </a:rPr>
              <a:t>2X more likely</a:t>
            </a:r>
            <a:r>
              <a:rPr lang="en-US" sz="2000" dirty="0">
                <a:solidFill>
                  <a:srgbClr val="003865"/>
                </a:solidFill>
              </a:rPr>
              <a:t> </a:t>
            </a:r>
            <a:r>
              <a:rPr lang="en-US" sz="1800" dirty="0">
                <a:solidFill>
                  <a:srgbClr val="003865"/>
                </a:solidFill>
                <a:latin typeface="Arial" pitchFamily="34" charset="0"/>
                <a:ea typeface="ＭＳ Ｐゴシック" pitchFamily="34" charset="-128"/>
              </a:rPr>
              <a:t>to develop CLL</a:t>
            </a:r>
            <a:r>
              <a:rPr lang="en-US" sz="1800" baseline="30000" dirty="0">
                <a:solidFill>
                  <a:srgbClr val="003865"/>
                </a:solidFill>
                <a:latin typeface="Arial" pitchFamily="34" charset="0"/>
                <a:ea typeface="ＭＳ Ｐゴシック" pitchFamily="34" charset="-128"/>
              </a:rPr>
              <a:t>5</a:t>
            </a:r>
          </a:p>
        </p:txBody>
      </p:sp>
      <p:grpSp>
        <p:nvGrpSpPr>
          <p:cNvPr id="78" name="Group 77">
            <a:extLst>
              <a:ext uri="{FF2B5EF4-FFF2-40B4-BE49-F238E27FC236}">
                <a16:creationId xmlns:a16="http://schemas.microsoft.com/office/drawing/2014/main" id="{8A9E0E1E-CF72-4614-94C5-B26CB22C4A3D}"/>
              </a:ext>
            </a:extLst>
          </p:cNvPr>
          <p:cNvGrpSpPr/>
          <p:nvPr/>
        </p:nvGrpSpPr>
        <p:grpSpPr>
          <a:xfrm>
            <a:off x="9262624" y="3226917"/>
            <a:ext cx="1096859" cy="2131136"/>
            <a:chOff x="6480175" y="2622816"/>
            <a:chExt cx="749167" cy="1455594"/>
          </a:xfrm>
          <a:solidFill>
            <a:schemeClr val="accent4"/>
          </a:solidFill>
        </p:grpSpPr>
        <p:sp>
          <p:nvSpPr>
            <p:cNvPr id="70" name="Oval 5">
              <a:extLst>
                <a:ext uri="{FF2B5EF4-FFF2-40B4-BE49-F238E27FC236}">
                  <a16:creationId xmlns:a16="http://schemas.microsoft.com/office/drawing/2014/main" id="{AB288CD6-C25F-45F3-A185-FE597C6F8B66}"/>
                </a:ext>
              </a:extLst>
            </p:cNvPr>
            <p:cNvSpPr>
              <a:spLocks noChangeArrowheads="1"/>
            </p:cNvSpPr>
            <p:nvPr/>
          </p:nvSpPr>
          <p:spPr bwMode="auto">
            <a:xfrm>
              <a:off x="6787838" y="2622816"/>
              <a:ext cx="242893" cy="22870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4824" fontAlgn="base">
                <a:spcBef>
                  <a:spcPct val="0"/>
                </a:spcBef>
                <a:spcAft>
                  <a:spcPct val="0"/>
                </a:spcAft>
                <a:defRPr/>
              </a:pPr>
              <a:endParaRPr lang="en-US" sz="1800">
                <a:solidFill>
                  <a:srgbClr val="000000"/>
                </a:solidFill>
                <a:latin typeface="Arial" pitchFamily="34" charset="0"/>
                <a:ea typeface="ＭＳ Ｐゴシック" pitchFamily="34" charset="-128"/>
              </a:endParaRPr>
            </a:p>
          </p:txBody>
        </p:sp>
        <p:sp>
          <p:nvSpPr>
            <p:cNvPr id="71" name="Freeform 6">
              <a:extLst>
                <a:ext uri="{FF2B5EF4-FFF2-40B4-BE49-F238E27FC236}">
                  <a16:creationId xmlns:a16="http://schemas.microsoft.com/office/drawing/2014/main" id="{D373FE43-F535-441A-9FA4-A89605398EFF}"/>
                </a:ext>
              </a:extLst>
            </p:cNvPr>
            <p:cNvSpPr>
              <a:spLocks/>
            </p:cNvSpPr>
            <p:nvPr/>
          </p:nvSpPr>
          <p:spPr bwMode="auto">
            <a:xfrm>
              <a:off x="6592187" y="2891309"/>
              <a:ext cx="637155" cy="1187101"/>
            </a:xfrm>
            <a:custGeom>
              <a:avLst/>
              <a:gdLst>
                <a:gd name="T0" fmla="*/ 130 w 166"/>
                <a:gd name="T1" fmla="*/ 13 h 285"/>
                <a:gd name="T2" fmla="*/ 104 w 166"/>
                <a:gd name="T3" fmla="*/ 0 h 285"/>
                <a:gd name="T4" fmla="*/ 62 w 166"/>
                <a:gd name="T5" fmla="*/ 0 h 285"/>
                <a:gd name="T6" fmla="*/ 36 w 166"/>
                <a:gd name="T7" fmla="*/ 13 h 285"/>
                <a:gd name="T8" fmla="*/ 3 w 166"/>
                <a:gd name="T9" fmla="*/ 124 h 285"/>
                <a:gd name="T10" fmla="*/ 10 w 166"/>
                <a:gd name="T11" fmla="*/ 140 h 285"/>
                <a:gd name="T12" fmla="*/ 25 w 166"/>
                <a:gd name="T13" fmla="*/ 132 h 285"/>
                <a:gd name="T14" fmla="*/ 48 w 166"/>
                <a:gd name="T15" fmla="*/ 59 h 285"/>
                <a:gd name="T16" fmla="*/ 48 w 166"/>
                <a:gd name="T17" fmla="*/ 84 h 285"/>
                <a:gd name="T18" fmla="*/ 13 w 166"/>
                <a:gd name="T19" fmla="*/ 194 h 285"/>
                <a:gd name="T20" fmla="*/ 51 w 166"/>
                <a:gd name="T21" fmla="*/ 194 h 285"/>
                <a:gd name="T22" fmla="*/ 51 w 166"/>
                <a:gd name="T23" fmla="*/ 270 h 285"/>
                <a:gd name="T24" fmla="*/ 65 w 166"/>
                <a:gd name="T25" fmla="*/ 285 h 285"/>
                <a:gd name="T26" fmla="*/ 80 w 166"/>
                <a:gd name="T27" fmla="*/ 270 h 285"/>
                <a:gd name="T28" fmla="*/ 80 w 166"/>
                <a:gd name="T29" fmla="*/ 198 h 285"/>
                <a:gd name="T30" fmla="*/ 83 w 166"/>
                <a:gd name="T31" fmla="*/ 194 h 285"/>
                <a:gd name="T32" fmla="*/ 86 w 166"/>
                <a:gd name="T33" fmla="*/ 198 h 285"/>
                <a:gd name="T34" fmla="*/ 86 w 166"/>
                <a:gd name="T35" fmla="*/ 271 h 285"/>
                <a:gd name="T36" fmla="*/ 101 w 166"/>
                <a:gd name="T37" fmla="*/ 285 h 285"/>
                <a:gd name="T38" fmla="*/ 115 w 166"/>
                <a:gd name="T39" fmla="*/ 271 h 285"/>
                <a:gd name="T40" fmla="*/ 115 w 166"/>
                <a:gd name="T41" fmla="*/ 194 h 285"/>
                <a:gd name="T42" fmla="*/ 153 w 166"/>
                <a:gd name="T43" fmla="*/ 194 h 285"/>
                <a:gd name="T44" fmla="*/ 118 w 166"/>
                <a:gd name="T45" fmla="*/ 84 h 285"/>
                <a:gd name="T46" fmla="*/ 118 w 166"/>
                <a:gd name="T47" fmla="*/ 59 h 285"/>
                <a:gd name="T48" fmla="*/ 141 w 166"/>
                <a:gd name="T49" fmla="*/ 133 h 285"/>
                <a:gd name="T50" fmla="*/ 156 w 166"/>
                <a:gd name="T51" fmla="*/ 140 h 285"/>
                <a:gd name="T52" fmla="*/ 163 w 166"/>
                <a:gd name="T53" fmla="*/ 124 h 285"/>
                <a:gd name="T54" fmla="*/ 130 w 166"/>
                <a:gd name="T55" fmla="*/ 1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6" h="285">
                  <a:moveTo>
                    <a:pt x="130" y="13"/>
                  </a:moveTo>
                  <a:cubicBezTo>
                    <a:pt x="126" y="5"/>
                    <a:pt x="113" y="0"/>
                    <a:pt x="104" y="0"/>
                  </a:cubicBezTo>
                  <a:cubicBezTo>
                    <a:pt x="62" y="0"/>
                    <a:pt x="62" y="0"/>
                    <a:pt x="62" y="0"/>
                  </a:cubicBezTo>
                  <a:cubicBezTo>
                    <a:pt x="53" y="0"/>
                    <a:pt x="40" y="5"/>
                    <a:pt x="36" y="13"/>
                  </a:cubicBezTo>
                  <a:cubicBezTo>
                    <a:pt x="19" y="47"/>
                    <a:pt x="3" y="124"/>
                    <a:pt x="3" y="124"/>
                  </a:cubicBezTo>
                  <a:cubicBezTo>
                    <a:pt x="0" y="130"/>
                    <a:pt x="4" y="137"/>
                    <a:pt x="10" y="140"/>
                  </a:cubicBezTo>
                  <a:cubicBezTo>
                    <a:pt x="16" y="142"/>
                    <a:pt x="23" y="139"/>
                    <a:pt x="25" y="132"/>
                  </a:cubicBezTo>
                  <a:cubicBezTo>
                    <a:pt x="48" y="59"/>
                    <a:pt x="48" y="59"/>
                    <a:pt x="48" y="59"/>
                  </a:cubicBezTo>
                  <a:cubicBezTo>
                    <a:pt x="48" y="84"/>
                    <a:pt x="48" y="84"/>
                    <a:pt x="48" y="84"/>
                  </a:cubicBezTo>
                  <a:cubicBezTo>
                    <a:pt x="13" y="194"/>
                    <a:pt x="13" y="194"/>
                    <a:pt x="13" y="194"/>
                  </a:cubicBezTo>
                  <a:cubicBezTo>
                    <a:pt x="51" y="194"/>
                    <a:pt x="51" y="194"/>
                    <a:pt x="51" y="194"/>
                  </a:cubicBezTo>
                  <a:cubicBezTo>
                    <a:pt x="51" y="270"/>
                    <a:pt x="51" y="270"/>
                    <a:pt x="51" y="270"/>
                  </a:cubicBezTo>
                  <a:cubicBezTo>
                    <a:pt x="51" y="279"/>
                    <a:pt x="57" y="285"/>
                    <a:pt x="65" y="285"/>
                  </a:cubicBezTo>
                  <a:cubicBezTo>
                    <a:pt x="73" y="285"/>
                    <a:pt x="80" y="279"/>
                    <a:pt x="80" y="270"/>
                  </a:cubicBezTo>
                  <a:cubicBezTo>
                    <a:pt x="80" y="198"/>
                    <a:pt x="80" y="198"/>
                    <a:pt x="80" y="198"/>
                  </a:cubicBezTo>
                  <a:cubicBezTo>
                    <a:pt x="80" y="196"/>
                    <a:pt x="81" y="194"/>
                    <a:pt x="83" y="194"/>
                  </a:cubicBezTo>
                  <a:cubicBezTo>
                    <a:pt x="85" y="194"/>
                    <a:pt x="86" y="196"/>
                    <a:pt x="86" y="198"/>
                  </a:cubicBezTo>
                  <a:cubicBezTo>
                    <a:pt x="86" y="271"/>
                    <a:pt x="86" y="271"/>
                    <a:pt x="86" y="271"/>
                  </a:cubicBezTo>
                  <a:cubicBezTo>
                    <a:pt x="86" y="279"/>
                    <a:pt x="93" y="285"/>
                    <a:pt x="101" y="285"/>
                  </a:cubicBezTo>
                  <a:cubicBezTo>
                    <a:pt x="109" y="285"/>
                    <a:pt x="115" y="279"/>
                    <a:pt x="115" y="271"/>
                  </a:cubicBezTo>
                  <a:cubicBezTo>
                    <a:pt x="115" y="194"/>
                    <a:pt x="115" y="194"/>
                    <a:pt x="115" y="194"/>
                  </a:cubicBezTo>
                  <a:cubicBezTo>
                    <a:pt x="153" y="194"/>
                    <a:pt x="153" y="194"/>
                    <a:pt x="153" y="194"/>
                  </a:cubicBezTo>
                  <a:cubicBezTo>
                    <a:pt x="118" y="84"/>
                    <a:pt x="118" y="84"/>
                    <a:pt x="118" y="84"/>
                  </a:cubicBezTo>
                  <a:cubicBezTo>
                    <a:pt x="118" y="59"/>
                    <a:pt x="118" y="59"/>
                    <a:pt x="118" y="59"/>
                  </a:cubicBezTo>
                  <a:cubicBezTo>
                    <a:pt x="141" y="133"/>
                    <a:pt x="141" y="133"/>
                    <a:pt x="141" y="133"/>
                  </a:cubicBezTo>
                  <a:cubicBezTo>
                    <a:pt x="143" y="139"/>
                    <a:pt x="150" y="142"/>
                    <a:pt x="156" y="140"/>
                  </a:cubicBezTo>
                  <a:cubicBezTo>
                    <a:pt x="162" y="137"/>
                    <a:pt x="166" y="131"/>
                    <a:pt x="163" y="124"/>
                  </a:cubicBezTo>
                  <a:cubicBezTo>
                    <a:pt x="163" y="124"/>
                    <a:pt x="147" y="47"/>
                    <a:pt x="13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4824" fontAlgn="base">
                <a:spcBef>
                  <a:spcPct val="0"/>
                </a:spcBef>
                <a:spcAft>
                  <a:spcPct val="0"/>
                </a:spcAft>
                <a:defRPr/>
              </a:pPr>
              <a:endParaRPr lang="en-US" sz="1800">
                <a:solidFill>
                  <a:srgbClr val="000000"/>
                </a:solidFill>
                <a:latin typeface="Arial" pitchFamily="34" charset="0"/>
                <a:ea typeface="ＭＳ Ｐゴシック" pitchFamily="34" charset="-128"/>
              </a:endParaRPr>
            </a:p>
          </p:txBody>
        </p:sp>
        <p:sp>
          <p:nvSpPr>
            <p:cNvPr id="74" name="Freeform 10">
              <a:extLst>
                <a:ext uri="{FF2B5EF4-FFF2-40B4-BE49-F238E27FC236}">
                  <a16:creationId xmlns:a16="http://schemas.microsoft.com/office/drawing/2014/main" id="{453F4687-CE81-472D-B3E9-049D1E9C6013}"/>
                </a:ext>
              </a:extLst>
            </p:cNvPr>
            <p:cNvSpPr>
              <a:spLocks/>
            </p:cNvSpPr>
            <p:nvPr/>
          </p:nvSpPr>
          <p:spPr bwMode="auto">
            <a:xfrm>
              <a:off x="6480175" y="3870325"/>
              <a:ext cx="6350" cy="12700"/>
            </a:xfrm>
            <a:custGeom>
              <a:avLst/>
              <a:gdLst>
                <a:gd name="T0" fmla="*/ 0 w 2"/>
                <a:gd name="T1" fmla="*/ 0 h 4"/>
                <a:gd name="T2" fmla="*/ 1 w 2"/>
                <a:gd name="T3" fmla="*/ 4 h 4"/>
              </a:gdLst>
              <a:ahLst/>
              <a:cxnLst>
                <a:cxn ang="0">
                  <a:pos x="T0" y="T1"/>
                </a:cxn>
                <a:cxn ang="0">
                  <a:pos x="T2" y="T3"/>
                </a:cxn>
              </a:cxnLst>
              <a:rect l="0" t="0" r="r" b="b"/>
              <a:pathLst>
                <a:path w="2" h="4">
                  <a:moveTo>
                    <a:pt x="0" y="0"/>
                  </a:moveTo>
                  <a:cubicBezTo>
                    <a:pt x="2" y="1"/>
                    <a:pt x="2" y="3"/>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4824" fontAlgn="base">
                <a:spcBef>
                  <a:spcPct val="0"/>
                </a:spcBef>
                <a:spcAft>
                  <a:spcPct val="0"/>
                </a:spcAft>
                <a:defRPr/>
              </a:pPr>
              <a:endParaRPr lang="en-US" sz="1800">
                <a:solidFill>
                  <a:srgbClr val="000000"/>
                </a:solidFill>
                <a:latin typeface="Arial" pitchFamily="34" charset="0"/>
                <a:ea typeface="ＭＳ Ｐゴシック" pitchFamily="34" charset="-128"/>
              </a:endParaRPr>
            </a:p>
          </p:txBody>
        </p:sp>
      </p:grpSp>
      <p:grpSp>
        <p:nvGrpSpPr>
          <p:cNvPr id="77" name="Group 76">
            <a:extLst>
              <a:ext uri="{FF2B5EF4-FFF2-40B4-BE49-F238E27FC236}">
                <a16:creationId xmlns:a16="http://schemas.microsoft.com/office/drawing/2014/main" id="{05DD5769-D2F8-48D2-BC26-CBECFC3F810E}"/>
              </a:ext>
            </a:extLst>
          </p:cNvPr>
          <p:cNvGrpSpPr/>
          <p:nvPr/>
        </p:nvGrpSpPr>
        <p:grpSpPr>
          <a:xfrm>
            <a:off x="6729055" y="3218038"/>
            <a:ext cx="843707" cy="2154263"/>
            <a:chOff x="5695950" y="2693777"/>
            <a:chExt cx="476250" cy="1216025"/>
          </a:xfrm>
          <a:solidFill>
            <a:schemeClr val="accent2"/>
          </a:solidFill>
        </p:grpSpPr>
        <p:sp>
          <p:nvSpPr>
            <p:cNvPr id="75" name="Oval 11">
              <a:extLst>
                <a:ext uri="{FF2B5EF4-FFF2-40B4-BE49-F238E27FC236}">
                  <a16:creationId xmlns:a16="http://schemas.microsoft.com/office/drawing/2014/main" id="{C41F98AC-442D-4AA2-AC2F-1C30EB2D6C7D}"/>
                </a:ext>
              </a:extLst>
            </p:cNvPr>
            <p:cNvSpPr>
              <a:spLocks noChangeArrowheads="1"/>
            </p:cNvSpPr>
            <p:nvPr/>
          </p:nvSpPr>
          <p:spPr bwMode="auto">
            <a:xfrm>
              <a:off x="5829300" y="2693777"/>
              <a:ext cx="209550" cy="2095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4824" fontAlgn="base">
                <a:spcBef>
                  <a:spcPct val="0"/>
                </a:spcBef>
                <a:spcAft>
                  <a:spcPct val="0"/>
                </a:spcAft>
                <a:defRPr/>
              </a:pPr>
              <a:endParaRPr lang="en-US" sz="1800">
                <a:solidFill>
                  <a:srgbClr val="000000"/>
                </a:solidFill>
                <a:latin typeface="Arial" pitchFamily="34" charset="0"/>
                <a:ea typeface="ＭＳ Ｐゴシック" pitchFamily="34" charset="-128"/>
              </a:endParaRPr>
            </a:p>
          </p:txBody>
        </p:sp>
        <p:sp>
          <p:nvSpPr>
            <p:cNvPr id="76" name="Freeform 12">
              <a:extLst>
                <a:ext uri="{FF2B5EF4-FFF2-40B4-BE49-F238E27FC236}">
                  <a16:creationId xmlns:a16="http://schemas.microsoft.com/office/drawing/2014/main" id="{778BE4CA-0F59-4559-B04B-EBD74EE92CC1}"/>
                </a:ext>
              </a:extLst>
            </p:cNvPr>
            <p:cNvSpPr>
              <a:spLocks/>
            </p:cNvSpPr>
            <p:nvPr/>
          </p:nvSpPr>
          <p:spPr bwMode="auto">
            <a:xfrm>
              <a:off x="5695950" y="2928727"/>
              <a:ext cx="476250" cy="981075"/>
            </a:xfrm>
            <a:custGeom>
              <a:avLst/>
              <a:gdLst>
                <a:gd name="T0" fmla="*/ 114 w 143"/>
                <a:gd name="T1" fmla="*/ 0 h 296"/>
                <a:gd name="T2" fmla="*/ 72 w 143"/>
                <a:gd name="T3" fmla="*/ 0 h 296"/>
                <a:gd name="T4" fmla="*/ 71 w 143"/>
                <a:gd name="T5" fmla="*/ 0 h 296"/>
                <a:gd name="T6" fmla="*/ 28 w 143"/>
                <a:gd name="T7" fmla="*/ 0 h 296"/>
                <a:gd name="T8" fmla="*/ 0 w 143"/>
                <a:gd name="T9" fmla="*/ 34 h 296"/>
                <a:gd name="T10" fmla="*/ 0 w 143"/>
                <a:gd name="T11" fmla="*/ 130 h 296"/>
                <a:gd name="T12" fmla="*/ 14 w 143"/>
                <a:gd name="T13" fmla="*/ 144 h 296"/>
                <a:gd name="T14" fmla="*/ 28 w 143"/>
                <a:gd name="T15" fmla="*/ 130 h 296"/>
                <a:gd name="T16" fmla="*/ 28 w 143"/>
                <a:gd name="T17" fmla="*/ 44 h 296"/>
                <a:gd name="T18" fmla="*/ 32 w 143"/>
                <a:gd name="T19" fmla="*/ 44 h 296"/>
                <a:gd name="T20" fmla="*/ 32 w 143"/>
                <a:gd name="T21" fmla="*/ 278 h 296"/>
                <a:gd name="T22" fmla="*/ 50 w 143"/>
                <a:gd name="T23" fmla="*/ 296 h 296"/>
                <a:gd name="T24" fmla="*/ 68 w 143"/>
                <a:gd name="T25" fmla="*/ 278 h 296"/>
                <a:gd name="T26" fmla="*/ 68 w 143"/>
                <a:gd name="T27" fmla="*/ 142 h 296"/>
                <a:gd name="T28" fmla="*/ 70 w 143"/>
                <a:gd name="T29" fmla="*/ 142 h 296"/>
                <a:gd name="T30" fmla="*/ 71 w 143"/>
                <a:gd name="T31" fmla="*/ 142 h 296"/>
                <a:gd name="T32" fmla="*/ 74 w 143"/>
                <a:gd name="T33" fmla="*/ 142 h 296"/>
                <a:gd name="T34" fmla="*/ 74 w 143"/>
                <a:gd name="T35" fmla="*/ 278 h 296"/>
                <a:gd name="T36" fmla="*/ 91 w 143"/>
                <a:gd name="T37" fmla="*/ 295 h 296"/>
                <a:gd name="T38" fmla="*/ 109 w 143"/>
                <a:gd name="T39" fmla="*/ 278 h 296"/>
                <a:gd name="T40" fmla="*/ 109 w 143"/>
                <a:gd name="T41" fmla="*/ 44 h 296"/>
                <a:gd name="T42" fmla="*/ 114 w 143"/>
                <a:gd name="T43" fmla="*/ 44 h 296"/>
                <a:gd name="T44" fmla="*/ 114 w 143"/>
                <a:gd name="T45" fmla="*/ 130 h 296"/>
                <a:gd name="T46" fmla="*/ 128 w 143"/>
                <a:gd name="T47" fmla="*/ 145 h 296"/>
                <a:gd name="T48" fmla="*/ 142 w 143"/>
                <a:gd name="T49" fmla="*/ 130 h 296"/>
                <a:gd name="T50" fmla="*/ 142 w 143"/>
                <a:gd name="T51" fmla="*/ 34 h 296"/>
                <a:gd name="T52" fmla="*/ 114 w 143"/>
                <a:gd name="T53"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3" h="296">
                  <a:moveTo>
                    <a:pt x="114" y="0"/>
                  </a:moveTo>
                  <a:cubicBezTo>
                    <a:pt x="72" y="0"/>
                    <a:pt x="72" y="0"/>
                    <a:pt x="72" y="0"/>
                  </a:cubicBezTo>
                  <a:cubicBezTo>
                    <a:pt x="71" y="0"/>
                    <a:pt x="71" y="0"/>
                    <a:pt x="71" y="0"/>
                  </a:cubicBezTo>
                  <a:cubicBezTo>
                    <a:pt x="28" y="0"/>
                    <a:pt x="28" y="0"/>
                    <a:pt x="28" y="0"/>
                  </a:cubicBezTo>
                  <a:cubicBezTo>
                    <a:pt x="28" y="0"/>
                    <a:pt x="0" y="0"/>
                    <a:pt x="0" y="34"/>
                  </a:cubicBezTo>
                  <a:cubicBezTo>
                    <a:pt x="0" y="69"/>
                    <a:pt x="0" y="130"/>
                    <a:pt x="0" y="130"/>
                  </a:cubicBezTo>
                  <a:cubicBezTo>
                    <a:pt x="0" y="130"/>
                    <a:pt x="0" y="144"/>
                    <a:pt x="14" y="144"/>
                  </a:cubicBezTo>
                  <a:cubicBezTo>
                    <a:pt x="28" y="144"/>
                    <a:pt x="28" y="130"/>
                    <a:pt x="28" y="130"/>
                  </a:cubicBezTo>
                  <a:cubicBezTo>
                    <a:pt x="28" y="44"/>
                    <a:pt x="28" y="44"/>
                    <a:pt x="28" y="44"/>
                  </a:cubicBezTo>
                  <a:cubicBezTo>
                    <a:pt x="32" y="44"/>
                    <a:pt x="32" y="44"/>
                    <a:pt x="32" y="44"/>
                  </a:cubicBezTo>
                  <a:cubicBezTo>
                    <a:pt x="32" y="278"/>
                    <a:pt x="32" y="278"/>
                    <a:pt x="32" y="278"/>
                  </a:cubicBezTo>
                  <a:cubicBezTo>
                    <a:pt x="32" y="278"/>
                    <a:pt x="33" y="296"/>
                    <a:pt x="50" y="296"/>
                  </a:cubicBezTo>
                  <a:cubicBezTo>
                    <a:pt x="68" y="296"/>
                    <a:pt x="68" y="278"/>
                    <a:pt x="68" y="278"/>
                  </a:cubicBezTo>
                  <a:cubicBezTo>
                    <a:pt x="68" y="142"/>
                    <a:pt x="68" y="142"/>
                    <a:pt x="68" y="142"/>
                  </a:cubicBezTo>
                  <a:cubicBezTo>
                    <a:pt x="70" y="142"/>
                    <a:pt x="70" y="142"/>
                    <a:pt x="70" y="142"/>
                  </a:cubicBezTo>
                  <a:cubicBezTo>
                    <a:pt x="71" y="142"/>
                    <a:pt x="71" y="142"/>
                    <a:pt x="71" y="142"/>
                  </a:cubicBezTo>
                  <a:cubicBezTo>
                    <a:pt x="74" y="142"/>
                    <a:pt x="74" y="142"/>
                    <a:pt x="74" y="142"/>
                  </a:cubicBezTo>
                  <a:cubicBezTo>
                    <a:pt x="74" y="278"/>
                    <a:pt x="74" y="278"/>
                    <a:pt x="74" y="278"/>
                  </a:cubicBezTo>
                  <a:cubicBezTo>
                    <a:pt x="74" y="278"/>
                    <a:pt x="73" y="295"/>
                    <a:pt x="91" y="295"/>
                  </a:cubicBezTo>
                  <a:cubicBezTo>
                    <a:pt x="109" y="295"/>
                    <a:pt x="109" y="278"/>
                    <a:pt x="109" y="278"/>
                  </a:cubicBezTo>
                  <a:cubicBezTo>
                    <a:pt x="109" y="44"/>
                    <a:pt x="109" y="44"/>
                    <a:pt x="109" y="44"/>
                  </a:cubicBezTo>
                  <a:cubicBezTo>
                    <a:pt x="114" y="44"/>
                    <a:pt x="114" y="44"/>
                    <a:pt x="114" y="44"/>
                  </a:cubicBezTo>
                  <a:cubicBezTo>
                    <a:pt x="114" y="130"/>
                    <a:pt x="114" y="130"/>
                    <a:pt x="114" y="130"/>
                  </a:cubicBezTo>
                  <a:cubicBezTo>
                    <a:pt x="114" y="130"/>
                    <a:pt x="114" y="145"/>
                    <a:pt x="128" y="145"/>
                  </a:cubicBezTo>
                  <a:cubicBezTo>
                    <a:pt x="142" y="145"/>
                    <a:pt x="142" y="130"/>
                    <a:pt x="142" y="130"/>
                  </a:cubicBezTo>
                  <a:cubicBezTo>
                    <a:pt x="142" y="130"/>
                    <a:pt x="142" y="69"/>
                    <a:pt x="142" y="34"/>
                  </a:cubicBezTo>
                  <a:cubicBezTo>
                    <a:pt x="143" y="0"/>
                    <a:pt x="114" y="0"/>
                    <a:pt x="1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4824" fontAlgn="base">
                <a:spcBef>
                  <a:spcPct val="0"/>
                </a:spcBef>
                <a:spcAft>
                  <a:spcPct val="0"/>
                </a:spcAft>
                <a:defRPr/>
              </a:pPr>
              <a:endParaRPr lang="en-US" sz="1800">
                <a:solidFill>
                  <a:srgbClr val="000000"/>
                </a:solidFill>
                <a:latin typeface="Arial" pitchFamily="34" charset="0"/>
                <a:ea typeface="ＭＳ Ｐゴシック" pitchFamily="34" charset="-128"/>
              </a:endParaRPr>
            </a:p>
          </p:txBody>
        </p:sp>
      </p:grpSp>
      <p:grpSp>
        <p:nvGrpSpPr>
          <p:cNvPr id="79" name="Group 78">
            <a:extLst>
              <a:ext uri="{FF2B5EF4-FFF2-40B4-BE49-F238E27FC236}">
                <a16:creationId xmlns:a16="http://schemas.microsoft.com/office/drawing/2014/main" id="{D0206F46-C231-4B26-A0F4-F4F86FB0FA5C}"/>
              </a:ext>
            </a:extLst>
          </p:cNvPr>
          <p:cNvGrpSpPr/>
          <p:nvPr/>
        </p:nvGrpSpPr>
        <p:grpSpPr>
          <a:xfrm>
            <a:off x="7850745" y="3218039"/>
            <a:ext cx="843707" cy="2154263"/>
            <a:chOff x="5695950" y="2693777"/>
            <a:chExt cx="476250" cy="1216025"/>
          </a:xfrm>
          <a:solidFill>
            <a:schemeClr val="accent2"/>
          </a:solidFill>
        </p:grpSpPr>
        <p:sp>
          <p:nvSpPr>
            <p:cNvPr id="80" name="Oval 11">
              <a:extLst>
                <a:ext uri="{FF2B5EF4-FFF2-40B4-BE49-F238E27FC236}">
                  <a16:creationId xmlns:a16="http://schemas.microsoft.com/office/drawing/2014/main" id="{952FDC21-DC9A-4B11-B0BA-38A488D02203}"/>
                </a:ext>
              </a:extLst>
            </p:cNvPr>
            <p:cNvSpPr>
              <a:spLocks noChangeArrowheads="1"/>
            </p:cNvSpPr>
            <p:nvPr/>
          </p:nvSpPr>
          <p:spPr bwMode="auto">
            <a:xfrm>
              <a:off x="5829300" y="2693777"/>
              <a:ext cx="209550" cy="2095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4824" fontAlgn="base">
                <a:spcBef>
                  <a:spcPct val="0"/>
                </a:spcBef>
                <a:spcAft>
                  <a:spcPct val="0"/>
                </a:spcAft>
                <a:defRPr/>
              </a:pPr>
              <a:endParaRPr lang="en-US" sz="1800">
                <a:solidFill>
                  <a:srgbClr val="000000"/>
                </a:solidFill>
                <a:latin typeface="Arial" pitchFamily="34" charset="0"/>
                <a:ea typeface="ＭＳ Ｐゴシック" pitchFamily="34" charset="-128"/>
              </a:endParaRPr>
            </a:p>
          </p:txBody>
        </p:sp>
        <p:sp>
          <p:nvSpPr>
            <p:cNvPr id="81" name="Freeform 12">
              <a:extLst>
                <a:ext uri="{FF2B5EF4-FFF2-40B4-BE49-F238E27FC236}">
                  <a16:creationId xmlns:a16="http://schemas.microsoft.com/office/drawing/2014/main" id="{2456EE21-D6DD-4141-9CAF-7244481D16CC}"/>
                </a:ext>
              </a:extLst>
            </p:cNvPr>
            <p:cNvSpPr>
              <a:spLocks/>
            </p:cNvSpPr>
            <p:nvPr/>
          </p:nvSpPr>
          <p:spPr bwMode="auto">
            <a:xfrm>
              <a:off x="5695950" y="2928727"/>
              <a:ext cx="476250" cy="981075"/>
            </a:xfrm>
            <a:custGeom>
              <a:avLst/>
              <a:gdLst>
                <a:gd name="T0" fmla="*/ 114 w 143"/>
                <a:gd name="T1" fmla="*/ 0 h 296"/>
                <a:gd name="T2" fmla="*/ 72 w 143"/>
                <a:gd name="T3" fmla="*/ 0 h 296"/>
                <a:gd name="T4" fmla="*/ 71 w 143"/>
                <a:gd name="T5" fmla="*/ 0 h 296"/>
                <a:gd name="T6" fmla="*/ 28 w 143"/>
                <a:gd name="T7" fmla="*/ 0 h 296"/>
                <a:gd name="T8" fmla="*/ 0 w 143"/>
                <a:gd name="T9" fmla="*/ 34 h 296"/>
                <a:gd name="T10" fmla="*/ 0 w 143"/>
                <a:gd name="T11" fmla="*/ 130 h 296"/>
                <a:gd name="T12" fmla="*/ 14 w 143"/>
                <a:gd name="T13" fmla="*/ 144 h 296"/>
                <a:gd name="T14" fmla="*/ 28 w 143"/>
                <a:gd name="T15" fmla="*/ 130 h 296"/>
                <a:gd name="T16" fmla="*/ 28 w 143"/>
                <a:gd name="T17" fmla="*/ 44 h 296"/>
                <a:gd name="T18" fmla="*/ 32 w 143"/>
                <a:gd name="T19" fmla="*/ 44 h 296"/>
                <a:gd name="T20" fmla="*/ 32 w 143"/>
                <a:gd name="T21" fmla="*/ 278 h 296"/>
                <a:gd name="T22" fmla="*/ 50 w 143"/>
                <a:gd name="T23" fmla="*/ 296 h 296"/>
                <a:gd name="T24" fmla="*/ 68 w 143"/>
                <a:gd name="T25" fmla="*/ 278 h 296"/>
                <a:gd name="T26" fmla="*/ 68 w 143"/>
                <a:gd name="T27" fmla="*/ 142 h 296"/>
                <a:gd name="T28" fmla="*/ 70 w 143"/>
                <a:gd name="T29" fmla="*/ 142 h 296"/>
                <a:gd name="T30" fmla="*/ 71 w 143"/>
                <a:gd name="T31" fmla="*/ 142 h 296"/>
                <a:gd name="T32" fmla="*/ 74 w 143"/>
                <a:gd name="T33" fmla="*/ 142 h 296"/>
                <a:gd name="T34" fmla="*/ 74 w 143"/>
                <a:gd name="T35" fmla="*/ 278 h 296"/>
                <a:gd name="T36" fmla="*/ 91 w 143"/>
                <a:gd name="T37" fmla="*/ 295 h 296"/>
                <a:gd name="T38" fmla="*/ 109 w 143"/>
                <a:gd name="T39" fmla="*/ 278 h 296"/>
                <a:gd name="T40" fmla="*/ 109 w 143"/>
                <a:gd name="T41" fmla="*/ 44 h 296"/>
                <a:gd name="T42" fmla="*/ 114 w 143"/>
                <a:gd name="T43" fmla="*/ 44 h 296"/>
                <a:gd name="T44" fmla="*/ 114 w 143"/>
                <a:gd name="T45" fmla="*/ 130 h 296"/>
                <a:gd name="T46" fmla="*/ 128 w 143"/>
                <a:gd name="T47" fmla="*/ 145 h 296"/>
                <a:gd name="T48" fmla="*/ 142 w 143"/>
                <a:gd name="T49" fmla="*/ 130 h 296"/>
                <a:gd name="T50" fmla="*/ 142 w 143"/>
                <a:gd name="T51" fmla="*/ 34 h 296"/>
                <a:gd name="T52" fmla="*/ 114 w 143"/>
                <a:gd name="T53"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3" h="296">
                  <a:moveTo>
                    <a:pt x="114" y="0"/>
                  </a:moveTo>
                  <a:cubicBezTo>
                    <a:pt x="72" y="0"/>
                    <a:pt x="72" y="0"/>
                    <a:pt x="72" y="0"/>
                  </a:cubicBezTo>
                  <a:cubicBezTo>
                    <a:pt x="71" y="0"/>
                    <a:pt x="71" y="0"/>
                    <a:pt x="71" y="0"/>
                  </a:cubicBezTo>
                  <a:cubicBezTo>
                    <a:pt x="28" y="0"/>
                    <a:pt x="28" y="0"/>
                    <a:pt x="28" y="0"/>
                  </a:cubicBezTo>
                  <a:cubicBezTo>
                    <a:pt x="28" y="0"/>
                    <a:pt x="0" y="0"/>
                    <a:pt x="0" y="34"/>
                  </a:cubicBezTo>
                  <a:cubicBezTo>
                    <a:pt x="0" y="69"/>
                    <a:pt x="0" y="130"/>
                    <a:pt x="0" y="130"/>
                  </a:cubicBezTo>
                  <a:cubicBezTo>
                    <a:pt x="0" y="130"/>
                    <a:pt x="0" y="144"/>
                    <a:pt x="14" y="144"/>
                  </a:cubicBezTo>
                  <a:cubicBezTo>
                    <a:pt x="28" y="144"/>
                    <a:pt x="28" y="130"/>
                    <a:pt x="28" y="130"/>
                  </a:cubicBezTo>
                  <a:cubicBezTo>
                    <a:pt x="28" y="44"/>
                    <a:pt x="28" y="44"/>
                    <a:pt x="28" y="44"/>
                  </a:cubicBezTo>
                  <a:cubicBezTo>
                    <a:pt x="32" y="44"/>
                    <a:pt x="32" y="44"/>
                    <a:pt x="32" y="44"/>
                  </a:cubicBezTo>
                  <a:cubicBezTo>
                    <a:pt x="32" y="278"/>
                    <a:pt x="32" y="278"/>
                    <a:pt x="32" y="278"/>
                  </a:cubicBezTo>
                  <a:cubicBezTo>
                    <a:pt x="32" y="278"/>
                    <a:pt x="33" y="296"/>
                    <a:pt x="50" y="296"/>
                  </a:cubicBezTo>
                  <a:cubicBezTo>
                    <a:pt x="68" y="296"/>
                    <a:pt x="68" y="278"/>
                    <a:pt x="68" y="278"/>
                  </a:cubicBezTo>
                  <a:cubicBezTo>
                    <a:pt x="68" y="142"/>
                    <a:pt x="68" y="142"/>
                    <a:pt x="68" y="142"/>
                  </a:cubicBezTo>
                  <a:cubicBezTo>
                    <a:pt x="70" y="142"/>
                    <a:pt x="70" y="142"/>
                    <a:pt x="70" y="142"/>
                  </a:cubicBezTo>
                  <a:cubicBezTo>
                    <a:pt x="71" y="142"/>
                    <a:pt x="71" y="142"/>
                    <a:pt x="71" y="142"/>
                  </a:cubicBezTo>
                  <a:cubicBezTo>
                    <a:pt x="74" y="142"/>
                    <a:pt x="74" y="142"/>
                    <a:pt x="74" y="142"/>
                  </a:cubicBezTo>
                  <a:cubicBezTo>
                    <a:pt x="74" y="278"/>
                    <a:pt x="74" y="278"/>
                    <a:pt x="74" y="278"/>
                  </a:cubicBezTo>
                  <a:cubicBezTo>
                    <a:pt x="74" y="278"/>
                    <a:pt x="73" y="295"/>
                    <a:pt x="91" y="295"/>
                  </a:cubicBezTo>
                  <a:cubicBezTo>
                    <a:pt x="109" y="295"/>
                    <a:pt x="109" y="278"/>
                    <a:pt x="109" y="278"/>
                  </a:cubicBezTo>
                  <a:cubicBezTo>
                    <a:pt x="109" y="44"/>
                    <a:pt x="109" y="44"/>
                    <a:pt x="109" y="44"/>
                  </a:cubicBezTo>
                  <a:cubicBezTo>
                    <a:pt x="114" y="44"/>
                    <a:pt x="114" y="44"/>
                    <a:pt x="114" y="44"/>
                  </a:cubicBezTo>
                  <a:cubicBezTo>
                    <a:pt x="114" y="130"/>
                    <a:pt x="114" y="130"/>
                    <a:pt x="114" y="130"/>
                  </a:cubicBezTo>
                  <a:cubicBezTo>
                    <a:pt x="114" y="130"/>
                    <a:pt x="114" y="145"/>
                    <a:pt x="128" y="145"/>
                  </a:cubicBezTo>
                  <a:cubicBezTo>
                    <a:pt x="142" y="145"/>
                    <a:pt x="142" y="130"/>
                    <a:pt x="142" y="130"/>
                  </a:cubicBezTo>
                  <a:cubicBezTo>
                    <a:pt x="142" y="130"/>
                    <a:pt x="142" y="69"/>
                    <a:pt x="142" y="34"/>
                  </a:cubicBezTo>
                  <a:cubicBezTo>
                    <a:pt x="143" y="0"/>
                    <a:pt x="114" y="0"/>
                    <a:pt x="1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4824" fontAlgn="base">
                <a:spcBef>
                  <a:spcPct val="0"/>
                </a:spcBef>
                <a:spcAft>
                  <a:spcPct val="0"/>
                </a:spcAft>
                <a:defRPr/>
              </a:pPr>
              <a:endParaRPr lang="en-US" sz="1800" dirty="0">
                <a:solidFill>
                  <a:srgbClr val="000000"/>
                </a:solidFill>
                <a:latin typeface="Arial" pitchFamily="34" charset="0"/>
                <a:ea typeface="ＭＳ Ｐゴシック" pitchFamily="34" charset="-128"/>
              </a:endParaRPr>
            </a:p>
          </p:txBody>
        </p:sp>
      </p:grpSp>
      <p:sp>
        <p:nvSpPr>
          <p:cNvPr id="66" name="TextBox 65">
            <a:extLst>
              <a:ext uri="{FF2B5EF4-FFF2-40B4-BE49-F238E27FC236}">
                <a16:creationId xmlns:a16="http://schemas.microsoft.com/office/drawing/2014/main" id="{960AA98F-BE30-4F14-A261-D95390DD10BB}"/>
              </a:ext>
            </a:extLst>
          </p:cNvPr>
          <p:cNvSpPr txBox="1"/>
          <p:nvPr/>
        </p:nvSpPr>
        <p:spPr>
          <a:xfrm>
            <a:off x="1589" y="6041387"/>
            <a:ext cx="11264423" cy="461665"/>
          </a:xfrm>
          <a:prstGeom prst="rect">
            <a:avLst/>
          </a:prstGeom>
          <a:noFill/>
        </p:spPr>
        <p:txBody>
          <a:bodyPr wrap="square" rtlCol="0" anchor="b" anchorCtr="0">
            <a:spAutoFit/>
          </a:bodyPr>
          <a:lstStyle/>
          <a:p>
            <a:pPr marL="114297">
              <a:defRPr/>
            </a:pPr>
            <a:r>
              <a:rPr lang="en-US" sz="1200" b="0" dirty="0">
                <a:solidFill>
                  <a:srgbClr val="000000"/>
                </a:solidFill>
                <a:latin typeface="Calibri" panose="020F0502020204030204" pitchFamily="34" charset="0"/>
                <a:ea typeface="ＭＳ Ｐゴシック" pitchFamily="34" charset="-128"/>
                <a:cs typeface="Calibri" panose="020F0502020204030204" pitchFamily="34" charset="0"/>
              </a:rPr>
              <a:t>1. Union for International Cancer Control. 2. Combest AJ, et al. </a:t>
            </a:r>
            <a:r>
              <a:rPr lang="en-US" sz="1200" b="0" i="1" dirty="0">
                <a:solidFill>
                  <a:srgbClr val="000000"/>
                </a:solidFill>
                <a:latin typeface="Calibri" panose="020F0502020204030204" pitchFamily="34" charset="0"/>
                <a:ea typeface="ＭＳ Ｐゴシック" pitchFamily="34" charset="-128"/>
                <a:cs typeface="Calibri" panose="020F0502020204030204" pitchFamily="34" charset="0"/>
              </a:rPr>
              <a:t>J </a:t>
            </a:r>
            <a:r>
              <a:rPr lang="en-US" sz="1200" b="0" i="1" dirty="0" err="1">
                <a:solidFill>
                  <a:srgbClr val="000000"/>
                </a:solidFill>
                <a:latin typeface="Calibri" panose="020F0502020204030204" pitchFamily="34" charset="0"/>
                <a:ea typeface="ＭＳ Ｐゴシック" pitchFamily="34" charset="-128"/>
                <a:cs typeface="Calibri" panose="020F0502020204030204" pitchFamily="34" charset="0"/>
              </a:rPr>
              <a:t>Hematol</a:t>
            </a:r>
            <a:r>
              <a:rPr lang="en-US" sz="1200" b="0" i="1" dirty="0">
                <a:solidFill>
                  <a:srgbClr val="000000"/>
                </a:solidFill>
                <a:latin typeface="Calibri" panose="020F0502020204030204" pitchFamily="34" charset="0"/>
                <a:ea typeface="ＭＳ Ｐゴシック" pitchFamily="34" charset="-128"/>
                <a:cs typeface="Calibri" panose="020F0502020204030204" pitchFamily="34" charset="0"/>
              </a:rPr>
              <a:t> Oncol Pharm</a:t>
            </a:r>
            <a:r>
              <a:rPr lang="en-US" sz="1200" b="0" dirty="0">
                <a:solidFill>
                  <a:srgbClr val="000000"/>
                </a:solidFill>
                <a:latin typeface="Calibri" panose="020F0502020204030204" pitchFamily="34" charset="0"/>
                <a:ea typeface="ＭＳ Ｐゴシック" pitchFamily="34" charset="-128"/>
                <a:cs typeface="Calibri" panose="020F0502020204030204" pitchFamily="34" charset="0"/>
              </a:rPr>
              <a:t>. 2016;6(2):54-56. 3. </a:t>
            </a:r>
            <a:r>
              <a:rPr lang="en-US" sz="1200" b="0" dirty="0" err="1">
                <a:solidFill>
                  <a:srgbClr val="000000"/>
                </a:solidFill>
                <a:latin typeface="Calibri" panose="020F0502020204030204" pitchFamily="34" charset="0"/>
                <a:ea typeface="ＭＳ Ｐゴシック" pitchFamily="34" charset="-128"/>
                <a:cs typeface="Calibri" panose="020F0502020204030204" pitchFamily="34" charset="0"/>
              </a:rPr>
              <a:t>Eichhorst</a:t>
            </a:r>
            <a:r>
              <a:rPr lang="en-US" sz="1200" b="0" dirty="0">
                <a:solidFill>
                  <a:srgbClr val="000000"/>
                </a:solidFill>
                <a:latin typeface="Calibri" panose="020F0502020204030204" pitchFamily="34" charset="0"/>
                <a:ea typeface="ＭＳ Ｐゴシック" pitchFamily="34" charset="-128"/>
                <a:cs typeface="Calibri" panose="020F0502020204030204" pitchFamily="34" charset="0"/>
              </a:rPr>
              <a:t> B, et al. </a:t>
            </a:r>
            <a:r>
              <a:rPr lang="en-US" sz="1200" b="0" i="1" dirty="0">
                <a:solidFill>
                  <a:srgbClr val="000000"/>
                </a:solidFill>
                <a:latin typeface="Calibri" panose="020F0502020204030204" pitchFamily="34" charset="0"/>
                <a:ea typeface="ＭＳ Ｐゴシック" pitchFamily="34" charset="-128"/>
                <a:cs typeface="Calibri" panose="020F0502020204030204" pitchFamily="34" charset="0"/>
              </a:rPr>
              <a:t>Ann Oncol</a:t>
            </a:r>
            <a:r>
              <a:rPr lang="en-US" sz="1200" b="0" dirty="0">
                <a:solidFill>
                  <a:srgbClr val="000000"/>
                </a:solidFill>
                <a:latin typeface="Calibri" panose="020F0502020204030204" pitchFamily="34" charset="0"/>
                <a:ea typeface="ＭＳ Ｐゴシック" pitchFamily="34" charset="-128"/>
                <a:cs typeface="Calibri" panose="020F0502020204030204" pitchFamily="34" charset="0"/>
              </a:rPr>
              <a:t>. 2015;26(suppl 5):v78-v84. 4. Lymphoma Coalition. </a:t>
            </a:r>
            <a:r>
              <a:rPr lang="en-US" sz="1200" b="0" dirty="0">
                <a:solidFill>
                  <a:srgbClr val="000000"/>
                </a:solidFill>
                <a:latin typeface="Calibri" panose="020F0502020204030204" pitchFamily="34" charset="0"/>
                <a:cs typeface="Calibri" panose="020F0502020204030204" pitchFamily="34" charset="0"/>
              </a:rPr>
              <a:t>5. </a:t>
            </a:r>
            <a:r>
              <a:rPr lang="en-US" sz="1200" b="0" dirty="0" err="1">
                <a:solidFill>
                  <a:srgbClr val="000000"/>
                </a:solidFill>
                <a:latin typeface="Calibri" panose="020F0502020204030204" pitchFamily="34" charset="0"/>
                <a:cs typeface="Calibri" panose="020F0502020204030204" pitchFamily="34" charset="0"/>
              </a:rPr>
              <a:t>Scarfò</a:t>
            </a:r>
            <a:r>
              <a:rPr lang="en-US" sz="1200" b="0" dirty="0">
                <a:solidFill>
                  <a:srgbClr val="000000"/>
                </a:solidFill>
                <a:latin typeface="Calibri" panose="020F0502020204030204" pitchFamily="34" charset="0"/>
                <a:cs typeface="Calibri" panose="020F0502020204030204" pitchFamily="34" charset="0"/>
              </a:rPr>
              <a:t> L, et al. </a:t>
            </a:r>
            <a:r>
              <a:rPr lang="en-US" sz="1200" b="0" i="1" dirty="0" err="1">
                <a:solidFill>
                  <a:srgbClr val="000000"/>
                </a:solidFill>
                <a:latin typeface="Calibri" panose="020F0502020204030204" pitchFamily="34" charset="0"/>
                <a:cs typeface="Calibri" panose="020F0502020204030204" pitchFamily="34" charset="0"/>
              </a:rPr>
              <a:t>Crit</a:t>
            </a:r>
            <a:r>
              <a:rPr lang="en-US" sz="1200" b="0" i="1" dirty="0">
                <a:solidFill>
                  <a:srgbClr val="000000"/>
                </a:solidFill>
                <a:latin typeface="Calibri" panose="020F0502020204030204" pitchFamily="34" charset="0"/>
                <a:cs typeface="Calibri" panose="020F0502020204030204" pitchFamily="34" charset="0"/>
              </a:rPr>
              <a:t> Rev Oncol </a:t>
            </a:r>
            <a:r>
              <a:rPr lang="en-US" sz="1200" b="0" i="1" dirty="0" err="1">
                <a:solidFill>
                  <a:srgbClr val="000000"/>
                </a:solidFill>
                <a:latin typeface="Calibri" panose="020F0502020204030204" pitchFamily="34" charset="0"/>
                <a:cs typeface="Calibri" panose="020F0502020204030204" pitchFamily="34" charset="0"/>
              </a:rPr>
              <a:t>Hematol</a:t>
            </a:r>
            <a:r>
              <a:rPr lang="en-US" sz="1200" b="0" dirty="0">
                <a:solidFill>
                  <a:srgbClr val="000000"/>
                </a:solidFill>
                <a:latin typeface="Calibri" panose="020F0502020204030204" pitchFamily="34" charset="0"/>
                <a:cs typeface="Calibri" panose="020F0502020204030204" pitchFamily="34" charset="0"/>
              </a:rPr>
              <a:t>. 2016;104:169-182. </a:t>
            </a:r>
            <a:endParaRPr lang="en-US" sz="1200" b="0" dirty="0">
              <a:solidFill>
                <a:srgbClr val="000000"/>
              </a:solidFill>
              <a:latin typeface="Calibri" panose="020F0502020204030204" pitchFamily="34" charset="0"/>
              <a:ea typeface="ＭＳ Ｐゴシック" pitchFamily="34" charset="-128"/>
              <a:cs typeface="Calibri" panose="020F0502020204030204" pitchFamily="34" charset="0"/>
            </a:endParaRPr>
          </a:p>
        </p:txBody>
      </p:sp>
      <p:grpSp>
        <p:nvGrpSpPr>
          <p:cNvPr id="65" name="Group 64">
            <a:extLst>
              <a:ext uri="{FF2B5EF4-FFF2-40B4-BE49-F238E27FC236}">
                <a16:creationId xmlns:a16="http://schemas.microsoft.com/office/drawing/2014/main" id="{2D66A1CB-941D-43C4-B499-CC3A2AF20681}"/>
              </a:ext>
            </a:extLst>
          </p:cNvPr>
          <p:cNvGrpSpPr>
            <a:grpSpLocks noChangeAspect="1"/>
          </p:cNvGrpSpPr>
          <p:nvPr/>
        </p:nvGrpSpPr>
        <p:grpSpPr>
          <a:xfrm>
            <a:off x="1220384" y="2453075"/>
            <a:ext cx="3680161" cy="3419758"/>
            <a:chOff x="-11265" y="1283909"/>
            <a:chExt cx="4745777" cy="4409971"/>
          </a:xfrm>
        </p:grpSpPr>
        <p:sp>
          <p:nvSpPr>
            <p:cNvPr id="67" name="TextBox 66">
              <a:extLst>
                <a:ext uri="{FF2B5EF4-FFF2-40B4-BE49-F238E27FC236}">
                  <a16:creationId xmlns:a16="http://schemas.microsoft.com/office/drawing/2014/main" id="{E54BCD58-289C-49DE-9BF4-F6317C89E360}"/>
                </a:ext>
              </a:extLst>
            </p:cNvPr>
            <p:cNvSpPr txBox="1"/>
            <p:nvPr/>
          </p:nvSpPr>
          <p:spPr>
            <a:xfrm>
              <a:off x="-11265" y="1283909"/>
              <a:ext cx="4745777" cy="830997"/>
            </a:xfrm>
            <a:prstGeom prst="rect">
              <a:avLst/>
            </a:prstGeom>
            <a:noFill/>
          </p:spPr>
          <p:txBody>
            <a:bodyPr wrap="square" rtlCol="0" anchor="ctr">
              <a:noAutofit/>
            </a:bodyPr>
            <a:lstStyle/>
            <a:p>
              <a:pPr algn="ctr" defTabSz="604824" fontAlgn="base">
                <a:spcBef>
                  <a:spcPct val="0"/>
                </a:spcBef>
                <a:spcAft>
                  <a:spcPct val="0"/>
                </a:spcAft>
                <a:defRPr/>
              </a:pPr>
              <a:r>
                <a:rPr lang="en-US" sz="2000" b="1" dirty="0">
                  <a:solidFill>
                    <a:srgbClr val="003865"/>
                  </a:solidFill>
                  <a:latin typeface="Arial" pitchFamily="34" charset="0"/>
                  <a:ea typeface="ＭＳ Ｐゴシック" pitchFamily="34" charset="-128"/>
                </a:rPr>
                <a:t>Median age at diagnosis</a:t>
              </a:r>
              <a:r>
                <a:rPr lang="en-US" sz="2000" b="1" baseline="30000" dirty="0">
                  <a:solidFill>
                    <a:srgbClr val="003865"/>
                  </a:solidFill>
                  <a:latin typeface="Arial" pitchFamily="34" charset="0"/>
                  <a:ea typeface="ＭＳ Ｐゴシック" pitchFamily="34" charset="-128"/>
                </a:rPr>
                <a:t>3</a:t>
              </a:r>
              <a:r>
                <a:rPr lang="en-US" sz="2000" b="1" dirty="0">
                  <a:solidFill>
                    <a:srgbClr val="003865"/>
                  </a:solidFill>
                  <a:latin typeface="Arial" pitchFamily="34" charset="0"/>
                  <a:ea typeface="ＭＳ Ｐゴシック" pitchFamily="34" charset="-128"/>
                </a:rPr>
                <a:t>:</a:t>
              </a:r>
              <a:endParaRPr lang="en-US" sz="2000" b="1" baseline="30000" dirty="0">
                <a:solidFill>
                  <a:srgbClr val="003865"/>
                </a:solidFill>
                <a:latin typeface="Arial" pitchFamily="34" charset="0"/>
                <a:ea typeface="ＭＳ Ｐゴシック" pitchFamily="34" charset="-128"/>
              </a:endParaRPr>
            </a:p>
          </p:txBody>
        </p:sp>
        <p:grpSp>
          <p:nvGrpSpPr>
            <p:cNvPr id="68" name="Group 67">
              <a:extLst>
                <a:ext uri="{FF2B5EF4-FFF2-40B4-BE49-F238E27FC236}">
                  <a16:creationId xmlns:a16="http://schemas.microsoft.com/office/drawing/2014/main" id="{2572506E-BEB2-4559-867F-DA994E039CD9}"/>
                </a:ext>
              </a:extLst>
            </p:cNvPr>
            <p:cNvGrpSpPr/>
            <p:nvPr/>
          </p:nvGrpSpPr>
          <p:grpSpPr>
            <a:xfrm>
              <a:off x="1084763" y="2033339"/>
              <a:ext cx="2469641" cy="2474366"/>
              <a:chOff x="765279" y="2265378"/>
              <a:chExt cx="2245128" cy="2249424"/>
            </a:xfrm>
          </p:grpSpPr>
          <p:sp>
            <p:nvSpPr>
              <p:cNvPr id="73" name="Oval 72">
                <a:extLst>
                  <a:ext uri="{FF2B5EF4-FFF2-40B4-BE49-F238E27FC236}">
                    <a16:creationId xmlns:a16="http://schemas.microsoft.com/office/drawing/2014/main" id="{E2C6E562-B9E3-4E96-8BD7-7A21634974A2}"/>
                  </a:ext>
                </a:extLst>
              </p:cNvPr>
              <p:cNvSpPr/>
              <p:nvPr/>
            </p:nvSpPr>
            <p:spPr>
              <a:xfrm rot="10800000">
                <a:off x="765279" y="2265378"/>
                <a:ext cx="2245128" cy="2249424"/>
              </a:xfrm>
              <a:prstGeom prst="ellipse">
                <a:avLst/>
              </a:prstGeom>
              <a:gradFill>
                <a:gsLst>
                  <a:gs pos="95000">
                    <a:schemeClr val="bg2"/>
                  </a:gs>
                  <a:gs pos="25000">
                    <a:schemeClr val="tx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4824" fontAlgn="base">
                  <a:spcBef>
                    <a:spcPct val="0"/>
                  </a:spcBef>
                  <a:spcAft>
                    <a:spcPct val="0"/>
                  </a:spcAft>
                  <a:defRPr/>
                </a:pPr>
                <a:endParaRPr lang="en-IN" sz="1800">
                  <a:solidFill>
                    <a:srgbClr val="FFFFFF"/>
                  </a:solidFill>
                  <a:latin typeface="Arial"/>
                </a:endParaRPr>
              </a:p>
            </p:txBody>
          </p:sp>
          <p:sp>
            <p:nvSpPr>
              <p:cNvPr id="82" name="Oval 81">
                <a:extLst>
                  <a:ext uri="{FF2B5EF4-FFF2-40B4-BE49-F238E27FC236}">
                    <a16:creationId xmlns:a16="http://schemas.microsoft.com/office/drawing/2014/main" id="{699CF1D9-D4C3-45DC-9EF5-DE35D53E9F36}"/>
                  </a:ext>
                </a:extLst>
              </p:cNvPr>
              <p:cNvSpPr/>
              <p:nvPr/>
            </p:nvSpPr>
            <p:spPr>
              <a:xfrm>
                <a:off x="1057783" y="2586688"/>
                <a:ext cx="1660120" cy="1660121"/>
              </a:xfrm>
              <a:prstGeom prst="ellipse">
                <a:avLst/>
              </a:prstGeom>
              <a:solidFill>
                <a:schemeClr val="bg1"/>
              </a:solidFill>
              <a:ln>
                <a:noFill/>
              </a:ln>
              <a:effectLst>
                <a:outerShdw blurRad="152400" dist="1778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4824" fontAlgn="base">
                  <a:spcBef>
                    <a:spcPct val="0"/>
                  </a:spcBef>
                  <a:spcAft>
                    <a:spcPct val="0"/>
                  </a:spcAft>
                  <a:defRPr/>
                </a:pPr>
                <a:endParaRPr lang="en-IN" sz="1800">
                  <a:solidFill>
                    <a:srgbClr val="FFFFFF"/>
                  </a:solidFill>
                  <a:latin typeface="Arial"/>
                </a:endParaRPr>
              </a:p>
            </p:txBody>
          </p:sp>
          <p:sp>
            <p:nvSpPr>
              <p:cNvPr id="83" name="TextBox 82">
                <a:extLst>
                  <a:ext uri="{FF2B5EF4-FFF2-40B4-BE49-F238E27FC236}">
                    <a16:creationId xmlns:a16="http://schemas.microsoft.com/office/drawing/2014/main" id="{B9189735-85F8-4301-9C09-7A446853B019}"/>
                  </a:ext>
                </a:extLst>
              </p:cNvPr>
              <p:cNvSpPr txBox="1"/>
              <p:nvPr/>
            </p:nvSpPr>
            <p:spPr>
              <a:xfrm>
                <a:off x="1110593" y="2614346"/>
                <a:ext cx="1554507" cy="1551500"/>
              </a:xfrm>
              <a:prstGeom prst="rect">
                <a:avLst/>
              </a:prstGeom>
              <a:noFill/>
            </p:spPr>
            <p:txBody>
              <a:bodyPr wrap="none" rtlCol="0" anchor="ctr">
                <a:spAutoFit/>
              </a:bodyPr>
              <a:lstStyle/>
              <a:p>
                <a:pPr algn="ctr" defTabSz="604824" fontAlgn="base">
                  <a:spcBef>
                    <a:spcPct val="0"/>
                  </a:spcBef>
                  <a:spcAft>
                    <a:spcPct val="0"/>
                  </a:spcAft>
                  <a:defRPr/>
                </a:pPr>
                <a:r>
                  <a:rPr lang="en-IN" sz="8000" b="1" dirty="0">
                    <a:gradFill>
                      <a:gsLst>
                        <a:gs pos="95000">
                          <a:srgbClr val="830051"/>
                        </a:gs>
                        <a:gs pos="25000">
                          <a:srgbClr val="F0AB00"/>
                        </a:gs>
                      </a:gsLst>
                      <a:lin ang="10800000" scaled="1"/>
                    </a:gradFill>
                    <a:latin typeface="Arial" panose="020B0604020202020204" pitchFamily="34" charset="0"/>
                    <a:ea typeface="ＭＳ Ｐゴシック" pitchFamily="34" charset="-128"/>
                    <a:cs typeface="Arial" panose="020B0604020202020204" pitchFamily="34" charset="0"/>
                  </a:rPr>
                  <a:t>72</a:t>
                </a:r>
              </a:p>
            </p:txBody>
          </p:sp>
        </p:grpSp>
        <p:sp>
          <p:nvSpPr>
            <p:cNvPr id="69" name="TextBox 68">
              <a:extLst>
                <a:ext uri="{FF2B5EF4-FFF2-40B4-BE49-F238E27FC236}">
                  <a16:creationId xmlns:a16="http://schemas.microsoft.com/office/drawing/2014/main" id="{BD5C628E-94AD-482A-866B-57BFDD5E420A}"/>
                </a:ext>
              </a:extLst>
            </p:cNvPr>
            <p:cNvSpPr txBox="1"/>
            <p:nvPr/>
          </p:nvSpPr>
          <p:spPr>
            <a:xfrm>
              <a:off x="527147" y="4939780"/>
              <a:ext cx="3584875" cy="754100"/>
            </a:xfrm>
            <a:prstGeom prst="rect">
              <a:avLst/>
            </a:prstGeom>
            <a:noFill/>
          </p:spPr>
          <p:txBody>
            <a:bodyPr wrap="none" rtlCol="0">
              <a:spAutoFit/>
            </a:bodyPr>
            <a:lstStyle/>
            <a:p>
              <a:pPr algn="ctr" defTabSz="604824" fontAlgn="base">
                <a:spcBef>
                  <a:spcPct val="0"/>
                </a:spcBef>
                <a:spcAft>
                  <a:spcPct val="0"/>
                </a:spcAft>
                <a:defRPr/>
              </a:pPr>
              <a:r>
                <a:rPr lang="en-US" sz="1600" b="1" dirty="0">
                  <a:solidFill>
                    <a:srgbClr val="003865"/>
                  </a:solidFill>
                  <a:latin typeface="Arial" pitchFamily="34" charset="0"/>
                  <a:ea typeface="ＭＳ Ｐゴシック" pitchFamily="34" charset="-128"/>
                </a:rPr>
                <a:t>~90% </a:t>
              </a:r>
              <a:r>
                <a:rPr lang="en-US" sz="1600" dirty="0">
                  <a:solidFill>
                    <a:srgbClr val="003865"/>
                  </a:solidFill>
                  <a:latin typeface="Arial" pitchFamily="34" charset="0"/>
                  <a:ea typeface="ＭＳ Ｐゴシック" pitchFamily="34" charset="-128"/>
                </a:rPr>
                <a:t>of patients diagnosed </a:t>
              </a:r>
            </a:p>
            <a:p>
              <a:pPr algn="ctr" defTabSz="604824" fontAlgn="base">
                <a:spcBef>
                  <a:spcPct val="0"/>
                </a:spcBef>
                <a:spcAft>
                  <a:spcPct val="0"/>
                </a:spcAft>
                <a:defRPr/>
              </a:pPr>
              <a:r>
                <a:rPr lang="en-US" sz="1600" dirty="0">
                  <a:solidFill>
                    <a:srgbClr val="003865"/>
                  </a:solidFill>
                  <a:latin typeface="Arial" pitchFamily="34" charset="0"/>
                  <a:ea typeface="ＭＳ Ｐゴシック" pitchFamily="34" charset="-128"/>
                </a:rPr>
                <a:t>with CLL are &gt;55 years old</a:t>
              </a:r>
              <a:r>
                <a:rPr lang="en-US" sz="1600" baseline="30000" dirty="0">
                  <a:solidFill>
                    <a:srgbClr val="003865"/>
                  </a:solidFill>
                  <a:latin typeface="Arial" pitchFamily="34" charset="0"/>
                  <a:ea typeface="ＭＳ Ｐゴシック" pitchFamily="34" charset="-128"/>
                </a:rPr>
                <a:t>4</a:t>
              </a:r>
            </a:p>
          </p:txBody>
        </p:sp>
        <p:cxnSp>
          <p:nvCxnSpPr>
            <p:cNvPr id="72" name="Straight Connector 71">
              <a:extLst>
                <a:ext uri="{FF2B5EF4-FFF2-40B4-BE49-F238E27FC236}">
                  <a16:creationId xmlns:a16="http://schemas.microsoft.com/office/drawing/2014/main" id="{3E900E84-3FA9-4D77-859B-9273E451EA7B}"/>
                </a:ext>
              </a:extLst>
            </p:cNvPr>
            <p:cNvCxnSpPr>
              <a:cxnSpLocks/>
            </p:cNvCxnSpPr>
            <p:nvPr/>
          </p:nvCxnSpPr>
          <p:spPr>
            <a:xfrm rot="5400000">
              <a:off x="2319583" y="3271591"/>
              <a:ext cx="0" cy="2865286"/>
            </a:xfrm>
            <a:prstGeom prst="line">
              <a:avLst/>
            </a:prstGeom>
            <a:ln w="57150">
              <a:gradFill>
                <a:gsLst>
                  <a:gs pos="0">
                    <a:schemeClr val="bg1"/>
                  </a:gs>
                  <a:gs pos="48000">
                    <a:schemeClr val="bg1">
                      <a:lumMod val="50000"/>
                    </a:schemeClr>
                  </a:gs>
                  <a:gs pos="64000">
                    <a:schemeClr val="bg1">
                      <a:lumMod val="50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3932C08B-955A-F246-B295-CA7980A8C367}"/>
              </a:ext>
            </a:extLst>
          </p:cNvPr>
          <p:cNvSpPr/>
          <p:nvPr/>
        </p:nvSpPr>
        <p:spPr>
          <a:xfrm>
            <a:off x="7778570" y="6452503"/>
            <a:ext cx="3286477" cy="323165"/>
          </a:xfrm>
          <a:prstGeom prst="rect">
            <a:avLst/>
          </a:prstGeom>
        </p:spPr>
        <p:txBody>
          <a:bodyPr wrap="none">
            <a:spAutoFit/>
          </a:bodyPr>
          <a:lstStyle/>
          <a:p>
            <a:pPr>
              <a:defRPr/>
            </a:pPr>
            <a:r>
              <a:rPr lang="en-US" sz="1500" b="0" dirty="0">
                <a:solidFill>
                  <a:schemeClr val="tx1"/>
                </a:solidFill>
                <a:latin typeface="Arial"/>
              </a:rPr>
              <a:t>Courtesy of John M </a:t>
            </a:r>
            <a:r>
              <a:rPr lang="en-US" sz="1500" b="0" dirty="0" err="1">
                <a:solidFill>
                  <a:schemeClr val="tx1"/>
                </a:solidFill>
                <a:latin typeface="Arial"/>
              </a:rPr>
              <a:t>Pagel</a:t>
            </a:r>
            <a:r>
              <a:rPr lang="en-US" sz="1500" b="0" dirty="0">
                <a:solidFill>
                  <a:schemeClr val="tx1"/>
                </a:solidFill>
                <a:latin typeface="Arial"/>
              </a:rPr>
              <a:t>, MD, PhD</a:t>
            </a:r>
          </a:p>
        </p:txBody>
      </p:sp>
    </p:spTree>
    <p:extLst>
      <p:ext uri="{BB962C8B-B14F-4D97-AF65-F5344CB8AC3E}">
        <p14:creationId xmlns:p14="http://schemas.microsoft.com/office/powerpoint/2010/main" val="3490806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5EA42F8F-9E65-AA43-9C41-202C17295875}"/>
              </a:ext>
            </a:extLst>
          </p:cNvPr>
          <p:cNvSpPr>
            <a:spLocks noGrp="1" noChangeArrowheads="1"/>
          </p:cNvSpPr>
          <p:nvPr>
            <p:ph type="title"/>
          </p:nvPr>
        </p:nvSpPr>
        <p:spPr bwMode="auto">
          <a:xfrm>
            <a:off x="1981200" y="762000"/>
            <a:ext cx="82296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Indications for treatment: </a:t>
            </a:r>
          </a:p>
        </p:txBody>
      </p:sp>
      <p:sp>
        <p:nvSpPr>
          <p:cNvPr id="3" name="Content Placeholder 2">
            <a:extLst>
              <a:ext uri="{FF2B5EF4-FFF2-40B4-BE49-F238E27FC236}">
                <a16:creationId xmlns:a16="http://schemas.microsoft.com/office/drawing/2014/main" id="{AE8024D3-C8A2-BF4A-A5A8-AFFD471734CC}"/>
              </a:ext>
            </a:extLst>
          </p:cNvPr>
          <p:cNvSpPr>
            <a:spLocks noGrp="1"/>
          </p:cNvSpPr>
          <p:nvPr>
            <p:ph idx="1"/>
          </p:nvPr>
        </p:nvSpPr>
        <p:spPr>
          <a:xfrm>
            <a:off x="838200" y="1752600"/>
            <a:ext cx="9296400" cy="4525963"/>
          </a:xfrm>
        </p:spPr>
        <p:txBody>
          <a:bodyPr/>
          <a:lstStyle/>
          <a:p>
            <a:pPr>
              <a:defRPr/>
            </a:pPr>
            <a:r>
              <a:rPr lang="en-US" sz="2200" dirty="0"/>
              <a:t>Disease-related symptoms</a:t>
            </a:r>
          </a:p>
          <a:p>
            <a:pPr lvl="1">
              <a:defRPr/>
            </a:pPr>
            <a:r>
              <a:rPr lang="en-US" sz="2200" dirty="0"/>
              <a:t>Fatigue can be tricky</a:t>
            </a:r>
          </a:p>
          <a:p>
            <a:pPr>
              <a:defRPr/>
            </a:pPr>
            <a:r>
              <a:rPr lang="en-US" sz="2200" dirty="0"/>
              <a:t>Progressive bulky disease </a:t>
            </a:r>
          </a:p>
          <a:p>
            <a:pPr lvl="1">
              <a:defRPr/>
            </a:pPr>
            <a:r>
              <a:rPr lang="en-US" sz="2200" dirty="0"/>
              <a:t>Spleen &gt; 6 cm below costal margin; LN &gt; 10 cm</a:t>
            </a:r>
          </a:p>
          <a:p>
            <a:pPr>
              <a:defRPr/>
            </a:pPr>
            <a:r>
              <a:rPr lang="en-US" sz="2200" dirty="0"/>
              <a:t>Progressive bone marrow failure, manifesting as anemia or thrombocytopenia</a:t>
            </a:r>
          </a:p>
          <a:p>
            <a:pPr>
              <a:defRPr/>
            </a:pPr>
            <a:r>
              <a:rPr lang="en-US" sz="2200" dirty="0"/>
              <a:t>Autoimmune complications poorly responsive to steroids</a:t>
            </a:r>
          </a:p>
          <a:p>
            <a:pPr>
              <a:defRPr/>
            </a:pPr>
            <a:r>
              <a:rPr lang="en-US" sz="2200" dirty="0"/>
              <a:t>Progressive lymphocytosis: Lymphocyte doubling time &lt; 6 months, or increase in ≥ 50% in a two-month period</a:t>
            </a:r>
          </a:p>
          <a:p>
            <a:pPr>
              <a:defRPr/>
            </a:pPr>
            <a:endParaRPr lang="en-US" sz="2200" dirty="0"/>
          </a:p>
          <a:p>
            <a:pPr marL="109537" indent="0">
              <a:buNone/>
              <a:defRPr/>
            </a:pPr>
            <a:r>
              <a:rPr lang="en-US" sz="2200" dirty="0"/>
              <a:t>*Note: Absolute lymphocyte count alone not an indication for treatment</a:t>
            </a:r>
          </a:p>
          <a:p>
            <a:pPr>
              <a:defRPr/>
            </a:pPr>
            <a:endParaRPr lang="en-US" sz="2200" dirty="0"/>
          </a:p>
        </p:txBody>
      </p:sp>
      <p:sp>
        <p:nvSpPr>
          <p:cNvPr id="4" name="TextBox 3">
            <a:extLst>
              <a:ext uri="{FF2B5EF4-FFF2-40B4-BE49-F238E27FC236}">
                <a16:creationId xmlns:a16="http://schemas.microsoft.com/office/drawing/2014/main" id="{280A096B-8143-EB4A-B522-DF7BF29069CA}"/>
              </a:ext>
            </a:extLst>
          </p:cNvPr>
          <p:cNvSpPr txBox="1"/>
          <p:nvPr/>
        </p:nvSpPr>
        <p:spPr>
          <a:xfrm>
            <a:off x="152400" y="6172200"/>
            <a:ext cx="28777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Courtesy of Brad S Kahl, MD</a:t>
            </a:r>
          </a:p>
        </p:txBody>
      </p:sp>
    </p:spTree>
    <p:extLst>
      <p:ext uri="{BB962C8B-B14F-4D97-AF65-F5344CB8AC3E}">
        <p14:creationId xmlns:p14="http://schemas.microsoft.com/office/powerpoint/2010/main" val="4702349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236010"/>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575812" y="1340166"/>
            <a:ext cx="45720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John N Allan,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of Clinical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Weill Cornell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173" y="1340166"/>
            <a:ext cx="1261872" cy="1261872"/>
          </a:xfrm>
          <a:prstGeom prst="rect">
            <a:avLst/>
          </a:prstGeom>
        </p:spPr>
      </p:pic>
      <p:sp>
        <p:nvSpPr>
          <p:cNvPr id="14" name="Text Box 7">
            <a:extLst>
              <a:ext uri="{FF2B5EF4-FFF2-40B4-BE49-F238E27FC236}">
                <a16:creationId xmlns:a16="http://schemas.microsoft.com/office/drawing/2014/main" id="{549C66B3-EC65-D149-9093-3743B9648C4E}"/>
              </a:ext>
            </a:extLst>
          </p:cNvPr>
          <p:cNvSpPr txBox="1">
            <a:spLocks noChangeArrowheads="1"/>
          </p:cNvSpPr>
          <p:nvPr/>
        </p:nvSpPr>
        <p:spPr bwMode="auto">
          <a:xfrm>
            <a:off x="1575812" y="4741604"/>
            <a:ext cx="437617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Robin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Klebig</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MSN, APRN, CNP, AOCNP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Hematology Outpatient APP Supervisor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Assistant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 Lymphoma Group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Hematology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Mayo Clinic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Rochester, Minnesota</a:t>
            </a:r>
          </a:p>
        </p:txBody>
      </p:sp>
      <p:pic>
        <p:nvPicPr>
          <p:cNvPr id="16" name="Picture 15">
            <a:extLst>
              <a:ext uri="{FF2B5EF4-FFF2-40B4-BE49-F238E27FC236}">
                <a16:creationId xmlns:a16="http://schemas.microsoft.com/office/drawing/2014/main" id="{7A633200-4130-B24A-B402-0E1304E612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173" y="4741604"/>
            <a:ext cx="1261872" cy="1261872"/>
          </a:xfrm>
          <a:prstGeom prst="rect">
            <a:avLst/>
          </a:prstGeom>
        </p:spPr>
      </p:pic>
      <p:sp>
        <p:nvSpPr>
          <p:cNvPr id="3" name="Text Box 7">
            <a:extLst>
              <a:ext uri="{FF2B5EF4-FFF2-40B4-BE49-F238E27FC236}">
                <a16:creationId xmlns:a16="http://schemas.microsoft.com/office/drawing/2014/main" id="{EDE2CAD2-FDFB-D81E-512F-2E71B02CB57D}"/>
              </a:ext>
            </a:extLst>
          </p:cNvPr>
          <p:cNvSpPr txBox="1">
            <a:spLocks noChangeArrowheads="1"/>
          </p:cNvSpPr>
          <p:nvPr/>
        </p:nvSpPr>
        <p:spPr bwMode="auto">
          <a:xfrm>
            <a:off x="7387416" y="1236010"/>
            <a:ext cx="4398704"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Mollie Moran, APRN-CNP, AOCNP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James Cancer Hospital and Solove Research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Ohio State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Columbus, Ohio</a:t>
            </a:r>
          </a:p>
        </p:txBody>
      </p:sp>
      <p:pic>
        <p:nvPicPr>
          <p:cNvPr id="4" name="Picture 3">
            <a:extLst>
              <a:ext uri="{FF2B5EF4-FFF2-40B4-BE49-F238E27FC236}">
                <a16:creationId xmlns:a16="http://schemas.microsoft.com/office/drawing/2014/main" id="{A7849178-105C-E1DB-4C04-A15FA99D556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65777" y="1236010"/>
            <a:ext cx="1261872" cy="1261872"/>
          </a:xfrm>
          <a:prstGeom prst="rect">
            <a:avLst/>
          </a:prstGeom>
        </p:spPr>
      </p:pic>
      <p:sp>
        <p:nvSpPr>
          <p:cNvPr id="5" name="Text Box 7">
            <a:extLst>
              <a:ext uri="{FF2B5EF4-FFF2-40B4-BE49-F238E27FC236}">
                <a16:creationId xmlns:a16="http://schemas.microsoft.com/office/drawing/2014/main" id="{41C8934C-9818-6ADD-7C57-BC33247E58AE}"/>
              </a:ext>
            </a:extLst>
          </p:cNvPr>
          <p:cNvSpPr txBox="1">
            <a:spLocks noChangeArrowheads="1"/>
          </p:cNvSpPr>
          <p:nvPr/>
        </p:nvSpPr>
        <p:spPr bwMode="auto">
          <a:xfrm>
            <a:off x="1575812" y="2879317"/>
            <a:ext cx="4398704"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Brad S Kahl,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Washington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Lymphoma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Siteman</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St Louis, Missouri</a:t>
            </a:r>
          </a:p>
        </p:txBody>
      </p:sp>
      <p:pic>
        <p:nvPicPr>
          <p:cNvPr id="6" name="Picture 5">
            <a:extLst>
              <a:ext uri="{FF2B5EF4-FFF2-40B4-BE49-F238E27FC236}">
                <a16:creationId xmlns:a16="http://schemas.microsoft.com/office/drawing/2014/main" id="{3465A85A-9251-270E-E84F-BBD4E29053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4173" y="2879317"/>
            <a:ext cx="1261872" cy="1261872"/>
          </a:xfrm>
          <a:prstGeom prst="rect">
            <a:avLst/>
          </a:prstGeom>
        </p:spPr>
      </p:pic>
      <p:sp>
        <p:nvSpPr>
          <p:cNvPr id="7" name="Text Box 9">
            <a:extLst>
              <a:ext uri="{FF2B5EF4-FFF2-40B4-BE49-F238E27FC236}">
                <a16:creationId xmlns:a16="http://schemas.microsoft.com/office/drawing/2014/main" id="{D83CBD2F-0334-0D17-33AB-D81044462C66}"/>
              </a:ext>
            </a:extLst>
          </p:cNvPr>
          <p:cNvSpPr txBox="1">
            <a:spLocks noChangeArrowheads="1"/>
          </p:cNvSpPr>
          <p:nvPr/>
        </p:nvSpPr>
        <p:spPr bwMode="auto">
          <a:xfrm>
            <a:off x="7390101" y="3372887"/>
            <a:ext cx="3070849"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8" name="Picture 7">
            <a:extLst>
              <a:ext uri="{FF2B5EF4-FFF2-40B4-BE49-F238E27FC236}">
                <a16:creationId xmlns:a16="http://schemas.microsoft.com/office/drawing/2014/main" id="{6A2EFDF2-36AA-B765-A748-0F800FC6B94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68462" y="3372887"/>
            <a:ext cx="1261872" cy="1261872"/>
          </a:xfrm>
          <a:prstGeom prst="rect">
            <a:avLst/>
          </a:prstGeom>
        </p:spPr>
      </p:pic>
    </p:spTree>
    <p:custDataLst>
      <p:tags r:id="rId1"/>
    </p:custDataLst>
    <p:extLst>
      <p:ext uri="{BB962C8B-B14F-4D97-AF65-F5344CB8AC3E}">
        <p14:creationId xmlns:p14="http://schemas.microsoft.com/office/powerpoint/2010/main" val="14223512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8F7618C6-A214-334E-BADE-8B127FCB4A3E}"/>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CLL special considerations</a:t>
            </a:r>
          </a:p>
        </p:txBody>
      </p:sp>
      <p:sp>
        <p:nvSpPr>
          <p:cNvPr id="106498" name="Content Placeholder 2">
            <a:extLst>
              <a:ext uri="{FF2B5EF4-FFF2-40B4-BE49-F238E27FC236}">
                <a16:creationId xmlns:a16="http://schemas.microsoft.com/office/drawing/2014/main" id="{66F562FF-F341-F941-B128-CDA5B64F048E}"/>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Times" pitchFamily="2" charset="0"/>
              </a:rPr>
              <a:t>High frequency of AI complications</a:t>
            </a:r>
          </a:p>
          <a:p>
            <a:pPr lvl="1"/>
            <a:r>
              <a:rPr lang="en-US" altLang="en-US" dirty="0">
                <a:latin typeface="Times" pitchFamily="2" charset="0"/>
              </a:rPr>
              <a:t>ITP, AIHA, neutropenia</a:t>
            </a:r>
          </a:p>
          <a:p>
            <a:r>
              <a:rPr lang="en-US" altLang="en-US" dirty="0">
                <a:latin typeface="Times" pitchFamily="2" charset="0"/>
              </a:rPr>
              <a:t>High frequency of infections</a:t>
            </a:r>
          </a:p>
          <a:p>
            <a:pPr lvl="1"/>
            <a:r>
              <a:rPr lang="en-US" altLang="en-US" dirty="0">
                <a:latin typeface="Times" pitchFamily="2" charset="0"/>
              </a:rPr>
              <a:t>Check Ig levels</a:t>
            </a:r>
          </a:p>
          <a:p>
            <a:pPr lvl="1"/>
            <a:r>
              <a:rPr lang="en-US" altLang="en-US" dirty="0">
                <a:latin typeface="Times" pitchFamily="2" charset="0"/>
              </a:rPr>
              <a:t>Consider </a:t>
            </a:r>
            <a:r>
              <a:rPr lang="en-US" altLang="en-US" dirty="0" err="1">
                <a:latin typeface="Times" pitchFamily="2" charset="0"/>
              </a:rPr>
              <a:t>IVIg</a:t>
            </a:r>
            <a:r>
              <a:rPr lang="en-US" altLang="en-US" dirty="0">
                <a:latin typeface="Times" pitchFamily="2" charset="0"/>
              </a:rPr>
              <a:t> replacement therapy if recurrent infections and </a:t>
            </a:r>
            <a:br>
              <a:rPr lang="en-US" altLang="en-US" dirty="0">
                <a:latin typeface="Times" pitchFamily="2" charset="0"/>
              </a:rPr>
            </a:br>
            <a:r>
              <a:rPr lang="en-US" altLang="en-US" dirty="0">
                <a:latin typeface="Times" pitchFamily="2" charset="0"/>
              </a:rPr>
              <a:t>IgG &lt; 300</a:t>
            </a:r>
          </a:p>
          <a:p>
            <a:r>
              <a:rPr lang="en-US" altLang="en-US" dirty="0">
                <a:latin typeface="Times" pitchFamily="2" charset="0"/>
              </a:rPr>
              <a:t>High rate of skin cancer</a:t>
            </a:r>
          </a:p>
          <a:p>
            <a:pPr lvl="1"/>
            <a:r>
              <a:rPr lang="en-US" altLang="en-US" dirty="0">
                <a:latin typeface="Times" pitchFamily="2" charset="0"/>
              </a:rPr>
              <a:t>Low threshold to send to Dermatology</a:t>
            </a:r>
          </a:p>
        </p:txBody>
      </p:sp>
      <p:sp>
        <p:nvSpPr>
          <p:cNvPr id="4" name="TextBox 3">
            <a:extLst>
              <a:ext uri="{FF2B5EF4-FFF2-40B4-BE49-F238E27FC236}">
                <a16:creationId xmlns:a16="http://schemas.microsoft.com/office/drawing/2014/main" id="{B53356F6-AA9C-E24F-AC9B-B6521A490CCB}"/>
              </a:ext>
            </a:extLst>
          </p:cNvPr>
          <p:cNvSpPr txBox="1"/>
          <p:nvPr/>
        </p:nvSpPr>
        <p:spPr>
          <a:xfrm>
            <a:off x="152400" y="6172200"/>
            <a:ext cx="28777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Courtesy of Brad S Kahl, MD</a:t>
            </a:r>
          </a:p>
        </p:txBody>
      </p:sp>
    </p:spTree>
    <p:extLst>
      <p:ext uri="{BB962C8B-B14F-4D97-AF65-F5344CB8AC3E}">
        <p14:creationId xmlns:p14="http://schemas.microsoft.com/office/powerpoint/2010/main" val="9633242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E4C24F-087B-D3EB-2A68-0E7CA9A69168}"/>
              </a:ext>
            </a:extLst>
          </p:cNvPr>
          <p:cNvSpPr/>
          <p:nvPr/>
        </p:nvSpPr>
        <p:spPr bwMode="auto">
          <a:xfrm>
            <a:off x="758948" y="1988840"/>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908720"/>
            <a:ext cx="10512306" cy="4799013"/>
          </a:xfrm>
        </p:spPr>
        <p:txBody>
          <a:bodyPr/>
          <a:lstStyle/>
          <a:p>
            <a:pPr marL="0" marR="0" indent="0">
              <a:spcBef>
                <a:spcPts val="1200"/>
              </a:spcBef>
              <a:spcAft>
                <a:spcPts val="0"/>
              </a:spcAft>
              <a:buNone/>
            </a:pPr>
            <a:r>
              <a:rPr lang="en-US" sz="2500" dirty="0">
                <a:solidFill>
                  <a:srgbClr val="0432FF"/>
                </a:solidFill>
              </a:rPr>
              <a:t>Introduction</a:t>
            </a:r>
          </a:p>
          <a:p>
            <a:pPr marL="0" marR="0" indent="0">
              <a:spcBef>
                <a:spcPts val="1200"/>
              </a:spcBef>
              <a:spcAft>
                <a:spcPts val="0"/>
              </a:spcAft>
              <a:buNone/>
            </a:pPr>
            <a:r>
              <a:rPr lang="en-US" sz="2500" dirty="0">
                <a:solidFill>
                  <a:srgbClr val="0432FF"/>
                </a:solidFill>
              </a:rPr>
              <a:t>Module 1: </a:t>
            </a:r>
            <a:r>
              <a:rPr lang="en-US" sz="2500" dirty="0">
                <a:solidFill>
                  <a:schemeClr val="tx1"/>
                </a:solidFill>
              </a:rPr>
              <a:t>Biology of Chronic Lymphocytic Leukemia (CLL)</a:t>
            </a:r>
          </a:p>
          <a:p>
            <a:pPr marL="0" marR="0" indent="0">
              <a:spcBef>
                <a:spcPts val="1200"/>
              </a:spcBef>
              <a:spcAft>
                <a:spcPts val="0"/>
              </a:spcAft>
              <a:buNone/>
            </a:pPr>
            <a:r>
              <a:rPr lang="en-US" sz="2500" dirty="0">
                <a:solidFill>
                  <a:schemeClr val="bg1"/>
                </a:solidFill>
              </a:rPr>
              <a:t>Module 2: </a:t>
            </a:r>
            <a:r>
              <a:rPr lang="en-US" sz="2500" dirty="0" err="1">
                <a:solidFill>
                  <a:schemeClr val="bg1"/>
                </a:solidFill>
              </a:rPr>
              <a:t>Venetoclax</a:t>
            </a:r>
            <a:r>
              <a:rPr lang="en-US" sz="2500" dirty="0">
                <a:solidFill>
                  <a:schemeClr val="bg1"/>
                </a:solidFill>
              </a:rPr>
              <a:t>-Based Up-Front Treatment for CLL </a:t>
            </a:r>
          </a:p>
          <a:p>
            <a:pPr marL="0" marR="0" indent="0">
              <a:spcBef>
                <a:spcPts val="1200"/>
              </a:spcBef>
              <a:spcAft>
                <a:spcPts val="0"/>
              </a:spcAft>
              <a:buNone/>
            </a:pPr>
            <a:r>
              <a:rPr lang="en-US" sz="2500" dirty="0">
                <a:solidFill>
                  <a:srgbClr val="0432FF"/>
                </a:solidFill>
              </a:rPr>
              <a:t>Module 3: </a:t>
            </a:r>
            <a:r>
              <a:rPr lang="en-US" sz="2500" dirty="0">
                <a:solidFill>
                  <a:schemeClr val="tx1"/>
                </a:solidFill>
              </a:rPr>
              <a:t>BTK Inhibition Alone or in Combination with </a:t>
            </a:r>
            <a:r>
              <a:rPr lang="en-US" sz="2500" dirty="0" err="1">
                <a:solidFill>
                  <a:schemeClr val="tx1"/>
                </a:solidFill>
              </a:rPr>
              <a:t>Venetoclax</a:t>
            </a:r>
            <a:r>
              <a:rPr lang="en-US" sz="2500" dirty="0">
                <a:solidFill>
                  <a:schemeClr val="tx1"/>
                </a:solidFill>
              </a:rPr>
              <a:t> for CLL</a:t>
            </a:r>
          </a:p>
          <a:p>
            <a:pPr marL="0" marR="0" indent="0">
              <a:spcBef>
                <a:spcPts val="1200"/>
              </a:spcBef>
              <a:spcAft>
                <a:spcPts val="0"/>
              </a:spcAft>
              <a:buNone/>
            </a:pPr>
            <a:r>
              <a:rPr lang="en-US" sz="2500" dirty="0">
                <a:solidFill>
                  <a:srgbClr val="0432FF"/>
                </a:solidFill>
              </a:rPr>
              <a:t>Module 4: </a:t>
            </a:r>
            <a:r>
              <a:rPr lang="en-US" sz="2500" dirty="0">
                <a:solidFill>
                  <a:schemeClr val="tx1"/>
                </a:solidFill>
              </a:rPr>
              <a:t>Bispecific Antibodies as a Treatment Option for Non-Hodgkin Lymphoma </a:t>
            </a:r>
          </a:p>
          <a:p>
            <a:pPr marL="0" marR="0" indent="0">
              <a:spcBef>
                <a:spcPts val="1200"/>
              </a:spcBef>
              <a:spcAft>
                <a:spcPts val="0"/>
              </a:spcAft>
              <a:buNone/>
            </a:pPr>
            <a:r>
              <a:rPr lang="en-US" sz="2500" dirty="0">
                <a:solidFill>
                  <a:srgbClr val="0432FF"/>
                </a:solidFill>
              </a:rPr>
              <a:t>Module 5: </a:t>
            </a:r>
            <a:r>
              <a:rPr lang="en-US" sz="2500" dirty="0">
                <a:solidFill>
                  <a:schemeClr val="tx1"/>
                </a:solidFill>
              </a:rPr>
              <a:t>Bispecific Antibodies in the Management of Follicular Lymphoma</a:t>
            </a:r>
          </a:p>
          <a:p>
            <a:pPr marL="0" marR="0" indent="0">
              <a:spcBef>
                <a:spcPts val="1200"/>
              </a:spcBef>
              <a:spcAft>
                <a:spcPts val="0"/>
              </a:spcAft>
              <a:buNone/>
            </a:pPr>
            <a:r>
              <a:rPr lang="en-US" sz="2500" dirty="0">
                <a:solidFill>
                  <a:srgbClr val="0432FF"/>
                </a:solidFill>
              </a:rPr>
              <a:t>Module 6: </a:t>
            </a:r>
            <a:r>
              <a:rPr lang="en-US" sz="2500" dirty="0">
                <a:solidFill>
                  <a:schemeClr val="tx1"/>
                </a:solidFill>
              </a:rPr>
              <a:t>Bispecific Antibodies for the Treatment of Diffuse Large B-Cell Lymphoma</a:t>
            </a:r>
          </a:p>
          <a:p>
            <a:pPr marL="0" marR="0" indent="0">
              <a:spcBef>
                <a:spcPts val="1200"/>
              </a:spcBef>
              <a:spcAft>
                <a:spcPts val="0"/>
              </a:spcAft>
              <a:buNone/>
            </a:pPr>
            <a:r>
              <a:rPr lang="en-US" sz="2500" dirty="0">
                <a:solidFill>
                  <a:srgbClr val="0432FF"/>
                </a:solidFill>
              </a:rPr>
              <a:t>Module 7: </a:t>
            </a:r>
            <a:r>
              <a:rPr lang="en-US" sz="2500" dirty="0">
                <a:solidFill>
                  <a:schemeClr val="tx1"/>
                </a:solidFill>
              </a:rPr>
              <a:t>Practical Considerations and Tolerability of Bispecific Antibodies </a:t>
            </a:r>
          </a:p>
        </p:txBody>
      </p:sp>
    </p:spTree>
    <p:extLst>
      <p:ext uri="{BB962C8B-B14F-4D97-AF65-F5344CB8AC3E}">
        <p14:creationId xmlns:p14="http://schemas.microsoft.com/office/powerpoint/2010/main" val="1846584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AE487A-9427-5853-7F19-0D80A96DA0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2688" y="212480"/>
            <a:ext cx="1554480" cy="1554480"/>
          </a:xfrm>
          <a:prstGeom prst="rect">
            <a:avLst/>
          </a:prstGeom>
        </p:spPr>
      </p:pic>
      <p:sp>
        <p:nvSpPr>
          <p:cNvPr id="6" name="Rectangle 5">
            <a:extLst>
              <a:ext uri="{FF2B5EF4-FFF2-40B4-BE49-F238E27FC236}">
                <a16:creationId xmlns:a16="http://schemas.microsoft.com/office/drawing/2014/main" id="{D12386A5-E8C4-39E9-5276-7F28B6D7DBFC}"/>
              </a:ext>
            </a:extLst>
          </p:cNvPr>
          <p:cNvSpPr/>
          <p:nvPr/>
        </p:nvSpPr>
        <p:spPr bwMode="auto">
          <a:xfrm>
            <a:off x="2251587" y="188641"/>
            <a:ext cx="753767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F395F2CF-818E-B9F3-9527-BC13F5CCD701}"/>
              </a:ext>
            </a:extLst>
          </p:cNvPr>
          <p:cNvSpPr txBox="1"/>
          <p:nvPr/>
        </p:nvSpPr>
        <p:spPr>
          <a:xfrm>
            <a:off x="191344" y="1781307"/>
            <a:ext cx="206024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Allan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sp>
        <p:nvSpPr>
          <p:cNvPr id="9" name="TextBox 8">
            <a:extLst>
              <a:ext uri="{FF2B5EF4-FFF2-40B4-BE49-F238E27FC236}">
                <a16:creationId xmlns:a16="http://schemas.microsoft.com/office/drawing/2014/main" id="{2581684E-75CB-FF66-69DA-657FF677A1DC}"/>
              </a:ext>
            </a:extLst>
          </p:cNvPr>
          <p:cNvSpPr txBox="1"/>
          <p:nvPr/>
        </p:nvSpPr>
        <p:spPr>
          <a:xfrm>
            <a:off x="9789262" y="1781307"/>
            <a:ext cx="182133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Kahl</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St Louis, Missouri</a:t>
            </a:r>
          </a:p>
        </p:txBody>
      </p:sp>
      <p:pic>
        <p:nvPicPr>
          <p:cNvPr id="11" name="Picture 10">
            <a:extLst>
              <a:ext uri="{FF2B5EF4-FFF2-40B4-BE49-F238E27FC236}">
                <a16:creationId xmlns:a16="http://schemas.microsoft.com/office/drawing/2014/main" id="{53846C44-2E95-710C-ABC7-FCA0960047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91861"/>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37633" y="2636912"/>
            <a:ext cx="10358967" cy="2354018"/>
          </a:xfrm>
        </p:spPr>
        <p:txBody>
          <a:bodyPr/>
          <a:lstStyle/>
          <a:p>
            <a:r>
              <a:rPr lang="en-US" sz="2200" dirty="0"/>
              <a:t>Outcomes observed with </a:t>
            </a:r>
            <a:r>
              <a:rPr lang="en-US" sz="2200" dirty="0" err="1"/>
              <a:t>venetoclax</a:t>
            </a:r>
            <a:r>
              <a:rPr lang="en-US" sz="2200" dirty="0"/>
              <a:t>-based up-front treatment for patients with CLL </a:t>
            </a:r>
          </a:p>
          <a:p>
            <a:r>
              <a:rPr lang="en-US" sz="2200" dirty="0"/>
              <a:t>Key factors placing patients at risk for tumor lysis syndrome (TLS) with </a:t>
            </a:r>
            <a:r>
              <a:rPr lang="en-US" sz="2200" dirty="0" err="1"/>
              <a:t>venetoclax</a:t>
            </a:r>
            <a:r>
              <a:rPr lang="en-US" sz="2200" dirty="0"/>
              <a:t>; approaches to monitoring for and management of laboratory and clinical TLS </a:t>
            </a:r>
          </a:p>
          <a:p>
            <a:r>
              <a:rPr lang="en-US" sz="2200" dirty="0"/>
              <a:t>Spectrum, incidence, severity and management of other toxicities reported with </a:t>
            </a:r>
            <a:r>
              <a:rPr lang="en-US" sz="2200" dirty="0" err="1"/>
              <a:t>venetoclax</a:t>
            </a:r>
            <a:r>
              <a:rPr lang="en-US" sz="2200" dirty="0"/>
              <a:t>, such as neutropenia, infections and gastrointestinal disorders </a:t>
            </a:r>
          </a:p>
          <a:p>
            <a:r>
              <a:rPr lang="en-US" sz="2200" dirty="0"/>
              <a:t>Definition and clinical significance of minimal residual disease (MRD) </a:t>
            </a:r>
          </a:p>
          <a:p>
            <a:r>
              <a:rPr lang="en-US" sz="2200" dirty="0"/>
              <a:t>Current role, if any, of MRD assessment in the management of CLL; implications for the duration of </a:t>
            </a:r>
            <a:r>
              <a:rPr lang="en-US" sz="2200" dirty="0" err="1"/>
              <a:t>venetoclax</a:t>
            </a:r>
            <a:r>
              <a:rPr lang="en-US" sz="2200" dirty="0"/>
              <a:t>-based treatment </a:t>
            </a:r>
          </a:p>
          <a:p>
            <a:endParaRPr lang="en-US" sz="2400" dirty="0"/>
          </a:p>
          <a:p>
            <a:pPr lvl="0"/>
            <a:endParaRPr lang="en-US" sz="2400" dirty="0"/>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251587" y="288447"/>
            <a:ext cx="7537675" cy="1143000"/>
          </a:xfrm>
        </p:spPr>
        <p:txBody>
          <a:bodyPr lIns="91440" tIns="91440" rIns="91440" bIns="182880"/>
          <a:lstStyle/>
          <a:p>
            <a:r>
              <a:rPr lang="en-US" dirty="0" err="1">
                <a:solidFill>
                  <a:schemeClr val="bg1"/>
                </a:solidFill>
              </a:rPr>
              <a:t>Venetoclax</a:t>
            </a:r>
            <a:r>
              <a:rPr lang="en-US" dirty="0">
                <a:solidFill>
                  <a:schemeClr val="bg1"/>
                </a:solidFill>
              </a:rPr>
              <a:t>-Based Up-Front Treatment</a:t>
            </a:r>
          </a:p>
        </p:txBody>
      </p:sp>
    </p:spTree>
    <p:extLst>
      <p:ext uri="{BB962C8B-B14F-4D97-AF65-F5344CB8AC3E}">
        <p14:creationId xmlns:p14="http://schemas.microsoft.com/office/powerpoint/2010/main" val="34602857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Mollie Moran, APRN-CNP, AOCNP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about to begin treatment with </a:t>
            </a:r>
            <a:r>
              <a:rPr lang="en-US" sz="3200" dirty="0" err="1"/>
              <a:t>venetoclax</a:t>
            </a:r>
            <a:r>
              <a:rPr lang="en-US" sz="3200" dirty="0"/>
              <a:t>/</a:t>
            </a:r>
            <a:r>
              <a:rPr lang="en-US" sz="3200" dirty="0" err="1"/>
              <a:t>obinutuzumab</a:t>
            </a:r>
            <a:r>
              <a:rPr lang="en-US" sz="3200" dirty="0"/>
              <a:t> </a:t>
            </a:r>
          </a:p>
        </p:txBody>
      </p:sp>
      <p:pic>
        <p:nvPicPr>
          <p:cNvPr id="2" name="Picture 1">
            <a:extLst>
              <a:ext uri="{FF2B5EF4-FFF2-40B4-BE49-F238E27FC236}">
                <a16:creationId xmlns:a16="http://schemas.microsoft.com/office/drawing/2014/main" id="{C2299C33-6ADB-931F-CDB9-D0608DEDCE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50904"/>
            <a:ext cx="1261872" cy="1261872"/>
          </a:xfrm>
          <a:prstGeom prst="rect">
            <a:avLst/>
          </a:prstGeom>
        </p:spPr>
      </p:pic>
    </p:spTree>
    <p:extLst>
      <p:ext uri="{BB962C8B-B14F-4D97-AF65-F5344CB8AC3E}">
        <p14:creationId xmlns:p14="http://schemas.microsoft.com/office/powerpoint/2010/main" val="27690656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7341D58-C2AA-1278-770E-F52A345C28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2467229" y="1174752"/>
            <a:ext cx="3567440" cy="510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8" name="Title 1"/>
          <p:cNvSpPr>
            <a:spLocks noGrp="1"/>
          </p:cNvSpPr>
          <p:nvPr>
            <p:ph type="title"/>
          </p:nvPr>
        </p:nvSpPr>
        <p:spPr>
          <a:xfrm>
            <a:off x="912286" y="87091"/>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Mechanism of Action of </a:t>
            </a:r>
            <a:r>
              <a:rPr lang="en-US" dirty="0" err="1">
                <a:latin typeface="Calibri" panose="020F0502020204030204" pitchFamily="34" charset="0"/>
                <a:ea typeface="ＭＳ Ｐゴシック" charset="0"/>
                <a:cs typeface="Calibri" panose="020F0502020204030204" pitchFamily="34" charset="0"/>
              </a:rPr>
              <a:t>Venetoclax</a:t>
            </a:r>
            <a:endParaRPr lang="en-US" dirty="0">
              <a:latin typeface="Calibri" panose="020F0502020204030204" pitchFamily="34" charset="0"/>
              <a:ea typeface="ＭＳ Ｐゴシック" charset="0"/>
              <a:cs typeface="Calibri" panose="020F0502020204030204" pitchFamily="34" charset="0"/>
            </a:endParaRPr>
          </a:p>
        </p:txBody>
      </p:sp>
      <p:sp>
        <p:nvSpPr>
          <p:cNvPr id="66562" name="Content Placeholder 2"/>
          <p:cNvSpPr>
            <a:spLocks noGrp="1"/>
          </p:cNvSpPr>
          <p:nvPr>
            <p:ph idx="1"/>
          </p:nvPr>
        </p:nvSpPr>
        <p:spPr>
          <a:xfrm>
            <a:off x="6705600" y="1416053"/>
            <a:ext cx="4565653" cy="4799013"/>
          </a:xfrm>
        </p:spPr>
        <p:txBody>
          <a:bodyPr/>
          <a:lstStyle/>
          <a:p>
            <a:pPr>
              <a:defRPr/>
            </a:pPr>
            <a:r>
              <a:rPr lang="en-US" sz="2200" dirty="0">
                <a:latin typeface="Calibri" panose="020F0502020204030204" pitchFamily="34" charset="0"/>
                <a:ea typeface="ＭＳ Ｐゴシック" charset="0"/>
                <a:cs typeface="Calibri" panose="020F0502020204030204" pitchFamily="34" charset="0"/>
              </a:rPr>
              <a:t>B</a:t>
            </a:r>
            <a:r>
              <a:rPr lang="en-US" sz="2400" dirty="0">
                <a:latin typeface="Calibri" panose="020F0502020204030204" pitchFamily="34" charset="0"/>
                <a:cs typeface="Calibri" panose="020F0502020204030204" pitchFamily="34" charset="0"/>
              </a:rPr>
              <a:t>cl</a:t>
            </a:r>
            <a:r>
              <a:rPr lang="en-US" sz="2200" dirty="0">
                <a:latin typeface="Calibri" panose="020F0502020204030204" pitchFamily="34" charset="0"/>
                <a:ea typeface="ＭＳ Ｐゴシック" charset="0"/>
                <a:cs typeface="Calibri" panose="020F0502020204030204" pitchFamily="34" charset="0"/>
              </a:rPr>
              <a:t>-2 functions to prevent cell death by apoptosis</a:t>
            </a:r>
          </a:p>
          <a:p>
            <a:pPr>
              <a:defRPr/>
            </a:pPr>
            <a:r>
              <a:rPr lang="en-US" sz="2200" dirty="0">
                <a:latin typeface="Calibri" panose="020F0502020204030204" pitchFamily="34" charset="0"/>
                <a:ea typeface="ＭＳ Ｐゴシック" charset="0"/>
                <a:cs typeface="Calibri" panose="020F0502020204030204" pitchFamily="34" charset="0"/>
              </a:rPr>
              <a:t>Venetoclax is specific for B</a:t>
            </a:r>
            <a:r>
              <a:rPr lang="en-US" sz="2400" dirty="0">
                <a:latin typeface="Calibri" panose="020F0502020204030204" pitchFamily="34" charset="0"/>
                <a:cs typeface="Calibri" panose="020F0502020204030204" pitchFamily="34" charset="0"/>
              </a:rPr>
              <a:t>cl</a:t>
            </a:r>
            <a:r>
              <a:rPr lang="en-US" sz="2200" dirty="0">
                <a:latin typeface="Calibri" panose="020F0502020204030204" pitchFamily="34" charset="0"/>
                <a:ea typeface="ＭＳ Ｐゴシック" charset="0"/>
                <a:cs typeface="Calibri" panose="020F0502020204030204" pitchFamily="34" charset="0"/>
              </a:rPr>
              <a:t>-2 and inhibits its function, thereby removing the block on apoptosis</a:t>
            </a:r>
          </a:p>
        </p:txBody>
      </p:sp>
      <p:sp>
        <p:nvSpPr>
          <p:cNvPr id="65540" name="Rectangle 1027"/>
          <p:cNvSpPr>
            <a:spLocks noChangeArrowheads="1"/>
          </p:cNvSpPr>
          <p:nvPr/>
        </p:nvSpPr>
        <p:spPr bwMode="auto">
          <a:xfrm>
            <a:off x="76200" y="6423777"/>
            <a:ext cx="10972800" cy="429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91440" bIns="91440"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Adapted from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Davids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MS,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Letai</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Cancer Cell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2013;23(2):139-41.</a:t>
            </a:r>
          </a:p>
        </p:txBody>
      </p:sp>
      <p:sp>
        <p:nvSpPr>
          <p:cNvPr id="65541" name="TextBox 1"/>
          <p:cNvSpPr txBox="1">
            <a:spLocks noChangeArrowheads="1"/>
          </p:cNvSpPr>
          <p:nvPr/>
        </p:nvSpPr>
        <p:spPr bwMode="auto">
          <a:xfrm>
            <a:off x="3505200" y="2209800"/>
            <a:ext cx="1371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Venetoclax</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65542" name="TextBox 6"/>
          <p:cNvSpPr txBox="1">
            <a:spLocks noChangeArrowheads="1"/>
          </p:cNvSpPr>
          <p:nvPr/>
        </p:nvSpPr>
        <p:spPr bwMode="auto">
          <a:xfrm>
            <a:off x="4876800" y="3581400"/>
            <a:ext cx="1371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Bcl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-XL</a:t>
            </a:r>
          </a:p>
        </p:txBody>
      </p:sp>
      <p:sp>
        <p:nvSpPr>
          <p:cNvPr id="65543" name="TextBox 7"/>
          <p:cNvSpPr txBox="1">
            <a:spLocks noChangeArrowheads="1"/>
          </p:cNvSpPr>
          <p:nvPr/>
        </p:nvSpPr>
        <p:spPr bwMode="auto">
          <a:xfrm>
            <a:off x="3124200" y="3581400"/>
            <a:ext cx="1371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Bcl-2</a:t>
            </a:r>
          </a:p>
        </p:txBody>
      </p:sp>
      <p:sp>
        <p:nvSpPr>
          <p:cNvPr id="65544" name="TextBox 8"/>
          <p:cNvSpPr txBox="1">
            <a:spLocks noChangeArrowheads="1"/>
          </p:cNvSpPr>
          <p:nvPr/>
        </p:nvSpPr>
        <p:spPr bwMode="auto">
          <a:xfrm>
            <a:off x="4940424" y="4941168"/>
            <a:ext cx="1371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Platelet</a:t>
            </a:r>
          </a:p>
        </p:txBody>
      </p:sp>
      <p:sp>
        <p:nvSpPr>
          <p:cNvPr id="65545" name="TextBox 9"/>
          <p:cNvSpPr txBox="1">
            <a:spLocks noChangeArrowheads="1"/>
          </p:cNvSpPr>
          <p:nvPr/>
        </p:nvSpPr>
        <p:spPr bwMode="auto">
          <a:xfrm>
            <a:off x="3162300" y="4941168"/>
            <a:ext cx="1371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Tumor cell</a:t>
            </a:r>
          </a:p>
        </p:txBody>
      </p:sp>
      <p:cxnSp>
        <p:nvCxnSpPr>
          <p:cNvPr id="5" name="Straight Connector 4"/>
          <p:cNvCxnSpPr/>
          <p:nvPr/>
        </p:nvCxnSpPr>
        <p:spPr bwMode="auto">
          <a:xfrm>
            <a:off x="3657600" y="3048000"/>
            <a:ext cx="76200" cy="533400"/>
          </a:xfrm>
          <a:prstGeom prst="line">
            <a:avLst/>
          </a:prstGeom>
          <a:solidFill>
            <a:schemeClr val="accent1"/>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5547" name="Oval 15"/>
          <p:cNvSpPr>
            <a:spLocks noChangeArrowheads="1"/>
          </p:cNvSpPr>
          <p:nvPr/>
        </p:nvSpPr>
        <p:spPr bwMode="auto">
          <a:xfrm>
            <a:off x="3352800" y="3581400"/>
            <a:ext cx="990600" cy="381000"/>
          </a:xfrm>
          <a:prstGeom prst="ellipse">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65548" name="Oval 20"/>
          <p:cNvSpPr>
            <a:spLocks noChangeArrowheads="1"/>
          </p:cNvSpPr>
          <p:nvPr/>
        </p:nvSpPr>
        <p:spPr bwMode="auto">
          <a:xfrm>
            <a:off x="4953000" y="3581400"/>
            <a:ext cx="1295400" cy="381000"/>
          </a:xfrm>
          <a:prstGeom prst="ellipse">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553543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36367"/>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Venetoclax</a:t>
            </a:r>
          </a:p>
        </p:txBody>
      </p:sp>
      <p:sp>
        <p:nvSpPr>
          <p:cNvPr id="63489" name="Content Placeholder 1"/>
          <p:cNvSpPr>
            <a:spLocks noGrp="1"/>
          </p:cNvSpPr>
          <p:nvPr>
            <p:ph idx="1"/>
          </p:nvPr>
        </p:nvSpPr>
        <p:spPr>
          <a:xfrm>
            <a:off x="920747" y="908722"/>
            <a:ext cx="10350506" cy="1262122"/>
          </a:xfrm>
        </p:spPr>
        <p:txBody>
          <a:bodyPr numCol="2"/>
          <a:lstStyle/>
          <a:p>
            <a:pPr marL="0" indent="0">
              <a:spcBef>
                <a:spcPts val="0"/>
              </a:spcBef>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0"/>
              </a:spcBef>
            </a:pPr>
            <a:r>
              <a:rPr lang="en-US" sz="2400" dirty="0">
                <a:latin typeface="Calibri" panose="020F0502020204030204" pitchFamily="34" charset="0"/>
                <a:ea typeface="ＭＳ Ｐゴシック" charset="0"/>
                <a:cs typeface="Calibri" panose="020F0502020204030204" pitchFamily="34" charset="0"/>
              </a:rPr>
              <a:t>Bcl-2 inhibitor</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800"/>
              </a:spcBef>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300"/>
              </a:spcBef>
              <a:spcAft>
                <a:spcPts val="0"/>
              </a:spcAft>
              <a:buClr>
                <a:srgbClr val="002060"/>
              </a:buClr>
              <a:buFont typeface="Arial" panose="020B0604020202020204" pitchFamily="34" charset="0"/>
              <a:buChar char="•"/>
            </a:pPr>
            <a:r>
              <a:rPr lang="en-US" sz="2400" dirty="0">
                <a:latin typeface="Calibri" panose="020F0502020204030204" pitchFamily="34" charset="0"/>
                <a:ea typeface="ＭＳ Ｐゴシック" charset="0"/>
                <a:cs typeface="Calibri" panose="020F0502020204030204" pitchFamily="34" charset="0"/>
              </a:rPr>
              <a:t>For patients with CLL or SLL</a:t>
            </a: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Venetoclax package insert, 6/2022.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grpSp>
        <p:nvGrpSpPr>
          <p:cNvPr id="9" name="Group 8">
            <a:extLst>
              <a:ext uri="{FF2B5EF4-FFF2-40B4-BE49-F238E27FC236}">
                <a16:creationId xmlns:a16="http://schemas.microsoft.com/office/drawing/2014/main" id="{D1945BD1-9824-EE95-1F0D-50D3BCDC5C3A}"/>
              </a:ext>
            </a:extLst>
          </p:cNvPr>
          <p:cNvGrpSpPr/>
          <p:nvPr/>
        </p:nvGrpSpPr>
        <p:grpSpPr>
          <a:xfrm>
            <a:off x="685800" y="1916832"/>
            <a:ext cx="10515600" cy="2506216"/>
            <a:chOff x="457200" y="3717032"/>
            <a:chExt cx="10515600" cy="2506216"/>
          </a:xfrm>
        </p:grpSpPr>
        <p:pic>
          <p:nvPicPr>
            <p:cNvPr id="2" name="Picture 1" descr="A picture containing graphical user interface&#10;&#10;Description automatically generated">
              <a:extLst>
                <a:ext uri="{FF2B5EF4-FFF2-40B4-BE49-F238E27FC236}">
                  <a16:creationId xmlns:a16="http://schemas.microsoft.com/office/drawing/2014/main" id="{009B26FB-0337-10A7-F40A-C2681F443F38}"/>
                </a:ext>
              </a:extLst>
            </p:cNvPr>
            <p:cNvPicPr>
              <a:picLocks noChangeAspect="1"/>
            </p:cNvPicPr>
            <p:nvPr/>
          </p:nvPicPr>
          <p:blipFill rotWithShape="1">
            <a:blip r:embed="rId2"/>
            <a:srcRect b="53014"/>
            <a:stretch/>
          </p:blipFill>
          <p:spPr>
            <a:xfrm>
              <a:off x="457200" y="3717032"/>
              <a:ext cx="10515600" cy="2506216"/>
            </a:xfrm>
            <a:prstGeom prst="rect">
              <a:avLst/>
            </a:prstGeom>
          </p:spPr>
        </p:pic>
        <p:sp>
          <p:nvSpPr>
            <p:cNvPr id="8" name="Freeform 7">
              <a:extLst>
                <a:ext uri="{FF2B5EF4-FFF2-40B4-BE49-F238E27FC236}">
                  <a16:creationId xmlns:a16="http://schemas.microsoft.com/office/drawing/2014/main" id="{90C0B724-2C54-CBA5-6F4C-027455F57B7D}"/>
                </a:ext>
              </a:extLst>
            </p:cNvPr>
            <p:cNvSpPr/>
            <p:nvPr/>
          </p:nvSpPr>
          <p:spPr bwMode="auto">
            <a:xfrm>
              <a:off x="6622181" y="3869356"/>
              <a:ext cx="4196615" cy="924025"/>
            </a:xfrm>
            <a:custGeom>
              <a:avLst/>
              <a:gdLst>
                <a:gd name="connsiteX0" fmla="*/ 163630 w 4196615"/>
                <a:gd name="connsiteY0" fmla="*/ 904775 h 924025"/>
                <a:gd name="connsiteX1" fmla="*/ 163630 w 4196615"/>
                <a:gd name="connsiteY1" fmla="*/ 904775 h 924025"/>
                <a:gd name="connsiteX2" fmla="*/ 587141 w 4196615"/>
                <a:gd name="connsiteY2" fmla="*/ 924025 h 924025"/>
                <a:gd name="connsiteX3" fmla="*/ 721895 w 4196615"/>
                <a:gd name="connsiteY3" fmla="*/ 914400 h 924025"/>
                <a:gd name="connsiteX4" fmla="*/ 779646 w 4196615"/>
                <a:gd name="connsiteY4" fmla="*/ 895149 h 924025"/>
                <a:gd name="connsiteX5" fmla="*/ 808522 w 4196615"/>
                <a:gd name="connsiteY5" fmla="*/ 885524 h 924025"/>
                <a:gd name="connsiteX6" fmla="*/ 837398 w 4196615"/>
                <a:gd name="connsiteY6" fmla="*/ 875899 h 924025"/>
                <a:gd name="connsiteX7" fmla="*/ 856648 w 4196615"/>
                <a:gd name="connsiteY7" fmla="*/ 875899 h 924025"/>
                <a:gd name="connsiteX8" fmla="*/ 856648 w 4196615"/>
                <a:gd name="connsiteY8" fmla="*/ 875899 h 924025"/>
                <a:gd name="connsiteX9" fmla="*/ 924025 w 4196615"/>
                <a:gd name="connsiteY9" fmla="*/ 827772 h 924025"/>
                <a:gd name="connsiteX10" fmla="*/ 1106905 w 4196615"/>
                <a:gd name="connsiteY10" fmla="*/ 924025 h 924025"/>
                <a:gd name="connsiteX11" fmla="*/ 4196615 w 4196615"/>
                <a:gd name="connsiteY11" fmla="*/ 924025 h 924025"/>
                <a:gd name="connsiteX12" fmla="*/ 4196615 w 4196615"/>
                <a:gd name="connsiteY12" fmla="*/ 57751 h 924025"/>
                <a:gd name="connsiteX13" fmla="*/ 3975234 w 4196615"/>
                <a:gd name="connsiteY13" fmla="*/ 0 h 924025"/>
                <a:gd name="connsiteX14" fmla="*/ 0 w 4196615"/>
                <a:gd name="connsiteY14" fmla="*/ 0 h 924025"/>
                <a:gd name="connsiteX15" fmla="*/ 0 w 4196615"/>
                <a:gd name="connsiteY15" fmla="*/ 327259 h 924025"/>
                <a:gd name="connsiteX16" fmla="*/ 28876 w 4196615"/>
                <a:gd name="connsiteY16" fmla="*/ 673768 h 924025"/>
                <a:gd name="connsiteX17" fmla="*/ 163630 w 4196615"/>
                <a:gd name="connsiteY17" fmla="*/ 904775 h 9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6615" h="924025">
                  <a:moveTo>
                    <a:pt x="163630" y="904775"/>
                  </a:moveTo>
                  <a:lnTo>
                    <a:pt x="163630" y="904775"/>
                  </a:lnTo>
                  <a:cubicBezTo>
                    <a:pt x="335627" y="920411"/>
                    <a:pt x="351769" y="924025"/>
                    <a:pt x="587141" y="924025"/>
                  </a:cubicBezTo>
                  <a:cubicBezTo>
                    <a:pt x="632173" y="924025"/>
                    <a:pt x="676977" y="917608"/>
                    <a:pt x="721895" y="914400"/>
                  </a:cubicBezTo>
                  <a:lnTo>
                    <a:pt x="779646" y="895149"/>
                  </a:lnTo>
                  <a:lnTo>
                    <a:pt x="808522" y="885524"/>
                  </a:lnTo>
                  <a:cubicBezTo>
                    <a:pt x="818147" y="882316"/>
                    <a:pt x="827252" y="875899"/>
                    <a:pt x="837398" y="875899"/>
                  </a:cubicBezTo>
                  <a:lnTo>
                    <a:pt x="856648" y="875899"/>
                  </a:lnTo>
                  <a:lnTo>
                    <a:pt x="856648" y="875899"/>
                  </a:lnTo>
                  <a:lnTo>
                    <a:pt x="924025" y="827772"/>
                  </a:lnTo>
                  <a:lnTo>
                    <a:pt x="1106905" y="924025"/>
                  </a:lnTo>
                  <a:lnTo>
                    <a:pt x="4196615" y="924025"/>
                  </a:lnTo>
                  <a:lnTo>
                    <a:pt x="4196615" y="57751"/>
                  </a:lnTo>
                  <a:lnTo>
                    <a:pt x="3975234" y="0"/>
                  </a:lnTo>
                  <a:lnTo>
                    <a:pt x="0" y="0"/>
                  </a:lnTo>
                  <a:lnTo>
                    <a:pt x="0" y="327259"/>
                  </a:lnTo>
                  <a:lnTo>
                    <a:pt x="28876" y="673768"/>
                  </a:lnTo>
                  <a:lnTo>
                    <a:pt x="163630" y="90477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
        <p:nvSpPr>
          <p:cNvPr id="10" name="Content Placeholder 1">
            <a:extLst>
              <a:ext uri="{FF2B5EF4-FFF2-40B4-BE49-F238E27FC236}">
                <a16:creationId xmlns:a16="http://schemas.microsoft.com/office/drawing/2014/main" id="{01C8A64A-2F8A-FDC5-667E-B4D2EE5B6037}"/>
              </a:ext>
            </a:extLst>
          </p:cNvPr>
          <p:cNvSpPr txBox="1">
            <a:spLocks/>
          </p:cNvSpPr>
          <p:nvPr/>
        </p:nvSpPr>
        <p:spPr bwMode="auto">
          <a:xfrm>
            <a:off x="938386" y="2087701"/>
            <a:ext cx="10350506" cy="438913"/>
          </a:xfrm>
          <a:prstGeom prst="rect">
            <a:avLst/>
          </a:prstGeom>
          <a:noFill/>
          <a:ln w="9525">
            <a:noFill/>
            <a:miter lim="800000"/>
            <a:headEnd/>
            <a:tailEnd/>
          </a:ln>
        </p:spPr>
        <p:txBody>
          <a:bodyPr vert="horz" wrap="square" lIns="0" tIns="0" rIns="0" bIns="0" numCol="2"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0"/>
              </a:spcBef>
              <a:spcAft>
                <a:spcPts val="800"/>
              </a:spcAft>
              <a:buClr>
                <a:srgbClr val="000000"/>
              </a:buClr>
              <a:buSzPct val="100000"/>
              <a:buFont typeface="Arial" pitchFamily="-72" charset="0"/>
              <a:buNone/>
              <a:tabLst/>
              <a:defRPr/>
            </a:pPr>
            <a:r>
              <a:rPr kumimoji="0" lang="en-US" sz="1800" b="1" i="0" u="none" strike="noStrike" kern="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Dosing</a:t>
            </a:r>
            <a:endPar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400" b="1" i="0" u="none" strike="noStrike" kern="0" cap="none" spc="0" normalizeH="0" baseline="0" noProof="0" dirty="0">
              <a:ln>
                <a:noFill/>
              </a:ln>
              <a:solidFill>
                <a:srgbClr val="99CCFF"/>
              </a:solidFill>
              <a:effectLst/>
              <a:uLnTx/>
              <a:uFillTx/>
              <a:latin typeface="Calibri" panose="020F0502020204030204" pitchFamily="34" charset="0"/>
              <a:ea typeface="ＭＳ Ｐゴシック" charset="0"/>
              <a:cs typeface="Calibri" panose="020F0502020204030204" pitchFamily="34" charset="0"/>
            </a:endParaRPr>
          </a:p>
        </p:txBody>
      </p:sp>
      <p:sp>
        <p:nvSpPr>
          <p:cNvPr id="12" name="Content Placeholder 1">
            <a:extLst>
              <a:ext uri="{FF2B5EF4-FFF2-40B4-BE49-F238E27FC236}">
                <a16:creationId xmlns:a16="http://schemas.microsoft.com/office/drawing/2014/main" id="{993196D7-5BF9-8F3F-5ECD-93A830DB5C72}"/>
              </a:ext>
            </a:extLst>
          </p:cNvPr>
          <p:cNvSpPr txBox="1">
            <a:spLocks/>
          </p:cNvSpPr>
          <p:nvPr/>
        </p:nvSpPr>
        <p:spPr bwMode="auto">
          <a:xfrm>
            <a:off x="929208" y="4591107"/>
            <a:ext cx="10515600" cy="129614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42900" marR="0" lvl="0" indent="-342900" algn="l" defTabSz="412750" rtl="0" eaLnBrk="0" fontAlgn="base" latinLnBrk="0" hangingPunct="0">
              <a:lnSpc>
                <a:spcPct val="105000"/>
              </a:lnSpc>
              <a:spcBef>
                <a:spcPts val="0"/>
              </a:spcBef>
              <a:spcAft>
                <a:spcPts val="800"/>
              </a:spcAft>
              <a:buClr>
                <a:srgbClr val="000000"/>
              </a:buClr>
              <a:buSzPct val="100000"/>
              <a:buFont typeface="Arial" pitchFamily="-72" charset="0"/>
              <a:buChar char="•"/>
              <a:tabLst/>
              <a:defRPr/>
            </a:pPr>
            <a:r>
              <a:rPr kumimoji="0" lang="en-US" sz="19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In combination with obinutuzumab: After ramp-up, continue venetoclax 400 mg once daily until the last day of cycle 12</a:t>
            </a:r>
          </a:p>
          <a:p>
            <a:pPr marL="342900" marR="0" lvl="0" indent="-342900" algn="l" defTabSz="412750" rtl="0" eaLnBrk="0" fontAlgn="base" latinLnBrk="0" hangingPunct="0">
              <a:lnSpc>
                <a:spcPct val="105000"/>
              </a:lnSpc>
              <a:spcBef>
                <a:spcPts val="0"/>
              </a:spcBef>
              <a:spcAft>
                <a:spcPts val="800"/>
              </a:spcAft>
              <a:buClr>
                <a:srgbClr val="000000"/>
              </a:buClr>
              <a:buSzPct val="100000"/>
              <a:buFont typeface="Arial" pitchFamily="-72" charset="0"/>
              <a:buChar char="•"/>
              <a:tabLst/>
              <a:defRPr/>
            </a:pPr>
            <a:r>
              <a:rPr kumimoji="0" lang="en-US" sz="19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In combination with rituximab: After ramp-up, continue venetoclax 400 mg once daily for 24 months</a:t>
            </a:r>
          </a:p>
          <a:p>
            <a:pPr marL="342900" marR="0" lvl="0" indent="-342900" algn="l" defTabSz="412750" rtl="0" eaLnBrk="0" fontAlgn="base" latinLnBrk="0" hangingPunct="0">
              <a:lnSpc>
                <a:spcPct val="105000"/>
              </a:lnSpc>
              <a:spcBef>
                <a:spcPts val="0"/>
              </a:spcBef>
              <a:spcAft>
                <a:spcPts val="800"/>
              </a:spcAft>
              <a:buClr>
                <a:srgbClr val="000000"/>
              </a:buClr>
              <a:buSzPct val="100000"/>
              <a:buFont typeface="Arial" pitchFamily="-72" charset="0"/>
              <a:buChar char="•"/>
              <a:tabLst/>
              <a:defRPr/>
            </a:pPr>
            <a:r>
              <a:rPr kumimoji="0" lang="en-US" sz="19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 monotherapy: After ramp-up, continue venetoclax 400 mg once daily until disease progression or unacceptable toxicity</a:t>
            </a:r>
          </a:p>
        </p:txBody>
      </p:sp>
    </p:spTree>
    <p:extLst>
      <p:ext uri="{BB962C8B-B14F-4D97-AF65-F5344CB8AC3E}">
        <p14:creationId xmlns:p14="http://schemas.microsoft.com/office/powerpoint/2010/main" val="6389779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Patient Education: Venetoclax</a:t>
            </a:r>
          </a:p>
        </p:txBody>
      </p:sp>
      <p:sp>
        <p:nvSpPr>
          <p:cNvPr id="3" name="Content Placeholder 2"/>
          <p:cNvSpPr>
            <a:spLocks noGrp="1"/>
          </p:cNvSpPr>
          <p:nvPr>
            <p:ph idx="1"/>
          </p:nvPr>
        </p:nvSpPr>
        <p:spPr>
          <a:xfrm>
            <a:off x="912286" y="1370013"/>
            <a:ext cx="10358967" cy="4677243"/>
          </a:xfrm>
        </p:spPr>
        <p:txBody>
          <a:bodyPr>
            <a:normAutofit/>
          </a:bodyPr>
          <a:lstStyle/>
          <a:p>
            <a:pPr>
              <a:spcAft>
                <a:spcPts val="1200"/>
              </a:spcAft>
            </a:pPr>
            <a:r>
              <a:rPr lang="en-US" sz="2200" dirty="0">
                <a:latin typeface="Calibri" panose="020F0502020204030204" pitchFamily="34" charset="0"/>
                <a:cs typeface="Calibri" panose="020F0502020204030204" pitchFamily="34" charset="0"/>
              </a:rPr>
              <a:t>Pharmacy consultation re potential drug interactions</a:t>
            </a:r>
          </a:p>
          <a:p>
            <a:pPr lvl="1">
              <a:spcAft>
                <a:spcPts val="1200"/>
              </a:spcAft>
            </a:pPr>
            <a:r>
              <a:rPr lang="en-US" sz="2200" dirty="0">
                <a:latin typeface="Calibri" panose="020F0502020204030204" pitchFamily="34" charset="0"/>
                <a:cs typeface="Calibri" panose="020F0502020204030204" pitchFamily="34" charset="0"/>
              </a:rPr>
              <a:t>CYP3A4 interactions – Avoid strong inhibitors and inducers</a:t>
            </a:r>
          </a:p>
          <a:p>
            <a:pPr lvl="2">
              <a:spcAft>
                <a:spcPts val="1200"/>
              </a:spcAft>
            </a:pPr>
            <a:r>
              <a:rPr lang="en-US" sz="2200" dirty="0">
                <a:latin typeface="Calibri" panose="020F0502020204030204" pitchFamily="34" charset="0"/>
                <a:cs typeface="Calibri" panose="020F0502020204030204" pitchFamily="34" charset="0"/>
              </a:rPr>
              <a:t>Azole antifungals, </a:t>
            </a:r>
            <a:r>
              <a:rPr lang="en-US" sz="2200" dirty="0" err="1">
                <a:latin typeface="Calibri" panose="020F0502020204030204" pitchFamily="34" charset="0"/>
                <a:cs typeface="Calibri" panose="020F0502020204030204" pitchFamily="34" charset="0"/>
              </a:rPr>
              <a:t>mycin</a:t>
            </a:r>
            <a:r>
              <a:rPr lang="en-US" sz="2200" dirty="0">
                <a:latin typeface="Calibri" panose="020F0502020204030204" pitchFamily="34" charset="0"/>
                <a:cs typeface="Calibri" panose="020F0502020204030204" pitchFamily="34" charset="0"/>
              </a:rPr>
              <a:t> antibiotics, protease inhibitors, </a:t>
            </a:r>
            <a:r>
              <a:rPr lang="en-US" sz="2200" dirty="0" err="1">
                <a:latin typeface="Calibri" panose="020F0502020204030204" pitchFamily="34" charset="0"/>
                <a:cs typeface="Calibri" panose="020F0502020204030204" pitchFamily="34" charset="0"/>
              </a:rPr>
              <a:t>etc</a:t>
            </a:r>
            <a:endParaRPr lang="en-US" sz="2200" dirty="0">
              <a:latin typeface="Calibri" panose="020F0502020204030204" pitchFamily="34" charset="0"/>
              <a:cs typeface="Calibri" panose="020F0502020204030204" pitchFamily="34" charset="0"/>
            </a:endParaRPr>
          </a:p>
          <a:p>
            <a:pPr lvl="2">
              <a:spcAft>
                <a:spcPts val="1200"/>
              </a:spcAft>
            </a:pPr>
            <a:r>
              <a:rPr lang="en-US" sz="2200" dirty="0">
                <a:latin typeface="Calibri" panose="020F0502020204030204" pitchFamily="34" charset="0"/>
                <a:cs typeface="Calibri" panose="020F0502020204030204" pitchFamily="34" charset="0"/>
              </a:rPr>
              <a:t>Moderate – Consider dose adjustment</a:t>
            </a:r>
          </a:p>
          <a:p>
            <a:pPr lvl="2">
              <a:spcAft>
                <a:spcPts val="1200"/>
              </a:spcAft>
            </a:pPr>
            <a:r>
              <a:rPr lang="en-US" sz="2200" dirty="0">
                <a:latin typeface="Calibri" panose="020F0502020204030204" pitchFamily="34" charset="0"/>
                <a:cs typeface="Calibri" panose="020F0502020204030204" pitchFamily="34" charset="0"/>
              </a:rPr>
              <a:t>Avoid grapefruit/juice, Seville oranges, and starfruit</a:t>
            </a:r>
          </a:p>
          <a:p>
            <a:pPr>
              <a:spcAft>
                <a:spcPts val="1200"/>
              </a:spcAft>
            </a:pPr>
            <a:r>
              <a:rPr lang="en-US" sz="2200" dirty="0">
                <a:latin typeface="Calibri" panose="020F0502020204030204" pitchFamily="34" charset="0"/>
                <a:cs typeface="Calibri" panose="020F0502020204030204" pitchFamily="34" charset="0"/>
              </a:rPr>
              <a:t>Take with food and water, same time each day</a:t>
            </a:r>
          </a:p>
          <a:p>
            <a:pPr marL="0" indent="0">
              <a:buNone/>
            </a:pPr>
            <a:endParaRPr lang="en-US" sz="22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11A506C-6D9B-AA77-2C7C-E9DCDF504CCC}"/>
              </a:ext>
            </a:extLst>
          </p:cNvPr>
          <p:cNvSpPr txBox="1"/>
          <p:nvPr/>
        </p:nvSpPr>
        <p:spPr>
          <a:xfrm>
            <a:off x="0" y="6532586"/>
            <a:ext cx="3875741"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Robin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Klebig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MSN, APRN, CNP, AOCNP</a:t>
            </a:r>
          </a:p>
        </p:txBody>
      </p:sp>
    </p:spTree>
    <p:extLst>
      <p:ext uri="{BB962C8B-B14F-4D97-AF65-F5344CB8AC3E}">
        <p14:creationId xmlns:p14="http://schemas.microsoft.com/office/powerpoint/2010/main" val="36017578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Patient Education: </a:t>
            </a:r>
            <a:r>
              <a:rPr lang="en-US" dirty="0" err="1">
                <a:latin typeface="Calibri" panose="020F0502020204030204" pitchFamily="34" charset="0"/>
                <a:cs typeface="Calibri" panose="020F0502020204030204" pitchFamily="34" charset="0"/>
              </a:rPr>
              <a:t>Venetoclax</a:t>
            </a:r>
            <a:r>
              <a:rPr lang="en-US" dirty="0">
                <a:latin typeface="Calibri" panose="020F0502020204030204" pitchFamily="34" charset="0"/>
                <a:cs typeface="Calibri" panose="020F0502020204030204" pitchFamily="34" charset="0"/>
              </a:rPr>
              <a:t> (Continued)</a:t>
            </a:r>
          </a:p>
        </p:txBody>
      </p:sp>
      <p:sp>
        <p:nvSpPr>
          <p:cNvPr id="3" name="Content Placeholder 2"/>
          <p:cNvSpPr>
            <a:spLocks noGrp="1"/>
          </p:cNvSpPr>
          <p:nvPr>
            <p:ph idx="1"/>
          </p:nvPr>
        </p:nvSpPr>
        <p:spPr>
          <a:xfrm>
            <a:off x="912287" y="1416053"/>
            <a:ext cx="5399738" cy="4677243"/>
          </a:xfrm>
        </p:spPr>
        <p:txBody>
          <a:bodyPr>
            <a:normAutofit fontScale="92500" lnSpcReduction="20000"/>
          </a:bodyPr>
          <a:lstStyle/>
          <a:p>
            <a:pPr marL="0" indent="0">
              <a:spcAft>
                <a:spcPts val="600"/>
              </a:spcAft>
              <a:buNone/>
            </a:pPr>
            <a:r>
              <a:rPr lang="en-US" sz="2000" b="1" dirty="0">
                <a:solidFill>
                  <a:srgbClr val="0432FF"/>
                </a:solidFill>
                <a:latin typeface="Calibri" panose="020F0502020204030204" pitchFamily="34" charset="0"/>
                <a:cs typeface="Calibri" panose="020F0502020204030204" pitchFamily="34" charset="0"/>
              </a:rPr>
              <a:t>Potential for tumor lysis syndrome (TLS)</a:t>
            </a:r>
          </a:p>
          <a:p>
            <a:pPr>
              <a:spcAft>
                <a:spcPts val="600"/>
              </a:spcAft>
            </a:pPr>
            <a:r>
              <a:rPr lang="en-US" sz="2000" dirty="0">
                <a:latin typeface="Calibri" panose="020F0502020204030204" pitchFamily="34" charset="0"/>
                <a:cs typeface="Calibri" panose="020F0502020204030204" pitchFamily="34" charset="0"/>
              </a:rPr>
              <a:t>5-week ramp-up to goal dose</a:t>
            </a:r>
          </a:p>
          <a:p>
            <a:pPr>
              <a:spcAft>
                <a:spcPts val="600"/>
              </a:spcAft>
            </a:pPr>
            <a:r>
              <a:rPr lang="en-US" sz="2000" dirty="0">
                <a:latin typeface="Calibri" panose="020F0502020204030204" pitchFamily="34" charset="0"/>
                <a:cs typeface="Calibri" panose="020F0502020204030204" pitchFamily="34" charset="0"/>
              </a:rPr>
              <a:t>Hospitalization for weekly ramp up (bulky)</a:t>
            </a:r>
          </a:p>
          <a:p>
            <a:pPr>
              <a:spcAft>
                <a:spcPts val="600"/>
              </a:spcAft>
            </a:pPr>
            <a:r>
              <a:rPr lang="en-US" sz="2000" dirty="0">
                <a:latin typeface="Calibri" panose="020F0502020204030204" pitchFamily="34" charset="0"/>
                <a:cs typeface="Calibri" panose="020F0502020204030204" pitchFamily="34" charset="0"/>
              </a:rPr>
              <a:t>TLS lab monitoring q8h x 24 hours</a:t>
            </a:r>
          </a:p>
          <a:p>
            <a:pPr>
              <a:spcAft>
                <a:spcPts val="600"/>
              </a:spcAft>
            </a:pPr>
            <a:r>
              <a:rPr lang="en-US" sz="2000" dirty="0">
                <a:latin typeface="Calibri" panose="020F0502020204030204" pitchFamily="34" charset="0"/>
                <a:cs typeface="Calibri" panose="020F0502020204030204" pitchFamily="34" charset="0"/>
              </a:rPr>
              <a:t>Allopurinol</a:t>
            </a:r>
          </a:p>
          <a:p>
            <a:pPr>
              <a:spcAft>
                <a:spcPts val="600"/>
              </a:spcAft>
            </a:pPr>
            <a:r>
              <a:rPr lang="en-US" sz="2000" dirty="0">
                <a:latin typeface="Calibri" panose="020F0502020204030204" pitchFamily="34" charset="0"/>
                <a:cs typeface="Calibri" panose="020F0502020204030204" pitchFamily="34" charset="0"/>
              </a:rPr>
              <a:t>Hydration</a:t>
            </a:r>
          </a:p>
          <a:p>
            <a:pPr marL="0" indent="0">
              <a:spcAft>
                <a:spcPts val="600"/>
              </a:spcAft>
              <a:buNone/>
            </a:pPr>
            <a:r>
              <a:rPr lang="en-US" sz="2000" b="1" dirty="0">
                <a:solidFill>
                  <a:srgbClr val="0432FF"/>
                </a:solidFill>
                <a:latin typeface="Calibri" panose="020F0502020204030204" pitchFamily="34" charset="0"/>
                <a:cs typeface="Calibri" panose="020F0502020204030204" pitchFamily="34" charset="0"/>
              </a:rPr>
              <a:t>Nausea</a:t>
            </a:r>
          </a:p>
          <a:p>
            <a:pPr>
              <a:spcAft>
                <a:spcPts val="600"/>
              </a:spcAft>
            </a:pPr>
            <a:r>
              <a:rPr lang="en-US" sz="2000" dirty="0">
                <a:latin typeface="Calibri" panose="020F0502020204030204" pitchFamily="34" charset="0"/>
                <a:cs typeface="Calibri" panose="020F0502020204030204" pitchFamily="34" charset="0"/>
              </a:rPr>
              <a:t>Antiemetic as needed</a:t>
            </a:r>
          </a:p>
          <a:p>
            <a:pPr marL="0" indent="0">
              <a:spcAft>
                <a:spcPts val="600"/>
              </a:spcAft>
              <a:buNone/>
            </a:pPr>
            <a:r>
              <a:rPr lang="en-US" sz="2000" b="1" dirty="0">
                <a:solidFill>
                  <a:srgbClr val="0432FF"/>
                </a:solidFill>
                <a:latin typeface="Calibri" panose="020F0502020204030204" pitchFamily="34" charset="0"/>
                <a:cs typeface="Calibri" panose="020F0502020204030204" pitchFamily="34" charset="0"/>
              </a:rPr>
              <a:t>Diarrhea</a:t>
            </a:r>
          </a:p>
          <a:p>
            <a:pPr>
              <a:spcAft>
                <a:spcPts val="600"/>
              </a:spcAft>
            </a:pPr>
            <a:r>
              <a:rPr lang="en-US" sz="2000" dirty="0">
                <a:latin typeface="Calibri" panose="020F0502020204030204" pitchFamily="34" charset="0"/>
                <a:cs typeface="Calibri" panose="020F0502020204030204" pitchFamily="34" charset="0"/>
              </a:rPr>
              <a:t>Loperamide as needed</a:t>
            </a:r>
          </a:p>
          <a:p>
            <a:pPr>
              <a:spcAft>
                <a:spcPts val="600"/>
              </a:spcAft>
            </a:pPr>
            <a:r>
              <a:rPr lang="en-US" sz="2000" dirty="0">
                <a:latin typeface="Calibri" panose="020F0502020204030204" pitchFamily="34" charset="0"/>
                <a:cs typeface="Calibri" panose="020F0502020204030204" pitchFamily="34" charset="0"/>
              </a:rPr>
              <a:t>Record # stools per day at baseline</a:t>
            </a:r>
          </a:p>
          <a:p>
            <a:pPr marL="0" indent="0">
              <a:spcAft>
                <a:spcPts val="0"/>
              </a:spcAft>
              <a:buNone/>
            </a:pPr>
            <a:endParaRPr lang="en-US" sz="2400" b="1" dirty="0">
              <a:solidFill>
                <a:srgbClr val="0432FF"/>
              </a:solidFill>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B8EA4D4E-7228-744C-8AAE-D05EA09B2CAE}"/>
              </a:ext>
            </a:extLst>
          </p:cNvPr>
          <p:cNvSpPr txBox="1">
            <a:spLocks/>
          </p:cNvSpPr>
          <p:nvPr/>
        </p:nvSpPr>
        <p:spPr bwMode="auto">
          <a:xfrm>
            <a:off x="6477000" y="1371600"/>
            <a:ext cx="5486400" cy="5029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ts val="600"/>
              </a:spcAft>
              <a:buClrTx/>
              <a:buSzTx/>
              <a:buFontTx/>
              <a:buNone/>
              <a:tabLst/>
              <a:defRPr/>
            </a:pPr>
            <a:r>
              <a:rPr kumimoji="0" lang="en-US" sz="1900" b="1" i="0" u="none" strike="noStrike" kern="0" cap="none" spc="0" normalizeH="0" baseline="0" noProof="0" dirty="0" err="1">
                <a:ln>
                  <a:noFill/>
                </a:ln>
                <a:solidFill>
                  <a:srgbClr val="0432FF"/>
                </a:solidFill>
                <a:effectLst/>
                <a:uLnTx/>
                <a:uFillTx/>
                <a:latin typeface="Calibri" panose="020F0502020204030204" pitchFamily="34" charset="0"/>
                <a:ea typeface="ＭＳ Ｐゴシック"/>
                <a:cs typeface="Calibri" panose="020F0502020204030204" pitchFamily="34" charset="0"/>
              </a:rPr>
              <a:t>Cytopenias</a:t>
            </a:r>
            <a:endParaRPr kumimoji="0" lang="en-US" sz="1900" b="1" i="0" u="none" strike="noStrike" kern="0" cap="none" spc="0" normalizeH="0" baseline="0" noProof="0" dirty="0">
              <a:ln>
                <a:noFill/>
              </a:ln>
              <a:solidFill>
                <a:srgbClr val="0432FF"/>
              </a:solidFill>
              <a:effectLst/>
              <a:uLnTx/>
              <a:uFillTx/>
              <a:latin typeface="Calibri" panose="020F0502020204030204" pitchFamily="34" charset="0"/>
              <a:ea typeface="ＭＳ Ｐゴシック"/>
              <a:cs typeface="Calibri" panose="020F0502020204030204" pitchFamily="34" charset="0"/>
            </a:endParaRPr>
          </a:p>
          <a:p>
            <a:pPr marL="342906" marR="0" lvl="0" indent="-342906" algn="l" defTabSz="914400" rtl="0" eaLnBrk="0" fontAlgn="base" latinLnBrk="0" hangingPunct="0">
              <a:lnSpc>
                <a:spcPct val="100000"/>
              </a:lnSpc>
              <a:spcBef>
                <a:spcPts val="1680"/>
              </a:spcBef>
              <a:spcAft>
                <a:spcPts val="0"/>
              </a:spcAft>
              <a:buClrTx/>
              <a:buSzTx/>
              <a:buFontTx/>
              <a:buChar char="•"/>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Neutropenia</a:t>
            </a:r>
          </a:p>
          <a:p>
            <a:pPr marL="742962" marR="0" lvl="1" indent="-285755" algn="l" defTabSz="914400" rtl="0" eaLnBrk="0" fontAlgn="base" latinLnBrk="0" hangingPunct="0">
              <a:lnSpc>
                <a:spcPct val="100000"/>
              </a:lnSpc>
              <a:spcBef>
                <a:spcPts val="200"/>
              </a:spcBef>
              <a:spcAft>
                <a:spcPts val="0"/>
              </a:spcAft>
              <a:buClrTx/>
              <a:buSzTx/>
              <a:buFontTx/>
              <a:buChar char="–"/>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Increased infection risk</a:t>
            </a:r>
          </a:p>
          <a:p>
            <a:pPr marL="342906" marR="0" lvl="0" indent="-342906" algn="l" defTabSz="914400" rtl="0" eaLnBrk="0" fontAlgn="base" latinLnBrk="0" hangingPunct="0">
              <a:lnSpc>
                <a:spcPct val="100000"/>
              </a:lnSpc>
              <a:spcBef>
                <a:spcPts val="1680"/>
              </a:spcBef>
              <a:spcAft>
                <a:spcPts val="0"/>
              </a:spcAft>
              <a:buClrTx/>
              <a:buSzTx/>
              <a:buFontTx/>
              <a:buChar char="•"/>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Thrombocytopenia</a:t>
            </a:r>
          </a:p>
          <a:p>
            <a:pPr marL="742962" marR="0" lvl="1" indent="-285755" algn="l" defTabSz="914400" rtl="0" eaLnBrk="0" fontAlgn="base" latinLnBrk="0" hangingPunct="0">
              <a:lnSpc>
                <a:spcPct val="100000"/>
              </a:lnSpc>
              <a:spcBef>
                <a:spcPts val="200"/>
              </a:spcBef>
              <a:spcAft>
                <a:spcPts val="0"/>
              </a:spcAft>
              <a:buClrTx/>
              <a:buSzTx/>
              <a:buFontTx/>
              <a:buChar char="–"/>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Bleeding risk</a:t>
            </a:r>
          </a:p>
          <a:p>
            <a:pPr marL="342906" marR="0" lvl="0" indent="-342906" algn="l" defTabSz="914400" rtl="0" eaLnBrk="0" fontAlgn="base" latinLnBrk="0" hangingPunct="0">
              <a:lnSpc>
                <a:spcPct val="100000"/>
              </a:lnSpc>
              <a:spcBef>
                <a:spcPts val="1680"/>
              </a:spcBef>
              <a:spcAft>
                <a:spcPts val="0"/>
              </a:spcAft>
              <a:buClrTx/>
              <a:buSzTx/>
              <a:buFontTx/>
              <a:buChar char="•"/>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Anemia </a:t>
            </a:r>
          </a:p>
          <a:p>
            <a:pPr marL="742962" marR="0" lvl="1" indent="-285755" algn="l" defTabSz="914400" rtl="0" eaLnBrk="0" fontAlgn="base" latinLnBrk="0" hangingPunct="0">
              <a:lnSpc>
                <a:spcPct val="100000"/>
              </a:lnSpc>
              <a:spcBef>
                <a:spcPts val="200"/>
              </a:spcBef>
              <a:spcAft>
                <a:spcPts val="0"/>
              </a:spcAft>
              <a:buClrTx/>
              <a:buSzTx/>
              <a:buFontTx/>
              <a:buChar char="–"/>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Typically not transfusion requiring</a:t>
            </a:r>
          </a:p>
          <a:p>
            <a:pPr marL="342906" marR="0" lvl="0" indent="-342906"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endParaRPr>
          </a:p>
        </p:txBody>
      </p:sp>
      <p:sp>
        <p:nvSpPr>
          <p:cNvPr id="6" name="TextBox 5">
            <a:extLst>
              <a:ext uri="{FF2B5EF4-FFF2-40B4-BE49-F238E27FC236}">
                <a16:creationId xmlns:a16="http://schemas.microsoft.com/office/drawing/2014/main" id="{6BA86F19-03F6-0E87-3DB7-9351C945EBE3}"/>
              </a:ext>
            </a:extLst>
          </p:cNvPr>
          <p:cNvSpPr txBox="1"/>
          <p:nvPr/>
        </p:nvSpPr>
        <p:spPr>
          <a:xfrm>
            <a:off x="0" y="6532586"/>
            <a:ext cx="3875741"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Robin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Klebig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MSN, APRN, CNP, AOCNP</a:t>
            </a:r>
          </a:p>
        </p:txBody>
      </p:sp>
    </p:spTree>
    <p:extLst>
      <p:ext uri="{BB962C8B-B14F-4D97-AF65-F5344CB8AC3E}">
        <p14:creationId xmlns:p14="http://schemas.microsoft.com/office/powerpoint/2010/main" val="35234869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16271"/>
            <a:ext cx="10668000" cy="1143000"/>
          </a:xfrm>
        </p:spPr>
        <p:txBody>
          <a:bodyPr/>
          <a:lstStyle/>
          <a:p>
            <a:r>
              <a:rPr lang="en-US" altLang="en-US" dirty="0"/>
              <a:t>TLS Risk with Venetoclax Is a Continuum Based on Multiple Factors</a:t>
            </a:r>
            <a:endParaRPr lang="en-US" dirty="0"/>
          </a:p>
        </p:txBody>
      </p:sp>
      <p:pic>
        <p:nvPicPr>
          <p:cNvPr id="5" name="Picture 4" descr="Timeline&#10;&#10;Description automatically generated">
            <a:extLst>
              <a:ext uri="{FF2B5EF4-FFF2-40B4-BE49-F238E27FC236}">
                <a16:creationId xmlns:a16="http://schemas.microsoft.com/office/drawing/2014/main" id="{C7661F90-C38B-914A-B2E5-C0551053E1FF}"/>
              </a:ext>
            </a:extLst>
          </p:cNvPr>
          <p:cNvPicPr>
            <a:picLocks noChangeAspect="1"/>
          </p:cNvPicPr>
          <p:nvPr/>
        </p:nvPicPr>
        <p:blipFill>
          <a:blip r:embed="rId2"/>
          <a:stretch>
            <a:fillRect/>
          </a:stretch>
        </p:blipFill>
        <p:spPr>
          <a:xfrm>
            <a:off x="762000" y="1143000"/>
            <a:ext cx="10515600" cy="5181600"/>
          </a:xfrm>
          <a:prstGeom prst="rect">
            <a:avLst/>
          </a:prstGeom>
        </p:spPr>
      </p:pic>
      <p:sp>
        <p:nvSpPr>
          <p:cNvPr id="7" name="TextBox 6">
            <a:extLst>
              <a:ext uri="{FF2B5EF4-FFF2-40B4-BE49-F238E27FC236}">
                <a16:creationId xmlns:a16="http://schemas.microsoft.com/office/drawing/2014/main" id="{2ACA8401-4FAF-2B4A-A066-23B9760DEFFB}"/>
              </a:ext>
            </a:extLst>
          </p:cNvPr>
          <p:cNvSpPr txBox="1"/>
          <p:nvPr/>
        </p:nvSpPr>
        <p:spPr>
          <a:xfrm>
            <a:off x="0" y="6532586"/>
            <a:ext cx="3485121"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Matthew S Davids, MD, MMSc</a:t>
            </a:r>
          </a:p>
        </p:txBody>
      </p:sp>
    </p:spTree>
    <p:extLst>
      <p:ext uri="{BB962C8B-B14F-4D97-AF65-F5344CB8AC3E}">
        <p14:creationId xmlns:p14="http://schemas.microsoft.com/office/powerpoint/2010/main" val="8851487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114656"/>
            <a:ext cx="10668000" cy="1143000"/>
          </a:xfrm>
        </p:spPr>
        <p:txBody>
          <a:bodyPr/>
          <a:lstStyle/>
          <a:p>
            <a:r>
              <a:rPr lang="en-US" altLang="en-US" dirty="0"/>
              <a:t>Venetoclax: TLS Prophylaxis and Monitoring</a:t>
            </a:r>
            <a:endParaRPr lang="en-US" dirty="0"/>
          </a:p>
        </p:txBody>
      </p:sp>
      <p:pic>
        <p:nvPicPr>
          <p:cNvPr id="5" name="Picture 4" descr="Graphical user interface, text, application, email&#10;&#10;Description automatically generated">
            <a:extLst>
              <a:ext uri="{FF2B5EF4-FFF2-40B4-BE49-F238E27FC236}">
                <a16:creationId xmlns:a16="http://schemas.microsoft.com/office/drawing/2014/main" id="{A58C46FE-F392-024C-9322-15EA854D5DED}"/>
              </a:ext>
            </a:extLst>
          </p:cNvPr>
          <p:cNvPicPr>
            <a:picLocks noChangeAspect="1"/>
          </p:cNvPicPr>
          <p:nvPr/>
        </p:nvPicPr>
        <p:blipFill>
          <a:blip r:embed="rId2"/>
          <a:stretch>
            <a:fillRect/>
          </a:stretch>
        </p:blipFill>
        <p:spPr>
          <a:xfrm>
            <a:off x="762000" y="1143000"/>
            <a:ext cx="10668000" cy="5257800"/>
          </a:xfrm>
          <a:prstGeom prst="rect">
            <a:avLst/>
          </a:prstGeom>
        </p:spPr>
      </p:pic>
      <p:sp>
        <p:nvSpPr>
          <p:cNvPr id="7" name="TextBox 6">
            <a:extLst>
              <a:ext uri="{FF2B5EF4-FFF2-40B4-BE49-F238E27FC236}">
                <a16:creationId xmlns:a16="http://schemas.microsoft.com/office/drawing/2014/main" id="{815792F9-7EE6-DB40-AACE-1D3374B7A09B}"/>
              </a:ext>
            </a:extLst>
          </p:cNvPr>
          <p:cNvSpPr txBox="1"/>
          <p:nvPr/>
        </p:nvSpPr>
        <p:spPr>
          <a:xfrm>
            <a:off x="0" y="6532586"/>
            <a:ext cx="3485121"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Matthew S Davids, MD, MMSc</a:t>
            </a:r>
          </a:p>
        </p:txBody>
      </p:sp>
      <p:sp>
        <p:nvSpPr>
          <p:cNvPr id="2" name="TextBox 1">
            <a:extLst>
              <a:ext uri="{FF2B5EF4-FFF2-40B4-BE49-F238E27FC236}">
                <a16:creationId xmlns:a16="http://schemas.microsoft.com/office/drawing/2014/main" id="{F287E1F6-D697-0E3A-AE80-0054AF45FFB5}"/>
              </a:ext>
            </a:extLst>
          </p:cNvPr>
          <p:cNvSpPr txBox="1"/>
          <p:nvPr/>
        </p:nvSpPr>
        <p:spPr>
          <a:xfrm>
            <a:off x="4700016" y="3789041"/>
            <a:ext cx="360040" cy="216024"/>
          </a:xfrm>
          <a:prstGeom prst="rect">
            <a:avLst/>
          </a:prstGeom>
          <a:solidFill>
            <a:srgbClr val="C2E8FF"/>
          </a:solidFill>
        </p:spPr>
        <p:txBody>
          <a:bodyPr wrap="none" lIns="0" tIns="0" rIns="0" bIns="0" rtlCol="0">
            <a:noAutofit/>
          </a:bodyPr>
          <a:lstStyle/>
          <a:p>
            <a:r>
              <a:rPr lang="en-US" sz="1300" b="0" dirty="0">
                <a:solidFill>
                  <a:schemeClr val="tx1"/>
                </a:solidFill>
              </a:rPr>
              <a:t> risk)</a:t>
            </a:r>
          </a:p>
        </p:txBody>
      </p:sp>
    </p:spTree>
    <p:extLst>
      <p:ext uri="{BB962C8B-B14F-4D97-AF65-F5344CB8AC3E}">
        <p14:creationId xmlns:p14="http://schemas.microsoft.com/office/powerpoint/2010/main" val="4188111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Allan — Disclosures</a:t>
            </a:r>
          </a:p>
        </p:txBody>
      </p:sp>
      <p:graphicFrame>
        <p:nvGraphicFramePr>
          <p:cNvPr id="4" name="Content Placeholder 3">
            <a:extLst>
              <a:ext uri="{FF2B5EF4-FFF2-40B4-BE49-F238E27FC236}">
                <a16:creationId xmlns:a16="http://schemas.microsoft.com/office/drawing/2014/main" id="{8CF729A0-969D-A729-4823-E9076B5D53F4}"/>
              </a:ext>
            </a:extLst>
          </p:cNvPr>
          <p:cNvGraphicFramePr>
            <a:graphicFrameLocks/>
          </p:cNvGraphicFramePr>
          <p:nvPr>
            <p:extLst>
              <p:ext uri="{D42A27DB-BD31-4B8C-83A1-F6EECF244321}">
                <p14:modId xmlns:p14="http://schemas.microsoft.com/office/powerpoint/2010/main" val="3155412756"/>
              </p:ext>
            </p:extLst>
          </p:nvPr>
        </p:nvGraphicFramePr>
        <p:xfrm>
          <a:off x="1236095" y="1772816"/>
          <a:ext cx="9719807" cy="4194088"/>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576064">
                <a:tc>
                  <a:txBody>
                    <a:bodyPr/>
                    <a:lstStyle/>
                    <a:p>
                      <a:r>
                        <a:rPr lang="en-US" sz="1800" b="1" kern="1200" dirty="0">
                          <a:solidFill>
                            <a:schemeClr val="tx1"/>
                          </a:solidFill>
                          <a:effectLst/>
                          <a:latin typeface="+mn-lt"/>
                          <a:ea typeface="+mn-ea"/>
                          <a:cs typeface="+mn-cs"/>
                        </a:rPr>
                        <a:t>Advisory 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NeoGenomics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83539">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Adaptive Biotechnologies Corporation, ADC Therapeutics, AstraZeneca Pharmaceuticals LP, </a:t>
                      </a:r>
                      <a:r>
                        <a:rPr lang="en-US" sz="1800" b="0" kern="1200" dirty="0" err="1">
                          <a:solidFill>
                            <a:schemeClr val="tx1"/>
                          </a:solidFill>
                          <a:effectLst/>
                          <a:latin typeface="+mn-lt"/>
                          <a:ea typeface="+mn-ea"/>
                          <a:cs typeface="+mn-cs"/>
                        </a:rPr>
                        <a:t>BeiGene</a:t>
                      </a:r>
                      <a:r>
                        <a:rPr lang="en-US" sz="1800" b="0" kern="1200" dirty="0">
                          <a:solidFill>
                            <a:schemeClr val="tx1"/>
                          </a:solidFill>
                          <a:effectLst/>
                          <a:latin typeface="+mn-lt"/>
                          <a:ea typeface="+mn-ea"/>
                          <a:cs typeface="+mn-cs"/>
                        </a:rPr>
                        <a:t> Ltd, Genentech, a member of the Roche Group, Janssen Biotech Inc, Lilly,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3459915"/>
                  </a:ext>
                </a:extLst>
              </a:tr>
              <a:tr h="817388">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BeiGene</a:t>
                      </a:r>
                      <a:r>
                        <a:rPr lang="en-US" sz="1800" b="0" kern="1200" dirty="0">
                          <a:solidFill>
                            <a:schemeClr val="tx1"/>
                          </a:solidFill>
                          <a:effectLst/>
                          <a:latin typeface="+mn-lt"/>
                          <a:ea typeface="+mn-ea"/>
                          <a:cs typeface="+mn-cs"/>
                        </a:rPr>
                        <a:t> Ltd, Celgene Corporation,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2352808"/>
                  </a:ext>
                </a:extLst>
              </a:tr>
              <a:tr h="817388">
                <a:tc>
                  <a:txBody>
                    <a:bodyPr/>
                    <a:lstStyle/>
                    <a:p>
                      <a:r>
                        <a:rPr lang="en-US" sz="1800" b="1" kern="1200" dirty="0">
                          <a:solidFill>
                            <a:schemeClr val="tx1"/>
                          </a:solidFill>
                          <a:effectLst/>
                          <a:latin typeface="+mn-lt"/>
                          <a:ea typeface="+mn-ea"/>
                          <a:cs typeface="+mn-cs"/>
                        </a:rPr>
                        <a:t>Data and Safety Monitoring Board/Committee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8994064"/>
                  </a:ext>
                </a:extLst>
              </a:tr>
              <a:tr h="817388">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BeiGene</a:t>
                      </a:r>
                      <a:r>
                        <a:rPr lang="en-US" sz="1800" b="0" kern="1200" dirty="0">
                          <a:solidFill>
                            <a:schemeClr val="tx1"/>
                          </a:solidFill>
                          <a:effectLst/>
                          <a:latin typeface="+mn-lt"/>
                          <a:ea typeface="+mn-ea"/>
                          <a:cs typeface="+mn-cs"/>
                        </a:rPr>
                        <a:t> Ltd, Janssen Biotech Inc,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6543203"/>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E4C24F-087B-D3EB-2A68-0E7CA9A69168}"/>
              </a:ext>
            </a:extLst>
          </p:cNvPr>
          <p:cNvSpPr/>
          <p:nvPr/>
        </p:nvSpPr>
        <p:spPr bwMode="auto">
          <a:xfrm>
            <a:off x="758948" y="2564904"/>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908720"/>
            <a:ext cx="10512306" cy="4799013"/>
          </a:xfrm>
        </p:spPr>
        <p:txBody>
          <a:bodyPr/>
          <a:lstStyle/>
          <a:p>
            <a:pPr marL="0" marR="0" indent="0">
              <a:spcBef>
                <a:spcPts val="1200"/>
              </a:spcBef>
              <a:spcAft>
                <a:spcPts val="0"/>
              </a:spcAft>
              <a:buNone/>
            </a:pPr>
            <a:r>
              <a:rPr lang="en-US" sz="2500" dirty="0">
                <a:solidFill>
                  <a:srgbClr val="0432FF"/>
                </a:solidFill>
              </a:rPr>
              <a:t>Introduction</a:t>
            </a:r>
          </a:p>
          <a:p>
            <a:pPr marL="0" marR="0" indent="0">
              <a:spcBef>
                <a:spcPts val="1200"/>
              </a:spcBef>
              <a:spcAft>
                <a:spcPts val="0"/>
              </a:spcAft>
              <a:buNone/>
            </a:pPr>
            <a:r>
              <a:rPr lang="en-US" sz="2500" dirty="0">
                <a:solidFill>
                  <a:srgbClr val="0432FF"/>
                </a:solidFill>
              </a:rPr>
              <a:t>Module 1: </a:t>
            </a:r>
            <a:r>
              <a:rPr lang="en-US" sz="2500" dirty="0">
                <a:solidFill>
                  <a:schemeClr val="tx1"/>
                </a:solidFill>
              </a:rPr>
              <a:t>Biology of Chronic Lymphocytic Leukemia (CLL)</a:t>
            </a:r>
          </a:p>
          <a:p>
            <a:pPr marL="0" marR="0" indent="0">
              <a:spcBef>
                <a:spcPts val="1200"/>
              </a:spcBef>
              <a:spcAft>
                <a:spcPts val="0"/>
              </a:spcAft>
              <a:buNone/>
            </a:pPr>
            <a:r>
              <a:rPr lang="en-US" sz="2500" dirty="0">
                <a:solidFill>
                  <a:srgbClr val="0432FF"/>
                </a:solidFill>
              </a:rPr>
              <a:t>Module 2: </a:t>
            </a:r>
            <a:r>
              <a:rPr lang="en-US" sz="2500" dirty="0" err="1">
                <a:solidFill>
                  <a:schemeClr val="tx1"/>
                </a:solidFill>
              </a:rPr>
              <a:t>Venetoclax</a:t>
            </a:r>
            <a:r>
              <a:rPr lang="en-US" sz="2500" dirty="0">
                <a:solidFill>
                  <a:schemeClr val="tx1"/>
                </a:solidFill>
              </a:rPr>
              <a:t>-Based Up-Front Treatment for CLL </a:t>
            </a:r>
          </a:p>
          <a:p>
            <a:pPr marL="0" marR="0" indent="0">
              <a:spcBef>
                <a:spcPts val="1200"/>
              </a:spcBef>
              <a:spcAft>
                <a:spcPts val="0"/>
              </a:spcAft>
              <a:buNone/>
            </a:pPr>
            <a:r>
              <a:rPr lang="en-US" sz="2500" dirty="0">
                <a:solidFill>
                  <a:schemeClr val="bg1"/>
                </a:solidFill>
              </a:rPr>
              <a:t>Module 3: BTK Inhibition Alone or in Combination with </a:t>
            </a:r>
            <a:r>
              <a:rPr lang="en-US" sz="2500" dirty="0" err="1">
                <a:solidFill>
                  <a:schemeClr val="bg1"/>
                </a:solidFill>
              </a:rPr>
              <a:t>Venetoclax</a:t>
            </a:r>
            <a:r>
              <a:rPr lang="en-US" sz="2500" dirty="0">
                <a:solidFill>
                  <a:schemeClr val="bg1"/>
                </a:solidFill>
              </a:rPr>
              <a:t> for CLL</a:t>
            </a:r>
          </a:p>
          <a:p>
            <a:pPr marL="0" marR="0" indent="0">
              <a:spcBef>
                <a:spcPts val="1200"/>
              </a:spcBef>
              <a:spcAft>
                <a:spcPts val="0"/>
              </a:spcAft>
              <a:buNone/>
            </a:pPr>
            <a:r>
              <a:rPr lang="en-US" sz="2500" dirty="0">
                <a:solidFill>
                  <a:srgbClr val="0432FF"/>
                </a:solidFill>
              </a:rPr>
              <a:t>Module 4: </a:t>
            </a:r>
            <a:r>
              <a:rPr lang="en-US" sz="2500" dirty="0">
                <a:solidFill>
                  <a:schemeClr val="tx1"/>
                </a:solidFill>
              </a:rPr>
              <a:t>Bispecific Antibodies as a Treatment Option for Non-Hodgkin Lymphoma </a:t>
            </a:r>
          </a:p>
          <a:p>
            <a:pPr marL="0" marR="0" indent="0">
              <a:spcBef>
                <a:spcPts val="1200"/>
              </a:spcBef>
              <a:spcAft>
                <a:spcPts val="0"/>
              </a:spcAft>
              <a:buNone/>
            </a:pPr>
            <a:r>
              <a:rPr lang="en-US" sz="2500" dirty="0">
                <a:solidFill>
                  <a:srgbClr val="0432FF"/>
                </a:solidFill>
              </a:rPr>
              <a:t>Module 5: </a:t>
            </a:r>
            <a:r>
              <a:rPr lang="en-US" sz="2500" dirty="0">
                <a:solidFill>
                  <a:schemeClr val="tx1"/>
                </a:solidFill>
              </a:rPr>
              <a:t>Bispecific Antibodies in the Management of Follicular Lymphoma</a:t>
            </a:r>
          </a:p>
          <a:p>
            <a:pPr marL="0" marR="0" indent="0">
              <a:spcBef>
                <a:spcPts val="1200"/>
              </a:spcBef>
              <a:spcAft>
                <a:spcPts val="0"/>
              </a:spcAft>
              <a:buNone/>
            </a:pPr>
            <a:r>
              <a:rPr lang="en-US" sz="2500" dirty="0">
                <a:solidFill>
                  <a:srgbClr val="0432FF"/>
                </a:solidFill>
              </a:rPr>
              <a:t>Module 6: </a:t>
            </a:r>
            <a:r>
              <a:rPr lang="en-US" sz="2500" dirty="0">
                <a:solidFill>
                  <a:schemeClr val="tx1"/>
                </a:solidFill>
              </a:rPr>
              <a:t>Bispecific Antibodies for the Treatment of Diffuse Large B-Cell Lymphoma</a:t>
            </a:r>
          </a:p>
          <a:p>
            <a:pPr marL="0" marR="0" indent="0">
              <a:spcBef>
                <a:spcPts val="1200"/>
              </a:spcBef>
              <a:spcAft>
                <a:spcPts val="0"/>
              </a:spcAft>
              <a:buNone/>
            </a:pPr>
            <a:r>
              <a:rPr lang="en-US" sz="2500" dirty="0">
                <a:solidFill>
                  <a:srgbClr val="0432FF"/>
                </a:solidFill>
              </a:rPr>
              <a:t>Module 7: </a:t>
            </a:r>
            <a:r>
              <a:rPr lang="en-US" sz="2500" dirty="0">
                <a:solidFill>
                  <a:schemeClr val="tx1"/>
                </a:solidFill>
              </a:rPr>
              <a:t>Practical Considerations and Tolerability of Bispecific Antibodies </a:t>
            </a:r>
          </a:p>
        </p:txBody>
      </p:sp>
    </p:spTree>
    <p:extLst>
      <p:ext uri="{BB962C8B-B14F-4D97-AF65-F5344CB8AC3E}">
        <p14:creationId xmlns:p14="http://schemas.microsoft.com/office/powerpoint/2010/main" val="12984873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A36332-E512-DA85-2832-0EC4ABF035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2688" y="212480"/>
            <a:ext cx="1554480" cy="1554480"/>
          </a:xfrm>
          <a:prstGeom prst="rect">
            <a:avLst/>
          </a:prstGeom>
        </p:spPr>
      </p:pic>
      <p:sp>
        <p:nvSpPr>
          <p:cNvPr id="7" name="Rectangle 6">
            <a:extLst>
              <a:ext uri="{FF2B5EF4-FFF2-40B4-BE49-F238E27FC236}">
                <a16:creationId xmlns:a16="http://schemas.microsoft.com/office/drawing/2014/main" id="{25F4394B-B818-4B22-405A-8FEB03583669}"/>
              </a:ext>
            </a:extLst>
          </p:cNvPr>
          <p:cNvSpPr/>
          <p:nvPr/>
        </p:nvSpPr>
        <p:spPr bwMode="auto">
          <a:xfrm>
            <a:off x="2251587" y="188641"/>
            <a:ext cx="753767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9" name="TextBox 8">
            <a:extLst>
              <a:ext uri="{FF2B5EF4-FFF2-40B4-BE49-F238E27FC236}">
                <a16:creationId xmlns:a16="http://schemas.microsoft.com/office/drawing/2014/main" id="{E6EFE823-AB8F-E314-8602-5817E4FFED26}"/>
              </a:ext>
            </a:extLst>
          </p:cNvPr>
          <p:cNvSpPr txBox="1"/>
          <p:nvPr/>
        </p:nvSpPr>
        <p:spPr>
          <a:xfrm>
            <a:off x="191344" y="1781307"/>
            <a:ext cx="206024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Allan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sp>
        <p:nvSpPr>
          <p:cNvPr id="11" name="TextBox 10">
            <a:extLst>
              <a:ext uri="{FF2B5EF4-FFF2-40B4-BE49-F238E27FC236}">
                <a16:creationId xmlns:a16="http://schemas.microsoft.com/office/drawing/2014/main" id="{14F2DC0D-2CB5-F46B-2222-53DD063F83A5}"/>
              </a:ext>
            </a:extLst>
          </p:cNvPr>
          <p:cNvSpPr txBox="1"/>
          <p:nvPr/>
        </p:nvSpPr>
        <p:spPr>
          <a:xfrm>
            <a:off x="9789262" y="1781307"/>
            <a:ext cx="182133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Kahl</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St Louis, Missouri</a:t>
            </a:r>
          </a:p>
        </p:txBody>
      </p:sp>
      <p:pic>
        <p:nvPicPr>
          <p:cNvPr id="12" name="Picture 11">
            <a:extLst>
              <a:ext uri="{FF2B5EF4-FFF2-40B4-BE49-F238E27FC236}">
                <a16:creationId xmlns:a16="http://schemas.microsoft.com/office/drawing/2014/main" id="{7B135256-C8AD-67CF-D776-DD2FE71762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91861"/>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37633" y="2636912"/>
            <a:ext cx="10358967" cy="2354018"/>
          </a:xfrm>
        </p:spPr>
        <p:txBody>
          <a:bodyPr/>
          <a:lstStyle/>
          <a:p>
            <a:pPr>
              <a:spcBef>
                <a:spcPts val="400"/>
              </a:spcBef>
              <a:spcAft>
                <a:spcPts val="400"/>
              </a:spcAft>
            </a:pPr>
            <a:r>
              <a:rPr lang="en-US" sz="2000" dirty="0"/>
              <a:t>Long-term findings from Phase III studies assessing ibrutinib-, acalabrutinib- and </a:t>
            </a:r>
            <a:r>
              <a:rPr lang="en-US" sz="2000" dirty="0" err="1"/>
              <a:t>zanubrutinib</a:t>
            </a:r>
            <a:r>
              <a:rPr lang="en-US" sz="2000" dirty="0"/>
              <a:t>-based therapy for patients with treatment-naïve CLL </a:t>
            </a:r>
          </a:p>
          <a:p>
            <a:pPr lvl="0">
              <a:spcBef>
                <a:spcPts val="400"/>
              </a:spcBef>
              <a:spcAft>
                <a:spcPts val="400"/>
              </a:spcAft>
            </a:pPr>
            <a:r>
              <a:rPr lang="en-US" sz="2000" dirty="0"/>
              <a:t>Incidence and severity of cardiac arrhythmias, including atrial fibrillation or flutter, documented with approved BTK inhibitors </a:t>
            </a:r>
          </a:p>
          <a:p>
            <a:pPr lvl="0">
              <a:spcBef>
                <a:spcPts val="400"/>
              </a:spcBef>
              <a:spcAft>
                <a:spcPts val="400"/>
              </a:spcAft>
            </a:pPr>
            <a:r>
              <a:rPr lang="en-US" sz="2000" dirty="0"/>
              <a:t>Probability of other cardiovascular toxicities, such as stroke, hypertension and bruising or bleeding </a:t>
            </a:r>
          </a:p>
          <a:p>
            <a:pPr lvl="0">
              <a:spcBef>
                <a:spcPts val="400"/>
              </a:spcBef>
              <a:spcAft>
                <a:spcPts val="400"/>
              </a:spcAft>
            </a:pPr>
            <a:r>
              <a:rPr lang="en-US" sz="2000" dirty="0"/>
              <a:t>Spectrum and frequency of clinically relevant </a:t>
            </a:r>
            <a:r>
              <a:rPr lang="en-US" sz="2000" dirty="0" err="1"/>
              <a:t>noncardiovascular</a:t>
            </a:r>
            <a:r>
              <a:rPr lang="en-US" sz="2000" dirty="0"/>
              <a:t> toxicities, including </a:t>
            </a:r>
            <a:r>
              <a:rPr lang="en-US" sz="2000" dirty="0" err="1"/>
              <a:t>cytopenias</a:t>
            </a:r>
            <a:r>
              <a:rPr lang="en-US" sz="2000" dirty="0"/>
              <a:t>, infections, headache, dermatologic symptoms, arthralgias or myalgia and gastrointestinal-related events </a:t>
            </a:r>
          </a:p>
          <a:p>
            <a:pPr lvl="0">
              <a:spcBef>
                <a:spcPts val="400"/>
              </a:spcBef>
              <a:spcAft>
                <a:spcPts val="400"/>
              </a:spcAft>
            </a:pPr>
            <a:r>
              <a:rPr lang="en-US" sz="2000" dirty="0"/>
              <a:t>Appropriate monitoring for and management of treatment-related cardiovascular and </a:t>
            </a:r>
            <a:r>
              <a:rPr lang="en-US" sz="2000" dirty="0" err="1"/>
              <a:t>noncardiovascular</a:t>
            </a:r>
            <a:r>
              <a:rPr lang="en-US" sz="2000" dirty="0"/>
              <a:t> events in patients receiving BTK inhibitors  </a:t>
            </a:r>
          </a:p>
          <a:p>
            <a:pPr>
              <a:spcBef>
                <a:spcPts val="400"/>
              </a:spcBef>
              <a:spcAft>
                <a:spcPts val="400"/>
              </a:spcAft>
            </a:pPr>
            <a:endParaRPr lang="en-US" sz="2000" dirty="0"/>
          </a:p>
          <a:p>
            <a:pPr lvl="0"/>
            <a:endParaRPr lang="en-US" sz="2400" dirty="0"/>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251587" y="288447"/>
            <a:ext cx="7537675" cy="1143000"/>
          </a:xfrm>
        </p:spPr>
        <p:txBody>
          <a:bodyPr lIns="91440" tIns="91440" rIns="91440" bIns="182880"/>
          <a:lstStyle/>
          <a:p>
            <a:r>
              <a:rPr lang="en-US" dirty="0">
                <a:solidFill>
                  <a:schemeClr val="bg1"/>
                </a:solidFill>
              </a:rPr>
              <a:t>Available Bruton Tyrosine Kinase (BTK) Inhibitors</a:t>
            </a:r>
          </a:p>
        </p:txBody>
      </p:sp>
    </p:spTree>
    <p:extLst>
      <p:ext uri="{BB962C8B-B14F-4D97-AF65-F5344CB8AC3E}">
        <p14:creationId xmlns:p14="http://schemas.microsoft.com/office/powerpoint/2010/main" val="38248594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Robin </a:t>
            </a:r>
            <a:r>
              <a:rPr lang="en-US" dirty="0" err="1"/>
              <a:t>Klebig</a:t>
            </a:r>
            <a:r>
              <a:rPr lang="en-US" dirty="0"/>
              <a:t>, MSN, APRN, CNP, AOCNP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9974638" cy="4524375"/>
          </a:xfrm>
        </p:spPr>
        <p:txBody>
          <a:bodyPr/>
          <a:lstStyle/>
          <a:p>
            <a:pPr marL="98425" indent="0">
              <a:buNone/>
            </a:pPr>
            <a:r>
              <a:rPr lang="en-US" sz="3200" dirty="0"/>
              <a:t>What I tell my patients about to begin treatment with a BTK inhibitor </a:t>
            </a:r>
          </a:p>
        </p:txBody>
      </p:sp>
      <p:pic>
        <p:nvPicPr>
          <p:cNvPr id="3" name="Picture 2">
            <a:extLst>
              <a:ext uri="{FF2B5EF4-FFF2-40B4-BE49-F238E27FC236}">
                <a16:creationId xmlns:a16="http://schemas.microsoft.com/office/drawing/2014/main" id="{365E0955-74E0-E837-68DA-36FCCFABBA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50904"/>
            <a:ext cx="1261872" cy="1261872"/>
          </a:xfrm>
          <a:prstGeom prst="rect">
            <a:avLst/>
          </a:prstGeom>
        </p:spPr>
      </p:pic>
    </p:spTree>
    <p:extLst>
      <p:ext uri="{BB962C8B-B14F-4D97-AF65-F5344CB8AC3E}">
        <p14:creationId xmlns:p14="http://schemas.microsoft.com/office/powerpoint/2010/main" val="16090987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FC759C-B961-13D1-E18E-638869C419F8}"/>
              </a:ext>
            </a:extLst>
          </p:cNvPr>
          <p:cNvSpPr/>
          <p:nvPr/>
        </p:nvSpPr>
        <p:spPr bwMode="auto">
          <a:xfrm>
            <a:off x="593162" y="2933457"/>
            <a:ext cx="11171729" cy="31584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Title 2">
            <a:extLst>
              <a:ext uri="{FF2B5EF4-FFF2-40B4-BE49-F238E27FC236}">
                <a16:creationId xmlns:a16="http://schemas.microsoft.com/office/drawing/2014/main" id="{DB39E940-322D-CD18-A146-0F4FE4513263}"/>
              </a:ext>
            </a:extLst>
          </p:cNvPr>
          <p:cNvSpPr>
            <a:spLocks noGrp="1"/>
          </p:cNvSpPr>
          <p:nvPr>
            <p:ph type="title"/>
          </p:nvPr>
        </p:nvSpPr>
        <p:spPr>
          <a:xfrm>
            <a:off x="763608" y="188640"/>
            <a:ext cx="10656322" cy="732325"/>
          </a:xfrm>
        </p:spPr>
        <p:txBody>
          <a:bodyPr/>
          <a:lstStyle/>
          <a:p>
            <a:r>
              <a:rPr lang="en-US" dirty="0"/>
              <a:t>Irreversible and Reversible BTK Inhibitors for CLL</a:t>
            </a:r>
          </a:p>
        </p:txBody>
      </p:sp>
      <p:graphicFrame>
        <p:nvGraphicFramePr>
          <p:cNvPr id="5" name="Table 5">
            <a:extLst>
              <a:ext uri="{FF2B5EF4-FFF2-40B4-BE49-F238E27FC236}">
                <a16:creationId xmlns:a16="http://schemas.microsoft.com/office/drawing/2014/main" id="{FDE6440F-5D4C-C28C-CE5D-08E3A0F1070E}"/>
              </a:ext>
            </a:extLst>
          </p:cNvPr>
          <p:cNvGraphicFramePr>
            <a:graphicFrameLocks noGrp="1"/>
          </p:cNvGraphicFramePr>
          <p:nvPr>
            <p:ph idx="1"/>
            <p:extLst>
              <p:ext uri="{D42A27DB-BD31-4B8C-83A1-F6EECF244321}">
                <p14:modId xmlns:p14="http://schemas.microsoft.com/office/powerpoint/2010/main" val="1776573086"/>
              </p:ext>
            </p:extLst>
          </p:nvPr>
        </p:nvGraphicFramePr>
        <p:xfrm>
          <a:off x="593162" y="920965"/>
          <a:ext cx="11027510" cy="1854200"/>
        </p:xfrm>
        <a:graphic>
          <a:graphicData uri="http://schemas.openxmlformats.org/drawingml/2006/table">
            <a:tbl>
              <a:tblPr firstRow="1" bandRow="1">
                <a:tableStyleId>{21E4AEA4-8DFA-4A89-87EB-49C32662AFE0}</a:tableStyleId>
              </a:tblPr>
              <a:tblGrid>
                <a:gridCol w="1761682">
                  <a:extLst>
                    <a:ext uri="{9D8B030D-6E8A-4147-A177-3AD203B41FA5}">
                      <a16:colId xmlns:a16="http://schemas.microsoft.com/office/drawing/2014/main" val="2882895794"/>
                    </a:ext>
                  </a:extLst>
                </a:gridCol>
                <a:gridCol w="2989707">
                  <a:extLst>
                    <a:ext uri="{9D8B030D-6E8A-4147-A177-3AD203B41FA5}">
                      <a16:colId xmlns:a16="http://schemas.microsoft.com/office/drawing/2014/main" val="2378742610"/>
                    </a:ext>
                  </a:extLst>
                </a:gridCol>
                <a:gridCol w="1865117">
                  <a:extLst>
                    <a:ext uri="{9D8B030D-6E8A-4147-A177-3AD203B41FA5}">
                      <a16:colId xmlns:a16="http://schemas.microsoft.com/office/drawing/2014/main" val="819183615"/>
                    </a:ext>
                  </a:extLst>
                </a:gridCol>
                <a:gridCol w="2205502">
                  <a:extLst>
                    <a:ext uri="{9D8B030D-6E8A-4147-A177-3AD203B41FA5}">
                      <a16:colId xmlns:a16="http://schemas.microsoft.com/office/drawing/2014/main" val="2944209606"/>
                    </a:ext>
                  </a:extLst>
                </a:gridCol>
                <a:gridCol w="2205502">
                  <a:extLst>
                    <a:ext uri="{9D8B030D-6E8A-4147-A177-3AD203B41FA5}">
                      <a16:colId xmlns:a16="http://schemas.microsoft.com/office/drawing/2014/main" val="3446617981"/>
                    </a:ext>
                  </a:extLst>
                </a:gridCol>
              </a:tblGrid>
              <a:tr h="370840">
                <a:tc>
                  <a:txBody>
                    <a:bodyPr/>
                    <a:lstStyle/>
                    <a:p>
                      <a:r>
                        <a:rPr lang="en-US" dirty="0"/>
                        <a:t>BTK inhibitor</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Binding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T1/2 (hours)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IC50 (</a:t>
                      </a:r>
                      <a:r>
                        <a:rPr lang="en-US" dirty="0" err="1"/>
                        <a:t>nM</a:t>
                      </a:r>
                      <a:r>
                        <a:rPr lang="en-US" dirty="0"/>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Dosing</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254952626"/>
                  </a:ext>
                </a:extLst>
              </a:tr>
              <a:tr h="370840">
                <a:tc>
                  <a:txBody>
                    <a:bodyPr/>
                    <a:lstStyle/>
                    <a:p>
                      <a:r>
                        <a:rPr lang="en-US" b="1" i="1" dirty="0">
                          <a:solidFill>
                            <a:srgbClr val="0432FF"/>
                          </a:solidFill>
                        </a:rPr>
                        <a:t>Ibrutinib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Covalent irreversible C481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420 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6451135"/>
                  </a:ext>
                </a:extLst>
              </a:tr>
              <a:tr h="370840">
                <a:tc>
                  <a:txBody>
                    <a:bodyPr/>
                    <a:lstStyle/>
                    <a:p>
                      <a:r>
                        <a:rPr lang="en-US" b="1" i="1" dirty="0">
                          <a:solidFill>
                            <a:srgbClr val="0432FF"/>
                          </a:solidFill>
                        </a:rPr>
                        <a:t>Acalabrutinib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Covalent irreversible C481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algn="ctr"/>
                      <a:r>
                        <a:rPr lang="en-US" dirty="0"/>
                        <a:t>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algn="ctr"/>
                      <a:r>
                        <a:rPr lang="en-US" dirty="0"/>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algn="ctr"/>
                      <a:r>
                        <a:rPr lang="en-US" dirty="0"/>
                        <a:t>100 mg BID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extLst>
                  <a:ext uri="{0D108BD9-81ED-4DB2-BD59-A6C34878D82A}">
                    <a16:rowId xmlns:a16="http://schemas.microsoft.com/office/drawing/2014/main" val="518577684"/>
                  </a:ext>
                </a:extLst>
              </a:tr>
              <a:tr h="370840">
                <a:tc>
                  <a:txBody>
                    <a:bodyPr/>
                    <a:lstStyle/>
                    <a:p>
                      <a:r>
                        <a:rPr lang="en-US" b="1" i="1" dirty="0">
                          <a:solidFill>
                            <a:srgbClr val="0432FF"/>
                          </a:solidFill>
                        </a:rPr>
                        <a:t>Zanubrutinib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Covalent irreversible C481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160 or 320 mg BID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4835017"/>
                  </a:ext>
                </a:extLst>
              </a:tr>
              <a:tr h="370840">
                <a:tc>
                  <a:txBody>
                    <a:bodyPr/>
                    <a:lstStyle/>
                    <a:p>
                      <a:r>
                        <a:rPr lang="en-US" b="1" i="1" dirty="0" err="1">
                          <a:solidFill>
                            <a:srgbClr val="0432FF"/>
                          </a:solidFill>
                        </a:rPr>
                        <a:t>Pirtobrutinib</a:t>
                      </a:r>
                      <a:endParaRPr lang="en-US" b="1" i="1" dirty="0">
                        <a:solidFill>
                          <a:srgbClr val="0432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r>
                        <a:rPr lang="en-US" dirty="0"/>
                        <a:t>Noncovalent reversible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algn="ctr"/>
                      <a:r>
                        <a:rPr lang="en-US" dirty="0"/>
                        <a:t>Not available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algn="ctr"/>
                      <a:r>
                        <a:rPr lang="en-US" dirty="0"/>
                        <a:t>0.85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algn="ctr"/>
                      <a:r>
                        <a:rPr lang="en-US" dirty="0"/>
                        <a:t>200 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extLst>
                  <a:ext uri="{0D108BD9-81ED-4DB2-BD59-A6C34878D82A}">
                    <a16:rowId xmlns:a16="http://schemas.microsoft.com/office/drawing/2014/main" val="2392140224"/>
                  </a:ext>
                </a:extLst>
              </a:tr>
            </a:tbl>
          </a:graphicData>
        </a:graphic>
      </p:graphicFrame>
      <p:sp>
        <p:nvSpPr>
          <p:cNvPr id="6" name="TextBox 5">
            <a:extLst>
              <a:ext uri="{FF2B5EF4-FFF2-40B4-BE49-F238E27FC236}">
                <a16:creationId xmlns:a16="http://schemas.microsoft.com/office/drawing/2014/main" id="{58883F87-6261-A8B2-7F17-8EC3D97DC095}"/>
              </a:ext>
            </a:extLst>
          </p:cNvPr>
          <p:cNvSpPr txBox="1"/>
          <p:nvPr/>
        </p:nvSpPr>
        <p:spPr>
          <a:xfrm>
            <a:off x="119336" y="6482384"/>
            <a:ext cx="405585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Robak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 February 2;14(3):771.</a:t>
            </a:r>
          </a:p>
        </p:txBody>
      </p:sp>
      <p:sp>
        <p:nvSpPr>
          <p:cNvPr id="11" name="Title 1">
            <a:extLst>
              <a:ext uri="{FF2B5EF4-FFF2-40B4-BE49-F238E27FC236}">
                <a16:creationId xmlns:a16="http://schemas.microsoft.com/office/drawing/2014/main" id="{D6ADA734-06AD-A7FA-DEFB-A565EA604909}"/>
              </a:ext>
            </a:extLst>
          </p:cNvPr>
          <p:cNvSpPr txBox="1">
            <a:spLocks noChangeArrowheads="1"/>
          </p:cNvSpPr>
          <p:nvPr/>
        </p:nvSpPr>
        <p:spPr bwMode="auto">
          <a:xfrm>
            <a:off x="499795" y="2933456"/>
            <a:ext cx="8538120"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b"/>
          <a:lstStyle>
            <a:lvl1pPr defTabSz="512763">
              <a:defRPr>
                <a:solidFill>
                  <a:schemeClr val="tx1"/>
                </a:solidFill>
                <a:latin typeface="Calibri" panose="020F0502020204030204" pitchFamily="34" charset="0"/>
              </a:defRPr>
            </a:lvl1pPr>
            <a:lvl2pPr marL="742950" indent="-285750" defTabSz="512763">
              <a:defRPr>
                <a:solidFill>
                  <a:schemeClr val="tx1"/>
                </a:solidFill>
                <a:latin typeface="Calibri" panose="020F0502020204030204" pitchFamily="34" charset="0"/>
              </a:defRPr>
            </a:lvl2pPr>
            <a:lvl3pPr marL="1143000" indent="-228600" defTabSz="512763">
              <a:defRPr>
                <a:solidFill>
                  <a:schemeClr val="tx1"/>
                </a:solidFill>
                <a:latin typeface="Calibri" panose="020F0502020204030204" pitchFamily="34" charset="0"/>
              </a:defRPr>
            </a:lvl3pPr>
            <a:lvl4pPr marL="1600200" indent="-228600" defTabSz="512763">
              <a:defRPr>
                <a:solidFill>
                  <a:schemeClr val="tx1"/>
                </a:solidFill>
                <a:latin typeface="Calibri" panose="020F0502020204030204" pitchFamily="34" charset="0"/>
              </a:defRPr>
            </a:lvl4pPr>
            <a:lvl5pPr marL="2057400" indent="-228600" defTabSz="512763">
              <a:defRPr>
                <a:solidFill>
                  <a:schemeClr val="tx1"/>
                </a:solidFill>
                <a:latin typeface="Calibri" panose="020F0502020204030204" pitchFamily="34" charset="0"/>
              </a:defRPr>
            </a:lvl5pPr>
            <a:lvl6pPr marL="2514600" indent="-228600" defTabSz="512763" eaLnBrk="0" fontAlgn="base" hangingPunct="0">
              <a:spcBef>
                <a:spcPct val="0"/>
              </a:spcBef>
              <a:spcAft>
                <a:spcPct val="0"/>
              </a:spcAft>
              <a:defRPr>
                <a:solidFill>
                  <a:schemeClr val="tx1"/>
                </a:solidFill>
                <a:latin typeface="Calibri" panose="020F0502020204030204" pitchFamily="34" charset="0"/>
              </a:defRPr>
            </a:lvl6pPr>
            <a:lvl7pPr marL="2971800" indent="-228600" defTabSz="512763" eaLnBrk="0" fontAlgn="base" hangingPunct="0">
              <a:spcBef>
                <a:spcPct val="0"/>
              </a:spcBef>
              <a:spcAft>
                <a:spcPct val="0"/>
              </a:spcAft>
              <a:defRPr>
                <a:solidFill>
                  <a:schemeClr val="tx1"/>
                </a:solidFill>
                <a:latin typeface="Calibri" panose="020F0502020204030204" pitchFamily="34" charset="0"/>
              </a:defRPr>
            </a:lvl7pPr>
            <a:lvl8pPr marL="3429000" indent="-228600" defTabSz="512763" eaLnBrk="0" fontAlgn="base" hangingPunct="0">
              <a:spcBef>
                <a:spcPct val="0"/>
              </a:spcBef>
              <a:spcAft>
                <a:spcPct val="0"/>
              </a:spcAft>
              <a:defRPr>
                <a:solidFill>
                  <a:schemeClr val="tx1"/>
                </a:solidFill>
                <a:latin typeface="Calibri" panose="020F0502020204030204" pitchFamily="34" charset="0"/>
              </a:defRPr>
            </a:lvl8pPr>
            <a:lvl9pPr marL="3886200" indent="-228600" defTabSz="51276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512763" rtl="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Irreversible</a:t>
            </a:r>
          </a:p>
        </p:txBody>
      </p:sp>
      <p:sp>
        <p:nvSpPr>
          <p:cNvPr id="13" name="TextBox 12">
            <a:extLst>
              <a:ext uri="{FF2B5EF4-FFF2-40B4-BE49-F238E27FC236}">
                <a16:creationId xmlns:a16="http://schemas.microsoft.com/office/drawing/2014/main" id="{A79BE97C-BB14-EF4A-CA5D-FF7037CB649E}"/>
              </a:ext>
            </a:extLst>
          </p:cNvPr>
          <p:cNvSpPr txBox="1"/>
          <p:nvPr/>
        </p:nvSpPr>
        <p:spPr>
          <a:xfrm>
            <a:off x="9757995" y="2961501"/>
            <a:ext cx="1286571"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Calibri"/>
                <a:ea typeface="MS PGothic" charset="0"/>
                <a:cs typeface="+mn-cs"/>
              </a:rPr>
              <a:t>Reversible</a:t>
            </a:r>
          </a:p>
        </p:txBody>
      </p:sp>
      <p:pic>
        <p:nvPicPr>
          <p:cNvPr id="14" name="Picture 13">
            <a:extLst>
              <a:ext uri="{FF2B5EF4-FFF2-40B4-BE49-F238E27FC236}">
                <a16:creationId xmlns:a16="http://schemas.microsoft.com/office/drawing/2014/main" id="{04BED2CF-A445-D55A-B163-573ADF480B18}"/>
              </a:ext>
            </a:extLst>
          </p:cNvPr>
          <p:cNvPicPr>
            <a:picLocks noChangeAspect="1"/>
          </p:cNvPicPr>
          <p:nvPr/>
        </p:nvPicPr>
        <p:blipFill rotWithShape="1">
          <a:blip r:embed="rId2"/>
          <a:srcRect b="1150"/>
          <a:stretch/>
        </p:blipFill>
        <p:spPr>
          <a:xfrm>
            <a:off x="9195250" y="3307049"/>
            <a:ext cx="2487084" cy="2784882"/>
          </a:xfrm>
          <a:prstGeom prst="rect">
            <a:avLst/>
          </a:prstGeom>
          <a:ln>
            <a:noFill/>
          </a:ln>
          <a:effectLst/>
        </p:spPr>
      </p:pic>
      <p:sp>
        <p:nvSpPr>
          <p:cNvPr id="15" name="TextBox 14">
            <a:extLst>
              <a:ext uri="{FF2B5EF4-FFF2-40B4-BE49-F238E27FC236}">
                <a16:creationId xmlns:a16="http://schemas.microsoft.com/office/drawing/2014/main" id="{0E3A55F7-82C9-E417-CD1A-FCF1A935B534}"/>
              </a:ext>
            </a:extLst>
          </p:cNvPr>
          <p:cNvSpPr txBox="1"/>
          <p:nvPr/>
        </p:nvSpPr>
        <p:spPr>
          <a:xfrm>
            <a:off x="9932391" y="3335570"/>
            <a:ext cx="2114551" cy="158751"/>
          </a:xfrm>
          <a:prstGeom prst="rect">
            <a:avLst/>
          </a:prstGeom>
          <a:noFill/>
        </p:spPr>
        <p:txBody>
          <a:bodyPr lIns="45720" rIns="45720"/>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000000"/>
                </a:solidFill>
                <a:effectLst/>
                <a:uLnTx/>
                <a:uFillTx/>
                <a:latin typeface="Arial"/>
                <a:ea typeface="MS PGothic" charset="0"/>
                <a:cs typeface="+mn-cs"/>
              </a:rPr>
              <a:t>Pirtobrutinib</a:t>
            </a:r>
            <a:r>
              <a:rPr kumimoji="0" lang="en-US" sz="1067" b="1" i="0" u="none" strike="noStrike" kern="1200" cap="none" spc="0" normalizeH="0" baseline="0" noProof="0" dirty="0">
                <a:ln>
                  <a:noFill/>
                </a:ln>
                <a:solidFill>
                  <a:srgbClr val="000000"/>
                </a:solidFill>
                <a:effectLst/>
                <a:uLnTx/>
                <a:uFillTx/>
                <a:latin typeface="Arial"/>
                <a:ea typeface="MS PGothic" charset="0"/>
                <a:cs typeface="+mn-cs"/>
              </a:rPr>
              <a:t> (LOXO-305)</a:t>
            </a:r>
          </a:p>
        </p:txBody>
      </p:sp>
      <p:pic>
        <p:nvPicPr>
          <p:cNvPr id="4" name="Picture 3" descr="Chart, pie chart&#10;&#10;Description automatically generated">
            <a:extLst>
              <a:ext uri="{FF2B5EF4-FFF2-40B4-BE49-F238E27FC236}">
                <a16:creationId xmlns:a16="http://schemas.microsoft.com/office/drawing/2014/main" id="{F381ED81-83F5-5C7E-A4BC-7C2C1B584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06" y="3241565"/>
            <a:ext cx="5877874" cy="2850365"/>
          </a:xfrm>
          <a:prstGeom prst="rect">
            <a:avLst/>
          </a:prstGeom>
        </p:spPr>
      </p:pic>
      <p:pic>
        <p:nvPicPr>
          <p:cNvPr id="18" name="Picture 17" descr="Text&#10;&#10;Description automatically generated">
            <a:extLst>
              <a:ext uri="{FF2B5EF4-FFF2-40B4-BE49-F238E27FC236}">
                <a16:creationId xmlns:a16="http://schemas.microsoft.com/office/drawing/2014/main" id="{CA3E7CFA-0DB6-3E06-D7B1-A66AC2FCE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3415" y="3272012"/>
            <a:ext cx="1944313" cy="2245219"/>
          </a:xfrm>
          <a:prstGeom prst="rect">
            <a:avLst/>
          </a:prstGeom>
        </p:spPr>
      </p:pic>
    </p:spTree>
    <p:extLst>
      <p:ext uri="{BB962C8B-B14F-4D97-AF65-F5344CB8AC3E}">
        <p14:creationId xmlns:p14="http://schemas.microsoft.com/office/powerpoint/2010/main" val="14676504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36367"/>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Ibrutinib</a:t>
            </a:r>
          </a:p>
        </p:txBody>
      </p:sp>
      <p:sp>
        <p:nvSpPr>
          <p:cNvPr id="63489" name="Content Placeholder 1"/>
          <p:cNvSpPr>
            <a:spLocks noGrp="1"/>
          </p:cNvSpPr>
          <p:nvPr>
            <p:ph idx="1"/>
          </p:nvPr>
        </p:nvSpPr>
        <p:spPr>
          <a:xfrm>
            <a:off x="920747" y="908720"/>
            <a:ext cx="10512306" cy="4677243"/>
          </a:xfrm>
        </p:spPr>
        <p:txBody>
          <a:bodyPr/>
          <a:lstStyle/>
          <a:p>
            <a:pPr marL="0" indent="0">
              <a:spcBef>
                <a:spcPts val="6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400" dirty="0">
                <a:latin typeface="Calibri" panose="020F0502020204030204" pitchFamily="34" charset="0"/>
                <a:ea typeface="ＭＳ Ｐゴシック" charset="0"/>
                <a:cs typeface="Calibri" panose="020F0502020204030204" pitchFamily="34" charset="0"/>
              </a:rPr>
              <a:t>BTK inhibitor</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8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buFont typeface="Arial" panose="020B0604020202020204" pitchFamily="34" charset="0"/>
              <a:buChar char="•"/>
            </a:pPr>
            <a:r>
              <a:rPr lang="en-US" sz="2400" dirty="0">
                <a:latin typeface="Calibri" panose="020F0502020204030204" pitchFamily="34" charset="0"/>
                <a:ea typeface="ＭＳ Ｐゴシック" charset="0"/>
                <a:cs typeface="Calibri" panose="020F0502020204030204" pitchFamily="34" charset="0"/>
              </a:rPr>
              <a:t>For patients with CLL or small lymphocytic lymphoma (SLL) </a:t>
            </a:r>
          </a:p>
          <a:p>
            <a:pPr marL="0" indent="0">
              <a:spcBef>
                <a:spcPts val="18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400" dirty="0">
                <a:latin typeface="Calibri" panose="020F0502020204030204" pitchFamily="34" charset="0"/>
                <a:cs typeface="Calibri" panose="020F0502020204030204" pitchFamily="34" charset="0"/>
              </a:rPr>
              <a:t>420 mg po </a:t>
            </a:r>
            <a:r>
              <a:rPr lang="en-US" sz="2400" dirty="0" err="1">
                <a:latin typeface="Calibri" panose="020F0502020204030204" pitchFamily="34" charset="0"/>
                <a:cs typeface="Calibri" panose="020F0502020204030204" pitchFamily="34" charset="0"/>
              </a:rPr>
              <a:t>qd</a:t>
            </a:r>
            <a:r>
              <a:rPr lang="en-US" sz="2400" dirty="0">
                <a:latin typeface="Calibri" panose="020F0502020204030204" pitchFamily="34" charset="0"/>
                <a:cs typeface="Calibri" panose="020F0502020204030204" pitchFamily="34" charset="0"/>
              </a:rPr>
              <a:t> swallowed whole with water</a:t>
            </a:r>
          </a:p>
          <a:p>
            <a:pPr marL="0" indent="0">
              <a:spcBef>
                <a:spcPts val="18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Key issues</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400" dirty="0">
                <a:latin typeface="Calibri" panose="020F0502020204030204" pitchFamily="34" charset="0"/>
                <a:cs typeface="Calibri" panose="020F0502020204030204" pitchFamily="34" charset="0"/>
              </a:rPr>
              <a:t>Dose reduction guidelines</a:t>
            </a:r>
            <a:endParaRPr lang="en-US" sz="24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Ibrutinib package insert, 8/2022.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0963186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36367"/>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Acalabrutinib</a:t>
            </a:r>
          </a:p>
        </p:txBody>
      </p:sp>
      <p:sp>
        <p:nvSpPr>
          <p:cNvPr id="63489" name="Content Placeholder 1"/>
          <p:cNvSpPr>
            <a:spLocks noGrp="1"/>
          </p:cNvSpPr>
          <p:nvPr>
            <p:ph idx="1"/>
          </p:nvPr>
        </p:nvSpPr>
        <p:spPr>
          <a:xfrm>
            <a:off x="920747" y="908720"/>
            <a:ext cx="9711757" cy="4677243"/>
          </a:xfrm>
        </p:spPr>
        <p:txBody>
          <a:bodyPr/>
          <a:lstStyle/>
          <a:p>
            <a:pPr marL="0" indent="0">
              <a:spcBef>
                <a:spcPts val="0"/>
              </a:spcBef>
              <a:spcAft>
                <a:spcPts val="6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0"/>
              </a:spcBef>
              <a:spcAft>
                <a:spcPts val="600"/>
              </a:spcAft>
            </a:pPr>
            <a:r>
              <a:rPr lang="en-US" sz="2400" dirty="0">
                <a:latin typeface="Calibri" panose="020F0502020204030204" pitchFamily="34" charset="0"/>
                <a:ea typeface="ＭＳ Ｐゴシック" charset="0"/>
                <a:cs typeface="Calibri" panose="020F0502020204030204" pitchFamily="34" charset="0"/>
              </a:rPr>
              <a:t>BTK inhibitor</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800"/>
              </a:spcBef>
              <a:spcAft>
                <a:spcPts val="6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600"/>
              </a:spcAft>
              <a:buClr>
                <a:srgbClr val="002060"/>
              </a:buClr>
              <a:buFont typeface="Arial" panose="020B0604020202020204" pitchFamily="34" charset="0"/>
              <a:buChar char="•"/>
            </a:pPr>
            <a:r>
              <a:rPr lang="en-US" sz="2400" dirty="0">
                <a:latin typeface="Calibri" panose="020F0502020204030204" pitchFamily="34" charset="0"/>
                <a:ea typeface="ＭＳ Ｐゴシック" charset="0"/>
                <a:cs typeface="Calibri" panose="020F0502020204030204" pitchFamily="34" charset="0"/>
              </a:rPr>
              <a:t>For patients with CLL or SLL </a:t>
            </a:r>
          </a:p>
          <a:p>
            <a:pPr marL="0" indent="0">
              <a:spcBef>
                <a:spcPts val="1800"/>
              </a:spcBef>
              <a:spcAft>
                <a:spcPts val="6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600"/>
              </a:spcAft>
            </a:pPr>
            <a:r>
              <a:rPr lang="en-US" sz="2400" dirty="0">
                <a:latin typeface="Calibri" panose="020F0502020204030204" pitchFamily="34" charset="0"/>
                <a:cs typeface="Calibri" panose="020F0502020204030204" pitchFamily="34" charset="0"/>
              </a:rPr>
              <a:t>100 mg po approximately every 12 hours swallowed whole with water, with or without food</a:t>
            </a:r>
          </a:p>
          <a:p>
            <a:pPr marL="0" indent="0">
              <a:spcBef>
                <a:spcPts val="1800"/>
              </a:spcBef>
              <a:spcAft>
                <a:spcPts val="6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Key issues</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600"/>
              </a:spcAft>
            </a:pPr>
            <a:r>
              <a:rPr lang="en-US" sz="2400" dirty="0">
                <a:latin typeface="Calibri" panose="020F0502020204030204" pitchFamily="34" charset="0"/>
                <a:cs typeface="Calibri" panose="020F0502020204030204" pitchFamily="34" charset="0"/>
              </a:rPr>
              <a:t>Dose reduction guidelines</a:t>
            </a:r>
            <a:endParaRPr lang="en-US" sz="2400" dirty="0">
              <a:solidFill>
                <a:srgbClr val="99CCFF"/>
              </a:solidFill>
              <a:latin typeface="Calibri" panose="020F0502020204030204" pitchFamily="34" charset="0"/>
              <a:ea typeface="ＭＳ Ｐゴシック" charset="0"/>
              <a:cs typeface="Calibri" panose="020F0502020204030204" pitchFamily="34" charset="0"/>
            </a:endParaRPr>
          </a:p>
          <a:p>
            <a:pPr>
              <a:spcBef>
                <a:spcPts val="0"/>
              </a:spcBef>
              <a:spcAft>
                <a:spcPts val="600"/>
              </a:spcAft>
            </a:pPr>
            <a:endParaRPr lang="en-US" sz="24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Acalabrutinib package insert, 8/2022.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1732430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36367"/>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Zanubrutinib</a:t>
            </a:r>
          </a:p>
        </p:txBody>
      </p:sp>
      <p:sp>
        <p:nvSpPr>
          <p:cNvPr id="63489" name="Content Placeholder 1"/>
          <p:cNvSpPr>
            <a:spLocks noGrp="1"/>
          </p:cNvSpPr>
          <p:nvPr>
            <p:ph idx="1"/>
          </p:nvPr>
        </p:nvSpPr>
        <p:spPr>
          <a:xfrm>
            <a:off x="920747" y="908720"/>
            <a:ext cx="10512306" cy="4677243"/>
          </a:xfrm>
        </p:spPr>
        <p:txBody>
          <a:bodyPr/>
          <a:lstStyle/>
          <a:p>
            <a:pPr marL="0" indent="0">
              <a:spcBef>
                <a:spcPts val="0"/>
              </a:spcBef>
              <a:spcAft>
                <a:spcPts val="6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0"/>
              </a:spcBef>
              <a:spcAft>
                <a:spcPts val="600"/>
              </a:spcAft>
            </a:pPr>
            <a:r>
              <a:rPr lang="en-US" sz="2400" dirty="0">
                <a:latin typeface="Calibri" panose="020F0502020204030204" pitchFamily="34" charset="0"/>
                <a:ea typeface="ＭＳ Ｐゴシック" charset="0"/>
                <a:cs typeface="Calibri" panose="020F0502020204030204" pitchFamily="34" charset="0"/>
              </a:rPr>
              <a:t>BTK inhibitor</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800"/>
              </a:spcBef>
              <a:spcAft>
                <a:spcPts val="6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600"/>
              </a:spcAft>
              <a:buClr>
                <a:srgbClr val="002060"/>
              </a:buClr>
              <a:buFont typeface="Arial" panose="020B0604020202020204" pitchFamily="34" charset="0"/>
              <a:buChar char="•"/>
            </a:pPr>
            <a:r>
              <a:rPr lang="en-US" sz="2400" dirty="0">
                <a:latin typeface="Calibri" panose="020F0502020204030204" pitchFamily="34" charset="0"/>
                <a:ea typeface="ＭＳ Ｐゴシック" charset="0"/>
                <a:cs typeface="Calibri" panose="020F0502020204030204" pitchFamily="34" charset="0"/>
              </a:rPr>
              <a:t>For patients with CLL or SLL</a:t>
            </a:r>
          </a:p>
          <a:p>
            <a:pPr marL="0" indent="0">
              <a:spcBef>
                <a:spcPts val="1800"/>
              </a:spcBef>
              <a:spcAft>
                <a:spcPts val="6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600"/>
              </a:spcAft>
            </a:pPr>
            <a:r>
              <a:rPr lang="en-US" sz="2400" dirty="0">
                <a:latin typeface="Calibri" panose="020F0502020204030204" pitchFamily="34" charset="0"/>
                <a:cs typeface="Calibri" panose="020F0502020204030204" pitchFamily="34" charset="0"/>
              </a:rPr>
              <a:t>160 mg po twice daily or 320 mg po once daily, swallowed whole with water, with or without food</a:t>
            </a:r>
          </a:p>
          <a:p>
            <a:pPr marL="0" indent="0">
              <a:spcBef>
                <a:spcPts val="1800"/>
              </a:spcBef>
              <a:spcAft>
                <a:spcPts val="6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Key issues</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600"/>
              </a:spcAft>
            </a:pPr>
            <a:r>
              <a:rPr lang="en-US" sz="2400" dirty="0">
                <a:latin typeface="Calibri" panose="020F0502020204030204" pitchFamily="34" charset="0"/>
                <a:cs typeface="Calibri" panose="020F0502020204030204" pitchFamily="34" charset="0"/>
              </a:rPr>
              <a:t>Dose reduction guidelines</a:t>
            </a:r>
            <a:endParaRPr lang="en-US" sz="2400" dirty="0">
              <a:solidFill>
                <a:srgbClr val="99CCFF"/>
              </a:solidFill>
              <a:latin typeface="Calibri" panose="020F0502020204030204" pitchFamily="34" charset="0"/>
              <a:ea typeface="ＭＳ Ｐゴシック" charset="0"/>
              <a:cs typeface="Calibri" panose="020F0502020204030204" pitchFamily="34" charset="0"/>
            </a:endParaRPr>
          </a:p>
          <a:p>
            <a:pPr marL="98425" indent="0">
              <a:spcBef>
                <a:spcPts val="0"/>
              </a:spcBef>
              <a:spcAft>
                <a:spcPts val="600"/>
              </a:spcAft>
              <a:buNone/>
            </a:pPr>
            <a:endParaRPr lang="en-US" sz="24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Zanubrutinib package insert, 3/2024.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41095594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6ACC-CD3D-CC59-9ADC-7B93CE544128}"/>
              </a:ext>
            </a:extLst>
          </p:cNvPr>
          <p:cNvSpPr>
            <a:spLocks noGrp="1"/>
          </p:cNvSpPr>
          <p:nvPr>
            <p:ph type="title"/>
          </p:nvPr>
        </p:nvSpPr>
        <p:spPr>
          <a:xfrm>
            <a:off x="912286" y="0"/>
            <a:ext cx="10358967" cy="1143000"/>
          </a:xfrm>
        </p:spPr>
        <p:txBody>
          <a:bodyPr/>
          <a:lstStyle/>
          <a:p>
            <a:r>
              <a:rPr lang="en-US" dirty="0"/>
              <a:t>Summary of Adverse Events with BTK Inhibitors</a:t>
            </a:r>
          </a:p>
        </p:txBody>
      </p:sp>
      <p:pic>
        <p:nvPicPr>
          <p:cNvPr id="4" name="Picture 3" descr="Diagram&#10;&#10;Description automatically generated">
            <a:extLst>
              <a:ext uri="{FF2B5EF4-FFF2-40B4-BE49-F238E27FC236}">
                <a16:creationId xmlns:a16="http://schemas.microsoft.com/office/drawing/2014/main" id="{E8C82B5E-CFC0-5CDA-C4D9-7DDD895F7DE1}"/>
              </a:ext>
            </a:extLst>
          </p:cNvPr>
          <p:cNvPicPr>
            <a:picLocks noChangeAspect="1"/>
          </p:cNvPicPr>
          <p:nvPr/>
        </p:nvPicPr>
        <p:blipFill>
          <a:blip r:embed="rId3"/>
          <a:stretch>
            <a:fillRect/>
          </a:stretch>
        </p:blipFill>
        <p:spPr>
          <a:xfrm>
            <a:off x="2513703" y="1056847"/>
            <a:ext cx="7164593" cy="5464520"/>
          </a:xfrm>
          <a:prstGeom prst="rect">
            <a:avLst/>
          </a:prstGeom>
        </p:spPr>
      </p:pic>
      <p:sp>
        <p:nvSpPr>
          <p:cNvPr id="3" name="TextBox 2">
            <a:extLst>
              <a:ext uri="{FF2B5EF4-FFF2-40B4-BE49-F238E27FC236}">
                <a16:creationId xmlns:a16="http://schemas.microsoft.com/office/drawing/2014/main" id="{1E14A683-9449-1933-249A-8E8A78CEBC5B}"/>
              </a:ext>
            </a:extLst>
          </p:cNvPr>
          <p:cNvSpPr txBox="1"/>
          <p:nvPr/>
        </p:nvSpPr>
        <p:spPr>
          <a:xfrm>
            <a:off x="2513703" y="6572819"/>
            <a:ext cx="3308470"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Courtesy of Matthew S </a:t>
            </a:r>
            <a:r>
              <a:rPr kumimoji="0" lang="en-US" sz="1400" b="0" i="0" u="none" strike="noStrike" kern="1200" cap="none" spc="0" normalizeH="0" baseline="0" noProof="0" dirty="0" err="1">
                <a:ln>
                  <a:noFill/>
                </a:ln>
                <a:solidFill>
                  <a:srgbClr val="000000"/>
                </a:solidFill>
                <a:effectLst/>
                <a:uLnTx/>
                <a:uFillTx/>
                <a:latin typeface="Calibri"/>
                <a:ea typeface="MS PGothic" charset="0"/>
                <a:cs typeface="+mn-cs"/>
              </a:rPr>
              <a:t>Davids</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 MD, </a:t>
            </a:r>
            <a:r>
              <a:rPr kumimoji="0" lang="en-US" sz="1400" b="0" i="0" u="none" strike="noStrike" kern="1200" cap="none" spc="0" normalizeH="0" baseline="0" noProof="0" dirty="0" err="1">
                <a:ln>
                  <a:noFill/>
                </a:ln>
                <a:solidFill>
                  <a:srgbClr val="000000"/>
                </a:solidFill>
                <a:effectLst/>
                <a:uLnTx/>
                <a:uFillTx/>
                <a:latin typeface="Calibri"/>
                <a:ea typeface="MS PGothic" charset="0"/>
                <a:cs typeface="+mn-cs"/>
              </a:rPr>
              <a:t>MMSc</a:t>
            </a:r>
            <a:endParaRPr kumimoji="0" lang="en-US" sz="14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38186083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B8EAF8-5B07-7D5D-09AD-A01BF9FB3F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2688" y="212480"/>
            <a:ext cx="1554480" cy="1554480"/>
          </a:xfrm>
          <a:prstGeom prst="rect">
            <a:avLst/>
          </a:prstGeom>
        </p:spPr>
      </p:pic>
      <p:sp>
        <p:nvSpPr>
          <p:cNvPr id="6" name="Rectangle 5">
            <a:extLst>
              <a:ext uri="{FF2B5EF4-FFF2-40B4-BE49-F238E27FC236}">
                <a16:creationId xmlns:a16="http://schemas.microsoft.com/office/drawing/2014/main" id="{F53FE355-77A1-6089-BF3A-093DD237124D}"/>
              </a:ext>
            </a:extLst>
          </p:cNvPr>
          <p:cNvSpPr/>
          <p:nvPr/>
        </p:nvSpPr>
        <p:spPr bwMode="auto">
          <a:xfrm>
            <a:off x="2251587" y="188641"/>
            <a:ext cx="753767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155F1CCF-EAE5-E6D1-C599-8A79CE2A1E07}"/>
              </a:ext>
            </a:extLst>
          </p:cNvPr>
          <p:cNvSpPr txBox="1"/>
          <p:nvPr/>
        </p:nvSpPr>
        <p:spPr>
          <a:xfrm>
            <a:off x="191344" y="1781307"/>
            <a:ext cx="206024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Allan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sp>
        <p:nvSpPr>
          <p:cNvPr id="9" name="TextBox 8">
            <a:extLst>
              <a:ext uri="{FF2B5EF4-FFF2-40B4-BE49-F238E27FC236}">
                <a16:creationId xmlns:a16="http://schemas.microsoft.com/office/drawing/2014/main" id="{996D9B2D-B30A-3A8E-E073-171656404342}"/>
              </a:ext>
            </a:extLst>
          </p:cNvPr>
          <p:cNvSpPr txBox="1"/>
          <p:nvPr/>
        </p:nvSpPr>
        <p:spPr>
          <a:xfrm>
            <a:off x="9789262" y="1781307"/>
            <a:ext cx="182133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Kahl</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St Louis, Missouri</a:t>
            </a:r>
          </a:p>
        </p:txBody>
      </p:sp>
      <p:pic>
        <p:nvPicPr>
          <p:cNvPr id="11" name="Picture 10">
            <a:extLst>
              <a:ext uri="{FF2B5EF4-FFF2-40B4-BE49-F238E27FC236}">
                <a16:creationId xmlns:a16="http://schemas.microsoft.com/office/drawing/2014/main" id="{EAFEA690-69D3-DFDA-79B5-54E36250F8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91861"/>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37633" y="2636912"/>
            <a:ext cx="10358967" cy="2354018"/>
          </a:xfrm>
        </p:spPr>
        <p:txBody>
          <a:bodyPr/>
          <a:lstStyle/>
          <a:p>
            <a:pPr>
              <a:spcBef>
                <a:spcPts val="400"/>
              </a:spcBef>
              <a:spcAft>
                <a:spcPts val="400"/>
              </a:spcAft>
            </a:pPr>
            <a:r>
              <a:rPr lang="en-US" sz="2000" dirty="0"/>
              <a:t>Mechanistic rationale for combining BTK inhibitors and </a:t>
            </a:r>
            <a:r>
              <a:rPr lang="en-US" sz="2000" dirty="0" err="1"/>
              <a:t>venetoclax</a:t>
            </a:r>
            <a:r>
              <a:rPr lang="en-US" sz="2000" dirty="0"/>
              <a:t> with and without CD20 antibodies for CLL </a:t>
            </a:r>
          </a:p>
          <a:p>
            <a:pPr>
              <a:spcBef>
                <a:spcPts val="400"/>
              </a:spcBef>
              <a:spcAft>
                <a:spcPts val="400"/>
              </a:spcAft>
            </a:pPr>
            <a:r>
              <a:rPr lang="en-US" sz="2000" dirty="0"/>
              <a:t>Published data sets evaluating ibrutinib/</a:t>
            </a:r>
            <a:r>
              <a:rPr lang="en-US" sz="2000" dirty="0" err="1"/>
              <a:t>venetoclax</a:t>
            </a:r>
            <a:r>
              <a:rPr lang="en-US" sz="2000" dirty="0"/>
              <a:t> for newly diagnosed and relapsed/refractory (R/R) CLL </a:t>
            </a:r>
          </a:p>
          <a:p>
            <a:pPr>
              <a:spcBef>
                <a:spcPts val="400"/>
              </a:spcBef>
              <a:spcAft>
                <a:spcPts val="400"/>
              </a:spcAft>
            </a:pPr>
            <a:r>
              <a:rPr lang="en-US" sz="2000" dirty="0"/>
              <a:t>Available data with acalabrutinib or </a:t>
            </a:r>
            <a:r>
              <a:rPr lang="en-US" sz="2000" dirty="0" err="1"/>
              <a:t>zanubrutinib</a:t>
            </a:r>
            <a:r>
              <a:rPr lang="en-US" sz="2000" dirty="0"/>
              <a:t> in combination with </a:t>
            </a:r>
            <a:r>
              <a:rPr lang="en-US" sz="2000" dirty="0" err="1"/>
              <a:t>venetoclax</a:t>
            </a:r>
            <a:r>
              <a:rPr lang="en-US" sz="2000" dirty="0"/>
              <a:t> with or without an anti-CD20 antibody </a:t>
            </a:r>
          </a:p>
          <a:p>
            <a:pPr>
              <a:spcBef>
                <a:spcPts val="400"/>
              </a:spcBef>
              <a:spcAft>
                <a:spcPts val="400"/>
              </a:spcAft>
            </a:pPr>
            <a:r>
              <a:rPr lang="en-US" sz="2000" dirty="0"/>
              <a:t>Ongoing Phase III studies assessing novel doublet and triplet combinations for previously untreated and R/R disease; potential clinical role of this strategy </a:t>
            </a:r>
          </a:p>
          <a:p>
            <a:pPr>
              <a:spcBef>
                <a:spcPts val="400"/>
              </a:spcBef>
              <a:spcAft>
                <a:spcPts val="400"/>
              </a:spcAft>
            </a:pPr>
            <a:r>
              <a:rPr lang="en-US" sz="2000" dirty="0"/>
              <a:t>Incidence and severity of clinically relevant toxicities encountered when combining BTK inhibitors and </a:t>
            </a:r>
            <a:r>
              <a:rPr lang="en-US" sz="2000" dirty="0" err="1"/>
              <a:t>venetoclax</a:t>
            </a:r>
            <a:r>
              <a:rPr lang="en-US" sz="2000" dirty="0"/>
              <a:t>   </a:t>
            </a:r>
          </a:p>
          <a:p>
            <a:pPr>
              <a:spcBef>
                <a:spcPts val="400"/>
              </a:spcBef>
              <a:spcAft>
                <a:spcPts val="400"/>
              </a:spcAft>
            </a:pPr>
            <a:endParaRPr lang="en-US" sz="2000" dirty="0"/>
          </a:p>
          <a:p>
            <a:pPr lvl="0"/>
            <a:endParaRPr lang="en-US" sz="2400" dirty="0"/>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64727" y="288447"/>
            <a:ext cx="7159665" cy="1143000"/>
          </a:xfrm>
        </p:spPr>
        <p:txBody>
          <a:bodyPr lIns="91440" tIns="91440" rIns="91440" bIns="182880"/>
          <a:lstStyle/>
          <a:p>
            <a:r>
              <a:rPr lang="en-US" dirty="0">
                <a:solidFill>
                  <a:schemeClr val="bg1"/>
                </a:solidFill>
              </a:rPr>
              <a:t>Potential Role of BTK Inhibitors</a:t>
            </a:r>
            <a:br>
              <a:rPr lang="en-US" dirty="0">
                <a:solidFill>
                  <a:schemeClr val="bg1"/>
                </a:solidFill>
              </a:rPr>
            </a:br>
            <a:r>
              <a:rPr lang="en-US" dirty="0">
                <a:solidFill>
                  <a:schemeClr val="bg1"/>
                </a:solidFill>
              </a:rPr>
              <a:t> with </a:t>
            </a:r>
            <a:r>
              <a:rPr lang="en-US" dirty="0" err="1">
                <a:solidFill>
                  <a:schemeClr val="bg1"/>
                </a:solidFill>
              </a:rPr>
              <a:t>Venetoclax</a:t>
            </a:r>
            <a:endParaRPr lang="en-US" dirty="0">
              <a:solidFill>
                <a:schemeClr val="bg1"/>
              </a:solidFill>
            </a:endParaRPr>
          </a:p>
        </p:txBody>
      </p:sp>
    </p:spTree>
    <p:extLst>
      <p:ext uri="{BB962C8B-B14F-4D97-AF65-F5344CB8AC3E}">
        <p14:creationId xmlns:p14="http://schemas.microsoft.com/office/powerpoint/2010/main" val="16471582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Mollie Moran, APRN-CNP, AOCNP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about to begin treatment with a BTK inhibitor in combination with </a:t>
            </a:r>
            <a:r>
              <a:rPr lang="en-US" sz="3200" dirty="0" err="1"/>
              <a:t>venetoclax</a:t>
            </a:r>
            <a:r>
              <a:rPr lang="en-US" sz="3200" dirty="0"/>
              <a:t>  </a:t>
            </a:r>
          </a:p>
        </p:txBody>
      </p:sp>
      <p:pic>
        <p:nvPicPr>
          <p:cNvPr id="3" name="Picture 2">
            <a:extLst>
              <a:ext uri="{FF2B5EF4-FFF2-40B4-BE49-F238E27FC236}">
                <a16:creationId xmlns:a16="http://schemas.microsoft.com/office/drawing/2014/main" id="{7FDD48D2-8BF2-B82D-4401-45D921E742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50904"/>
            <a:ext cx="1261872" cy="1261872"/>
          </a:xfrm>
          <a:prstGeom prst="rect">
            <a:avLst/>
          </a:prstGeom>
        </p:spPr>
      </p:pic>
    </p:spTree>
    <p:extLst>
      <p:ext uri="{BB962C8B-B14F-4D97-AF65-F5344CB8AC3E}">
        <p14:creationId xmlns:p14="http://schemas.microsoft.com/office/powerpoint/2010/main" val="39687292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Kahl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311663339"/>
              </p:ext>
            </p:extLst>
          </p:nvPr>
        </p:nvGraphicFramePr>
        <p:xfrm>
          <a:off x="1236095" y="2204864"/>
          <a:ext cx="9719807" cy="1800200"/>
        </p:xfrm>
        <a:graphic>
          <a:graphicData uri="http://schemas.openxmlformats.org/drawingml/2006/table">
            <a:tbl>
              <a:tblPr firstRow="1" bandRow="1">
                <a:tableStyleId>{F2DE63D5-997A-4646-A377-4702673A728D}</a:tableStyleId>
              </a:tblPr>
              <a:tblGrid>
                <a:gridCol w="2699665">
                  <a:extLst>
                    <a:ext uri="{9D8B030D-6E8A-4147-A177-3AD203B41FA5}">
                      <a16:colId xmlns:a16="http://schemas.microsoft.com/office/drawing/2014/main" val="20000"/>
                    </a:ext>
                  </a:extLst>
                </a:gridCol>
                <a:gridCol w="7020142">
                  <a:extLst>
                    <a:ext uri="{9D8B030D-6E8A-4147-A177-3AD203B41FA5}">
                      <a16:colId xmlns:a16="http://schemas.microsoft.com/office/drawing/2014/main" val="20001"/>
                    </a:ext>
                  </a:extLst>
                </a:gridCol>
              </a:tblGrid>
              <a:tr h="1800200">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Acerta</a:t>
                      </a:r>
                      <a:r>
                        <a:rPr lang="en-US" sz="1800" b="0" kern="1200" dirty="0">
                          <a:solidFill>
                            <a:schemeClr val="tx1"/>
                          </a:solidFill>
                          <a:effectLst/>
                          <a:latin typeface="+mn-lt"/>
                          <a:ea typeface="+mn-ea"/>
                          <a:cs typeface="+mn-cs"/>
                        </a:rPr>
                        <a:t> Pharma — A member of the AstraZeneca Group, </a:t>
                      </a:r>
                      <a:br>
                        <a:rPr lang="en-US" sz="1800" b="0" kern="1200" dirty="0">
                          <a:solidFill>
                            <a:schemeClr val="tx1"/>
                          </a:solidFill>
                          <a:effectLst/>
                          <a:latin typeface="+mn-lt"/>
                          <a:ea typeface="+mn-ea"/>
                          <a:cs typeface="+mn-cs"/>
                        </a:rPr>
                      </a:br>
                      <a:r>
                        <a:rPr lang="en-US" sz="1800" b="0" kern="1200" dirty="0">
                          <a:solidFill>
                            <a:schemeClr val="tx1"/>
                          </a:solidFill>
                          <a:effectLst/>
                          <a:latin typeface="+mn-lt"/>
                          <a:ea typeface="+mn-ea"/>
                          <a:cs typeface="+mn-cs"/>
                        </a:rPr>
                        <a:t>ADC Therapeutics, AstraZeneca Pharmaceuticals LP, </a:t>
                      </a:r>
                      <a:r>
                        <a:rPr lang="en-US" sz="1800" b="0" kern="1200" dirty="0" err="1">
                          <a:solidFill>
                            <a:schemeClr val="tx1"/>
                          </a:solidFill>
                          <a:effectLst/>
                          <a:latin typeface="+mn-lt"/>
                          <a:ea typeface="+mn-ea"/>
                          <a:cs typeface="+mn-cs"/>
                        </a:rPr>
                        <a:t>BeiGene</a:t>
                      </a:r>
                      <a:r>
                        <a:rPr lang="en-US" sz="1800" b="0" kern="1200" dirty="0">
                          <a:solidFill>
                            <a:schemeClr val="tx1"/>
                          </a:solidFill>
                          <a:effectLst/>
                          <a:latin typeface="+mn-lt"/>
                          <a:ea typeface="+mn-ea"/>
                          <a:cs typeface="+mn-cs"/>
                        </a:rPr>
                        <a:t> Ltd, Celgene Corporation, Genentech, a member of the Roche Group, Genmab US Inc, Janssen Biotech Inc, Kite, A Gilead Company, Lilly, Novartis,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FB6DC-E96B-FEE9-4A62-226668160D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2688" y="212480"/>
            <a:ext cx="1554480" cy="1554480"/>
          </a:xfrm>
          <a:prstGeom prst="rect">
            <a:avLst/>
          </a:prstGeom>
        </p:spPr>
      </p:pic>
      <p:sp>
        <p:nvSpPr>
          <p:cNvPr id="7" name="Rectangle 6">
            <a:extLst>
              <a:ext uri="{FF2B5EF4-FFF2-40B4-BE49-F238E27FC236}">
                <a16:creationId xmlns:a16="http://schemas.microsoft.com/office/drawing/2014/main" id="{32C71AAA-A2F8-0FE7-F488-7E70FE969ACE}"/>
              </a:ext>
            </a:extLst>
          </p:cNvPr>
          <p:cNvSpPr/>
          <p:nvPr/>
        </p:nvSpPr>
        <p:spPr bwMode="auto">
          <a:xfrm>
            <a:off x="2251587" y="188641"/>
            <a:ext cx="753767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9" name="TextBox 8">
            <a:extLst>
              <a:ext uri="{FF2B5EF4-FFF2-40B4-BE49-F238E27FC236}">
                <a16:creationId xmlns:a16="http://schemas.microsoft.com/office/drawing/2014/main" id="{74751CF2-87BA-3957-7D9F-3BDF2510052C}"/>
              </a:ext>
            </a:extLst>
          </p:cNvPr>
          <p:cNvSpPr txBox="1"/>
          <p:nvPr/>
        </p:nvSpPr>
        <p:spPr>
          <a:xfrm>
            <a:off x="191344" y="1781307"/>
            <a:ext cx="206024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Allan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sp>
        <p:nvSpPr>
          <p:cNvPr id="11" name="TextBox 10">
            <a:extLst>
              <a:ext uri="{FF2B5EF4-FFF2-40B4-BE49-F238E27FC236}">
                <a16:creationId xmlns:a16="http://schemas.microsoft.com/office/drawing/2014/main" id="{F8D4E97A-7EAF-5B73-5138-E5F5D361711E}"/>
              </a:ext>
            </a:extLst>
          </p:cNvPr>
          <p:cNvSpPr txBox="1"/>
          <p:nvPr/>
        </p:nvSpPr>
        <p:spPr>
          <a:xfrm>
            <a:off x="9789262" y="1781307"/>
            <a:ext cx="182133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Kahl</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St Louis, Missouri</a:t>
            </a:r>
          </a:p>
        </p:txBody>
      </p:sp>
      <p:pic>
        <p:nvPicPr>
          <p:cNvPr id="12" name="Picture 11">
            <a:extLst>
              <a:ext uri="{FF2B5EF4-FFF2-40B4-BE49-F238E27FC236}">
                <a16:creationId xmlns:a16="http://schemas.microsoft.com/office/drawing/2014/main" id="{31BDBEED-716B-93BF-653B-76B5EECB901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91861"/>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37633" y="2636912"/>
            <a:ext cx="10358967" cy="2354018"/>
          </a:xfrm>
        </p:spPr>
        <p:txBody>
          <a:bodyPr/>
          <a:lstStyle/>
          <a:p>
            <a:pPr>
              <a:spcBef>
                <a:spcPts val="400"/>
              </a:spcBef>
              <a:spcAft>
                <a:spcPts val="400"/>
              </a:spcAft>
            </a:pPr>
            <a:r>
              <a:rPr lang="en-US" sz="2400" dirty="0"/>
              <a:t>Long-term follow-up from Phase III trials evaluating BTK inhibitors and </a:t>
            </a:r>
            <a:r>
              <a:rPr lang="en-US" sz="2400" dirty="0" err="1"/>
              <a:t>venetoclax</a:t>
            </a:r>
            <a:r>
              <a:rPr lang="en-US" sz="2400" dirty="0"/>
              <a:t> for R/R CLL </a:t>
            </a:r>
          </a:p>
          <a:p>
            <a:pPr lvl="0">
              <a:spcBef>
                <a:spcPts val="400"/>
              </a:spcBef>
              <a:spcAft>
                <a:spcPts val="400"/>
              </a:spcAft>
            </a:pPr>
            <a:r>
              <a:rPr lang="en-US" sz="2400" dirty="0"/>
              <a:t>Role of rechallenging with agents used in a prior line of treatment </a:t>
            </a:r>
          </a:p>
          <a:p>
            <a:pPr lvl="0">
              <a:spcBef>
                <a:spcPts val="400"/>
              </a:spcBef>
              <a:spcAft>
                <a:spcPts val="400"/>
              </a:spcAft>
            </a:pPr>
            <a:r>
              <a:rPr lang="en-US" sz="2400" dirty="0"/>
              <a:t>Antitumor activity documented with </a:t>
            </a:r>
            <a:r>
              <a:rPr lang="en-US" sz="2400" dirty="0" err="1"/>
              <a:t>pirtobrutinib</a:t>
            </a:r>
            <a:r>
              <a:rPr lang="en-US" sz="2400" dirty="0"/>
              <a:t> in patients with R/R CLL; current clinical role </a:t>
            </a:r>
          </a:p>
          <a:p>
            <a:pPr lvl="0">
              <a:spcBef>
                <a:spcPts val="400"/>
              </a:spcBef>
              <a:spcAft>
                <a:spcPts val="400"/>
              </a:spcAft>
            </a:pPr>
            <a:r>
              <a:rPr lang="en-US" sz="2400" dirty="0"/>
              <a:t>Biological rationale for and available data with CD19-directed chimeric antigen receptor (CAR) T-cell therapy for CLL; recent FDA approval </a:t>
            </a:r>
          </a:p>
          <a:p>
            <a:pPr marL="98425" lvl="0" indent="0">
              <a:spcBef>
                <a:spcPts val="400"/>
              </a:spcBef>
              <a:spcAft>
                <a:spcPts val="400"/>
              </a:spcAft>
              <a:buNone/>
            </a:pPr>
            <a:endParaRPr lang="en-US" sz="2000" dirty="0"/>
          </a:p>
          <a:p>
            <a:pPr>
              <a:spcBef>
                <a:spcPts val="400"/>
              </a:spcBef>
              <a:spcAft>
                <a:spcPts val="400"/>
              </a:spcAft>
            </a:pPr>
            <a:endParaRPr lang="en-US" sz="2000" dirty="0"/>
          </a:p>
          <a:p>
            <a:pPr lvl="0"/>
            <a:endParaRPr lang="en-US" sz="2400" dirty="0"/>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229271" y="288447"/>
            <a:ext cx="7537675" cy="1143000"/>
          </a:xfrm>
        </p:spPr>
        <p:txBody>
          <a:bodyPr lIns="91440" tIns="91440" rIns="91440" bIns="182880"/>
          <a:lstStyle/>
          <a:p>
            <a:r>
              <a:rPr lang="en-US" dirty="0">
                <a:solidFill>
                  <a:schemeClr val="bg1"/>
                </a:solidFill>
              </a:rPr>
              <a:t>Selection and Sequencing of </a:t>
            </a:r>
            <a:br>
              <a:rPr lang="en-US" dirty="0">
                <a:solidFill>
                  <a:schemeClr val="bg1"/>
                </a:solidFill>
              </a:rPr>
            </a:br>
            <a:r>
              <a:rPr lang="en-US" dirty="0">
                <a:solidFill>
                  <a:schemeClr val="bg1"/>
                </a:solidFill>
              </a:rPr>
              <a:t>Therapies for R/R CLL</a:t>
            </a:r>
          </a:p>
        </p:txBody>
      </p:sp>
    </p:spTree>
    <p:extLst>
      <p:ext uri="{BB962C8B-B14F-4D97-AF65-F5344CB8AC3E}">
        <p14:creationId xmlns:p14="http://schemas.microsoft.com/office/powerpoint/2010/main" val="9431419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36367"/>
            <a:ext cx="10358967" cy="1143000"/>
          </a:xfrm>
        </p:spPr>
        <p:txBody>
          <a:bodyPr/>
          <a:lstStyle/>
          <a:p>
            <a:r>
              <a:rPr lang="en-US" dirty="0" err="1">
                <a:latin typeface="Calibri" panose="020F0502020204030204" pitchFamily="34" charset="0"/>
                <a:ea typeface="ＭＳ Ｐゴシック" charset="0"/>
                <a:cs typeface="Calibri" panose="020F0502020204030204" pitchFamily="34" charset="0"/>
              </a:rPr>
              <a:t>Pirtobrutinib</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920747" y="908720"/>
            <a:ext cx="10512306" cy="4677243"/>
          </a:xfrm>
        </p:spPr>
        <p:txBody>
          <a:bodyPr/>
          <a:lstStyle/>
          <a:p>
            <a:pPr marL="0" indent="0">
              <a:spcBef>
                <a:spcPts val="0"/>
              </a:spcBef>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0"/>
              </a:spcBef>
            </a:pPr>
            <a:r>
              <a:rPr lang="en-US" sz="2400" dirty="0">
                <a:latin typeface="Calibri" panose="020F0502020204030204" pitchFamily="34" charset="0"/>
                <a:ea typeface="ＭＳ Ｐゴシック" charset="0"/>
                <a:cs typeface="Calibri" panose="020F0502020204030204" pitchFamily="34" charset="0"/>
              </a:rPr>
              <a:t>BTK inhibitor</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800"/>
              </a:spcBef>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0"/>
              </a:spcAft>
              <a:buClr>
                <a:srgbClr val="002060"/>
              </a:buClr>
              <a:buFont typeface="Arial" panose="020B0604020202020204" pitchFamily="34" charset="0"/>
              <a:buChar char="•"/>
            </a:pPr>
            <a:r>
              <a:rPr lang="en-US" sz="2400" dirty="0">
                <a:latin typeface="Calibri" panose="020F0502020204030204" pitchFamily="34" charset="0"/>
                <a:ea typeface="ＭＳ Ｐゴシック" charset="0"/>
                <a:cs typeface="Calibri" panose="020F0502020204030204" pitchFamily="34" charset="0"/>
              </a:rPr>
              <a:t>For patients with CLL or SLL who have received at least 2 prior lines of therapy, including a BTK inhibitor and a Bcl-2 inhibitor</a:t>
            </a:r>
          </a:p>
          <a:p>
            <a:pPr marL="0" indent="0">
              <a:spcBef>
                <a:spcPts val="1800"/>
              </a:spcBef>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pPr>
            <a:r>
              <a:rPr lang="en-US" sz="2400" dirty="0">
                <a:latin typeface="Calibri" panose="020F0502020204030204" pitchFamily="34" charset="0"/>
                <a:cs typeface="Calibri" panose="020F0502020204030204" pitchFamily="34" charset="0"/>
              </a:rPr>
              <a:t>200 mg orally once daily; swallow whole with water, with or without food. Do not cut, crush or chew tablets</a:t>
            </a:r>
          </a:p>
          <a:p>
            <a:pPr marL="0" indent="0">
              <a:spcBef>
                <a:spcPts val="1800"/>
              </a:spcBef>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Key issues</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pPr>
            <a:r>
              <a:rPr lang="en-US" sz="2400" dirty="0">
                <a:latin typeface="Calibri" panose="020F0502020204030204" pitchFamily="34" charset="0"/>
                <a:cs typeface="Calibri" panose="020F0502020204030204" pitchFamily="34" charset="0"/>
              </a:rPr>
              <a:t>Dose reduction guidelines</a:t>
            </a:r>
            <a:endParaRPr lang="en-US" sz="2400" dirty="0">
              <a:solidFill>
                <a:srgbClr val="99CCFF"/>
              </a:solidFill>
              <a:latin typeface="Calibri" panose="020F0502020204030204" pitchFamily="34" charset="0"/>
              <a:ea typeface="ＭＳ Ｐゴシック" charset="0"/>
              <a:cs typeface="Calibri" panose="020F0502020204030204" pitchFamily="34" charset="0"/>
            </a:endParaRPr>
          </a:p>
          <a:p>
            <a:pPr marL="98425" indent="0">
              <a:buNone/>
            </a:pPr>
            <a:endParaRPr lang="en-US" sz="24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Pirtobrutinib</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package insert, 12/2023.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2142072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39F048-9934-3D59-C3C5-726F51298DFA}"/>
              </a:ext>
            </a:extLst>
          </p:cNvPr>
          <p:cNvSpPr/>
          <p:nvPr/>
        </p:nvSpPr>
        <p:spPr bwMode="auto">
          <a:xfrm>
            <a:off x="479376" y="2137827"/>
            <a:ext cx="2200910" cy="41714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0" y="-51187"/>
            <a:ext cx="12192000" cy="1200328"/>
          </a:xfrm>
          <a:noFill/>
        </p:spPr>
        <p:txBody>
          <a:bodyPr/>
          <a:lstStyle/>
          <a:p>
            <a:r>
              <a:rPr lang="en-US" sz="3200" b="1" dirty="0"/>
              <a:t>Chimeric Antigen Receptor (CAR) Modified T Cells</a:t>
            </a:r>
          </a:p>
        </p:txBody>
      </p:sp>
      <p:sp>
        <p:nvSpPr>
          <p:cNvPr id="21" name="TextBox 20"/>
          <p:cNvSpPr txBox="1"/>
          <p:nvPr/>
        </p:nvSpPr>
        <p:spPr>
          <a:xfrm>
            <a:off x="7169615" y="1906975"/>
            <a:ext cx="4338419" cy="1200329"/>
          </a:xfrm>
          <a:prstGeom prst="rect">
            <a:avLst/>
          </a:prstGeom>
          <a:noFill/>
          <a:ln>
            <a:noFill/>
          </a:ln>
        </p:spPr>
        <p:txBody>
          <a:bodyPr wrap="square" rtlCol="0">
            <a:spAutoFit/>
          </a:bodyPr>
          <a:lstStyle/>
          <a:p>
            <a:pPr marL="342900" marR="0" lvl="0" indent="-342900" algn="l" defTabSz="91347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Genetically engineered T cells altered to express an artificial receptor, CAR</a:t>
            </a:r>
          </a:p>
        </p:txBody>
      </p:sp>
      <p:grpSp>
        <p:nvGrpSpPr>
          <p:cNvPr id="22" name="Group 21"/>
          <p:cNvGrpSpPr/>
          <p:nvPr/>
        </p:nvGrpSpPr>
        <p:grpSpPr>
          <a:xfrm>
            <a:off x="476359" y="1770859"/>
            <a:ext cx="2203927" cy="4439463"/>
            <a:chOff x="1279815" y="1192330"/>
            <a:chExt cx="2203927" cy="4439463"/>
          </a:xfrm>
        </p:grpSpPr>
        <p:grpSp>
          <p:nvGrpSpPr>
            <p:cNvPr id="23" name="Group 22"/>
            <p:cNvGrpSpPr/>
            <p:nvPr/>
          </p:nvGrpSpPr>
          <p:grpSpPr>
            <a:xfrm>
              <a:off x="1279815" y="1561661"/>
              <a:ext cx="2203927" cy="4070132"/>
              <a:chOff x="1279815" y="1561661"/>
              <a:chExt cx="2203927" cy="4070132"/>
            </a:xfrm>
          </p:grpSpPr>
          <p:pic>
            <p:nvPicPr>
              <p:cNvPr id="25" name="Picture 24"/>
              <p:cNvPicPr>
                <a:picLocks noChangeAspect="1"/>
              </p:cNvPicPr>
              <p:nvPr/>
            </p:nvPicPr>
            <p:blipFill>
              <a:blip r:embed="rId2"/>
              <a:stretch>
                <a:fillRect/>
              </a:stretch>
            </p:blipFill>
            <p:spPr>
              <a:xfrm>
                <a:off x="1448676" y="1561662"/>
                <a:ext cx="2035066" cy="4070131"/>
              </a:xfrm>
              <a:prstGeom prst="rect">
                <a:avLst/>
              </a:prstGeom>
            </p:spPr>
          </p:pic>
          <p:sp>
            <p:nvSpPr>
              <p:cNvPr id="26" name="Rectangle 25"/>
              <p:cNvSpPr/>
              <p:nvPr/>
            </p:nvSpPr>
            <p:spPr bwMode="auto">
              <a:xfrm>
                <a:off x="1279815" y="1561661"/>
                <a:ext cx="363057" cy="336595"/>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grpSp>
        <p:sp>
          <p:nvSpPr>
            <p:cNvPr id="24" name="TextBox 23"/>
            <p:cNvSpPr txBox="1"/>
            <p:nvPr/>
          </p:nvSpPr>
          <p:spPr>
            <a:xfrm>
              <a:off x="1448676" y="1192330"/>
              <a:ext cx="1634244" cy="369332"/>
            </a:xfrm>
            <a:prstGeom prst="rect">
              <a:avLst/>
            </a:prstGeom>
            <a:noFill/>
          </p:spPr>
          <p:txBody>
            <a:bodyPr wrap="none" rtlCol="0">
              <a:spAutoFit/>
            </a:bodyPr>
            <a:lstStyle/>
            <a:p>
              <a:pPr marL="0" marR="0" lvl="0" indent="0" algn="ctr" defTabSz="91347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FF"/>
                  </a:solidFill>
                  <a:effectLst/>
                  <a:uLnTx/>
                  <a:uFillTx/>
                  <a:latin typeface="Arial"/>
                  <a:ea typeface="ＭＳ Ｐゴシック"/>
                  <a:cs typeface="+mn-cs"/>
                </a:rPr>
                <a:t>Normal T cell</a:t>
              </a:r>
            </a:p>
          </p:txBody>
        </p:sp>
      </p:grpSp>
      <p:grpSp>
        <p:nvGrpSpPr>
          <p:cNvPr id="27" name="Group 26"/>
          <p:cNvGrpSpPr/>
          <p:nvPr/>
        </p:nvGrpSpPr>
        <p:grpSpPr>
          <a:xfrm>
            <a:off x="3686585" y="1770859"/>
            <a:ext cx="3139936" cy="4437099"/>
            <a:chOff x="5185540" y="1194694"/>
            <a:chExt cx="3139936" cy="4437099"/>
          </a:xfrm>
        </p:grpSpPr>
        <p:grpSp>
          <p:nvGrpSpPr>
            <p:cNvPr id="28" name="Group 27"/>
            <p:cNvGrpSpPr/>
            <p:nvPr/>
          </p:nvGrpSpPr>
          <p:grpSpPr>
            <a:xfrm>
              <a:off x="5185540" y="1561662"/>
              <a:ext cx="1558597" cy="4070131"/>
              <a:chOff x="5185540" y="1561662"/>
              <a:chExt cx="1558597" cy="4070131"/>
            </a:xfrm>
          </p:grpSpPr>
          <p:pic>
            <p:nvPicPr>
              <p:cNvPr id="32" name="Picture 31"/>
              <p:cNvPicPr>
                <a:picLocks noChangeAspect="1"/>
              </p:cNvPicPr>
              <p:nvPr/>
            </p:nvPicPr>
            <p:blipFill>
              <a:blip r:embed="rId3"/>
              <a:stretch>
                <a:fillRect/>
              </a:stretch>
            </p:blipFill>
            <p:spPr>
              <a:xfrm>
                <a:off x="5185540" y="1564026"/>
                <a:ext cx="1558597" cy="4067767"/>
              </a:xfrm>
              <a:prstGeom prst="rect">
                <a:avLst/>
              </a:prstGeom>
            </p:spPr>
          </p:pic>
          <p:sp>
            <p:nvSpPr>
              <p:cNvPr id="33" name="Rectangle 32"/>
              <p:cNvSpPr/>
              <p:nvPr/>
            </p:nvSpPr>
            <p:spPr bwMode="auto">
              <a:xfrm>
                <a:off x="5185540" y="1561662"/>
                <a:ext cx="358667" cy="338959"/>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grpSp>
        <p:sp>
          <p:nvSpPr>
            <p:cNvPr id="29" name="TextBox 28"/>
            <p:cNvSpPr txBox="1"/>
            <p:nvPr/>
          </p:nvSpPr>
          <p:spPr>
            <a:xfrm>
              <a:off x="5257489" y="1194694"/>
              <a:ext cx="1339053" cy="369332"/>
            </a:xfrm>
            <a:prstGeom prst="rect">
              <a:avLst/>
            </a:prstGeom>
            <a:noFill/>
          </p:spPr>
          <p:txBody>
            <a:bodyPr wrap="none" rtlCol="0">
              <a:spAutoFit/>
            </a:bodyPr>
            <a:lstStyle/>
            <a:p>
              <a:pPr marL="0" marR="0" lvl="0" indent="0" algn="ctr" defTabSz="91347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FF"/>
                  </a:solidFill>
                  <a:effectLst/>
                  <a:uLnTx/>
                  <a:uFillTx/>
                  <a:latin typeface="Arial"/>
                  <a:ea typeface="ＭＳ Ｐゴシック"/>
                  <a:cs typeface="+mn-cs"/>
                </a:rPr>
                <a:t>CAR T cell</a:t>
              </a:r>
            </a:p>
          </p:txBody>
        </p:sp>
        <p:sp>
          <p:nvSpPr>
            <p:cNvPr id="30" name="TextBox 29"/>
            <p:cNvSpPr txBox="1"/>
            <p:nvPr/>
          </p:nvSpPr>
          <p:spPr>
            <a:xfrm>
              <a:off x="6596542" y="3590300"/>
              <a:ext cx="1728934" cy="384721"/>
            </a:xfrm>
            <a:prstGeom prst="rect">
              <a:avLst/>
            </a:prstGeom>
            <a:noFill/>
          </p:spPr>
          <p:txBody>
            <a:bodyPr wrap="none" rtlCol="0">
              <a:spAutoFit/>
            </a:bodyPr>
            <a:lstStyle/>
            <a:p>
              <a:pPr marL="0" marR="0" lvl="0" indent="0" algn="l" defTabSz="91347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Arial"/>
                  <a:ea typeface="ＭＳ Ｐゴシック"/>
                  <a:cs typeface="+mn-cs"/>
                </a:rPr>
                <a:t>Target antigen</a:t>
              </a:r>
            </a:p>
          </p:txBody>
        </p:sp>
        <p:cxnSp>
          <p:nvCxnSpPr>
            <p:cNvPr id="31" name="Straight Connector 30"/>
            <p:cNvCxnSpPr>
              <a:endCxn id="30" idx="1"/>
            </p:cNvCxnSpPr>
            <p:nvPr/>
          </p:nvCxnSpPr>
          <p:spPr bwMode="auto">
            <a:xfrm flipV="1">
              <a:off x="6087241" y="3782661"/>
              <a:ext cx="509301" cy="106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35" name="TextBox 34"/>
          <p:cNvSpPr txBox="1"/>
          <p:nvPr/>
        </p:nvSpPr>
        <p:spPr>
          <a:xfrm>
            <a:off x="6389163" y="6476197"/>
            <a:ext cx="4825780" cy="322941"/>
          </a:xfrm>
          <a:prstGeom prst="rect">
            <a:avLst/>
          </a:prstGeom>
          <a:noFill/>
        </p:spPr>
        <p:txBody>
          <a:bodyPr wrap="square" lIns="91213" tIns="45609" rIns="91213" bIns="45609" rtlCol="0">
            <a:spAutoFit/>
          </a:bodyPr>
          <a:lstStyle/>
          <a:p>
            <a:pPr marL="0" marR="0" lvl="0" indent="0" algn="r" defTabSz="456109"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Adapted from </a:t>
            </a:r>
            <a:r>
              <a:rPr kumimoji="0" lang="en-GB"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rPr>
              <a:t>Hinrichs</a:t>
            </a:r>
            <a:r>
              <a:rPr kumimoji="0" lang="en-GB"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&amp; </a:t>
            </a:r>
            <a:r>
              <a:rPr kumimoji="0" lang="en-GB"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rPr>
              <a:t>Restifo</a:t>
            </a:r>
            <a:r>
              <a:rPr kumimoji="0" lang="en-GB"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a:t>
            </a:r>
            <a:r>
              <a:rPr kumimoji="0" lang="en-GB"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Nat Biotech </a:t>
            </a:r>
            <a:r>
              <a:rPr kumimoji="0" lang="en-GB"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2013</a:t>
            </a:r>
          </a:p>
        </p:txBody>
      </p:sp>
      <p:sp>
        <p:nvSpPr>
          <p:cNvPr id="36" name="TextBox 35"/>
          <p:cNvSpPr txBox="1"/>
          <p:nvPr/>
        </p:nvSpPr>
        <p:spPr>
          <a:xfrm>
            <a:off x="5147231" y="3697197"/>
            <a:ext cx="2492990" cy="369332"/>
          </a:xfrm>
          <a:prstGeom prst="rect">
            <a:avLst/>
          </a:prstGeom>
          <a:noFill/>
        </p:spPr>
        <p:txBody>
          <a:bodyPr wrap="none" rtlCol="0">
            <a:spAutoFit/>
          </a:bodyPr>
          <a:lstStyle/>
          <a:p>
            <a:pPr marL="0" marR="0" lvl="0" indent="0" algn="l" defTabSz="9134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Ag-recognition domain</a:t>
            </a:r>
          </a:p>
        </p:txBody>
      </p:sp>
      <p:sp>
        <p:nvSpPr>
          <p:cNvPr id="38" name="TextBox 37"/>
          <p:cNvSpPr txBox="1"/>
          <p:nvPr/>
        </p:nvSpPr>
        <p:spPr>
          <a:xfrm>
            <a:off x="5132861" y="3226104"/>
            <a:ext cx="1955583" cy="369332"/>
          </a:xfrm>
          <a:prstGeom prst="rect">
            <a:avLst/>
          </a:prstGeom>
          <a:noFill/>
        </p:spPr>
        <p:txBody>
          <a:bodyPr wrap="none" rtlCol="0">
            <a:spAutoFit/>
          </a:bodyPr>
          <a:lstStyle/>
          <a:p>
            <a:pPr marL="0" marR="0" lvl="0" indent="0" algn="l" defTabSz="9134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Signaling domain</a:t>
            </a:r>
          </a:p>
        </p:txBody>
      </p:sp>
      <p:cxnSp>
        <p:nvCxnSpPr>
          <p:cNvPr id="39" name="Straight Connector 38"/>
          <p:cNvCxnSpPr/>
          <p:nvPr/>
        </p:nvCxnSpPr>
        <p:spPr bwMode="auto">
          <a:xfrm>
            <a:off x="4612279" y="3917964"/>
            <a:ext cx="509301" cy="663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V="1">
            <a:off x="4417934" y="3427847"/>
            <a:ext cx="702103" cy="22531"/>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6ADB0C62-8D70-B34A-8B11-45EC0C906080}"/>
              </a:ext>
            </a:extLst>
          </p:cNvPr>
          <p:cNvSpPr txBox="1"/>
          <p:nvPr/>
        </p:nvSpPr>
        <p:spPr>
          <a:xfrm>
            <a:off x="228600" y="6449704"/>
            <a:ext cx="2802370"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Sattva S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Neelapu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p>
        </p:txBody>
      </p:sp>
    </p:spTree>
    <p:extLst>
      <p:ext uri="{BB962C8B-B14F-4D97-AF65-F5344CB8AC3E}">
        <p14:creationId xmlns:p14="http://schemas.microsoft.com/office/powerpoint/2010/main" val="7363246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Rectangle 33"/>
          <p:cNvSpPr/>
          <p:nvPr/>
        </p:nvSpPr>
        <p:spPr>
          <a:xfrm>
            <a:off x="359704" y="980728"/>
            <a:ext cx="11472591" cy="5121561"/>
          </a:xfrm>
          <a:prstGeom prst="rect">
            <a:avLst/>
          </a:prstGeom>
          <a:solidFill>
            <a:srgbClr val="FEFFFF"/>
          </a:solidFill>
          <a:ln w="25400">
            <a:solidFill>
              <a:srgbClr val="49AFE3"/>
            </a:solidFill>
            <a:miter/>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endParaRPr kumimoji="0" sz="1800" b="0" i="0" u="none" strike="noStrike" kern="1200" cap="none" spc="0" normalizeH="0" baseline="0" noProof="0">
              <a:ln>
                <a:noFill/>
              </a:ln>
              <a:solidFill>
                <a:prstClr val="black"/>
              </a:solidFill>
              <a:effectLst/>
              <a:uLnTx/>
              <a:uFillTx/>
              <a:latin typeface="Arial"/>
              <a:cs typeface="Arial"/>
              <a:sym typeface="Arial"/>
            </a:endParaRPr>
          </a:p>
        </p:txBody>
      </p:sp>
      <p:grpSp>
        <p:nvGrpSpPr>
          <p:cNvPr id="469" name="Group 5"/>
          <p:cNvGrpSpPr/>
          <p:nvPr/>
        </p:nvGrpSpPr>
        <p:grpSpPr>
          <a:xfrm>
            <a:off x="1462503" y="2391050"/>
            <a:ext cx="2197865" cy="2260069"/>
            <a:chOff x="0" y="0"/>
            <a:chExt cx="2053652" cy="2111774"/>
          </a:xfrm>
        </p:grpSpPr>
        <p:pic>
          <p:nvPicPr>
            <p:cNvPr id="462" name="Picture 8" descr="Picture 8"/>
            <p:cNvPicPr>
              <a:picLocks noChangeAspect="1"/>
            </p:cNvPicPr>
            <p:nvPr/>
          </p:nvPicPr>
          <p:blipFill>
            <a:blip r:embed="rId3"/>
            <a:stretch>
              <a:fillRect/>
            </a:stretch>
          </p:blipFill>
          <p:spPr>
            <a:xfrm>
              <a:off x="102231" y="178073"/>
              <a:ext cx="1884197" cy="1823170"/>
            </a:xfrm>
            <a:prstGeom prst="rect">
              <a:avLst/>
            </a:prstGeom>
            <a:ln w="12700" cap="flat">
              <a:noFill/>
              <a:miter lim="400000"/>
            </a:ln>
            <a:effectLst/>
          </p:spPr>
        </p:pic>
        <p:pic>
          <p:nvPicPr>
            <p:cNvPr id="463" name="Picture 35" descr="Picture 35"/>
            <p:cNvPicPr>
              <a:picLocks noChangeAspect="1"/>
            </p:cNvPicPr>
            <p:nvPr/>
          </p:nvPicPr>
          <p:blipFill>
            <a:blip r:embed="rId4"/>
            <a:stretch>
              <a:fillRect/>
            </a:stretch>
          </p:blipFill>
          <p:spPr>
            <a:xfrm rot="3861976">
              <a:off x="1753667" y="454509"/>
              <a:ext cx="108606" cy="492894"/>
            </a:xfrm>
            <a:prstGeom prst="rect">
              <a:avLst/>
            </a:prstGeom>
            <a:ln w="12700" cap="flat">
              <a:noFill/>
              <a:miter lim="400000"/>
            </a:ln>
            <a:effectLst/>
          </p:spPr>
        </p:pic>
        <p:pic>
          <p:nvPicPr>
            <p:cNvPr id="464" name="Picture 36" descr="Picture 36"/>
            <p:cNvPicPr>
              <a:picLocks noChangeAspect="1"/>
            </p:cNvPicPr>
            <p:nvPr/>
          </p:nvPicPr>
          <p:blipFill>
            <a:blip r:embed="rId5"/>
            <a:stretch>
              <a:fillRect/>
            </a:stretch>
          </p:blipFill>
          <p:spPr>
            <a:xfrm>
              <a:off x="1027437" y="0"/>
              <a:ext cx="96069" cy="436001"/>
            </a:xfrm>
            <a:prstGeom prst="rect">
              <a:avLst/>
            </a:prstGeom>
            <a:ln w="12700" cap="flat">
              <a:noFill/>
              <a:miter lim="400000"/>
            </a:ln>
            <a:effectLst/>
          </p:spPr>
        </p:pic>
        <p:pic>
          <p:nvPicPr>
            <p:cNvPr id="465" name="Picture 38" descr="Picture 38"/>
            <p:cNvPicPr>
              <a:picLocks noChangeAspect="1"/>
            </p:cNvPicPr>
            <p:nvPr/>
          </p:nvPicPr>
          <p:blipFill>
            <a:blip r:embed="rId6"/>
            <a:stretch>
              <a:fillRect/>
            </a:stretch>
          </p:blipFill>
          <p:spPr>
            <a:xfrm rot="18639708">
              <a:off x="219827" y="411544"/>
              <a:ext cx="94310" cy="428022"/>
            </a:xfrm>
            <a:prstGeom prst="rect">
              <a:avLst/>
            </a:prstGeom>
            <a:ln w="12700" cap="flat">
              <a:noFill/>
              <a:miter lim="400000"/>
            </a:ln>
            <a:effectLst/>
          </p:spPr>
        </p:pic>
        <p:pic>
          <p:nvPicPr>
            <p:cNvPr id="466" name="Picture 39" descr="Picture 39"/>
            <p:cNvPicPr>
              <a:picLocks noChangeAspect="1"/>
            </p:cNvPicPr>
            <p:nvPr/>
          </p:nvPicPr>
          <p:blipFill>
            <a:blip r:embed="rId4"/>
            <a:stretch>
              <a:fillRect/>
            </a:stretch>
          </p:blipFill>
          <p:spPr>
            <a:xfrm rot="6895858" flipH="1">
              <a:off x="1697790" y="1319760"/>
              <a:ext cx="104079" cy="472355"/>
            </a:xfrm>
            <a:prstGeom prst="rect">
              <a:avLst/>
            </a:prstGeom>
            <a:ln w="12700" cap="flat">
              <a:noFill/>
              <a:miter lim="400000"/>
            </a:ln>
            <a:effectLst/>
          </p:spPr>
        </p:pic>
        <p:pic>
          <p:nvPicPr>
            <p:cNvPr id="467" name="Picture 40" descr="Picture 40"/>
            <p:cNvPicPr>
              <a:picLocks noChangeAspect="1"/>
            </p:cNvPicPr>
            <p:nvPr/>
          </p:nvPicPr>
          <p:blipFill>
            <a:blip r:embed="rId7"/>
            <a:stretch>
              <a:fillRect/>
            </a:stretch>
          </p:blipFill>
          <p:spPr>
            <a:xfrm rot="10800000" flipH="1">
              <a:off x="888411" y="1718912"/>
              <a:ext cx="86563" cy="392863"/>
            </a:xfrm>
            <a:prstGeom prst="rect">
              <a:avLst/>
            </a:prstGeom>
            <a:ln w="12700" cap="flat">
              <a:noFill/>
              <a:miter lim="400000"/>
            </a:ln>
            <a:effectLst/>
          </p:spPr>
        </p:pic>
        <p:pic>
          <p:nvPicPr>
            <p:cNvPr id="468" name="Picture 41" descr="Picture 41"/>
            <p:cNvPicPr>
              <a:picLocks noChangeAspect="1"/>
            </p:cNvPicPr>
            <p:nvPr/>
          </p:nvPicPr>
          <p:blipFill>
            <a:blip r:embed="rId8"/>
            <a:stretch>
              <a:fillRect/>
            </a:stretch>
          </p:blipFill>
          <p:spPr>
            <a:xfrm rot="14267043" flipH="1">
              <a:off x="152407" y="1294850"/>
              <a:ext cx="90375" cy="410157"/>
            </a:xfrm>
            <a:prstGeom prst="rect">
              <a:avLst/>
            </a:prstGeom>
            <a:ln w="12700" cap="flat">
              <a:noFill/>
              <a:miter lim="400000"/>
            </a:ln>
            <a:effectLst/>
          </p:spPr>
        </p:pic>
      </p:grpSp>
      <p:grpSp>
        <p:nvGrpSpPr>
          <p:cNvPr id="481" name="Group 6"/>
          <p:cNvGrpSpPr/>
          <p:nvPr/>
        </p:nvGrpSpPr>
        <p:grpSpPr>
          <a:xfrm>
            <a:off x="6888907" y="2228899"/>
            <a:ext cx="2941243" cy="2615283"/>
            <a:chOff x="0" y="0"/>
            <a:chExt cx="2748253" cy="2443681"/>
          </a:xfrm>
        </p:grpSpPr>
        <p:pic>
          <p:nvPicPr>
            <p:cNvPr id="472" name="Picture 29" descr="Picture 29"/>
            <p:cNvPicPr>
              <a:picLocks noChangeAspect="1"/>
            </p:cNvPicPr>
            <p:nvPr/>
          </p:nvPicPr>
          <p:blipFill>
            <a:blip r:embed="rId9"/>
            <a:stretch>
              <a:fillRect/>
            </a:stretch>
          </p:blipFill>
          <p:spPr>
            <a:xfrm>
              <a:off x="502002" y="452766"/>
              <a:ext cx="1859133" cy="1605616"/>
            </a:xfrm>
            <a:prstGeom prst="rect">
              <a:avLst/>
            </a:prstGeom>
            <a:ln w="12700" cap="flat">
              <a:noFill/>
              <a:miter lim="400000"/>
            </a:ln>
            <a:effectLst/>
          </p:spPr>
        </p:pic>
        <p:pic>
          <p:nvPicPr>
            <p:cNvPr id="473" name="Picture 43" descr="Picture 43"/>
            <p:cNvPicPr>
              <a:picLocks noChangeAspect="1"/>
            </p:cNvPicPr>
            <p:nvPr/>
          </p:nvPicPr>
          <p:blipFill>
            <a:blip r:embed="rId10"/>
            <a:stretch>
              <a:fillRect/>
            </a:stretch>
          </p:blipFill>
          <p:spPr>
            <a:xfrm rot="1274813">
              <a:off x="675005" y="1594175"/>
              <a:ext cx="136704" cy="677209"/>
            </a:xfrm>
            <a:prstGeom prst="rect">
              <a:avLst/>
            </a:prstGeom>
            <a:ln w="12700" cap="flat">
              <a:noFill/>
              <a:miter lim="400000"/>
            </a:ln>
            <a:effectLst/>
          </p:spPr>
        </p:pic>
        <p:pic>
          <p:nvPicPr>
            <p:cNvPr id="474" name="Picture 44" descr="Picture 44"/>
            <p:cNvPicPr>
              <a:picLocks noChangeAspect="1"/>
            </p:cNvPicPr>
            <p:nvPr/>
          </p:nvPicPr>
          <p:blipFill>
            <a:blip r:embed="rId10"/>
            <a:stretch>
              <a:fillRect/>
            </a:stretch>
          </p:blipFill>
          <p:spPr>
            <a:xfrm rot="5400000">
              <a:off x="259888" y="920610"/>
              <a:ext cx="131461" cy="651237"/>
            </a:xfrm>
            <a:prstGeom prst="rect">
              <a:avLst/>
            </a:prstGeom>
            <a:ln w="12700" cap="flat">
              <a:noFill/>
              <a:miter lim="400000"/>
            </a:ln>
            <a:effectLst/>
          </p:spPr>
        </p:pic>
        <p:pic>
          <p:nvPicPr>
            <p:cNvPr id="475" name="Picture 45" descr="Picture 45"/>
            <p:cNvPicPr>
              <a:picLocks noChangeAspect="1"/>
            </p:cNvPicPr>
            <p:nvPr/>
          </p:nvPicPr>
          <p:blipFill>
            <a:blip r:embed="rId10"/>
            <a:stretch>
              <a:fillRect/>
            </a:stretch>
          </p:blipFill>
          <p:spPr>
            <a:xfrm rot="19917085" flipH="1">
              <a:off x="2064078" y="1601823"/>
              <a:ext cx="131462" cy="651238"/>
            </a:xfrm>
            <a:prstGeom prst="rect">
              <a:avLst/>
            </a:prstGeom>
            <a:ln w="12700" cap="flat">
              <a:noFill/>
              <a:miter lim="400000"/>
            </a:ln>
            <a:effectLst/>
          </p:spPr>
        </p:pic>
        <p:pic>
          <p:nvPicPr>
            <p:cNvPr id="476" name="Picture 46" descr="Picture 46"/>
            <p:cNvPicPr>
              <a:picLocks noChangeAspect="1"/>
            </p:cNvPicPr>
            <p:nvPr/>
          </p:nvPicPr>
          <p:blipFill>
            <a:blip r:embed="rId10"/>
            <a:stretch>
              <a:fillRect/>
            </a:stretch>
          </p:blipFill>
          <p:spPr>
            <a:xfrm rot="8993635" flipH="1">
              <a:off x="564246" y="226618"/>
              <a:ext cx="136704" cy="677209"/>
            </a:xfrm>
            <a:prstGeom prst="rect">
              <a:avLst/>
            </a:prstGeom>
            <a:ln w="12700" cap="flat">
              <a:noFill/>
              <a:miter lim="400000"/>
            </a:ln>
            <a:effectLst/>
          </p:spPr>
        </p:pic>
        <p:pic>
          <p:nvPicPr>
            <p:cNvPr id="477" name="Picture 47" descr="Picture 47"/>
            <p:cNvPicPr>
              <a:picLocks noChangeAspect="1"/>
            </p:cNvPicPr>
            <p:nvPr/>
          </p:nvPicPr>
          <p:blipFill>
            <a:blip r:embed="rId10"/>
            <a:stretch>
              <a:fillRect/>
            </a:stretch>
          </p:blipFill>
          <p:spPr>
            <a:xfrm rot="12408152">
              <a:off x="2009248" y="193316"/>
              <a:ext cx="131462" cy="651237"/>
            </a:xfrm>
            <a:prstGeom prst="rect">
              <a:avLst/>
            </a:prstGeom>
            <a:ln w="12700" cap="flat">
              <a:noFill/>
              <a:miter lim="400000"/>
            </a:ln>
            <a:effectLst/>
          </p:spPr>
        </p:pic>
        <p:pic>
          <p:nvPicPr>
            <p:cNvPr id="478" name="Picture 48" descr="Picture 48"/>
            <p:cNvPicPr>
              <a:picLocks noChangeAspect="1"/>
            </p:cNvPicPr>
            <p:nvPr/>
          </p:nvPicPr>
          <p:blipFill>
            <a:blip r:embed="rId10"/>
            <a:stretch>
              <a:fillRect/>
            </a:stretch>
          </p:blipFill>
          <p:spPr>
            <a:xfrm rot="16200000" flipH="1">
              <a:off x="2356905" y="884896"/>
              <a:ext cx="131461" cy="651238"/>
            </a:xfrm>
            <a:prstGeom prst="rect">
              <a:avLst/>
            </a:prstGeom>
            <a:ln w="12700" cap="flat">
              <a:noFill/>
              <a:miter lim="400000"/>
            </a:ln>
            <a:effectLst/>
          </p:spPr>
        </p:pic>
        <p:pic>
          <p:nvPicPr>
            <p:cNvPr id="479" name="Picture 49" descr="Picture 49"/>
            <p:cNvPicPr>
              <a:picLocks noChangeAspect="1"/>
            </p:cNvPicPr>
            <p:nvPr/>
          </p:nvPicPr>
          <p:blipFill>
            <a:blip r:embed="rId10"/>
            <a:stretch>
              <a:fillRect/>
            </a:stretch>
          </p:blipFill>
          <p:spPr>
            <a:xfrm rot="10454572">
              <a:off x="1252599" y="4951"/>
              <a:ext cx="131461" cy="651238"/>
            </a:xfrm>
            <a:prstGeom prst="rect">
              <a:avLst/>
            </a:prstGeom>
            <a:ln w="12700" cap="flat">
              <a:noFill/>
              <a:miter lim="400000"/>
            </a:ln>
            <a:effectLst/>
          </p:spPr>
        </p:pic>
        <p:pic>
          <p:nvPicPr>
            <p:cNvPr id="480" name="Picture 50" descr="Picture 50"/>
            <p:cNvPicPr>
              <a:picLocks noChangeAspect="1"/>
            </p:cNvPicPr>
            <p:nvPr/>
          </p:nvPicPr>
          <p:blipFill>
            <a:blip r:embed="rId10"/>
            <a:stretch>
              <a:fillRect/>
            </a:stretch>
          </p:blipFill>
          <p:spPr>
            <a:xfrm rot="157899" flipH="1">
              <a:off x="1393704" y="1789770"/>
              <a:ext cx="131462" cy="651237"/>
            </a:xfrm>
            <a:prstGeom prst="rect">
              <a:avLst/>
            </a:prstGeom>
            <a:ln w="12700" cap="flat">
              <a:noFill/>
              <a:miter lim="400000"/>
            </a:ln>
            <a:effectLst/>
          </p:spPr>
        </p:pic>
      </p:grpSp>
      <p:pic>
        <p:nvPicPr>
          <p:cNvPr id="482" name="Picture 54" descr="Picture 54"/>
          <p:cNvPicPr>
            <a:picLocks noChangeAspect="1"/>
          </p:cNvPicPr>
          <p:nvPr/>
        </p:nvPicPr>
        <p:blipFill>
          <a:blip r:embed="rId11"/>
          <a:stretch>
            <a:fillRect/>
          </a:stretch>
        </p:blipFill>
        <p:spPr>
          <a:xfrm rot="5400000">
            <a:off x="2414842" y="3103537"/>
            <a:ext cx="266996" cy="754946"/>
          </a:xfrm>
          <a:prstGeom prst="rect">
            <a:avLst/>
          </a:prstGeom>
          <a:ln w="12700">
            <a:miter lim="400000"/>
          </a:ln>
        </p:spPr>
      </p:pic>
      <p:sp>
        <p:nvSpPr>
          <p:cNvPr id="483" name="Straight Arrow Connector 11"/>
          <p:cNvSpPr/>
          <p:nvPr/>
        </p:nvSpPr>
        <p:spPr>
          <a:xfrm flipV="1">
            <a:off x="2256107" y="3508734"/>
            <a:ext cx="314125" cy="212285"/>
          </a:xfrm>
          <a:prstGeom prst="line">
            <a:avLst/>
          </a:prstGeom>
          <a:ln w="25400">
            <a:solidFill>
              <a:srgbClr val="FFFF00"/>
            </a:solidFill>
            <a:miter/>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pic>
        <p:nvPicPr>
          <p:cNvPr id="484" name="Picture 55" descr="Picture 55"/>
          <p:cNvPicPr>
            <a:picLocks noChangeAspect="1"/>
          </p:cNvPicPr>
          <p:nvPr/>
        </p:nvPicPr>
        <p:blipFill>
          <a:blip r:embed="rId12"/>
          <a:stretch>
            <a:fillRect/>
          </a:stretch>
        </p:blipFill>
        <p:spPr>
          <a:xfrm rot="5400000">
            <a:off x="3254003" y="3216475"/>
            <a:ext cx="253740" cy="674293"/>
          </a:xfrm>
          <a:prstGeom prst="rect">
            <a:avLst/>
          </a:prstGeom>
          <a:ln w="12700">
            <a:miter lim="400000"/>
          </a:ln>
        </p:spPr>
      </p:pic>
      <p:pic>
        <p:nvPicPr>
          <p:cNvPr id="485" name="Picture 56" descr="Picture 56"/>
          <p:cNvPicPr>
            <a:picLocks noChangeAspect="1"/>
          </p:cNvPicPr>
          <p:nvPr/>
        </p:nvPicPr>
        <p:blipFill>
          <a:blip r:embed="rId13"/>
          <a:stretch>
            <a:fillRect/>
          </a:stretch>
        </p:blipFill>
        <p:spPr>
          <a:xfrm rot="2121553">
            <a:off x="2915090" y="2524946"/>
            <a:ext cx="223154" cy="592140"/>
          </a:xfrm>
          <a:prstGeom prst="rect">
            <a:avLst/>
          </a:prstGeom>
          <a:ln w="12700">
            <a:miter lim="400000"/>
          </a:ln>
        </p:spPr>
      </p:pic>
      <p:pic>
        <p:nvPicPr>
          <p:cNvPr id="486" name="Picture 57" descr="Picture 57"/>
          <p:cNvPicPr>
            <a:picLocks noChangeAspect="1"/>
          </p:cNvPicPr>
          <p:nvPr/>
        </p:nvPicPr>
        <p:blipFill>
          <a:blip r:embed="rId14"/>
          <a:stretch>
            <a:fillRect/>
          </a:stretch>
        </p:blipFill>
        <p:spPr>
          <a:xfrm rot="20043774">
            <a:off x="2058592" y="2553176"/>
            <a:ext cx="195446" cy="535931"/>
          </a:xfrm>
          <a:prstGeom prst="rect">
            <a:avLst/>
          </a:prstGeom>
          <a:ln w="12700">
            <a:miter lim="400000"/>
          </a:ln>
        </p:spPr>
      </p:pic>
      <p:pic>
        <p:nvPicPr>
          <p:cNvPr id="487" name="Picture 58" descr="Picture 58"/>
          <p:cNvPicPr>
            <a:picLocks noChangeAspect="1"/>
          </p:cNvPicPr>
          <p:nvPr/>
        </p:nvPicPr>
        <p:blipFill>
          <a:blip r:embed="rId15"/>
          <a:stretch>
            <a:fillRect/>
          </a:stretch>
        </p:blipFill>
        <p:spPr>
          <a:xfrm rot="16200000">
            <a:off x="1593332" y="3183597"/>
            <a:ext cx="231570" cy="632052"/>
          </a:xfrm>
          <a:prstGeom prst="rect">
            <a:avLst/>
          </a:prstGeom>
          <a:ln w="12700">
            <a:miter lim="400000"/>
          </a:ln>
        </p:spPr>
      </p:pic>
      <p:pic>
        <p:nvPicPr>
          <p:cNvPr id="488" name="Picture 59" descr="Picture 59"/>
          <p:cNvPicPr>
            <a:picLocks noChangeAspect="1"/>
          </p:cNvPicPr>
          <p:nvPr/>
        </p:nvPicPr>
        <p:blipFill>
          <a:blip r:embed="rId16"/>
          <a:stretch>
            <a:fillRect/>
          </a:stretch>
        </p:blipFill>
        <p:spPr>
          <a:xfrm rot="13113233">
            <a:off x="1961650" y="3873177"/>
            <a:ext cx="211615" cy="620677"/>
          </a:xfrm>
          <a:prstGeom prst="rect">
            <a:avLst/>
          </a:prstGeom>
          <a:ln w="12700">
            <a:miter lim="400000"/>
          </a:ln>
        </p:spPr>
      </p:pic>
      <p:pic>
        <p:nvPicPr>
          <p:cNvPr id="489" name="Picture 60" descr="Picture 60"/>
          <p:cNvPicPr>
            <a:picLocks noChangeAspect="1"/>
          </p:cNvPicPr>
          <p:nvPr/>
        </p:nvPicPr>
        <p:blipFill>
          <a:blip r:embed="rId17"/>
          <a:stretch>
            <a:fillRect/>
          </a:stretch>
        </p:blipFill>
        <p:spPr>
          <a:xfrm rot="9668090">
            <a:off x="2773917" y="3934929"/>
            <a:ext cx="243878" cy="638154"/>
          </a:xfrm>
          <a:prstGeom prst="rect">
            <a:avLst/>
          </a:prstGeom>
          <a:ln w="12700">
            <a:miter lim="400000"/>
          </a:ln>
        </p:spPr>
      </p:pic>
      <p:pic>
        <p:nvPicPr>
          <p:cNvPr id="490" name="Picture 26" descr="Picture 26"/>
          <p:cNvPicPr>
            <a:picLocks noChangeAspect="1"/>
          </p:cNvPicPr>
          <p:nvPr/>
        </p:nvPicPr>
        <p:blipFill>
          <a:blip r:embed="rId18"/>
          <a:stretch>
            <a:fillRect/>
          </a:stretch>
        </p:blipFill>
        <p:spPr>
          <a:xfrm>
            <a:off x="7079529" y="2531045"/>
            <a:ext cx="2539744" cy="1971347"/>
          </a:xfrm>
          <a:prstGeom prst="rect">
            <a:avLst/>
          </a:prstGeom>
          <a:ln w="12700">
            <a:miter lim="400000"/>
          </a:ln>
        </p:spPr>
      </p:pic>
      <p:sp>
        <p:nvSpPr>
          <p:cNvPr id="491" name="TextBox 16"/>
          <p:cNvSpPr txBox="1"/>
          <p:nvPr/>
        </p:nvSpPr>
        <p:spPr>
          <a:xfrm>
            <a:off x="1842284" y="1223666"/>
            <a:ext cx="1520122" cy="375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3851">
              <a:defRPr b="1">
                <a:latin typeface="Arial"/>
                <a:ea typeface="Arial"/>
                <a:cs typeface="Arial"/>
                <a:sym typeface="Arial"/>
              </a:defRPr>
            </a:lvl1pPr>
          </a:lstStyle>
          <a:p>
            <a:pPr marL="0" marR="0" lvl="0" indent="0" algn="ctr" defTabSz="913851"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Arial"/>
                <a:cs typeface="Arial"/>
                <a:sym typeface="Arial"/>
              </a:rPr>
              <a:t>T cell</a:t>
            </a:r>
          </a:p>
        </p:txBody>
      </p:sp>
      <p:sp>
        <p:nvSpPr>
          <p:cNvPr id="492" name="TextBox 61"/>
          <p:cNvSpPr txBox="1"/>
          <p:nvPr/>
        </p:nvSpPr>
        <p:spPr>
          <a:xfrm>
            <a:off x="156422" y="2552309"/>
            <a:ext cx="152012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3851" rtl="0" eaLnBrk="1" fontAlgn="auto" latinLnBrk="0" hangingPunct="1">
              <a:lnSpc>
                <a:spcPct val="100000"/>
              </a:lnSpc>
              <a:spcBef>
                <a:spcPts val="0"/>
              </a:spcBef>
              <a:spcAft>
                <a:spcPts val="0"/>
              </a:spcAft>
              <a:buClrTx/>
              <a:buSzTx/>
              <a:buFontTx/>
              <a:buNone/>
              <a:tabLst/>
              <a:defRPr sz="1400">
                <a:latin typeface="Arial"/>
                <a:ea typeface="Arial"/>
                <a:cs typeface="Arial"/>
                <a:sym typeface="Arial"/>
              </a:defRPr>
            </a:pPr>
            <a:r>
              <a:rPr kumimoji="0" sz="1600" b="0" i="0" u="none" strike="noStrike" kern="1200" cap="none" spc="0" normalizeH="0" baseline="0" noProof="0" dirty="0">
                <a:ln>
                  <a:noFill/>
                </a:ln>
                <a:solidFill>
                  <a:prstClr val="black"/>
                </a:solidFill>
                <a:effectLst/>
                <a:uLnTx/>
                <a:uFillTx/>
                <a:latin typeface="Arial"/>
                <a:cs typeface="Arial"/>
                <a:sym typeface="Arial"/>
              </a:rPr>
              <a:t>Viral DNA</a:t>
            </a:r>
            <a:br>
              <a:rPr kumimoji="0" sz="1600" b="0" i="0" u="none" strike="noStrike" kern="1200" cap="none" spc="0" normalizeH="0" baseline="0" noProof="0" dirty="0">
                <a:ln>
                  <a:noFill/>
                </a:ln>
                <a:solidFill>
                  <a:prstClr val="black"/>
                </a:solidFill>
                <a:effectLst/>
                <a:uLnTx/>
                <a:uFillTx/>
                <a:latin typeface="Arial"/>
                <a:cs typeface="Arial"/>
                <a:sym typeface="Arial"/>
              </a:rPr>
            </a:br>
            <a:r>
              <a:rPr kumimoji="0" sz="1600" b="0" i="0" u="none" strike="noStrike" kern="1200" cap="none" spc="0" normalizeH="0" baseline="0" noProof="0" dirty="0">
                <a:ln>
                  <a:noFill/>
                </a:ln>
                <a:solidFill>
                  <a:prstClr val="black"/>
                </a:solidFill>
                <a:effectLst/>
                <a:uLnTx/>
                <a:uFillTx/>
                <a:latin typeface="Arial"/>
                <a:cs typeface="Arial"/>
                <a:sym typeface="Arial"/>
              </a:rPr>
              <a:t>Insertion</a:t>
            </a:r>
          </a:p>
        </p:txBody>
      </p:sp>
      <p:sp>
        <p:nvSpPr>
          <p:cNvPr id="493" name="TextBox 62"/>
          <p:cNvSpPr txBox="1"/>
          <p:nvPr/>
        </p:nvSpPr>
        <p:spPr>
          <a:xfrm>
            <a:off x="7376152" y="1223666"/>
            <a:ext cx="1842024" cy="375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3851">
              <a:defRPr b="1">
                <a:latin typeface="Arial"/>
                <a:ea typeface="Arial"/>
                <a:cs typeface="Arial"/>
                <a:sym typeface="Arial"/>
              </a:defRPr>
            </a:lvl1pPr>
          </a:lstStyle>
          <a:p>
            <a:pPr marL="0" marR="0" lvl="0" indent="0" algn="ctr" defTabSz="913851"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prstClr val="black"/>
                </a:solidFill>
                <a:effectLst/>
                <a:uLnTx/>
                <a:uFillTx/>
                <a:latin typeface="Arial"/>
                <a:cs typeface="Arial"/>
                <a:sym typeface="Arial"/>
              </a:rPr>
              <a:t>Tumor cell</a:t>
            </a:r>
          </a:p>
        </p:txBody>
      </p:sp>
      <p:sp>
        <p:nvSpPr>
          <p:cNvPr id="494" name="TextBox 17"/>
          <p:cNvSpPr txBox="1"/>
          <p:nvPr/>
        </p:nvSpPr>
        <p:spPr>
          <a:xfrm>
            <a:off x="3463818" y="1990367"/>
            <a:ext cx="1478837"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3851">
              <a:defRPr sz="1400">
                <a:latin typeface="Arial"/>
                <a:ea typeface="Arial"/>
                <a:cs typeface="Arial"/>
                <a:sym typeface="Arial"/>
              </a:defRPr>
            </a:lvl1p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a:cs typeface="Arial"/>
                <a:sym typeface="Arial"/>
              </a:rPr>
              <a:t>Expression of CAR</a:t>
            </a:r>
          </a:p>
        </p:txBody>
      </p:sp>
      <p:sp>
        <p:nvSpPr>
          <p:cNvPr id="495" name="TextBox 63"/>
          <p:cNvSpPr txBox="1"/>
          <p:nvPr/>
        </p:nvSpPr>
        <p:spPr>
          <a:xfrm>
            <a:off x="4759779" y="5131707"/>
            <a:ext cx="1760923"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l" defTabSz="913851" rtl="0" eaLnBrk="1" fontAlgn="auto" latinLnBrk="0" hangingPunct="1">
              <a:lnSpc>
                <a:spcPct val="100000"/>
              </a:lnSpc>
              <a:spcBef>
                <a:spcPts val="0"/>
              </a:spcBef>
              <a:spcAft>
                <a:spcPts val="0"/>
              </a:spcAft>
              <a:buClrTx/>
              <a:buSzTx/>
              <a:buFontTx/>
              <a:buNone/>
              <a:tabLst/>
              <a:defRPr sz="1400">
                <a:latin typeface="Arial"/>
                <a:ea typeface="Arial"/>
                <a:cs typeface="Arial"/>
                <a:sym typeface="Arial"/>
              </a:defRPr>
            </a:pPr>
            <a:r>
              <a:rPr kumimoji="0" sz="1600" b="0" i="0" u="none" strike="noStrike" kern="1200" cap="none" spc="0" normalizeH="0" baseline="0" noProof="0" dirty="0">
                <a:ln>
                  <a:noFill/>
                </a:ln>
                <a:solidFill>
                  <a:prstClr val="black"/>
                </a:solidFill>
                <a:effectLst/>
                <a:uLnTx/>
                <a:uFillTx/>
                <a:latin typeface="Arial"/>
                <a:cs typeface="Arial"/>
                <a:sym typeface="Arial"/>
              </a:rPr>
              <a:t>CAR T cells</a:t>
            </a:r>
            <a:br>
              <a:rPr kumimoji="0" sz="1600" b="0" i="0" u="none" strike="noStrike" kern="1200" cap="none" spc="0" normalizeH="0" baseline="0" noProof="0" dirty="0">
                <a:ln>
                  <a:noFill/>
                </a:ln>
                <a:solidFill>
                  <a:prstClr val="black"/>
                </a:solidFill>
                <a:effectLst/>
                <a:uLnTx/>
                <a:uFillTx/>
                <a:latin typeface="Arial"/>
                <a:cs typeface="Arial"/>
                <a:sym typeface="Arial"/>
              </a:rPr>
            </a:br>
            <a:r>
              <a:rPr kumimoji="0" sz="1600" b="0" i="0" u="none" strike="noStrike" kern="1200" cap="none" spc="0" normalizeH="0" baseline="0" noProof="0" dirty="0">
                <a:ln>
                  <a:noFill/>
                </a:ln>
                <a:solidFill>
                  <a:prstClr val="black"/>
                </a:solidFill>
                <a:effectLst/>
                <a:uLnTx/>
                <a:uFillTx/>
                <a:latin typeface="Arial"/>
                <a:cs typeface="Arial"/>
                <a:sym typeface="Arial"/>
              </a:rPr>
              <a:t>multiply and release cytokines</a:t>
            </a:r>
          </a:p>
        </p:txBody>
      </p:sp>
      <p:sp>
        <p:nvSpPr>
          <p:cNvPr id="496" name="TextBox 64"/>
          <p:cNvSpPr txBox="1"/>
          <p:nvPr/>
        </p:nvSpPr>
        <p:spPr>
          <a:xfrm>
            <a:off x="8744596" y="5017240"/>
            <a:ext cx="1956203"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3851">
              <a:defRPr sz="1400">
                <a:latin typeface="Arial"/>
                <a:ea typeface="Arial"/>
                <a:cs typeface="Arial"/>
                <a:sym typeface="Arial"/>
              </a:defRPr>
            </a:lvl1p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a:cs typeface="Arial"/>
                <a:sym typeface="Arial"/>
              </a:rPr>
              <a:t>Tumor cell apoptosis</a:t>
            </a:r>
          </a:p>
        </p:txBody>
      </p:sp>
      <p:sp>
        <p:nvSpPr>
          <p:cNvPr id="497" name="TextBox 65"/>
          <p:cNvSpPr txBox="1"/>
          <p:nvPr/>
        </p:nvSpPr>
        <p:spPr>
          <a:xfrm>
            <a:off x="5145476" y="1729134"/>
            <a:ext cx="2629152"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3851">
              <a:defRPr sz="1400">
                <a:latin typeface="Arial"/>
                <a:ea typeface="Arial"/>
                <a:cs typeface="Arial"/>
                <a:sym typeface="Arial"/>
              </a:defRPr>
            </a:lvl1p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prstClr val="black"/>
                </a:solidFill>
                <a:effectLst/>
                <a:uLnTx/>
                <a:uFillTx/>
                <a:latin typeface="Arial"/>
                <a:cs typeface="Arial"/>
                <a:sym typeface="Arial"/>
              </a:rPr>
              <a:t>CAR enables T cell to recognize tumor cell antigen</a:t>
            </a:r>
          </a:p>
        </p:txBody>
      </p:sp>
      <p:sp>
        <p:nvSpPr>
          <p:cNvPr id="498" name="TextBox 18"/>
          <p:cNvSpPr txBox="1"/>
          <p:nvPr/>
        </p:nvSpPr>
        <p:spPr>
          <a:xfrm>
            <a:off x="6300207" y="4157965"/>
            <a:ext cx="1145778"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3851">
              <a:defRPr sz="1400">
                <a:latin typeface="Arial"/>
                <a:ea typeface="Arial"/>
                <a:cs typeface="Arial"/>
                <a:sym typeface="Arial"/>
              </a:defRPr>
            </a:lvl1pPr>
          </a:lstStyle>
          <a:p>
            <a:pPr marL="0" marR="0" lvl="0" indent="0" algn="r" defTabSz="91385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prstClr val="black"/>
                </a:solidFill>
                <a:effectLst/>
                <a:uLnTx/>
                <a:uFillTx/>
                <a:latin typeface="Arial"/>
                <a:cs typeface="Arial"/>
                <a:sym typeface="Arial"/>
              </a:rPr>
              <a:t>Antigen</a:t>
            </a:r>
          </a:p>
        </p:txBody>
      </p:sp>
      <p:sp>
        <p:nvSpPr>
          <p:cNvPr id="499" name="Oval 1"/>
          <p:cNvSpPr/>
          <p:nvPr/>
        </p:nvSpPr>
        <p:spPr>
          <a:xfrm>
            <a:off x="9458296" y="1738185"/>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0" name="Oval 66"/>
          <p:cNvSpPr/>
          <p:nvPr/>
        </p:nvSpPr>
        <p:spPr>
          <a:xfrm>
            <a:off x="9671327" y="1664607"/>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1" name="Oval 67"/>
          <p:cNvSpPr/>
          <p:nvPr/>
        </p:nvSpPr>
        <p:spPr>
          <a:xfrm>
            <a:off x="9758732" y="1843079"/>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2" name="Oval 77"/>
          <p:cNvSpPr/>
          <p:nvPr/>
        </p:nvSpPr>
        <p:spPr>
          <a:xfrm>
            <a:off x="9572598" y="1917606"/>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3" name="Oval 78"/>
          <p:cNvSpPr/>
          <p:nvPr/>
        </p:nvSpPr>
        <p:spPr>
          <a:xfrm>
            <a:off x="9274398" y="1843079"/>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4" name="Oval 79"/>
          <p:cNvSpPr/>
          <p:nvPr/>
        </p:nvSpPr>
        <p:spPr>
          <a:xfrm>
            <a:off x="9275685" y="1628725"/>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5" name="Oval 80"/>
          <p:cNvSpPr/>
          <p:nvPr/>
        </p:nvSpPr>
        <p:spPr>
          <a:xfrm>
            <a:off x="9467077" y="1525918"/>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6" name="Oval 81"/>
          <p:cNvSpPr/>
          <p:nvPr/>
        </p:nvSpPr>
        <p:spPr>
          <a:xfrm>
            <a:off x="9718451" y="2009785"/>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7" name="Oval 82"/>
          <p:cNvSpPr/>
          <p:nvPr/>
        </p:nvSpPr>
        <p:spPr>
          <a:xfrm>
            <a:off x="9639196" y="2161187"/>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8" name="Oval 83"/>
          <p:cNvSpPr/>
          <p:nvPr/>
        </p:nvSpPr>
        <p:spPr>
          <a:xfrm>
            <a:off x="9408304" y="2040469"/>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9" name="Oval 84"/>
          <p:cNvSpPr/>
          <p:nvPr/>
        </p:nvSpPr>
        <p:spPr>
          <a:xfrm>
            <a:off x="9080173" y="1695923"/>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0" name="Oval 86"/>
          <p:cNvSpPr/>
          <p:nvPr/>
        </p:nvSpPr>
        <p:spPr>
          <a:xfrm>
            <a:off x="10524454" y="3341805"/>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1" name="Oval 87"/>
          <p:cNvSpPr/>
          <p:nvPr/>
        </p:nvSpPr>
        <p:spPr>
          <a:xfrm>
            <a:off x="10737485" y="3268227"/>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2" name="Oval 88"/>
          <p:cNvSpPr/>
          <p:nvPr/>
        </p:nvSpPr>
        <p:spPr>
          <a:xfrm>
            <a:off x="10824890" y="3446699"/>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3" name="Oval 89"/>
          <p:cNvSpPr/>
          <p:nvPr/>
        </p:nvSpPr>
        <p:spPr>
          <a:xfrm>
            <a:off x="10638756" y="3521225"/>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4" name="Oval 90"/>
          <p:cNvSpPr/>
          <p:nvPr/>
        </p:nvSpPr>
        <p:spPr>
          <a:xfrm>
            <a:off x="10340558" y="3446699"/>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5" name="Oval 91"/>
          <p:cNvSpPr/>
          <p:nvPr/>
        </p:nvSpPr>
        <p:spPr>
          <a:xfrm>
            <a:off x="10341846" y="3232346"/>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6" name="Oval 92"/>
          <p:cNvSpPr/>
          <p:nvPr/>
        </p:nvSpPr>
        <p:spPr>
          <a:xfrm>
            <a:off x="10533236" y="3129538"/>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7" name="Oval 93"/>
          <p:cNvSpPr/>
          <p:nvPr/>
        </p:nvSpPr>
        <p:spPr>
          <a:xfrm>
            <a:off x="10784610" y="3613406"/>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8" name="Oval 94"/>
          <p:cNvSpPr/>
          <p:nvPr/>
        </p:nvSpPr>
        <p:spPr>
          <a:xfrm>
            <a:off x="10705354" y="3764808"/>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9" name="Oval 95"/>
          <p:cNvSpPr/>
          <p:nvPr/>
        </p:nvSpPr>
        <p:spPr>
          <a:xfrm>
            <a:off x="10474462" y="3644090"/>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0" name="Oval 96"/>
          <p:cNvSpPr/>
          <p:nvPr/>
        </p:nvSpPr>
        <p:spPr>
          <a:xfrm>
            <a:off x="10146333" y="3299543"/>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1" name="Oval 152"/>
          <p:cNvSpPr/>
          <p:nvPr/>
        </p:nvSpPr>
        <p:spPr>
          <a:xfrm>
            <a:off x="7056079" y="5022950"/>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2" name="Oval 153"/>
          <p:cNvSpPr/>
          <p:nvPr/>
        </p:nvSpPr>
        <p:spPr>
          <a:xfrm>
            <a:off x="7269110" y="4949371"/>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3" name="Oval 154"/>
          <p:cNvSpPr/>
          <p:nvPr/>
        </p:nvSpPr>
        <p:spPr>
          <a:xfrm>
            <a:off x="7356515" y="5127843"/>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4" name="Oval 155"/>
          <p:cNvSpPr/>
          <p:nvPr/>
        </p:nvSpPr>
        <p:spPr>
          <a:xfrm>
            <a:off x="7170381" y="5202369"/>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5" name="Oval 156"/>
          <p:cNvSpPr/>
          <p:nvPr/>
        </p:nvSpPr>
        <p:spPr>
          <a:xfrm>
            <a:off x="6872181" y="5127843"/>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6" name="Oval 157"/>
          <p:cNvSpPr/>
          <p:nvPr/>
        </p:nvSpPr>
        <p:spPr>
          <a:xfrm>
            <a:off x="6873468" y="4913490"/>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7" name="Oval 158"/>
          <p:cNvSpPr/>
          <p:nvPr/>
        </p:nvSpPr>
        <p:spPr>
          <a:xfrm>
            <a:off x="7064859" y="4810684"/>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8" name="Oval 159"/>
          <p:cNvSpPr/>
          <p:nvPr/>
        </p:nvSpPr>
        <p:spPr>
          <a:xfrm>
            <a:off x="7316234" y="5294550"/>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9" name="Oval 160"/>
          <p:cNvSpPr/>
          <p:nvPr/>
        </p:nvSpPr>
        <p:spPr>
          <a:xfrm>
            <a:off x="7236979" y="5445951"/>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30" name="Oval 161"/>
          <p:cNvSpPr/>
          <p:nvPr/>
        </p:nvSpPr>
        <p:spPr>
          <a:xfrm>
            <a:off x="7006087" y="5325234"/>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31" name="Oval 162"/>
          <p:cNvSpPr/>
          <p:nvPr/>
        </p:nvSpPr>
        <p:spPr>
          <a:xfrm>
            <a:off x="6677957" y="4980687"/>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32" name="Oval 2"/>
          <p:cNvSpPr/>
          <p:nvPr/>
        </p:nvSpPr>
        <p:spPr>
          <a:xfrm>
            <a:off x="9030143" y="1212247"/>
            <a:ext cx="1206743" cy="1206743"/>
          </a:xfrm>
          <a:prstGeom prst="ellipse">
            <a:avLst/>
          </a:prstGeom>
          <a:solidFill>
            <a:srgbClr val="FEFFFF"/>
          </a:soli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33" name="Oval 163"/>
          <p:cNvSpPr/>
          <p:nvPr/>
        </p:nvSpPr>
        <p:spPr>
          <a:xfrm>
            <a:off x="9930907" y="2839888"/>
            <a:ext cx="1206743" cy="1206743"/>
          </a:xfrm>
          <a:prstGeom prst="ellipse">
            <a:avLst/>
          </a:prstGeom>
          <a:solidFill>
            <a:srgbClr val="FEFFFF"/>
          </a:soli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34" name="Oval 164"/>
          <p:cNvSpPr/>
          <p:nvPr/>
        </p:nvSpPr>
        <p:spPr>
          <a:xfrm>
            <a:off x="6477725" y="4618604"/>
            <a:ext cx="1206743" cy="1206743"/>
          </a:xfrm>
          <a:prstGeom prst="ellipse">
            <a:avLst/>
          </a:prstGeom>
          <a:solidFill>
            <a:srgbClr val="FEFFFF"/>
          </a:soli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pic>
        <p:nvPicPr>
          <p:cNvPr id="535" name="Picture 4" descr="Picture 4"/>
          <p:cNvPicPr>
            <a:picLocks noChangeAspect="1"/>
          </p:cNvPicPr>
          <p:nvPr/>
        </p:nvPicPr>
        <p:blipFill>
          <a:blip r:embed="rId19"/>
          <a:srcRect l="54503" b="53199"/>
          <a:stretch>
            <a:fillRect/>
          </a:stretch>
        </p:blipFill>
        <p:spPr>
          <a:xfrm rot="19134891">
            <a:off x="6550212" y="4561555"/>
            <a:ext cx="1312478" cy="1265263"/>
          </a:xfrm>
          <a:prstGeom prst="rect">
            <a:avLst/>
          </a:prstGeom>
          <a:ln w="12700">
            <a:miter lim="400000"/>
          </a:ln>
        </p:spPr>
      </p:pic>
      <p:pic>
        <p:nvPicPr>
          <p:cNvPr id="536" name="Picture 31" descr="Picture 31"/>
          <p:cNvPicPr>
            <a:picLocks noChangeAspect="1"/>
          </p:cNvPicPr>
          <p:nvPr/>
        </p:nvPicPr>
        <p:blipFill>
          <a:blip r:embed="rId19"/>
          <a:srcRect t="15440" r="54679" b="34667"/>
          <a:stretch>
            <a:fillRect/>
          </a:stretch>
        </p:blipFill>
        <p:spPr>
          <a:xfrm rot="18635043" flipH="1">
            <a:off x="8915121" y="1319181"/>
            <a:ext cx="1307081" cy="1348502"/>
          </a:xfrm>
          <a:prstGeom prst="rect">
            <a:avLst/>
          </a:prstGeom>
          <a:ln w="12700">
            <a:miter lim="400000"/>
          </a:ln>
        </p:spPr>
      </p:pic>
      <p:pic>
        <p:nvPicPr>
          <p:cNvPr id="537" name="Picture 30" descr="Picture 30"/>
          <p:cNvPicPr>
            <a:picLocks noChangeAspect="1"/>
          </p:cNvPicPr>
          <p:nvPr/>
        </p:nvPicPr>
        <p:blipFill>
          <a:blip r:embed="rId19"/>
          <a:srcRect l="53905" b="53565"/>
          <a:stretch>
            <a:fillRect/>
          </a:stretch>
        </p:blipFill>
        <p:spPr>
          <a:xfrm rot="20838217" flipH="1">
            <a:off x="9835176" y="2954196"/>
            <a:ext cx="1327898" cy="1253640"/>
          </a:xfrm>
          <a:prstGeom prst="rect">
            <a:avLst/>
          </a:prstGeom>
          <a:ln w="12700">
            <a:miter lim="400000"/>
          </a:ln>
        </p:spPr>
      </p:pic>
      <p:sp>
        <p:nvSpPr>
          <p:cNvPr id="4" name="Title 3">
            <a:extLst>
              <a:ext uri="{FF2B5EF4-FFF2-40B4-BE49-F238E27FC236}">
                <a16:creationId xmlns:a16="http://schemas.microsoft.com/office/drawing/2014/main" id="{93E6DFBB-5BE2-6640-8B4D-A1FA05C904C7}"/>
              </a:ext>
            </a:extLst>
          </p:cNvPr>
          <p:cNvSpPr>
            <a:spLocks noGrp="1"/>
          </p:cNvSpPr>
          <p:nvPr>
            <p:ph type="title"/>
          </p:nvPr>
        </p:nvSpPr>
        <p:spPr/>
        <p:txBody>
          <a:bodyPr/>
          <a:lstStyle/>
          <a:p>
            <a:r>
              <a:rPr lang="en-US" dirty="0">
                <a:solidFill>
                  <a:srgbClr val="0432FF"/>
                </a:solidFill>
                <a:latin typeface="Calibri" panose="020F0502020204030204" pitchFamily="34" charset="0"/>
                <a:cs typeface="Calibri" panose="020F0502020204030204" pitchFamily="34" charset="0"/>
              </a:rPr>
              <a:t>CAR T Cells: Mechanism of Action</a:t>
            </a:r>
          </a:p>
        </p:txBody>
      </p:sp>
    </p:spTree>
    <p:extLst>
      <p:ext uri="{BB962C8B-B14F-4D97-AF65-F5344CB8AC3E}">
        <p14:creationId xmlns:p14="http://schemas.microsoft.com/office/powerpoint/2010/main" val="5557285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B83D88-ABA9-724F-84A9-1B06AF9BA34E}"/>
              </a:ext>
            </a:extLst>
          </p:cNvPr>
          <p:cNvSpPr txBox="1"/>
          <p:nvPr/>
        </p:nvSpPr>
        <p:spPr>
          <a:xfrm>
            <a:off x="152400" y="6519446"/>
            <a:ext cx="3538854"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Modification, Courtesy</a:t>
            </a:r>
            <a:r>
              <a:rPr lang="en-US" sz="1500" b="0" dirty="0">
                <a:solidFill>
                  <a:srgbClr val="000000"/>
                </a:solidFill>
                <a:latin typeface="Calibri" panose="020F0502020204030204" pitchFamily="34" charset="0"/>
                <a:ea typeface="ＭＳ Ｐゴシック" charset="0"/>
                <a:cs typeface="Calibri" panose="020F0502020204030204" pitchFamily="34" charset="0"/>
              </a:rPr>
              <a:t> of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David Porter, MD</a:t>
            </a:r>
          </a:p>
        </p:txBody>
      </p:sp>
      <p:sp>
        <p:nvSpPr>
          <p:cNvPr id="4" name="Title 3">
            <a:extLst>
              <a:ext uri="{FF2B5EF4-FFF2-40B4-BE49-F238E27FC236}">
                <a16:creationId xmlns:a16="http://schemas.microsoft.com/office/drawing/2014/main" id="{B9DE5C8E-6C89-534A-8BFF-C158069F57F0}"/>
              </a:ext>
            </a:extLst>
          </p:cNvPr>
          <p:cNvSpPr>
            <a:spLocks noGrp="1"/>
          </p:cNvSpPr>
          <p:nvPr>
            <p:ph type="title"/>
          </p:nvPr>
        </p:nvSpPr>
        <p:spPr>
          <a:xfrm>
            <a:off x="912286" y="-171400"/>
            <a:ext cx="10358967" cy="1143000"/>
          </a:xfrm>
        </p:spPr>
        <p:txBody>
          <a:bodyPr/>
          <a:lstStyle/>
          <a:p>
            <a:r>
              <a:rPr lang="en-US" sz="2800" dirty="0">
                <a:latin typeface="Calibri" panose="020F0502020204030204" pitchFamily="34" charset="0"/>
                <a:cs typeface="Calibri" panose="020F0502020204030204" pitchFamily="34" charset="0"/>
                <a:sym typeface="Helvetica Light"/>
              </a:rPr>
              <a:t>Overview of CAR T-Cell Therapy</a:t>
            </a:r>
            <a:endParaRPr lang="en-US" dirty="0">
              <a:latin typeface="Calibri" panose="020F0502020204030204" pitchFamily="34" charset="0"/>
              <a:cs typeface="Calibri" panose="020F0502020204030204" pitchFamily="34" charset="0"/>
            </a:endParaRPr>
          </a:p>
        </p:txBody>
      </p:sp>
      <p:pic>
        <p:nvPicPr>
          <p:cNvPr id="9" name="Picture 8" descr="A diagram of a person's life cycle&#10;&#10;Description automatically generated">
            <a:extLst>
              <a:ext uri="{FF2B5EF4-FFF2-40B4-BE49-F238E27FC236}">
                <a16:creationId xmlns:a16="http://schemas.microsoft.com/office/drawing/2014/main" id="{8CC1E796-5D6D-CA70-5718-65554C4A8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560" y="692696"/>
            <a:ext cx="8208912" cy="5660669"/>
          </a:xfrm>
          <a:prstGeom prst="rect">
            <a:avLst/>
          </a:prstGeom>
        </p:spPr>
      </p:pic>
    </p:spTree>
    <p:custDataLst>
      <p:tags r:id="rId1"/>
    </p:custDataLst>
    <p:extLst>
      <p:ext uri="{BB962C8B-B14F-4D97-AF65-F5344CB8AC3E}">
        <p14:creationId xmlns:p14="http://schemas.microsoft.com/office/powerpoint/2010/main" val="16792447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CC26-E0E4-EB45-9C3D-095470E24613}"/>
              </a:ext>
            </a:extLst>
          </p:cNvPr>
          <p:cNvSpPr>
            <a:spLocks noGrp="1"/>
          </p:cNvSpPr>
          <p:nvPr>
            <p:ph type="title"/>
          </p:nvPr>
        </p:nvSpPr>
        <p:spPr>
          <a:xfrm>
            <a:off x="1055440" y="332656"/>
            <a:ext cx="10358967" cy="1143000"/>
          </a:xfrm>
        </p:spPr>
        <p:txBody>
          <a:bodyPr/>
          <a:lstStyle/>
          <a:p>
            <a:pPr algn="l"/>
            <a:r>
              <a:rPr lang="en-US" sz="2400" dirty="0"/>
              <a:t>U.S. FDA Approves </a:t>
            </a:r>
            <a:r>
              <a:rPr lang="en-US" sz="2400" dirty="0" err="1"/>
              <a:t>Liso-Cel</a:t>
            </a:r>
            <a:r>
              <a:rPr lang="en-US" sz="2400" dirty="0"/>
              <a:t> as the First and Only CAR T Cell Therapy for Adults with Relapsed or Refractory Chronic Lymphocytic Leukemia (CLL) or Small Lymphocytic Lymphoma (SLL)</a:t>
            </a:r>
            <a:br>
              <a:rPr lang="en-US" dirty="0"/>
            </a:br>
            <a:r>
              <a:rPr lang="en-US" sz="2400" dirty="0"/>
              <a:t>Press Release: March 14, 2024</a:t>
            </a:r>
          </a:p>
        </p:txBody>
      </p:sp>
      <p:sp>
        <p:nvSpPr>
          <p:cNvPr id="3" name="Content Placeholder 2">
            <a:extLst>
              <a:ext uri="{FF2B5EF4-FFF2-40B4-BE49-F238E27FC236}">
                <a16:creationId xmlns:a16="http://schemas.microsoft.com/office/drawing/2014/main" id="{5D2A97F1-8FCF-104A-B9CA-13876FE0659D}"/>
              </a:ext>
            </a:extLst>
          </p:cNvPr>
          <p:cNvSpPr>
            <a:spLocks noGrp="1"/>
          </p:cNvSpPr>
          <p:nvPr>
            <p:ph idx="1"/>
          </p:nvPr>
        </p:nvSpPr>
        <p:spPr>
          <a:xfrm>
            <a:off x="912285" y="1196752"/>
            <a:ext cx="10358967" cy="4824536"/>
          </a:xfrm>
        </p:spPr>
        <p:txBody>
          <a:bodyPr/>
          <a:lstStyle/>
          <a:p>
            <a:pPr marL="98425" indent="0">
              <a:buNone/>
            </a:pPr>
            <a:endParaRPr lang="en-US" sz="2000" b="0" dirty="0">
              <a:latin typeface="Calibri" panose="020F0502020204030204" pitchFamily="34" charset="0"/>
              <a:cs typeface="Calibri" panose="020F0502020204030204" pitchFamily="34" charset="0"/>
            </a:endParaRPr>
          </a:p>
          <a:p>
            <a:pPr marL="98425" indent="0">
              <a:buNone/>
            </a:pPr>
            <a:r>
              <a:rPr lang="en-US" sz="1800" b="0" dirty="0">
                <a:solidFill>
                  <a:schemeClr val="tx1"/>
                </a:solidFill>
                <a:latin typeface="Calibri" panose="020F0502020204030204" pitchFamily="34" charset="0"/>
                <a:cs typeface="Calibri" panose="020F0502020204030204" pitchFamily="34" charset="0"/>
              </a:rPr>
              <a:t>“…</a:t>
            </a:r>
            <a:r>
              <a:rPr lang="en-US" sz="1800" b="0" i="0" u="none" strike="noStrike" dirty="0">
                <a:solidFill>
                  <a:schemeClr val="tx1"/>
                </a:solidFill>
                <a:effectLst/>
                <a:latin typeface="Calibri" panose="020F0502020204030204" pitchFamily="34" charset="0"/>
                <a:cs typeface="Calibri" panose="020F0502020204030204" pitchFamily="34" charset="0"/>
              </a:rPr>
              <a:t>the U.S. Food and Drug Administration (FDA) has granted accelerated approval of </a:t>
            </a:r>
            <a:r>
              <a:rPr lang="en-US" sz="1800" b="0" i="0" u="none" strike="noStrike" dirty="0" err="1">
                <a:solidFill>
                  <a:schemeClr val="tx1"/>
                </a:solidFill>
                <a:effectLst/>
                <a:latin typeface="Calibri" panose="020F0502020204030204" pitchFamily="34" charset="0"/>
                <a:cs typeface="Calibri" panose="020F0502020204030204" pitchFamily="34" charset="0"/>
              </a:rPr>
              <a:t>lisocabtagene</a:t>
            </a:r>
            <a:r>
              <a:rPr lang="en-US" sz="1800" b="0" i="0" u="none" strike="noStrike" dirty="0">
                <a:solidFill>
                  <a:schemeClr val="tx1"/>
                </a:solidFill>
                <a:effectLst/>
                <a:latin typeface="Calibri" panose="020F0502020204030204" pitchFamily="34" charset="0"/>
                <a:cs typeface="Calibri" panose="020F0502020204030204" pitchFamily="34" charset="0"/>
              </a:rPr>
              <a:t> </a:t>
            </a:r>
            <a:r>
              <a:rPr lang="en-US" sz="1800" b="0" i="0" u="none" strike="noStrike" dirty="0" err="1">
                <a:solidFill>
                  <a:schemeClr val="tx1"/>
                </a:solidFill>
                <a:effectLst/>
                <a:latin typeface="Calibri" panose="020F0502020204030204" pitchFamily="34" charset="0"/>
                <a:cs typeface="Calibri" panose="020F0502020204030204" pitchFamily="34" charset="0"/>
              </a:rPr>
              <a:t>maraleucel</a:t>
            </a:r>
            <a:r>
              <a:rPr lang="en-US" sz="1800" b="0" dirty="0">
                <a:solidFill>
                  <a:schemeClr val="tx1"/>
                </a:solidFill>
                <a:latin typeface="Calibri" panose="020F0502020204030204" pitchFamily="34" charset="0"/>
                <a:cs typeface="Calibri" panose="020F0502020204030204" pitchFamily="34" charset="0"/>
              </a:rPr>
              <a:t> (</a:t>
            </a:r>
            <a:r>
              <a:rPr lang="en-US" sz="1800" b="0" i="0" u="none" strike="noStrike" dirty="0" err="1">
                <a:solidFill>
                  <a:schemeClr val="tx1"/>
                </a:solidFill>
                <a:effectLst/>
                <a:latin typeface="Calibri" panose="020F0502020204030204" pitchFamily="34" charset="0"/>
                <a:cs typeface="Calibri" panose="020F0502020204030204" pitchFamily="34" charset="0"/>
              </a:rPr>
              <a:t>liso-cel</a:t>
            </a:r>
            <a:r>
              <a:rPr lang="en-US" sz="1800" b="0" i="0" u="none" strike="noStrike" dirty="0">
                <a:solidFill>
                  <a:schemeClr val="tx1"/>
                </a:solidFill>
                <a:effectLst/>
                <a:latin typeface="Calibri" panose="020F0502020204030204" pitchFamily="34" charset="0"/>
                <a:cs typeface="Calibri" panose="020F0502020204030204" pitchFamily="34" charset="0"/>
              </a:rPr>
              <a:t>), a CD19-directed chimeric antigen receptor (CAR) T cell therapy, for the treatment of adult patients with relapsed or refractory chronic lymphocytic leukemia (CLL) or small lymphocytic lymphoma (SLL) who have received at least two prior lines of therapy, including a Bruton tyrosine kinase (BTK) inhibitor and a B-cell lymphoma 2 (BCL-2) inhibitor. This indication is approved under accelerated approval based on response rate and duration of response. </a:t>
            </a:r>
          </a:p>
          <a:p>
            <a:pPr marL="98425" indent="0" algn="l">
              <a:buNone/>
            </a:pPr>
            <a:r>
              <a:rPr lang="en-US" sz="1800" b="0" i="0" u="none" strike="noStrike" dirty="0">
                <a:solidFill>
                  <a:schemeClr val="tx1"/>
                </a:solidFill>
                <a:effectLst/>
                <a:latin typeface="Calibri" panose="020F0502020204030204" pitchFamily="34" charset="0"/>
                <a:cs typeface="Calibri" panose="020F0502020204030204" pitchFamily="34" charset="0"/>
              </a:rPr>
              <a:t>TRANSCEND CLL 004 (NCT03331198) is a Phase 1/2 open-label, single-arm, multicenter study evaluating </a:t>
            </a:r>
            <a:r>
              <a:rPr lang="en-US" sz="1800" b="0" dirty="0" err="1">
                <a:solidFill>
                  <a:schemeClr val="tx1"/>
                </a:solidFill>
                <a:latin typeface="Calibri" panose="020F0502020204030204" pitchFamily="34" charset="0"/>
                <a:cs typeface="Calibri" panose="020F0502020204030204" pitchFamily="34" charset="0"/>
              </a:rPr>
              <a:t>liso-cel</a:t>
            </a:r>
            <a:r>
              <a:rPr lang="en-US" sz="1800" b="0" i="0" u="none" strike="noStrike" dirty="0">
                <a:solidFill>
                  <a:schemeClr val="tx1"/>
                </a:solidFill>
                <a:effectLst/>
                <a:latin typeface="Calibri" panose="020F0502020204030204" pitchFamily="34" charset="0"/>
                <a:cs typeface="Calibri" panose="020F0502020204030204" pitchFamily="34" charset="0"/>
              </a:rPr>
              <a:t> in patients with relapsed or refractory chronic lymphocytic leukemia or small lymphocytic lymphoma. The Phase 1 dose escalation portion of the study assessed the safety and recommended dose for the subsequent Phase 2 expansion cohort. The Phase 2 portion of the study is evaluating </a:t>
            </a:r>
            <a:r>
              <a:rPr lang="en-US" sz="1800" b="0" strike="noStrike" dirty="0" err="1">
                <a:solidFill>
                  <a:schemeClr val="tx1"/>
                </a:solidFill>
                <a:effectLst/>
                <a:latin typeface="Calibri" panose="020F0502020204030204" pitchFamily="34" charset="0"/>
                <a:cs typeface="Calibri" panose="020F0502020204030204" pitchFamily="34" charset="0"/>
              </a:rPr>
              <a:t>liso-cel</a:t>
            </a:r>
            <a:r>
              <a:rPr lang="en-US" sz="1800" b="0" i="0" u="none" strike="noStrike" dirty="0">
                <a:solidFill>
                  <a:schemeClr val="tx1"/>
                </a:solidFill>
                <a:effectLst/>
                <a:latin typeface="Calibri" panose="020F0502020204030204" pitchFamily="34" charset="0"/>
                <a:cs typeface="Calibri" panose="020F0502020204030204" pitchFamily="34" charset="0"/>
              </a:rPr>
              <a:t> at the recommended dose from the Phase 1 monotherapy arm. The primary endpoint of the Phase 2 portion of the study is complete response rate, including complete remission with incomplete bone marrow recovery, based on independent review committee according to the International Workshop on Chronic Lymphocytic Leukemia (</a:t>
            </a:r>
            <a:r>
              <a:rPr lang="en-US" sz="1800" b="0" i="0" u="none" strike="noStrike" dirty="0" err="1">
                <a:solidFill>
                  <a:schemeClr val="tx1"/>
                </a:solidFill>
                <a:effectLst/>
                <a:latin typeface="Calibri" panose="020F0502020204030204" pitchFamily="34" charset="0"/>
                <a:cs typeface="Calibri" panose="020F0502020204030204" pitchFamily="34" charset="0"/>
              </a:rPr>
              <a:t>iwCLL</a:t>
            </a:r>
            <a:r>
              <a:rPr lang="en-US" sz="1800" b="0" i="0" u="none" strike="noStrike" dirty="0">
                <a:solidFill>
                  <a:schemeClr val="tx1"/>
                </a:solidFill>
                <a:effectLst/>
                <a:latin typeface="Calibri" panose="020F0502020204030204" pitchFamily="34" charset="0"/>
                <a:cs typeface="Calibri" panose="020F0502020204030204" pitchFamily="34" charset="0"/>
              </a:rPr>
              <a:t>) 2018 guidelines.</a:t>
            </a:r>
            <a:r>
              <a:rPr lang="en-US" sz="1800" b="0" dirty="0">
                <a:solidFill>
                  <a:schemeClr val="tx1"/>
                </a:solidFill>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B17A7C50-0B5C-C444-A05B-E41D587DAD85}"/>
              </a:ext>
            </a:extLst>
          </p:cNvPr>
          <p:cNvSpPr txBox="1"/>
          <p:nvPr/>
        </p:nvSpPr>
        <p:spPr>
          <a:xfrm>
            <a:off x="100925" y="6296646"/>
            <a:ext cx="11254876" cy="553998"/>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https://news.bms.com/news/corporate-financial/2024/U.S.-FDA-Approves-Bristol-Myers-Squibbs-Breyanzi--as-the-First-and-Only-CAR</a:t>
            </a:r>
            <a:b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-T-Cell-Therapy-for-Adults-with-Relapsed-or-Refractory-Chronic-Lymphocytic-Leukemia-CLL-or-Small-Lymphocytic-Lymphoma-SLL/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9591302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683658-127C-F44D-95C7-FFCB68FE4608}"/>
              </a:ext>
            </a:extLst>
          </p:cNvPr>
          <p:cNvSpPr>
            <a:spLocks noGrp="1"/>
          </p:cNvSpPr>
          <p:nvPr>
            <p:ph type="title"/>
          </p:nvPr>
        </p:nvSpPr>
        <p:spPr>
          <a:xfrm>
            <a:off x="912286" y="44624"/>
            <a:ext cx="10358967" cy="1143000"/>
          </a:xfrm>
        </p:spPr>
        <p:txBody>
          <a:bodyPr/>
          <a:lstStyle/>
          <a:p>
            <a:r>
              <a:rPr lang="en-US" dirty="0"/>
              <a:t>Approved CAR T Cell Therapies in Lymphoma</a:t>
            </a:r>
          </a:p>
        </p:txBody>
      </p:sp>
      <p:sp>
        <p:nvSpPr>
          <p:cNvPr id="7" name="Content Placeholder 3">
            <a:extLst>
              <a:ext uri="{FF2B5EF4-FFF2-40B4-BE49-F238E27FC236}">
                <a16:creationId xmlns:a16="http://schemas.microsoft.com/office/drawing/2014/main" id="{4A2D5232-BB6C-B38B-8994-C0363F2CA39C}"/>
              </a:ext>
            </a:extLst>
          </p:cNvPr>
          <p:cNvSpPr txBox="1">
            <a:spLocks/>
          </p:cNvSpPr>
          <p:nvPr/>
        </p:nvSpPr>
        <p:spPr>
          <a:xfrm>
            <a:off x="605369" y="1384452"/>
            <a:ext cx="10972800" cy="4852860"/>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endParaRPr>
          </a:p>
        </p:txBody>
      </p:sp>
      <p:graphicFrame>
        <p:nvGraphicFramePr>
          <p:cNvPr id="2" name="Table 1">
            <a:extLst>
              <a:ext uri="{FF2B5EF4-FFF2-40B4-BE49-F238E27FC236}">
                <a16:creationId xmlns:a16="http://schemas.microsoft.com/office/drawing/2014/main" id="{0F288BD8-9AA6-353E-A019-C84EB0041E89}"/>
              </a:ext>
            </a:extLst>
          </p:cNvPr>
          <p:cNvGraphicFramePr>
            <a:graphicFrameLocks noGrp="1"/>
          </p:cNvGraphicFramePr>
          <p:nvPr>
            <p:extLst>
              <p:ext uri="{D42A27DB-BD31-4B8C-83A1-F6EECF244321}">
                <p14:modId xmlns:p14="http://schemas.microsoft.com/office/powerpoint/2010/main" val="3994312725"/>
              </p:ext>
            </p:extLst>
          </p:nvPr>
        </p:nvGraphicFramePr>
        <p:xfrm>
          <a:off x="527050" y="1187624"/>
          <a:ext cx="11257582" cy="4852860"/>
        </p:xfrm>
        <a:graphic>
          <a:graphicData uri="http://schemas.openxmlformats.org/drawingml/2006/table">
            <a:tbl>
              <a:tblPr firstRow="1" bandRow="1">
                <a:tableStyleId>{21E4AEA4-8DFA-4A89-87EB-49C32662AFE0}</a:tableStyleId>
              </a:tblPr>
              <a:tblGrid>
                <a:gridCol w="2045341">
                  <a:extLst>
                    <a:ext uri="{9D8B030D-6E8A-4147-A177-3AD203B41FA5}">
                      <a16:colId xmlns:a16="http://schemas.microsoft.com/office/drawing/2014/main" val="1294959252"/>
                    </a:ext>
                  </a:extLst>
                </a:gridCol>
                <a:gridCol w="9212241">
                  <a:extLst>
                    <a:ext uri="{9D8B030D-6E8A-4147-A177-3AD203B41FA5}">
                      <a16:colId xmlns:a16="http://schemas.microsoft.com/office/drawing/2014/main" val="2374723780"/>
                    </a:ext>
                  </a:extLst>
                </a:gridCol>
              </a:tblGrid>
              <a:tr h="531335">
                <a:tc>
                  <a:txBody>
                    <a:bodyPr/>
                    <a:lstStyle/>
                    <a:p>
                      <a:r>
                        <a:rPr lang="en-US" sz="2000" dirty="0"/>
                        <a:t>Agent</a:t>
                      </a:r>
                    </a:p>
                  </a:txBody>
                  <a:tcPr anchor="b">
                    <a:lnB w="12700" cap="flat" cmpd="sng" algn="ctr">
                      <a:solidFill>
                        <a:schemeClr val="tx1"/>
                      </a:solidFill>
                      <a:prstDash val="solid"/>
                      <a:round/>
                      <a:headEnd type="none" w="med" len="med"/>
                      <a:tailEnd type="none" w="med" len="med"/>
                    </a:lnB>
                    <a:solidFill>
                      <a:srgbClr val="002060"/>
                    </a:solidFill>
                  </a:tcPr>
                </a:tc>
                <a:tc>
                  <a:txBody>
                    <a:bodyPr/>
                    <a:lstStyle/>
                    <a:p>
                      <a:r>
                        <a:rPr lang="en-US" sz="2000" dirty="0"/>
                        <a:t>Approved Indications</a:t>
                      </a:r>
                    </a:p>
                  </a:txBody>
                  <a:tcPr anchor="b">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610077940"/>
                  </a:ext>
                </a:extLst>
              </a:tr>
              <a:tr h="1381471">
                <a:tc>
                  <a:txBody>
                    <a:bodyPr/>
                    <a:lstStyle/>
                    <a:p>
                      <a:r>
                        <a:rPr lang="en-US" sz="1800" dirty="0" err="1"/>
                        <a:t>Axicabtagene</a:t>
                      </a:r>
                      <a:r>
                        <a:rPr lang="en-US" sz="1800" dirty="0"/>
                        <a:t> </a:t>
                      </a:r>
                      <a:r>
                        <a:rPr lang="en-US" sz="1800" dirty="0" err="1"/>
                        <a:t>Ciloleucel</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tc>
                  <a:txBody>
                    <a:bodyPr/>
                    <a:lstStyle/>
                    <a:p>
                      <a:pPr marL="285750" indent="-285750">
                        <a:buFont typeface="Arial" panose="020B0604020202020204" pitchFamily="34" charset="0"/>
                        <a:buChar char="•"/>
                      </a:pPr>
                      <a:r>
                        <a:rPr lang="en-US" sz="1800" dirty="0"/>
                        <a:t>Large B-Cell Lymphoma refractory to 1L chemoimmunotherapy or relapsed within 12 months of 1L chemoimmunotherapy</a:t>
                      </a:r>
                    </a:p>
                    <a:p>
                      <a:pPr marL="285750" indent="-285750">
                        <a:buFont typeface="Arial" panose="020B0604020202020204" pitchFamily="34" charset="0"/>
                        <a:buChar char="•"/>
                      </a:pPr>
                      <a:r>
                        <a:rPr lang="en-US" sz="1800" dirty="0"/>
                        <a:t>R/R Large B-Cell Lymphoma after 2+ lines of systemic therapy</a:t>
                      </a:r>
                    </a:p>
                    <a:p>
                      <a:pPr marL="285750" indent="-285750">
                        <a:buFont typeface="Arial" panose="020B0604020202020204" pitchFamily="34" charset="0"/>
                        <a:buChar char="•"/>
                      </a:pPr>
                      <a:r>
                        <a:rPr lang="en-US" sz="1800" b="0" dirty="0"/>
                        <a:t>R/R FL after 2+ lines of systemic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extLst>
                  <a:ext uri="{0D108BD9-81ED-4DB2-BD59-A6C34878D82A}">
                    <a16:rowId xmlns:a16="http://schemas.microsoft.com/office/drawing/2014/main" val="1618421192"/>
                  </a:ext>
                </a:extLst>
              </a:tr>
              <a:tr h="814714">
                <a:tc>
                  <a:txBody>
                    <a:bodyPr/>
                    <a:lstStyle/>
                    <a:p>
                      <a:r>
                        <a:rPr lang="en-US" sz="1800" dirty="0" err="1"/>
                        <a:t>Brexucabtagene</a:t>
                      </a:r>
                      <a:r>
                        <a:rPr lang="en-US" sz="1800" dirty="0"/>
                        <a:t> </a:t>
                      </a:r>
                      <a:r>
                        <a:rPr lang="en-US" sz="1800" dirty="0" err="1"/>
                        <a:t>Autoleucel</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marL="285750" indent="-285750">
                        <a:buFont typeface="Arial" panose="020B0604020202020204" pitchFamily="34" charset="0"/>
                        <a:buChar char="•"/>
                      </a:pPr>
                      <a:r>
                        <a:rPr lang="en-US" sz="1800" dirty="0"/>
                        <a:t>R/R MCL after prior chemotherapy, anti-CD20 therapy, and a BTK inhibitor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2654052359"/>
                  </a:ext>
                </a:extLst>
              </a:tr>
              <a:tr h="1381471">
                <a:tc>
                  <a:txBody>
                    <a:bodyPr/>
                    <a:lstStyle/>
                    <a:p>
                      <a:r>
                        <a:rPr lang="en-US" sz="1800" dirty="0" err="1"/>
                        <a:t>Lisocabtagene</a:t>
                      </a:r>
                      <a:r>
                        <a:rPr lang="en-US" sz="1800" dirty="0"/>
                        <a:t> </a:t>
                      </a:r>
                      <a:r>
                        <a:rPr lang="en-US" sz="1800" dirty="0" err="1"/>
                        <a:t>Maraleucel</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tc>
                  <a:txBody>
                    <a:bodyPr/>
                    <a:lstStyle/>
                    <a:p>
                      <a:pPr marL="285750" indent="-285750">
                        <a:buFont typeface="Arial" panose="020B0604020202020204" pitchFamily="34" charset="0"/>
                        <a:buChar char="•"/>
                      </a:pPr>
                      <a:r>
                        <a:rPr lang="en-US" sz="1800" dirty="0"/>
                        <a:t>Large B-Cell Lymphoma refractory to 1L chemoimmunotherapy or relapsed within 12 months of 1L chemoimmunotherapy</a:t>
                      </a:r>
                    </a:p>
                    <a:p>
                      <a:pPr marL="285750" indent="-285750">
                        <a:buFont typeface="Arial" panose="020B0604020202020204" pitchFamily="34" charset="0"/>
                        <a:buChar char="•"/>
                      </a:pPr>
                      <a:r>
                        <a:rPr lang="en-US" sz="1800" dirty="0"/>
                        <a:t>R/R Large B-Cell Lymphoma after 2+ lines of systemic therapy</a:t>
                      </a:r>
                    </a:p>
                    <a:p>
                      <a:pPr marL="285750" indent="-285750">
                        <a:buFont typeface="Arial" panose="020B0604020202020204" pitchFamily="34" charset="0"/>
                        <a:buChar char="•"/>
                      </a:pPr>
                      <a:r>
                        <a:rPr lang="en-US" sz="1800" b="0" dirty="0"/>
                        <a:t>R/R CLL or SLL after 2+ lines of therapy, including a BTKi and a BCL-2 inhibitor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extLst>
                  <a:ext uri="{0D108BD9-81ED-4DB2-BD59-A6C34878D82A}">
                    <a16:rowId xmlns:a16="http://schemas.microsoft.com/office/drawing/2014/main" val="1743131731"/>
                  </a:ext>
                </a:extLst>
              </a:tr>
              <a:tr h="743869">
                <a:tc>
                  <a:txBody>
                    <a:bodyPr/>
                    <a:lstStyle/>
                    <a:p>
                      <a:r>
                        <a:rPr lang="en-US" sz="1800" dirty="0" err="1"/>
                        <a:t>Tisagenlecleucel</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marL="285750" indent="-285750">
                        <a:buFont typeface="Arial" panose="020B0604020202020204" pitchFamily="34" charset="0"/>
                        <a:buChar char="•"/>
                      </a:pPr>
                      <a:r>
                        <a:rPr lang="en-US" sz="1800" dirty="0"/>
                        <a:t>R/R Large B-Cell Lymphoma after 2+ lines of systemic therapy</a:t>
                      </a:r>
                    </a:p>
                    <a:p>
                      <a:pPr marL="285750" indent="-285750">
                        <a:buFont typeface="Arial" panose="020B0604020202020204" pitchFamily="34" charset="0"/>
                        <a:buChar char="•"/>
                      </a:pPr>
                      <a:r>
                        <a:rPr lang="en-US" sz="1800" dirty="0"/>
                        <a:t>R/R FL after 2+ lines of systemic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3893069424"/>
                  </a:ext>
                </a:extLst>
              </a:tr>
            </a:tbl>
          </a:graphicData>
        </a:graphic>
      </p:graphicFrame>
    </p:spTree>
    <p:extLst>
      <p:ext uri="{BB962C8B-B14F-4D97-AF65-F5344CB8AC3E}">
        <p14:creationId xmlns:p14="http://schemas.microsoft.com/office/powerpoint/2010/main" val="17310358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ilding with a steeple and a city in the background&#10;&#10;Description automatically generated">
            <a:extLst>
              <a:ext uri="{FF2B5EF4-FFF2-40B4-BE49-F238E27FC236}">
                <a16:creationId xmlns:a16="http://schemas.microsoft.com/office/drawing/2014/main" id="{5CAD923F-6A22-B23A-B093-DB4FF9749632}"/>
              </a:ext>
            </a:extLst>
          </p:cNvPr>
          <p:cNvPicPr>
            <a:picLocks noChangeAspect="1"/>
          </p:cNvPicPr>
          <p:nvPr/>
        </p:nvPicPr>
        <p:blipFill>
          <a:blip r:embed="rId2"/>
          <a:stretch>
            <a:fillRect/>
          </a:stretch>
        </p:blipFill>
        <p:spPr>
          <a:xfrm rot="5400000">
            <a:off x="5310352" y="1153510"/>
            <a:ext cx="6285186" cy="4713890"/>
          </a:xfrm>
          <a:prstGeom prst="rect">
            <a:avLst/>
          </a:prstGeom>
        </p:spPr>
      </p:pic>
      <p:pic>
        <p:nvPicPr>
          <p:cNvPr id="6" name="Picture 5" descr="A large crane in the distance&#10;&#10;Description automatically generated with medium confidence">
            <a:extLst>
              <a:ext uri="{FF2B5EF4-FFF2-40B4-BE49-F238E27FC236}">
                <a16:creationId xmlns:a16="http://schemas.microsoft.com/office/drawing/2014/main" id="{E34698D7-A0E4-BAF8-4638-A1AE5BEE9E6F}"/>
              </a:ext>
            </a:extLst>
          </p:cNvPr>
          <p:cNvPicPr>
            <a:picLocks noChangeAspect="1"/>
          </p:cNvPicPr>
          <p:nvPr/>
        </p:nvPicPr>
        <p:blipFill>
          <a:blip r:embed="rId3"/>
          <a:stretch>
            <a:fillRect/>
          </a:stretch>
        </p:blipFill>
        <p:spPr>
          <a:xfrm rot="5400000">
            <a:off x="58463" y="1153511"/>
            <a:ext cx="6285187" cy="4713890"/>
          </a:xfrm>
          <a:prstGeom prst="rect">
            <a:avLst/>
          </a:prstGeom>
        </p:spPr>
      </p:pic>
    </p:spTree>
    <p:extLst>
      <p:ext uri="{BB962C8B-B14F-4D97-AF65-F5344CB8AC3E}">
        <p14:creationId xmlns:p14="http://schemas.microsoft.com/office/powerpoint/2010/main" val="7271549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Interactions between community oncologists and </a:t>
            </a:r>
            <a:b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tertiary care centers</a:t>
            </a:r>
          </a:p>
        </p:txBody>
      </p:sp>
      <p:sp>
        <p:nvSpPr>
          <p:cNvPr id="15" name="TextBox 14">
            <a:extLst>
              <a:ext uri="{FF2B5EF4-FFF2-40B4-BE49-F238E27FC236}">
                <a16:creationId xmlns:a16="http://schemas.microsoft.com/office/drawing/2014/main" id="{D34DC091-47EE-597A-C700-F6D706C3E090}"/>
              </a:ext>
            </a:extLst>
          </p:cNvPr>
          <p:cNvSpPr txBox="1"/>
          <p:nvPr/>
        </p:nvSpPr>
        <p:spPr>
          <a:xfrm>
            <a:off x="4653876" y="5860995"/>
            <a:ext cx="323856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Amy Goodrich, CRNP</a:t>
            </a:r>
          </a:p>
        </p:txBody>
      </p:sp>
      <p:pic>
        <p:nvPicPr>
          <p:cNvPr id="5" name="Picture 4" descr="A person wearing a headset&#10;&#10;Description automatically generated">
            <a:extLst>
              <a:ext uri="{FF2B5EF4-FFF2-40B4-BE49-F238E27FC236}">
                <a16:creationId xmlns:a16="http://schemas.microsoft.com/office/drawing/2014/main" id="{7150686F-4995-8D1A-2D85-991C390B4328}"/>
              </a:ext>
            </a:extLst>
          </p:cNvPr>
          <p:cNvPicPr>
            <a:picLocks noChangeAspect="1"/>
          </p:cNvPicPr>
          <p:nvPr/>
        </p:nvPicPr>
        <p:blipFill>
          <a:blip r:embed="rId3"/>
          <a:stretch>
            <a:fillRect/>
          </a:stretch>
        </p:blipFill>
        <p:spPr>
          <a:xfrm>
            <a:off x="3382724" y="2513066"/>
            <a:ext cx="5780871" cy="32517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18141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Bispecific immunotherapy and risk for infection</a:t>
            </a:r>
          </a:p>
        </p:txBody>
      </p:sp>
      <p:sp>
        <p:nvSpPr>
          <p:cNvPr id="15" name="TextBox 14">
            <a:extLst>
              <a:ext uri="{FF2B5EF4-FFF2-40B4-BE49-F238E27FC236}">
                <a16:creationId xmlns:a16="http://schemas.microsoft.com/office/drawing/2014/main" id="{D34DC091-47EE-597A-C700-F6D706C3E090}"/>
              </a:ext>
            </a:extLst>
          </p:cNvPr>
          <p:cNvSpPr txBox="1"/>
          <p:nvPr/>
        </p:nvSpPr>
        <p:spPr>
          <a:xfrm>
            <a:off x="4653876" y="5860995"/>
            <a:ext cx="323856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Amy Goodrich, CRNP</a:t>
            </a:r>
          </a:p>
        </p:txBody>
      </p:sp>
      <p:pic>
        <p:nvPicPr>
          <p:cNvPr id="5" name="Picture 4" descr="A person wearing a headset&#10;&#10;Description automatically generated">
            <a:extLst>
              <a:ext uri="{FF2B5EF4-FFF2-40B4-BE49-F238E27FC236}">
                <a16:creationId xmlns:a16="http://schemas.microsoft.com/office/drawing/2014/main" id="{7150686F-4995-8D1A-2D85-991C390B4328}"/>
              </a:ext>
            </a:extLst>
          </p:cNvPr>
          <p:cNvPicPr>
            <a:picLocks noChangeAspect="1"/>
          </p:cNvPicPr>
          <p:nvPr/>
        </p:nvPicPr>
        <p:blipFill>
          <a:blip r:embed="rId3"/>
          <a:stretch>
            <a:fillRect/>
          </a:stretch>
        </p:blipFill>
        <p:spPr>
          <a:xfrm>
            <a:off x="3382724" y="2513066"/>
            <a:ext cx="5780871" cy="32517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90933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a:t>
            </a:r>
            <a:r>
              <a:rPr lang="en-US" sz="3200" dirty="0" err="1">
                <a:solidFill>
                  <a:srgbClr val="0432FF"/>
                </a:solidFill>
              </a:rPr>
              <a:t>Klebig</a:t>
            </a:r>
            <a:r>
              <a:rPr lang="en-US" sz="3200" dirty="0">
                <a:solidFill>
                  <a:srgbClr val="0432FF"/>
                </a:solidFill>
              </a:rPr>
              <a:t>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448981943"/>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E4C24F-087B-D3EB-2A68-0E7CA9A69168}"/>
              </a:ext>
            </a:extLst>
          </p:cNvPr>
          <p:cNvSpPr/>
          <p:nvPr/>
        </p:nvSpPr>
        <p:spPr bwMode="auto">
          <a:xfrm>
            <a:off x="758948" y="3092202"/>
            <a:ext cx="10512305" cy="84085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908720"/>
            <a:ext cx="10512306" cy="4799013"/>
          </a:xfrm>
        </p:spPr>
        <p:txBody>
          <a:bodyPr/>
          <a:lstStyle/>
          <a:p>
            <a:pPr marL="0" marR="0" indent="0">
              <a:spcBef>
                <a:spcPts val="1200"/>
              </a:spcBef>
              <a:spcAft>
                <a:spcPts val="0"/>
              </a:spcAft>
              <a:buNone/>
            </a:pPr>
            <a:r>
              <a:rPr lang="en-US" sz="2500" dirty="0">
                <a:solidFill>
                  <a:srgbClr val="0432FF"/>
                </a:solidFill>
              </a:rPr>
              <a:t>Introduction</a:t>
            </a:r>
          </a:p>
          <a:p>
            <a:pPr marL="0" marR="0" indent="0">
              <a:spcBef>
                <a:spcPts val="1200"/>
              </a:spcBef>
              <a:spcAft>
                <a:spcPts val="0"/>
              </a:spcAft>
              <a:buNone/>
            </a:pPr>
            <a:r>
              <a:rPr lang="en-US" sz="2500" dirty="0">
                <a:solidFill>
                  <a:srgbClr val="0432FF"/>
                </a:solidFill>
              </a:rPr>
              <a:t>Module 1: </a:t>
            </a:r>
            <a:r>
              <a:rPr lang="en-US" sz="2500" dirty="0">
                <a:solidFill>
                  <a:schemeClr val="tx1"/>
                </a:solidFill>
              </a:rPr>
              <a:t>Biology of Chronic Lymphocytic Leukemia (CLL)</a:t>
            </a:r>
          </a:p>
          <a:p>
            <a:pPr marL="0" marR="0" indent="0">
              <a:spcBef>
                <a:spcPts val="1200"/>
              </a:spcBef>
              <a:spcAft>
                <a:spcPts val="0"/>
              </a:spcAft>
              <a:buNone/>
            </a:pPr>
            <a:r>
              <a:rPr lang="en-US" sz="2500" dirty="0">
                <a:solidFill>
                  <a:srgbClr val="0432FF"/>
                </a:solidFill>
              </a:rPr>
              <a:t>Module 2: </a:t>
            </a:r>
            <a:r>
              <a:rPr lang="en-US" sz="2500" dirty="0" err="1">
                <a:solidFill>
                  <a:schemeClr val="tx1"/>
                </a:solidFill>
              </a:rPr>
              <a:t>Venetoclax</a:t>
            </a:r>
            <a:r>
              <a:rPr lang="en-US" sz="2500" dirty="0">
                <a:solidFill>
                  <a:schemeClr val="tx1"/>
                </a:solidFill>
              </a:rPr>
              <a:t>-Based Up-Front Treatment for CLL </a:t>
            </a:r>
          </a:p>
          <a:p>
            <a:pPr marL="0" marR="0" indent="0">
              <a:spcBef>
                <a:spcPts val="1200"/>
              </a:spcBef>
              <a:spcAft>
                <a:spcPts val="0"/>
              </a:spcAft>
              <a:buNone/>
            </a:pPr>
            <a:r>
              <a:rPr lang="en-US" sz="2500" dirty="0">
                <a:solidFill>
                  <a:srgbClr val="0432FF"/>
                </a:solidFill>
              </a:rPr>
              <a:t>Module 3: </a:t>
            </a:r>
            <a:r>
              <a:rPr lang="en-US" sz="2500" dirty="0">
                <a:solidFill>
                  <a:schemeClr val="tx1"/>
                </a:solidFill>
              </a:rPr>
              <a:t>BTK Inhibition Alone or in Combination with </a:t>
            </a:r>
            <a:r>
              <a:rPr lang="en-US" sz="2500" dirty="0" err="1">
                <a:solidFill>
                  <a:schemeClr val="tx1"/>
                </a:solidFill>
              </a:rPr>
              <a:t>Venetoclax</a:t>
            </a:r>
            <a:r>
              <a:rPr lang="en-US" sz="2500" dirty="0">
                <a:solidFill>
                  <a:schemeClr val="tx1"/>
                </a:solidFill>
              </a:rPr>
              <a:t> for CLL</a:t>
            </a:r>
          </a:p>
          <a:p>
            <a:pPr marL="0" marR="0" indent="0">
              <a:spcBef>
                <a:spcPts val="1200"/>
              </a:spcBef>
              <a:spcAft>
                <a:spcPts val="0"/>
              </a:spcAft>
              <a:buNone/>
            </a:pPr>
            <a:r>
              <a:rPr lang="en-US" sz="2500" dirty="0">
                <a:solidFill>
                  <a:schemeClr val="bg1"/>
                </a:solidFill>
              </a:rPr>
              <a:t>Module 4: Bispecific Antibodies as a Treatment Option for Non-Hodgkin Lymphoma </a:t>
            </a:r>
          </a:p>
          <a:p>
            <a:pPr marL="0" marR="0" indent="0">
              <a:spcBef>
                <a:spcPts val="1200"/>
              </a:spcBef>
              <a:spcAft>
                <a:spcPts val="0"/>
              </a:spcAft>
              <a:buNone/>
            </a:pPr>
            <a:r>
              <a:rPr lang="en-US" sz="2500" dirty="0">
                <a:solidFill>
                  <a:srgbClr val="0432FF"/>
                </a:solidFill>
              </a:rPr>
              <a:t>Module 5: </a:t>
            </a:r>
            <a:r>
              <a:rPr lang="en-US" sz="2500" dirty="0">
                <a:solidFill>
                  <a:schemeClr val="tx1"/>
                </a:solidFill>
              </a:rPr>
              <a:t>Bispecific Antibodies in the Management of Follicular Lymphoma</a:t>
            </a:r>
          </a:p>
          <a:p>
            <a:pPr marL="0" marR="0" indent="0">
              <a:spcBef>
                <a:spcPts val="1200"/>
              </a:spcBef>
              <a:spcAft>
                <a:spcPts val="0"/>
              </a:spcAft>
              <a:buNone/>
            </a:pPr>
            <a:r>
              <a:rPr lang="en-US" sz="2500" dirty="0">
                <a:solidFill>
                  <a:srgbClr val="0432FF"/>
                </a:solidFill>
              </a:rPr>
              <a:t>Module 6: </a:t>
            </a:r>
            <a:r>
              <a:rPr lang="en-US" sz="2500" dirty="0">
                <a:solidFill>
                  <a:schemeClr val="tx1"/>
                </a:solidFill>
              </a:rPr>
              <a:t>Bispecific Antibodies for the Treatment of Diffuse Large B-Cell Lymphoma</a:t>
            </a:r>
          </a:p>
          <a:p>
            <a:pPr marL="0" marR="0" indent="0">
              <a:spcBef>
                <a:spcPts val="1200"/>
              </a:spcBef>
              <a:spcAft>
                <a:spcPts val="0"/>
              </a:spcAft>
              <a:buNone/>
            </a:pPr>
            <a:r>
              <a:rPr lang="en-US" sz="2500" dirty="0">
                <a:solidFill>
                  <a:srgbClr val="0432FF"/>
                </a:solidFill>
              </a:rPr>
              <a:t>Module 7: </a:t>
            </a:r>
            <a:r>
              <a:rPr lang="en-US" sz="2500" dirty="0">
                <a:solidFill>
                  <a:schemeClr val="tx1"/>
                </a:solidFill>
              </a:rPr>
              <a:t>Practical Considerations and Tolerability of Bispecific Antibodies </a:t>
            </a:r>
          </a:p>
        </p:txBody>
      </p:sp>
    </p:spTree>
    <p:extLst>
      <p:ext uri="{BB962C8B-B14F-4D97-AF65-F5344CB8AC3E}">
        <p14:creationId xmlns:p14="http://schemas.microsoft.com/office/powerpoint/2010/main" val="14917336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C97696-3DD8-DA60-B481-7F6A4583DB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2688" y="212480"/>
            <a:ext cx="1554480" cy="1554480"/>
          </a:xfrm>
          <a:prstGeom prst="rect">
            <a:avLst/>
          </a:prstGeom>
        </p:spPr>
      </p:pic>
      <p:sp>
        <p:nvSpPr>
          <p:cNvPr id="6" name="Rectangle 5">
            <a:extLst>
              <a:ext uri="{FF2B5EF4-FFF2-40B4-BE49-F238E27FC236}">
                <a16:creationId xmlns:a16="http://schemas.microsoft.com/office/drawing/2014/main" id="{F11DB119-530D-5E5E-8DF0-6C06AFA3AD6D}"/>
              </a:ext>
            </a:extLst>
          </p:cNvPr>
          <p:cNvSpPr/>
          <p:nvPr/>
        </p:nvSpPr>
        <p:spPr bwMode="auto">
          <a:xfrm>
            <a:off x="2251587" y="188641"/>
            <a:ext cx="753767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34751517-9886-F01A-549D-410B2EDB5E62}"/>
              </a:ext>
            </a:extLst>
          </p:cNvPr>
          <p:cNvSpPr txBox="1"/>
          <p:nvPr/>
        </p:nvSpPr>
        <p:spPr>
          <a:xfrm>
            <a:off x="191344" y="1781307"/>
            <a:ext cx="206024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Allan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sp>
        <p:nvSpPr>
          <p:cNvPr id="9" name="TextBox 8">
            <a:extLst>
              <a:ext uri="{FF2B5EF4-FFF2-40B4-BE49-F238E27FC236}">
                <a16:creationId xmlns:a16="http://schemas.microsoft.com/office/drawing/2014/main" id="{948D8238-E8D7-8968-D92A-5F1C32C51E0E}"/>
              </a:ext>
            </a:extLst>
          </p:cNvPr>
          <p:cNvSpPr txBox="1"/>
          <p:nvPr/>
        </p:nvSpPr>
        <p:spPr>
          <a:xfrm>
            <a:off x="9789262" y="1781307"/>
            <a:ext cx="182133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Kahl</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St Louis, Missouri</a:t>
            </a:r>
          </a:p>
        </p:txBody>
      </p:sp>
      <p:pic>
        <p:nvPicPr>
          <p:cNvPr id="11" name="Picture 10">
            <a:extLst>
              <a:ext uri="{FF2B5EF4-FFF2-40B4-BE49-F238E27FC236}">
                <a16:creationId xmlns:a16="http://schemas.microsoft.com/office/drawing/2014/main" id="{7EBC41B5-B242-95E8-6996-AC1E8E0B28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91861"/>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37633" y="2636912"/>
            <a:ext cx="10358967" cy="2354018"/>
          </a:xfrm>
        </p:spPr>
        <p:txBody>
          <a:bodyPr/>
          <a:lstStyle/>
          <a:p>
            <a:pPr>
              <a:spcBef>
                <a:spcPts val="400"/>
              </a:spcBef>
              <a:spcAft>
                <a:spcPts val="400"/>
              </a:spcAft>
            </a:pPr>
            <a:r>
              <a:rPr lang="en-US" sz="2400" dirty="0"/>
              <a:t>Potential therapeutic advantages over traditional monoclonal antibodies of using bispecific antibodies to engage 2 disease targets with 1 molecule </a:t>
            </a:r>
          </a:p>
          <a:p>
            <a:pPr>
              <a:spcBef>
                <a:spcPts val="400"/>
              </a:spcBef>
              <a:spcAft>
                <a:spcPts val="400"/>
              </a:spcAft>
            </a:pPr>
            <a:r>
              <a:rPr lang="en-US" sz="2400" dirty="0"/>
              <a:t>Scientific rationale for the selection of CD20 and CD3 as targets for bispecific antibodies in NHL </a:t>
            </a:r>
          </a:p>
          <a:p>
            <a:pPr>
              <a:spcBef>
                <a:spcPts val="400"/>
              </a:spcBef>
              <a:spcAft>
                <a:spcPts val="400"/>
              </a:spcAft>
            </a:pPr>
            <a:r>
              <a:rPr lang="en-US" sz="2400" dirty="0"/>
              <a:t>Mechanistic similarities and differences among the various approved and investigational CD20 x CD3 bispecific antibodies, such as </a:t>
            </a:r>
            <a:r>
              <a:rPr lang="en-US" sz="2400" dirty="0" err="1"/>
              <a:t>epcoritamab</a:t>
            </a:r>
            <a:r>
              <a:rPr lang="en-US" sz="2400" dirty="0"/>
              <a:t>, </a:t>
            </a:r>
            <a:r>
              <a:rPr lang="en-US" sz="2400" dirty="0" err="1"/>
              <a:t>glofitamab</a:t>
            </a:r>
            <a:r>
              <a:rPr lang="en-US" sz="2400" dirty="0"/>
              <a:t>, </a:t>
            </a:r>
            <a:r>
              <a:rPr lang="en-US" sz="2400" dirty="0" err="1"/>
              <a:t>mosunetuzumab</a:t>
            </a:r>
            <a:r>
              <a:rPr lang="en-US" sz="2400" dirty="0"/>
              <a:t> and </a:t>
            </a:r>
            <a:r>
              <a:rPr lang="en-US" sz="2400" dirty="0" err="1"/>
              <a:t>odronextamab</a:t>
            </a:r>
            <a:r>
              <a:rPr lang="en-US" sz="2400" dirty="0"/>
              <a:t> </a:t>
            </a:r>
          </a:p>
          <a:p>
            <a:pPr>
              <a:spcBef>
                <a:spcPts val="400"/>
              </a:spcBef>
              <a:spcAft>
                <a:spcPts val="400"/>
              </a:spcAft>
            </a:pPr>
            <a:r>
              <a:rPr lang="en-US" sz="2400" dirty="0"/>
              <a:t>Potential practical advantages of the “off-the-shelf” nature of bispecific antibodies relative to CAR T-cell therapy  </a:t>
            </a:r>
          </a:p>
          <a:p>
            <a:pPr marL="98425" lvl="0" indent="0">
              <a:spcBef>
                <a:spcPts val="400"/>
              </a:spcBef>
              <a:spcAft>
                <a:spcPts val="400"/>
              </a:spcAft>
              <a:buNone/>
            </a:pPr>
            <a:endParaRPr lang="en-US" sz="2000" dirty="0"/>
          </a:p>
          <a:p>
            <a:pPr>
              <a:spcBef>
                <a:spcPts val="400"/>
              </a:spcBef>
              <a:spcAft>
                <a:spcPts val="400"/>
              </a:spcAft>
            </a:pPr>
            <a:endParaRPr lang="en-US" sz="2000" dirty="0"/>
          </a:p>
          <a:p>
            <a:pPr lvl="0"/>
            <a:endParaRPr lang="en-US" sz="2400" dirty="0"/>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388871" y="238543"/>
            <a:ext cx="7324535" cy="1242805"/>
          </a:xfrm>
        </p:spPr>
        <p:txBody>
          <a:bodyPr lIns="91440" tIns="91440" rIns="91440" bIns="182880"/>
          <a:lstStyle/>
          <a:p>
            <a:r>
              <a:rPr lang="en-US" dirty="0">
                <a:solidFill>
                  <a:schemeClr val="bg1"/>
                </a:solidFill>
              </a:rPr>
              <a:t>Bispecific Antibodies as a Treatment Option for Non-Hodgkin Lymphoma (NHL)</a:t>
            </a:r>
          </a:p>
        </p:txBody>
      </p:sp>
    </p:spTree>
    <p:extLst>
      <p:ext uri="{BB962C8B-B14F-4D97-AF65-F5344CB8AC3E}">
        <p14:creationId xmlns:p14="http://schemas.microsoft.com/office/powerpoint/2010/main" val="37675818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Robin </a:t>
            </a:r>
            <a:r>
              <a:rPr lang="en-US" dirty="0" err="1"/>
              <a:t>Klebig</a:t>
            </a:r>
            <a:r>
              <a:rPr lang="en-US" dirty="0"/>
              <a:t>, MSN, APRN, CNP, AOCNP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about what bispecific antibodies are and how they work </a:t>
            </a:r>
          </a:p>
        </p:txBody>
      </p:sp>
      <p:pic>
        <p:nvPicPr>
          <p:cNvPr id="3" name="Picture 2">
            <a:extLst>
              <a:ext uri="{FF2B5EF4-FFF2-40B4-BE49-F238E27FC236}">
                <a16:creationId xmlns:a16="http://schemas.microsoft.com/office/drawing/2014/main" id="{4D01AD5D-8C3E-1C1F-FE4B-33868526A5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50904"/>
            <a:ext cx="1261872" cy="1261872"/>
          </a:xfrm>
          <a:prstGeom prst="rect">
            <a:avLst/>
          </a:prstGeom>
        </p:spPr>
      </p:pic>
    </p:spTree>
    <p:extLst>
      <p:ext uri="{BB962C8B-B14F-4D97-AF65-F5344CB8AC3E}">
        <p14:creationId xmlns:p14="http://schemas.microsoft.com/office/powerpoint/2010/main" val="33827764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683658-127C-F44D-95C7-FFCB68FE4608}"/>
              </a:ext>
            </a:extLst>
          </p:cNvPr>
          <p:cNvSpPr>
            <a:spLocks noGrp="1"/>
          </p:cNvSpPr>
          <p:nvPr>
            <p:ph type="title"/>
          </p:nvPr>
        </p:nvSpPr>
        <p:spPr>
          <a:xfrm>
            <a:off x="912286" y="44624"/>
            <a:ext cx="10358967" cy="1143000"/>
          </a:xfrm>
        </p:spPr>
        <p:txBody>
          <a:bodyPr/>
          <a:lstStyle/>
          <a:p>
            <a:r>
              <a:rPr lang="en-US" dirty="0"/>
              <a:t>Approved and Investigational Bispecific Antibodies for NHL</a:t>
            </a:r>
          </a:p>
        </p:txBody>
      </p:sp>
      <p:sp>
        <p:nvSpPr>
          <p:cNvPr id="7" name="Content Placeholder 3">
            <a:extLst>
              <a:ext uri="{FF2B5EF4-FFF2-40B4-BE49-F238E27FC236}">
                <a16:creationId xmlns:a16="http://schemas.microsoft.com/office/drawing/2014/main" id="{4A2D5232-BB6C-B38B-8994-C0363F2CA39C}"/>
              </a:ext>
            </a:extLst>
          </p:cNvPr>
          <p:cNvSpPr txBox="1">
            <a:spLocks/>
          </p:cNvSpPr>
          <p:nvPr/>
        </p:nvSpPr>
        <p:spPr>
          <a:xfrm>
            <a:off x="605369" y="1384452"/>
            <a:ext cx="10972800" cy="4852860"/>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3" name="TextBox 2">
            <a:extLst>
              <a:ext uri="{FF2B5EF4-FFF2-40B4-BE49-F238E27FC236}">
                <a16:creationId xmlns:a16="http://schemas.microsoft.com/office/drawing/2014/main" id="{C4D0897A-7BC4-CAE7-0716-A4F84D8BB5F6}"/>
              </a:ext>
            </a:extLst>
          </p:cNvPr>
          <p:cNvSpPr txBox="1"/>
          <p:nvPr/>
        </p:nvSpPr>
        <p:spPr>
          <a:xfrm>
            <a:off x="201092" y="6459103"/>
            <a:ext cx="733506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Radhakrishnan VS, Davies AJ.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Front Immunol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 January 11:14:1295599.</a:t>
            </a:r>
          </a:p>
        </p:txBody>
      </p:sp>
      <p:graphicFrame>
        <p:nvGraphicFramePr>
          <p:cNvPr id="2" name="Table 1">
            <a:extLst>
              <a:ext uri="{FF2B5EF4-FFF2-40B4-BE49-F238E27FC236}">
                <a16:creationId xmlns:a16="http://schemas.microsoft.com/office/drawing/2014/main" id="{0F288BD8-9AA6-353E-A019-C84EB0041E89}"/>
              </a:ext>
            </a:extLst>
          </p:cNvPr>
          <p:cNvGraphicFramePr>
            <a:graphicFrameLocks noGrp="1"/>
          </p:cNvGraphicFramePr>
          <p:nvPr>
            <p:extLst>
              <p:ext uri="{D42A27DB-BD31-4B8C-83A1-F6EECF244321}">
                <p14:modId xmlns:p14="http://schemas.microsoft.com/office/powerpoint/2010/main" val="1392357136"/>
              </p:ext>
            </p:extLst>
          </p:nvPr>
        </p:nvGraphicFramePr>
        <p:xfrm>
          <a:off x="605369" y="1384452"/>
          <a:ext cx="10972800" cy="4492821"/>
        </p:xfrm>
        <a:graphic>
          <a:graphicData uri="http://schemas.openxmlformats.org/drawingml/2006/table">
            <a:tbl>
              <a:tblPr firstRow="1" bandRow="1">
                <a:tableStyleId>{21E4AEA4-8DFA-4A89-87EB-49C32662AFE0}</a:tableStyleId>
              </a:tblPr>
              <a:tblGrid>
                <a:gridCol w="3004584">
                  <a:extLst>
                    <a:ext uri="{9D8B030D-6E8A-4147-A177-3AD203B41FA5}">
                      <a16:colId xmlns:a16="http://schemas.microsoft.com/office/drawing/2014/main" val="1294959252"/>
                    </a:ext>
                  </a:extLst>
                </a:gridCol>
                <a:gridCol w="2767037">
                  <a:extLst>
                    <a:ext uri="{9D8B030D-6E8A-4147-A177-3AD203B41FA5}">
                      <a16:colId xmlns:a16="http://schemas.microsoft.com/office/drawing/2014/main" val="3446848418"/>
                    </a:ext>
                  </a:extLst>
                </a:gridCol>
                <a:gridCol w="5201179">
                  <a:extLst>
                    <a:ext uri="{9D8B030D-6E8A-4147-A177-3AD203B41FA5}">
                      <a16:colId xmlns:a16="http://schemas.microsoft.com/office/drawing/2014/main" val="1016446043"/>
                    </a:ext>
                  </a:extLst>
                </a:gridCol>
              </a:tblGrid>
              <a:tr h="911891">
                <a:tc>
                  <a:txBody>
                    <a:bodyPr/>
                    <a:lstStyle/>
                    <a:p>
                      <a:pPr algn="ctr"/>
                      <a:r>
                        <a:rPr lang="en-US" sz="2000" dirty="0"/>
                        <a:t>Drug Name</a:t>
                      </a:r>
                    </a:p>
                  </a:txBody>
                  <a:tcPr anchor="b">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Route of Administration</a:t>
                      </a:r>
                    </a:p>
                  </a:txBody>
                  <a:tcPr anchor="b">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Investigational Status</a:t>
                      </a:r>
                    </a:p>
                  </a:txBody>
                  <a:tcPr anchor="b">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610077940"/>
                  </a:ext>
                </a:extLst>
              </a:tr>
              <a:tr h="923811">
                <a:tc>
                  <a:txBody>
                    <a:bodyPr/>
                    <a:lstStyle/>
                    <a:p>
                      <a:pPr algn="l"/>
                      <a:r>
                        <a:rPr lang="en-US" sz="2000" dirty="0" err="1"/>
                        <a:t>Mosunetuzumab</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tc>
                  <a:txBody>
                    <a:bodyPr/>
                    <a:lstStyle/>
                    <a:p>
                      <a:pPr algn="ctr"/>
                      <a:r>
                        <a:rPr lang="en-US" sz="2000" dirty="0"/>
                        <a:t>Intravenous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tc>
                  <a:txBody>
                    <a:bodyPr/>
                    <a:lstStyle/>
                    <a:p>
                      <a:pPr algn="ctr"/>
                      <a:r>
                        <a:rPr lang="en-US" sz="2000" dirty="0"/>
                        <a:t>Approved (R/R FL)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extLst>
                  <a:ext uri="{0D108BD9-81ED-4DB2-BD59-A6C34878D82A}">
                    <a16:rowId xmlns:a16="http://schemas.microsoft.com/office/drawing/2014/main" val="1618421192"/>
                  </a:ext>
                </a:extLst>
              </a:tr>
              <a:tr h="844824">
                <a:tc>
                  <a:txBody>
                    <a:bodyPr/>
                    <a:lstStyle/>
                    <a:p>
                      <a:pPr algn="l"/>
                      <a:r>
                        <a:rPr lang="en-US" sz="2000" dirty="0" err="1"/>
                        <a:t>Glofitamab</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dirty="0"/>
                        <a:t>Intravenous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dirty="0"/>
                        <a:t>Approved (R/R DLBCL)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2654052359"/>
                  </a:ext>
                </a:extLst>
              </a:tr>
              <a:tr h="900404">
                <a:tc>
                  <a:txBody>
                    <a:bodyPr/>
                    <a:lstStyle/>
                    <a:p>
                      <a:pPr algn="l"/>
                      <a:r>
                        <a:rPr lang="en-US" sz="2000" dirty="0" err="1"/>
                        <a:t>Epcoritamab</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tc>
                  <a:txBody>
                    <a:bodyPr/>
                    <a:lstStyle/>
                    <a:p>
                      <a:pPr algn="ctr"/>
                      <a:r>
                        <a:rPr lang="en-US" sz="2000" dirty="0"/>
                        <a:t>Subcutaneous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tc>
                  <a:txBody>
                    <a:bodyPr/>
                    <a:lstStyle/>
                    <a:p>
                      <a:pPr algn="ctr"/>
                      <a:r>
                        <a:rPr lang="en-US" sz="2000" dirty="0"/>
                        <a:t>Approved (R/R DLBCL)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extLst>
                  <a:ext uri="{0D108BD9-81ED-4DB2-BD59-A6C34878D82A}">
                    <a16:rowId xmlns:a16="http://schemas.microsoft.com/office/drawing/2014/main" val="1743131731"/>
                  </a:ext>
                </a:extLst>
              </a:tr>
              <a:tr h="911891">
                <a:tc>
                  <a:txBody>
                    <a:bodyPr/>
                    <a:lstStyle/>
                    <a:p>
                      <a:pPr algn="l"/>
                      <a:r>
                        <a:rPr lang="en-US" sz="2000" dirty="0" err="1"/>
                        <a:t>Odronextamab</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dirty="0"/>
                        <a:t>Intravenous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dirty="0"/>
                        <a:t>Investigational (R/R FL, DLBCL)*</a:t>
                      </a:r>
                    </a:p>
                    <a:p>
                      <a:pPr algn="ctr"/>
                      <a:r>
                        <a:rPr lang="en-US" sz="2000" i="1" dirty="0"/>
                        <a:t>*03/2024: FDA issued CRLs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3893069424"/>
                  </a:ext>
                </a:extLst>
              </a:tr>
            </a:tbl>
          </a:graphicData>
        </a:graphic>
      </p:graphicFrame>
    </p:spTree>
    <p:extLst>
      <p:ext uri="{BB962C8B-B14F-4D97-AF65-F5344CB8AC3E}">
        <p14:creationId xmlns:p14="http://schemas.microsoft.com/office/powerpoint/2010/main" val="11222720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63E62-F860-1F45-A9CC-46357733D855}"/>
              </a:ext>
            </a:extLst>
          </p:cNvPr>
          <p:cNvSpPr>
            <a:spLocks noGrp="1"/>
          </p:cNvSpPr>
          <p:nvPr>
            <p:ph type="title"/>
          </p:nvPr>
        </p:nvSpPr>
        <p:spPr>
          <a:xfrm>
            <a:off x="912286" y="1"/>
            <a:ext cx="10358967" cy="1052736"/>
          </a:xfrm>
        </p:spPr>
        <p:txBody>
          <a:bodyPr/>
          <a:lstStyle/>
          <a:p>
            <a:r>
              <a:rPr lang="en-US" dirty="0"/>
              <a:t>Structure of Select Bispecific Antibodies</a:t>
            </a:r>
          </a:p>
        </p:txBody>
      </p:sp>
      <p:sp>
        <p:nvSpPr>
          <p:cNvPr id="5" name="TextBox 4">
            <a:extLst>
              <a:ext uri="{FF2B5EF4-FFF2-40B4-BE49-F238E27FC236}">
                <a16:creationId xmlns:a16="http://schemas.microsoft.com/office/drawing/2014/main" id="{C78464F8-2E17-F54E-8633-8F06671A6ACF}"/>
              </a:ext>
            </a:extLst>
          </p:cNvPr>
          <p:cNvSpPr txBox="1"/>
          <p:nvPr/>
        </p:nvSpPr>
        <p:spPr>
          <a:xfrm>
            <a:off x="15273" y="6500721"/>
            <a:ext cx="393171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Schuster SJ.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Hematol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2021;39(S1):113-16.</a:t>
            </a:r>
          </a:p>
        </p:txBody>
      </p:sp>
      <p:pic>
        <p:nvPicPr>
          <p:cNvPr id="7" name="Picture 6" descr="Diagram, timeline&#10;&#10;Description automatically generated">
            <a:extLst>
              <a:ext uri="{FF2B5EF4-FFF2-40B4-BE49-F238E27FC236}">
                <a16:creationId xmlns:a16="http://schemas.microsoft.com/office/drawing/2014/main" id="{729CB618-EF8A-F44D-AED6-CA8012A1F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836712"/>
            <a:ext cx="7489006" cy="5620267"/>
          </a:xfrm>
          <a:prstGeom prst="rect">
            <a:avLst/>
          </a:prstGeom>
        </p:spPr>
      </p:pic>
    </p:spTree>
    <p:extLst>
      <p:ext uri="{BB962C8B-B14F-4D97-AF65-F5344CB8AC3E}">
        <p14:creationId xmlns:p14="http://schemas.microsoft.com/office/powerpoint/2010/main" val="41860113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E4C24F-087B-D3EB-2A68-0E7CA9A69168}"/>
              </a:ext>
            </a:extLst>
          </p:cNvPr>
          <p:cNvSpPr/>
          <p:nvPr/>
        </p:nvSpPr>
        <p:spPr bwMode="auto">
          <a:xfrm>
            <a:off x="758948" y="4077072"/>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908720"/>
            <a:ext cx="10512306" cy="4799013"/>
          </a:xfrm>
        </p:spPr>
        <p:txBody>
          <a:bodyPr/>
          <a:lstStyle/>
          <a:p>
            <a:pPr marL="0" marR="0" indent="0">
              <a:spcBef>
                <a:spcPts val="1200"/>
              </a:spcBef>
              <a:spcAft>
                <a:spcPts val="0"/>
              </a:spcAft>
              <a:buNone/>
            </a:pPr>
            <a:r>
              <a:rPr lang="en-US" sz="2500" dirty="0">
                <a:solidFill>
                  <a:srgbClr val="0432FF"/>
                </a:solidFill>
              </a:rPr>
              <a:t>Introduction</a:t>
            </a:r>
          </a:p>
          <a:p>
            <a:pPr marL="0" marR="0" indent="0">
              <a:spcBef>
                <a:spcPts val="1200"/>
              </a:spcBef>
              <a:spcAft>
                <a:spcPts val="0"/>
              </a:spcAft>
              <a:buNone/>
            </a:pPr>
            <a:r>
              <a:rPr lang="en-US" sz="2500" dirty="0">
                <a:solidFill>
                  <a:srgbClr val="0432FF"/>
                </a:solidFill>
              </a:rPr>
              <a:t>Module 1: </a:t>
            </a:r>
            <a:r>
              <a:rPr lang="en-US" sz="2500" dirty="0">
                <a:solidFill>
                  <a:schemeClr val="tx1"/>
                </a:solidFill>
              </a:rPr>
              <a:t>Biology of Chronic Lymphocytic Leukemia (CLL)</a:t>
            </a:r>
          </a:p>
          <a:p>
            <a:pPr marL="0" marR="0" indent="0">
              <a:spcBef>
                <a:spcPts val="1200"/>
              </a:spcBef>
              <a:spcAft>
                <a:spcPts val="0"/>
              </a:spcAft>
              <a:buNone/>
            </a:pPr>
            <a:r>
              <a:rPr lang="en-US" sz="2500" dirty="0">
                <a:solidFill>
                  <a:srgbClr val="0432FF"/>
                </a:solidFill>
              </a:rPr>
              <a:t>Module 2: </a:t>
            </a:r>
            <a:r>
              <a:rPr lang="en-US" sz="2500" dirty="0" err="1">
                <a:solidFill>
                  <a:schemeClr val="tx1"/>
                </a:solidFill>
              </a:rPr>
              <a:t>Venetoclax</a:t>
            </a:r>
            <a:r>
              <a:rPr lang="en-US" sz="2500" dirty="0">
                <a:solidFill>
                  <a:schemeClr val="tx1"/>
                </a:solidFill>
              </a:rPr>
              <a:t>-Based Up-Front Treatment for CLL </a:t>
            </a:r>
          </a:p>
          <a:p>
            <a:pPr marL="0" marR="0" indent="0">
              <a:spcBef>
                <a:spcPts val="1200"/>
              </a:spcBef>
              <a:spcAft>
                <a:spcPts val="0"/>
              </a:spcAft>
              <a:buNone/>
            </a:pPr>
            <a:r>
              <a:rPr lang="en-US" sz="2500" dirty="0">
                <a:solidFill>
                  <a:srgbClr val="0432FF"/>
                </a:solidFill>
              </a:rPr>
              <a:t>Module 3: </a:t>
            </a:r>
            <a:r>
              <a:rPr lang="en-US" sz="2500" dirty="0">
                <a:solidFill>
                  <a:schemeClr val="tx1"/>
                </a:solidFill>
              </a:rPr>
              <a:t>BTK Inhibition Alone or in Combination with </a:t>
            </a:r>
            <a:r>
              <a:rPr lang="en-US" sz="2500" dirty="0" err="1">
                <a:solidFill>
                  <a:schemeClr val="tx1"/>
                </a:solidFill>
              </a:rPr>
              <a:t>Venetoclax</a:t>
            </a:r>
            <a:r>
              <a:rPr lang="en-US" sz="2500" dirty="0">
                <a:solidFill>
                  <a:schemeClr val="tx1"/>
                </a:solidFill>
              </a:rPr>
              <a:t> for CLL</a:t>
            </a:r>
          </a:p>
          <a:p>
            <a:pPr marL="0" marR="0" indent="0">
              <a:spcBef>
                <a:spcPts val="1200"/>
              </a:spcBef>
              <a:spcAft>
                <a:spcPts val="0"/>
              </a:spcAft>
              <a:buNone/>
            </a:pPr>
            <a:r>
              <a:rPr lang="en-US" sz="2500" dirty="0">
                <a:solidFill>
                  <a:srgbClr val="0432FF"/>
                </a:solidFill>
              </a:rPr>
              <a:t>Module 4: </a:t>
            </a:r>
            <a:r>
              <a:rPr lang="en-US" sz="2500" dirty="0">
                <a:solidFill>
                  <a:schemeClr val="tx1"/>
                </a:solidFill>
              </a:rPr>
              <a:t>Bispecific Antibodies as a Treatment Option for Non-Hodgkin Lymphoma </a:t>
            </a:r>
          </a:p>
          <a:p>
            <a:pPr marL="0" marR="0" indent="0">
              <a:spcBef>
                <a:spcPts val="1200"/>
              </a:spcBef>
              <a:spcAft>
                <a:spcPts val="0"/>
              </a:spcAft>
              <a:buNone/>
            </a:pPr>
            <a:r>
              <a:rPr lang="en-US" sz="2500" dirty="0">
                <a:solidFill>
                  <a:schemeClr val="bg1"/>
                </a:solidFill>
              </a:rPr>
              <a:t>Module 5: Bispecific Antibodies in the Management of Follicular Lymphoma</a:t>
            </a:r>
          </a:p>
          <a:p>
            <a:pPr marL="0" marR="0" indent="0">
              <a:spcBef>
                <a:spcPts val="1200"/>
              </a:spcBef>
              <a:spcAft>
                <a:spcPts val="0"/>
              </a:spcAft>
              <a:buNone/>
            </a:pPr>
            <a:r>
              <a:rPr lang="en-US" sz="2500" dirty="0">
                <a:solidFill>
                  <a:srgbClr val="0432FF"/>
                </a:solidFill>
              </a:rPr>
              <a:t>Module 6: </a:t>
            </a:r>
            <a:r>
              <a:rPr lang="en-US" sz="2500" dirty="0">
                <a:solidFill>
                  <a:schemeClr val="tx1"/>
                </a:solidFill>
              </a:rPr>
              <a:t>Bispecific Antibodies for the Treatment of Diffuse Large B-Cell Lymphoma</a:t>
            </a:r>
          </a:p>
          <a:p>
            <a:pPr marL="0" marR="0" indent="0">
              <a:spcBef>
                <a:spcPts val="1200"/>
              </a:spcBef>
              <a:spcAft>
                <a:spcPts val="0"/>
              </a:spcAft>
              <a:buNone/>
            </a:pPr>
            <a:r>
              <a:rPr lang="en-US" sz="2500" dirty="0">
                <a:solidFill>
                  <a:srgbClr val="0432FF"/>
                </a:solidFill>
              </a:rPr>
              <a:t>Module 7: </a:t>
            </a:r>
            <a:r>
              <a:rPr lang="en-US" sz="2500" dirty="0">
                <a:solidFill>
                  <a:schemeClr val="tx1"/>
                </a:solidFill>
              </a:rPr>
              <a:t>Practical Considerations and Tolerability of Bispecific Antibodies </a:t>
            </a:r>
          </a:p>
        </p:txBody>
      </p:sp>
    </p:spTree>
    <p:extLst>
      <p:ext uri="{BB962C8B-B14F-4D97-AF65-F5344CB8AC3E}">
        <p14:creationId xmlns:p14="http://schemas.microsoft.com/office/powerpoint/2010/main" val="1357455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47B0A2-FDDF-5444-8B23-D1FECA3A90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2688" y="212480"/>
            <a:ext cx="1554480" cy="1554480"/>
          </a:xfrm>
          <a:prstGeom prst="rect">
            <a:avLst/>
          </a:prstGeom>
        </p:spPr>
      </p:pic>
      <p:sp>
        <p:nvSpPr>
          <p:cNvPr id="7" name="Rectangle 6">
            <a:extLst>
              <a:ext uri="{FF2B5EF4-FFF2-40B4-BE49-F238E27FC236}">
                <a16:creationId xmlns:a16="http://schemas.microsoft.com/office/drawing/2014/main" id="{D5687EA9-1C4B-9D0B-2E37-8A26B31A6F2B}"/>
              </a:ext>
            </a:extLst>
          </p:cNvPr>
          <p:cNvSpPr/>
          <p:nvPr/>
        </p:nvSpPr>
        <p:spPr bwMode="auto">
          <a:xfrm>
            <a:off x="2251587" y="188641"/>
            <a:ext cx="753767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9" name="TextBox 8">
            <a:extLst>
              <a:ext uri="{FF2B5EF4-FFF2-40B4-BE49-F238E27FC236}">
                <a16:creationId xmlns:a16="http://schemas.microsoft.com/office/drawing/2014/main" id="{5869EF0D-FE83-AC2E-56DC-A7E4A61684C6}"/>
              </a:ext>
            </a:extLst>
          </p:cNvPr>
          <p:cNvSpPr txBox="1"/>
          <p:nvPr/>
        </p:nvSpPr>
        <p:spPr>
          <a:xfrm>
            <a:off x="191344" y="1781307"/>
            <a:ext cx="206024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Allan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sp>
        <p:nvSpPr>
          <p:cNvPr id="11" name="TextBox 10">
            <a:extLst>
              <a:ext uri="{FF2B5EF4-FFF2-40B4-BE49-F238E27FC236}">
                <a16:creationId xmlns:a16="http://schemas.microsoft.com/office/drawing/2014/main" id="{77DF4A23-54B5-DDD7-EE4B-E435C1ED1EDA}"/>
              </a:ext>
            </a:extLst>
          </p:cNvPr>
          <p:cNvSpPr txBox="1"/>
          <p:nvPr/>
        </p:nvSpPr>
        <p:spPr>
          <a:xfrm>
            <a:off x="9789262" y="1781307"/>
            <a:ext cx="182133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Kahl</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St Louis, Missouri</a:t>
            </a:r>
          </a:p>
        </p:txBody>
      </p:sp>
      <p:pic>
        <p:nvPicPr>
          <p:cNvPr id="12" name="Picture 11">
            <a:extLst>
              <a:ext uri="{FF2B5EF4-FFF2-40B4-BE49-F238E27FC236}">
                <a16:creationId xmlns:a16="http://schemas.microsoft.com/office/drawing/2014/main" id="{D99B978A-9983-8E9F-7E27-B8DEEBF367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91861"/>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37633" y="2636912"/>
            <a:ext cx="10358967" cy="2354018"/>
          </a:xfrm>
        </p:spPr>
        <p:txBody>
          <a:bodyPr/>
          <a:lstStyle/>
          <a:p>
            <a:pPr>
              <a:spcBef>
                <a:spcPts val="400"/>
              </a:spcBef>
              <a:spcAft>
                <a:spcPts val="400"/>
              </a:spcAft>
            </a:pPr>
            <a:r>
              <a:rPr lang="en-US" sz="2400" dirty="0"/>
              <a:t>Frequency, depth and durability of responses to </a:t>
            </a:r>
            <a:r>
              <a:rPr lang="en-US" sz="2400" dirty="0" err="1"/>
              <a:t>mosunetuzumab</a:t>
            </a:r>
            <a:r>
              <a:rPr lang="en-US" sz="2400" dirty="0"/>
              <a:t> in patients with R/R FL </a:t>
            </a:r>
          </a:p>
          <a:p>
            <a:pPr lvl="0">
              <a:spcBef>
                <a:spcPts val="400"/>
              </a:spcBef>
              <a:spcAft>
                <a:spcPts val="400"/>
              </a:spcAft>
            </a:pPr>
            <a:r>
              <a:rPr lang="en-US" sz="2400" dirty="0"/>
              <a:t>Recent FDA approval of </a:t>
            </a:r>
            <a:r>
              <a:rPr lang="en-US" sz="2400" dirty="0" err="1"/>
              <a:t>mosunetuzumab</a:t>
            </a:r>
            <a:r>
              <a:rPr lang="en-US" sz="2400" dirty="0"/>
              <a:t> for patients with FL after 2 or more lines of systemic therapy </a:t>
            </a:r>
          </a:p>
          <a:p>
            <a:pPr lvl="0">
              <a:spcBef>
                <a:spcPts val="400"/>
              </a:spcBef>
              <a:spcAft>
                <a:spcPts val="400"/>
              </a:spcAft>
            </a:pPr>
            <a:r>
              <a:rPr lang="en-US" sz="2400" dirty="0"/>
              <a:t>Optimal integration of </a:t>
            </a:r>
            <a:r>
              <a:rPr lang="en-US" sz="2400" dirty="0" err="1"/>
              <a:t>mosunetuzumab</a:t>
            </a:r>
            <a:r>
              <a:rPr lang="en-US" sz="2400" dirty="0"/>
              <a:t> into FL treatment algorithms </a:t>
            </a:r>
          </a:p>
          <a:p>
            <a:pPr lvl="0">
              <a:spcBef>
                <a:spcPts val="400"/>
              </a:spcBef>
              <a:spcAft>
                <a:spcPts val="400"/>
              </a:spcAft>
            </a:pPr>
            <a:r>
              <a:rPr lang="en-US" sz="2400" dirty="0"/>
              <a:t>Available data and ongoing research with other CD20 x CD3 bispecific antibodies for FL, such as </a:t>
            </a:r>
            <a:r>
              <a:rPr lang="en-US" sz="2400" dirty="0" err="1"/>
              <a:t>epcoritamab</a:t>
            </a:r>
            <a:r>
              <a:rPr lang="en-US" sz="2400" dirty="0"/>
              <a:t>, </a:t>
            </a:r>
            <a:r>
              <a:rPr lang="en-US" sz="2400" dirty="0" err="1"/>
              <a:t>glofitamab</a:t>
            </a:r>
            <a:r>
              <a:rPr lang="en-US" sz="2400" dirty="0"/>
              <a:t> and </a:t>
            </a:r>
            <a:r>
              <a:rPr lang="en-US" sz="2400" dirty="0" err="1"/>
              <a:t>odronextamab</a:t>
            </a:r>
            <a:r>
              <a:rPr lang="en-US" sz="2400" dirty="0"/>
              <a:t>   </a:t>
            </a:r>
          </a:p>
          <a:p>
            <a:pPr marL="98425" lvl="0" indent="0">
              <a:spcBef>
                <a:spcPts val="400"/>
              </a:spcBef>
              <a:spcAft>
                <a:spcPts val="400"/>
              </a:spcAft>
              <a:buNone/>
            </a:pPr>
            <a:endParaRPr lang="en-US" sz="2000" dirty="0"/>
          </a:p>
          <a:p>
            <a:pPr>
              <a:spcBef>
                <a:spcPts val="400"/>
              </a:spcBef>
              <a:spcAft>
                <a:spcPts val="400"/>
              </a:spcAft>
            </a:pPr>
            <a:endParaRPr lang="en-US" sz="2000" dirty="0"/>
          </a:p>
          <a:p>
            <a:pPr lvl="0"/>
            <a:endParaRPr lang="en-US" sz="2400" dirty="0"/>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255431" y="279165"/>
            <a:ext cx="7533831" cy="1143000"/>
          </a:xfrm>
        </p:spPr>
        <p:txBody>
          <a:bodyPr lIns="91440" tIns="91440" rIns="91440" bIns="182880"/>
          <a:lstStyle/>
          <a:p>
            <a:r>
              <a:rPr lang="en-US" dirty="0">
                <a:solidFill>
                  <a:schemeClr val="bg1"/>
                </a:solidFill>
              </a:rPr>
              <a:t>Bispecific Antibodies in the Management </a:t>
            </a:r>
            <a:br>
              <a:rPr lang="en-US" dirty="0">
                <a:solidFill>
                  <a:schemeClr val="bg1"/>
                </a:solidFill>
              </a:rPr>
            </a:br>
            <a:r>
              <a:rPr lang="en-US" dirty="0">
                <a:solidFill>
                  <a:schemeClr val="bg1"/>
                </a:solidFill>
              </a:rPr>
              <a:t>of Follicular Lymphoma (FL)</a:t>
            </a:r>
          </a:p>
        </p:txBody>
      </p:sp>
    </p:spTree>
    <p:extLst>
      <p:ext uri="{BB962C8B-B14F-4D97-AF65-F5344CB8AC3E}">
        <p14:creationId xmlns:p14="http://schemas.microsoft.com/office/powerpoint/2010/main" val="3315818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36367"/>
            <a:ext cx="10358967" cy="1143000"/>
          </a:xfrm>
        </p:spPr>
        <p:txBody>
          <a:bodyPr/>
          <a:lstStyle/>
          <a:p>
            <a:r>
              <a:rPr lang="en-US" dirty="0" err="1">
                <a:latin typeface="Calibri" panose="020F0502020204030204" pitchFamily="34" charset="0"/>
                <a:ea typeface="ＭＳ Ｐゴシック" charset="0"/>
                <a:cs typeface="Calibri" panose="020F0502020204030204" pitchFamily="34" charset="0"/>
              </a:rPr>
              <a:t>Mosunetuzumab</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920747" y="908720"/>
            <a:ext cx="10512306" cy="4677243"/>
          </a:xfrm>
        </p:spPr>
        <p:txBody>
          <a:bodyPr/>
          <a:lstStyle/>
          <a:p>
            <a:pPr marL="0" indent="0">
              <a:spcBef>
                <a:spcPts val="0"/>
              </a:spcBef>
              <a:spcAft>
                <a:spcPts val="6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0"/>
              </a:spcBef>
              <a:spcAft>
                <a:spcPts val="600"/>
              </a:spcAft>
            </a:pPr>
            <a:r>
              <a:rPr lang="en-US" sz="2400" dirty="0">
                <a:latin typeface="Calibri" panose="020F0502020204030204" pitchFamily="34" charset="0"/>
                <a:ea typeface="ＭＳ Ｐゴシック" charset="0"/>
                <a:cs typeface="Calibri" panose="020F0502020204030204" pitchFamily="34" charset="0"/>
              </a:rPr>
              <a:t>Bispecific CD20-directed CD3 T-cell engager </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800"/>
              </a:spcBef>
              <a:spcAft>
                <a:spcPts val="6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600"/>
              </a:spcAft>
              <a:buClr>
                <a:srgbClr val="002060"/>
              </a:buClr>
              <a:buFont typeface="Arial" panose="020B0604020202020204" pitchFamily="34" charset="0"/>
              <a:buChar char="•"/>
            </a:pPr>
            <a:r>
              <a:rPr lang="en-US" sz="2400" dirty="0">
                <a:latin typeface="Calibri" panose="020F0502020204030204" pitchFamily="34" charset="0"/>
                <a:ea typeface="ＭＳ Ｐゴシック" charset="0"/>
                <a:cs typeface="Calibri" panose="020F0502020204030204" pitchFamily="34" charset="0"/>
              </a:rPr>
              <a:t>For patients with relapsed or refractory FL after 2 or more lines of systemic therapy</a:t>
            </a:r>
          </a:p>
          <a:p>
            <a:pPr marL="0" indent="0">
              <a:spcBef>
                <a:spcPts val="1800"/>
              </a:spcBef>
              <a:spcAft>
                <a:spcPts val="6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administration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600"/>
              </a:spcAft>
            </a:pPr>
            <a:r>
              <a:rPr lang="en-US" sz="2400" dirty="0">
                <a:latin typeface="Calibri" panose="020F0502020204030204" pitchFamily="34" charset="0"/>
                <a:cs typeface="Calibri" panose="020F0502020204030204" pitchFamily="34" charset="0"/>
              </a:rPr>
              <a:t>Intravenous infusion </a:t>
            </a:r>
          </a:p>
          <a:p>
            <a:pPr marL="0" indent="0">
              <a:spcBef>
                <a:spcPts val="1800"/>
              </a:spcBef>
              <a:spcAft>
                <a:spcPts val="6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Key issues</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600"/>
              </a:spcAft>
            </a:pPr>
            <a:r>
              <a:rPr lang="en-US" sz="2400" dirty="0">
                <a:latin typeface="Calibri" panose="020F0502020204030204" pitchFamily="34" charset="0"/>
                <a:cs typeface="Calibri" panose="020F0502020204030204" pitchFamily="34" charset="0"/>
              </a:rPr>
              <a:t>Boxed warning for serious or life-threatening CRS; warnings and precautions include neurologic toxicity, infections, </a:t>
            </a:r>
            <a:r>
              <a:rPr lang="en-US" sz="2400" dirty="0" err="1">
                <a:latin typeface="Calibri" panose="020F0502020204030204" pitchFamily="34" charset="0"/>
                <a:cs typeface="Calibri" panose="020F0502020204030204" pitchFamily="34" charset="0"/>
              </a:rPr>
              <a:t>cytopenias</a:t>
            </a:r>
            <a:r>
              <a:rPr lang="en-US" sz="2400" dirty="0">
                <a:latin typeface="Calibri" panose="020F0502020204030204" pitchFamily="34" charset="0"/>
                <a:cs typeface="Calibri" panose="020F0502020204030204" pitchFamily="34" charset="0"/>
              </a:rPr>
              <a:t> and tumor flare</a:t>
            </a:r>
            <a:endParaRPr lang="en-US" sz="2400" dirty="0">
              <a:solidFill>
                <a:srgbClr val="99CCFF"/>
              </a:solidFill>
              <a:latin typeface="Calibri" panose="020F0502020204030204" pitchFamily="34" charset="0"/>
              <a:ea typeface="ＭＳ Ｐゴシック" charset="0"/>
              <a:cs typeface="Calibri" panose="020F0502020204030204" pitchFamily="34" charset="0"/>
            </a:endParaRPr>
          </a:p>
          <a:p>
            <a:pPr marL="98425" indent="0">
              <a:spcBef>
                <a:spcPts val="0"/>
              </a:spcBef>
              <a:spcAft>
                <a:spcPts val="600"/>
              </a:spcAft>
              <a:buNone/>
            </a:pPr>
            <a:endParaRPr lang="en-US" sz="24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Mosunetuzumab</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package insert, 12/2022.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9983590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7952C-3F64-958E-B14A-C3E20B31DD7C}"/>
              </a:ext>
            </a:extLst>
          </p:cNvPr>
          <p:cNvSpPr>
            <a:spLocks noGrp="1"/>
          </p:cNvSpPr>
          <p:nvPr>
            <p:ph type="title"/>
          </p:nvPr>
        </p:nvSpPr>
        <p:spPr/>
        <p:txBody>
          <a:bodyPr/>
          <a:lstStyle/>
          <a:p>
            <a:r>
              <a:rPr lang="en-US" dirty="0" err="1"/>
              <a:t>Mosunetuzumab</a:t>
            </a:r>
            <a:r>
              <a:rPr lang="en-US" dirty="0"/>
              <a:t>: Mechanism of Action</a:t>
            </a:r>
          </a:p>
        </p:txBody>
      </p:sp>
      <p:sp>
        <p:nvSpPr>
          <p:cNvPr id="3" name="TextBox 2">
            <a:extLst>
              <a:ext uri="{FF2B5EF4-FFF2-40B4-BE49-F238E27FC236}">
                <a16:creationId xmlns:a16="http://schemas.microsoft.com/office/drawing/2014/main" id="{79E9B1D4-9C6C-F663-32BF-E4AA6EA961E8}"/>
              </a:ext>
            </a:extLst>
          </p:cNvPr>
          <p:cNvSpPr txBox="1"/>
          <p:nvPr/>
        </p:nvSpPr>
        <p:spPr>
          <a:xfrm>
            <a:off x="94383" y="6469404"/>
            <a:ext cx="3335528" cy="323165"/>
          </a:xfrm>
          <a:prstGeom prst="rect">
            <a:avLst/>
          </a:prstGeom>
          <a:noFill/>
        </p:spPr>
        <p:txBody>
          <a:bodyPr wrap="none" rtlCol="0">
            <a:spAutoFit/>
          </a:bodyPr>
          <a:lstStyle/>
          <a:p>
            <a:r>
              <a:rPr lang="en-US" sz="1500" b="0" dirty="0">
                <a:solidFill>
                  <a:schemeClr val="tx1"/>
                </a:solidFill>
                <a:latin typeface="+mn-lt"/>
              </a:rPr>
              <a:t>Bartlett NL et al. ASH 2022;Abstract 610.</a:t>
            </a:r>
          </a:p>
        </p:txBody>
      </p:sp>
      <p:pic>
        <p:nvPicPr>
          <p:cNvPr id="7" name="Picture 6" descr="A diagram of a blue circle with text&#10;&#10;Description automatically generated with medium confidence">
            <a:extLst>
              <a:ext uri="{FF2B5EF4-FFF2-40B4-BE49-F238E27FC236}">
                <a16:creationId xmlns:a16="http://schemas.microsoft.com/office/drawing/2014/main" id="{3B57B315-C6BA-DD6D-060D-E1D542F84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19" y="1535410"/>
            <a:ext cx="11547361" cy="3787179"/>
          </a:xfrm>
          <a:prstGeom prst="rect">
            <a:avLst/>
          </a:prstGeom>
        </p:spPr>
      </p:pic>
    </p:spTree>
    <p:extLst>
      <p:ext uri="{BB962C8B-B14F-4D97-AF65-F5344CB8AC3E}">
        <p14:creationId xmlns:p14="http://schemas.microsoft.com/office/powerpoint/2010/main" val="18749065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E4C24F-087B-D3EB-2A68-0E7CA9A69168}"/>
              </a:ext>
            </a:extLst>
          </p:cNvPr>
          <p:cNvSpPr/>
          <p:nvPr/>
        </p:nvSpPr>
        <p:spPr bwMode="auto">
          <a:xfrm>
            <a:off x="758948" y="4581128"/>
            <a:ext cx="10512305"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908720"/>
            <a:ext cx="10512306" cy="4799013"/>
          </a:xfrm>
        </p:spPr>
        <p:txBody>
          <a:bodyPr/>
          <a:lstStyle/>
          <a:p>
            <a:pPr marL="0" marR="0" indent="0">
              <a:spcBef>
                <a:spcPts val="1200"/>
              </a:spcBef>
              <a:spcAft>
                <a:spcPts val="0"/>
              </a:spcAft>
              <a:buNone/>
            </a:pPr>
            <a:r>
              <a:rPr lang="en-US" sz="2500" dirty="0">
                <a:solidFill>
                  <a:srgbClr val="0432FF"/>
                </a:solidFill>
              </a:rPr>
              <a:t>Introduction</a:t>
            </a:r>
          </a:p>
          <a:p>
            <a:pPr marL="0" marR="0" indent="0">
              <a:spcBef>
                <a:spcPts val="1200"/>
              </a:spcBef>
              <a:spcAft>
                <a:spcPts val="0"/>
              </a:spcAft>
              <a:buNone/>
            </a:pPr>
            <a:r>
              <a:rPr lang="en-US" sz="2500" dirty="0">
                <a:solidFill>
                  <a:srgbClr val="0432FF"/>
                </a:solidFill>
              </a:rPr>
              <a:t>Module 1: </a:t>
            </a:r>
            <a:r>
              <a:rPr lang="en-US" sz="2500" dirty="0">
                <a:solidFill>
                  <a:schemeClr val="tx1"/>
                </a:solidFill>
              </a:rPr>
              <a:t>Biology of Chronic Lymphocytic Leukemia (CLL)</a:t>
            </a:r>
          </a:p>
          <a:p>
            <a:pPr marL="0" marR="0" indent="0">
              <a:spcBef>
                <a:spcPts val="1200"/>
              </a:spcBef>
              <a:spcAft>
                <a:spcPts val="0"/>
              </a:spcAft>
              <a:buNone/>
            </a:pPr>
            <a:r>
              <a:rPr lang="en-US" sz="2500" dirty="0">
                <a:solidFill>
                  <a:srgbClr val="0432FF"/>
                </a:solidFill>
              </a:rPr>
              <a:t>Module 2: </a:t>
            </a:r>
            <a:r>
              <a:rPr lang="en-US" sz="2500" dirty="0" err="1">
                <a:solidFill>
                  <a:schemeClr val="tx1"/>
                </a:solidFill>
              </a:rPr>
              <a:t>Venetoclax</a:t>
            </a:r>
            <a:r>
              <a:rPr lang="en-US" sz="2500" dirty="0">
                <a:solidFill>
                  <a:schemeClr val="tx1"/>
                </a:solidFill>
              </a:rPr>
              <a:t>-Based Up-Front Treatment for CLL </a:t>
            </a:r>
          </a:p>
          <a:p>
            <a:pPr marL="0" marR="0" indent="0">
              <a:spcBef>
                <a:spcPts val="1200"/>
              </a:spcBef>
              <a:spcAft>
                <a:spcPts val="0"/>
              </a:spcAft>
              <a:buNone/>
            </a:pPr>
            <a:r>
              <a:rPr lang="en-US" sz="2500" dirty="0">
                <a:solidFill>
                  <a:srgbClr val="0432FF"/>
                </a:solidFill>
              </a:rPr>
              <a:t>Module 3: </a:t>
            </a:r>
            <a:r>
              <a:rPr lang="en-US" sz="2500" dirty="0">
                <a:solidFill>
                  <a:schemeClr val="tx1"/>
                </a:solidFill>
              </a:rPr>
              <a:t>BTK Inhibition Alone or in Combination with </a:t>
            </a:r>
            <a:r>
              <a:rPr lang="en-US" sz="2500" dirty="0" err="1">
                <a:solidFill>
                  <a:schemeClr val="tx1"/>
                </a:solidFill>
              </a:rPr>
              <a:t>Venetoclax</a:t>
            </a:r>
            <a:r>
              <a:rPr lang="en-US" sz="2500" dirty="0">
                <a:solidFill>
                  <a:schemeClr val="tx1"/>
                </a:solidFill>
              </a:rPr>
              <a:t> for CLL</a:t>
            </a:r>
          </a:p>
          <a:p>
            <a:pPr marL="0" marR="0" indent="0">
              <a:spcBef>
                <a:spcPts val="1200"/>
              </a:spcBef>
              <a:spcAft>
                <a:spcPts val="0"/>
              </a:spcAft>
              <a:buNone/>
            </a:pPr>
            <a:r>
              <a:rPr lang="en-US" sz="2500" dirty="0">
                <a:solidFill>
                  <a:srgbClr val="0432FF"/>
                </a:solidFill>
              </a:rPr>
              <a:t>Module 4: </a:t>
            </a:r>
            <a:r>
              <a:rPr lang="en-US" sz="2500" dirty="0">
                <a:solidFill>
                  <a:schemeClr val="tx1"/>
                </a:solidFill>
              </a:rPr>
              <a:t>Bispecific Antibodies as a Treatment Option for Non-Hodgkin Lymphoma </a:t>
            </a:r>
          </a:p>
          <a:p>
            <a:pPr marL="0" marR="0" indent="0">
              <a:spcBef>
                <a:spcPts val="1200"/>
              </a:spcBef>
              <a:spcAft>
                <a:spcPts val="0"/>
              </a:spcAft>
              <a:buNone/>
            </a:pPr>
            <a:r>
              <a:rPr lang="en-US" sz="2500" dirty="0">
                <a:solidFill>
                  <a:srgbClr val="0432FF"/>
                </a:solidFill>
              </a:rPr>
              <a:t>Module 5: </a:t>
            </a:r>
            <a:r>
              <a:rPr lang="en-US" sz="2500" dirty="0">
                <a:solidFill>
                  <a:schemeClr val="tx1"/>
                </a:solidFill>
              </a:rPr>
              <a:t>Bispecific Antibodies in the Management of Follicular Lymphoma</a:t>
            </a:r>
          </a:p>
          <a:p>
            <a:pPr marL="0" marR="0" indent="0">
              <a:spcBef>
                <a:spcPts val="1200"/>
              </a:spcBef>
              <a:spcAft>
                <a:spcPts val="0"/>
              </a:spcAft>
              <a:buNone/>
            </a:pPr>
            <a:r>
              <a:rPr lang="en-US" sz="2500" dirty="0">
                <a:solidFill>
                  <a:schemeClr val="bg1"/>
                </a:solidFill>
              </a:rPr>
              <a:t>Module 6: Bispecific Antibodies for the Treatment of Diffuse Large B-Cell Lymphoma</a:t>
            </a:r>
          </a:p>
          <a:p>
            <a:pPr marL="0" marR="0" indent="0">
              <a:spcBef>
                <a:spcPts val="1200"/>
              </a:spcBef>
              <a:spcAft>
                <a:spcPts val="0"/>
              </a:spcAft>
              <a:buNone/>
            </a:pPr>
            <a:r>
              <a:rPr lang="en-US" sz="2500" dirty="0">
                <a:solidFill>
                  <a:srgbClr val="0432FF"/>
                </a:solidFill>
              </a:rPr>
              <a:t>Module 7: </a:t>
            </a:r>
            <a:r>
              <a:rPr lang="en-US" sz="2500" dirty="0">
                <a:solidFill>
                  <a:schemeClr val="tx1"/>
                </a:solidFill>
              </a:rPr>
              <a:t>Practical Considerations and Tolerability of Bispecific Antibodies </a:t>
            </a:r>
          </a:p>
        </p:txBody>
      </p:sp>
    </p:spTree>
    <p:extLst>
      <p:ext uri="{BB962C8B-B14F-4D97-AF65-F5344CB8AC3E}">
        <p14:creationId xmlns:p14="http://schemas.microsoft.com/office/powerpoint/2010/main" val="2333133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Moran — Disclosures</a:t>
            </a:r>
          </a:p>
        </p:txBody>
      </p:sp>
      <p:graphicFrame>
        <p:nvGraphicFramePr>
          <p:cNvPr id="3" name="Content Placeholder 3">
            <a:extLst>
              <a:ext uri="{FF2B5EF4-FFF2-40B4-BE49-F238E27FC236}">
                <a16:creationId xmlns:a16="http://schemas.microsoft.com/office/drawing/2014/main" id="{1CE368E7-77A7-554D-D569-CAD1A42DD66B}"/>
              </a:ext>
            </a:extLst>
          </p:cNvPr>
          <p:cNvGraphicFramePr>
            <a:graphicFrameLocks/>
          </p:cNvGraphicFramePr>
          <p:nvPr>
            <p:extLst>
              <p:ext uri="{D42A27DB-BD31-4B8C-83A1-F6EECF244321}">
                <p14:modId xmlns:p14="http://schemas.microsoft.com/office/powerpoint/2010/main" val="3974041214"/>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6350023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728432-7AB0-5892-F0E6-D6D79DA9FD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2688" y="212480"/>
            <a:ext cx="1554480" cy="1554480"/>
          </a:xfrm>
          <a:prstGeom prst="rect">
            <a:avLst/>
          </a:prstGeom>
        </p:spPr>
      </p:pic>
      <p:sp>
        <p:nvSpPr>
          <p:cNvPr id="6" name="Rectangle 5">
            <a:extLst>
              <a:ext uri="{FF2B5EF4-FFF2-40B4-BE49-F238E27FC236}">
                <a16:creationId xmlns:a16="http://schemas.microsoft.com/office/drawing/2014/main" id="{C243679A-18B3-A5AB-BD48-049802C709CC}"/>
              </a:ext>
            </a:extLst>
          </p:cNvPr>
          <p:cNvSpPr/>
          <p:nvPr/>
        </p:nvSpPr>
        <p:spPr bwMode="auto">
          <a:xfrm>
            <a:off x="2251587" y="188641"/>
            <a:ext cx="753767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DA652FC2-A3D0-AA45-7BF6-760CB0B2E10A}"/>
              </a:ext>
            </a:extLst>
          </p:cNvPr>
          <p:cNvSpPr txBox="1"/>
          <p:nvPr/>
        </p:nvSpPr>
        <p:spPr>
          <a:xfrm>
            <a:off x="191344" y="1781307"/>
            <a:ext cx="206024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Allan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sp>
        <p:nvSpPr>
          <p:cNvPr id="9" name="TextBox 8">
            <a:extLst>
              <a:ext uri="{FF2B5EF4-FFF2-40B4-BE49-F238E27FC236}">
                <a16:creationId xmlns:a16="http://schemas.microsoft.com/office/drawing/2014/main" id="{B94FC238-5934-6C84-4E24-2B0DBAA19871}"/>
              </a:ext>
            </a:extLst>
          </p:cNvPr>
          <p:cNvSpPr txBox="1"/>
          <p:nvPr/>
        </p:nvSpPr>
        <p:spPr>
          <a:xfrm>
            <a:off x="9789262" y="1781307"/>
            <a:ext cx="182133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Kahl</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St Louis, Missouri</a:t>
            </a:r>
          </a:p>
        </p:txBody>
      </p:sp>
      <p:pic>
        <p:nvPicPr>
          <p:cNvPr id="11" name="Picture 10">
            <a:extLst>
              <a:ext uri="{FF2B5EF4-FFF2-40B4-BE49-F238E27FC236}">
                <a16:creationId xmlns:a16="http://schemas.microsoft.com/office/drawing/2014/main" id="{B4E6A7CC-4CFC-4188-7C7F-773F6312EB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91861"/>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37633" y="2636912"/>
            <a:ext cx="10358967" cy="2354018"/>
          </a:xfrm>
        </p:spPr>
        <p:txBody>
          <a:bodyPr/>
          <a:lstStyle/>
          <a:p>
            <a:pPr>
              <a:spcBef>
                <a:spcPts val="800"/>
              </a:spcBef>
              <a:spcAft>
                <a:spcPts val="400"/>
              </a:spcAft>
            </a:pPr>
            <a:r>
              <a:rPr lang="en-US" sz="2400" dirty="0"/>
              <a:t>Pivotal clinical trial results with </a:t>
            </a:r>
            <a:r>
              <a:rPr lang="en-US" sz="2400" dirty="0" err="1"/>
              <a:t>glofitamab</a:t>
            </a:r>
            <a:r>
              <a:rPr lang="en-US" sz="2400" dirty="0"/>
              <a:t> and with </a:t>
            </a:r>
            <a:r>
              <a:rPr lang="en-US" sz="2400" dirty="0" err="1"/>
              <a:t>epcoritamab</a:t>
            </a:r>
            <a:r>
              <a:rPr lang="en-US" sz="2400" dirty="0"/>
              <a:t> for </a:t>
            </a:r>
            <a:r>
              <a:rPr lang="en-US" sz="2400" dirty="0" err="1"/>
              <a:t>multiregimen</a:t>
            </a:r>
            <a:r>
              <a:rPr lang="en-US" sz="2400" dirty="0"/>
              <a:t>-relapsed DLBCL </a:t>
            </a:r>
          </a:p>
          <a:p>
            <a:pPr lvl="0">
              <a:spcBef>
                <a:spcPts val="800"/>
              </a:spcBef>
              <a:spcAft>
                <a:spcPts val="400"/>
              </a:spcAft>
            </a:pPr>
            <a:r>
              <a:rPr lang="en-US" sz="2400" dirty="0"/>
              <a:t>FDA-approved indications for </a:t>
            </a:r>
            <a:r>
              <a:rPr lang="en-US" sz="2400" dirty="0" err="1"/>
              <a:t>glofitamab</a:t>
            </a:r>
            <a:r>
              <a:rPr lang="en-US" sz="2400" dirty="0"/>
              <a:t> and </a:t>
            </a:r>
            <a:r>
              <a:rPr lang="en-US" sz="2400" dirty="0" err="1"/>
              <a:t>epcoritamab</a:t>
            </a:r>
            <a:r>
              <a:rPr lang="en-US" sz="2400" dirty="0"/>
              <a:t> in patients with DLBCL </a:t>
            </a:r>
          </a:p>
          <a:p>
            <a:pPr lvl="0">
              <a:spcBef>
                <a:spcPts val="800"/>
              </a:spcBef>
              <a:spcAft>
                <a:spcPts val="400"/>
              </a:spcAft>
            </a:pPr>
            <a:r>
              <a:rPr lang="en-US" sz="2400" dirty="0"/>
              <a:t>Optimal sequencing of bispecific antibodies relative to other available therapies for DLBCL; patient and disease-related factors   </a:t>
            </a:r>
          </a:p>
          <a:p>
            <a:pPr marL="98425" lvl="0" indent="0">
              <a:spcBef>
                <a:spcPts val="400"/>
              </a:spcBef>
              <a:spcAft>
                <a:spcPts val="400"/>
              </a:spcAft>
              <a:buNone/>
            </a:pPr>
            <a:endParaRPr lang="en-US" sz="2000" dirty="0"/>
          </a:p>
          <a:p>
            <a:pPr>
              <a:spcBef>
                <a:spcPts val="400"/>
              </a:spcBef>
              <a:spcAft>
                <a:spcPts val="400"/>
              </a:spcAft>
            </a:pPr>
            <a:endParaRPr lang="en-US" sz="2000" dirty="0"/>
          </a:p>
          <a:p>
            <a:pPr lvl="0"/>
            <a:endParaRPr lang="en-US" sz="2400" dirty="0"/>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240429" y="298069"/>
            <a:ext cx="7475686" cy="1143000"/>
          </a:xfrm>
        </p:spPr>
        <p:txBody>
          <a:bodyPr lIns="91440" tIns="91440" rIns="91440" bIns="182880"/>
          <a:lstStyle/>
          <a:p>
            <a:r>
              <a:rPr lang="en-US" dirty="0">
                <a:solidFill>
                  <a:schemeClr val="bg1"/>
                </a:solidFill>
              </a:rPr>
              <a:t>Bispecific Antibodies in the Management of Diffuse Large B-Cell Lymphoma (DLBCL)</a:t>
            </a:r>
          </a:p>
        </p:txBody>
      </p:sp>
    </p:spTree>
    <p:extLst>
      <p:ext uri="{BB962C8B-B14F-4D97-AF65-F5344CB8AC3E}">
        <p14:creationId xmlns:p14="http://schemas.microsoft.com/office/powerpoint/2010/main" val="22976565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F663A-4EDA-8D45-9D5A-70AD962EFC29}"/>
              </a:ext>
            </a:extLst>
          </p:cNvPr>
          <p:cNvSpPr>
            <a:spLocks noGrp="1"/>
          </p:cNvSpPr>
          <p:nvPr>
            <p:ph type="title"/>
          </p:nvPr>
        </p:nvSpPr>
        <p:spPr>
          <a:xfrm>
            <a:off x="983433" y="283455"/>
            <a:ext cx="9649072" cy="1143000"/>
          </a:xfrm>
        </p:spPr>
        <p:txBody>
          <a:bodyPr/>
          <a:lstStyle/>
          <a:p>
            <a:pPr algn="l"/>
            <a:r>
              <a:rPr lang="en-US" dirty="0" err="1"/>
              <a:t>Epcoritamab</a:t>
            </a:r>
            <a:r>
              <a:rPr lang="en-US" dirty="0"/>
              <a:t>: Mechanism of Action of Subcutaneous Bispecific Antibody</a:t>
            </a:r>
          </a:p>
        </p:txBody>
      </p:sp>
      <p:sp>
        <p:nvSpPr>
          <p:cNvPr id="3" name="TextBox 2">
            <a:extLst>
              <a:ext uri="{FF2B5EF4-FFF2-40B4-BE49-F238E27FC236}">
                <a16:creationId xmlns:a16="http://schemas.microsoft.com/office/drawing/2014/main" id="{002B45E2-8F1F-D84E-A8C9-DD487407E2D8}"/>
              </a:ext>
            </a:extLst>
          </p:cNvPr>
          <p:cNvSpPr txBox="1"/>
          <p:nvPr/>
        </p:nvSpPr>
        <p:spPr>
          <a:xfrm>
            <a:off x="85869" y="6453336"/>
            <a:ext cx="5399738"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Falchi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ASCO 2022;Abstract 7524.</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5" name="Picture 4" descr="Map&#10;&#10;Description automatically generated">
            <a:extLst>
              <a:ext uri="{FF2B5EF4-FFF2-40B4-BE49-F238E27FC236}">
                <a16:creationId xmlns:a16="http://schemas.microsoft.com/office/drawing/2014/main" id="{E225D3C4-D399-F83A-2E32-736BDE826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354" y="1412776"/>
            <a:ext cx="5789292" cy="4752528"/>
          </a:xfrm>
          <a:prstGeom prst="rect">
            <a:avLst/>
          </a:prstGeom>
        </p:spPr>
      </p:pic>
    </p:spTree>
    <p:extLst>
      <p:ext uri="{BB962C8B-B14F-4D97-AF65-F5344CB8AC3E}">
        <p14:creationId xmlns:p14="http://schemas.microsoft.com/office/powerpoint/2010/main" val="18578283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36367"/>
            <a:ext cx="10358967" cy="1143000"/>
          </a:xfrm>
        </p:spPr>
        <p:txBody>
          <a:bodyPr/>
          <a:lstStyle/>
          <a:p>
            <a:r>
              <a:rPr lang="en-US" dirty="0" err="1">
                <a:latin typeface="Calibri" panose="020F0502020204030204" pitchFamily="34" charset="0"/>
                <a:ea typeface="ＭＳ Ｐゴシック" charset="0"/>
                <a:cs typeface="Calibri" panose="020F0502020204030204" pitchFamily="34" charset="0"/>
              </a:rPr>
              <a:t>Epcoritamab</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920747" y="908720"/>
            <a:ext cx="10512306" cy="4677243"/>
          </a:xfrm>
        </p:spPr>
        <p:txBody>
          <a:bodyPr/>
          <a:lstStyle/>
          <a:p>
            <a:pPr marL="0" indent="0">
              <a:spcBef>
                <a:spcPts val="0"/>
              </a:spcBef>
              <a:spcAft>
                <a:spcPts val="3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0"/>
              </a:spcBef>
              <a:spcAft>
                <a:spcPts val="300"/>
              </a:spcAft>
            </a:pPr>
            <a:r>
              <a:rPr lang="en-US" sz="2400" dirty="0">
                <a:latin typeface="Calibri" panose="020F0502020204030204" pitchFamily="34" charset="0"/>
                <a:ea typeface="ＭＳ Ｐゴシック" charset="0"/>
                <a:cs typeface="Calibri" panose="020F0502020204030204" pitchFamily="34" charset="0"/>
              </a:rPr>
              <a:t>Bispecific CD20-directed CD3 T-cell engager </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200"/>
              </a:spcBef>
              <a:spcAft>
                <a:spcPts val="3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300"/>
              </a:spcAft>
              <a:buClr>
                <a:srgbClr val="002060"/>
              </a:buClr>
              <a:buFont typeface="Arial" panose="020B0604020202020204" pitchFamily="34" charset="0"/>
              <a:buChar char="•"/>
            </a:pPr>
            <a:r>
              <a:rPr lang="en-US" sz="2400" dirty="0">
                <a:latin typeface="Calibri" panose="020F0502020204030204" pitchFamily="34" charset="0"/>
                <a:ea typeface="ＭＳ Ｐゴシック" charset="0"/>
                <a:cs typeface="Calibri" panose="020F0502020204030204" pitchFamily="34" charset="0"/>
              </a:rPr>
              <a:t>For patients with relapsed or refractory DLBCL not otherwise specified, including DLBCL arising from indolent lymphoma, and high-grade B-cell lymphoma after 2 or more lines of systemic therapy </a:t>
            </a:r>
          </a:p>
          <a:p>
            <a:pPr marL="0" indent="0">
              <a:spcBef>
                <a:spcPts val="1200"/>
              </a:spcBef>
              <a:spcAft>
                <a:spcPts val="3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administration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300"/>
              </a:spcAft>
            </a:pPr>
            <a:r>
              <a:rPr lang="en-US" sz="2400" dirty="0">
                <a:latin typeface="Calibri" panose="020F0502020204030204" pitchFamily="34" charset="0"/>
                <a:cs typeface="Calibri" panose="020F0502020204030204" pitchFamily="34" charset="0"/>
              </a:rPr>
              <a:t>Subcutaneous injection  </a:t>
            </a:r>
          </a:p>
          <a:p>
            <a:pPr marL="0" indent="0">
              <a:spcBef>
                <a:spcPts val="1200"/>
              </a:spcBef>
              <a:spcAft>
                <a:spcPts val="3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Key issues</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300"/>
              </a:spcAft>
            </a:pPr>
            <a:r>
              <a:rPr lang="en-US" sz="2400" dirty="0">
                <a:latin typeface="Calibri" panose="020F0502020204030204" pitchFamily="34" charset="0"/>
                <a:cs typeface="Calibri" panose="020F0502020204030204" pitchFamily="34" charset="0"/>
              </a:rPr>
              <a:t>Boxed warning for serious or life-threatening CRS and ICANS (immune effector cell-associated neurotoxicity syndrome); warnings and precautions include infections, </a:t>
            </a:r>
            <a:r>
              <a:rPr lang="en-US" sz="2400" dirty="0" err="1">
                <a:latin typeface="Calibri" panose="020F0502020204030204" pitchFamily="34" charset="0"/>
                <a:cs typeface="Calibri" panose="020F0502020204030204" pitchFamily="34" charset="0"/>
              </a:rPr>
              <a:t>cytopenias</a:t>
            </a:r>
            <a:r>
              <a:rPr lang="en-US" sz="2400" dirty="0">
                <a:latin typeface="Calibri" panose="020F0502020204030204" pitchFamily="34" charset="0"/>
                <a:cs typeface="Calibri" panose="020F0502020204030204" pitchFamily="34" charset="0"/>
              </a:rPr>
              <a:t> and embryo-fetal toxicity</a:t>
            </a:r>
            <a:endParaRPr lang="en-US" sz="24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Epcoritamab</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package insert, </a:t>
            </a:r>
            <a:r>
              <a:rPr lang="en-US" sz="1600" b="0" dirty="0">
                <a:solidFill>
                  <a:srgbClr val="000000"/>
                </a:solidFill>
                <a:latin typeface="Calibri" panose="020F0502020204030204" pitchFamily="34" charset="0"/>
                <a:cs typeface="Calibri" panose="020F0502020204030204" pitchFamily="34" charset="0"/>
              </a:rPr>
              <a:t>5</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/2023.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40219311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F663A-4EDA-8D45-9D5A-70AD962EFC29}"/>
              </a:ext>
            </a:extLst>
          </p:cNvPr>
          <p:cNvSpPr>
            <a:spLocks noGrp="1"/>
          </p:cNvSpPr>
          <p:nvPr>
            <p:ph type="title"/>
          </p:nvPr>
        </p:nvSpPr>
        <p:spPr>
          <a:xfrm>
            <a:off x="916516" y="121300"/>
            <a:ext cx="10358967" cy="1143000"/>
          </a:xfrm>
        </p:spPr>
        <p:txBody>
          <a:bodyPr/>
          <a:lstStyle/>
          <a:p>
            <a:r>
              <a:rPr lang="en-US" dirty="0" err="1"/>
              <a:t>Glofitamab</a:t>
            </a:r>
            <a:r>
              <a:rPr lang="en-US" dirty="0"/>
              <a:t>: Mechanism of Action</a:t>
            </a:r>
          </a:p>
        </p:txBody>
      </p:sp>
      <p:sp>
        <p:nvSpPr>
          <p:cNvPr id="3" name="TextBox 2">
            <a:extLst>
              <a:ext uri="{FF2B5EF4-FFF2-40B4-BE49-F238E27FC236}">
                <a16:creationId xmlns:a16="http://schemas.microsoft.com/office/drawing/2014/main" id="{002B45E2-8F1F-D84E-A8C9-DD487407E2D8}"/>
              </a:ext>
            </a:extLst>
          </p:cNvPr>
          <p:cNvSpPr txBox="1"/>
          <p:nvPr/>
        </p:nvSpPr>
        <p:spPr>
          <a:xfrm>
            <a:off x="85868" y="6453336"/>
            <a:ext cx="723426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www.columvi-hcp.com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/about/how-</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columvi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works.html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7" name="Picture 6" descr="A close-up of a structure&#10;&#10;Description automatically generated">
            <a:extLst>
              <a:ext uri="{FF2B5EF4-FFF2-40B4-BE49-F238E27FC236}">
                <a16:creationId xmlns:a16="http://schemas.microsoft.com/office/drawing/2014/main" id="{B2496C04-7358-0149-C36C-30812D762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500" y="1124744"/>
            <a:ext cx="9001000" cy="5038364"/>
          </a:xfrm>
          <a:prstGeom prst="rect">
            <a:avLst/>
          </a:prstGeom>
        </p:spPr>
      </p:pic>
    </p:spTree>
    <p:extLst>
      <p:ext uri="{BB962C8B-B14F-4D97-AF65-F5344CB8AC3E}">
        <p14:creationId xmlns:p14="http://schemas.microsoft.com/office/powerpoint/2010/main" val="6020252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36367"/>
            <a:ext cx="10358967" cy="1143000"/>
          </a:xfrm>
        </p:spPr>
        <p:txBody>
          <a:bodyPr/>
          <a:lstStyle/>
          <a:p>
            <a:r>
              <a:rPr lang="en-US" dirty="0" err="1">
                <a:latin typeface="Calibri" panose="020F0502020204030204" pitchFamily="34" charset="0"/>
                <a:ea typeface="ＭＳ Ｐゴシック" charset="0"/>
                <a:cs typeface="Calibri" panose="020F0502020204030204" pitchFamily="34" charset="0"/>
              </a:rPr>
              <a:t>Glofitamab</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920747" y="908720"/>
            <a:ext cx="10512306" cy="4677243"/>
          </a:xfrm>
        </p:spPr>
        <p:txBody>
          <a:bodyPr/>
          <a:lstStyle/>
          <a:p>
            <a:pPr marL="0" indent="0">
              <a:spcBef>
                <a:spcPts val="0"/>
              </a:spcBef>
              <a:spcAft>
                <a:spcPts val="4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0"/>
              </a:spcBef>
              <a:spcAft>
                <a:spcPts val="400"/>
              </a:spcAft>
            </a:pPr>
            <a:r>
              <a:rPr lang="en-US" sz="2400" dirty="0">
                <a:latin typeface="Calibri" panose="020F0502020204030204" pitchFamily="34" charset="0"/>
                <a:ea typeface="ＭＳ Ｐゴシック" charset="0"/>
                <a:cs typeface="Calibri" panose="020F0502020204030204" pitchFamily="34" charset="0"/>
              </a:rPr>
              <a:t>Bispecific CD20-directed CD3 T-cell engager </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200"/>
              </a:spcBef>
              <a:spcAft>
                <a:spcPts val="4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400"/>
              </a:spcAft>
              <a:buClr>
                <a:srgbClr val="002060"/>
              </a:buClr>
              <a:buFont typeface="Arial" panose="020B0604020202020204" pitchFamily="34" charset="0"/>
              <a:buChar char="•"/>
            </a:pPr>
            <a:r>
              <a:rPr lang="en-US" sz="2400" dirty="0">
                <a:latin typeface="Calibri" panose="020F0502020204030204" pitchFamily="34" charset="0"/>
                <a:ea typeface="ＭＳ Ｐゴシック" charset="0"/>
                <a:cs typeface="Calibri" panose="020F0502020204030204" pitchFamily="34" charset="0"/>
              </a:rPr>
              <a:t>For patients with relapsed or refractory DLBCL not otherwise specified or large B-cell lymphoma arising from FL, after 2 or more lines of systemic therapy</a:t>
            </a:r>
          </a:p>
          <a:p>
            <a:pPr marL="0" indent="0">
              <a:spcBef>
                <a:spcPts val="1200"/>
              </a:spcBef>
              <a:spcAft>
                <a:spcPts val="4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administration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400"/>
              </a:spcAft>
            </a:pPr>
            <a:r>
              <a:rPr lang="en-US" sz="2400" dirty="0">
                <a:latin typeface="Calibri" panose="020F0502020204030204" pitchFamily="34" charset="0"/>
                <a:cs typeface="Calibri" panose="020F0502020204030204" pitchFamily="34" charset="0"/>
              </a:rPr>
              <a:t>Intravenous infusion   </a:t>
            </a:r>
          </a:p>
          <a:p>
            <a:pPr marL="0" indent="0">
              <a:spcBef>
                <a:spcPts val="1200"/>
              </a:spcBef>
              <a:spcAft>
                <a:spcPts val="4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Key issues</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400"/>
              </a:spcAft>
            </a:pPr>
            <a:r>
              <a:rPr lang="en-US" sz="2400" dirty="0">
                <a:latin typeface="Calibri" panose="020F0502020204030204" pitchFamily="34" charset="0"/>
                <a:cs typeface="Calibri" panose="020F0502020204030204" pitchFamily="34" charset="0"/>
              </a:rPr>
              <a:t>Boxed warning for serious or fatal CRS; warnings and precautions include neurologic toxicity, serious infections, tumor flare and embryo-fetal toxicity</a:t>
            </a:r>
            <a:endParaRPr lang="en-US" sz="2400" dirty="0">
              <a:solidFill>
                <a:srgbClr val="99CCFF"/>
              </a:solidFill>
              <a:latin typeface="Calibri" panose="020F0502020204030204" pitchFamily="34" charset="0"/>
              <a:ea typeface="ＭＳ Ｐゴシック" charset="0"/>
              <a:cs typeface="Calibri" panose="020F0502020204030204" pitchFamily="34" charset="0"/>
            </a:endParaRPr>
          </a:p>
          <a:p>
            <a:pPr marL="98425" indent="0">
              <a:spcBef>
                <a:spcPts val="0"/>
              </a:spcBef>
              <a:spcAft>
                <a:spcPts val="400"/>
              </a:spcAft>
              <a:buNone/>
            </a:pPr>
            <a:endParaRPr lang="en-US" sz="24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Glofitamab</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package insert, 6/2023.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9295025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1222444" y="296255"/>
            <a:ext cx="9628604" cy="72008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algn="ctr"/>
            <a:r>
              <a:rPr lang="en-US" sz="3200" dirty="0" err="1">
                <a:effectLst/>
                <a:latin typeface="+mn-lt"/>
              </a:rPr>
              <a:t>Glofitamab</a:t>
            </a:r>
            <a:r>
              <a:rPr lang="en-US" sz="3200" dirty="0">
                <a:effectLst/>
                <a:latin typeface="+mn-lt"/>
              </a:rPr>
              <a:t>: Background and Mechanism of Action</a:t>
            </a:r>
            <a:endParaRPr lang="en-US" sz="32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15416" y="6511478"/>
            <a:ext cx="7924800" cy="22989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Dickinson M et al. ASCO 2022;Abstract 7500</a:t>
            </a:r>
            <a:r>
              <a:rPr lang="en-US" sz="1500" b="0" kern="0" dirty="0">
                <a:solidFill>
                  <a:srgbClr val="000000"/>
                </a:solidFill>
                <a:latin typeface="Calibri" panose="020F0502020204030204" pitchFamily="34" charset="0"/>
                <a:cs typeface="Calibri" panose="020F0502020204030204" pitchFamily="34" charset="0"/>
              </a:rPr>
              <a:t>; </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EHA 2022;Abstract S220.</a:t>
            </a:r>
          </a:p>
        </p:txBody>
      </p:sp>
      <p:pic>
        <p:nvPicPr>
          <p:cNvPr id="3" name="Picture 2" descr="Text&#10;&#10;Description automatically generated">
            <a:extLst>
              <a:ext uri="{FF2B5EF4-FFF2-40B4-BE49-F238E27FC236}">
                <a16:creationId xmlns:a16="http://schemas.microsoft.com/office/drawing/2014/main" id="{9ECDE5FC-6B67-7DB0-5440-1AB01E246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1441450"/>
            <a:ext cx="10752692" cy="4219798"/>
          </a:xfrm>
          <a:prstGeom prst="rect">
            <a:avLst/>
          </a:prstGeom>
        </p:spPr>
      </p:pic>
    </p:spTree>
    <p:extLst>
      <p:ext uri="{BB962C8B-B14F-4D97-AF65-F5344CB8AC3E}">
        <p14:creationId xmlns:p14="http://schemas.microsoft.com/office/powerpoint/2010/main" val="2458710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CC26-E0E4-EB45-9C3D-095470E24613}"/>
              </a:ext>
            </a:extLst>
          </p:cNvPr>
          <p:cNvSpPr>
            <a:spLocks noGrp="1"/>
          </p:cNvSpPr>
          <p:nvPr>
            <p:ph type="title"/>
          </p:nvPr>
        </p:nvSpPr>
        <p:spPr>
          <a:xfrm>
            <a:off x="1055440" y="265212"/>
            <a:ext cx="10358967" cy="1143000"/>
          </a:xfrm>
        </p:spPr>
        <p:txBody>
          <a:bodyPr/>
          <a:lstStyle/>
          <a:p>
            <a:pPr algn="l"/>
            <a:r>
              <a:rPr lang="en-US" dirty="0"/>
              <a:t>Glofitamab Meets Primary Endpoint of Overall Survival for Relapsed or Refractory DLBCL in Phase III STARGLO Study</a:t>
            </a:r>
            <a:br>
              <a:rPr lang="en-US" dirty="0"/>
            </a:br>
            <a:r>
              <a:rPr lang="en-US" sz="2400" dirty="0"/>
              <a:t>Press Release: April 14, 2024</a:t>
            </a:r>
          </a:p>
        </p:txBody>
      </p:sp>
      <p:sp>
        <p:nvSpPr>
          <p:cNvPr id="3" name="Content Placeholder 2">
            <a:extLst>
              <a:ext uri="{FF2B5EF4-FFF2-40B4-BE49-F238E27FC236}">
                <a16:creationId xmlns:a16="http://schemas.microsoft.com/office/drawing/2014/main" id="{5D2A97F1-8FCF-104A-B9CA-13876FE0659D}"/>
              </a:ext>
            </a:extLst>
          </p:cNvPr>
          <p:cNvSpPr>
            <a:spLocks noGrp="1"/>
          </p:cNvSpPr>
          <p:nvPr>
            <p:ph idx="1"/>
          </p:nvPr>
        </p:nvSpPr>
        <p:spPr>
          <a:xfrm>
            <a:off x="912285" y="1196752"/>
            <a:ext cx="10358967" cy="4824536"/>
          </a:xfrm>
        </p:spPr>
        <p:txBody>
          <a:bodyPr/>
          <a:lstStyle/>
          <a:p>
            <a:pPr marL="98425" indent="0">
              <a:buNone/>
            </a:pPr>
            <a:endParaRPr lang="en-US" sz="2000" b="0" dirty="0"/>
          </a:p>
          <a:p>
            <a:pPr marL="98425" indent="0">
              <a:buNone/>
            </a:pPr>
            <a:r>
              <a:rPr lang="en-US" sz="2200" b="0" dirty="0"/>
              <a:t>“The Phase III STARGLO study met its primary endpoint of overall survival. </a:t>
            </a:r>
          </a:p>
          <a:p>
            <a:pPr marL="98425" indent="0">
              <a:buNone/>
            </a:pPr>
            <a:r>
              <a:rPr lang="en-US" sz="2200" b="0" dirty="0"/>
              <a:t>The study demonstrated that people with relapsed or refractory (R/R) diffuse large B-cell lymphoma (DLBCL), who have received at least one prior line of therapy and are not candidates for autologous stem cell transplant, lived longer when treated with </a:t>
            </a:r>
            <a:r>
              <a:rPr lang="en-US" sz="2200" b="0" dirty="0" err="1"/>
              <a:t>glofitamab-gxbm</a:t>
            </a:r>
            <a:r>
              <a:rPr lang="en-US" sz="2200" b="0" dirty="0"/>
              <a:t> in combination with gemcitabine and oxaliplatin (</a:t>
            </a:r>
            <a:r>
              <a:rPr lang="en-US" sz="2200" b="0" dirty="0" err="1"/>
              <a:t>GemOx</a:t>
            </a:r>
            <a:r>
              <a:rPr lang="en-US" sz="2200" b="0" dirty="0"/>
              <a:t>) versus rituximab in combination with </a:t>
            </a:r>
            <a:r>
              <a:rPr lang="en-US" sz="2200" b="0" dirty="0" err="1"/>
              <a:t>GemOx</a:t>
            </a:r>
            <a:r>
              <a:rPr lang="en-US" sz="2200" b="0" dirty="0"/>
              <a:t>. </a:t>
            </a:r>
          </a:p>
          <a:p>
            <a:pPr marL="98425" indent="0">
              <a:buNone/>
            </a:pPr>
            <a:r>
              <a:rPr lang="en-US" sz="2200" b="0" dirty="0"/>
              <a:t>Safety of the combination appeared consistent with the known safety profiles of the individual medicines. The data will be submitted to health authorities and shared at an upcoming medical meeting.”</a:t>
            </a:r>
          </a:p>
        </p:txBody>
      </p:sp>
      <p:sp>
        <p:nvSpPr>
          <p:cNvPr id="4" name="TextBox 3">
            <a:extLst>
              <a:ext uri="{FF2B5EF4-FFF2-40B4-BE49-F238E27FC236}">
                <a16:creationId xmlns:a16="http://schemas.microsoft.com/office/drawing/2014/main" id="{B17A7C50-0B5C-C444-A05B-E41D587DAD85}"/>
              </a:ext>
            </a:extLst>
          </p:cNvPr>
          <p:cNvSpPr txBox="1"/>
          <p:nvPr/>
        </p:nvSpPr>
        <p:spPr>
          <a:xfrm>
            <a:off x="263352" y="6444912"/>
            <a:ext cx="883902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www.gene.com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/media/press-releases/15021/2024-04-14/</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genentechs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columvi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-meets-primary-</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endpoin</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9401351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F663A-4EDA-8D45-9D5A-70AD962EFC29}"/>
              </a:ext>
            </a:extLst>
          </p:cNvPr>
          <p:cNvSpPr>
            <a:spLocks noGrp="1"/>
          </p:cNvSpPr>
          <p:nvPr>
            <p:ph type="title"/>
          </p:nvPr>
        </p:nvSpPr>
        <p:spPr>
          <a:xfrm>
            <a:off x="916516" y="121300"/>
            <a:ext cx="10358967" cy="1143000"/>
          </a:xfrm>
        </p:spPr>
        <p:txBody>
          <a:bodyPr/>
          <a:lstStyle/>
          <a:p>
            <a:r>
              <a:rPr lang="en-US" dirty="0" err="1"/>
              <a:t>Odronextamab</a:t>
            </a:r>
            <a:r>
              <a:rPr lang="en-US" dirty="0"/>
              <a:t>: Mechanism of Action</a:t>
            </a:r>
          </a:p>
        </p:txBody>
      </p:sp>
      <p:sp>
        <p:nvSpPr>
          <p:cNvPr id="3" name="TextBox 2">
            <a:extLst>
              <a:ext uri="{FF2B5EF4-FFF2-40B4-BE49-F238E27FC236}">
                <a16:creationId xmlns:a16="http://schemas.microsoft.com/office/drawing/2014/main" id="{002B45E2-8F1F-D84E-A8C9-DD487407E2D8}"/>
              </a:ext>
            </a:extLst>
          </p:cNvPr>
          <p:cNvSpPr txBox="1"/>
          <p:nvPr/>
        </p:nvSpPr>
        <p:spPr>
          <a:xfrm>
            <a:off x="85869" y="6453336"/>
            <a:ext cx="539973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ASH 2022;Abstract 949.</a:t>
            </a:r>
          </a:p>
        </p:txBody>
      </p:sp>
      <p:pic>
        <p:nvPicPr>
          <p:cNvPr id="6" name="Picture 5" descr="A diagram of a cell&#10;&#10;Description automatically generated">
            <a:extLst>
              <a:ext uri="{FF2B5EF4-FFF2-40B4-BE49-F238E27FC236}">
                <a16:creationId xmlns:a16="http://schemas.microsoft.com/office/drawing/2014/main" id="{1E560ACE-2AC8-0120-092D-D96EC140D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814" y="1052736"/>
            <a:ext cx="7220372" cy="5157409"/>
          </a:xfrm>
          <a:prstGeom prst="rect">
            <a:avLst/>
          </a:prstGeom>
        </p:spPr>
      </p:pic>
    </p:spTree>
    <p:extLst>
      <p:ext uri="{BB962C8B-B14F-4D97-AF65-F5344CB8AC3E}">
        <p14:creationId xmlns:p14="http://schemas.microsoft.com/office/powerpoint/2010/main" val="16121680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36367"/>
            <a:ext cx="10358967" cy="1143000"/>
          </a:xfrm>
        </p:spPr>
        <p:txBody>
          <a:bodyPr/>
          <a:lstStyle/>
          <a:p>
            <a:r>
              <a:rPr lang="en-US" dirty="0" err="1">
                <a:latin typeface="Calibri" panose="020F0502020204030204" pitchFamily="34" charset="0"/>
                <a:ea typeface="ＭＳ Ｐゴシック" charset="0"/>
                <a:cs typeface="Calibri" panose="020F0502020204030204" pitchFamily="34" charset="0"/>
              </a:rPr>
              <a:t>Odronextamab</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920747" y="1056013"/>
            <a:ext cx="9711757" cy="4677243"/>
          </a:xfrm>
        </p:spPr>
        <p:txBody>
          <a:bodyPr/>
          <a:lstStyle/>
          <a:p>
            <a:pPr marL="0" indent="0">
              <a:spcBef>
                <a:spcPts val="2400"/>
              </a:spcBef>
              <a:spcAft>
                <a:spcPts val="0"/>
              </a:spcAft>
              <a:buNone/>
            </a:pPr>
            <a:r>
              <a:rPr lang="en-US" sz="28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800" dirty="0">
                <a:latin typeface="Calibri" panose="020F0502020204030204" pitchFamily="34" charset="0"/>
                <a:ea typeface="ＭＳ Ｐゴシック" charset="0"/>
                <a:cs typeface="Calibri" panose="020F0502020204030204" pitchFamily="34" charset="0"/>
              </a:rPr>
              <a:t>Bispecific antibody directed against CD20 on B cells and CD3 on T cells</a:t>
            </a:r>
            <a:endParaRPr lang="en-US" sz="28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8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8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buFont typeface="Arial" panose="020B0604020202020204" pitchFamily="34" charset="0"/>
              <a:buChar char="•"/>
            </a:pPr>
            <a:r>
              <a:rPr lang="en-US" sz="2800" dirty="0">
                <a:latin typeface="Calibri" panose="020F0502020204030204" pitchFamily="34" charset="0"/>
                <a:ea typeface="ＭＳ Ｐゴシック" charset="0"/>
                <a:cs typeface="Calibri" panose="020F0502020204030204" pitchFamily="34" charset="0"/>
              </a:rPr>
              <a:t>Investigational</a:t>
            </a:r>
          </a:p>
          <a:p>
            <a:pPr marL="0" indent="0">
              <a:spcBef>
                <a:spcPts val="2400"/>
              </a:spcBef>
              <a:spcAft>
                <a:spcPts val="0"/>
              </a:spcAft>
              <a:buNone/>
            </a:pPr>
            <a:r>
              <a:rPr lang="en-US" sz="2800" b="1" dirty="0">
                <a:solidFill>
                  <a:srgbClr val="0432FF"/>
                </a:solidFill>
                <a:latin typeface="Calibri" panose="020F0502020204030204" pitchFamily="34" charset="0"/>
                <a:ea typeface="ＭＳ Ｐゴシック" charset="0"/>
                <a:cs typeface="Calibri" panose="020F0502020204030204" pitchFamily="34" charset="0"/>
              </a:rPr>
              <a:t>Key trial data</a:t>
            </a:r>
            <a:endParaRPr lang="en-US" sz="28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800" dirty="0">
                <a:latin typeface="Calibri" panose="020F0502020204030204" pitchFamily="34" charset="0"/>
                <a:cs typeface="Calibri" panose="020F0502020204030204" pitchFamily="34" charset="0"/>
              </a:rPr>
              <a:t>Phase II ELM-2 study evaluating </a:t>
            </a:r>
            <a:r>
              <a:rPr lang="en-US" sz="2800" dirty="0" err="1">
                <a:latin typeface="Calibri" panose="020F0502020204030204" pitchFamily="34" charset="0"/>
                <a:cs typeface="Calibri" panose="020F0502020204030204" pitchFamily="34" charset="0"/>
              </a:rPr>
              <a:t>odronextamab</a:t>
            </a:r>
            <a:r>
              <a:rPr lang="en-US" sz="2800" dirty="0">
                <a:latin typeface="Calibri" panose="020F0502020204030204" pitchFamily="34" charset="0"/>
                <a:cs typeface="Calibri" panose="020F0502020204030204" pitchFamily="34" charset="0"/>
              </a:rPr>
              <a:t> for patients with relapsed or refractory DLBCL</a:t>
            </a:r>
          </a:p>
        </p:txBody>
      </p:sp>
      <p:sp>
        <p:nvSpPr>
          <p:cNvPr id="3" name="TextBox 2">
            <a:extLst>
              <a:ext uri="{FF2B5EF4-FFF2-40B4-BE49-F238E27FC236}">
                <a16:creationId xmlns:a16="http://schemas.microsoft.com/office/drawing/2014/main" id="{12B63CD6-D803-BE87-CD68-3BB99CCB64E1}"/>
              </a:ext>
            </a:extLst>
          </p:cNvPr>
          <p:cNvSpPr txBox="1"/>
          <p:nvPr/>
        </p:nvSpPr>
        <p:spPr>
          <a:xfrm>
            <a:off x="119336" y="6508669"/>
            <a:ext cx="309623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Arial" panose="020B0604020202020204" pitchFamily="34" charset="0"/>
              </a:rPr>
              <a:t>Kim WS et al. ASH 2022;Abstract 444.</a:t>
            </a:r>
          </a:p>
        </p:txBody>
      </p:sp>
    </p:spTree>
    <p:extLst>
      <p:ext uri="{BB962C8B-B14F-4D97-AF65-F5344CB8AC3E}">
        <p14:creationId xmlns:p14="http://schemas.microsoft.com/office/powerpoint/2010/main" val="29858325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CC26-E0E4-EB45-9C3D-095470E24613}"/>
              </a:ext>
            </a:extLst>
          </p:cNvPr>
          <p:cNvSpPr>
            <a:spLocks noGrp="1"/>
          </p:cNvSpPr>
          <p:nvPr>
            <p:ph type="title"/>
          </p:nvPr>
        </p:nvSpPr>
        <p:spPr>
          <a:xfrm>
            <a:off x="912286" y="188640"/>
            <a:ext cx="10358967" cy="1143000"/>
          </a:xfrm>
        </p:spPr>
        <p:txBody>
          <a:bodyPr/>
          <a:lstStyle/>
          <a:p>
            <a:pPr algn="l"/>
            <a:r>
              <a:rPr lang="en-US" dirty="0"/>
              <a:t>FDA Issues Complete Response Letters for </a:t>
            </a:r>
            <a:r>
              <a:rPr lang="en-US" dirty="0" err="1"/>
              <a:t>Odronextamab</a:t>
            </a:r>
            <a:r>
              <a:rPr lang="en-US" dirty="0"/>
              <a:t> for R/R FL and R/R DLBCL</a:t>
            </a:r>
            <a:br>
              <a:rPr lang="en-US" dirty="0"/>
            </a:br>
            <a:r>
              <a:rPr lang="en-US" sz="2400" dirty="0"/>
              <a:t>Press Release: March 25, 2024</a:t>
            </a:r>
          </a:p>
        </p:txBody>
      </p:sp>
      <p:sp>
        <p:nvSpPr>
          <p:cNvPr id="3" name="Content Placeholder 2">
            <a:extLst>
              <a:ext uri="{FF2B5EF4-FFF2-40B4-BE49-F238E27FC236}">
                <a16:creationId xmlns:a16="http://schemas.microsoft.com/office/drawing/2014/main" id="{5D2A97F1-8FCF-104A-B9CA-13876FE0659D}"/>
              </a:ext>
            </a:extLst>
          </p:cNvPr>
          <p:cNvSpPr>
            <a:spLocks noGrp="1"/>
          </p:cNvSpPr>
          <p:nvPr>
            <p:ph idx="1"/>
          </p:nvPr>
        </p:nvSpPr>
        <p:spPr>
          <a:xfrm>
            <a:off x="835615" y="1459191"/>
            <a:ext cx="10512307" cy="4824536"/>
          </a:xfrm>
        </p:spPr>
        <p:txBody>
          <a:bodyPr/>
          <a:lstStyle/>
          <a:p>
            <a:pPr marL="98425" indent="0">
              <a:buNone/>
            </a:pPr>
            <a:r>
              <a:rPr lang="en-US" sz="1700" b="0" dirty="0"/>
              <a:t>“The US Food and Drug Administration (FDA) has issued Complete Response Letters (CRLs) for the Biologics License Application (BLA) for </a:t>
            </a:r>
            <a:r>
              <a:rPr lang="en-US" sz="1700" b="0" dirty="0" err="1"/>
              <a:t>odronextamab</a:t>
            </a:r>
            <a:r>
              <a:rPr lang="en-US" sz="1700" b="0" dirty="0"/>
              <a:t> in relapsed/refractory (R/R) follicular lymphoma (FL) and in R/R diffuse large B-cell lymphoma (DLBCL), each after two or more lines of systemic therapy. The only approvability issue is related to the enrollment status of the confirmatory trials. The CRLs – one for R/R FL and one for R/R DLBCL – did not identify any approvability issues with the </a:t>
            </a:r>
            <a:r>
              <a:rPr lang="en-US" sz="1700" b="0" dirty="0" err="1"/>
              <a:t>odronextamab</a:t>
            </a:r>
            <a:r>
              <a:rPr lang="en-US" sz="1700" b="0" dirty="0"/>
              <a:t> clinical efficacy or safety, trial design, labeling or manufacturing.</a:t>
            </a:r>
          </a:p>
          <a:p>
            <a:pPr marL="98425" indent="0">
              <a:buNone/>
            </a:pPr>
            <a:r>
              <a:rPr lang="en-US" sz="1700" b="0" dirty="0"/>
              <a:t>[The manufacturer] has been actively enrolling patients in multiple Phase 3 trials for </a:t>
            </a:r>
            <a:r>
              <a:rPr lang="en-US" sz="1700" b="0" dirty="0" err="1"/>
              <a:t>odronextamab</a:t>
            </a:r>
            <a:r>
              <a:rPr lang="en-US" sz="1700" b="0" dirty="0"/>
              <a:t> as part of the OLYMPIA program – one of the largest clinical programs in lymphoma. As the OLYMPIA program is intended to change the treatment paradigm of several B-cell non-Hodgkin lymphoma subtypes – including in earlier lines of therapy – in agreeing to the program, the FDA required that the trials include both dose-finding and confirmatory portions. Enrollment in the dose-finding portion has begun, but the CRLs indicate that the confirmatory portions of these trials should be underway and that the timelines to completion be agreed prior to resubmission. [The company] is committed to working closely with the FDA and investigators to bring </a:t>
            </a:r>
            <a:r>
              <a:rPr lang="en-US" sz="1700" b="0" dirty="0" err="1"/>
              <a:t>odronextamab</a:t>
            </a:r>
            <a:r>
              <a:rPr lang="en-US" sz="1700" b="0" dirty="0"/>
              <a:t> to patients with R/R FL and R/R DLBCL as quickly as possible. [The company] plans on sharing updates on enrollment and regulatory timelines later this year.</a:t>
            </a:r>
          </a:p>
          <a:p>
            <a:pPr marL="98425" indent="0">
              <a:buNone/>
            </a:pPr>
            <a:r>
              <a:rPr lang="en-US" sz="1700" b="0" dirty="0"/>
              <a:t>Regulatory review of </a:t>
            </a:r>
            <a:r>
              <a:rPr lang="en-US" sz="1700" b="0" dirty="0" err="1"/>
              <a:t>odronextamab</a:t>
            </a:r>
            <a:r>
              <a:rPr lang="en-US" sz="1700" b="0" dirty="0"/>
              <a:t> remains ongoing by the European Medicines Agency (EMA) for the treatment of R/R DLBCL and R/R FL. In the European Union, </a:t>
            </a:r>
            <a:r>
              <a:rPr lang="en-US" sz="1700" b="0" dirty="0" err="1"/>
              <a:t>odronextamab</a:t>
            </a:r>
            <a:r>
              <a:rPr lang="en-US" sz="1700" b="0" dirty="0"/>
              <a:t> was granted Orphan Drug Designation in DLBCL and FL.”</a:t>
            </a:r>
          </a:p>
        </p:txBody>
      </p:sp>
      <p:sp>
        <p:nvSpPr>
          <p:cNvPr id="4" name="TextBox 3">
            <a:extLst>
              <a:ext uri="{FF2B5EF4-FFF2-40B4-BE49-F238E27FC236}">
                <a16:creationId xmlns:a16="http://schemas.microsoft.com/office/drawing/2014/main" id="{B17A7C50-0B5C-C444-A05B-E41D587DAD85}"/>
              </a:ext>
            </a:extLst>
          </p:cNvPr>
          <p:cNvSpPr txBox="1"/>
          <p:nvPr/>
        </p:nvSpPr>
        <p:spPr>
          <a:xfrm>
            <a:off x="335360" y="6363331"/>
            <a:ext cx="997939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investor.regeneron.com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/news-releases/news-release-details/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regeneron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-provides-update-biologics-license-application</a:t>
            </a:r>
          </a:p>
        </p:txBody>
      </p:sp>
    </p:spTree>
    <p:extLst>
      <p:ext uri="{BB962C8B-B14F-4D97-AF65-F5344CB8AC3E}">
        <p14:creationId xmlns:p14="http://schemas.microsoft.com/office/powerpoint/2010/main" val="40889612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AbbVie Inc, Genentech, a member of the Roche Group, and Genmab US Inc and AbbVie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E4C24F-087B-D3EB-2A68-0E7CA9A69168}"/>
              </a:ext>
            </a:extLst>
          </p:cNvPr>
          <p:cNvSpPr/>
          <p:nvPr/>
        </p:nvSpPr>
        <p:spPr bwMode="auto">
          <a:xfrm>
            <a:off x="758948" y="5589240"/>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908720"/>
            <a:ext cx="10512306" cy="4799013"/>
          </a:xfrm>
        </p:spPr>
        <p:txBody>
          <a:bodyPr/>
          <a:lstStyle/>
          <a:p>
            <a:pPr marL="0" marR="0" indent="0">
              <a:spcBef>
                <a:spcPts val="1200"/>
              </a:spcBef>
              <a:spcAft>
                <a:spcPts val="0"/>
              </a:spcAft>
              <a:buNone/>
            </a:pPr>
            <a:r>
              <a:rPr lang="en-US" sz="2500" dirty="0">
                <a:solidFill>
                  <a:srgbClr val="0432FF"/>
                </a:solidFill>
              </a:rPr>
              <a:t>Introduction</a:t>
            </a:r>
          </a:p>
          <a:p>
            <a:pPr marL="0" marR="0" indent="0">
              <a:spcBef>
                <a:spcPts val="1200"/>
              </a:spcBef>
              <a:spcAft>
                <a:spcPts val="0"/>
              </a:spcAft>
              <a:buNone/>
            </a:pPr>
            <a:r>
              <a:rPr lang="en-US" sz="2500" dirty="0">
                <a:solidFill>
                  <a:srgbClr val="0432FF"/>
                </a:solidFill>
              </a:rPr>
              <a:t>Module 1: </a:t>
            </a:r>
            <a:r>
              <a:rPr lang="en-US" sz="2500" dirty="0">
                <a:solidFill>
                  <a:schemeClr val="tx1"/>
                </a:solidFill>
              </a:rPr>
              <a:t>Biology of Chronic Lymphocytic Leukemia (CLL)</a:t>
            </a:r>
          </a:p>
          <a:p>
            <a:pPr marL="0" marR="0" indent="0">
              <a:spcBef>
                <a:spcPts val="1200"/>
              </a:spcBef>
              <a:spcAft>
                <a:spcPts val="0"/>
              </a:spcAft>
              <a:buNone/>
            </a:pPr>
            <a:r>
              <a:rPr lang="en-US" sz="2500" dirty="0">
                <a:solidFill>
                  <a:srgbClr val="0432FF"/>
                </a:solidFill>
              </a:rPr>
              <a:t>Module 2: </a:t>
            </a:r>
            <a:r>
              <a:rPr lang="en-US" sz="2500" dirty="0" err="1">
                <a:solidFill>
                  <a:schemeClr val="tx1"/>
                </a:solidFill>
              </a:rPr>
              <a:t>Venetoclax</a:t>
            </a:r>
            <a:r>
              <a:rPr lang="en-US" sz="2500" dirty="0">
                <a:solidFill>
                  <a:schemeClr val="tx1"/>
                </a:solidFill>
              </a:rPr>
              <a:t>-Based Up-Front Treatment for CLL </a:t>
            </a:r>
          </a:p>
          <a:p>
            <a:pPr marL="0" marR="0" indent="0">
              <a:spcBef>
                <a:spcPts val="1200"/>
              </a:spcBef>
              <a:spcAft>
                <a:spcPts val="0"/>
              </a:spcAft>
              <a:buNone/>
            </a:pPr>
            <a:r>
              <a:rPr lang="en-US" sz="2500" dirty="0">
                <a:solidFill>
                  <a:srgbClr val="0432FF"/>
                </a:solidFill>
              </a:rPr>
              <a:t>Module 3: </a:t>
            </a:r>
            <a:r>
              <a:rPr lang="en-US" sz="2500" dirty="0">
                <a:solidFill>
                  <a:schemeClr val="tx1"/>
                </a:solidFill>
              </a:rPr>
              <a:t>BTK Inhibition Alone or in Combination with </a:t>
            </a:r>
            <a:r>
              <a:rPr lang="en-US" sz="2500" dirty="0" err="1">
                <a:solidFill>
                  <a:schemeClr val="tx1"/>
                </a:solidFill>
              </a:rPr>
              <a:t>Venetoclax</a:t>
            </a:r>
            <a:r>
              <a:rPr lang="en-US" sz="2500" dirty="0">
                <a:solidFill>
                  <a:schemeClr val="tx1"/>
                </a:solidFill>
              </a:rPr>
              <a:t> for CLL</a:t>
            </a:r>
          </a:p>
          <a:p>
            <a:pPr marL="0" marR="0" indent="0">
              <a:spcBef>
                <a:spcPts val="1200"/>
              </a:spcBef>
              <a:spcAft>
                <a:spcPts val="0"/>
              </a:spcAft>
              <a:buNone/>
            </a:pPr>
            <a:r>
              <a:rPr lang="en-US" sz="2500" dirty="0">
                <a:solidFill>
                  <a:srgbClr val="0432FF"/>
                </a:solidFill>
              </a:rPr>
              <a:t>Module 4: </a:t>
            </a:r>
            <a:r>
              <a:rPr lang="en-US" sz="2500" dirty="0">
                <a:solidFill>
                  <a:schemeClr val="tx1"/>
                </a:solidFill>
              </a:rPr>
              <a:t>Bispecific Antibodies as a Treatment Option for Non-Hodgkin Lymphoma </a:t>
            </a:r>
          </a:p>
          <a:p>
            <a:pPr marL="0" marR="0" indent="0">
              <a:spcBef>
                <a:spcPts val="1200"/>
              </a:spcBef>
              <a:spcAft>
                <a:spcPts val="0"/>
              </a:spcAft>
              <a:buNone/>
            </a:pPr>
            <a:r>
              <a:rPr lang="en-US" sz="2500" dirty="0">
                <a:solidFill>
                  <a:srgbClr val="0432FF"/>
                </a:solidFill>
              </a:rPr>
              <a:t>Module 5: </a:t>
            </a:r>
            <a:r>
              <a:rPr lang="en-US" sz="2500" dirty="0">
                <a:solidFill>
                  <a:schemeClr val="tx1"/>
                </a:solidFill>
              </a:rPr>
              <a:t>Bispecific Antibodies in the Management of Follicular Lymphoma</a:t>
            </a:r>
          </a:p>
          <a:p>
            <a:pPr marL="0" marR="0" indent="0">
              <a:spcBef>
                <a:spcPts val="1200"/>
              </a:spcBef>
              <a:spcAft>
                <a:spcPts val="0"/>
              </a:spcAft>
              <a:buNone/>
            </a:pPr>
            <a:r>
              <a:rPr lang="en-US" sz="2500" dirty="0">
                <a:solidFill>
                  <a:srgbClr val="0432FF"/>
                </a:solidFill>
              </a:rPr>
              <a:t>Module 6: </a:t>
            </a:r>
            <a:r>
              <a:rPr lang="en-US" sz="2500" dirty="0">
                <a:solidFill>
                  <a:schemeClr val="tx1"/>
                </a:solidFill>
              </a:rPr>
              <a:t>Bispecific Antibodies for the Treatment of Diffuse Large B-Cell Lymphoma</a:t>
            </a:r>
          </a:p>
          <a:p>
            <a:pPr marL="0" marR="0" indent="0">
              <a:spcBef>
                <a:spcPts val="1200"/>
              </a:spcBef>
              <a:spcAft>
                <a:spcPts val="0"/>
              </a:spcAft>
              <a:buNone/>
            </a:pPr>
            <a:r>
              <a:rPr lang="en-US" sz="2500" dirty="0">
                <a:solidFill>
                  <a:schemeClr val="bg1"/>
                </a:solidFill>
              </a:rPr>
              <a:t>Module 7: Practical Considerations and Tolerability of Bispecific Antibodies </a:t>
            </a:r>
          </a:p>
        </p:txBody>
      </p:sp>
    </p:spTree>
    <p:extLst>
      <p:ext uri="{BB962C8B-B14F-4D97-AF65-F5344CB8AC3E}">
        <p14:creationId xmlns:p14="http://schemas.microsoft.com/office/powerpoint/2010/main" val="34175728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88C332-6C10-B534-38DC-1D2CE6BC8C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2688" y="212480"/>
            <a:ext cx="1554480" cy="1554480"/>
          </a:xfrm>
          <a:prstGeom prst="rect">
            <a:avLst/>
          </a:prstGeom>
        </p:spPr>
      </p:pic>
      <p:sp>
        <p:nvSpPr>
          <p:cNvPr id="10" name="Rectangle 9">
            <a:extLst>
              <a:ext uri="{FF2B5EF4-FFF2-40B4-BE49-F238E27FC236}">
                <a16:creationId xmlns:a16="http://schemas.microsoft.com/office/drawing/2014/main" id="{D35F6E54-1F97-C948-847D-AA573C3EFF5F}"/>
              </a:ext>
            </a:extLst>
          </p:cNvPr>
          <p:cNvSpPr/>
          <p:nvPr/>
        </p:nvSpPr>
        <p:spPr bwMode="auto">
          <a:xfrm>
            <a:off x="2251587" y="188641"/>
            <a:ext cx="753767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731166"/>
            <a:ext cx="10358967" cy="2354018"/>
          </a:xfrm>
        </p:spPr>
        <p:txBody>
          <a:bodyPr/>
          <a:lstStyle/>
          <a:p>
            <a:pPr>
              <a:lnSpc>
                <a:spcPct val="100000"/>
              </a:lnSpc>
              <a:spcBef>
                <a:spcPts val="1000"/>
              </a:spcBef>
              <a:spcAft>
                <a:spcPts val="600"/>
              </a:spcAft>
            </a:pPr>
            <a:r>
              <a:rPr lang="en-US" sz="2300" dirty="0">
                <a:solidFill>
                  <a:schemeClr val="tx1"/>
                </a:solidFill>
              </a:rPr>
              <a:t>Routes of administration and step-up dosing schedules of various bispecific antibodies </a:t>
            </a:r>
          </a:p>
          <a:p>
            <a:pPr lvl="0">
              <a:lnSpc>
                <a:spcPct val="100000"/>
              </a:lnSpc>
              <a:spcBef>
                <a:spcPts val="1000"/>
              </a:spcBef>
              <a:spcAft>
                <a:spcPts val="600"/>
              </a:spcAft>
            </a:pPr>
            <a:r>
              <a:rPr lang="en-US" sz="2300" dirty="0">
                <a:solidFill>
                  <a:schemeClr val="tx1"/>
                </a:solidFill>
              </a:rPr>
              <a:t>Recommended premedication and prophylaxis for patients with NHL about to begin treatment with bispecific antibodies </a:t>
            </a:r>
          </a:p>
          <a:p>
            <a:pPr lvl="0">
              <a:lnSpc>
                <a:spcPct val="100000"/>
              </a:lnSpc>
              <a:spcBef>
                <a:spcPts val="1000"/>
              </a:spcBef>
              <a:spcAft>
                <a:spcPts val="600"/>
              </a:spcAft>
            </a:pPr>
            <a:r>
              <a:rPr lang="en-US" sz="2300" dirty="0">
                <a:solidFill>
                  <a:schemeClr val="tx1"/>
                </a:solidFill>
              </a:rPr>
              <a:t>Educating patients about the need for hospitalization with specific bispecific antibody therapies; timing and duration of hospitalization </a:t>
            </a:r>
          </a:p>
          <a:p>
            <a:pPr lvl="0">
              <a:lnSpc>
                <a:spcPct val="100000"/>
              </a:lnSpc>
              <a:spcBef>
                <a:spcPts val="1000"/>
              </a:spcBef>
              <a:spcAft>
                <a:spcPts val="600"/>
              </a:spcAft>
            </a:pPr>
            <a:r>
              <a:rPr lang="en-US" sz="2300" dirty="0">
                <a:solidFill>
                  <a:schemeClr val="tx1"/>
                </a:solidFill>
              </a:rPr>
              <a:t>Anticipated duration of treatment with bispecific antibody therapy </a:t>
            </a:r>
          </a:p>
          <a:p>
            <a:pPr marL="98425" indent="0">
              <a:lnSpc>
                <a:spcPct val="100000"/>
              </a:lnSpc>
              <a:spcBef>
                <a:spcPts val="400"/>
              </a:spcBef>
              <a:spcAft>
                <a:spcPts val="0"/>
              </a:spcAft>
              <a:buNone/>
            </a:pPr>
            <a:endParaRPr lang="en-US" sz="2300" dirty="0">
              <a:solidFill>
                <a:schemeClr val="tx1"/>
              </a:solidFill>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95600" y="227013"/>
            <a:ext cx="7056784" cy="1242806"/>
          </a:xfrm>
        </p:spPr>
        <p:txBody>
          <a:bodyPr lIns="91440" tIns="91440" rIns="91440" bIns="182880"/>
          <a:lstStyle/>
          <a:p>
            <a:r>
              <a:rPr lang="en-US" sz="3200" dirty="0">
                <a:solidFill>
                  <a:schemeClr val="bg1"/>
                </a:solidFill>
              </a:rPr>
              <a:t>Practical Considerations with the </a:t>
            </a:r>
            <a:br>
              <a:rPr lang="en-US" sz="3200" dirty="0">
                <a:solidFill>
                  <a:schemeClr val="bg1"/>
                </a:solidFill>
              </a:rPr>
            </a:br>
            <a:r>
              <a:rPr lang="en-US" sz="3200" dirty="0">
                <a:solidFill>
                  <a:schemeClr val="bg1"/>
                </a:solidFill>
              </a:rPr>
              <a:t>Use of Bispecific Antibodies</a:t>
            </a:r>
          </a:p>
        </p:txBody>
      </p:sp>
      <p:sp>
        <p:nvSpPr>
          <p:cNvPr id="6" name="TextBox 5">
            <a:extLst>
              <a:ext uri="{FF2B5EF4-FFF2-40B4-BE49-F238E27FC236}">
                <a16:creationId xmlns:a16="http://schemas.microsoft.com/office/drawing/2014/main" id="{99967DAF-4C43-725B-A9F8-3EE6A5FBA575}"/>
              </a:ext>
            </a:extLst>
          </p:cNvPr>
          <p:cNvSpPr txBox="1"/>
          <p:nvPr/>
        </p:nvSpPr>
        <p:spPr>
          <a:xfrm>
            <a:off x="191344" y="1781307"/>
            <a:ext cx="206024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Allan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sp>
        <p:nvSpPr>
          <p:cNvPr id="11" name="TextBox 10">
            <a:extLst>
              <a:ext uri="{FF2B5EF4-FFF2-40B4-BE49-F238E27FC236}">
                <a16:creationId xmlns:a16="http://schemas.microsoft.com/office/drawing/2014/main" id="{22AA00DD-CF93-83A2-5D28-A79F5FFEED63}"/>
              </a:ext>
            </a:extLst>
          </p:cNvPr>
          <p:cNvSpPr txBox="1"/>
          <p:nvPr/>
        </p:nvSpPr>
        <p:spPr>
          <a:xfrm>
            <a:off x="9789262" y="1781307"/>
            <a:ext cx="182133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Kahl</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St Louis, Missouri</a:t>
            </a:r>
          </a:p>
        </p:txBody>
      </p:sp>
      <p:pic>
        <p:nvPicPr>
          <p:cNvPr id="2" name="Picture 1">
            <a:extLst>
              <a:ext uri="{FF2B5EF4-FFF2-40B4-BE49-F238E27FC236}">
                <a16:creationId xmlns:a16="http://schemas.microsoft.com/office/drawing/2014/main" id="{2E509EEC-A008-FF3A-BD48-E7230AC2B7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91861"/>
            <a:ext cx="1554480" cy="1554480"/>
          </a:xfrm>
          <a:prstGeom prst="rect">
            <a:avLst/>
          </a:prstGeom>
        </p:spPr>
      </p:pic>
    </p:spTree>
    <p:extLst>
      <p:ext uri="{BB962C8B-B14F-4D97-AF65-F5344CB8AC3E}">
        <p14:creationId xmlns:p14="http://schemas.microsoft.com/office/powerpoint/2010/main" val="39637543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B0261-7271-A762-379B-7B5D8F97D4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2688" y="212480"/>
            <a:ext cx="1554480" cy="1554480"/>
          </a:xfrm>
          <a:prstGeom prst="rect">
            <a:avLst/>
          </a:prstGeom>
        </p:spPr>
      </p:pic>
      <p:sp>
        <p:nvSpPr>
          <p:cNvPr id="7" name="Rectangle 6">
            <a:extLst>
              <a:ext uri="{FF2B5EF4-FFF2-40B4-BE49-F238E27FC236}">
                <a16:creationId xmlns:a16="http://schemas.microsoft.com/office/drawing/2014/main" id="{F621E6C9-697B-57A0-6AB4-FB6CADEB9F01}"/>
              </a:ext>
            </a:extLst>
          </p:cNvPr>
          <p:cNvSpPr/>
          <p:nvPr/>
        </p:nvSpPr>
        <p:spPr bwMode="auto">
          <a:xfrm>
            <a:off x="2251587" y="188641"/>
            <a:ext cx="753767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9" name="TextBox 8">
            <a:extLst>
              <a:ext uri="{FF2B5EF4-FFF2-40B4-BE49-F238E27FC236}">
                <a16:creationId xmlns:a16="http://schemas.microsoft.com/office/drawing/2014/main" id="{F00CCDD2-C61C-7BAB-A422-3DF8BB96CC60}"/>
              </a:ext>
            </a:extLst>
          </p:cNvPr>
          <p:cNvSpPr txBox="1"/>
          <p:nvPr/>
        </p:nvSpPr>
        <p:spPr>
          <a:xfrm>
            <a:off x="191344" y="1781307"/>
            <a:ext cx="206024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Allan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sp>
        <p:nvSpPr>
          <p:cNvPr id="12" name="TextBox 11">
            <a:extLst>
              <a:ext uri="{FF2B5EF4-FFF2-40B4-BE49-F238E27FC236}">
                <a16:creationId xmlns:a16="http://schemas.microsoft.com/office/drawing/2014/main" id="{FFBF37DC-617E-922B-2EA3-60B4F63AB3BB}"/>
              </a:ext>
            </a:extLst>
          </p:cNvPr>
          <p:cNvSpPr txBox="1"/>
          <p:nvPr/>
        </p:nvSpPr>
        <p:spPr>
          <a:xfrm>
            <a:off x="9789262" y="1781307"/>
            <a:ext cx="182133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Kahl</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St Louis, Missouri</a:t>
            </a:r>
          </a:p>
        </p:txBody>
      </p:sp>
      <p:pic>
        <p:nvPicPr>
          <p:cNvPr id="14" name="Picture 13">
            <a:extLst>
              <a:ext uri="{FF2B5EF4-FFF2-40B4-BE49-F238E27FC236}">
                <a16:creationId xmlns:a16="http://schemas.microsoft.com/office/drawing/2014/main" id="{5E515BFF-979E-BE49-7D64-3AFEECD049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91861"/>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731166"/>
            <a:ext cx="10358967" cy="2354018"/>
          </a:xfrm>
        </p:spPr>
        <p:txBody>
          <a:bodyPr/>
          <a:lstStyle/>
          <a:p>
            <a:pPr>
              <a:lnSpc>
                <a:spcPct val="100000"/>
              </a:lnSpc>
              <a:spcBef>
                <a:spcPts val="1000"/>
              </a:spcBef>
              <a:spcAft>
                <a:spcPts val="600"/>
              </a:spcAft>
            </a:pPr>
            <a:r>
              <a:rPr lang="en-US" sz="2300" dirty="0">
                <a:solidFill>
                  <a:schemeClr val="tx1"/>
                </a:solidFill>
              </a:rPr>
              <a:t>Incidence and severity of CRS and neurotoxicity with bispecific antibody therapy in patients with NHL </a:t>
            </a:r>
          </a:p>
          <a:p>
            <a:pPr>
              <a:lnSpc>
                <a:spcPct val="100000"/>
              </a:lnSpc>
              <a:spcBef>
                <a:spcPts val="1000"/>
              </a:spcBef>
              <a:spcAft>
                <a:spcPts val="600"/>
              </a:spcAft>
            </a:pPr>
            <a:r>
              <a:rPr lang="en-US" sz="2300" dirty="0">
                <a:solidFill>
                  <a:schemeClr val="tx1"/>
                </a:solidFill>
              </a:rPr>
              <a:t>Time course for and common signs and symptoms of CRS and neurotoxicity </a:t>
            </a:r>
          </a:p>
          <a:p>
            <a:pPr>
              <a:lnSpc>
                <a:spcPct val="100000"/>
              </a:lnSpc>
              <a:spcBef>
                <a:spcPts val="1000"/>
              </a:spcBef>
              <a:spcAft>
                <a:spcPts val="600"/>
              </a:spcAft>
            </a:pPr>
            <a:r>
              <a:rPr lang="en-US" sz="2300" dirty="0">
                <a:solidFill>
                  <a:schemeClr val="tx1"/>
                </a:solidFill>
              </a:rPr>
              <a:t>Optimal monitoring of patients for early detection of CRS and neurotoxicity </a:t>
            </a:r>
          </a:p>
          <a:p>
            <a:pPr>
              <a:lnSpc>
                <a:spcPct val="100000"/>
              </a:lnSpc>
              <a:spcBef>
                <a:spcPts val="1000"/>
              </a:spcBef>
              <a:spcAft>
                <a:spcPts val="600"/>
              </a:spcAft>
            </a:pPr>
            <a:r>
              <a:rPr lang="en-US" sz="2300" dirty="0">
                <a:solidFill>
                  <a:schemeClr val="tx1"/>
                </a:solidFill>
              </a:rPr>
              <a:t>Guideline-endorsed approaches to the mitigation and management of CRS and neurotoxicity  </a:t>
            </a:r>
          </a:p>
          <a:p>
            <a:pPr marL="98425" indent="0">
              <a:lnSpc>
                <a:spcPct val="100000"/>
              </a:lnSpc>
              <a:spcBef>
                <a:spcPts val="400"/>
              </a:spcBef>
              <a:spcAft>
                <a:spcPts val="0"/>
              </a:spcAft>
              <a:buNone/>
            </a:pPr>
            <a:endParaRPr lang="en-US" sz="2300" dirty="0">
              <a:solidFill>
                <a:schemeClr val="tx1"/>
              </a:solidFill>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251587" y="288447"/>
            <a:ext cx="7537675" cy="1143000"/>
          </a:xfrm>
        </p:spPr>
        <p:txBody>
          <a:bodyPr lIns="91440" tIns="91440" rIns="91440" bIns="182880"/>
          <a:lstStyle/>
          <a:p>
            <a:r>
              <a:rPr lang="en-US" sz="3200" dirty="0">
                <a:solidFill>
                  <a:schemeClr val="bg1"/>
                </a:solidFill>
              </a:rPr>
              <a:t>Cytokine Release Syndrome (CRS) and Neurotoxicity with Bispecific Antibodies </a:t>
            </a:r>
          </a:p>
        </p:txBody>
      </p:sp>
    </p:spTree>
    <p:extLst>
      <p:ext uri="{BB962C8B-B14F-4D97-AF65-F5344CB8AC3E}">
        <p14:creationId xmlns:p14="http://schemas.microsoft.com/office/powerpoint/2010/main" val="4632217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966EC2-3781-117C-DB95-9D4152C192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2688" y="212480"/>
            <a:ext cx="1554480" cy="1554480"/>
          </a:xfrm>
          <a:prstGeom prst="rect">
            <a:avLst/>
          </a:prstGeom>
        </p:spPr>
      </p:pic>
      <p:sp>
        <p:nvSpPr>
          <p:cNvPr id="7" name="Rectangle 6">
            <a:extLst>
              <a:ext uri="{FF2B5EF4-FFF2-40B4-BE49-F238E27FC236}">
                <a16:creationId xmlns:a16="http://schemas.microsoft.com/office/drawing/2014/main" id="{777F276E-0106-2D74-E4DE-5D177A1807CA}"/>
              </a:ext>
            </a:extLst>
          </p:cNvPr>
          <p:cNvSpPr/>
          <p:nvPr/>
        </p:nvSpPr>
        <p:spPr bwMode="auto">
          <a:xfrm>
            <a:off x="2251587" y="188641"/>
            <a:ext cx="753767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9" name="TextBox 8">
            <a:extLst>
              <a:ext uri="{FF2B5EF4-FFF2-40B4-BE49-F238E27FC236}">
                <a16:creationId xmlns:a16="http://schemas.microsoft.com/office/drawing/2014/main" id="{9A35AE64-B14F-C9D1-DECD-41667A0EDAC8}"/>
              </a:ext>
            </a:extLst>
          </p:cNvPr>
          <p:cNvSpPr txBox="1"/>
          <p:nvPr/>
        </p:nvSpPr>
        <p:spPr>
          <a:xfrm>
            <a:off x="191344" y="1781307"/>
            <a:ext cx="206024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Allan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sp>
        <p:nvSpPr>
          <p:cNvPr id="12" name="TextBox 11">
            <a:extLst>
              <a:ext uri="{FF2B5EF4-FFF2-40B4-BE49-F238E27FC236}">
                <a16:creationId xmlns:a16="http://schemas.microsoft.com/office/drawing/2014/main" id="{DD4F0168-C1FB-16F9-1D65-6006412D15CF}"/>
              </a:ext>
            </a:extLst>
          </p:cNvPr>
          <p:cNvSpPr txBox="1"/>
          <p:nvPr/>
        </p:nvSpPr>
        <p:spPr>
          <a:xfrm>
            <a:off x="9789262" y="1781307"/>
            <a:ext cx="182133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Kahl</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St Louis, Missouri</a:t>
            </a:r>
          </a:p>
        </p:txBody>
      </p:sp>
      <p:pic>
        <p:nvPicPr>
          <p:cNvPr id="14" name="Picture 13">
            <a:extLst>
              <a:ext uri="{FF2B5EF4-FFF2-40B4-BE49-F238E27FC236}">
                <a16:creationId xmlns:a16="http://schemas.microsoft.com/office/drawing/2014/main" id="{55E3BB63-1BAD-AFE0-564D-A99D9B87F5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91861"/>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731166"/>
            <a:ext cx="10358967" cy="2354018"/>
          </a:xfrm>
        </p:spPr>
        <p:txBody>
          <a:bodyPr/>
          <a:lstStyle/>
          <a:p>
            <a:pPr>
              <a:lnSpc>
                <a:spcPct val="100000"/>
              </a:lnSpc>
              <a:spcBef>
                <a:spcPts val="600"/>
              </a:spcBef>
              <a:spcAft>
                <a:spcPts val="600"/>
              </a:spcAft>
            </a:pPr>
            <a:r>
              <a:rPr lang="en-US" sz="2300" dirty="0">
                <a:solidFill>
                  <a:schemeClr val="tx1"/>
                </a:solidFill>
              </a:rPr>
              <a:t>Incidence of </a:t>
            </a:r>
            <a:r>
              <a:rPr lang="en-US" sz="2300" dirty="0" err="1">
                <a:solidFill>
                  <a:schemeClr val="tx1"/>
                </a:solidFill>
              </a:rPr>
              <a:t>cytopenias</a:t>
            </a:r>
            <a:r>
              <a:rPr lang="en-US" sz="2300" dirty="0">
                <a:solidFill>
                  <a:schemeClr val="tx1"/>
                </a:solidFill>
              </a:rPr>
              <a:t>, infections and tumor flare with bispecific antibody therapy in pivotal clinical trials </a:t>
            </a:r>
          </a:p>
          <a:p>
            <a:pPr lvl="0">
              <a:lnSpc>
                <a:spcPct val="100000"/>
              </a:lnSpc>
              <a:spcBef>
                <a:spcPts val="600"/>
              </a:spcBef>
              <a:spcAft>
                <a:spcPts val="600"/>
              </a:spcAft>
            </a:pPr>
            <a:r>
              <a:rPr lang="en-US" sz="2300" dirty="0">
                <a:solidFill>
                  <a:schemeClr val="tx1"/>
                </a:solidFill>
              </a:rPr>
              <a:t>Spectrum, frequency and severity of other common adverse events with bispecific antibodies among patients with NHL, such as fatigue, rash, musculoskeletal pain and laboratory anomalies </a:t>
            </a:r>
          </a:p>
          <a:p>
            <a:pPr lvl="0">
              <a:lnSpc>
                <a:spcPct val="100000"/>
              </a:lnSpc>
              <a:spcBef>
                <a:spcPts val="600"/>
              </a:spcBef>
              <a:spcAft>
                <a:spcPts val="600"/>
              </a:spcAft>
            </a:pPr>
            <a:r>
              <a:rPr lang="en-US" sz="2300" dirty="0">
                <a:solidFill>
                  <a:schemeClr val="tx1"/>
                </a:solidFill>
              </a:rPr>
              <a:t>Counseling patients about the importance of monitoring for and reporting symptoms of common and less common adverse events with bispecific antibodies </a:t>
            </a:r>
          </a:p>
          <a:p>
            <a:pPr lvl="0">
              <a:lnSpc>
                <a:spcPct val="100000"/>
              </a:lnSpc>
              <a:spcBef>
                <a:spcPts val="600"/>
              </a:spcBef>
              <a:spcAft>
                <a:spcPts val="600"/>
              </a:spcAft>
            </a:pPr>
            <a:r>
              <a:rPr lang="en-US" sz="2300" dirty="0">
                <a:solidFill>
                  <a:schemeClr val="tx1"/>
                </a:solidFill>
              </a:rPr>
              <a:t>Strategies to manage side effects of bispecific antibodies in routine practice; appropriate thresholds for dose modification and treatment discontinuation   </a:t>
            </a:r>
          </a:p>
          <a:p>
            <a:pPr marL="98425" indent="0">
              <a:lnSpc>
                <a:spcPct val="100000"/>
              </a:lnSpc>
              <a:spcBef>
                <a:spcPts val="400"/>
              </a:spcBef>
              <a:spcAft>
                <a:spcPts val="0"/>
              </a:spcAft>
              <a:buNone/>
            </a:pPr>
            <a:endParaRPr lang="en-US" sz="2300" dirty="0">
              <a:solidFill>
                <a:schemeClr val="tx1"/>
              </a:solidFill>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95600" y="227013"/>
            <a:ext cx="7056784" cy="1204434"/>
          </a:xfrm>
        </p:spPr>
        <p:txBody>
          <a:bodyPr lIns="91440" tIns="91440" rIns="91440" bIns="182880"/>
          <a:lstStyle/>
          <a:p>
            <a:r>
              <a:rPr lang="en-US" sz="3200" dirty="0">
                <a:solidFill>
                  <a:schemeClr val="bg1"/>
                </a:solidFill>
              </a:rPr>
              <a:t>Other Tolerability and Toxicity Issues with Bispecific Antibody Therapy </a:t>
            </a:r>
          </a:p>
        </p:txBody>
      </p:sp>
    </p:spTree>
    <p:extLst>
      <p:ext uri="{BB962C8B-B14F-4D97-AF65-F5344CB8AC3E}">
        <p14:creationId xmlns:p14="http://schemas.microsoft.com/office/powerpoint/2010/main" val="29412997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Mollie Moran, APRN-CNP, AOCNP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535914" cy="4524375"/>
          </a:xfrm>
        </p:spPr>
        <p:txBody>
          <a:bodyPr/>
          <a:lstStyle/>
          <a:p>
            <a:pPr marL="98425" indent="0">
              <a:buNone/>
            </a:pPr>
            <a:r>
              <a:rPr lang="en-US" sz="3200" dirty="0"/>
              <a:t>What I tell my patients about logistical considerations with bispecific antibodies, such as </a:t>
            </a:r>
            <a:r>
              <a:rPr lang="en-US" sz="3200" dirty="0" err="1"/>
              <a:t>premedications</a:t>
            </a:r>
            <a:r>
              <a:rPr lang="en-US" sz="3200" dirty="0"/>
              <a:t>/prophylaxis, the need for hospitalization, step-up dosing and duration of treatment   </a:t>
            </a:r>
          </a:p>
        </p:txBody>
      </p:sp>
      <p:pic>
        <p:nvPicPr>
          <p:cNvPr id="3" name="Picture 2">
            <a:extLst>
              <a:ext uri="{FF2B5EF4-FFF2-40B4-BE49-F238E27FC236}">
                <a16:creationId xmlns:a16="http://schemas.microsoft.com/office/drawing/2014/main" id="{3DA1935A-45D9-A6C4-C6C5-DF7D7C5B65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50904"/>
            <a:ext cx="1261872" cy="1261872"/>
          </a:xfrm>
          <a:prstGeom prst="rect">
            <a:avLst/>
          </a:prstGeom>
        </p:spPr>
      </p:pic>
    </p:spTree>
    <p:extLst>
      <p:ext uri="{BB962C8B-B14F-4D97-AF65-F5344CB8AC3E}">
        <p14:creationId xmlns:p14="http://schemas.microsoft.com/office/powerpoint/2010/main" val="9515060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Robin </a:t>
            </a:r>
            <a:r>
              <a:rPr lang="en-US" dirty="0" err="1"/>
              <a:t>Klebig</a:t>
            </a:r>
            <a:r>
              <a:rPr lang="en-US" dirty="0"/>
              <a:t>, MSN, APRN, CNP, AOCNP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about CRS and neurotoxicity associated with bispecific antibodies  </a:t>
            </a:r>
          </a:p>
        </p:txBody>
      </p:sp>
      <p:pic>
        <p:nvPicPr>
          <p:cNvPr id="3" name="Picture 2">
            <a:extLst>
              <a:ext uri="{FF2B5EF4-FFF2-40B4-BE49-F238E27FC236}">
                <a16:creationId xmlns:a16="http://schemas.microsoft.com/office/drawing/2014/main" id="{913F4342-2EAD-E05D-8605-32716BEF93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50904"/>
            <a:ext cx="1261872" cy="1261872"/>
          </a:xfrm>
          <a:prstGeom prst="rect">
            <a:avLst/>
          </a:prstGeom>
        </p:spPr>
      </p:pic>
    </p:spTree>
    <p:extLst>
      <p:ext uri="{BB962C8B-B14F-4D97-AF65-F5344CB8AC3E}">
        <p14:creationId xmlns:p14="http://schemas.microsoft.com/office/powerpoint/2010/main" val="36071016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Mollie Moran, APRN-CNP, AOCNP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about other toxicities associated with bispecific antibodies, such as </a:t>
            </a:r>
            <a:r>
              <a:rPr lang="en-US" sz="3200" dirty="0" err="1"/>
              <a:t>cytopenias</a:t>
            </a:r>
            <a:r>
              <a:rPr lang="en-US" sz="3200" dirty="0"/>
              <a:t> and infections, tumor flare, fatigue, rash, musculoskeletal pain and laboratory anomalies</a:t>
            </a:r>
          </a:p>
        </p:txBody>
      </p:sp>
      <p:pic>
        <p:nvPicPr>
          <p:cNvPr id="3" name="Picture 2">
            <a:extLst>
              <a:ext uri="{FF2B5EF4-FFF2-40B4-BE49-F238E27FC236}">
                <a16:creationId xmlns:a16="http://schemas.microsoft.com/office/drawing/2014/main" id="{5F0D3473-A6FC-E0E8-7398-ABA29C84F4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50904"/>
            <a:ext cx="1261872" cy="1261872"/>
          </a:xfrm>
          <a:prstGeom prst="rect">
            <a:avLst/>
          </a:prstGeom>
        </p:spPr>
      </p:pic>
    </p:spTree>
    <p:extLst>
      <p:ext uri="{BB962C8B-B14F-4D97-AF65-F5344CB8AC3E}">
        <p14:creationId xmlns:p14="http://schemas.microsoft.com/office/powerpoint/2010/main" val="2783690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Entering the oncology field and managing burnout</a:t>
            </a:r>
          </a:p>
        </p:txBody>
      </p:sp>
      <p:sp>
        <p:nvSpPr>
          <p:cNvPr id="15" name="TextBox 14">
            <a:extLst>
              <a:ext uri="{FF2B5EF4-FFF2-40B4-BE49-F238E27FC236}">
                <a16:creationId xmlns:a16="http://schemas.microsoft.com/office/drawing/2014/main" id="{D34DC091-47EE-597A-C700-F6D706C3E090}"/>
              </a:ext>
            </a:extLst>
          </p:cNvPr>
          <p:cNvSpPr txBox="1"/>
          <p:nvPr/>
        </p:nvSpPr>
        <p:spPr>
          <a:xfrm>
            <a:off x="3102064" y="5740118"/>
            <a:ext cx="597937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Sonia Glennie, ARNP, MSN, OCN</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5" name="Picture 4" descr="A person wearing glasses and headphones&#10;&#10;Description automatically generated">
            <a:extLst>
              <a:ext uri="{FF2B5EF4-FFF2-40B4-BE49-F238E27FC236}">
                <a16:creationId xmlns:a16="http://schemas.microsoft.com/office/drawing/2014/main" id="{E38644B7-31EB-86D7-25C6-8DBBB84CACD2}"/>
              </a:ext>
            </a:extLst>
          </p:cNvPr>
          <p:cNvPicPr>
            <a:picLocks noChangeAspect="1"/>
          </p:cNvPicPr>
          <p:nvPr/>
        </p:nvPicPr>
        <p:blipFill>
          <a:blip r:embed="rId3"/>
          <a:stretch>
            <a:fillRect/>
          </a:stretch>
        </p:blipFill>
        <p:spPr>
          <a:xfrm>
            <a:off x="3201316" y="2348253"/>
            <a:ext cx="5819605" cy="32735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05019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Choosing oncology work over other clinical roles</a:t>
            </a:r>
          </a:p>
        </p:txBody>
      </p:sp>
      <p:sp>
        <p:nvSpPr>
          <p:cNvPr id="15" name="TextBox 14">
            <a:extLst>
              <a:ext uri="{FF2B5EF4-FFF2-40B4-BE49-F238E27FC236}">
                <a16:creationId xmlns:a16="http://schemas.microsoft.com/office/drawing/2014/main" id="{D34DC091-47EE-597A-C700-F6D706C3E090}"/>
              </a:ext>
            </a:extLst>
          </p:cNvPr>
          <p:cNvSpPr txBox="1"/>
          <p:nvPr/>
        </p:nvSpPr>
        <p:spPr>
          <a:xfrm>
            <a:off x="3102064" y="5740118"/>
            <a:ext cx="597937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Sonia Glennie, ARNP, MSN, OCN</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5" name="Picture 4" descr="A person wearing glasses and headphones&#10;&#10;Description automatically generated">
            <a:extLst>
              <a:ext uri="{FF2B5EF4-FFF2-40B4-BE49-F238E27FC236}">
                <a16:creationId xmlns:a16="http://schemas.microsoft.com/office/drawing/2014/main" id="{E38644B7-31EB-86D7-25C6-8DBBB84CACD2}"/>
              </a:ext>
            </a:extLst>
          </p:cNvPr>
          <p:cNvPicPr>
            <a:picLocks noChangeAspect="1"/>
          </p:cNvPicPr>
          <p:nvPr/>
        </p:nvPicPr>
        <p:blipFill>
          <a:blip r:embed="rId3"/>
          <a:stretch>
            <a:fillRect/>
          </a:stretch>
        </p:blipFill>
        <p:spPr>
          <a:xfrm>
            <a:off x="3201316" y="2348253"/>
            <a:ext cx="5819605" cy="32735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10231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2C4919-FF00-DC8A-D233-2743BBCCF1CB}"/>
              </a:ext>
            </a:extLst>
          </p:cNvPr>
          <p:cNvSpPr txBox="1">
            <a:spLocks/>
          </p:cNvSpPr>
          <p:nvPr/>
        </p:nvSpPr>
        <p:spPr>
          <a:xfrm>
            <a:off x="1415480" y="1916832"/>
            <a:ext cx="9361040" cy="2520280"/>
          </a:xfrm>
          <a:prstGeom prst="rect">
            <a:avLst/>
          </a:prstGeom>
          <a:solidFill>
            <a:srgbClr val="E9F8FD"/>
          </a:solidFill>
          <a:ln>
            <a:solidFill>
              <a:schemeClr val="tx2">
                <a:lumMod val="50000"/>
                <a:lumOff val="50000"/>
              </a:schemeClr>
            </a:solidFill>
          </a:ln>
        </p:spPr>
        <p:txBody>
          <a:bodyPr lIns="365760" rIns="36576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t>This educational activity contains discussion of </a:t>
            </a:r>
            <a:b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br>
            <a: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t>non-FDA-approved uses of agents and regimens. Please refer to official prescribing information for each product for approved indications. </a:t>
            </a:r>
            <a:endParaRPr kumimoji="0" lang="en-US" sz="32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29198134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4B873E-9987-7348-B160-94F329EABED1}"/>
              </a:ext>
            </a:extLst>
          </p:cNvPr>
          <p:cNvSpPr txBox="1"/>
          <p:nvPr/>
        </p:nvSpPr>
        <p:spPr>
          <a:xfrm>
            <a:off x="911424" y="1905506"/>
            <a:ext cx="10369152" cy="3046988"/>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was it different to take care of this patient </a:t>
            </a:r>
            <a:b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versus another patient in the same oncologic setting? </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unique biopsychosocial factors (</a:t>
            </a:r>
            <a:r>
              <a:rPr kumimoji="0" lang="en-US" sz="3200" b="1"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eg</a:t>
            </a: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attitude, comorbidities, social support) were considered </a:t>
            </a:r>
            <a:b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 the overall management of this case? </a:t>
            </a:r>
          </a:p>
        </p:txBody>
      </p:sp>
    </p:spTree>
    <p:extLst>
      <p:ext uri="{BB962C8B-B14F-4D97-AF65-F5344CB8AC3E}">
        <p14:creationId xmlns:p14="http://schemas.microsoft.com/office/powerpoint/2010/main" val="15056112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CC8867_SCC_PowerPointTemplate_ScienceFocused_blu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SCC8867_SCC_PowerPointTemplate_ScienceFocused_blu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A3AE43-6F9B-44D6-9B26-EAC6705E4B29}"/>
</file>

<file path=customXml/itemProps2.xml><?xml version="1.0" encoding="utf-8"?>
<ds:datastoreItem xmlns:ds="http://schemas.openxmlformats.org/officeDocument/2006/customXml" ds:itemID="{50230561-8198-459D-9016-2AAA197ACF3F}"/>
</file>

<file path=docProps/app.xml><?xml version="1.0" encoding="utf-8"?>
<Properties xmlns="http://schemas.openxmlformats.org/officeDocument/2006/extended-properties" xmlns:vt="http://schemas.openxmlformats.org/officeDocument/2006/docPropsVTypes">
  <Template/>
  <TotalTime>85803</TotalTime>
  <Words>5522</Words>
  <Application>Microsoft Macintosh PowerPoint</Application>
  <PresentationFormat>Widescreen</PresentationFormat>
  <Paragraphs>640</Paragraphs>
  <Slides>78</Slides>
  <Notes>29</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78</vt:i4>
      </vt:variant>
    </vt:vector>
  </HeadingPairs>
  <TitlesOfParts>
    <vt:vector size="94" baseType="lpstr">
      <vt:lpstr>Aptos</vt:lpstr>
      <vt:lpstr>Arial</vt:lpstr>
      <vt:lpstr>Calibri</vt:lpstr>
      <vt:lpstr>Corbel</vt:lpstr>
      <vt:lpstr>Symbol</vt:lpstr>
      <vt:lpstr>system-ui</vt:lpstr>
      <vt:lpstr>Times</vt:lpstr>
      <vt:lpstr>Times New Roman</vt:lpstr>
      <vt:lpstr>Wingdings</vt:lpstr>
      <vt:lpstr>1_Default Design</vt:lpstr>
      <vt:lpstr>2_Default Design</vt:lpstr>
      <vt:lpstr>Custom Design</vt:lpstr>
      <vt:lpstr>Default Design</vt:lpstr>
      <vt:lpstr>SCC8867_SCC_PowerPointTemplate_ScienceFocused_blue</vt:lpstr>
      <vt:lpstr>6_SCC8867_SCC_PowerPointTemplate_ScienceFocused_blue</vt:lpstr>
      <vt:lpstr>3_Default Design</vt:lpstr>
      <vt:lpstr>Chronic Lymphocytic Leukemia and  Bispecific Antibodies in the Management of Lymphoma</vt:lpstr>
      <vt:lpstr>Faculty</vt:lpstr>
      <vt:lpstr>Dr Allan — Disclosures</vt:lpstr>
      <vt:lpstr>Dr Kahl — Disclosures</vt:lpstr>
      <vt:lpstr>Ms Klebig — Disclosures</vt:lpstr>
      <vt:lpstr>Ms Moran — Disclosures</vt:lpstr>
      <vt:lpstr>Commercial Support</vt:lpstr>
      <vt:lpstr>PowerPoint Presentation</vt:lpstr>
      <vt:lpstr>PowerPoint Presentation</vt:lpstr>
      <vt:lpstr>PowerPoint Presentation</vt:lpstr>
      <vt:lpstr>Oncology clinical trial terminology</vt:lpstr>
      <vt:lpstr>Agenda</vt:lpstr>
      <vt:lpstr>Agenda</vt:lpstr>
      <vt:lpstr>Consulting Nursing Faculty Comments</vt:lpstr>
      <vt:lpstr>Agenda</vt:lpstr>
      <vt:lpstr>Biology of CLL</vt:lpstr>
      <vt:lpstr>PowerPoint Presentation</vt:lpstr>
      <vt:lpstr>CLL Affects a Significant Number of Patients Worldwide,  and Predominantly Older Patients</vt:lpstr>
      <vt:lpstr>Indications for treatment: </vt:lpstr>
      <vt:lpstr>CLL special considerations</vt:lpstr>
      <vt:lpstr>Agenda</vt:lpstr>
      <vt:lpstr>Venetoclax-Based Up-Front Treatment</vt:lpstr>
      <vt:lpstr>PowerPoint Presentation</vt:lpstr>
      <vt:lpstr>Mechanism of Action of Venetoclax</vt:lpstr>
      <vt:lpstr>Venetoclax</vt:lpstr>
      <vt:lpstr>Patient Education: Venetoclax</vt:lpstr>
      <vt:lpstr>Patient Education: Venetoclax (Continued)</vt:lpstr>
      <vt:lpstr>TLS Risk with Venetoclax Is a Continuum Based on Multiple Factors</vt:lpstr>
      <vt:lpstr>Venetoclax: TLS Prophylaxis and Monitoring</vt:lpstr>
      <vt:lpstr>Agenda</vt:lpstr>
      <vt:lpstr>Available Bruton Tyrosine Kinase (BTK) Inhibitors</vt:lpstr>
      <vt:lpstr>PowerPoint Presentation</vt:lpstr>
      <vt:lpstr>Irreversible and Reversible BTK Inhibitors for CLL</vt:lpstr>
      <vt:lpstr>Ibrutinib</vt:lpstr>
      <vt:lpstr>Acalabrutinib</vt:lpstr>
      <vt:lpstr>Zanubrutinib</vt:lpstr>
      <vt:lpstr>Summary of Adverse Events with BTK Inhibitors</vt:lpstr>
      <vt:lpstr>Potential Role of BTK Inhibitors  with Venetoclax</vt:lpstr>
      <vt:lpstr>PowerPoint Presentation</vt:lpstr>
      <vt:lpstr>Selection and Sequencing of  Therapies for R/R CLL</vt:lpstr>
      <vt:lpstr>Pirtobrutinib</vt:lpstr>
      <vt:lpstr>Chimeric Antigen Receptor (CAR) Modified T Cells</vt:lpstr>
      <vt:lpstr>CAR T Cells: Mechanism of Action</vt:lpstr>
      <vt:lpstr>Overview of CAR T-Cell Therapy</vt:lpstr>
      <vt:lpstr>U.S. FDA Approves Liso-Cel as the First and Only CAR T Cell Therapy for Adults with Relapsed or Refractory Chronic Lymphocytic Leukemia (CLL) or Small Lymphocytic Lymphoma (SLL) Press Release: March 14, 2024</vt:lpstr>
      <vt:lpstr>Approved CAR T Cell Therapies in Lymphoma</vt:lpstr>
      <vt:lpstr>PowerPoint Presentation</vt:lpstr>
      <vt:lpstr>Consulting Nursing Faculty Comments</vt:lpstr>
      <vt:lpstr>Consulting Nursing Faculty Comments</vt:lpstr>
      <vt:lpstr>Agenda</vt:lpstr>
      <vt:lpstr>Bispecific Antibodies as a Treatment Option for Non-Hodgkin Lymphoma (NHL)</vt:lpstr>
      <vt:lpstr>PowerPoint Presentation</vt:lpstr>
      <vt:lpstr>Approved and Investigational Bispecific Antibodies for NHL</vt:lpstr>
      <vt:lpstr>Structure of Select Bispecific Antibodies</vt:lpstr>
      <vt:lpstr>Agenda</vt:lpstr>
      <vt:lpstr>Bispecific Antibodies in the Management  of Follicular Lymphoma (FL)</vt:lpstr>
      <vt:lpstr>Mosunetuzumab</vt:lpstr>
      <vt:lpstr>Mosunetuzumab: Mechanism of Action</vt:lpstr>
      <vt:lpstr>Agenda</vt:lpstr>
      <vt:lpstr>Bispecific Antibodies in the Management of Diffuse Large B-Cell Lymphoma (DLBCL)</vt:lpstr>
      <vt:lpstr>Epcoritamab: Mechanism of Action of Subcutaneous Bispecific Antibody</vt:lpstr>
      <vt:lpstr>Epcoritamab</vt:lpstr>
      <vt:lpstr>Glofitamab: Mechanism of Action</vt:lpstr>
      <vt:lpstr>Glofitamab</vt:lpstr>
      <vt:lpstr>Glofitamab: Background and Mechanism of Action</vt:lpstr>
      <vt:lpstr>Glofitamab Meets Primary Endpoint of Overall Survival for Relapsed or Refractory DLBCL in Phase III STARGLO Study Press Release: April 14, 2024</vt:lpstr>
      <vt:lpstr>Odronextamab: Mechanism of Action</vt:lpstr>
      <vt:lpstr>Odronextamab</vt:lpstr>
      <vt:lpstr>FDA Issues Complete Response Letters for Odronextamab for R/R FL and R/R DLBCL Press Release: March 25, 2024</vt:lpstr>
      <vt:lpstr>Agenda</vt:lpstr>
      <vt:lpstr>Practical Considerations with the  Use of Bispecific Antibodies</vt:lpstr>
      <vt:lpstr>Cytokine Release Syndrome (CRS) and Neurotoxicity with Bispecific Antibodies </vt:lpstr>
      <vt:lpstr>Other Tolerability and Toxicity Issues with Bispecific Antibody Therapy </vt:lpstr>
      <vt:lpstr>PowerPoint Presentation</vt:lpstr>
      <vt:lpstr>PowerPoint Presentation</vt:lpstr>
      <vt:lpstr>PowerPoint Presentation</vt:lpstr>
      <vt:lpstr>Consulting Nursing Faculty Comments</vt:lpstr>
      <vt:lpstr>Consulting Nursing Faculty Comments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8125</cp:revision>
  <cp:lastPrinted>2020-10-06T19:03:59Z</cp:lastPrinted>
  <dcterms:created xsi:type="dcterms:W3CDTF">2013-03-19T19:50:02Z</dcterms:created>
  <dcterms:modified xsi:type="dcterms:W3CDTF">2024-05-16T13:07:55Z</dcterms:modified>
  <cp:category/>
</cp:coreProperties>
</file>