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7.xml" ContentType="application/vnd.openxmlformats-officedocument.presentationml.notesSl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commentAuthors.xml" ContentType="application/vnd.openxmlformats-officedocument.presentationml.commentAuthors+xml"/>
  <Override PartName="/ppt/theme/theme4.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2.xml" ContentType="application/vnd.openxmlformats-officedocument.presentationml.tags+xml"/>
  <Override PartName="/ppt/tags/tag1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tags/tag8.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9.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1.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6" r:id="rId4"/>
    <p:sldMasterId id="2147484657" r:id="rId5"/>
  </p:sldMasterIdLst>
  <p:notesMasterIdLst>
    <p:notesMasterId r:id="rId49"/>
  </p:notesMasterIdLst>
  <p:handoutMasterIdLst>
    <p:handoutMasterId r:id="rId50"/>
  </p:handoutMasterIdLst>
  <p:sldIdLst>
    <p:sldId id="2147480101" r:id="rId6"/>
    <p:sldId id="2147480087" r:id="rId7"/>
    <p:sldId id="2147479949" r:id="rId8"/>
    <p:sldId id="2147479950" r:id="rId9"/>
    <p:sldId id="2147480083" r:id="rId10"/>
    <p:sldId id="2147480082" r:id="rId11"/>
    <p:sldId id="13407" r:id="rId12"/>
    <p:sldId id="2147481015" r:id="rId13"/>
    <p:sldId id="2147480947" r:id="rId14"/>
    <p:sldId id="2147480073" r:id="rId15"/>
    <p:sldId id="2147480138" r:id="rId16"/>
    <p:sldId id="2147480117" r:id="rId17"/>
    <p:sldId id="2147480119" r:id="rId18"/>
    <p:sldId id="375" r:id="rId19"/>
    <p:sldId id="2147480120" r:id="rId20"/>
    <p:sldId id="2147480121" r:id="rId21"/>
    <p:sldId id="2147480122" r:id="rId22"/>
    <p:sldId id="2141410892" r:id="rId23"/>
    <p:sldId id="388" r:id="rId24"/>
    <p:sldId id="2147480123" r:id="rId25"/>
    <p:sldId id="2147480124" r:id="rId26"/>
    <p:sldId id="2147470962" r:id="rId27"/>
    <p:sldId id="2147480128" r:id="rId28"/>
    <p:sldId id="2147480129" r:id="rId29"/>
    <p:sldId id="2147481007" r:id="rId30"/>
    <p:sldId id="2147480139" r:id="rId31"/>
    <p:sldId id="2147480125" r:id="rId32"/>
    <p:sldId id="2147480127" r:id="rId33"/>
    <p:sldId id="2147471797" r:id="rId34"/>
    <p:sldId id="2147481034" r:id="rId35"/>
    <p:sldId id="2147481035" r:id="rId36"/>
    <p:sldId id="2147480140" r:id="rId37"/>
    <p:sldId id="2147480130" r:id="rId38"/>
    <p:sldId id="2147480131" r:id="rId39"/>
    <p:sldId id="2147475695" r:id="rId40"/>
    <p:sldId id="2147480132" r:id="rId41"/>
    <p:sldId id="2147480133" r:id="rId42"/>
    <p:sldId id="2147480134" r:id="rId43"/>
    <p:sldId id="2146847025" r:id="rId44"/>
    <p:sldId id="2147480084" r:id="rId45"/>
    <p:sldId id="2147481047" r:id="rId46"/>
    <p:sldId id="2147480955" r:id="rId47"/>
    <p:sldId id="2147481031" r:id="rId48"/>
  </p:sldIdLst>
  <p:sldSz cx="12192000" cy="6858000"/>
  <p:notesSz cx="7772400" cy="10058400"/>
  <p:custDataLst>
    <p:tags r:id="rId5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E3E4E4"/>
    <a:srgbClr val="0C8965"/>
    <a:srgbClr val="F7E2E1"/>
    <a:srgbClr val="E4EDF2"/>
    <a:srgbClr val="E4EEF3"/>
    <a:srgbClr val="EDF5F9"/>
    <a:srgbClr val="E3EDF2"/>
    <a:srgbClr val="E3E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C761FA-124B-B649-AAED-11987AF7C04D}" v="7" dt="2024-04-22T19:37:10.0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6" autoAdjust="0"/>
    <p:restoredTop sz="95361" autoAdjust="0"/>
  </p:normalViewPr>
  <p:slideViewPr>
    <p:cSldViewPr>
      <p:cViewPr varScale="1">
        <p:scale>
          <a:sx n="61" d="100"/>
          <a:sy n="61" d="100"/>
        </p:scale>
        <p:origin x="232" y="1872"/>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openxmlformats.org/officeDocument/2006/relationships/customXml" Target="../customXml/item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ustomXml" Target="../customXml/item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5/13/24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291125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556137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3934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419658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878548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469517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596112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06975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07575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171084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457270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760F4796-C49B-1646-A9DA-58447A1E2E0F}"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43</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182784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88936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92A573A-DDAF-401A-BF51-04F202215F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716585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020662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FFB0BF4-AE40-436D-AE7D-83F50130F54E}" type="slidenum">
              <a:rPr kumimoji="0" lang="en-US" sz="1000" b="0" i="0" u="none" strike="noStrike" kern="1200" cap="none" spc="0" normalizeH="0" baseline="0" noProof="0" smtClean="0">
                <a:ln>
                  <a:noFill/>
                </a:ln>
                <a:solidFill>
                  <a:prstClr val="black"/>
                </a:solidFill>
                <a:effectLst/>
                <a:uLnTx/>
                <a:uFillTx/>
                <a:latin typeface="Arial"/>
                <a:ea typeface="MS PGothic" charset="0"/>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prstClr val="black"/>
              </a:solidFill>
              <a:effectLst/>
              <a:uLnTx/>
              <a:uFillTx/>
              <a:latin typeface="Arial"/>
              <a:ea typeface="MS PGothic" charset="0"/>
              <a:cs typeface="+mn-cs"/>
            </a:endParaRPr>
          </a:p>
        </p:txBody>
      </p:sp>
      <p:sp>
        <p:nvSpPr>
          <p:cNvPr id="35" name="Right Brace 34">
            <a:extLst>
              <a:ext uri="{FF2B5EF4-FFF2-40B4-BE49-F238E27FC236}">
                <a16:creationId xmlns:a16="http://schemas.microsoft.com/office/drawing/2014/main" id="{78B60EE2-4000-40AB-BBFC-7EC9A3683880}"/>
              </a:ext>
            </a:extLst>
          </p:cNvPr>
          <p:cNvSpPr/>
          <p:nvPr/>
        </p:nvSpPr>
        <p:spPr>
          <a:xfrm rot="10800000" flipH="1" flipV="1">
            <a:off x="5906098" y="3378476"/>
            <a:ext cx="187420" cy="5063254"/>
          </a:xfrm>
          <a:prstGeom prst="rightBrace">
            <a:avLst>
              <a:gd name="adj1" fmla="val 0"/>
              <a:gd name="adj2" fmla="val 50000"/>
            </a:avLst>
          </a:prstGeom>
          <a:ln w="63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lIns="96661" tIns="48331" rIns="96661" bIns="48331" rtlCol="0" anchor="ctr"/>
          <a:lstStyle/>
          <a:p>
            <a:pPr marL="0" marR="0" lvl="0" indent="0" algn="ctr" defTabSz="96658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0000"/>
              </a:solidFill>
              <a:effectLst/>
              <a:uLnTx/>
              <a:uFillTx/>
              <a:latin typeface="Arial"/>
              <a:ea typeface="+mn-ea"/>
              <a:cs typeface="+mn-cs"/>
            </a:endParaRPr>
          </a:p>
        </p:txBody>
      </p:sp>
      <p:sp>
        <p:nvSpPr>
          <p:cNvPr id="9" name="Slide Image Placeholder 8">
            <a:extLst>
              <a:ext uri="{FF2B5EF4-FFF2-40B4-BE49-F238E27FC236}">
                <a16:creationId xmlns:a16="http://schemas.microsoft.com/office/drawing/2014/main" id="{CF0CDC56-D638-48D5-B2EB-1243C573F8EB}"/>
              </a:ext>
            </a:extLst>
          </p:cNvPr>
          <p:cNvSpPr>
            <a:spLocks noGrp="1" noRot="1" noChangeAspect="1"/>
          </p:cNvSpPr>
          <p:nvPr>
            <p:ph type="sldImg"/>
          </p:nvPr>
        </p:nvSpPr>
        <p:spPr>
          <a:xfrm>
            <a:off x="46038" y="741363"/>
            <a:ext cx="6577012" cy="3700462"/>
          </a:xfrm>
        </p:spPr>
      </p:sp>
      <p:sp>
        <p:nvSpPr>
          <p:cNvPr id="5" name="Notes Placeholder 4">
            <a:extLst>
              <a:ext uri="{FF2B5EF4-FFF2-40B4-BE49-F238E27FC236}">
                <a16:creationId xmlns:a16="http://schemas.microsoft.com/office/drawing/2014/main" id="{E063E3D4-EC5C-4DD8-973D-53E8DBB8A42E}"/>
              </a:ext>
            </a:extLst>
          </p:cNvPr>
          <p:cNvSpPr>
            <a:spLocks noGrp="1"/>
          </p:cNvSpPr>
          <p:nvPr>
            <p:ph type="body" idx="1"/>
          </p:nvPr>
        </p:nvSpPr>
        <p:spPr>
          <a:xfrm>
            <a:off x="1142999" y="3494667"/>
            <a:ext cx="4754563" cy="4622800"/>
          </a:xfrm>
        </p:spPr>
        <p:txBody>
          <a:bodyPr/>
          <a:lstStyle/>
          <a:p>
            <a:endParaRPr lang="en-US" sz="800" dirty="0"/>
          </a:p>
        </p:txBody>
      </p:sp>
      <p:sp>
        <p:nvSpPr>
          <p:cNvPr id="22" name="Rectangle 21">
            <a:extLst>
              <a:ext uri="{FF2B5EF4-FFF2-40B4-BE49-F238E27FC236}">
                <a16:creationId xmlns:a16="http://schemas.microsoft.com/office/drawing/2014/main" id="{C71D1FCD-6865-48CD-9F25-C2C2F8901EDC}"/>
              </a:ext>
            </a:extLst>
          </p:cNvPr>
          <p:cNvSpPr>
            <a:spLocks noChangeArrowheads="1"/>
          </p:cNvSpPr>
          <p:nvPr/>
        </p:nvSpPr>
        <p:spPr bwMode="auto">
          <a:xfrm flipH="1">
            <a:off x="6086229" y="5572020"/>
            <a:ext cx="714675" cy="553998"/>
          </a:xfrm>
          <a:prstGeom prst="rect">
            <a:avLst/>
          </a:prstGeom>
          <a:solidFill>
            <a:schemeClr val="bg1">
              <a:lumMod val="95000"/>
            </a:schemeClr>
          </a:solidFill>
          <a:ln w="6350" algn="ctr">
            <a:solidFill>
              <a:schemeClr val="tx1">
                <a:lumMod val="75000"/>
                <a:lumOff val="25000"/>
              </a:schemeClr>
            </a:solidFill>
            <a:miter lim="800000"/>
            <a:headEnd/>
            <a:tailEnd/>
          </a:ln>
        </p:spPr>
        <p:txBody>
          <a:bodyPr wrap="square" lIns="21599" tIns="0" rIns="0" bIns="0">
            <a:spAutoFit/>
          </a:bodyPr>
          <a:lstStyle/>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S PGothic" charset="0"/>
                <a:cs typeface="+mn-cs"/>
              </a:rPr>
              <a:t>Note for reviewers:</a:t>
            </a:r>
            <a:br>
              <a:rPr kumimoji="0" lang="en-US" sz="600" b="0" i="0" u="none" strike="noStrike" kern="1200" cap="none" spc="0" normalizeH="0" baseline="0" noProof="0">
                <a:ln>
                  <a:noFill/>
                </a:ln>
                <a:solidFill>
                  <a:prstClr val="black"/>
                </a:solidFill>
                <a:effectLst/>
                <a:uLnTx/>
                <a:uFillTx/>
                <a:latin typeface="Arial"/>
                <a:ea typeface="MS PGothic" charset="0"/>
                <a:cs typeface="+mn-cs"/>
              </a:rPr>
            </a:br>
            <a:r>
              <a:rPr kumimoji="0" lang="en-US" sz="600" b="0" i="0" u="none" strike="noStrike" kern="1200" cap="none" spc="0" normalizeH="0" baseline="0" noProof="0">
                <a:ln>
                  <a:noFill/>
                </a:ln>
                <a:solidFill>
                  <a:prstClr val="black"/>
                </a:solidFill>
                <a:effectLst/>
                <a:uLnTx/>
                <a:uFillTx/>
                <a:latin typeface="Arial"/>
                <a:ea typeface="MS PGothic" charset="0"/>
                <a:cs typeface="+mn-cs"/>
              </a:rPr>
              <a:t>URL access dates have been updated- otherwise no changes to reference block</a:t>
            </a:r>
          </a:p>
        </p:txBody>
      </p:sp>
      <p:sp>
        <p:nvSpPr>
          <p:cNvPr id="32" name="Rectangle 31">
            <a:extLst>
              <a:ext uri="{FF2B5EF4-FFF2-40B4-BE49-F238E27FC236}">
                <a16:creationId xmlns:a16="http://schemas.microsoft.com/office/drawing/2014/main" id="{E9059957-ECEA-4174-9260-D14B6ACC2C77}"/>
              </a:ext>
            </a:extLst>
          </p:cNvPr>
          <p:cNvSpPr>
            <a:spLocks noChangeArrowheads="1"/>
          </p:cNvSpPr>
          <p:nvPr/>
        </p:nvSpPr>
        <p:spPr bwMode="auto">
          <a:xfrm flipH="1">
            <a:off x="23018" y="96463"/>
            <a:ext cx="6811963" cy="276999"/>
          </a:xfrm>
          <a:prstGeom prst="rect">
            <a:avLst/>
          </a:prstGeom>
          <a:solidFill>
            <a:schemeClr val="bg1">
              <a:lumMod val="95000"/>
            </a:schemeClr>
          </a:solidFill>
          <a:ln w="6350" algn="ctr">
            <a:solidFill>
              <a:schemeClr val="tx1">
                <a:lumMod val="75000"/>
                <a:lumOff val="25000"/>
              </a:schemeClr>
            </a:solidFill>
            <a:miter lim="800000"/>
            <a:headEnd/>
            <a:tailEnd/>
          </a:ln>
        </p:spPr>
        <p:txBody>
          <a:bodyPr wrap="square" lIns="21599" tIns="0" rIns="0" bIns="0">
            <a:spAutoFit/>
          </a:bodyPr>
          <a:lstStyle/>
          <a:p>
            <a:pPr marL="0" marR="0" lvl="0" indent="0" algn="ctr" defTabSz="96658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S PGothic" charset="0"/>
                <a:cs typeface="+mn-cs"/>
              </a:rPr>
              <a:t>Note for reviewers: This is an approved slide from ESMO Fall 2021 (NX-GBL-NRP-PPTX-210002)</a:t>
            </a:r>
            <a:br>
              <a:rPr kumimoji="0" lang="en-US" sz="900" b="0" i="0" u="none" strike="noStrike" kern="1200" cap="none" spc="0" normalizeH="0" baseline="0" noProof="0">
                <a:ln>
                  <a:noFill/>
                </a:ln>
                <a:solidFill>
                  <a:prstClr val="black"/>
                </a:solidFill>
                <a:effectLst/>
                <a:uLnTx/>
                <a:uFillTx/>
                <a:latin typeface="Arial"/>
                <a:ea typeface="MS PGothic" charset="0"/>
                <a:cs typeface="+mn-cs"/>
              </a:rPr>
            </a:br>
            <a:r>
              <a:rPr kumimoji="0" lang="en-US" sz="900" b="0" i="0" u="none" strike="noStrike" kern="1200" cap="none" spc="0" normalizeH="0" baseline="0" noProof="0">
                <a:ln>
                  <a:noFill/>
                </a:ln>
                <a:solidFill>
                  <a:prstClr val="black"/>
                </a:solidFill>
                <a:effectLst/>
                <a:uLnTx/>
                <a:uFillTx/>
                <a:latin typeface="Arial"/>
                <a:ea typeface="MS PGothic" charset="0"/>
                <a:cs typeface="+mn-cs"/>
              </a:rPr>
              <a:t>Slide content is unchanged from previous version</a:t>
            </a:r>
          </a:p>
        </p:txBody>
      </p:sp>
      <p:sp>
        <p:nvSpPr>
          <p:cNvPr id="37" name="Rectangle 36">
            <a:extLst>
              <a:ext uri="{FF2B5EF4-FFF2-40B4-BE49-F238E27FC236}">
                <a16:creationId xmlns:a16="http://schemas.microsoft.com/office/drawing/2014/main" id="{415A75C0-EE20-4328-9C28-23231360D670}"/>
              </a:ext>
            </a:extLst>
          </p:cNvPr>
          <p:cNvSpPr>
            <a:spLocks noChangeArrowheads="1"/>
          </p:cNvSpPr>
          <p:nvPr/>
        </p:nvSpPr>
        <p:spPr bwMode="auto">
          <a:xfrm flipH="1">
            <a:off x="370158" y="2101725"/>
            <a:ext cx="573938" cy="384721"/>
          </a:xfrm>
          <a:prstGeom prst="rect">
            <a:avLst/>
          </a:prstGeom>
          <a:solidFill>
            <a:schemeClr val="bg1"/>
          </a:solidFill>
          <a:ln w="6350" algn="ctr">
            <a:solidFill>
              <a:schemeClr val="tx1"/>
            </a:solidFill>
            <a:miter lim="800000"/>
            <a:headEnd/>
            <a:tailEnd/>
          </a:ln>
        </p:spPr>
        <p:txBody>
          <a:bodyPr wrap="square" lIns="21599" tIns="0" rIns="0" bIns="0">
            <a:spAutoFit/>
          </a:bodyPr>
          <a:lstStyle/>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1. Burger 2011/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p2474/c1/¶4/L1-3; c2/¶1/L8-14</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2. </a:t>
            </a:r>
            <a:r>
              <a:rPr kumimoji="0" lang="en-US" sz="500" b="0" i="0" u="none" strike="noStrike" kern="1200" cap="none" spc="0" normalizeH="0" baseline="0" noProof="0" dirty="0" err="1">
                <a:ln>
                  <a:noFill/>
                </a:ln>
                <a:solidFill>
                  <a:prstClr val="black"/>
                </a:solidFill>
                <a:effectLst/>
                <a:uLnTx/>
                <a:uFillTx/>
                <a:latin typeface="Arial"/>
                <a:ea typeface="MS PGothic" charset="0"/>
                <a:cs typeface="+mn-cs"/>
              </a:rPr>
              <a:t>Perren</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 2011/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p2485/c1/¶3/L1-8</a:t>
            </a:r>
          </a:p>
        </p:txBody>
      </p:sp>
      <p:sp>
        <p:nvSpPr>
          <p:cNvPr id="39" name="Rectangle 38">
            <a:extLst>
              <a:ext uri="{FF2B5EF4-FFF2-40B4-BE49-F238E27FC236}">
                <a16:creationId xmlns:a16="http://schemas.microsoft.com/office/drawing/2014/main" id="{5BC459FE-62E4-4052-A9C9-48145DBD82B0}"/>
              </a:ext>
            </a:extLst>
          </p:cNvPr>
          <p:cNvSpPr>
            <a:spLocks noChangeArrowheads="1"/>
          </p:cNvSpPr>
          <p:nvPr/>
        </p:nvSpPr>
        <p:spPr bwMode="auto">
          <a:xfrm flipH="1">
            <a:off x="371380" y="2546565"/>
            <a:ext cx="582951" cy="2616101"/>
          </a:xfrm>
          <a:prstGeom prst="rect">
            <a:avLst/>
          </a:prstGeom>
          <a:solidFill>
            <a:schemeClr val="bg1"/>
          </a:solidFill>
          <a:ln w="6350" algn="ctr">
            <a:solidFill>
              <a:schemeClr val="tx1"/>
            </a:solidFill>
            <a:miter lim="800000"/>
            <a:headEnd/>
            <a:tailEnd/>
          </a:ln>
        </p:spPr>
        <p:txBody>
          <a:bodyPr wrap="square" lIns="21599" tIns="0" rIns="0" bIns="0">
            <a:spAutoFit/>
          </a:bodyPr>
          <a:lstStyle/>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Bevacizumab (EU)</a:t>
            </a:r>
            <a:endParaRPr kumimoji="0" lang="en-US" sz="500" b="0"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7. </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Avastin EMA CHMP 2011/p1/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¶1,2</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Bevacizumab (US)</a:t>
            </a:r>
            <a:endParaRPr kumimoji="0" lang="en-US" sz="500" b="0"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8.</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 Roche Press Release 2018/p1/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Date; ¶1</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Olaparib (US)</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9.</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 FDA Lynparza Press Release 2018/p1/¶1</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Olaparib (EU)</a:t>
            </a:r>
            <a:endParaRPr kumimoji="0" lang="en-US" sz="500" b="0"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10.</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 Lynparza EMA CHMP 2019/p1/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¶1,2, Bullet 1</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Niraparib (US/EU)</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11. </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GSK FDA Approval Press Release 2020/p1/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Date; p2/¶1/L1-7</a:t>
            </a:r>
            <a:endParaRPr kumimoji="0" lang="en-US" sz="500" b="1"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12.</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 GSK EMA Approval Press Release 2020/p1/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Date; ¶1; p2/¶1</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Olaparib + </a:t>
            </a:r>
            <a:r>
              <a:rPr kumimoji="0" lang="en-US" sz="500" b="1" i="0" u="none" strike="noStrike" kern="1200" cap="none" spc="0" normalizeH="0" baseline="0" noProof="0" dirty="0" err="1">
                <a:ln>
                  <a:noFill/>
                </a:ln>
                <a:solidFill>
                  <a:prstClr val="black"/>
                </a:solidFill>
                <a:effectLst/>
                <a:uLnTx/>
                <a:uFillTx/>
                <a:latin typeface="Arial"/>
                <a:ea typeface="MS PGothic" charset="0"/>
                <a:cs typeface="+mn-cs"/>
              </a:rPr>
              <a:t>bev</a:t>
            </a: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 (US/EU)</a:t>
            </a: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13. </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FDA Olaparib + </a:t>
            </a:r>
            <a:r>
              <a:rPr kumimoji="0" lang="en-US" sz="500" b="0" i="0" u="none" strike="noStrike" kern="1200" cap="none" spc="0" normalizeH="0" baseline="0" noProof="0" dirty="0" err="1">
                <a:ln>
                  <a:noFill/>
                </a:ln>
                <a:solidFill>
                  <a:prstClr val="black"/>
                </a:solidFill>
                <a:effectLst/>
                <a:uLnTx/>
                <a:uFillTx/>
                <a:latin typeface="Arial"/>
                <a:ea typeface="MS PGothic" charset="0"/>
                <a:cs typeface="+mn-cs"/>
              </a:rPr>
              <a:t>bev</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 Approval Press Release 2020/p1/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¶1</a:t>
            </a:r>
            <a:endParaRPr kumimoji="0" lang="en-US" sz="500" b="1" i="0" u="none" strike="noStrike" kern="1200" cap="none" spc="0" normalizeH="0" baseline="0" noProof="0" dirty="0">
              <a:ln>
                <a:noFill/>
              </a:ln>
              <a:solidFill>
                <a:prstClr val="black"/>
              </a:solidFill>
              <a:effectLst/>
              <a:uLnTx/>
              <a:uFillTx/>
              <a:latin typeface="Arial"/>
              <a:ea typeface="MS PGothic" charset="0"/>
              <a:cs typeface="+mn-cs"/>
            </a:endParaRPr>
          </a:p>
          <a:p>
            <a:pPr marL="0" marR="0" lvl="0" indent="0" algn="l" defTabSz="966588"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Arial"/>
                <a:ea typeface="MS PGothic" charset="0"/>
                <a:cs typeface="+mn-cs"/>
              </a:rPr>
              <a:t>14.</a:t>
            </a: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 Lynparza EMA CHMP 2020/p1/</a:t>
            </a:r>
            <a:br>
              <a:rPr kumimoji="0" lang="en-US" sz="5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500" b="0" i="0" u="none" strike="noStrike" kern="1200" cap="none" spc="0" normalizeH="0" baseline="0" noProof="0" dirty="0">
                <a:ln>
                  <a:noFill/>
                </a:ln>
                <a:solidFill>
                  <a:prstClr val="black"/>
                </a:solidFill>
                <a:effectLst/>
                <a:uLnTx/>
                <a:uFillTx/>
                <a:latin typeface="Arial"/>
                <a:ea typeface="MS PGothic" charset="0"/>
                <a:cs typeface="+mn-cs"/>
              </a:rPr>
              <a:t>¶1,2; Bullet 3</a:t>
            </a:r>
            <a:endParaRPr kumimoji="0" lang="en-US" sz="500" b="1" i="0" u="none" strike="noStrike" kern="1200" cap="none" spc="0" normalizeH="0" baseline="0" noProof="0" dirty="0">
              <a:ln>
                <a:noFill/>
              </a:ln>
              <a:solidFill>
                <a:prstClr val="black"/>
              </a:solidFill>
              <a:effectLst/>
              <a:uLnTx/>
              <a:uFillTx/>
              <a:latin typeface="Arial"/>
              <a:ea typeface="MS PGothic" charset="0"/>
              <a:cs typeface="+mn-cs"/>
            </a:endParaRPr>
          </a:p>
        </p:txBody>
      </p:sp>
      <p:sp>
        <p:nvSpPr>
          <p:cNvPr id="40" name="Right Brace 39">
            <a:extLst>
              <a:ext uri="{FF2B5EF4-FFF2-40B4-BE49-F238E27FC236}">
                <a16:creationId xmlns:a16="http://schemas.microsoft.com/office/drawing/2014/main" id="{EBDA5CB5-564B-4588-B063-34903B7EE89A}"/>
              </a:ext>
            </a:extLst>
          </p:cNvPr>
          <p:cNvSpPr/>
          <p:nvPr/>
        </p:nvSpPr>
        <p:spPr>
          <a:xfrm rot="10800000">
            <a:off x="1024008" y="1798004"/>
            <a:ext cx="112093" cy="297485"/>
          </a:xfrm>
          <a:prstGeom prst="rightBrace">
            <a:avLst>
              <a:gd name="adj1" fmla="val 0"/>
              <a:gd name="adj2" fmla="val 50000"/>
            </a:avLst>
          </a:prstGeom>
          <a:ln w="6350">
            <a:solidFill>
              <a:schemeClr val="tx1"/>
            </a:solidFill>
          </a:ln>
        </p:spPr>
        <p:style>
          <a:lnRef idx="1">
            <a:schemeClr val="dk1"/>
          </a:lnRef>
          <a:fillRef idx="0">
            <a:schemeClr val="dk1"/>
          </a:fillRef>
          <a:effectRef idx="0">
            <a:schemeClr val="dk1"/>
          </a:effectRef>
          <a:fontRef idx="minor">
            <a:schemeClr val="tx1"/>
          </a:fontRef>
        </p:style>
        <p:txBody>
          <a:bodyPr lIns="96661" tIns="48331" rIns="96661" bIns="48331" rtlCol="0" anchor="ctr"/>
          <a:lstStyle/>
          <a:p>
            <a:pPr marL="0" marR="0" lvl="0" indent="0" algn="ctr" defTabSz="96658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0000"/>
              </a:solidFill>
              <a:effectLst/>
              <a:uLnTx/>
              <a:uFillTx/>
              <a:latin typeface="Arial"/>
              <a:ea typeface="+mn-ea"/>
              <a:cs typeface="+mn-cs"/>
            </a:endParaRPr>
          </a:p>
        </p:txBody>
      </p:sp>
      <p:cxnSp>
        <p:nvCxnSpPr>
          <p:cNvPr id="41" name="Connector: Elbow 40">
            <a:extLst>
              <a:ext uri="{FF2B5EF4-FFF2-40B4-BE49-F238E27FC236}">
                <a16:creationId xmlns:a16="http://schemas.microsoft.com/office/drawing/2014/main" id="{E7C21C38-4EBB-468F-8091-A1A560ACA6CE}"/>
              </a:ext>
            </a:extLst>
          </p:cNvPr>
          <p:cNvCxnSpPr>
            <a:cxnSpLocks/>
            <a:stCxn id="40" idx="1"/>
            <a:endCxn id="37" idx="1"/>
          </p:cNvCxnSpPr>
          <p:nvPr/>
        </p:nvCxnSpPr>
        <p:spPr>
          <a:xfrm flipH="1">
            <a:off x="944096" y="1946746"/>
            <a:ext cx="79912" cy="347340"/>
          </a:xfrm>
          <a:prstGeom prst="bentConnector3">
            <a:avLst>
              <a:gd name="adj1" fmla="val 19393"/>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ight Brace 41">
            <a:extLst>
              <a:ext uri="{FF2B5EF4-FFF2-40B4-BE49-F238E27FC236}">
                <a16:creationId xmlns:a16="http://schemas.microsoft.com/office/drawing/2014/main" id="{0A566C76-76F2-4240-B7A1-A378EBE445E4}"/>
              </a:ext>
            </a:extLst>
          </p:cNvPr>
          <p:cNvSpPr/>
          <p:nvPr/>
        </p:nvSpPr>
        <p:spPr>
          <a:xfrm rot="10800000">
            <a:off x="1024007" y="2294085"/>
            <a:ext cx="112092" cy="461384"/>
          </a:xfrm>
          <a:prstGeom prst="rightBrace">
            <a:avLst>
              <a:gd name="adj1" fmla="val 0"/>
              <a:gd name="adj2" fmla="val 50000"/>
            </a:avLst>
          </a:prstGeom>
          <a:ln w="6350">
            <a:solidFill>
              <a:schemeClr val="tx1"/>
            </a:solidFill>
          </a:ln>
        </p:spPr>
        <p:style>
          <a:lnRef idx="1">
            <a:schemeClr val="dk1"/>
          </a:lnRef>
          <a:fillRef idx="0">
            <a:schemeClr val="dk1"/>
          </a:fillRef>
          <a:effectRef idx="0">
            <a:schemeClr val="dk1"/>
          </a:effectRef>
          <a:fontRef idx="minor">
            <a:schemeClr val="tx1"/>
          </a:fontRef>
        </p:style>
        <p:txBody>
          <a:bodyPr lIns="96661" tIns="48331" rIns="96661" bIns="48331" rtlCol="0" anchor="ctr"/>
          <a:lstStyle/>
          <a:p>
            <a:pPr marL="0" marR="0" lvl="0" indent="0" algn="ctr" defTabSz="96658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0000"/>
              </a:solidFill>
              <a:effectLst/>
              <a:uLnTx/>
              <a:uFillTx/>
              <a:latin typeface="Arial"/>
              <a:ea typeface="+mn-ea"/>
              <a:cs typeface="+mn-cs"/>
            </a:endParaRPr>
          </a:p>
        </p:txBody>
      </p:sp>
      <p:cxnSp>
        <p:nvCxnSpPr>
          <p:cNvPr id="43" name="Connector: Elbow 42">
            <a:extLst>
              <a:ext uri="{FF2B5EF4-FFF2-40B4-BE49-F238E27FC236}">
                <a16:creationId xmlns:a16="http://schemas.microsoft.com/office/drawing/2014/main" id="{7BBEF4A8-7B1B-41E2-8BA0-9397BA2A44C6}"/>
              </a:ext>
            </a:extLst>
          </p:cNvPr>
          <p:cNvCxnSpPr>
            <a:cxnSpLocks/>
            <a:stCxn id="42" idx="1"/>
            <a:endCxn id="39" idx="1"/>
          </p:cNvCxnSpPr>
          <p:nvPr/>
        </p:nvCxnSpPr>
        <p:spPr>
          <a:xfrm flipH="1">
            <a:off x="954331" y="2524777"/>
            <a:ext cx="69676" cy="1329839"/>
          </a:xfrm>
          <a:prstGeom prst="bentConnector3">
            <a:avLst>
              <a:gd name="adj1" fmla="val 6984"/>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3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240C9-F1D0-4C45-9F76-E899660D7962}"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1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110" charset="-128"/>
              <a:cs typeface="+mn-cs"/>
            </a:endParaRPr>
          </a:p>
        </p:txBody>
      </p:sp>
    </p:spTree>
    <p:extLst>
      <p:ext uri="{BB962C8B-B14F-4D97-AF65-F5344CB8AC3E}">
        <p14:creationId xmlns:p14="http://schemas.microsoft.com/office/powerpoint/2010/main" val="326444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3656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253912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5/13/24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3314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6803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143236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8334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1120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70825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5382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10393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468041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703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807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0813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026386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7260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637240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63997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68590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2726002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2768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427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403951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402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106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301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50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776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661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149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6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15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13952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87779724"/>
      </p:ext>
    </p:extLst>
  </p:cSld>
  <p:clrMapOvr>
    <a:masterClrMapping/>
  </p:clrMapOvr>
  <p:transition spd="slow"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98460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2414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5764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8463" y="1397000"/>
            <a:ext cx="11435077" cy="4622800"/>
          </a:xfrm>
        </p:spPr>
        <p:txBody>
          <a:bodyPr/>
          <a:lstStyle>
            <a:lvl1pPr marL="0" indent="0">
              <a:buNone/>
              <a:defRPr b="0">
                <a:solidFill>
                  <a:schemeClr val="tx2"/>
                </a:solidFill>
              </a:defRPr>
            </a:lvl1pPr>
            <a:lvl2pPr marL="256020" indent="-256020">
              <a:buFont typeface="Arial" panose="020B0604020202020204" pitchFamily="34" charset="0"/>
              <a:buChar char="•"/>
              <a:defRPr/>
            </a:lvl2pPr>
            <a:lvl3pPr marL="755866" indent="-341358">
              <a:buFont typeface="Arial" panose="020B0604020202020204" pitchFamily="34" charset="0"/>
              <a:buChar char="–"/>
              <a:defRPr/>
            </a:lvl3pPr>
            <a:lvl4pPr marL="1182565" indent="-268211">
              <a:buFont typeface="Arial" panose="020B0604020202020204" pitchFamily="34" charset="0"/>
              <a:buChar char="•"/>
              <a:defRPr/>
            </a:lvl4pPr>
            <a:lvl5pPr marL="1609264" indent="-304784">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Tree>
    <p:custDataLst>
      <p:tags r:id="rId1"/>
    </p:custDataLst>
    <p:extLst>
      <p:ext uri="{BB962C8B-B14F-4D97-AF65-F5344CB8AC3E}">
        <p14:creationId xmlns:p14="http://schemas.microsoft.com/office/powerpoint/2010/main" val="1346797099"/>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573213"/>
            <a:ext cx="10820400" cy="4205287"/>
          </a:xfrm>
          <a:prstGeom prst="rect">
            <a:avLst/>
          </a:prstGeom>
        </p:spPr>
        <p:txBody>
          <a:bodyPr>
            <a:normAutofit/>
          </a:bodyPr>
          <a:lstStyle/>
          <a:p>
            <a:pPr lvl="0"/>
            <a:r>
              <a:rPr lang="en-US"/>
              <a:t>Click to edit Master text styles</a:t>
            </a:r>
          </a:p>
        </p:txBody>
      </p:sp>
    </p:spTree>
    <p:extLst>
      <p:ext uri="{BB962C8B-B14F-4D97-AF65-F5344CB8AC3E}">
        <p14:creationId xmlns:p14="http://schemas.microsoft.com/office/powerpoint/2010/main" val="2992898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684144" y="381005"/>
            <a:ext cx="10678584" cy="492443"/>
          </a:xfrm>
        </p:spPr>
        <p:txBody>
          <a:bodyPr/>
          <a:lstStyle>
            <a:lvl1pPr>
              <a:defRPr lang="en-US" sz="3200" b="1" dirty="0">
                <a:solidFill>
                  <a:srgbClr val="FFCC00"/>
                </a:solidFill>
                <a:latin typeface="Arial" pitchFamily="34" charset="0"/>
                <a:ea typeface="+mj-ea"/>
                <a:cs typeface="Arial" pitchFamily="34" charset="0"/>
              </a:defRPr>
            </a:lvl1pPr>
          </a:lstStyle>
          <a:p>
            <a:r>
              <a:rPr lang="en-US" dirty="0"/>
              <a:t>Click to edit Master title style</a:t>
            </a:r>
          </a:p>
        </p:txBody>
      </p:sp>
      <p:sp>
        <p:nvSpPr>
          <p:cNvPr id="8" name="Content Placeholder 1"/>
          <p:cNvSpPr>
            <a:spLocks noGrp="1"/>
          </p:cNvSpPr>
          <p:nvPr>
            <p:ph idx="10"/>
          </p:nvPr>
        </p:nvSpPr>
        <p:spPr>
          <a:xfrm>
            <a:off x="684144" y="1295400"/>
            <a:ext cx="10678584" cy="1746632"/>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36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4504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320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2457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053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392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521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858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10786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585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698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35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367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25771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03777347"/>
      </p:ext>
    </p:extLst>
  </p:cSld>
  <p:clrMapOvr>
    <a:masterClrMapping/>
  </p:clrMapOvr>
  <p:transition spd="slow"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67986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72978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35722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40267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4.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635"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5/13/24</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9289963"/>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22">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288690589"/>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 id="2147484650" r:id="rId14"/>
    <p:sldLayoutId id="2147484651" r:id="rId15"/>
    <p:sldLayoutId id="2147484652" r:id="rId16"/>
    <p:sldLayoutId id="2147484653" r:id="rId17"/>
    <p:sldLayoutId id="2147484654" r:id="rId18"/>
    <p:sldLayoutId id="2147484655" r:id="rId19"/>
    <p:sldLayoutId id="2147484656"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815663592"/>
      </p:ext>
    </p:extLst>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 id="2147484669" r:id="rId12"/>
    <p:sldLayoutId id="2147484670" r:id="rId13"/>
    <p:sldLayoutId id="2147484671" r:id="rId14"/>
    <p:sldLayoutId id="2147484672" r:id="rId15"/>
    <p:sldLayoutId id="2147484673" r:id="rId16"/>
    <p:sldLayoutId id="2147484674" r:id="rId17"/>
    <p:sldLayoutId id="2147484675"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www.researchtopractice.com/ONS2024Clips" TargetMode="External"/><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20888"/>
            <a:ext cx="12192000" cy="1044352"/>
          </a:xfrm>
        </p:spPr>
        <p:txBody>
          <a:bodyPr wrap="square" anchor="ctr">
            <a:noAutofit/>
          </a:bodyPr>
          <a:lstStyle/>
          <a:p>
            <a:pPr>
              <a:spcBef>
                <a:spcPts val="2400"/>
              </a:spcBef>
            </a:pPr>
            <a:r>
              <a:rPr lang="en-US" sz="4400" dirty="0"/>
              <a:t>Ovarian Cancer</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Friday, April 26,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PM – 7:30 PM</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Courtney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Arn</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Floor J Backes,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Jaclyn Shaver, MS, APRN, CNP, WHNP</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630154"/>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99830"/>
            <a:ext cx="12188952" cy="1631216"/>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into Current Clinical Care</a:t>
            </a:r>
          </a:p>
        </p:txBody>
      </p:sp>
    </p:spTree>
    <p:custDataLst>
      <p:tags r:id="rId1"/>
    </p:custDataLst>
    <p:extLst>
      <p:ext uri="{BB962C8B-B14F-4D97-AF65-F5344CB8AC3E}">
        <p14:creationId xmlns:p14="http://schemas.microsoft.com/office/powerpoint/2010/main" val="977345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271464" y="1628800"/>
            <a:ext cx="9361040" cy="4313213"/>
          </a:xfrm>
        </p:spPr>
        <p:txBody>
          <a:bodyPr/>
          <a:lstStyle/>
          <a:p>
            <a:pPr marL="0" marR="0" indent="0">
              <a:spcBef>
                <a:spcPts val="2400"/>
              </a:spcBef>
              <a:spcAft>
                <a:spcPts val="0"/>
              </a:spcAft>
              <a:buNone/>
            </a:pPr>
            <a:r>
              <a:rPr lang="en-US" sz="2800" dirty="0">
                <a:solidFill>
                  <a:srgbClr val="0432FF"/>
                </a:solidFill>
              </a:rPr>
              <a:t>Module 1: </a:t>
            </a:r>
            <a:r>
              <a:rPr lang="en-US" sz="2800" dirty="0">
                <a:solidFill>
                  <a:srgbClr val="002060"/>
                </a:solidFill>
              </a:rPr>
              <a:t>Newly Diagnosed Advanced Ovarian Cancer</a:t>
            </a:r>
          </a:p>
          <a:p>
            <a:pPr marL="0" marR="0" indent="0">
              <a:spcBef>
                <a:spcPts val="2400"/>
              </a:spcBef>
              <a:spcAft>
                <a:spcPts val="0"/>
              </a:spcAft>
              <a:buNone/>
            </a:pPr>
            <a:r>
              <a:rPr lang="en-US" sz="2800" dirty="0">
                <a:solidFill>
                  <a:srgbClr val="0432FF"/>
                </a:solidFill>
              </a:rPr>
              <a:t>Module 2: </a:t>
            </a:r>
            <a:r>
              <a:rPr lang="en-US" sz="2800" dirty="0">
                <a:solidFill>
                  <a:srgbClr val="002060"/>
                </a:solidFill>
              </a:rPr>
              <a:t>Role of PARP Inhibitors in the Management of Relapsed/Refractory Ovarian Cancer</a:t>
            </a:r>
          </a:p>
          <a:p>
            <a:pPr marL="0" marR="0" indent="0">
              <a:spcBef>
                <a:spcPts val="2400"/>
              </a:spcBef>
              <a:spcAft>
                <a:spcPts val="0"/>
              </a:spcAft>
              <a:buNone/>
            </a:pPr>
            <a:r>
              <a:rPr lang="en-US" sz="2800" dirty="0">
                <a:solidFill>
                  <a:srgbClr val="0432FF"/>
                </a:solidFill>
              </a:rPr>
              <a:t>Module 3: </a:t>
            </a:r>
            <a:r>
              <a:rPr lang="en-US" sz="2800" dirty="0">
                <a:solidFill>
                  <a:srgbClr val="002060"/>
                </a:solidFill>
              </a:rPr>
              <a:t>Targeted Therapy for Patients with Advanced Ovarian Cancer </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2BF10F-4CBD-A744-53BD-EA9ECEA43C8B}"/>
              </a:ext>
            </a:extLst>
          </p:cNvPr>
          <p:cNvSpPr/>
          <p:nvPr/>
        </p:nvSpPr>
        <p:spPr bwMode="auto">
          <a:xfrm>
            <a:off x="767408" y="1607555"/>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271464" y="1628800"/>
            <a:ext cx="9289032" cy="4313213"/>
          </a:xfrm>
        </p:spPr>
        <p:txBody>
          <a:bodyPr/>
          <a:lstStyle/>
          <a:p>
            <a:pPr marL="0" marR="0" indent="0">
              <a:spcBef>
                <a:spcPts val="2400"/>
              </a:spcBef>
              <a:spcAft>
                <a:spcPts val="0"/>
              </a:spcAft>
              <a:buNone/>
            </a:pPr>
            <a:r>
              <a:rPr lang="en-US" sz="2800" dirty="0">
                <a:solidFill>
                  <a:schemeClr val="bg1"/>
                </a:solidFill>
              </a:rPr>
              <a:t>Module 1: Newly Diagnosed Advanced Ovarian Cancer</a:t>
            </a:r>
          </a:p>
          <a:p>
            <a:pPr marL="0" marR="0" indent="0">
              <a:spcBef>
                <a:spcPts val="2400"/>
              </a:spcBef>
              <a:spcAft>
                <a:spcPts val="0"/>
              </a:spcAft>
              <a:buNone/>
            </a:pPr>
            <a:r>
              <a:rPr lang="en-US" sz="2800" dirty="0">
                <a:solidFill>
                  <a:srgbClr val="0432FF"/>
                </a:solidFill>
              </a:rPr>
              <a:t>Module 2: </a:t>
            </a:r>
            <a:r>
              <a:rPr lang="en-US" sz="2800" dirty="0">
                <a:solidFill>
                  <a:srgbClr val="002060"/>
                </a:solidFill>
              </a:rPr>
              <a:t>Role of PARP Inhibitors in the Management of Relapsed/Refractory Ovarian Cancer</a:t>
            </a:r>
          </a:p>
          <a:p>
            <a:pPr marL="0" marR="0" indent="0">
              <a:spcBef>
                <a:spcPts val="2400"/>
              </a:spcBef>
              <a:spcAft>
                <a:spcPts val="0"/>
              </a:spcAft>
              <a:buNone/>
            </a:pPr>
            <a:r>
              <a:rPr lang="en-US" sz="2800" dirty="0">
                <a:solidFill>
                  <a:srgbClr val="0432FF"/>
                </a:solidFill>
              </a:rPr>
              <a:t>Module 3: </a:t>
            </a:r>
            <a:r>
              <a:rPr lang="en-US" sz="2800" dirty="0">
                <a:solidFill>
                  <a:srgbClr val="002060"/>
                </a:solidFill>
              </a:rPr>
              <a:t>Targeted Therapy for Patients with Advanced Ovarian Cancer </a:t>
            </a:r>
          </a:p>
        </p:txBody>
      </p:sp>
    </p:spTree>
    <p:extLst>
      <p:ext uri="{BB962C8B-B14F-4D97-AF65-F5344CB8AC3E}">
        <p14:creationId xmlns:p14="http://schemas.microsoft.com/office/powerpoint/2010/main" val="2779052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251991"/>
            <a:ext cx="10358967" cy="2354018"/>
          </a:xfrm>
        </p:spPr>
        <p:txBody>
          <a:bodyPr/>
          <a:lstStyle/>
          <a:p>
            <a:pPr marL="0" marR="0" lvl="0" indent="0">
              <a:spcBef>
                <a:spcPts val="0"/>
              </a:spcBef>
              <a:spcAft>
                <a:spcPts val="0"/>
              </a:spcAft>
              <a:buNone/>
            </a:pPr>
            <a:endParaRPr lang="en-US" sz="2400" kern="100" dirty="0">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Incidence of OC in the United States and the rest of the world</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Various histologic subtypes of OC and implications for prognosis and treatmen</a:t>
            </a:r>
            <a:r>
              <a:rPr lang="en-US" sz="2400" kern="100" dirty="0">
                <a:latin typeface="+mn-lt"/>
                <a:ea typeface="Aptos" panose="020B0004020202020204" pitchFamily="34" charset="0"/>
                <a:cs typeface="Times New Roman" panose="02020603050405020304" pitchFamily="18" charset="0"/>
              </a:rPr>
              <a:t>t</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Survival rates associated with various stages of OC</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Rationale for stable OC incidence yet rising number of patients with the disease; contribution of the availability of novel therapies to this phenomenon</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Similarities and differences between germline and somatic genetic mutations</a:t>
            </a:r>
          </a:p>
        </p:txBody>
      </p:sp>
      <p:sp>
        <p:nvSpPr>
          <p:cNvPr id="6" name="TextBox 5">
            <a:extLst>
              <a:ext uri="{FF2B5EF4-FFF2-40B4-BE49-F238E27FC236}">
                <a16:creationId xmlns:a16="http://schemas.microsoft.com/office/drawing/2014/main" id="{99967DAF-4C43-725B-A9F8-3EE6A5FBA575}"/>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11" name="TextBox 10">
            <a:extLst>
              <a:ext uri="{FF2B5EF4-FFF2-40B4-BE49-F238E27FC236}">
                <a16:creationId xmlns:a16="http://schemas.microsoft.com/office/drawing/2014/main" id="{22AA00DD-CF93-83A2-5D28-A79F5FFEED63}"/>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2" name="Picture 1">
            <a:extLst>
              <a:ext uri="{FF2B5EF4-FFF2-40B4-BE49-F238E27FC236}">
                <a16:creationId xmlns:a16="http://schemas.microsoft.com/office/drawing/2014/main" id="{AAF1E4B9-168D-3AB9-4FAC-4E87AD923F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4" name="Picture 3">
            <a:extLst>
              <a:ext uri="{FF2B5EF4-FFF2-40B4-BE49-F238E27FC236}">
                <a16:creationId xmlns:a16="http://schemas.microsoft.com/office/drawing/2014/main" id="{1E28E87F-4745-2C4D-BBBB-7CFBE5E4F3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9" name="Title 1">
            <a:extLst>
              <a:ext uri="{FF2B5EF4-FFF2-40B4-BE49-F238E27FC236}">
                <a16:creationId xmlns:a16="http://schemas.microsoft.com/office/drawing/2014/main" id="{EDB0DFBB-CA37-D71F-925A-37BA4BDC5A26}"/>
              </a:ext>
            </a:extLst>
          </p:cNvPr>
          <p:cNvSpPr>
            <a:spLocks noGrp="1"/>
          </p:cNvSpPr>
          <p:nvPr>
            <p:ph type="title"/>
          </p:nvPr>
        </p:nvSpPr>
        <p:spPr>
          <a:xfrm>
            <a:off x="2167224" y="586560"/>
            <a:ext cx="7560841" cy="1143000"/>
          </a:xfrm>
        </p:spPr>
        <p:txBody>
          <a:bodyPr lIns="91440" tIns="91440" rIns="91440" bIns="182880"/>
          <a:lstStyle/>
          <a:p>
            <a:r>
              <a:rPr lang="en-US" sz="3200" dirty="0">
                <a:solidFill>
                  <a:schemeClr val="bg1"/>
                </a:solidFill>
              </a:rPr>
              <a:t>The Incidence, Pathogenesis and Prognosis of Ovarian Cancer (OC); Genetic Testing in Newly Diagnosed Advanced OC</a:t>
            </a:r>
          </a:p>
        </p:txBody>
      </p:sp>
    </p:spTree>
    <p:extLst>
      <p:ext uri="{BB962C8B-B14F-4D97-AF65-F5344CB8AC3E}">
        <p14:creationId xmlns:p14="http://schemas.microsoft.com/office/powerpoint/2010/main" val="3963754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439CFA-1FFE-3C5A-6BD0-78590AF18CB0}"/>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86E41854-047F-FB78-B08C-88A56164E03E}"/>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0F574EA6-B52E-E146-FDBF-A67BCF742C52}"/>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5B27F6F3-7089-2D26-43AD-480192626F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E2CC3603-8D15-B8F3-8A00-F226D9A368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771422" cy="2354018"/>
          </a:xfrm>
        </p:spPr>
        <p:txBody>
          <a:bodyPr/>
          <a:lstStyle/>
          <a:p>
            <a:pPr marL="342900" indent="-342900">
              <a:spcBef>
                <a:spcPts val="0"/>
              </a:spcBef>
              <a:spcAft>
                <a:spcPts val="0"/>
              </a:spcAft>
            </a:pPr>
            <a:r>
              <a:rPr lang="en-US" sz="2400" kern="100" dirty="0">
                <a:effectLst/>
                <a:latin typeface="+mn-lt"/>
                <a:ea typeface="Aptos" panose="020B0004020202020204" pitchFamily="34" charset="0"/>
                <a:cs typeface="Times New Roman" panose="02020603050405020304" pitchFamily="18" charset="0"/>
              </a:rPr>
              <a:t>Incidence and clinical significance of BRCA mutations and other germline or somatic alterations in OC, such as PALB2, ATM and RAD51C/D</a:t>
            </a:r>
          </a:p>
          <a:p>
            <a:pPr marL="342900" indent="-342900">
              <a:lnSpc>
                <a:spcPct val="55000"/>
              </a:lnSpc>
              <a:spcBef>
                <a:spcPts val="0"/>
              </a:spcBef>
              <a:spcAft>
                <a:spcPts val="0"/>
              </a:spcAft>
            </a:pPr>
            <a:endParaRPr lang="en-US" sz="2400" kern="100" dirty="0">
              <a:effectLst/>
              <a:latin typeface="+mn-lt"/>
              <a:ea typeface="Aptos" panose="020B0004020202020204" pitchFamily="34" charset="0"/>
              <a:cs typeface="Times New Roman" panose="02020603050405020304" pitchFamily="18" charset="0"/>
            </a:endParaRPr>
          </a:p>
          <a:p>
            <a:pPr marL="342900" indent="-342900">
              <a:spcBef>
                <a:spcPts val="0"/>
              </a:spcBef>
              <a:spcAft>
                <a:spcPts val="0"/>
              </a:spcAft>
            </a:pPr>
            <a:r>
              <a:rPr lang="en-US" sz="2400" kern="100" dirty="0">
                <a:effectLst/>
                <a:latin typeface="+mn-lt"/>
                <a:ea typeface="Aptos" panose="020B0004020202020204" pitchFamily="34" charset="0"/>
                <a:cs typeface="Times New Roman" panose="02020603050405020304" pitchFamily="18" charset="0"/>
              </a:rPr>
              <a:t>Definition and frequency of homologous recombination deficiency (HRD) in OC; rationale for determining HRD status and available testing methodologies</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indent="-342900">
              <a:spcBef>
                <a:spcPts val="0"/>
              </a:spcBef>
              <a:spcAft>
                <a:spcPts val="0"/>
              </a:spcAft>
            </a:pPr>
            <a:r>
              <a:rPr lang="en-US" sz="2400" kern="100" dirty="0">
                <a:effectLst/>
                <a:latin typeface="+mn-lt"/>
                <a:ea typeface="Aptos" panose="020B0004020202020204" pitchFamily="34" charset="0"/>
                <a:cs typeface="Times New Roman" panose="02020603050405020304" pitchFamily="18" charset="0"/>
              </a:rPr>
              <a:t>Current roles of next-generation sequencing and germline sequencing in advanced OC; similarities and differences among available genetic testing platforms</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indent="-342900">
              <a:spcBef>
                <a:spcPts val="0"/>
              </a:spcBef>
              <a:spcAft>
                <a:spcPts val="0"/>
              </a:spcAft>
            </a:pPr>
            <a:r>
              <a:rPr lang="en-US" sz="2400" kern="100" dirty="0">
                <a:effectLst/>
                <a:latin typeface="+mn-lt"/>
                <a:ea typeface="Aptos" panose="020B0004020202020204" pitchFamily="34" charset="0"/>
                <a:cs typeface="Times New Roman" panose="02020603050405020304" pitchFamily="18" charset="0"/>
              </a:rPr>
              <a:t>Purpose and potential benefits of genetic counseling after a diagnosis of OC</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167224" y="586560"/>
            <a:ext cx="7560841" cy="1143000"/>
          </a:xfrm>
        </p:spPr>
        <p:txBody>
          <a:bodyPr lIns="91440" tIns="91440" rIns="91440" bIns="182880"/>
          <a:lstStyle/>
          <a:p>
            <a:r>
              <a:rPr lang="en-US" sz="3200" dirty="0">
                <a:solidFill>
                  <a:schemeClr val="bg1"/>
                </a:solidFill>
              </a:rPr>
              <a:t>The Incidence, Pathogenesis and Prognosis of Ovarian Cancer (OC); Genetic Testing in Newly Diagnosed Advanced OC</a:t>
            </a:r>
          </a:p>
        </p:txBody>
      </p:sp>
    </p:spTree>
    <p:extLst>
      <p:ext uri="{BB962C8B-B14F-4D97-AF65-F5344CB8AC3E}">
        <p14:creationId xmlns:p14="http://schemas.microsoft.com/office/powerpoint/2010/main" val="2094744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523102"/>
            <a:ext cx="11110912" cy="951687"/>
          </a:xfrm>
        </p:spPr>
        <p:txBody>
          <a:bodyPr>
            <a:normAutofit/>
          </a:bodyPr>
          <a:lstStyle/>
          <a:p>
            <a:r>
              <a:rPr lang="en-US" dirty="0"/>
              <a:t>The Typical Course of Advanced Ovarian Cancer</a:t>
            </a:r>
            <a:endParaRPr lang="en-US" baseline="30000" dirty="0"/>
          </a:p>
        </p:txBody>
      </p:sp>
      <p:sp>
        <p:nvSpPr>
          <p:cNvPr id="21" name="TextBox 20">
            <a:extLst>
              <a:ext uri="{FF2B5EF4-FFF2-40B4-BE49-F238E27FC236}">
                <a16:creationId xmlns:a16="http://schemas.microsoft.com/office/drawing/2014/main" id="{8ABB3B78-000B-4C8F-8447-0B95E40A98D0}"/>
              </a:ext>
            </a:extLst>
          </p:cNvPr>
          <p:cNvSpPr txBox="1"/>
          <p:nvPr/>
        </p:nvSpPr>
        <p:spPr>
          <a:xfrm>
            <a:off x="335360" y="6197109"/>
            <a:ext cx="7261010" cy="546816"/>
          </a:xfrm>
          <a:prstGeom prst="rect">
            <a:avLst/>
          </a:prstGeom>
          <a:noFill/>
        </p:spPr>
        <p:txBody>
          <a:bodyPr wrap="square" lIns="0" tIns="0" rIns="0" bIns="0" rtlCol="0" anchor="b" anchorCtr="0">
            <a:spAutoFit/>
          </a:bodyPr>
          <a:lstStyle/>
          <a:p>
            <a:pPr marL="0" marR="0" lvl="0" indent="0" algn="l" defTabSz="609585" rtl="0" eaLnBrk="1" fontAlgn="auto" latinLnBrk="0" hangingPunct="1">
              <a:lnSpc>
                <a:spcPct val="80000"/>
              </a:lnSpc>
              <a:spcBef>
                <a:spcPts val="24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*Around 5% of patients are primary treatment-refractory, meaning disease progressed during therapy or within 4 weeks after the last dose. </a:t>
            </a:r>
          </a:p>
          <a:p>
            <a:pPr marL="0" marR="0" lvl="0" indent="0" algn="l" defTabSz="609585" rtl="0" eaLnBrk="1" fontAlgn="auto" latinLnBrk="0" hangingPunct="1">
              <a:lnSpc>
                <a:spcPct val="80000"/>
              </a:lnSpc>
              <a:spcBef>
                <a:spcPts val="24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IDS=interval debulking surgery.</a:t>
            </a:r>
            <a:endParaRPr kumimoji="0" lang="da-DK" sz="10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a:p>
            <a:pPr marL="0" marR="0" lvl="0" indent="0" algn="l" defTabSz="609585" rtl="0" eaLnBrk="1" fontAlgn="auto" latinLnBrk="0" hangingPunct="1">
              <a:lnSpc>
                <a:spcPct val="80000"/>
              </a:lnSpc>
              <a:spcBef>
                <a:spcPts val="24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Calibri Light" panose="020F0302020204030204"/>
                <a:ea typeface="MS PGothic" charset="0"/>
                <a:cs typeface="+mn-cs"/>
              </a:rPr>
              <a:t>1. Ledermann JA et al. </a:t>
            </a:r>
            <a:r>
              <a:rPr kumimoji="0" lang="da-DK" sz="1000" b="0" i="1" u="none" strike="noStrike" kern="1200" cap="none" spc="0" normalizeH="0" baseline="0" noProof="0" dirty="0">
                <a:ln>
                  <a:noFill/>
                </a:ln>
                <a:solidFill>
                  <a:prstClr val="black"/>
                </a:solidFill>
                <a:effectLst/>
                <a:uLnTx/>
                <a:uFillTx/>
                <a:latin typeface="Calibri Light" panose="020F0302020204030204"/>
                <a:ea typeface="MS PGothic" charset="0"/>
                <a:cs typeface="+mn-cs"/>
              </a:rPr>
              <a:t>Ann Oncol. </a:t>
            </a:r>
            <a:r>
              <a:rPr kumimoji="0" lang="da-DK" sz="1000" b="0" i="0" u="none" strike="noStrike" kern="1200" cap="none" spc="0" normalizeH="0" baseline="0" noProof="0" dirty="0">
                <a:ln>
                  <a:noFill/>
                </a:ln>
                <a:solidFill>
                  <a:prstClr val="black"/>
                </a:solidFill>
                <a:effectLst/>
                <a:uLnTx/>
                <a:uFillTx/>
                <a:latin typeface="Calibri Light" panose="020F0302020204030204"/>
                <a:ea typeface="MS PGothic" charset="0"/>
                <a:cs typeface="+mn-cs"/>
              </a:rPr>
              <a:t>2013;24(Suppl 6):vi24-vi32. 2. Giornelli GH. </a:t>
            </a:r>
            <a:r>
              <a:rPr kumimoji="0" lang="da-DK" sz="1000" b="0" i="1" u="none" strike="noStrike" kern="1200" cap="none" spc="0" normalizeH="0" baseline="0" noProof="0" dirty="0">
                <a:ln>
                  <a:noFill/>
                </a:ln>
                <a:solidFill>
                  <a:prstClr val="black"/>
                </a:solidFill>
                <a:effectLst/>
                <a:uLnTx/>
                <a:uFillTx/>
                <a:latin typeface="Calibri Light" panose="020F0302020204030204"/>
                <a:ea typeface="MS PGothic" charset="0"/>
                <a:cs typeface="+mn-cs"/>
              </a:rPr>
              <a:t>Springerplus</a:t>
            </a:r>
            <a:r>
              <a:rPr kumimoji="0" lang="da-DK" sz="1000" b="0" i="0" u="none" strike="noStrike" kern="1200" cap="none" spc="0" normalizeH="0" baseline="0" noProof="0" dirty="0">
                <a:ln>
                  <a:noFill/>
                </a:ln>
                <a:solidFill>
                  <a:prstClr val="black"/>
                </a:solidFill>
                <a:effectLst/>
                <a:uLnTx/>
                <a:uFillTx/>
                <a:latin typeface="Calibri Light" panose="020F0302020204030204"/>
                <a:ea typeface="MS PGothic" charset="0"/>
                <a:cs typeface="+mn-cs"/>
              </a:rPr>
              <a:t>. 2016;5(1):1197. 3. </a:t>
            </a:r>
            <a:r>
              <a:rPr kumimoji="0" lang="it-IT" sz="1000" b="0" i="0" u="none" strike="noStrike" kern="1200" cap="none" spc="0" normalizeH="0" baseline="0" noProof="0" dirty="0">
                <a:ln>
                  <a:noFill/>
                </a:ln>
                <a:solidFill>
                  <a:prstClr val="black"/>
                </a:solidFill>
                <a:effectLst/>
                <a:uLnTx/>
                <a:uFillTx/>
                <a:latin typeface="Calibri Light" panose="020F0302020204030204"/>
                <a:ea typeface="MS PGothic" charset="0"/>
                <a:cs typeface="+mn-cs"/>
              </a:rPr>
              <a:t>Pignata S et al. </a:t>
            </a:r>
            <a:r>
              <a:rPr kumimoji="0" lang="it-IT" sz="1000" b="0" i="1" u="none" strike="noStrike" kern="1200" cap="none" spc="0" normalizeH="0" baseline="0" noProof="0" dirty="0">
                <a:ln>
                  <a:noFill/>
                </a:ln>
                <a:solidFill>
                  <a:prstClr val="black"/>
                </a:solidFill>
                <a:effectLst/>
                <a:uLnTx/>
                <a:uFillTx/>
                <a:latin typeface="Calibri Light" panose="020F0302020204030204"/>
                <a:ea typeface="MS PGothic" charset="0"/>
                <a:cs typeface="+mn-cs"/>
              </a:rPr>
              <a:t>Ann Oncol. </a:t>
            </a:r>
            <a:r>
              <a:rPr kumimoji="0" lang="it-IT" sz="1000" b="0" i="0" u="none" strike="noStrike" kern="1200" cap="none" spc="0" normalizeH="0" baseline="0" noProof="0" dirty="0">
                <a:ln>
                  <a:noFill/>
                </a:ln>
                <a:solidFill>
                  <a:prstClr val="black"/>
                </a:solidFill>
                <a:effectLst/>
                <a:uLnTx/>
                <a:uFillTx/>
                <a:latin typeface="Calibri Light" panose="020F0302020204030204"/>
                <a:ea typeface="MS PGothic" charset="0"/>
                <a:cs typeface="+mn-cs"/>
              </a:rPr>
              <a:t>2017;28(suppl_8):viii51-viii56. 4. </a:t>
            </a:r>
            <a:r>
              <a:rPr kumimoji="0" lang="fr-FR" sz="1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du Bois A et al. </a:t>
            </a:r>
            <a:r>
              <a:rPr kumimoji="0" lang="fr-FR" sz="1000" b="0" i="1" u="none" strike="noStrike" kern="1200" cap="none" spc="0" normalizeH="0" baseline="0" noProof="0" dirty="0">
                <a:ln>
                  <a:noFill/>
                </a:ln>
                <a:solidFill>
                  <a:prstClr val="black"/>
                </a:solidFill>
                <a:effectLst/>
                <a:uLnTx/>
                <a:uFillTx/>
                <a:latin typeface="Calibri" panose="020F0502020204030204"/>
                <a:ea typeface="MS PGothic" charset="0"/>
                <a:cs typeface="+mn-cs"/>
              </a:rPr>
              <a:t>Cancer</a:t>
            </a:r>
            <a:r>
              <a:rPr kumimoji="0" lang="fr-FR" sz="1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2009;115(6):1234-1244.</a:t>
            </a:r>
            <a:r>
              <a:rPr kumimoji="0" lang="it-IT" sz="1000" b="0" i="0" u="none" strike="noStrike" kern="1200" cap="none" spc="0" normalizeH="0" baseline="0" noProof="0" dirty="0">
                <a:ln>
                  <a:noFill/>
                </a:ln>
                <a:solidFill>
                  <a:prstClr val="black"/>
                </a:solidFill>
                <a:effectLst/>
                <a:uLnTx/>
                <a:uFillTx/>
                <a:latin typeface="Calibri Light" panose="020F0302020204030204"/>
                <a:ea typeface="MS PGothic" charset="0"/>
                <a:cs typeface="+mn-cs"/>
              </a:rPr>
              <a:t> 5. </a:t>
            </a:r>
            <a:r>
              <a:rPr kumimoji="0" lang="nb-NO" sz="1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Wilson MK et al. </a:t>
            </a:r>
            <a:r>
              <a:rPr kumimoji="0" lang="nb-NO" sz="1000" b="0" i="1" u="none" strike="noStrike" kern="1200" cap="none" spc="0" normalizeH="0" baseline="0" noProof="0" dirty="0">
                <a:ln>
                  <a:noFill/>
                </a:ln>
                <a:solidFill>
                  <a:prstClr val="black"/>
                </a:solidFill>
                <a:effectLst/>
                <a:uLnTx/>
                <a:uFillTx/>
                <a:latin typeface="Calibri" panose="020F0502020204030204"/>
                <a:ea typeface="MS PGothic" charset="0"/>
                <a:cs typeface="+mn-cs"/>
              </a:rPr>
              <a:t>Ann Oncol</a:t>
            </a:r>
            <a:r>
              <a:rPr kumimoji="0" lang="nb-NO" sz="1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2017;28(4):727-732.</a:t>
            </a:r>
            <a:r>
              <a:rPr kumimoji="0" lang="it-IT" sz="1000" b="0" i="0" u="none" strike="noStrike" kern="1200" cap="none" spc="0" normalizeH="0" baseline="0" noProof="0" dirty="0">
                <a:ln>
                  <a:noFill/>
                </a:ln>
                <a:solidFill>
                  <a:prstClr val="black"/>
                </a:solidFill>
                <a:effectLst/>
                <a:uLnTx/>
                <a:uFillTx/>
                <a:latin typeface="Calibri Light" panose="020F0302020204030204"/>
                <a:ea typeface="MS PGothic" charset="0"/>
                <a:cs typeface="+mn-cs"/>
              </a:rPr>
              <a:t>  </a:t>
            </a:r>
            <a:endParaRPr kumimoji="0" lang="da-DK" sz="1000" b="0" i="0" u="none" strike="noStrike" kern="1200" cap="none" spc="0" normalizeH="0" baseline="0" noProof="0" dirty="0">
              <a:ln>
                <a:noFill/>
              </a:ln>
              <a:solidFill>
                <a:prstClr val="black"/>
              </a:solidFill>
              <a:effectLst/>
              <a:uLnTx/>
              <a:uFillTx/>
              <a:latin typeface="Calibri Light" panose="020F0302020204030204"/>
              <a:ea typeface="MS PGothic" charset="0"/>
              <a:cs typeface="+mn-cs"/>
            </a:endParaRPr>
          </a:p>
        </p:txBody>
      </p:sp>
      <p:sp>
        <p:nvSpPr>
          <p:cNvPr id="23" name="Rectangle 22">
            <a:extLst>
              <a:ext uri="{FF2B5EF4-FFF2-40B4-BE49-F238E27FC236}">
                <a16:creationId xmlns:a16="http://schemas.microsoft.com/office/drawing/2014/main" id="{F090FEDB-CCD2-4F49-A91C-2F16165644D3}"/>
              </a:ext>
            </a:extLst>
          </p:cNvPr>
          <p:cNvSpPr>
            <a:spLocks noChangeArrowheads="1"/>
          </p:cNvSpPr>
          <p:nvPr/>
        </p:nvSpPr>
        <p:spPr bwMode="auto">
          <a:xfrm>
            <a:off x="471488" y="3192705"/>
            <a:ext cx="1463040" cy="914400"/>
          </a:xfrm>
          <a:prstGeom prst="rect">
            <a:avLst/>
          </a:prstGeom>
          <a:solidFill>
            <a:schemeClr val="accent1"/>
          </a:solidFill>
          <a:ln w="9525">
            <a:no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First-Line </a:t>
            </a:r>
            <a:br>
              <a:rPr kumimoji="0" lang="en-US"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Treatment</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Stage III, IV</a:t>
            </a:r>
          </a:p>
        </p:txBody>
      </p:sp>
      <p:sp>
        <p:nvSpPr>
          <p:cNvPr id="24" name="Rectangle 23">
            <a:extLst>
              <a:ext uri="{FF2B5EF4-FFF2-40B4-BE49-F238E27FC236}">
                <a16:creationId xmlns:a16="http://schemas.microsoft.com/office/drawing/2014/main" id="{D992E82C-9483-445F-870D-84671E4BFA99}"/>
              </a:ext>
            </a:extLst>
          </p:cNvPr>
          <p:cNvSpPr>
            <a:spLocks noChangeArrowheads="1"/>
          </p:cNvSpPr>
          <p:nvPr/>
        </p:nvSpPr>
        <p:spPr bwMode="auto">
          <a:xfrm>
            <a:off x="2922151" y="3192705"/>
            <a:ext cx="1463040" cy="914400"/>
          </a:xfrm>
          <a:prstGeom prst="rect">
            <a:avLst/>
          </a:prstGeom>
          <a:solidFill>
            <a:schemeClr val="tx2"/>
          </a:solidFill>
          <a:ln w="9525">
            <a:noFill/>
            <a:miter lim="800000"/>
            <a:headEnd/>
            <a:tailEnd/>
          </a:ln>
        </p:spPr>
        <p:txBody>
          <a:bodyPr wrap="non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First Response*</a:t>
            </a:r>
          </a:p>
        </p:txBody>
      </p:sp>
      <p:cxnSp>
        <p:nvCxnSpPr>
          <p:cNvPr id="26" name="Straight Arrow Connector 25">
            <a:extLst>
              <a:ext uri="{FF2B5EF4-FFF2-40B4-BE49-F238E27FC236}">
                <a16:creationId xmlns:a16="http://schemas.microsoft.com/office/drawing/2014/main" id="{3AA40AAA-0D24-431C-855E-05226959D6FB}"/>
              </a:ext>
            </a:extLst>
          </p:cNvPr>
          <p:cNvCxnSpPr>
            <a:cxnSpLocks/>
            <a:stCxn id="23" idx="3"/>
            <a:endCxn id="24" idx="1"/>
          </p:cNvCxnSpPr>
          <p:nvPr/>
        </p:nvCxnSpPr>
        <p:spPr>
          <a:xfrm>
            <a:off x="1934530" y="3649905"/>
            <a:ext cx="987623" cy="0"/>
          </a:xfrm>
          <a:prstGeom prst="straightConnector1">
            <a:avLst/>
          </a:prstGeom>
          <a:noFill/>
          <a:ln w="19050">
            <a:solidFill>
              <a:schemeClr val="accent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 name="Rectangle 26">
            <a:extLst>
              <a:ext uri="{FF2B5EF4-FFF2-40B4-BE49-F238E27FC236}">
                <a16:creationId xmlns:a16="http://schemas.microsoft.com/office/drawing/2014/main" id="{B903C1A4-B07C-4B0D-A5D8-32FE677D1753}"/>
              </a:ext>
            </a:extLst>
          </p:cNvPr>
          <p:cNvSpPr>
            <a:spLocks noChangeArrowheads="1"/>
          </p:cNvSpPr>
          <p:nvPr/>
        </p:nvSpPr>
        <p:spPr bwMode="auto">
          <a:xfrm>
            <a:off x="747732" y="2316779"/>
            <a:ext cx="3446585" cy="850682"/>
          </a:xfrm>
          <a:prstGeom prst="rect">
            <a:avLst/>
          </a:prstGeom>
          <a:noFill/>
          <a:ln w="57150">
            <a:noFill/>
            <a:miter lim="800000"/>
            <a:headEnd/>
            <a:tailEnd/>
          </a:ln>
        </p:spPr>
        <p:txBody>
          <a:bodyPr wrap="square" anchor="ctr">
            <a:spAutoFit/>
          </a:bodyPr>
          <a:lstStyle/>
          <a:p>
            <a:pPr marL="0" marR="0" lvl="0" indent="0" algn="ctr" defTabSz="684576"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Surgery (primary or IDS) </a:t>
            </a:r>
            <a:br>
              <a:rPr kumimoji="0" lang="en-US" sz="14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primary or adjuvant chemotherapy </a:t>
            </a:r>
            <a:br>
              <a:rPr kumimoji="0" lang="en-US" sz="14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bevacizumab</a:t>
            </a:r>
          </a:p>
        </p:txBody>
      </p:sp>
      <p:cxnSp>
        <p:nvCxnSpPr>
          <p:cNvPr id="34" name="Straight Arrow Connector 33">
            <a:extLst>
              <a:ext uri="{FF2B5EF4-FFF2-40B4-BE49-F238E27FC236}">
                <a16:creationId xmlns:a16="http://schemas.microsoft.com/office/drawing/2014/main" id="{6F6E3629-430C-40C5-AE5A-815749C50308}"/>
              </a:ext>
            </a:extLst>
          </p:cNvPr>
          <p:cNvCxnSpPr>
            <a:cxnSpLocks/>
            <a:stCxn id="24" idx="3"/>
            <a:endCxn id="31" idx="1"/>
          </p:cNvCxnSpPr>
          <p:nvPr/>
        </p:nvCxnSpPr>
        <p:spPr>
          <a:xfrm>
            <a:off x="4385193" y="3649906"/>
            <a:ext cx="987623" cy="8295"/>
          </a:xfrm>
          <a:prstGeom prst="straightConnector1">
            <a:avLst/>
          </a:prstGeom>
          <a:noFill/>
          <a:ln w="19050">
            <a:solidFill>
              <a:schemeClr val="accent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Rectangle 41">
            <a:extLst>
              <a:ext uri="{FF2B5EF4-FFF2-40B4-BE49-F238E27FC236}">
                <a16:creationId xmlns:a16="http://schemas.microsoft.com/office/drawing/2014/main" id="{BB70B9BD-8466-4C7B-99A8-0DB3A757E3F2}"/>
              </a:ext>
            </a:extLst>
          </p:cNvPr>
          <p:cNvSpPr>
            <a:spLocks noChangeArrowheads="1"/>
          </p:cNvSpPr>
          <p:nvPr/>
        </p:nvSpPr>
        <p:spPr bwMode="auto">
          <a:xfrm>
            <a:off x="7823477" y="2972701"/>
            <a:ext cx="1463040" cy="1371600"/>
          </a:xfrm>
          <a:prstGeom prst="rect">
            <a:avLst/>
          </a:prstGeom>
          <a:solidFill>
            <a:schemeClr val="accent3"/>
          </a:solidFill>
          <a:ln w="9525">
            <a:no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t>Second </a:t>
            </a:r>
            <a:br>
              <a:rPr kumimoji="0" lang="fr-FR"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br>
            <a:r>
              <a:rPr kumimoji="0" lang="fr-FR" sz="1400" b="1" i="0" u="none" strike="noStrike" kern="1200" cap="none" spc="0" normalizeH="0" baseline="0" noProof="0" dirty="0" err="1">
                <a:ln>
                  <a:noFill/>
                </a:ln>
                <a:solidFill>
                  <a:srgbClr val="000000"/>
                </a:solidFill>
                <a:effectLst/>
                <a:uLnTx/>
                <a:uFillTx/>
                <a:latin typeface="Calibri Light" panose="020F0302020204030204"/>
                <a:ea typeface="ヒラギノ角ゴ Pro W3"/>
                <a:cs typeface="Arial" panose="020B0604020202020204" pitchFamily="34" charset="0"/>
              </a:rPr>
              <a:t>Response</a:t>
            </a:r>
            <a:r>
              <a:rPr kumimoji="0" lang="fr-FR"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t>/</a:t>
            </a:r>
            <a:br>
              <a:rPr kumimoji="0" lang="fr-FR"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br>
            <a:r>
              <a:rPr kumimoji="0" lang="fr-FR" sz="1400" b="1" i="0" u="none" strike="noStrike" kern="1200" cap="none" spc="0" normalizeH="0" baseline="0" noProof="0" dirty="0" err="1">
                <a:ln>
                  <a:noFill/>
                </a:ln>
                <a:solidFill>
                  <a:srgbClr val="000000"/>
                </a:solidFill>
                <a:effectLst/>
                <a:uLnTx/>
                <a:uFillTx/>
                <a:latin typeface="Calibri Light" panose="020F0302020204030204"/>
                <a:ea typeface="ヒラギノ角ゴ Pro W3"/>
                <a:cs typeface="Arial" panose="020B0604020202020204" pitchFamily="34" charset="0"/>
              </a:rPr>
              <a:t>Disease</a:t>
            </a:r>
            <a:r>
              <a:rPr kumimoji="0" lang="fr-FR"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t> Stabilisation</a:t>
            </a:r>
          </a:p>
        </p:txBody>
      </p:sp>
      <p:sp>
        <p:nvSpPr>
          <p:cNvPr id="43" name="Rectangle 42">
            <a:extLst>
              <a:ext uri="{FF2B5EF4-FFF2-40B4-BE49-F238E27FC236}">
                <a16:creationId xmlns:a16="http://schemas.microsoft.com/office/drawing/2014/main" id="{B4DA8EF4-740C-404D-8AB7-93DE3C149513}"/>
              </a:ext>
            </a:extLst>
          </p:cNvPr>
          <p:cNvSpPr>
            <a:spLocks noChangeArrowheads="1"/>
          </p:cNvSpPr>
          <p:nvPr/>
        </p:nvSpPr>
        <p:spPr bwMode="auto">
          <a:xfrm>
            <a:off x="5652138" y="1873214"/>
            <a:ext cx="3355055" cy="98488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tIns="91440" bIns="91440" anchor="ctr">
            <a:sp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Patients for </a:t>
            </a:r>
            <a:r>
              <a:rPr kumimoji="0" lang="fr-FR" sz="1400" b="0"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whom</a:t>
            </a:r>
            <a:r>
              <a:rPr kumimoji="0" lang="fr-FR" sz="14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a:t>
            </a:r>
            <a:r>
              <a:rPr kumimoji="0" lang="fr-FR" sz="1400" b="1"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platinum</a:t>
            </a:r>
            <a:r>
              <a:rPr kumimoji="0" lang="fr-FR" sz="140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a:t>
            </a:r>
            <a:r>
              <a:rPr kumimoji="0" lang="fr-FR" sz="1400" b="1"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is</a:t>
            </a:r>
            <a:r>
              <a:rPr kumimoji="0" lang="fr-FR" sz="140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an option, </a:t>
            </a:r>
            <a:r>
              <a:rPr kumimoji="0" lang="fr-FR" sz="1400" b="0"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formerly</a:t>
            </a:r>
            <a:r>
              <a:rPr kumimoji="0" lang="fr-FR" sz="140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‘Platinum-Sensitive’</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Progression &gt;6 months after completion </a:t>
            </a:r>
            <a:br>
              <a:rPr kumimoji="0" lang="en-US" sz="12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of platinum-based chemotherapy</a:t>
            </a:r>
            <a:endParaRPr kumimoji="0" lang="fr-FR" sz="12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endParaRPr>
          </a:p>
        </p:txBody>
      </p:sp>
      <p:sp>
        <p:nvSpPr>
          <p:cNvPr id="44" name="Rectangle 43">
            <a:extLst>
              <a:ext uri="{FF2B5EF4-FFF2-40B4-BE49-F238E27FC236}">
                <a16:creationId xmlns:a16="http://schemas.microsoft.com/office/drawing/2014/main" id="{759F19E6-6A43-4CEC-8949-84C221A75431}"/>
              </a:ext>
            </a:extLst>
          </p:cNvPr>
          <p:cNvSpPr>
            <a:spLocks noChangeArrowheads="1"/>
          </p:cNvSpPr>
          <p:nvPr/>
        </p:nvSpPr>
        <p:spPr bwMode="auto">
          <a:xfrm>
            <a:off x="5652138" y="4533572"/>
            <a:ext cx="3355055" cy="98488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tIns="91440" bIns="91440" anchor="ctr">
            <a:sp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Patients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whom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platinum is not an option,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formerly</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40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‘Platinum-</a:t>
            </a:r>
            <a:r>
              <a:rPr kumimoji="0" lang="fr-FR" sz="1400" b="1"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Resistant</a:t>
            </a:r>
            <a:r>
              <a:rPr kumimoji="0" lang="fr-FR" sz="140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a:t>
            </a:r>
          </a:p>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Progression &lt;6 months after completion of </a:t>
            </a:r>
            <a:br>
              <a:rPr kumimoji="0" lang="en-US" sz="12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platinum-based chemotherapy</a:t>
            </a:r>
          </a:p>
        </p:txBody>
      </p:sp>
      <p:cxnSp>
        <p:nvCxnSpPr>
          <p:cNvPr id="45" name="Straight Arrow Connector 44">
            <a:extLst>
              <a:ext uri="{FF2B5EF4-FFF2-40B4-BE49-F238E27FC236}">
                <a16:creationId xmlns:a16="http://schemas.microsoft.com/office/drawing/2014/main" id="{0734EC94-D86C-4026-AA62-6388F828364F}"/>
              </a:ext>
            </a:extLst>
          </p:cNvPr>
          <p:cNvCxnSpPr>
            <a:cxnSpLocks/>
            <a:stCxn id="31" idx="3"/>
            <a:endCxn id="42" idx="1"/>
          </p:cNvCxnSpPr>
          <p:nvPr/>
        </p:nvCxnSpPr>
        <p:spPr>
          <a:xfrm>
            <a:off x="6835855" y="3658200"/>
            <a:ext cx="987623" cy="301"/>
          </a:xfrm>
          <a:prstGeom prst="straightConnector1">
            <a:avLst/>
          </a:prstGeom>
          <a:noFill/>
          <a:ln w="19050">
            <a:solidFill>
              <a:schemeClr val="accent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5" name="Rectangle 54">
            <a:extLst>
              <a:ext uri="{FF2B5EF4-FFF2-40B4-BE49-F238E27FC236}">
                <a16:creationId xmlns:a16="http://schemas.microsoft.com/office/drawing/2014/main" id="{3F60BF8D-C491-4461-ADA8-DF5BE9236988}"/>
              </a:ext>
            </a:extLst>
          </p:cNvPr>
          <p:cNvSpPr>
            <a:spLocks noChangeArrowheads="1"/>
          </p:cNvSpPr>
          <p:nvPr/>
        </p:nvSpPr>
        <p:spPr bwMode="auto">
          <a:xfrm>
            <a:off x="10274141" y="2972701"/>
            <a:ext cx="1463040" cy="1371600"/>
          </a:xfrm>
          <a:prstGeom prst="rect">
            <a:avLst/>
          </a:prstGeom>
          <a:solidFill>
            <a:schemeClr val="accent6"/>
          </a:solidFill>
          <a:ln w="9525">
            <a:noFill/>
            <a:miter lim="800000"/>
            <a:headEnd/>
            <a:tailEnd/>
          </a:ln>
        </p:spPr>
        <p:txBody>
          <a:bodyPr wrap="squar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Relapse/</a:t>
            </a:r>
            <a:br>
              <a:rPr kumimoji="0" lang="fr-FR"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fr-FR"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Progression </a:t>
            </a:r>
            <a:br>
              <a:rPr kumimoji="0" lang="fr-FR"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fr-FR" sz="140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(100%)</a:t>
            </a:r>
          </a:p>
        </p:txBody>
      </p:sp>
      <p:sp>
        <p:nvSpPr>
          <p:cNvPr id="31" name="Rectangle 30">
            <a:extLst>
              <a:ext uri="{FF2B5EF4-FFF2-40B4-BE49-F238E27FC236}">
                <a16:creationId xmlns:a16="http://schemas.microsoft.com/office/drawing/2014/main" id="{58671BE2-732D-4344-95C4-85F775BD18FD}"/>
              </a:ext>
            </a:extLst>
          </p:cNvPr>
          <p:cNvSpPr>
            <a:spLocks noChangeArrowheads="1"/>
          </p:cNvSpPr>
          <p:nvPr/>
        </p:nvSpPr>
        <p:spPr bwMode="auto">
          <a:xfrm>
            <a:off x="5372815" y="3201000"/>
            <a:ext cx="1463040" cy="914400"/>
          </a:xfrm>
          <a:prstGeom prst="rect">
            <a:avLst/>
          </a:prstGeom>
          <a:solidFill>
            <a:schemeClr val="accent3"/>
          </a:solidFill>
          <a:ln w="9525">
            <a:noFill/>
            <a:miter lim="800000"/>
            <a:headEnd/>
            <a:tailEnd/>
          </a:ln>
        </p:spPr>
        <p:txBody>
          <a:bodyPr wrap="none" anchor="ctr">
            <a:noAutofit/>
          </a:bodyPr>
          <a:lstStyle/>
          <a:p>
            <a:pPr marL="0" marR="0" lvl="0" indent="0" algn="ctr" defTabSz="6845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t>Relapse/</a:t>
            </a:r>
            <a:br>
              <a:rPr kumimoji="0" lang="en-US"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t>Progression </a:t>
            </a:r>
            <a:br>
              <a:rPr kumimoji="0" lang="en-US"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t>(70%-80%)</a:t>
            </a:r>
          </a:p>
        </p:txBody>
      </p:sp>
      <p:cxnSp>
        <p:nvCxnSpPr>
          <p:cNvPr id="41" name="Straight Arrow Connector 40">
            <a:extLst>
              <a:ext uri="{FF2B5EF4-FFF2-40B4-BE49-F238E27FC236}">
                <a16:creationId xmlns:a16="http://schemas.microsoft.com/office/drawing/2014/main" id="{9E29541E-24BC-4D95-943C-864908F25A3D}"/>
              </a:ext>
            </a:extLst>
          </p:cNvPr>
          <p:cNvCxnSpPr>
            <a:cxnSpLocks/>
            <a:stCxn id="42" idx="3"/>
            <a:endCxn id="55" idx="1"/>
          </p:cNvCxnSpPr>
          <p:nvPr/>
        </p:nvCxnSpPr>
        <p:spPr>
          <a:xfrm>
            <a:off x="9286517" y="3658501"/>
            <a:ext cx="987624" cy="0"/>
          </a:xfrm>
          <a:prstGeom prst="straightConnector1">
            <a:avLst/>
          </a:prstGeom>
          <a:noFill/>
          <a:ln w="19050">
            <a:solidFill>
              <a:schemeClr val="accent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 name="Rectangle 16">
            <a:extLst>
              <a:ext uri="{FF2B5EF4-FFF2-40B4-BE49-F238E27FC236}">
                <a16:creationId xmlns:a16="http://schemas.microsoft.com/office/drawing/2014/main" id="{3C4AA429-AA3D-4567-A801-5D3A2E303223}"/>
              </a:ext>
            </a:extLst>
          </p:cNvPr>
          <p:cNvSpPr>
            <a:spLocks noChangeArrowheads="1"/>
          </p:cNvSpPr>
          <p:nvPr/>
        </p:nvSpPr>
        <p:spPr bwMode="auto">
          <a:xfrm>
            <a:off x="4322256" y="2561589"/>
            <a:ext cx="996362" cy="368049"/>
          </a:xfrm>
          <a:prstGeom prst="rect">
            <a:avLst/>
          </a:prstGeom>
          <a:noFill/>
          <a:ln w="57150">
            <a:noFill/>
            <a:miter lim="800000"/>
            <a:headEnd/>
            <a:tailEnd/>
          </a:ln>
        </p:spPr>
        <p:txBody>
          <a:bodyPr wrap="none" anchor="t">
            <a:spAutoFit/>
          </a:bodyPr>
          <a:lstStyle/>
          <a:p>
            <a:pPr marL="0" marR="0" lvl="0" indent="0" algn="ctr" defTabSz="684576"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Light" panose="020F0302020204030204"/>
                <a:ea typeface="ヒラギノ角ゴ Pro W3"/>
                <a:cs typeface="Arial" panose="020B0604020202020204" pitchFamily="34" charset="0"/>
              </a:rPr>
              <a:t>Follow-up</a:t>
            </a:r>
          </a:p>
        </p:txBody>
      </p:sp>
      <p:sp>
        <p:nvSpPr>
          <p:cNvPr id="18" name="TextBox 17">
            <a:extLst>
              <a:ext uri="{FF2B5EF4-FFF2-40B4-BE49-F238E27FC236}">
                <a16:creationId xmlns:a16="http://schemas.microsoft.com/office/drawing/2014/main" id="{8CA4AD66-BEF2-4D4B-9B0B-AFA8D61A4702}"/>
              </a:ext>
            </a:extLst>
          </p:cNvPr>
          <p:cNvSpPr txBox="1"/>
          <p:nvPr/>
        </p:nvSpPr>
        <p:spPr>
          <a:xfrm>
            <a:off x="7741123" y="6470517"/>
            <a:ext cx="3059492"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S PGothic" charset="0"/>
                <a:cs typeface="+mn-cs"/>
              </a:rPr>
              <a:t>Courtesy of Kathleen N Moore, MD, MS</a:t>
            </a:r>
          </a:p>
        </p:txBody>
      </p:sp>
    </p:spTree>
    <p:custDataLst>
      <p:tags r:id="rId1"/>
    </p:custDataLst>
    <p:extLst>
      <p:ext uri="{BB962C8B-B14F-4D97-AF65-F5344CB8AC3E}">
        <p14:creationId xmlns:p14="http://schemas.microsoft.com/office/powerpoint/2010/main" val="19192107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Jaclyn Shaver, MS, APRN, CNP, WHNP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7" y="2133600"/>
            <a:ext cx="11375133" cy="4524375"/>
          </a:xfrm>
        </p:spPr>
        <p:txBody>
          <a:bodyPr/>
          <a:lstStyle/>
          <a:p>
            <a:pPr marL="98425" indent="0">
              <a:buNone/>
            </a:pPr>
            <a:r>
              <a:rPr lang="en-US" sz="3200" dirty="0"/>
              <a:t>What I tell my patients with newly diagnosed advanced ovarian cancer about what to expect from initial treatment (surgery and/or chemotherapy) and the importance of genetic testing</a:t>
            </a:r>
          </a:p>
          <a:p>
            <a:pPr marL="98425" indent="0">
              <a:buNone/>
            </a:pPr>
            <a:endParaRPr lang="en-US" sz="3200" dirty="0"/>
          </a:p>
        </p:txBody>
      </p:sp>
      <p:pic>
        <p:nvPicPr>
          <p:cNvPr id="2" name="Picture 1">
            <a:extLst>
              <a:ext uri="{FF2B5EF4-FFF2-40B4-BE49-F238E27FC236}">
                <a16:creationId xmlns:a16="http://schemas.microsoft.com/office/drawing/2014/main" id="{E4AAA47C-4F3D-0ED4-6F0C-8361B0A787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48390"/>
            <a:ext cx="1261872" cy="1261872"/>
          </a:xfrm>
          <a:prstGeom prst="rect">
            <a:avLst/>
          </a:prstGeom>
        </p:spPr>
      </p:pic>
    </p:spTree>
    <p:extLst>
      <p:ext uri="{BB962C8B-B14F-4D97-AF65-F5344CB8AC3E}">
        <p14:creationId xmlns:p14="http://schemas.microsoft.com/office/powerpoint/2010/main" val="904628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43F36D-7686-4A03-96E4-721C5E1BB1E6}"/>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332376FD-F084-0FB2-14BA-16A2FD03426E}"/>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44668A0C-845E-3A95-46A3-37ED92CE2D83}"/>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8414AC7C-A244-9EBD-9703-F8EF540C26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432FD893-E442-4EF9-BD46-6C8E5E8D34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681684"/>
            <a:ext cx="10358967" cy="2354018"/>
          </a:xfrm>
        </p:spPr>
        <p:txBody>
          <a:bodyPr/>
          <a:lstStyle/>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Mechanism of antitumor activity of PARP inhibitors and rationale for their use as maintenance therapy for patients with OC</a:t>
            </a:r>
          </a:p>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Similarities and differences between various PARP inhibitors approved in OC</a:t>
            </a:r>
          </a:p>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Long-term findings from Phase III studies, such as SOLO-1, PAOLA-1, PRIMA and PRIME, supporting the use of olaparib, niraparib and olaparib/bevacizumab maintenance for patients with newly diagnosed OC</a:t>
            </a:r>
          </a:p>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Clinical, biological and practical factors affecting the selection of up-front olaparib, niraparib or olaparib/bevacizumab maintenance</a:t>
            </a:r>
          </a:p>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Early findings with niraparib/bevacizumab maintenance after front-line platinum-based chemotherapy/bevacizumab; ongoing evaluation and potential clinical role</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68494" y="549377"/>
            <a:ext cx="8008740"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The Role of PARP Inhibitor Maintenance </a:t>
            </a:r>
            <a:br>
              <a:rPr lang="en-US" sz="3200" b="1" kern="100" dirty="0">
                <a:solidFill>
                  <a:schemeClr val="bg1"/>
                </a:solidFill>
                <a:effectLst/>
                <a:latin typeface="+mn-lt"/>
                <a:ea typeface="Aptos" panose="020B0004020202020204" pitchFamily="34" charset="0"/>
                <a:cs typeface="Times New Roman" panose="02020603050405020304" pitchFamily="18" charset="0"/>
              </a:rPr>
            </a:br>
            <a:r>
              <a:rPr lang="en-US" sz="3200" b="1" kern="100" dirty="0">
                <a:solidFill>
                  <a:schemeClr val="bg1"/>
                </a:solidFill>
                <a:effectLst/>
                <a:latin typeface="+mn-lt"/>
                <a:ea typeface="Aptos" panose="020B0004020202020204" pitchFamily="34" charset="0"/>
                <a:cs typeface="Times New Roman" panose="02020603050405020304" pitchFamily="18" charset="0"/>
              </a:rPr>
              <a:t>in Newly Diagnosed Advanced OC</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33841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Courtney </a:t>
            </a:r>
            <a:r>
              <a:rPr lang="en-US" dirty="0" err="1"/>
              <a:t>Arn</a:t>
            </a:r>
            <a:r>
              <a:rPr lang="en-US" dirty="0"/>
              <a:t>, CNP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advanced ovarian cancer who are about to begin maintenance treatment with a PARP inhibitor with or without bevacizumab</a:t>
            </a:r>
          </a:p>
          <a:p>
            <a:pPr marL="98425" indent="0">
              <a:buNone/>
            </a:pPr>
            <a:endParaRPr lang="en-US" sz="3200" dirty="0"/>
          </a:p>
        </p:txBody>
      </p:sp>
      <p:pic>
        <p:nvPicPr>
          <p:cNvPr id="3" name="Picture 2">
            <a:extLst>
              <a:ext uri="{FF2B5EF4-FFF2-40B4-BE49-F238E27FC236}">
                <a16:creationId xmlns:a16="http://schemas.microsoft.com/office/drawing/2014/main" id="{452B540A-D9A3-4073-806D-B7F55A2BE3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0025"/>
            <a:ext cx="1261872" cy="1261872"/>
          </a:xfrm>
          <a:prstGeom prst="rect">
            <a:avLst/>
          </a:prstGeom>
        </p:spPr>
      </p:pic>
    </p:spTree>
    <p:extLst>
      <p:ext uri="{BB962C8B-B14F-4D97-AF65-F5344CB8AC3E}">
        <p14:creationId xmlns:p14="http://schemas.microsoft.com/office/powerpoint/2010/main" val="1860240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7CDFE-4CFF-4883-9550-CA2626CA8B28}"/>
              </a:ext>
            </a:extLst>
          </p:cNvPr>
          <p:cNvSpPr>
            <a:spLocks noGrp="1"/>
          </p:cNvSpPr>
          <p:nvPr>
            <p:ph type="title"/>
          </p:nvPr>
        </p:nvSpPr>
        <p:spPr/>
        <p:txBody>
          <a:bodyPr/>
          <a:lstStyle/>
          <a:p>
            <a:pPr algn="l"/>
            <a:r>
              <a:rPr lang="en-US" dirty="0">
                <a:solidFill>
                  <a:srgbClr val="0432FF"/>
                </a:solidFill>
              </a:rPr>
              <a:t>Pivotal Trials and Regulatory Milestones in First-Line Maintenance Therapy for Advanced Ovarian Cancer</a:t>
            </a:r>
            <a:endParaRPr lang="en-US" baseline="30000" dirty="0">
              <a:solidFill>
                <a:srgbClr val="0432FF"/>
              </a:solidFill>
            </a:endParaRPr>
          </a:p>
        </p:txBody>
      </p:sp>
      <p:sp>
        <p:nvSpPr>
          <p:cNvPr id="5" name="Slide Number Placeholder 4">
            <a:extLst>
              <a:ext uri="{FF2B5EF4-FFF2-40B4-BE49-F238E27FC236}">
                <a16:creationId xmlns:a16="http://schemas.microsoft.com/office/drawing/2014/main" id="{75E76A6E-4565-4B8E-A6D3-543692D5F237}"/>
              </a:ext>
            </a:extLst>
          </p:cNvPr>
          <p:cNvSpPr>
            <a:spLocks noGrp="1"/>
          </p:cNvSpPr>
          <p:nvPr>
            <p:ph type="sldNum" sz="quarter" idx="12"/>
          </p:nvPr>
        </p:nvSpPr>
        <p:spPr>
          <a:xfrm>
            <a:off x="11308705" y="6619675"/>
            <a:ext cx="797575" cy="154059"/>
          </a:xfrm>
          <a:prstGeom prst="rect">
            <a:avLst/>
          </a:prstGeom>
        </p:spPr>
        <p:txBody>
          <a:bodyPr vert="horz" wrap="square" lIns="0" tIns="0" rIns="0" bIns="0" rtlCol="0" anchor="ctr">
            <a:spAutoFit/>
          </a:bodyPr>
          <a:lstStyle>
            <a:defPPr>
              <a:defRPr lang="en-US"/>
            </a:defPPr>
            <a:lvl1pPr marL="0" algn="r" defTabSz="609585" rtl="0" eaLnBrk="1" latinLnBrk="0" hangingPunct="1">
              <a:defRPr sz="1001"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914332" rtl="0" eaLnBrk="1" fontAlgn="auto" latinLnBrk="0" hangingPunct="1">
              <a:lnSpc>
                <a:spcPct val="100000"/>
              </a:lnSpc>
              <a:spcBef>
                <a:spcPts val="0"/>
              </a:spcBef>
              <a:spcAft>
                <a:spcPts val="0"/>
              </a:spcAft>
              <a:buClrTx/>
              <a:buSzTx/>
              <a:buFontTx/>
              <a:buNone/>
              <a:tabLst/>
              <a:defRPr/>
            </a:pPr>
            <a:fld id="{1FE55FE1-14D6-4E0C-911C-D83186A362DD}" type="slidenum">
              <a:rPr kumimoji="0" lang="en-US" sz="1001"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18</a:t>
            </a:fld>
            <a:endParaRPr kumimoji="0" lang="en-GB" sz="1001" b="0" i="0" u="none" strike="noStrike" kern="1200" cap="none" spc="0" normalizeH="0" baseline="0" noProof="0">
              <a:ln>
                <a:noFill/>
              </a:ln>
              <a:solidFill>
                <a:prstClr val="white"/>
              </a:solidFill>
              <a:effectLst/>
              <a:uLnTx/>
              <a:uFillTx/>
              <a:latin typeface="Arial"/>
              <a:ea typeface="+mn-ea"/>
              <a:cs typeface="+mn-cs"/>
            </a:endParaRPr>
          </a:p>
        </p:txBody>
      </p:sp>
      <p:sp>
        <p:nvSpPr>
          <p:cNvPr id="122" name="TextBox 121">
            <a:extLst>
              <a:ext uri="{FF2B5EF4-FFF2-40B4-BE49-F238E27FC236}">
                <a16:creationId xmlns:a16="http://schemas.microsoft.com/office/drawing/2014/main" id="{133732C5-1F78-49AF-B480-A74E65F56A7F}"/>
              </a:ext>
            </a:extLst>
          </p:cNvPr>
          <p:cNvSpPr txBox="1"/>
          <p:nvPr/>
        </p:nvSpPr>
        <p:spPr>
          <a:xfrm>
            <a:off x="7553827" y="1387075"/>
            <a:ext cx="1359423" cy="615681"/>
          </a:xfrm>
          <a:prstGeom prst="rect">
            <a:avLst/>
          </a:prstGeom>
          <a:noFill/>
          <a:effectLst/>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801" b="1" i="0" u="none" strike="noStrike" kern="0" cap="none" spc="0" normalizeH="0" baseline="0" noProof="0" dirty="0">
                <a:ln>
                  <a:noFill/>
                </a:ln>
                <a:solidFill>
                  <a:prstClr val="black"/>
                </a:solidFill>
                <a:effectLst/>
                <a:uLnTx/>
                <a:uFillTx/>
                <a:latin typeface="Arial"/>
                <a:ea typeface="MS PGothic" charset="0"/>
                <a:cs typeface="+mn-cs"/>
              </a:rPr>
              <a:t>PRIMA</a:t>
            </a:r>
            <a:r>
              <a:rPr kumimoji="0" lang="en-GB" sz="1801" b="1" i="0" u="none" strike="noStrike" kern="0" cap="none" spc="0" normalizeH="0" baseline="30000" noProof="0" dirty="0">
                <a:ln>
                  <a:noFill/>
                </a:ln>
                <a:solidFill>
                  <a:prstClr val="black"/>
                </a:solidFill>
                <a:effectLst/>
                <a:uLnTx/>
                <a:uFillTx/>
                <a:latin typeface="Arial"/>
                <a:ea typeface="MS PGothic" charset="0"/>
                <a:cs typeface="+mn-cs"/>
              </a:rPr>
              <a:t>4</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a:ea typeface="MS PGothic" charset="0"/>
                <a:cs typeface="+mn-cs"/>
              </a:rPr>
              <a:t>Niraparib</a:t>
            </a:r>
          </a:p>
        </p:txBody>
      </p:sp>
      <p:sp>
        <p:nvSpPr>
          <p:cNvPr id="124" name="TextBox 123">
            <a:extLst>
              <a:ext uri="{FF2B5EF4-FFF2-40B4-BE49-F238E27FC236}">
                <a16:creationId xmlns:a16="http://schemas.microsoft.com/office/drawing/2014/main" id="{FF6BE890-4BC0-421E-9D70-0176CDCF5301}"/>
              </a:ext>
            </a:extLst>
          </p:cNvPr>
          <p:cNvSpPr txBox="1"/>
          <p:nvPr/>
        </p:nvSpPr>
        <p:spPr>
          <a:xfrm>
            <a:off x="7553824" y="1999412"/>
            <a:ext cx="1548561" cy="861903"/>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801" b="1" i="0" u="none" strike="noStrike" kern="0" cap="none" spc="0" normalizeH="0" baseline="0" noProof="0" dirty="0">
                <a:ln>
                  <a:noFill/>
                </a:ln>
                <a:solidFill>
                  <a:prstClr val="black"/>
                </a:solidFill>
                <a:effectLst/>
                <a:uLnTx/>
                <a:uFillTx/>
                <a:latin typeface="Arial"/>
                <a:ea typeface="MS PGothic" charset="0"/>
                <a:cs typeface="+mn-cs"/>
              </a:rPr>
              <a:t>PAOLA-1</a:t>
            </a:r>
            <a:r>
              <a:rPr kumimoji="0" lang="en-GB" sz="1801" b="1" i="0" u="none" strike="noStrike" kern="0" cap="none" spc="0" normalizeH="0" baseline="30000" noProof="0" dirty="0">
                <a:ln>
                  <a:noFill/>
                </a:ln>
                <a:solidFill>
                  <a:prstClr val="black"/>
                </a:solidFill>
                <a:effectLst/>
                <a:uLnTx/>
                <a:uFillTx/>
                <a:latin typeface="Arial"/>
                <a:ea typeface="MS PGothic" charset="0"/>
                <a:cs typeface="+mn-cs"/>
              </a:rPr>
              <a:t>5</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a:ea typeface="MS PGothic" charset="0"/>
                <a:cs typeface="+mn-cs"/>
              </a:rPr>
              <a:t>Olaparib + bevacizumab</a:t>
            </a:r>
          </a:p>
        </p:txBody>
      </p:sp>
      <p:sp>
        <p:nvSpPr>
          <p:cNvPr id="107" name="TextBox 106">
            <a:extLst>
              <a:ext uri="{FF2B5EF4-FFF2-40B4-BE49-F238E27FC236}">
                <a16:creationId xmlns:a16="http://schemas.microsoft.com/office/drawing/2014/main" id="{AB1413D5-49CB-491D-837E-0C47AF5AA54B}"/>
              </a:ext>
            </a:extLst>
          </p:cNvPr>
          <p:cNvSpPr txBox="1"/>
          <p:nvPr/>
        </p:nvSpPr>
        <p:spPr>
          <a:xfrm>
            <a:off x="2224496" y="2800232"/>
            <a:ext cx="2573855" cy="523348"/>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801" b="1" i="0" u="none" strike="noStrike" kern="0" cap="none" spc="0" normalizeH="0" baseline="0" noProof="0" dirty="0">
                <a:ln>
                  <a:noFill/>
                </a:ln>
                <a:solidFill>
                  <a:prstClr val="black"/>
                </a:solidFill>
                <a:effectLst/>
                <a:uLnTx/>
                <a:uFillTx/>
                <a:latin typeface="Arial"/>
                <a:ea typeface="MS PGothic" charset="0"/>
                <a:cs typeface="+mn-cs"/>
              </a:rPr>
              <a:t>GOG-0218/ICON7</a:t>
            </a:r>
            <a:r>
              <a:rPr kumimoji="0" lang="en-GB" sz="1801" b="1" i="0" u="none" strike="noStrike" kern="0" cap="none" spc="0" normalizeH="0" baseline="30000" noProof="0" dirty="0">
                <a:ln>
                  <a:noFill/>
                </a:ln>
                <a:solidFill>
                  <a:prstClr val="black"/>
                </a:solidFill>
                <a:effectLst/>
                <a:uLnTx/>
                <a:uFillTx/>
                <a:latin typeface="Arial"/>
                <a:ea typeface="MS PGothic" charset="0"/>
                <a:cs typeface="+mn-cs"/>
              </a:rPr>
              <a:t>1,2</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a:ea typeface="MS PGothic" charset="0"/>
                <a:cs typeface="+mn-cs"/>
              </a:rPr>
              <a:t>Bevacizumab</a:t>
            </a:r>
          </a:p>
        </p:txBody>
      </p:sp>
      <p:cxnSp>
        <p:nvCxnSpPr>
          <p:cNvPr id="130" name="Straight Connector 129">
            <a:extLst>
              <a:ext uri="{FF2B5EF4-FFF2-40B4-BE49-F238E27FC236}">
                <a16:creationId xmlns:a16="http://schemas.microsoft.com/office/drawing/2014/main" id="{352C57F8-5635-4090-AF99-55415A7CCB96}"/>
              </a:ext>
            </a:extLst>
          </p:cNvPr>
          <p:cNvCxnSpPr>
            <a:cxnSpLocks/>
          </p:cNvCxnSpPr>
          <p:nvPr/>
        </p:nvCxnSpPr>
        <p:spPr>
          <a:xfrm flipV="1">
            <a:off x="2050490" y="2929727"/>
            <a:ext cx="0" cy="954468"/>
          </a:xfrm>
          <a:prstGeom prst="line">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51F275A-3AA8-42EC-94D3-5000FD9B0BD7}"/>
              </a:ext>
            </a:extLst>
          </p:cNvPr>
          <p:cNvCxnSpPr>
            <a:cxnSpLocks/>
          </p:cNvCxnSpPr>
          <p:nvPr/>
        </p:nvCxnSpPr>
        <p:spPr>
          <a:xfrm flipV="1">
            <a:off x="7457853" y="3015971"/>
            <a:ext cx="0" cy="914400"/>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774F8F7-037B-481A-B2B8-1B9C59242555}"/>
              </a:ext>
            </a:extLst>
          </p:cNvPr>
          <p:cNvCxnSpPr>
            <a:cxnSpLocks/>
          </p:cNvCxnSpPr>
          <p:nvPr/>
        </p:nvCxnSpPr>
        <p:spPr>
          <a:xfrm flipH="1" flipV="1">
            <a:off x="7457538" y="2165746"/>
            <a:ext cx="635" cy="1034545"/>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2BC8BD8-3428-4C0E-AECB-A852B3E0E39D}"/>
              </a:ext>
            </a:extLst>
          </p:cNvPr>
          <p:cNvCxnSpPr>
            <a:cxnSpLocks/>
          </p:cNvCxnSpPr>
          <p:nvPr/>
        </p:nvCxnSpPr>
        <p:spPr>
          <a:xfrm flipV="1">
            <a:off x="7457853" y="1566686"/>
            <a:ext cx="0" cy="763012"/>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268FF8-E455-473C-A2D4-F975870F7E75}"/>
              </a:ext>
            </a:extLst>
          </p:cNvPr>
          <p:cNvSpPr txBox="1"/>
          <p:nvPr/>
        </p:nvSpPr>
        <p:spPr>
          <a:xfrm>
            <a:off x="7553827" y="2855391"/>
            <a:ext cx="2380489" cy="861903"/>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801" b="1" i="0" u="none" strike="noStrike" kern="0" cap="none" spc="0" normalizeH="0" baseline="0" noProof="0">
                <a:ln>
                  <a:noFill/>
                </a:ln>
                <a:solidFill>
                  <a:prstClr val="black"/>
                </a:solidFill>
                <a:effectLst/>
                <a:uLnTx/>
                <a:uFillTx/>
                <a:latin typeface="Arial"/>
                <a:ea typeface="MS PGothic" charset="0"/>
                <a:cs typeface="+mn-cs"/>
              </a:rPr>
              <a:t>VELIA</a:t>
            </a:r>
            <a:r>
              <a:rPr kumimoji="0" lang="en-GB" sz="1801" b="1" i="0" u="none" strike="noStrike" kern="0" cap="none" spc="0" normalizeH="0" baseline="30000" noProof="0">
                <a:ln>
                  <a:noFill/>
                </a:ln>
                <a:solidFill>
                  <a:prstClr val="black"/>
                </a:solidFill>
                <a:effectLst/>
                <a:uLnTx/>
                <a:uFillTx/>
                <a:latin typeface="Arial"/>
                <a:ea typeface="MS PGothic" charset="0"/>
                <a:cs typeface="+mn-cs"/>
              </a:rPr>
              <a:t>6</a:t>
            </a:r>
            <a:endParaRPr kumimoji="0" lang="en-GB" sz="1801" b="1" i="0" u="none" strike="noStrike" kern="0" cap="none" spc="0" normalizeH="0" baseline="0" noProof="0">
              <a:ln>
                <a:noFill/>
              </a:ln>
              <a:solidFill>
                <a:prstClr val="black"/>
              </a:solidFill>
              <a:effectLst/>
              <a:uLnTx/>
              <a:uFillTx/>
              <a:latin typeface="Arial"/>
              <a:ea typeface="MS PGothic" charset="0"/>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Arial"/>
                <a:ea typeface="MS PGothic" charset="0"/>
                <a:cs typeface="+mn-cs"/>
              </a:rPr>
              <a:t>Veliparib + Pt-based chemotherapy </a:t>
            </a:r>
          </a:p>
        </p:txBody>
      </p:sp>
      <p:pic>
        <p:nvPicPr>
          <p:cNvPr id="8" name="Picture 2">
            <a:extLst>
              <a:ext uri="{FF2B5EF4-FFF2-40B4-BE49-F238E27FC236}">
                <a16:creationId xmlns:a16="http://schemas.microsoft.com/office/drawing/2014/main" id="{F9E929A2-21DA-4335-9E26-3602C9DA103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6033" r="15903"/>
          <a:stretch/>
        </p:blipFill>
        <p:spPr bwMode="auto">
          <a:xfrm>
            <a:off x="1890458" y="4328455"/>
            <a:ext cx="334037" cy="334037"/>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descr="What will the next iteration of the American flag look like? | by Justin  Reynolds | Medium">
            <a:extLst>
              <a:ext uri="{FF2B5EF4-FFF2-40B4-BE49-F238E27FC236}">
                <a16:creationId xmlns:a16="http://schemas.microsoft.com/office/drawing/2014/main" id="{F1DDEBF0-77EF-42C2-9A49-CEE2D2BCDA1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8927" r="30856"/>
          <a:stretch/>
        </p:blipFill>
        <p:spPr bwMode="auto">
          <a:xfrm>
            <a:off x="4290430" y="4818064"/>
            <a:ext cx="338489" cy="338329"/>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36F2EEB-0ED8-40D7-AB45-B23016315644}"/>
              </a:ext>
            </a:extLst>
          </p:cNvPr>
          <p:cNvSpPr txBox="1"/>
          <p:nvPr/>
        </p:nvSpPr>
        <p:spPr>
          <a:xfrm>
            <a:off x="5812666" y="2722285"/>
            <a:ext cx="1128835" cy="831253"/>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801" b="1" i="0" u="none" strike="noStrike" kern="0" cap="none" spc="0" normalizeH="0" baseline="0" noProof="0" dirty="0">
                <a:ln>
                  <a:noFill/>
                </a:ln>
                <a:solidFill>
                  <a:prstClr val="black"/>
                </a:solidFill>
                <a:effectLst/>
                <a:uLnTx/>
                <a:uFillTx/>
                <a:latin typeface="Arial"/>
                <a:ea typeface="MS PGothic" charset="0"/>
                <a:cs typeface="+mn-cs"/>
              </a:rPr>
              <a:t>SOLO-1</a:t>
            </a:r>
            <a:r>
              <a:rPr kumimoji="0" lang="en-GB" sz="1801" b="1" i="0" u="none" strike="noStrike" kern="0" cap="none" spc="0" normalizeH="0" baseline="30000" noProof="0" dirty="0">
                <a:ln>
                  <a:noFill/>
                </a:ln>
                <a:solidFill>
                  <a:prstClr val="black"/>
                </a:solidFill>
                <a:effectLst/>
                <a:uLnTx/>
                <a:uFillTx/>
                <a:latin typeface="Arial"/>
                <a:ea typeface="MS PGothic" charset="0"/>
                <a:cs typeface="+mn-cs"/>
              </a:rPr>
              <a:t>3</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a:ea typeface="MS PGothic" charset="0"/>
                <a:cs typeface="+mn-cs"/>
              </a:rPr>
              <a:t>Olaparib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1" b="1" i="1" u="none" strike="noStrike" kern="0" cap="none" spc="0" normalizeH="0" baseline="0" noProof="0" dirty="0" err="1">
                <a:ln>
                  <a:noFill/>
                </a:ln>
                <a:solidFill>
                  <a:prstClr val="black"/>
                </a:solidFill>
                <a:effectLst/>
                <a:uLnTx/>
                <a:uFillTx/>
                <a:latin typeface="Arial"/>
                <a:ea typeface="MS PGothic" charset="0"/>
                <a:cs typeface="+mn-cs"/>
              </a:rPr>
              <a:t>BRCA</a:t>
            </a:r>
            <a:r>
              <a:rPr kumimoji="0" lang="en-GB" sz="1401" b="1" i="0" u="none" strike="noStrike" kern="0" cap="none" spc="0" normalizeH="0" baseline="0" noProof="0" dirty="0" err="1">
                <a:ln>
                  <a:noFill/>
                </a:ln>
                <a:solidFill>
                  <a:prstClr val="black"/>
                </a:solidFill>
                <a:effectLst/>
                <a:uLnTx/>
                <a:uFillTx/>
                <a:latin typeface="Arial"/>
                <a:ea typeface="MS PGothic" charset="0"/>
                <a:cs typeface="+mn-cs"/>
              </a:rPr>
              <a:t>m</a:t>
            </a:r>
            <a:endParaRPr kumimoji="0" lang="en-GB" sz="1401" b="1" i="0" u="none" strike="noStrike" kern="0" cap="none" spc="0" normalizeH="0" baseline="0" noProof="0" dirty="0">
              <a:ln>
                <a:noFill/>
              </a:ln>
              <a:solidFill>
                <a:prstClr val="black"/>
              </a:solidFill>
              <a:effectLst/>
              <a:uLnTx/>
              <a:uFillTx/>
              <a:latin typeface="Arial"/>
              <a:ea typeface="MS PGothic" charset="0"/>
              <a:cs typeface="+mn-cs"/>
            </a:endParaRPr>
          </a:p>
        </p:txBody>
      </p:sp>
      <p:cxnSp>
        <p:nvCxnSpPr>
          <p:cNvPr id="12" name="Straight Connector 11">
            <a:extLst>
              <a:ext uri="{FF2B5EF4-FFF2-40B4-BE49-F238E27FC236}">
                <a16:creationId xmlns:a16="http://schemas.microsoft.com/office/drawing/2014/main" id="{239502E7-904F-44F6-A3B0-6C9A208EC931}"/>
              </a:ext>
            </a:extLst>
          </p:cNvPr>
          <p:cNvCxnSpPr>
            <a:cxnSpLocks/>
          </p:cNvCxnSpPr>
          <p:nvPr/>
        </p:nvCxnSpPr>
        <p:spPr>
          <a:xfrm flipV="1">
            <a:off x="5689677" y="2929733"/>
            <a:ext cx="0" cy="954465"/>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BDDCA3B-195D-446D-B07C-6F8D9A2D7617}"/>
              </a:ext>
            </a:extLst>
          </p:cNvPr>
          <p:cNvSpPr txBox="1"/>
          <p:nvPr/>
        </p:nvSpPr>
        <p:spPr>
          <a:xfrm>
            <a:off x="2289739" y="4376999"/>
            <a:ext cx="1469535" cy="246221"/>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S PGothic" charset="0"/>
                <a:cs typeface="+mn-cs"/>
              </a:rPr>
              <a:t>Bevacizumab</a:t>
            </a:r>
            <a:r>
              <a:rPr kumimoji="0" lang="en-GB" sz="1600" b="1" i="0" u="none" strike="noStrike" kern="0" cap="none" spc="0" normalizeH="0" baseline="30000" noProof="0">
                <a:ln>
                  <a:noFill/>
                </a:ln>
                <a:solidFill>
                  <a:prstClr val="black"/>
                </a:solidFill>
                <a:effectLst/>
                <a:uLnTx/>
                <a:uFillTx/>
                <a:latin typeface="Arial"/>
                <a:ea typeface="MS PGothic" charset="0"/>
                <a:cs typeface="+mn-cs"/>
              </a:rPr>
              <a:t>7</a:t>
            </a:r>
            <a:endParaRPr kumimoji="0" lang="en-GB" sz="1401" b="1" i="0" u="none" strike="noStrike" kern="0" cap="none" spc="0" normalizeH="0" baseline="30000" noProof="0">
              <a:ln>
                <a:noFill/>
              </a:ln>
              <a:solidFill>
                <a:prstClr val="black"/>
              </a:solidFill>
              <a:effectLst/>
              <a:uLnTx/>
              <a:uFillTx/>
              <a:latin typeface="Arial"/>
              <a:ea typeface="MS PGothic" charset="0"/>
              <a:cs typeface="+mn-cs"/>
            </a:endParaRPr>
          </a:p>
        </p:txBody>
      </p:sp>
      <p:sp>
        <p:nvSpPr>
          <p:cNvPr id="14" name="Isosceles Triangle 13">
            <a:extLst>
              <a:ext uri="{FF2B5EF4-FFF2-40B4-BE49-F238E27FC236}">
                <a16:creationId xmlns:a16="http://schemas.microsoft.com/office/drawing/2014/main" id="{B13BBB67-EB60-4786-8F73-A500AD5FEDF7}"/>
              </a:ext>
            </a:extLst>
          </p:cNvPr>
          <p:cNvSpPr/>
          <p:nvPr/>
        </p:nvSpPr>
        <p:spPr>
          <a:xfrm flipV="1">
            <a:off x="1949520" y="3955768"/>
            <a:ext cx="223004" cy="16526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6" name="Isosceles Triangle 15">
            <a:extLst>
              <a:ext uri="{FF2B5EF4-FFF2-40B4-BE49-F238E27FC236}">
                <a16:creationId xmlns:a16="http://schemas.microsoft.com/office/drawing/2014/main" id="{94AADB9E-E5EA-4482-ABC9-05061001A37F}"/>
              </a:ext>
            </a:extLst>
          </p:cNvPr>
          <p:cNvSpPr/>
          <p:nvPr/>
        </p:nvSpPr>
        <p:spPr>
          <a:xfrm flipV="1">
            <a:off x="4346807" y="3967087"/>
            <a:ext cx="223004" cy="16526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5A737E4E-3EFD-4541-8F14-16A8887AAB7D}"/>
              </a:ext>
            </a:extLst>
          </p:cNvPr>
          <p:cNvSpPr txBox="1"/>
          <p:nvPr/>
        </p:nvSpPr>
        <p:spPr>
          <a:xfrm>
            <a:off x="4726122" y="4861801"/>
            <a:ext cx="1466069" cy="246221"/>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S PGothic" charset="0"/>
                <a:cs typeface="+mn-cs"/>
              </a:rPr>
              <a:t>Bevacizumab</a:t>
            </a:r>
            <a:r>
              <a:rPr kumimoji="0" lang="en-GB" sz="1600" b="1" i="0" u="none" strike="noStrike" kern="0" cap="none" spc="0" normalizeH="0" baseline="30000" noProof="0">
                <a:ln>
                  <a:noFill/>
                </a:ln>
                <a:solidFill>
                  <a:prstClr val="black"/>
                </a:solidFill>
                <a:effectLst/>
                <a:uLnTx/>
                <a:uFillTx/>
                <a:latin typeface="Arial"/>
                <a:ea typeface="MS PGothic" charset="0"/>
                <a:cs typeface="+mn-cs"/>
              </a:rPr>
              <a:t>8</a:t>
            </a:r>
          </a:p>
        </p:txBody>
      </p:sp>
      <p:pic>
        <p:nvPicPr>
          <p:cNvPr id="19" name="Picture 2">
            <a:extLst>
              <a:ext uri="{FF2B5EF4-FFF2-40B4-BE49-F238E27FC236}">
                <a16:creationId xmlns:a16="http://schemas.microsoft.com/office/drawing/2014/main" id="{0C08B10F-975B-4795-A13C-66A7B7C9B6B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6033" r="15903"/>
          <a:stretch/>
        </p:blipFill>
        <p:spPr bwMode="auto">
          <a:xfrm>
            <a:off x="7300072" y="4279912"/>
            <a:ext cx="334037" cy="334037"/>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47FF3E3-8D7F-407E-A357-3E2C4DA5B7F6}"/>
              </a:ext>
            </a:extLst>
          </p:cNvPr>
          <p:cNvSpPr txBox="1"/>
          <p:nvPr/>
        </p:nvSpPr>
        <p:spPr>
          <a:xfrm>
            <a:off x="7699352" y="4328455"/>
            <a:ext cx="2573855" cy="246221"/>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S PGothic" charset="0"/>
                <a:cs typeface="+mn-cs"/>
              </a:rPr>
              <a:t>Olaparib</a:t>
            </a:r>
            <a:r>
              <a:rPr kumimoji="0" lang="en-GB" sz="1600" b="1" i="0" u="none" strike="noStrike" kern="0" cap="none" spc="0" normalizeH="0" baseline="30000" noProof="0">
                <a:ln>
                  <a:noFill/>
                </a:ln>
                <a:solidFill>
                  <a:prstClr val="black"/>
                </a:solidFill>
                <a:effectLst/>
                <a:uLnTx/>
                <a:uFillTx/>
                <a:latin typeface="Arial"/>
                <a:ea typeface="MS PGothic" charset="0"/>
                <a:cs typeface="+mn-cs"/>
              </a:rPr>
              <a:t>10</a:t>
            </a:r>
            <a:endParaRPr kumimoji="0" lang="en-GB" sz="1401" b="1" i="0" u="none" strike="noStrike" kern="0" cap="none" spc="0" normalizeH="0" baseline="30000" noProof="0">
              <a:ln>
                <a:noFill/>
              </a:ln>
              <a:solidFill>
                <a:prstClr val="black"/>
              </a:solidFill>
              <a:effectLst/>
              <a:uLnTx/>
              <a:uFillTx/>
              <a:latin typeface="Arial"/>
              <a:ea typeface="MS PGothic" charset="0"/>
              <a:cs typeface="+mn-cs"/>
            </a:endParaRPr>
          </a:p>
        </p:txBody>
      </p:sp>
      <p:sp>
        <p:nvSpPr>
          <p:cNvPr id="22" name="Isosceles Triangle 21">
            <a:extLst>
              <a:ext uri="{FF2B5EF4-FFF2-40B4-BE49-F238E27FC236}">
                <a16:creationId xmlns:a16="http://schemas.microsoft.com/office/drawing/2014/main" id="{1741E6A1-31ED-43BD-9157-8E73CDB7D06B}"/>
              </a:ext>
            </a:extLst>
          </p:cNvPr>
          <p:cNvSpPr/>
          <p:nvPr/>
        </p:nvSpPr>
        <p:spPr>
          <a:xfrm flipV="1">
            <a:off x="7349548" y="3967087"/>
            <a:ext cx="223004" cy="1652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86F086B8-5F77-44A9-8F2A-1D6536B4A37D}"/>
              </a:ext>
            </a:extLst>
          </p:cNvPr>
          <p:cNvSpPr txBox="1"/>
          <p:nvPr/>
        </p:nvSpPr>
        <p:spPr>
          <a:xfrm>
            <a:off x="435027" y="4202917"/>
            <a:ext cx="1255472" cy="584775"/>
          </a:xfrm>
          <a:prstGeom prst="rect">
            <a:avLst/>
          </a:prstGeom>
          <a:noFill/>
        </p:spPr>
        <p:txBody>
          <a:bodyPr wrap="non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S PGothic" charset="0"/>
                <a:cs typeface="+mn-cs"/>
              </a:rPr>
              <a:t>Regulatory</a:t>
            </a:r>
            <a:br>
              <a:rPr kumimoji="0" lang="en-US" sz="1600" b="1" i="0" u="none" strike="noStrike" kern="1200" cap="none" spc="0" normalizeH="0" baseline="0" noProof="0" dirty="0">
                <a:ln>
                  <a:noFill/>
                </a:ln>
                <a:solidFill>
                  <a:prstClr val="black"/>
                </a:solidFill>
                <a:effectLst/>
                <a:uLnTx/>
                <a:uFillTx/>
                <a:latin typeface="Arial"/>
                <a:ea typeface="MS PGothic" charset="0"/>
                <a:cs typeface="+mn-cs"/>
              </a:rPr>
            </a:br>
            <a:r>
              <a:rPr kumimoji="0" lang="en-US" sz="1600" b="1" i="0" u="none" strike="noStrike" kern="1200" cap="none" spc="0" normalizeH="0" baseline="0" noProof="0" dirty="0">
                <a:ln>
                  <a:noFill/>
                </a:ln>
                <a:solidFill>
                  <a:prstClr val="black"/>
                </a:solidFill>
                <a:effectLst/>
                <a:uLnTx/>
                <a:uFillTx/>
                <a:latin typeface="Arial"/>
                <a:ea typeface="MS PGothic" charset="0"/>
                <a:cs typeface="+mn-cs"/>
              </a:rPr>
              <a:t>approvals:</a:t>
            </a:r>
          </a:p>
        </p:txBody>
      </p:sp>
      <p:sp>
        <p:nvSpPr>
          <p:cNvPr id="25" name="Isosceles Triangle 24">
            <a:extLst>
              <a:ext uri="{FF2B5EF4-FFF2-40B4-BE49-F238E27FC236}">
                <a16:creationId xmlns:a16="http://schemas.microsoft.com/office/drawing/2014/main" id="{A967B0C1-2BCB-419A-A250-B7872BF12ED9}"/>
              </a:ext>
            </a:extLst>
          </p:cNvPr>
          <p:cNvSpPr/>
          <p:nvPr/>
        </p:nvSpPr>
        <p:spPr>
          <a:xfrm flipV="1">
            <a:off x="9654725" y="3958084"/>
            <a:ext cx="223004" cy="16526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pic>
        <p:nvPicPr>
          <p:cNvPr id="27" name="Picture 2" descr="What will the next iteration of the American flag look like? | by Justin  Reynolds | Medium">
            <a:extLst>
              <a:ext uri="{FF2B5EF4-FFF2-40B4-BE49-F238E27FC236}">
                <a16:creationId xmlns:a16="http://schemas.microsoft.com/office/drawing/2014/main" id="{ECA26672-3C7A-4CD0-A581-7DEFE2734A3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8927" r="30856"/>
          <a:stretch/>
        </p:blipFill>
        <p:spPr bwMode="auto">
          <a:xfrm>
            <a:off x="9462302" y="4279912"/>
            <a:ext cx="338489" cy="338329"/>
          </a:xfrm>
          <a:prstGeom prst="ellipse">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B0F19A2A-5F88-49DE-93EA-052EE31455E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6033" r="15903"/>
          <a:stretch/>
        </p:blipFill>
        <p:spPr bwMode="auto">
          <a:xfrm>
            <a:off x="9657690" y="4291810"/>
            <a:ext cx="334037" cy="334037"/>
          </a:xfrm>
          <a:prstGeom prst="ellipse">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8751E5F-FA80-4BC0-9FBC-D6F2D49A9F00}"/>
              </a:ext>
            </a:extLst>
          </p:cNvPr>
          <p:cNvSpPr txBox="1"/>
          <p:nvPr/>
        </p:nvSpPr>
        <p:spPr>
          <a:xfrm>
            <a:off x="10110249" y="4074438"/>
            <a:ext cx="1613151" cy="777136"/>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S PGothic" charset="0"/>
                <a:cs typeface="+mn-cs"/>
              </a:rPr>
              <a:t>Niraparib</a:t>
            </a:r>
            <a:r>
              <a:rPr kumimoji="0" lang="en-GB" sz="1600" b="1" i="0" u="none" strike="noStrike" kern="0" cap="none" spc="0" normalizeH="0" baseline="30000" noProof="0">
                <a:ln>
                  <a:noFill/>
                </a:ln>
                <a:solidFill>
                  <a:prstClr val="black"/>
                </a:solidFill>
                <a:effectLst/>
                <a:uLnTx/>
                <a:uFillTx/>
                <a:latin typeface="Arial"/>
                <a:ea typeface="MS PGothic" charset="0"/>
                <a:cs typeface="+mn-cs"/>
              </a:rPr>
              <a:t>11,12</a:t>
            </a:r>
          </a:p>
          <a:p>
            <a:pPr marL="0" marR="0" lvl="0" indent="0" algn="l" defTabSz="914354"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S PGothic" charset="0"/>
                <a:cs typeface="+mn-cs"/>
              </a:rPr>
              <a:t>Olaparib + bevacizumab</a:t>
            </a:r>
            <a:r>
              <a:rPr kumimoji="0" lang="en-GB" sz="1600" b="1" i="0" u="none" strike="noStrike" kern="0" cap="none" spc="0" normalizeH="0" baseline="30000" noProof="0">
                <a:ln>
                  <a:noFill/>
                </a:ln>
                <a:solidFill>
                  <a:prstClr val="black"/>
                </a:solidFill>
                <a:effectLst/>
                <a:uLnTx/>
                <a:uFillTx/>
                <a:latin typeface="Arial"/>
                <a:ea typeface="MS PGothic" charset="0"/>
                <a:cs typeface="+mn-cs"/>
              </a:rPr>
              <a:t>13,14</a:t>
            </a:r>
          </a:p>
        </p:txBody>
      </p:sp>
      <p:sp>
        <p:nvSpPr>
          <p:cNvPr id="74" name="Freeform: Shape 73">
            <a:extLst>
              <a:ext uri="{FF2B5EF4-FFF2-40B4-BE49-F238E27FC236}">
                <a16:creationId xmlns:a16="http://schemas.microsoft.com/office/drawing/2014/main" id="{78D0BF97-AF2C-473C-9FB8-A4B5862453C5}"/>
              </a:ext>
            </a:extLst>
          </p:cNvPr>
          <p:cNvSpPr/>
          <p:nvPr/>
        </p:nvSpPr>
        <p:spPr bwMode="auto">
          <a:xfrm>
            <a:off x="906329" y="3733910"/>
            <a:ext cx="2286000" cy="246708"/>
          </a:xfrm>
          <a:custGeom>
            <a:avLst/>
            <a:gdLst>
              <a:gd name="connsiteX0" fmla="*/ 0 w 1865015"/>
              <a:gd name="connsiteY0" fmla="*/ 123353 h 246708"/>
              <a:gd name="connsiteX1" fmla="*/ 0 w 1865015"/>
              <a:gd name="connsiteY1" fmla="*/ 123354 h 246708"/>
              <a:gd name="connsiteX2" fmla="*/ 0 w 1865015"/>
              <a:gd name="connsiteY2" fmla="*/ 123354 h 246708"/>
              <a:gd name="connsiteX3" fmla="*/ 123354 w 1865015"/>
              <a:gd name="connsiteY3" fmla="*/ 0 h 246708"/>
              <a:gd name="connsiteX4" fmla="*/ 932507 w 1865015"/>
              <a:gd name="connsiteY4" fmla="*/ 0 h 246708"/>
              <a:gd name="connsiteX5" fmla="*/ 1741661 w 1865015"/>
              <a:gd name="connsiteY5" fmla="*/ 0 h 246708"/>
              <a:gd name="connsiteX6" fmla="*/ 1865014 w 1865015"/>
              <a:gd name="connsiteY6" fmla="*/ 0 h 246708"/>
              <a:gd name="connsiteX7" fmla="*/ 1865014 w 1865015"/>
              <a:gd name="connsiteY7" fmla="*/ 123349 h 246708"/>
              <a:gd name="connsiteX8" fmla="*/ 1865015 w 1865015"/>
              <a:gd name="connsiteY8" fmla="*/ 123354 h 246708"/>
              <a:gd name="connsiteX9" fmla="*/ 1865014 w 1865015"/>
              <a:gd name="connsiteY9" fmla="*/ 123354 h 246708"/>
              <a:gd name="connsiteX10" fmla="*/ 1865014 w 1865015"/>
              <a:gd name="connsiteY10" fmla="*/ 246707 h 246708"/>
              <a:gd name="connsiteX11" fmla="*/ 1741665 w 1865015"/>
              <a:gd name="connsiteY11" fmla="*/ 246707 h 246708"/>
              <a:gd name="connsiteX12" fmla="*/ 1741660 w 1865015"/>
              <a:gd name="connsiteY12" fmla="*/ 246708 h 246708"/>
              <a:gd name="connsiteX13" fmla="*/ 123354 w 1865015"/>
              <a:gd name="connsiteY13" fmla="*/ 246707 h 246708"/>
              <a:gd name="connsiteX14" fmla="*/ 9694 w 1865015"/>
              <a:gd name="connsiteY14" fmla="*/ 171368 h 246708"/>
              <a:gd name="connsiteX15" fmla="*/ 0 w 1865015"/>
              <a:gd name="connsiteY15" fmla="*/ 123354 h 246708"/>
              <a:gd name="connsiteX16" fmla="*/ 9694 w 1865015"/>
              <a:gd name="connsiteY16" fmla="*/ 75339 h 246708"/>
              <a:gd name="connsiteX17" fmla="*/ 123354 w 1865015"/>
              <a:gd name="connsiteY17" fmla="*/ 0 h 24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5015" h="246708">
                <a:moveTo>
                  <a:pt x="0" y="123353"/>
                </a:moveTo>
                <a:lnTo>
                  <a:pt x="0" y="123354"/>
                </a:lnTo>
                <a:lnTo>
                  <a:pt x="0" y="123354"/>
                </a:lnTo>
                <a:close/>
                <a:moveTo>
                  <a:pt x="123354" y="0"/>
                </a:moveTo>
                <a:lnTo>
                  <a:pt x="932507" y="0"/>
                </a:lnTo>
                <a:lnTo>
                  <a:pt x="1741661" y="0"/>
                </a:lnTo>
                <a:lnTo>
                  <a:pt x="1865014" y="0"/>
                </a:lnTo>
                <a:lnTo>
                  <a:pt x="1865014" y="123349"/>
                </a:lnTo>
                <a:lnTo>
                  <a:pt x="1865015" y="123354"/>
                </a:lnTo>
                <a:lnTo>
                  <a:pt x="1865014" y="123354"/>
                </a:lnTo>
                <a:lnTo>
                  <a:pt x="1865014" y="246707"/>
                </a:lnTo>
                <a:lnTo>
                  <a:pt x="1741665" y="246707"/>
                </a:lnTo>
                <a:lnTo>
                  <a:pt x="1741660" y="246708"/>
                </a:lnTo>
                <a:lnTo>
                  <a:pt x="123354" y="246707"/>
                </a:lnTo>
                <a:cubicBezTo>
                  <a:pt x="72259" y="246707"/>
                  <a:pt x="28420" y="215642"/>
                  <a:pt x="9694" y="171368"/>
                </a:cubicBezTo>
                <a:lnTo>
                  <a:pt x="0" y="123354"/>
                </a:lnTo>
                <a:lnTo>
                  <a:pt x="9694" y="75339"/>
                </a:lnTo>
                <a:cubicBezTo>
                  <a:pt x="28420" y="31065"/>
                  <a:pt x="72259" y="0"/>
                  <a:pt x="123354" y="0"/>
                </a:cubicBezTo>
                <a:close/>
              </a:path>
            </a:pathLst>
          </a:custGeom>
          <a:solidFill>
            <a:schemeClr val="tx2"/>
          </a:solidFill>
          <a:ln w="2540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2011</a:t>
            </a:r>
          </a:p>
        </p:txBody>
      </p:sp>
      <p:sp>
        <p:nvSpPr>
          <p:cNvPr id="82" name="Freeform: Shape 81">
            <a:extLst>
              <a:ext uri="{FF2B5EF4-FFF2-40B4-BE49-F238E27FC236}">
                <a16:creationId xmlns:a16="http://schemas.microsoft.com/office/drawing/2014/main" id="{EEAE43BA-B6FD-4BD8-BABA-BBFE83E3CF15}"/>
              </a:ext>
            </a:extLst>
          </p:cNvPr>
          <p:cNvSpPr/>
          <p:nvPr/>
        </p:nvSpPr>
        <p:spPr bwMode="auto">
          <a:xfrm flipH="1">
            <a:off x="8576783" y="3727416"/>
            <a:ext cx="2286000" cy="246889"/>
          </a:xfrm>
          <a:custGeom>
            <a:avLst/>
            <a:gdLst>
              <a:gd name="connsiteX0" fmla="*/ 0 w 1865015"/>
              <a:gd name="connsiteY0" fmla="*/ 123353 h 246708"/>
              <a:gd name="connsiteX1" fmla="*/ 0 w 1865015"/>
              <a:gd name="connsiteY1" fmla="*/ 123354 h 246708"/>
              <a:gd name="connsiteX2" fmla="*/ 0 w 1865015"/>
              <a:gd name="connsiteY2" fmla="*/ 123354 h 246708"/>
              <a:gd name="connsiteX3" fmla="*/ 123354 w 1865015"/>
              <a:gd name="connsiteY3" fmla="*/ 0 h 246708"/>
              <a:gd name="connsiteX4" fmla="*/ 932507 w 1865015"/>
              <a:gd name="connsiteY4" fmla="*/ 0 h 246708"/>
              <a:gd name="connsiteX5" fmla="*/ 1741661 w 1865015"/>
              <a:gd name="connsiteY5" fmla="*/ 0 h 246708"/>
              <a:gd name="connsiteX6" fmla="*/ 1865014 w 1865015"/>
              <a:gd name="connsiteY6" fmla="*/ 0 h 246708"/>
              <a:gd name="connsiteX7" fmla="*/ 1865014 w 1865015"/>
              <a:gd name="connsiteY7" fmla="*/ 123349 h 246708"/>
              <a:gd name="connsiteX8" fmla="*/ 1865015 w 1865015"/>
              <a:gd name="connsiteY8" fmla="*/ 123354 h 246708"/>
              <a:gd name="connsiteX9" fmla="*/ 1865014 w 1865015"/>
              <a:gd name="connsiteY9" fmla="*/ 123354 h 246708"/>
              <a:gd name="connsiteX10" fmla="*/ 1865014 w 1865015"/>
              <a:gd name="connsiteY10" fmla="*/ 246707 h 246708"/>
              <a:gd name="connsiteX11" fmla="*/ 1741665 w 1865015"/>
              <a:gd name="connsiteY11" fmla="*/ 246707 h 246708"/>
              <a:gd name="connsiteX12" fmla="*/ 1741660 w 1865015"/>
              <a:gd name="connsiteY12" fmla="*/ 246708 h 246708"/>
              <a:gd name="connsiteX13" fmla="*/ 123354 w 1865015"/>
              <a:gd name="connsiteY13" fmla="*/ 246707 h 246708"/>
              <a:gd name="connsiteX14" fmla="*/ 9694 w 1865015"/>
              <a:gd name="connsiteY14" fmla="*/ 171368 h 246708"/>
              <a:gd name="connsiteX15" fmla="*/ 0 w 1865015"/>
              <a:gd name="connsiteY15" fmla="*/ 123354 h 246708"/>
              <a:gd name="connsiteX16" fmla="*/ 9694 w 1865015"/>
              <a:gd name="connsiteY16" fmla="*/ 75339 h 246708"/>
              <a:gd name="connsiteX17" fmla="*/ 123354 w 1865015"/>
              <a:gd name="connsiteY17" fmla="*/ 0 h 24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5015" h="246708">
                <a:moveTo>
                  <a:pt x="0" y="123353"/>
                </a:moveTo>
                <a:lnTo>
                  <a:pt x="0" y="123354"/>
                </a:lnTo>
                <a:lnTo>
                  <a:pt x="0" y="123354"/>
                </a:lnTo>
                <a:close/>
                <a:moveTo>
                  <a:pt x="123354" y="0"/>
                </a:moveTo>
                <a:lnTo>
                  <a:pt x="932507" y="0"/>
                </a:lnTo>
                <a:lnTo>
                  <a:pt x="1741661" y="0"/>
                </a:lnTo>
                <a:lnTo>
                  <a:pt x="1865014" y="0"/>
                </a:lnTo>
                <a:lnTo>
                  <a:pt x="1865014" y="123349"/>
                </a:lnTo>
                <a:lnTo>
                  <a:pt x="1865015" y="123354"/>
                </a:lnTo>
                <a:lnTo>
                  <a:pt x="1865014" y="123354"/>
                </a:lnTo>
                <a:lnTo>
                  <a:pt x="1865014" y="246707"/>
                </a:lnTo>
                <a:lnTo>
                  <a:pt x="1741665" y="246707"/>
                </a:lnTo>
                <a:lnTo>
                  <a:pt x="1741660" y="246708"/>
                </a:lnTo>
                <a:lnTo>
                  <a:pt x="123354" y="246707"/>
                </a:lnTo>
                <a:cubicBezTo>
                  <a:pt x="72259" y="246707"/>
                  <a:pt x="28420" y="215642"/>
                  <a:pt x="9694" y="171368"/>
                </a:cubicBezTo>
                <a:lnTo>
                  <a:pt x="0" y="123354"/>
                </a:lnTo>
                <a:lnTo>
                  <a:pt x="9694" y="75339"/>
                </a:lnTo>
                <a:cubicBezTo>
                  <a:pt x="28420" y="31065"/>
                  <a:pt x="72259" y="0"/>
                  <a:pt x="123354" y="0"/>
                </a:cubicBezTo>
                <a:close/>
              </a:path>
            </a:pathLst>
          </a:custGeom>
          <a:solidFill>
            <a:schemeClr val="accent4"/>
          </a:solidFill>
          <a:ln w="2540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2020</a:t>
            </a:r>
          </a:p>
        </p:txBody>
      </p:sp>
      <p:sp>
        <p:nvSpPr>
          <p:cNvPr id="84" name="Rectangle 83">
            <a:extLst>
              <a:ext uri="{FF2B5EF4-FFF2-40B4-BE49-F238E27FC236}">
                <a16:creationId xmlns:a16="http://schemas.microsoft.com/office/drawing/2014/main" id="{98E6D242-9A3B-4A97-AB6A-ED3B914D785C}"/>
              </a:ext>
            </a:extLst>
          </p:cNvPr>
          <p:cNvSpPr/>
          <p:nvPr/>
        </p:nvSpPr>
        <p:spPr>
          <a:xfrm>
            <a:off x="4011657" y="3727425"/>
            <a:ext cx="2286000" cy="246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2018</a:t>
            </a:r>
          </a:p>
        </p:txBody>
      </p:sp>
      <p:sp>
        <p:nvSpPr>
          <p:cNvPr id="86" name="Isosceles Triangle 85">
            <a:extLst>
              <a:ext uri="{FF2B5EF4-FFF2-40B4-BE49-F238E27FC236}">
                <a16:creationId xmlns:a16="http://schemas.microsoft.com/office/drawing/2014/main" id="{F21D972F-E2FC-45AA-88AA-32ACCACBA23E}"/>
              </a:ext>
            </a:extLst>
          </p:cNvPr>
          <p:cNvSpPr/>
          <p:nvPr/>
        </p:nvSpPr>
        <p:spPr>
          <a:xfrm>
            <a:off x="3893791" y="3733086"/>
            <a:ext cx="272567" cy="24104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90" name="Parallelogram 89">
            <a:extLst>
              <a:ext uri="{FF2B5EF4-FFF2-40B4-BE49-F238E27FC236}">
                <a16:creationId xmlns:a16="http://schemas.microsoft.com/office/drawing/2014/main" id="{FC648601-5608-4EE3-B718-318194F4C63C}"/>
              </a:ext>
            </a:extLst>
          </p:cNvPr>
          <p:cNvSpPr/>
          <p:nvPr/>
        </p:nvSpPr>
        <p:spPr>
          <a:xfrm>
            <a:off x="3848711" y="3727425"/>
            <a:ext cx="223004" cy="246708"/>
          </a:xfrm>
          <a:prstGeom prst="parallelogram">
            <a:avLst>
              <a:gd name="adj" fmla="val 718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98" name="Isosceles Triangle 97">
            <a:extLst>
              <a:ext uri="{FF2B5EF4-FFF2-40B4-BE49-F238E27FC236}">
                <a16:creationId xmlns:a16="http://schemas.microsoft.com/office/drawing/2014/main" id="{2122AC9A-28A3-4D53-A03D-4ADB981EB31C}"/>
              </a:ext>
            </a:extLst>
          </p:cNvPr>
          <p:cNvSpPr/>
          <p:nvPr/>
        </p:nvSpPr>
        <p:spPr>
          <a:xfrm>
            <a:off x="1938961" y="3575619"/>
            <a:ext cx="223004" cy="16526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00" name="Isosceles Triangle 99">
            <a:extLst>
              <a:ext uri="{FF2B5EF4-FFF2-40B4-BE49-F238E27FC236}">
                <a16:creationId xmlns:a16="http://schemas.microsoft.com/office/drawing/2014/main" id="{66353EAB-D746-471B-9918-D5648703E6BA}"/>
              </a:ext>
            </a:extLst>
          </p:cNvPr>
          <p:cNvSpPr/>
          <p:nvPr/>
        </p:nvSpPr>
        <p:spPr>
          <a:xfrm>
            <a:off x="5576299" y="3576087"/>
            <a:ext cx="223004" cy="16526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02" name="Isosceles Triangle 101">
            <a:extLst>
              <a:ext uri="{FF2B5EF4-FFF2-40B4-BE49-F238E27FC236}">
                <a16:creationId xmlns:a16="http://schemas.microsoft.com/office/drawing/2014/main" id="{DAA0A1B2-FA50-4067-AB6D-BC41C2717546}"/>
              </a:ext>
            </a:extLst>
          </p:cNvPr>
          <p:cNvSpPr/>
          <p:nvPr/>
        </p:nvSpPr>
        <p:spPr>
          <a:xfrm>
            <a:off x="7349548" y="3564691"/>
            <a:ext cx="223004" cy="1652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1E538289-B9D0-4DE5-92DF-389D034B896F}"/>
              </a:ext>
            </a:extLst>
          </p:cNvPr>
          <p:cNvSpPr/>
          <p:nvPr/>
        </p:nvSpPr>
        <p:spPr>
          <a:xfrm>
            <a:off x="6290783" y="3727420"/>
            <a:ext cx="2286000" cy="246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2019</a:t>
            </a:r>
          </a:p>
        </p:txBody>
      </p:sp>
      <p:grpSp>
        <p:nvGrpSpPr>
          <p:cNvPr id="3" name="Group 2">
            <a:extLst>
              <a:ext uri="{FF2B5EF4-FFF2-40B4-BE49-F238E27FC236}">
                <a16:creationId xmlns:a16="http://schemas.microsoft.com/office/drawing/2014/main" id="{4163B15D-73A3-4A1B-A321-C37ADECEDD33}"/>
              </a:ext>
            </a:extLst>
          </p:cNvPr>
          <p:cNvGrpSpPr/>
          <p:nvPr/>
        </p:nvGrpSpPr>
        <p:grpSpPr>
          <a:xfrm>
            <a:off x="3080612" y="3727418"/>
            <a:ext cx="886047" cy="253657"/>
            <a:chOff x="3096652" y="4112426"/>
            <a:chExt cx="886045" cy="253656"/>
          </a:xfrm>
        </p:grpSpPr>
        <p:sp>
          <p:nvSpPr>
            <p:cNvPr id="104" name="Parallelogram 103">
              <a:extLst>
                <a:ext uri="{FF2B5EF4-FFF2-40B4-BE49-F238E27FC236}">
                  <a16:creationId xmlns:a16="http://schemas.microsoft.com/office/drawing/2014/main" id="{4773133A-843D-4629-804E-3BDD890A47BF}"/>
                </a:ext>
              </a:extLst>
            </p:cNvPr>
            <p:cNvSpPr/>
            <p:nvPr/>
          </p:nvSpPr>
          <p:spPr>
            <a:xfrm>
              <a:off x="3759693" y="4112426"/>
              <a:ext cx="223004" cy="253656"/>
            </a:xfrm>
            <a:prstGeom prst="parallelogram">
              <a:avLst>
                <a:gd name="adj" fmla="val 718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06" name="Parallelogram 105">
              <a:extLst>
                <a:ext uri="{FF2B5EF4-FFF2-40B4-BE49-F238E27FC236}">
                  <a16:creationId xmlns:a16="http://schemas.microsoft.com/office/drawing/2014/main" id="{A3AAFA61-41A2-4957-AF59-DADCA0A7A2AC}"/>
                </a:ext>
              </a:extLst>
            </p:cNvPr>
            <p:cNvSpPr/>
            <p:nvPr/>
          </p:nvSpPr>
          <p:spPr>
            <a:xfrm>
              <a:off x="3654638" y="4112426"/>
              <a:ext cx="223004" cy="253656"/>
            </a:xfrm>
            <a:prstGeom prst="parallelogram">
              <a:avLst>
                <a:gd name="adj" fmla="val 718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10" name="Parallelogram 109">
              <a:extLst>
                <a:ext uri="{FF2B5EF4-FFF2-40B4-BE49-F238E27FC236}">
                  <a16:creationId xmlns:a16="http://schemas.microsoft.com/office/drawing/2014/main" id="{F888AE9D-9127-40B0-9D08-2AEB76FF5493}"/>
                </a:ext>
              </a:extLst>
            </p:cNvPr>
            <p:cNvSpPr/>
            <p:nvPr/>
          </p:nvSpPr>
          <p:spPr>
            <a:xfrm>
              <a:off x="3549583" y="4112426"/>
              <a:ext cx="223004" cy="253656"/>
            </a:xfrm>
            <a:prstGeom prst="parallelogram">
              <a:avLst>
                <a:gd name="adj" fmla="val 718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12" name="Parallelogram 111">
              <a:extLst>
                <a:ext uri="{FF2B5EF4-FFF2-40B4-BE49-F238E27FC236}">
                  <a16:creationId xmlns:a16="http://schemas.microsoft.com/office/drawing/2014/main" id="{03C6BB93-2FA7-48DC-AB64-37C3A62BA513}"/>
                </a:ext>
              </a:extLst>
            </p:cNvPr>
            <p:cNvSpPr/>
            <p:nvPr/>
          </p:nvSpPr>
          <p:spPr>
            <a:xfrm>
              <a:off x="3444528" y="4112426"/>
              <a:ext cx="223004" cy="253656"/>
            </a:xfrm>
            <a:prstGeom prst="parallelogram">
              <a:avLst>
                <a:gd name="adj" fmla="val 718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14" name="Parallelogram 113">
              <a:extLst>
                <a:ext uri="{FF2B5EF4-FFF2-40B4-BE49-F238E27FC236}">
                  <a16:creationId xmlns:a16="http://schemas.microsoft.com/office/drawing/2014/main" id="{D20C72B5-D31D-432F-A394-0D6E9C055DD4}"/>
                </a:ext>
              </a:extLst>
            </p:cNvPr>
            <p:cNvSpPr/>
            <p:nvPr/>
          </p:nvSpPr>
          <p:spPr>
            <a:xfrm>
              <a:off x="3339473" y="4112426"/>
              <a:ext cx="223004" cy="253656"/>
            </a:xfrm>
            <a:prstGeom prst="parallelogram">
              <a:avLst>
                <a:gd name="adj" fmla="val 718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116" name="Parallelogram 115">
              <a:extLst>
                <a:ext uri="{FF2B5EF4-FFF2-40B4-BE49-F238E27FC236}">
                  <a16:creationId xmlns:a16="http://schemas.microsoft.com/office/drawing/2014/main" id="{302F638F-A73B-4939-8DAB-101092675106}"/>
                </a:ext>
              </a:extLst>
            </p:cNvPr>
            <p:cNvSpPr/>
            <p:nvPr/>
          </p:nvSpPr>
          <p:spPr>
            <a:xfrm>
              <a:off x="3234418" y="4112426"/>
              <a:ext cx="223004" cy="253656"/>
            </a:xfrm>
            <a:prstGeom prst="parallelogram">
              <a:avLst>
                <a:gd name="adj" fmla="val 7186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7" name="Isosceles Triangle 6">
              <a:extLst>
                <a:ext uri="{FF2B5EF4-FFF2-40B4-BE49-F238E27FC236}">
                  <a16:creationId xmlns:a16="http://schemas.microsoft.com/office/drawing/2014/main" id="{D2BF55EA-FCB3-4C35-9FDF-B5833B08BA4E}"/>
                </a:ext>
              </a:extLst>
            </p:cNvPr>
            <p:cNvSpPr/>
            <p:nvPr/>
          </p:nvSpPr>
          <p:spPr>
            <a:xfrm flipV="1">
              <a:off x="3096652" y="4118915"/>
              <a:ext cx="257363" cy="247165"/>
            </a:xfrm>
            <a:prstGeom prst="triangle">
              <a:avLst>
                <a:gd name="adj" fmla="val 4158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grpSp>
      <p:sp>
        <p:nvSpPr>
          <p:cNvPr id="47" name="Isosceles Triangle 46">
            <a:extLst>
              <a:ext uri="{FF2B5EF4-FFF2-40B4-BE49-F238E27FC236}">
                <a16:creationId xmlns:a16="http://schemas.microsoft.com/office/drawing/2014/main" id="{C53535D4-25C7-4076-AA3E-FB58960E9147}"/>
              </a:ext>
            </a:extLst>
          </p:cNvPr>
          <p:cNvSpPr/>
          <p:nvPr/>
        </p:nvSpPr>
        <p:spPr>
          <a:xfrm flipV="1">
            <a:off x="5801636" y="3959870"/>
            <a:ext cx="223004" cy="16526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022E0790-533B-4DA5-8465-60FED797ED8E}"/>
              </a:ext>
            </a:extLst>
          </p:cNvPr>
          <p:cNvSpPr txBox="1"/>
          <p:nvPr/>
        </p:nvSpPr>
        <p:spPr>
          <a:xfrm>
            <a:off x="6204144" y="4330411"/>
            <a:ext cx="1466069" cy="246221"/>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30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Arial"/>
                <a:ea typeface="MS PGothic" charset="0"/>
                <a:cs typeface="+mn-cs"/>
              </a:rPr>
              <a:t>Olaparib</a:t>
            </a:r>
            <a:r>
              <a:rPr kumimoji="0" lang="en-GB" sz="1600" b="1" i="0" u="none" strike="noStrike" kern="0" cap="none" spc="0" normalizeH="0" baseline="30000" noProof="0">
                <a:ln>
                  <a:noFill/>
                </a:ln>
                <a:solidFill>
                  <a:prstClr val="black"/>
                </a:solidFill>
                <a:effectLst/>
                <a:uLnTx/>
                <a:uFillTx/>
                <a:latin typeface="Arial"/>
                <a:ea typeface="MS PGothic" charset="0"/>
                <a:cs typeface="+mn-cs"/>
              </a:rPr>
              <a:t>9</a:t>
            </a:r>
            <a:endParaRPr kumimoji="0" lang="en-GB" sz="1401" b="1" i="0" u="none" strike="noStrike" kern="0" cap="none" spc="0" normalizeH="0" baseline="30000" noProof="0">
              <a:ln>
                <a:noFill/>
              </a:ln>
              <a:solidFill>
                <a:prstClr val="black"/>
              </a:solidFill>
              <a:effectLst/>
              <a:uLnTx/>
              <a:uFillTx/>
              <a:latin typeface="Arial"/>
              <a:ea typeface="MS PGothic" charset="0"/>
              <a:cs typeface="+mn-cs"/>
            </a:endParaRPr>
          </a:p>
        </p:txBody>
      </p:sp>
      <p:pic>
        <p:nvPicPr>
          <p:cNvPr id="50" name="Picture 2" descr="What will the next iteration of the American flag look like? | by Justin  Reynolds | Medium">
            <a:extLst>
              <a:ext uri="{FF2B5EF4-FFF2-40B4-BE49-F238E27FC236}">
                <a16:creationId xmlns:a16="http://schemas.microsoft.com/office/drawing/2014/main" id="{709EC6DD-D9C0-4672-BC73-E245673327C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8927" r="30856"/>
          <a:stretch/>
        </p:blipFill>
        <p:spPr bwMode="auto">
          <a:xfrm>
            <a:off x="5739582" y="4277786"/>
            <a:ext cx="338489" cy="338329"/>
          </a:xfrm>
          <a:prstGeom prst="ellipse">
            <a:avLst/>
          </a:prstGeom>
          <a:noFill/>
          <a:extLst>
            <a:ext uri="{909E8E84-426E-40DD-AFC4-6F175D3DCCD1}">
              <a14:hiddenFill xmlns:a14="http://schemas.microsoft.com/office/drawing/2010/main">
                <a:solidFill>
                  <a:srgbClr val="FFFFFF"/>
                </a:solidFill>
              </a14:hiddenFill>
            </a:ext>
          </a:extLst>
        </p:spPr>
      </p:pic>
      <p:cxnSp>
        <p:nvCxnSpPr>
          <p:cNvPr id="51" name="Straight Connector 50">
            <a:extLst>
              <a:ext uri="{FF2B5EF4-FFF2-40B4-BE49-F238E27FC236}">
                <a16:creationId xmlns:a16="http://schemas.microsoft.com/office/drawing/2014/main" id="{4A60D161-4726-4B84-9E49-D7D94853E85E}"/>
              </a:ext>
            </a:extLst>
          </p:cNvPr>
          <p:cNvCxnSpPr>
            <a:cxnSpLocks/>
          </p:cNvCxnSpPr>
          <p:nvPr/>
        </p:nvCxnSpPr>
        <p:spPr>
          <a:xfrm>
            <a:off x="4453306" y="4023628"/>
            <a:ext cx="0" cy="640080"/>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27941B1-943A-408C-AECB-85661AEE3669}"/>
              </a:ext>
            </a:extLst>
          </p:cNvPr>
          <p:cNvSpPr txBox="1"/>
          <p:nvPr/>
        </p:nvSpPr>
        <p:spPr>
          <a:xfrm>
            <a:off x="509867" y="5250981"/>
            <a:ext cx="11396731" cy="443198"/>
          </a:xfrm>
          <a:prstGeom prst="rect">
            <a:avLst/>
          </a:prstGeom>
          <a:noFill/>
        </p:spPr>
        <p:txBody>
          <a:bodyPr wrap="square" lIns="0" tIns="0" rIns="0" bIns="0" anchor="b">
            <a:spAutoFit/>
          </a:bodyPr>
          <a:lstStyle/>
          <a:p>
            <a:pPr marL="15875" marR="0" lvl="0" indent="-15875" algn="l" defTabSz="914332" rtl="0" eaLnBrk="1" fontAlgn="auto" latinLnBrk="0" hangingPunct="1">
              <a:lnSpc>
                <a:spcPct val="90000"/>
              </a:lnSpc>
              <a:spcBef>
                <a:spcPts val="3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S PGothic" charset="0"/>
                <a:cs typeface="+mn-cs"/>
              </a:rPr>
              <a:t>Dates shown indicate the year of the publication of the pivotal studies and regulatory approvals for these compounds. </a:t>
            </a:r>
            <a:r>
              <a:rPr kumimoji="0" lang="en-US" sz="1050" b="1" i="0" u="none" strike="noStrike" kern="1200" cap="none" spc="0" normalizeH="0" baseline="0" noProof="0" dirty="0">
                <a:ln>
                  <a:noFill/>
                </a:ln>
                <a:solidFill>
                  <a:prstClr val="black"/>
                </a:solidFill>
                <a:effectLst/>
                <a:uLnTx/>
                <a:uFillTx/>
                <a:latin typeface="Arial"/>
                <a:ea typeface="MS PGothic" charset="0"/>
                <a:cs typeface="+mn-cs"/>
              </a:rPr>
              <a:t> </a:t>
            </a:r>
            <a:endParaRPr kumimoji="0" lang="en-US" sz="1050" b="0" i="0" u="none" strike="noStrike" kern="1200" cap="none" spc="0" normalizeH="0" baseline="0" noProof="0" dirty="0">
              <a:ln>
                <a:noFill/>
              </a:ln>
              <a:solidFill>
                <a:prstClr val="black"/>
              </a:solidFill>
              <a:effectLst/>
              <a:uLnTx/>
              <a:uFillTx/>
              <a:latin typeface="Arial"/>
              <a:ea typeface="MS PGothic" charset="0"/>
              <a:cs typeface="+mn-cs"/>
            </a:endParaRPr>
          </a:p>
        </p:txBody>
      </p:sp>
      <p:sp>
        <p:nvSpPr>
          <p:cNvPr id="53" name="Text Placeholder 1">
            <a:extLst>
              <a:ext uri="{FF2B5EF4-FFF2-40B4-BE49-F238E27FC236}">
                <a16:creationId xmlns:a16="http://schemas.microsoft.com/office/drawing/2014/main" id="{49A6817C-D837-47A2-995C-25CC4EF41266}"/>
              </a:ext>
            </a:extLst>
          </p:cNvPr>
          <p:cNvSpPr txBox="1">
            <a:spLocks/>
          </p:cNvSpPr>
          <p:nvPr/>
        </p:nvSpPr>
        <p:spPr>
          <a:xfrm>
            <a:off x="509867" y="5785801"/>
            <a:ext cx="10498110" cy="692497"/>
          </a:xfrm>
          <a:prstGeom prst="rect">
            <a:avLst/>
          </a:prstGeom>
        </p:spPr>
        <p:txBody>
          <a:bodyPr vert="horz" wrap="square" lIns="0" tIns="0" rIns="0" bIns="0" rtlCol="0" anchor="b" anchorCtr="0">
            <a:spAutoFit/>
          </a:bodyPr>
          <a:lstStyle>
            <a:lvl1pPr marL="121917" indent="-121917" defTabSz="1219080">
              <a:spcBef>
                <a:spcPts val="0"/>
              </a:spcBef>
              <a:spcAft>
                <a:spcPts val="0"/>
              </a:spcAft>
              <a:buClr>
                <a:schemeClr val="tx1"/>
              </a:buClr>
              <a:buFont typeface="Arial" panose="020B0604020202020204" pitchFamily="34" charset="0"/>
              <a:buAutoNum type="arabicPeriod"/>
              <a:defRPr sz="933" baseline="0"/>
            </a:lvl1pPr>
            <a:lvl2pPr marL="357542" indent="0" defTabSz="1219080">
              <a:spcBef>
                <a:spcPts val="0"/>
              </a:spcBef>
              <a:spcAft>
                <a:spcPts val="800"/>
              </a:spcAft>
              <a:buFont typeface="Arial" pitchFamily="34" charset="0"/>
              <a:buNone/>
              <a:defRPr sz="1067"/>
            </a:lvl2pPr>
            <a:lvl3pPr marL="719982" indent="0" defTabSz="1219080">
              <a:spcBef>
                <a:spcPts val="0"/>
              </a:spcBef>
              <a:spcAft>
                <a:spcPts val="800"/>
              </a:spcAft>
              <a:buFont typeface="Arial" panose="020B0604020202020204" pitchFamily="34" charset="0"/>
              <a:buNone/>
              <a:defRPr sz="1067"/>
            </a:lvl3pPr>
            <a:lvl4pPr marL="1081424" indent="0" defTabSz="1219080">
              <a:spcBef>
                <a:spcPts val="0"/>
              </a:spcBef>
              <a:spcAft>
                <a:spcPts val="800"/>
              </a:spcAft>
              <a:buFont typeface="Arial" pitchFamily="34" charset="0"/>
              <a:buNone/>
              <a:defRPr sz="1067"/>
            </a:lvl4pPr>
            <a:lvl5pPr marL="1439964" indent="0" defTabSz="1219080">
              <a:spcBef>
                <a:spcPts val="0"/>
              </a:spcBef>
              <a:spcAft>
                <a:spcPts val="800"/>
              </a:spcAft>
              <a:buFont typeface="Arial" panose="020B0604020202020204" pitchFamily="34" charset="0"/>
              <a:buNone/>
              <a:defRPr sz="1067" b="0"/>
            </a:lvl5pPr>
            <a:lvl6pPr marL="2159785" indent="-359966" defTabSz="1219080">
              <a:spcBef>
                <a:spcPts val="0"/>
              </a:spcBef>
              <a:spcAft>
                <a:spcPts val="800"/>
              </a:spcAft>
              <a:buFont typeface="Arial" pitchFamily="34" charset="0"/>
              <a:buChar char="–"/>
              <a:defRPr sz="1600"/>
            </a:lvl6pPr>
            <a:lvl7pPr marL="2399760" indent="-359966" defTabSz="1219080">
              <a:spcBef>
                <a:spcPts val="0"/>
              </a:spcBef>
              <a:spcAft>
                <a:spcPts val="800"/>
              </a:spcAft>
              <a:buFont typeface="Arial" pitchFamily="34" charset="0"/>
              <a:buChar char="–"/>
              <a:defRPr sz="1600"/>
            </a:lvl7pPr>
            <a:lvl8pPr marL="2759726" indent="-359966" defTabSz="1219080">
              <a:spcBef>
                <a:spcPts val="0"/>
              </a:spcBef>
              <a:spcAft>
                <a:spcPts val="800"/>
              </a:spcAft>
              <a:buFont typeface="Arial" pitchFamily="34" charset="0"/>
              <a:buChar char="–"/>
              <a:defRPr sz="1600"/>
            </a:lvl8pPr>
            <a:lvl9pPr marL="3119689" indent="-359966" defTabSz="1219080">
              <a:spcBef>
                <a:spcPts val="0"/>
              </a:spcBef>
              <a:spcAft>
                <a:spcPts val="800"/>
              </a:spcAft>
              <a:buFont typeface="Arial" pitchFamily="34" charset="0"/>
              <a:buChar char="–"/>
              <a:defRPr sz="1600"/>
            </a:lvl9pPr>
          </a:lstStyle>
          <a:p>
            <a:pPr marL="0" marR="0" lvl="0" indent="0" algn="l" defTabSz="914332" rtl="0" eaLnBrk="1" fontAlgn="auto" latinLnBrk="0" hangingPunct="1">
              <a:lnSpc>
                <a:spcPct val="100000"/>
              </a:lnSpc>
              <a:spcBef>
                <a:spcPts val="201"/>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1. </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Burger RA et al. </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N </a:t>
            </a:r>
            <a:r>
              <a:rPr kumimoji="0" lang="en-US" sz="900" b="0" i="1" u="none" strike="noStrike" kern="1200" cap="none" spc="0" normalizeH="0" baseline="0" noProof="0" dirty="0" err="1">
                <a:ln>
                  <a:noFill/>
                </a:ln>
                <a:solidFill>
                  <a:prstClr val="black"/>
                </a:solidFill>
                <a:effectLst/>
                <a:uLnTx/>
                <a:uFillTx/>
                <a:latin typeface="Arial"/>
                <a:ea typeface="MS PGothic" charset="0"/>
                <a:cs typeface="+mn-cs"/>
              </a:rPr>
              <a:t>Engl</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 J Med</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2011;365:2473.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2. </a:t>
            </a:r>
            <a:r>
              <a:rPr kumimoji="0" lang="en-US" sz="900" b="0" i="0" u="none" strike="noStrike" kern="1200" cap="none" spc="0" normalizeH="0" baseline="0" noProof="0" dirty="0" err="1">
                <a:ln>
                  <a:noFill/>
                </a:ln>
                <a:solidFill>
                  <a:prstClr val="black"/>
                </a:solidFill>
                <a:effectLst/>
                <a:uLnTx/>
                <a:uFillTx/>
                <a:latin typeface="Arial"/>
                <a:ea typeface="MS PGothic" charset="0"/>
                <a:cs typeface="+mn-cs"/>
              </a:rPr>
              <a:t>Perren</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TJ et al. </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N </a:t>
            </a:r>
            <a:r>
              <a:rPr kumimoji="0" lang="en-US" sz="900" b="0" i="1" u="none" strike="noStrike" kern="1200" cap="none" spc="0" normalizeH="0" baseline="0" noProof="0" dirty="0" err="1">
                <a:ln>
                  <a:noFill/>
                </a:ln>
                <a:solidFill>
                  <a:prstClr val="black"/>
                </a:solidFill>
                <a:effectLst/>
                <a:uLnTx/>
                <a:uFillTx/>
                <a:latin typeface="Arial"/>
                <a:ea typeface="MS PGothic" charset="0"/>
                <a:cs typeface="+mn-cs"/>
              </a:rPr>
              <a:t>Engl</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 J Med</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2011;365:2484.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3. </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Moore K et al. </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N </a:t>
            </a:r>
            <a:r>
              <a:rPr kumimoji="0" lang="en-US" sz="900" b="0" i="1" u="none" strike="noStrike" kern="1200" cap="none" spc="0" normalizeH="0" baseline="0" noProof="0" dirty="0" err="1">
                <a:ln>
                  <a:noFill/>
                </a:ln>
                <a:solidFill>
                  <a:prstClr val="black"/>
                </a:solidFill>
                <a:effectLst/>
                <a:uLnTx/>
                <a:uFillTx/>
                <a:latin typeface="Arial"/>
                <a:ea typeface="MS PGothic" charset="0"/>
                <a:cs typeface="+mn-cs"/>
              </a:rPr>
              <a:t>Engl</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 J Med</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2018;379:2495.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4. </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González-Martín A et al. </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N </a:t>
            </a:r>
            <a:r>
              <a:rPr kumimoji="0" lang="en-US" sz="900" b="0" i="1" u="none" strike="noStrike" kern="1200" cap="none" spc="0" normalizeH="0" baseline="0" noProof="0" dirty="0" err="1">
                <a:ln>
                  <a:noFill/>
                </a:ln>
                <a:solidFill>
                  <a:prstClr val="black"/>
                </a:solidFill>
                <a:effectLst/>
                <a:uLnTx/>
                <a:uFillTx/>
                <a:latin typeface="Arial"/>
                <a:ea typeface="MS PGothic" charset="0"/>
                <a:cs typeface="+mn-cs"/>
              </a:rPr>
              <a:t>Engl</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 J Med</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2019;381:239.</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 </a:t>
            </a:r>
            <a:br>
              <a:rPr kumimoji="0" lang="en-US" sz="900" b="1" i="0" u="none" strike="noStrike" kern="1200" cap="none" spc="0" normalizeH="0" baseline="0" noProof="0" dirty="0">
                <a:ln>
                  <a:noFill/>
                </a:ln>
                <a:solidFill>
                  <a:prstClr val="black"/>
                </a:solidFill>
                <a:effectLst/>
                <a:uLnTx/>
                <a:uFillTx/>
                <a:latin typeface="Arial"/>
                <a:ea typeface="MS PGothic" charset="0"/>
                <a:cs typeface="+mn-cs"/>
              </a:rPr>
            </a:b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5.</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Ray-</a:t>
            </a:r>
            <a:r>
              <a:rPr kumimoji="0" lang="en-US" sz="900" b="0" i="0" u="none" strike="noStrike" kern="1200" cap="none" spc="0" normalizeH="0" baseline="0" noProof="0" dirty="0" err="1">
                <a:ln>
                  <a:noFill/>
                </a:ln>
                <a:solidFill>
                  <a:prstClr val="black"/>
                </a:solidFill>
                <a:effectLst/>
                <a:uLnTx/>
                <a:uFillTx/>
                <a:latin typeface="Arial"/>
                <a:ea typeface="MS PGothic" charset="0"/>
                <a:cs typeface="+mn-cs"/>
              </a:rPr>
              <a:t>Coquard</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I et al. </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N </a:t>
            </a:r>
            <a:r>
              <a:rPr kumimoji="0" lang="en-US" sz="900" b="0" i="1" u="none" strike="noStrike" kern="1200" cap="none" spc="0" normalizeH="0" baseline="0" noProof="0" dirty="0" err="1">
                <a:ln>
                  <a:noFill/>
                </a:ln>
                <a:solidFill>
                  <a:prstClr val="black"/>
                </a:solidFill>
                <a:effectLst/>
                <a:uLnTx/>
                <a:uFillTx/>
                <a:latin typeface="Arial"/>
                <a:ea typeface="MS PGothic" charset="0"/>
                <a:cs typeface="+mn-cs"/>
              </a:rPr>
              <a:t>Engl</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 J Med</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2019;381:2416.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6. </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Coleman RL et al. </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N </a:t>
            </a:r>
            <a:r>
              <a:rPr kumimoji="0" lang="en-US" sz="900" b="0" i="1" u="none" strike="noStrike" kern="1200" cap="none" spc="0" normalizeH="0" baseline="0" noProof="0" dirty="0" err="1">
                <a:ln>
                  <a:noFill/>
                </a:ln>
                <a:solidFill>
                  <a:prstClr val="black"/>
                </a:solidFill>
                <a:effectLst/>
                <a:uLnTx/>
                <a:uFillTx/>
                <a:latin typeface="Arial"/>
                <a:ea typeface="MS PGothic" charset="0"/>
                <a:cs typeface="+mn-cs"/>
              </a:rPr>
              <a:t>Engl</a:t>
            </a:r>
            <a:r>
              <a:rPr kumimoji="0" lang="en-US" sz="900" b="0" i="1" u="none" strike="noStrike" kern="1200" cap="none" spc="0" normalizeH="0" baseline="0" noProof="0" dirty="0">
                <a:ln>
                  <a:noFill/>
                </a:ln>
                <a:solidFill>
                  <a:prstClr val="black"/>
                </a:solidFill>
                <a:effectLst/>
                <a:uLnTx/>
                <a:uFillTx/>
                <a:latin typeface="Arial"/>
                <a:ea typeface="MS PGothic" charset="0"/>
                <a:cs typeface="+mn-cs"/>
              </a:rPr>
              <a:t> J Med</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2019;381:2403.</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 7.</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European Medicines Agency. Published September 22, 2011. Accessed June 7, 2021. </a:t>
            </a:r>
            <a:br>
              <a:rPr kumimoji="0" lang="en-US" sz="900" b="0" i="0" u="none" strike="noStrike" kern="1200" cap="none" spc="0" normalizeH="0" baseline="0" noProof="0" dirty="0">
                <a:ln>
                  <a:noFill/>
                </a:ln>
                <a:solidFill>
                  <a:prstClr val="black"/>
                </a:solidFill>
                <a:effectLst/>
                <a:uLnTx/>
                <a:uFillTx/>
                <a:latin typeface="Arial"/>
                <a:ea typeface="MS PGothic" charset="0"/>
                <a:cs typeface="+mn-cs"/>
              </a:rPr>
            </a:b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8.</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F. Hoffmann-La Roche Ltd. Published June 13, 2018. Accessed June 7, 2021.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9.</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FDA. Published December 26, 2018. Accessed June 7, 2021.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10.</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EMA. Published April 26, 2019. Accessed June 7, 2021.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11.</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GSK. Published April 29, 2020. Accessed June 7, 2021.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12.</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GSK. Published October 29, 2020. Accessed June 7, 2021.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13.</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FDA. Published May 11, 2020. Accessed June 7, 2021. </a:t>
            </a:r>
            <a:r>
              <a:rPr kumimoji="0" lang="en-US" sz="900" b="1" i="0" u="none" strike="noStrike" kern="1200" cap="none" spc="0" normalizeH="0" baseline="0" noProof="0" dirty="0">
                <a:ln>
                  <a:noFill/>
                </a:ln>
                <a:solidFill>
                  <a:prstClr val="black"/>
                </a:solidFill>
                <a:effectLst/>
                <a:uLnTx/>
                <a:uFillTx/>
                <a:latin typeface="Arial"/>
                <a:ea typeface="MS PGothic" charset="0"/>
                <a:cs typeface="+mn-cs"/>
              </a:rPr>
              <a:t>14.</a:t>
            </a:r>
            <a:r>
              <a:rPr kumimoji="0" lang="en-US" sz="900" b="0" i="0" u="none" strike="noStrike" kern="1200" cap="none" spc="0" normalizeH="0" baseline="0" noProof="0" dirty="0">
                <a:ln>
                  <a:noFill/>
                </a:ln>
                <a:solidFill>
                  <a:prstClr val="black"/>
                </a:solidFill>
                <a:effectLst/>
                <a:uLnTx/>
                <a:uFillTx/>
                <a:latin typeface="Arial"/>
                <a:ea typeface="MS PGothic" charset="0"/>
                <a:cs typeface="+mn-cs"/>
              </a:rPr>
              <a:t> EMA. Published September 17, 2020. Accessed June 7, 2021. </a:t>
            </a:r>
          </a:p>
        </p:txBody>
      </p:sp>
      <p:sp>
        <p:nvSpPr>
          <p:cNvPr id="2" name="TextBox 1">
            <a:extLst>
              <a:ext uri="{FF2B5EF4-FFF2-40B4-BE49-F238E27FC236}">
                <a16:creationId xmlns:a16="http://schemas.microsoft.com/office/drawing/2014/main" id="{635B9C45-0A12-C692-BCC0-D2673AAF1B48}"/>
              </a:ext>
            </a:extLst>
          </p:cNvPr>
          <p:cNvSpPr txBox="1"/>
          <p:nvPr/>
        </p:nvSpPr>
        <p:spPr>
          <a:xfrm>
            <a:off x="4166358" y="6414066"/>
            <a:ext cx="41618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Content Courtesy of Kathleen N Moore, MD, MS</a:t>
            </a:r>
          </a:p>
        </p:txBody>
      </p:sp>
    </p:spTree>
    <p:extLst>
      <p:ext uri="{BB962C8B-B14F-4D97-AF65-F5344CB8AC3E}">
        <p14:creationId xmlns:p14="http://schemas.microsoft.com/office/powerpoint/2010/main" val="4133152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025EAE-7DF2-4CC4-B490-1F90A3D83301}"/>
              </a:ext>
            </a:extLst>
          </p:cNvPr>
          <p:cNvSpPr>
            <a:spLocks noGrp="1"/>
          </p:cNvSpPr>
          <p:nvPr>
            <p:ph type="title"/>
          </p:nvPr>
        </p:nvSpPr>
        <p:spPr>
          <a:xfrm>
            <a:off x="493463" y="326825"/>
            <a:ext cx="11383400" cy="1143000"/>
          </a:xfrm>
        </p:spPr>
        <p:txBody>
          <a:bodyPr>
            <a:normAutofit/>
          </a:bodyPr>
          <a:lstStyle/>
          <a:p>
            <a:pPr algn="l"/>
            <a:r>
              <a:rPr lang="en-US" sz="3600" b="1" dirty="0">
                <a:latin typeface="Calibri" panose="020F0502020204030204" pitchFamily="34" charset="0"/>
                <a:cs typeface="Calibri" panose="020F0502020204030204" pitchFamily="34" charset="0"/>
              </a:rPr>
              <a:t>Select Phase III First-Line </a:t>
            </a:r>
            <a:r>
              <a:rPr lang="en-US" sz="3600" dirty="0">
                <a:latin typeface="Calibri" panose="020F0502020204030204" pitchFamily="34" charset="0"/>
                <a:cs typeface="Calibri" panose="020F0502020204030204" pitchFamily="34" charset="0"/>
              </a:rPr>
              <a:t>PARP Inhibitor </a:t>
            </a:r>
            <a:r>
              <a:rPr lang="en-US" sz="3600" b="1" dirty="0">
                <a:latin typeface="Calibri" panose="020F0502020204030204" pitchFamily="34" charset="0"/>
                <a:cs typeface="Calibri" panose="020F0502020204030204" pitchFamily="34" charset="0"/>
              </a:rPr>
              <a:t>Maintenance Trials</a:t>
            </a:r>
          </a:p>
        </p:txBody>
      </p:sp>
      <p:graphicFrame>
        <p:nvGraphicFramePr>
          <p:cNvPr id="8" name="Content Placeholder 7">
            <a:extLst>
              <a:ext uri="{FF2B5EF4-FFF2-40B4-BE49-F238E27FC236}">
                <a16:creationId xmlns:a16="http://schemas.microsoft.com/office/drawing/2014/main" id="{FE8694B1-6599-4EF1-9059-12E814D684F5}"/>
              </a:ext>
            </a:extLst>
          </p:cNvPr>
          <p:cNvGraphicFramePr>
            <a:graphicFrameLocks noGrp="1"/>
          </p:cNvGraphicFramePr>
          <p:nvPr>
            <p:ph idx="1"/>
            <p:extLst>
              <p:ext uri="{D42A27DB-BD31-4B8C-83A1-F6EECF244321}">
                <p14:modId xmlns:p14="http://schemas.microsoft.com/office/powerpoint/2010/main" val="2604173982"/>
              </p:ext>
            </p:extLst>
          </p:nvPr>
        </p:nvGraphicFramePr>
        <p:xfrm>
          <a:off x="493463" y="1724972"/>
          <a:ext cx="11305255" cy="3408055"/>
        </p:xfrm>
        <a:graphic>
          <a:graphicData uri="http://schemas.openxmlformats.org/drawingml/2006/table">
            <a:tbl>
              <a:tblPr firstRow="1" bandRow="1">
                <a:tableStyleId>{21E4AEA4-8DFA-4A89-87EB-49C32662AFE0}</a:tableStyleId>
              </a:tblPr>
              <a:tblGrid>
                <a:gridCol w="2434185">
                  <a:extLst>
                    <a:ext uri="{9D8B030D-6E8A-4147-A177-3AD203B41FA5}">
                      <a16:colId xmlns:a16="http://schemas.microsoft.com/office/drawing/2014/main" val="318961426"/>
                    </a:ext>
                  </a:extLst>
                </a:gridCol>
                <a:gridCol w="2016224">
                  <a:extLst>
                    <a:ext uri="{9D8B030D-6E8A-4147-A177-3AD203B41FA5}">
                      <a16:colId xmlns:a16="http://schemas.microsoft.com/office/drawing/2014/main" val="1577110951"/>
                    </a:ext>
                  </a:extLst>
                </a:gridCol>
                <a:gridCol w="2520280">
                  <a:extLst>
                    <a:ext uri="{9D8B030D-6E8A-4147-A177-3AD203B41FA5}">
                      <a16:colId xmlns:a16="http://schemas.microsoft.com/office/drawing/2014/main" val="3684205287"/>
                    </a:ext>
                  </a:extLst>
                </a:gridCol>
                <a:gridCol w="2289108">
                  <a:extLst>
                    <a:ext uri="{9D8B030D-6E8A-4147-A177-3AD203B41FA5}">
                      <a16:colId xmlns:a16="http://schemas.microsoft.com/office/drawing/2014/main" val="2455917265"/>
                    </a:ext>
                  </a:extLst>
                </a:gridCol>
                <a:gridCol w="2045458">
                  <a:extLst>
                    <a:ext uri="{9D8B030D-6E8A-4147-A177-3AD203B41FA5}">
                      <a16:colId xmlns:a16="http://schemas.microsoft.com/office/drawing/2014/main" val="4284371619"/>
                    </a:ext>
                  </a:extLst>
                </a:gridCol>
              </a:tblGrid>
              <a:tr h="707936">
                <a:tc>
                  <a:txBody>
                    <a:bodyPr/>
                    <a:lstStyle/>
                    <a:p>
                      <a:r>
                        <a:rPr lang="en-US" sz="1800" b="1" dirty="0"/>
                        <a:t>Study design</a:t>
                      </a:r>
                    </a:p>
                  </a:txBody>
                  <a:tcPr marL="61820" marR="61820" marT="34290" marB="3429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lang="en-US" sz="1800" b="1" dirty="0"/>
                        <a:t>SOLO-1</a:t>
                      </a:r>
                      <a:r>
                        <a:rPr lang="en-US" sz="1800" b="1" baseline="30000" dirty="0"/>
                        <a:t>1</a:t>
                      </a:r>
                    </a:p>
                    <a:p>
                      <a:pPr algn="ctr"/>
                      <a:r>
                        <a:rPr lang="en-US" sz="1800" b="1" dirty="0"/>
                        <a:t>(N = 391)</a:t>
                      </a:r>
                    </a:p>
                  </a:txBody>
                  <a:tcPr marL="61820" marR="6182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pPr algn="ctr"/>
                      <a:r>
                        <a:rPr lang="en-US" sz="1800" b="1" dirty="0">
                          <a:solidFill>
                            <a:schemeClr val="bg1"/>
                          </a:solidFill>
                        </a:rPr>
                        <a:t>PAOLA-1</a:t>
                      </a:r>
                      <a:r>
                        <a:rPr lang="en-US" sz="1800" b="1" baseline="30000" dirty="0">
                          <a:solidFill>
                            <a:schemeClr val="bg1"/>
                          </a:solidFill>
                        </a:rPr>
                        <a:t>2</a:t>
                      </a:r>
                      <a:r>
                        <a:rPr lang="en-US" sz="1800" b="1" dirty="0">
                          <a:solidFill>
                            <a:schemeClr val="bg1"/>
                          </a:solidFill>
                        </a:rPr>
                        <a:t> </a:t>
                      </a:r>
                    </a:p>
                    <a:p>
                      <a:pPr algn="ctr"/>
                      <a:r>
                        <a:rPr lang="en-US" sz="1800" b="1" dirty="0">
                          <a:solidFill>
                            <a:schemeClr val="bg1"/>
                          </a:solidFill>
                        </a:rPr>
                        <a:t>(N = 806)</a:t>
                      </a:r>
                    </a:p>
                  </a:txBody>
                  <a:tcPr marL="61820" marR="6182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sz="1800" b="1" dirty="0"/>
                        <a:t>PRIMA</a:t>
                      </a:r>
                      <a:r>
                        <a:rPr lang="en-US" sz="1800" b="1" baseline="30000" dirty="0"/>
                        <a:t>3</a:t>
                      </a:r>
                    </a:p>
                    <a:p>
                      <a:pPr algn="ctr"/>
                      <a:r>
                        <a:rPr lang="en-US" sz="1800" b="1" dirty="0"/>
                        <a:t>(N = 733)</a:t>
                      </a:r>
                    </a:p>
                  </a:txBody>
                  <a:tcPr marL="61820" marR="6182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lang="en-US" sz="1800" b="1" dirty="0"/>
                        <a:t>PRIME</a:t>
                      </a:r>
                      <a:r>
                        <a:rPr lang="en-US" sz="1800" b="1" baseline="30000" dirty="0"/>
                        <a:t>4</a:t>
                      </a:r>
                    </a:p>
                    <a:p>
                      <a:pPr algn="ctr"/>
                      <a:r>
                        <a:rPr lang="en-US" sz="1800" b="1" dirty="0"/>
                        <a:t>(N = 384)</a:t>
                      </a:r>
                    </a:p>
                  </a:txBody>
                  <a:tcPr marL="61820" marR="61820" marT="34290" marB="3429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1585779549"/>
                  </a:ext>
                </a:extLst>
              </a:tr>
              <a:tr h="782509">
                <a:tc>
                  <a:txBody>
                    <a:bodyPr/>
                    <a:lstStyle/>
                    <a:p>
                      <a:r>
                        <a:rPr lang="en-US" sz="1800" b="1" dirty="0"/>
                        <a:t>Treatment arms vs placebo</a:t>
                      </a:r>
                    </a:p>
                  </a:txBody>
                  <a:tcPr marL="61820" marR="61820" marT="34290" marB="3429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solidFill>
                            <a:schemeClr val="bg1"/>
                          </a:solidFill>
                        </a:rPr>
                        <a:t>Olaparib</a:t>
                      </a:r>
                    </a:p>
                  </a:txBody>
                  <a:tcPr marL="61820" marR="6182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800" b="1" dirty="0">
                          <a:solidFill>
                            <a:schemeClr val="bg1"/>
                          </a:solidFill>
                        </a:rPr>
                        <a:t>Bevacizumab ± </a:t>
                      </a:r>
                      <a:r>
                        <a:rPr lang="en-US" sz="1800" b="1" dirty="0" err="1">
                          <a:solidFill>
                            <a:schemeClr val="bg1"/>
                          </a:solidFill>
                        </a:rPr>
                        <a:t>olaparib</a:t>
                      </a:r>
                      <a:endParaRPr lang="en-US" sz="1800" b="1" dirty="0">
                        <a:solidFill>
                          <a:schemeClr val="bg1"/>
                        </a:solidFill>
                      </a:endParaRPr>
                    </a:p>
                  </a:txBody>
                  <a:tcPr marL="61820" marR="6182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1800" b="1" dirty="0">
                          <a:solidFill>
                            <a:schemeClr val="bg1"/>
                          </a:solidFill>
                        </a:rPr>
                        <a:t>Niraparib</a:t>
                      </a:r>
                    </a:p>
                  </a:txBody>
                  <a:tcPr marL="61820" marR="61820"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dirty="0">
                          <a:solidFill>
                            <a:schemeClr val="bg1"/>
                          </a:solidFill>
                        </a:rPr>
                        <a:t>Niraparib</a:t>
                      </a:r>
                    </a:p>
                  </a:txBody>
                  <a:tcPr marL="61820" marR="61820" marT="34290" marB="3429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80053620"/>
                  </a:ext>
                </a:extLst>
              </a:tr>
              <a:tr h="435222">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Patient population</a:t>
                      </a:r>
                    </a:p>
                  </a:txBody>
                  <a:tcPr marL="61820" marR="618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800" b="0" i="0" u="none" strike="noStrike" kern="1200" cap="none" spc="0" normalizeH="0" baseline="0" noProof="0" dirty="0">
                          <a:ln>
                            <a:noFill/>
                          </a:ln>
                          <a:solidFill>
                            <a:srgbClr val="000000"/>
                          </a:solidFill>
                          <a:effectLst/>
                          <a:uLnTx/>
                          <a:uFillTx/>
                          <a:latin typeface="+mn-lt"/>
                          <a:ea typeface="+mn-ea"/>
                          <a:cs typeface="+mn-cs"/>
                        </a:rPr>
                        <a:t>BRCA mutation</a:t>
                      </a:r>
                      <a:endParaRPr lang="en-US" sz="1800" i="0" dirty="0"/>
                    </a:p>
                  </a:txBody>
                  <a:tcPr marL="61820" marR="618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dirty="0"/>
                        <a:t>All-comers</a:t>
                      </a:r>
                    </a:p>
                  </a:txBody>
                  <a:tcPr marL="61820" marR="618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All-comers</a:t>
                      </a:r>
                    </a:p>
                  </a:txBody>
                  <a:tcPr marL="61820" marR="618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800" b="0" i="0" u="none" strike="noStrike" kern="1200" cap="none" spc="0" normalizeH="0" baseline="0" noProof="0" dirty="0">
                          <a:ln>
                            <a:noFill/>
                          </a:ln>
                          <a:solidFill>
                            <a:srgbClr val="000000"/>
                          </a:solidFill>
                          <a:effectLst/>
                          <a:uLnTx/>
                          <a:uFillTx/>
                          <a:latin typeface="+mn-lt"/>
                          <a:ea typeface="+mn-ea"/>
                          <a:cs typeface="+mn-cs"/>
                        </a:rPr>
                        <a:t>All-comers</a:t>
                      </a:r>
                      <a:endParaRPr lang="en-US" sz="1800" i="0" dirty="0"/>
                    </a:p>
                  </a:txBody>
                  <a:tcPr marL="61820" marR="6182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2559926"/>
                  </a:ext>
                </a:extLst>
              </a:tr>
              <a:tr h="741194">
                <a:tc>
                  <a:txBody>
                    <a:bodyPr/>
                    <a:lstStyle/>
                    <a:p>
                      <a:r>
                        <a:rPr lang="en-US" sz="1800" b="1" dirty="0"/>
                        <a:t>Treatment duration </a:t>
                      </a:r>
                    </a:p>
                  </a:txBody>
                  <a:tcPr marL="64163" marR="64163"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EE"/>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t>24 months</a:t>
                      </a:r>
                      <a:endParaRPr lang="en-US" sz="1800" dirty="0">
                        <a:latin typeface="+mj-lt"/>
                      </a:endParaRPr>
                    </a:p>
                  </a:txBody>
                  <a:tcPr marL="63287" marR="63287"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EE"/>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t>15 months for </a:t>
                      </a:r>
                      <a:r>
                        <a:rPr lang="en-US" sz="1800" dirty="0" err="1"/>
                        <a:t>bev</a:t>
                      </a:r>
                      <a:endParaRPr lang="en-US" sz="1800" dirty="0"/>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t>24 months for </a:t>
                      </a:r>
                      <a:r>
                        <a:rPr lang="en-US" sz="1800" dirty="0" err="1"/>
                        <a:t>olaparib</a:t>
                      </a:r>
                      <a:endParaRPr lang="en-US" sz="1800" dirty="0">
                        <a:latin typeface="+mj-lt"/>
                      </a:endParaRPr>
                    </a:p>
                  </a:txBody>
                  <a:tcPr marL="63287" marR="63287"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EE"/>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t>36 months or </a:t>
                      </a:r>
                      <a:br>
                        <a:rPr lang="en-US" sz="1800" dirty="0"/>
                      </a:br>
                      <a:r>
                        <a:rPr lang="en-US" sz="1800" dirty="0"/>
                        <a:t>until PD</a:t>
                      </a:r>
                      <a:endParaRPr lang="en-US" sz="1800" dirty="0">
                        <a:latin typeface="+mj-lt"/>
                      </a:endParaRPr>
                    </a:p>
                  </a:txBody>
                  <a:tcPr marL="63287" marR="63287"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EE"/>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t>36 months</a:t>
                      </a:r>
                      <a:endParaRPr lang="en-US" sz="1800" dirty="0">
                        <a:latin typeface="+mj-lt"/>
                      </a:endParaRPr>
                    </a:p>
                  </a:txBody>
                  <a:tcPr marL="63287" marR="63287"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EE"/>
                    </a:solidFill>
                  </a:tcPr>
                </a:tc>
                <a:extLst>
                  <a:ext uri="{0D108BD9-81ED-4DB2-BD59-A6C34878D82A}">
                    <a16:rowId xmlns:a16="http://schemas.microsoft.com/office/drawing/2014/main" val="1544362585"/>
                  </a:ext>
                </a:extLst>
              </a:tr>
              <a:tr h="741194">
                <a:tc>
                  <a:txBody>
                    <a:bodyPr/>
                    <a:lstStyle/>
                    <a:p>
                      <a:r>
                        <a:rPr lang="en-US" sz="1800" b="1" dirty="0">
                          <a:solidFill>
                            <a:schemeClr val="tx1"/>
                          </a:solidFill>
                        </a:rPr>
                        <a:t>Median PFS</a:t>
                      </a:r>
                    </a:p>
                  </a:txBody>
                  <a:tcPr marL="64163" marR="64163"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mj-lt"/>
                        </a:rPr>
                        <a:t>56  vs 13.8 months</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mj-lt"/>
                        </a:rPr>
                        <a:t>HR: 0.33</a:t>
                      </a:r>
                    </a:p>
                  </a:txBody>
                  <a:tcPr marL="63287" marR="63287"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mj-lt"/>
                        </a:rPr>
                        <a:t>22.1 vs 16.6 </a:t>
                      </a:r>
                      <a:r>
                        <a:rPr lang="en-US" sz="1800" kern="1200" dirty="0">
                          <a:solidFill>
                            <a:schemeClr val="dk1"/>
                          </a:solidFill>
                          <a:latin typeface="+mn-lt"/>
                          <a:ea typeface="+mn-ea"/>
                          <a:cs typeface="+mn-cs"/>
                        </a:rPr>
                        <a:t>months</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mj-lt"/>
                        </a:rPr>
                        <a:t>HR: 0.59</a:t>
                      </a:r>
                    </a:p>
                  </a:txBody>
                  <a:tcPr marL="63287" marR="63287"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mj-lt"/>
                        </a:rPr>
                        <a:t>22.1 vs 10.9 </a:t>
                      </a:r>
                      <a:r>
                        <a:rPr lang="en-US" sz="1800" kern="1200" dirty="0">
                          <a:solidFill>
                            <a:schemeClr val="dk1"/>
                          </a:solidFill>
                          <a:latin typeface="+mn-lt"/>
                          <a:ea typeface="+mn-ea"/>
                          <a:cs typeface="+mn-cs"/>
                        </a:rPr>
                        <a:t>months</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mj-lt"/>
                        </a:rPr>
                        <a:t>HR: 0.40</a:t>
                      </a:r>
                    </a:p>
                  </a:txBody>
                  <a:tcPr marL="63287" marR="63287"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mj-lt"/>
                        </a:rPr>
                        <a:t>24.8 vs 8.3 </a:t>
                      </a:r>
                      <a:r>
                        <a:rPr lang="en-US" sz="1800" kern="1200" dirty="0">
                          <a:solidFill>
                            <a:schemeClr val="dk1"/>
                          </a:solidFill>
                          <a:latin typeface="+mn-lt"/>
                          <a:ea typeface="+mn-ea"/>
                          <a:cs typeface="+mn-cs"/>
                        </a:rPr>
                        <a:t>months</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mj-lt"/>
                        </a:rPr>
                        <a:t>HR: 0.45</a:t>
                      </a:r>
                    </a:p>
                  </a:txBody>
                  <a:tcPr marL="63287" marR="63287"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4210205"/>
                  </a:ext>
                </a:extLst>
              </a:tr>
            </a:tbl>
          </a:graphicData>
        </a:graphic>
      </p:graphicFrame>
      <p:sp>
        <p:nvSpPr>
          <p:cNvPr id="7" name="Text Placeholder 1">
            <a:extLst>
              <a:ext uri="{FF2B5EF4-FFF2-40B4-BE49-F238E27FC236}">
                <a16:creationId xmlns:a16="http://schemas.microsoft.com/office/drawing/2014/main" id="{E0DB2F2E-CE4A-D34E-8C0A-EB95EDA20C8D}"/>
              </a:ext>
            </a:extLst>
          </p:cNvPr>
          <p:cNvSpPr txBox="1">
            <a:spLocks/>
          </p:cNvSpPr>
          <p:nvPr/>
        </p:nvSpPr>
        <p:spPr bwMode="auto">
          <a:xfrm>
            <a:off x="191344" y="6309320"/>
            <a:ext cx="11305255" cy="46161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1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Banerjee 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2021;22:1721-31. </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2 </a:t>
            </a:r>
            <a:r>
              <a:rPr kumimoji="0" lang="en-US" sz="1500" b="0" i="0" u="none" strike="noStrike" kern="1200" cap="none" spc="0" normalizeH="0" baseline="0" noProof="0" dirty="0">
                <a:ln>
                  <a:noFill/>
                </a:ln>
                <a:solidFill>
                  <a:srgbClr val="000000"/>
                </a:solidFill>
                <a:effectLst/>
                <a:uLnTx/>
                <a:uFillTx/>
                <a:latin typeface="Calibri"/>
                <a:ea typeface="MS PGothic" pitchFamily="34" charset="-128"/>
                <a:cs typeface="+mn-cs"/>
              </a:rPr>
              <a:t>Ray-</a:t>
            </a:r>
            <a:r>
              <a:rPr kumimoji="0" lang="en-US" sz="1500" b="0" i="0" u="none" strike="noStrike" kern="1200" cap="none" spc="0" normalizeH="0" baseline="0" noProof="0" dirty="0" err="1">
                <a:ln>
                  <a:noFill/>
                </a:ln>
                <a:solidFill>
                  <a:srgbClr val="000000"/>
                </a:solidFill>
                <a:effectLst/>
                <a:uLnTx/>
                <a:uFillTx/>
                <a:latin typeface="Calibri"/>
                <a:ea typeface="MS PGothic" pitchFamily="34" charset="-128"/>
                <a:cs typeface="+mn-cs"/>
              </a:rPr>
              <a:t>Coquard</a:t>
            </a:r>
            <a:r>
              <a:rPr kumimoji="0" lang="en-US" sz="1500" b="0" i="0" u="none" strike="noStrike" kern="1200" cap="none" spc="0" normalizeH="0" baseline="0" noProof="0" dirty="0">
                <a:ln>
                  <a:noFill/>
                </a:ln>
                <a:solidFill>
                  <a:srgbClr val="000000"/>
                </a:solidFill>
                <a:effectLst/>
                <a:uLnTx/>
                <a:uFillTx/>
                <a:latin typeface="Calibri"/>
                <a:ea typeface="MS PGothic" pitchFamily="34" charset="-128"/>
                <a:cs typeface="+mn-cs"/>
              </a:rPr>
              <a:t> I et al. </a:t>
            </a:r>
            <a:r>
              <a:rPr kumimoji="0" lang="en-US" sz="1500" b="0" i="1" u="none" strike="noStrike" kern="1200" cap="none" spc="0" normalizeH="0" baseline="0" noProof="0" dirty="0">
                <a:ln>
                  <a:noFill/>
                </a:ln>
                <a:solidFill>
                  <a:srgbClr val="000000"/>
                </a:solidFill>
                <a:effectLst/>
                <a:uLnTx/>
                <a:uFillTx/>
                <a:latin typeface="Calibri"/>
                <a:ea typeface="MS PGothic" pitchFamily="34" charset="-128"/>
                <a:cs typeface="+mn-cs"/>
              </a:rPr>
              <a:t>Ann Oncol </a:t>
            </a:r>
            <a:r>
              <a:rPr kumimoji="0" lang="en-US" sz="1500" b="0" i="0" u="none" strike="noStrike" kern="1200" cap="none" spc="0" normalizeH="0" baseline="0" noProof="0" dirty="0">
                <a:ln>
                  <a:noFill/>
                </a:ln>
                <a:solidFill>
                  <a:srgbClr val="000000"/>
                </a:solidFill>
                <a:effectLst/>
                <a:uLnTx/>
                <a:uFillTx/>
                <a:latin typeface="Calibri"/>
                <a:ea typeface="MS PGothic" pitchFamily="34" charset="-128"/>
                <a:cs typeface="+mn-cs"/>
              </a:rPr>
              <a:t>2023;34(8):681-92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3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González-Martín A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Eur</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J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2023;189:112908. </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4 </a:t>
            </a:r>
            <a:r>
              <a:rPr kumimoji="0" lang="en-US" sz="1500" b="0" i="0" u="none" strike="noStrike" kern="1200" cap="none" spc="0" normalizeH="0" baseline="0" noProof="0" dirty="0">
                <a:ln>
                  <a:noFill/>
                </a:ln>
                <a:solidFill>
                  <a:srgbClr val="000000"/>
                </a:solidFill>
                <a:effectLst/>
                <a:uLnTx/>
                <a:uFillTx/>
                <a:latin typeface="Calibri"/>
                <a:ea typeface="MS PGothic" pitchFamily="34" charset="-128"/>
                <a:cs typeface="+mn-cs"/>
              </a:rPr>
              <a:t>Li N et al. </a:t>
            </a:r>
            <a:r>
              <a:rPr kumimoji="0" lang="en-US" sz="1500" b="0" i="1" u="none" strike="noStrike" kern="1200" cap="none" spc="0" normalizeH="0" baseline="0" noProof="0" dirty="0">
                <a:ln>
                  <a:noFill/>
                </a:ln>
                <a:solidFill>
                  <a:srgbClr val="000000"/>
                </a:solidFill>
                <a:effectLst/>
                <a:uLnTx/>
                <a:uFillTx/>
                <a:latin typeface="Calibri"/>
                <a:ea typeface="MS PGothic" pitchFamily="34" charset="-128"/>
                <a:cs typeface="+mn-cs"/>
              </a:rPr>
              <a:t>JAMA Oncol</a:t>
            </a:r>
            <a:r>
              <a:rPr kumimoji="0" lang="en-US" sz="1500" b="0" i="0" u="none" strike="noStrike" kern="1200" cap="none" spc="0" normalizeH="0" baseline="0" noProof="0" dirty="0">
                <a:ln>
                  <a:noFill/>
                </a:ln>
                <a:solidFill>
                  <a:srgbClr val="000000"/>
                </a:solidFill>
                <a:effectLst/>
                <a:uLnTx/>
                <a:uFillTx/>
                <a:latin typeface="Calibri"/>
                <a:ea typeface="MS PGothic" pitchFamily="34" charset="-128"/>
                <a:cs typeface="+mn-cs"/>
              </a:rPr>
              <a:t>. 2023;[Online ahead of print].</a:t>
            </a:r>
          </a:p>
        </p:txBody>
      </p:sp>
      <p:sp>
        <p:nvSpPr>
          <p:cNvPr id="6" name="Text Placeholder 1">
            <a:extLst>
              <a:ext uri="{FF2B5EF4-FFF2-40B4-BE49-F238E27FC236}">
                <a16:creationId xmlns:a16="http://schemas.microsoft.com/office/drawing/2014/main" id="{469A2888-AABE-154A-BD66-A61F6D3A5E76}"/>
              </a:ext>
            </a:extLst>
          </p:cNvPr>
          <p:cNvSpPr txBox="1">
            <a:spLocks/>
          </p:cNvSpPr>
          <p:nvPr/>
        </p:nvSpPr>
        <p:spPr bwMode="auto">
          <a:xfrm>
            <a:off x="598713" y="5226257"/>
            <a:ext cx="11593287" cy="35626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0000"/>
              </a:lnSpc>
              <a:spcBef>
                <a:spcPts val="0"/>
              </a:spcBef>
              <a:spcAft>
                <a:spcPts val="800"/>
              </a:spcAft>
              <a:buClr>
                <a:srgbClr val="000000"/>
              </a:buClr>
              <a:buSzPct val="100000"/>
              <a:buFont typeface="Arial" pitchFamily="-72" charset="0"/>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bev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 bevacizumab; PD = disease progression; PFS = progression-free survival</a:t>
            </a:r>
          </a:p>
        </p:txBody>
      </p:sp>
    </p:spTree>
    <p:extLst>
      <p:ext uri="{BB962C8B-B14F-4D97-AF65-F5344CB8AC3E}">
        <p14:creationId xmlns:p14="http://schemas.microsoft.com/office/powerpoint/2010/main" val="283385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062939"/>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729007" y="1157319"/>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Courtney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Arn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James Cancer Hospital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Solove 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368" y="941295"/>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729007" y="3139096"/>
            <a:ext cx="452018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Floor J Backes,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Fellowship Director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Gynecologic Oncology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 College of Medicine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James Cancer Hospital and Solove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68" y="3139096"/>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7959016" y="941295"/>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Kathleen N Moore,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Deputy Director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Virginia Kerley Cade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 Developmental Therapeutics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Co-Director, Cancer Therapeutics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OU Health Stephenson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GOG Partners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Board of Directors, GOG Foundation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Oklahoma City, Oklahoma</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37377" y="941295"/>
            <a:ext cx="1261872" cy="1261872"/>
          </a:xfrm>
          <a:prstGeom prst="rect">
            <a:avLst/>
          </a:prstGeom>
        </p:spPr>
      </p:pic>
      <p:sp>
        <p:nvSpPr>
          <p:cNvPr id="3" name="Text Box 7">
            <a:extLst>
              <a:ext uri="{FF2B5EF4-FFF2-40B4-BE49-F238E27FC236}">
                <a16:creationId xmlns:a16="http://schemas.microsoft.com/office/drawing/2014/main" id="{E79EE107-3C35-C9EC-7C8F-A60858DFE19A}"/>
              </a:ext>
            </a:extLst>
          </p:cNvPr>
          <p:cNvSpPr txBox="1">
            <a:spLocks noChangeArrowheads="1"/>
          </p:cNvSpPr>
          <p:nvPr/>
        </p:nvSpPr>
        <p:spPr bwMode="auto">
          <a:xfrm>
            <a:off x="7959016" y="3573016"/>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Jaclyn Shaver, MS, APRN, CNP, WHNP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OU Health Stephenson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Oklahoma City, Oklahoma</a:t>
            </a:r>
          </a:p>
        </p:txBody>
      </p:sp>
      <p:pic>
        <p:nvPicPr>
          <p:cNvPr id="5" name="Picture 4">
            <a:extLst>
              <a:ext uri="{FF2B5EF4-FFF2-40B4-BE49-F238E27FC236}">
                <a16:creationId xmlns:a16="http://schemas.microsoft.com/office/drawing/2014/main" id="{4120BB74-0E7B-1BFC-C7E5-59EF932421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37377" y="3573016"/>
            <a:ext cx="1261872" cy="1261872"/>
          </a:xfrm>
          <a:prstGeom prst="rect">
            <a:avLst/>
          </a:prstGeom>
        </p:spPr>
      </p:pic>
      <p:sp>
        <p:nvSpPr>
          <p:cNvPr id="4" name="Text Box 9">
            <a:extLst>
              <a:ext uri="{FF2B5EF4-FFF2-40B4-BE49-F238E27FC236}">
                <a16:creationId xmlns:a16="http://schemas.microsoft.com/office/drawing/2014/main" id="{46F7C5AC-D144-4D27-4051-F1E63DE2EAEA}"/>
              </a:ext>
            </a:extLst>
          </p:cNvPr>
          <p:cNvSpPr txBox="1">
            <a:spLocks noChangeArrowheads="1"/>
          </p:cNvSpPr>
          <p:nvPr/>
        </p:nvSpPr>
        <p:spPr bwMode="auto">
          <a:xfrm>
            <a:off x="7959016" y="5194928"/>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6" name="Picture 5">
            <a:extLst>
              <a:ext uri="{FF2B5EF4-FFF2-40B4-BE49-F238E27FC236}">
                <a16:creationId xmlns:a16="http://schemas.microsoft.com/office/drawing/2014/main" id="{DE133765-81DA-591E-594B-8F2CC583D9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37377" y="5194928"/>
            <a:ext cx="1261872" cy="1261872"/>
          </a:xfrm>
          <a:prstGeom prst="rect">
            <a:avLst/>
          </a:prstGeom>
        </p:spPr>
      </p:pic>
    </p:spTree>
    <p:custDataLst>
      <p:tags r:id="rId1"/>
    </p:custDataLst>
    <p:extLst>
      <p:ext uri="{BB962C8B-B14F-4D97-AF65-F5344CB8AC3E}">
        <p14:creationId xmlns:p14="http://schemas.microsoft.com/office/powerpoint/2010/main" val="22854498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FAADBB-9E0A-11FC-7484-5E6B8FCA131C}"/>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C7A78803-D179-3E56-A218-C5CB479CD013}"/>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C5934056-1C22-60EB-AE8A-383BA3C6DDFD}"/>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5042898A-4A96-9807-B726-94BB08B54B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F86FAAA6-8484-AD16-FFB3-441AF0387B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747814" y="2602287"/>
            <a:ext cx="10676778" cy="2354018"/>
          </a:xfrm>
        </p:spPr>
        <p:txBody>
          <a:bodyPr/>
          <a:lstStyle/>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Historical data with immune checkpoint inhibitors for OC</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Biological rationale for combining PARP inhibitors with anti-PD-1/PD-L1 antibodies for OC</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Available early-phase research results with PARP inhibitors with anti-PD-1/PD-L1 antibodies with or without bevacizumab for advanced OC</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Recent findings from the Phase III DUO-O trial evaluating up-front durvalumab with platinum-based chemotherapy/bevacizumab followed by durvalumab/bevacizumab/olaparib as maintenance therapy for advanced OC; clinical implications</a:t>
            </a:r>
          </a:p>
          <a:p>
            <a:pPr marL="342900" marR="0" lvl="0" indent="-342900">
              <a:lnSpc>
                <a:spcPct val="55000"/>
              </a:lnSpc>
              <a:spcBef>
                <a:spcPts val="0"/>
              </a:spcBef>
              <a:spcAft>
                <a:spcPts val="0"/>
              </a:spcAft>
              <a:buFont typeface="Symbol" pitchFamily="2" charset="2"/>
              <a:buChar char=""/>
            </a:pPr>
            <a:endParaRPr lang="en-US" sz="21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Other ongoing Phase III research evaluating PARP inhibitors in combination with </a:t>
            </a:r>
          </a:p>
          <a:p>
            <a:pPr marL="0" marR="0" lvl="0" indent="0">
              <a:spcBef>
                <a:spcPts val="0"/>
              </a:spcBef>
              <a:spcAft>
                <a:spcPts val="0"/>
              </a:spcAft>
              <a:buNone/>
            </a:pPr>
            <a:r>
              <a:rPr lang="en-US" sz="2100" kern="100" dirty="0">
                <a:effectLst/>
                <a:latin typeface="+mn-lt"/>
                <a:ea typeface="Aptos" panose="020B0004020202020204" pitchFamily="34" charset="0"/>
                <a:cs typeface="Times New Roman" panose="02020603050405020304" pitchFamily="18" charset="0"/>
              </a:rPr>
              <a:t>      anti-PD-1/PD-L1 antibodies for OC</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24804" y="532818"/>
            <a:ext cx="7952430"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The Potential Role of PARP Inhibitors in Combination with Anti-PD-1/PD-L1 Antibodies in Advanced OC Management</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02766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Jaclyn Shaver, MS, APRN, CNP, WHNP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advanced ovarian cancer who are being considered for or enrolling on a clinical trial with a PARP inhibitor in combination with an anti-PD-1/PD-L1 antibody with or without bevacizumab</a:t>
            </a:r>
          </a:p>
          <a:p>
            <a:pPr marL="98425" indent="0">
              <a:buNone/>
            </a:pPr>
            <a:endParaRPr lang="en-US" sz="3200" dirty="0"/>
          </a:p>
        </p:txBody>
      </p:sp>
      <p:pic>
        <p:nvPicPr>
          <p:cNvPr id="2" name="Picture 1">
            <a:extLst>
              <a:ext uri="{FF2B5EF4-FFF2-40B4-BE49-F238E27FC236}">
                <a16:creationId xmlns:a16="http://schemas.microsoft.com/office/drawing/2014/main" id="{E4AAA47C-4F3D-0ED4-6F0C-8361B0A787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48390"/>
            <a:ext cx="1261872" cy="1261872"/>
          </a:xfrm>
          <a:prstGeom prst="rect">
            <a:avLst/>
          </a:prstGeom>
        </p:spPr>
      </p:pic>
    </p:spTree>
    <p:extLst>
      <p:ext uri="{BB962C8B-B14F-4D97-AF65-F5344CB8AC3E}">
        <p14:creationId xmlns:p14="http://schemas.microsoft.com/office/powerpoint/2010/main" val="3233177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BAE42-FB1D-5457-2CB3-7F9BE19A9340}"/>
              </a:ext>
            </a:extLst>
          </p:cNvPr>
          <p:cNvSpPr>
            <a:spLocks noGrp="1"/>
          </p:cNvSpPr>
          <p:nvPr>
            <p:ph type="title"/>
          </p:nvPr>
        </p:nvSpPr>
        <p:spPr/>
        <p:txBody>
          <a:bodyPr/>
          <a:lstStyle/>
          <a:p>
            <a:pPr algn="l"/>
            <a:r>
              <a:rPr lang="en-US" dirty="0"/>
              <a:t>Potential Synergy Between PARP Inhibition and Immune Checkpoint Blockade</a:t>
            </a:r>
          </a:p>
        </p:txBody>
      </p:sp>
      <p:pic>
        <p:nvPicPr>
          <p:cNvPr id="4" name="Picture 3" descr="Diagram&#10;&#10;Description automatically generated">
            <a:extLst>
              <a:ext uri="{FF2B5EF4-FFF2-40B4-BE49-F238E27FC236}">
                <a16:creationId xmlns:a16="http://schemas.microsoft.com/office/drawing/2014/main" id="{02EBADCA-6062-A800-D63B-0660F2CB14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2286" y="1370013"/>
            <a:ext cx="10056439" cy="4797567"/>
          </a:xfrm>
          <a:prstGeom prst="rect">
            <a:avLst/>
          </a:prstGeom>
        </p:spPr>
      </p:pic>
      <p:sp>
        <p:nvSpPr>
          <p:cNvPr id="5" name="TextBox 4">
            <a:extLst>
              <a:ext uri="{FF2B5EF4-FFF2-40B4-BE49-F238E27FC236}">
                <a16:creationId xmlns:a16="http://schemas.microsoft.com/office/drawing/2014/main" id="{AFE7574B-45F8-78DF-53D1-F5ACB94E88C4}"/>
              </a:ext>
            </a:extLst>
          </p:cNvPr>
          <p:cNvSpPr txBox="1"/>
          <p:nvPr/>
        </p:nvSpPr>
        <p:spPr>
          <a:xfrm>
            <a:off x="0" y="6525344"/>
            <a:ext cx="319395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Vikas P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Front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2020;10:570.</a:t>
            </a:r>
          </a:p>
        </p:txBody>
      </p:sp>
    </p:spTree>
    <p:extLst>
      <p:ext uri="{BB962C8B-B14F-4D97-AF65-F5344CB8AC3E}">
        <p14:creationId xmlns:p14="http://schemas.microsoft.com/office/powerpoint/2010/main" val="25348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A960BB-A48A-32B4-D94E-3E4B8B1F36D8}"/>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94D58913-0C1C-5429-695A-F7ABADB4887A}"/>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1EE667DB-43E5-C764-AD44-78FC880FA33F}"/>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B2054AE0-AAEC-1CBB-56DA-05ED2CE16F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20DF868E-AA8F-857C-6B4D-3AD23B038C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564904"/>
            <a:ext cx="10602631"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Spectrum, incidence and severity of common class- and agent-specific toxicities associated with PARP inhibitors in patients with OC</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Optimal monitoring and management paradigm for common PARP inhibitor-related toxicities</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Long-term risk of acute myeloid leukemia/myelodysplastic syndromes with PARP inhibitor therapy</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Role of switching to an alternative PARP inhibitor for patients who are experiencing unacceptable toxicity</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68493" y="499479"/>
            <a:ext cx="8008741"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Side Effects Associated with PARP Inhibitors</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47724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CEC27F-1D90-6336-44CD-DB2B43DC4AF6}"/>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5400161E-7FBF-1983-A862-95428F6307EB}"/>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34F6FC43-79C5-77CB-B1D8-F53DD4908292}"/>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313028D1-67A9-B75F-4AE6-BF4CE11F19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AC9099D0-DD70-61B4-1584-CA9559923D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1424" y="2687213"/>
            <a:ext cx="10602631"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Initial dosing and appropriate dose-modification strategies for approved PARP inhibitors</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Optimal duration of PARP inhibitors in the maintenance setting</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Importance of adherence for patients receiving long-term oral medications, including PARP inhibitors; strategies to encourage and assess adherence</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Challenges of polypharmacy and the potential for drug-drug interactions between approved PARP inhibitors and other medications and supplements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68493" y="532818"/>
            <a:ext cx="8008741"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Dosing, Adherence and Other Issues </a:t>
            </a:r>
            <a:br>
              <a:rPr lang="en-US" sz="3200" b="1" kern="100" dirty="0">
                <a:solidFill>
                  <a:schemeClr val="bg1"/>
                </a:solidFill>
                <a:effectLst/>
                <a:latin typeface="+mn-lt"/>
                <a:ea typeface="Aptos" panose="020B0004020202020204" pitchFamily="34" charset="0"/>
                <a:cs typeface="Times New Roman" panose="02020603050405020304" pitchFamily="18" charset="0"/>
              </a:rPr>
            </a:br>
            <a:r>
              <a:rPr lang="en-US" sz="3200" b="1" kern="100" dirty="0">
                <a:solidFill>
                  <a:schemeClr val="bg1"/>
                </a:solidFill>
                <a:effectLst/>
                <a:latin typeface="+mn-lt"/>
                <a:ea typeface="Aptos" panose="020B0004020202020204" pitchFamily="34" charset="0"/>
                <a:cs typeface="Times New Roman" panose="02020603050405020304" pitchFamily="18" charset="0"/>
              </a:rPr>
              <a:t>with PARP Inhibitors for OC</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0934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Patient adherence to therapy; dose modifications</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Kimberly A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Spickes</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MNSc</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RN, APRN, OCN, ACNP-BC </a:t>
            </a:r>
          </a:p>
        </p:txBody>
      </p:sp>
      <p:pic>
        <p:nvPicPr>
          <p:cNvPr id="5" name="Picture 4" descr="A person wearing glasses and headphones&#10;&#10;Description automatically generated">
            <a:extLst>
              <a:ext uri="{FF2B5EF4-FFF2-40B4-BE49-F238E27FC236}">
                <a16:creationId xmlns:a16="http://schemas.microsoft.com/office/drawing/2014/main" id="{D81E01EB-69B5-688B-99CC-A8E85EF29BFC}"/>
              </a:ext>
            </a:extLst>
          </p:cNvPr>
          <p:cNvPicPr>
            <a:picLocks noChangeAspect="1"/>
          </p:cNvPicPr>
          <p:nvPr/>
        </p:nvPicPr>
        <p:blipFill>
          <a:blip r:embed="rId3"/>
          <a:stretch>
            <a:fillRect/>
          </a:stretch>
        </p:blipFill>
        <p:spPr>
          <a:xfrm>
            <a:off x="3201317" y="2348254"/>
            <a:ext cx="5819609" cy="32735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88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2BF10F-4CBD-A744-53BD-EA9ECEA43C8B}"/>
              </a:ext>
            </a:extLst>
          </p:cNvPr>
          <p:cNvSpPr/>
          <p:nvPr/>
        </p:nvSpPr>
        <p:spPr bwMode="auto">
          <a:xfrm>
            <a:off x="767408" y="2348880"/>
            <a:ext cx="10512305" cy="100811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271464" y="1628800"/>
            <a:ext cx="9217024" cy="4313213"/>
          </a:xfrm>
        </p:spPr>
        <p:txBody>
          <a:bodyPr/>
          <a:lstStyle/>
          <a:p>
            <a:pPr marL="0" marR="0" indent="0">
              <a:spcBef>
                <a:spcPts val="2400"/>
              </a:spcBef>
              <a:spcAft>
                <a:spcPts val="0"/>
              </a:spcAft>
              <a:buNone/>
            </a:pPr>
            <a:r>
              <a:rPr lang="en-US" sz="2800" dirty="0">
                <a:solidFill>
                  <a:srgbClr val="0432FF"/>
                </a:solidFill>
              </a:rPr>
              <a:t>Module 1: </a:t>
            </a:r>
            <a:r>
              <a:rPr lang="en-US" sz="2800" dirty="0">
                <a:solidFill>
                  <a:srgbClr val="002060"/>
                </a:solidFill>
              </a:rPr>
              <a:t>Newly Diagnosed Advanced Ovarian Cancer</a:t>
            </a:r>
          </a:p>
          <a:p>
            <a:pPr marL="0" marR="0" indent="0">
              <a:spcBef>
                <a:spcPts val="2400"/>
              </a:spcBef>
              <a:spcAft>
                <a:spcPts val="0"/>
              </a:spcAft>
              <a:buNone/>
            </a:pPr>
            <a:r>
              <a:rPr lang="en-US" sz="2800" dirty="0">
                <a:solidFill>
                  <a:schemeClr val="bg1"/>
                </a:solidFill>
              </a:rPr>
              <a:t>Module 2: Role of PARP Inhibitors in the Management of Relapsed/Refractory Ovarian Cancer</a:t>
            </a:r>
          </a:p>
          <a:p>
            <a:pPr marL="0" marR="0" indent="0">
              <a:spcBef>
                <a:spcPts val="2400"/>
              </a:spcBef>
              <a:spcAft>
                <a:spcPts val="0"/>
              </a:spcAft>
              <a:buNone/>
            </a:pPr>
            <a:r>
              <a:rPr lang="en-US" sz="2800" dirty="0">
                <a:solidFill>
                  <a:srgbClr val="0432FF"/>
                </a:solidFill>
              </a:rPr>
              <a:t>Module 3: </a:t>
            </a:r>
            <a:r>
              <a:rPr lang="en-US" sz="2800" dirty="0">
                <a:solidFill>
                  <a:srgbClr val="002060"/>
                </a:solidFill>
              </a:rPr>
              <a:t>Targeted Therapy for Patients with Advanced Ovarian Cancer </a:t>
            </a:r>
          </a:p>
        </p:txBody>
      </p:sp>
    </p:spTree>
    <p:extLst>
      <p:ext uri="{BB962C8B-B14F-4D97-AF65-F5344CB8AC3E}">
        <p14:creationId xmlns:p14="http://schemas.microsoft.com/office/powerpoint/2010/main" val="1296064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071D81-354B-0100-B348-34BEB355BC9C}"/>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F4FBAFEF-4CE5-4269-FC08-865D4FCDB23B}"/>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7079B864-6721-43D5-2A5F-786547FDE0B9}"/>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A0A40ED0-85B3-E428-375C-A3A0ACCDAD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9F8B72E9-6031-E659-CFA6-E9168BB3B3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7" y="2564904"/>
            <a:ext cx="10292052" cy="2354018"/>
          </a:xfrm>
        </p:spPr>
        <p:txBody>
          <a:bodyPr/>
          <a:lstStyle/>
          <a:p>
            <a:pPr marL="342900" indent="-342900">
              <a:spcBef>
                <a:spcPts val="0"/>
              </a:spcBef>
              <a:spcAft>
                <a:spcPts val="0"/>
              </a:spcAft>
            </a:pPr>
            <a:r>
              <a:rPr lang="en-US" sz="2400" kern="100" dirty="0">
                <a:effectLst/>
                <a:latin typeface="+mn-lt"/>
                <a:ea typeface="Aptos" panose="020B0004020202020204" pitchFamily="34" charset="0"/>
                <a:cs typeface="Times New Roman" panose="02020603050405020304" pitchFamily="18" charset="0"/>
              </a:rPr>
              <a:t>Defining “platinum-sensitive” and “platinum-resistant” in relapsed OC</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indent="-342900">
              <a:spcBef>
                <a:spcPts val="0"/>
              </a:spcBef>
              <a:spcAft>
                <a:spcPts val="0"/>
              </a:spcAft>
            </a:pPr>
            <a:r>
              <a:rPr lang="en-US" sz="2400" kern="100" dirty="0">
                <a:effectLst/>
                <a:latin typeface="+mn-lt"/>
                <a:ea typeface="Aptos" panose="020B0004020202020204" pitchFamily="34" charset="0"/>
                <a:cs typeface="Times New Roman" panose="02020603050405020304" pitchFamily="18" charset="0"/>
              </a:rPr>
              <a:t>Long-term follow-up from pivotal trials evaluating niraparib, olaparib and rucaparib for patients with platinum-sensitive and platinum-resistant recurrent OC</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indent="-342900">
              <a:spcBef>
                <a:spcPts val="0"/>
              </a:spcBef>
              <a:spcAft>
                <a:spcPts val="0"/>
              </a:spcAft>
            </a:pPr>
            <a:r>
              <a:rPr lang="en-US" sz="2400" kern="100" dirty="0">
                <a:effectLst/>
                <a:latin typeface="+mn-lt"/>
                <a:ea typeface="Aptos" panose="020B0004020202020204" pitchFamily="34" charset="0"/>
                <a:cs typeface="Times New Roman" panose="02020603050405020304" pitchFamily="18" charset="0"/>
              </a:rPr>
              <a:t>Rationale for recent withdrawals of various indications for olaparib, niraparib and rucaparib, and implications for current management of R/R disease</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indent="-342900">
              <a:spcBef>
                <a:spcPts val="0"/>
              </a:spcBef>
              <a:spcAft>
                <a:spcPts val="0"/>
              </a:spcAft>
            </a:pPr>
            <a:r>
              <a:rPr lang="en-US" sz="2400" kern="100" dirty="0">
                <a:effectLst/>
                <a:latin typeface="+mn-lt"/>
                <a:ea typeface="Aptos" panose="020B0004020202020204" pitchFamily="34" charset="0"/>
                <a:cs typeface="Times New Roman" panose="02020603050405020304" pitchFamily="18" charset="0"/>
              </a:rPr>
              <a:t>Key data documenting the clinical utility of rechallenge with a PARP inhibitor for patients who have experienced disease progression on or after prior PARP inhibitor therapy; current role in practice</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20545" y="548680"/>
            <a:ext cx="7956689"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PARP Inhibitors for Relapsed/Refractory </a:t>
            </a:r>
            <a:br>
              <a:rPr lang="en-US" sz="3200" b="1" kern="100" dirty="0">
                <a:solidFill>
                  <a:schemeClr val="bg1"/>
                </a:solidFill>
                <a:effectLst/>
                <a:latin typeface="+mn-lt"/>
                <a:ea typeface="Aptos" panose="020B0004020202020204" pitchFamily="34" charset="0"/>
                <a:cs typeface="Times New Roman" panose="02020603050405020304" pitchFamily="18" charset="0"/>
              </a:rPr>
            </a:br>
            <a:r>
              <a:rPr lang="en-US" sz="3200" b="1" kern="100" dirty="0">
                <a:solidFill>
                  <a:schemeClr val="bg1"/>
                </a:solidFill>
                <a:effectLst/>
                <a:latin typeface="+mn-lt"/>
                <a:ea typeface="Aptos" panose="020B0004020202020204" pitchFamily="34" charset="0"/>
                <a:cs typeface="Times New Roman" panose="02020603050405020304" pitchFamily="18" charset="0"/>
              </a:rPr>
              <a:t>(R/R) OC</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8351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Courtney </a:t>
            </a:r>
            <a:r>
              <a:rPr lang="en-US" dirty="0" err="1"/>
              <a:t>Arn</a:t>
            </a:r>
            <a:r>
              <a:rPr lang="en-US" dirty="0"/>
              <a:t>, CNP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relapsed/refractory ovarian cancer about goals of treatment </a:t>
            </a:r>
          </a:p>
        </p:txBody>
      </p:sp>
      <p:pic>
        <p:nvPicPr>
          <p:cNvPr id="3" name="Picture 2">
            <a:extLst>
              <a:ext uri="{FF2B5EF4-FFF2-40B4-BE49-F238E27FC236}">
                <a16:creationId xmlns:a16="http://schemas.microsoft.com/office/drawing/2014/main" id="{452B540A-D9A3-4073-806D-B7F55A2BE3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0025"/>
            <a:ext cx="1261872" cy="1261872"/>
          </a:xfrm>
          <a:prstGeom prst="rect">
            <a:avLst/>
          </a:prstGeom>
        </p:spPr>
      </p:pic>
    </p:spTree>
    <p:extLst>
      <p:ext uri="{BB962C8B-B14F-4D97-AF65-F5344CB8AC3E}">
        <p14:creationId xmlns:p14="http://schemas.microsoft.com/office/powerpoint/2010/main" val="719001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DC26-B9FC-E8FF-11E8-8F98E886CB3C}"/>
              </a:ext>
            </a:extLst>
          </p:cNvPr>
          <p:cNvSpPr>
            <a:spLocks noGrp="1"/>
          </p:cNvSpPr>
          <p:nvPr>
            <p:ph type="title"/>
          </p:nvPr>
        </p:nvSpPr>
        <p:spPr>
          <a:xfrm>
            <a:off x="912286" y="-18256"/>
            <a:ext cx="10799476" cy="1143000"/>
          </a:xfrm>
        </p:spPr>
        <p:txBody>
          <a:bodyPr/>
          <a:lstStyle/>
          <a:p>
            <a:pPr algn="l"/>
            <a:r>
              <a:rPr lang="en-US" b="1" dirty="0">
                <a:effectLst/>
              </a:rPr>
              <a:t>Voluntary Withdrawals of Late-Line Indications for PARP Inhibitors</a:t>
            </a:r>
            <a:endParaRPr lang="en-US" sz="2200" dirty="0"/>
          </a:p>
        </p:txBody>
      </p:sp>
      <p:sp>
        <p:nvSpPr>
          <p:cNvPr id="3" name="Content Placeholder 2">
            <a:extLst>
              <a:ext uri="{FF2B5EF4-FFF2-40B4-BE49-F238E27FC236}">
                <a16:creationId xmlns:a16="http://schemas.microsoft.com/office/drawing/2014/main" id="{68823A98-C867-CB3E-9B93-1CB8CE2E8D3C}"/>
              </a:ext>
            </a:extLst>
          </p:cNvPr>
          <p:cNvSpPr>
            <a:spLocks noGrp="1"/>
          </p:cNvSpPr>
          <p:nvPr>
            <p:ph idx="1"/>
          </p:nvPr>
        </p:nvSpPr>
        <p:spPr>
          <a:xfrm>
            <a:off x="839416" y="908720"/>
            <a:ext cx="10872346" cy="4799013"/>
          </a:xfrm>
        </p:spPr>
        <p:txBody>
          <a:bodyPr/>
          <a:lstStyle/>
          <a:p>
            <a:pPr marL="98425" indent="0">
              <a:spcBef>
                <a:spcPts val="0"/>
              </a:spcBef>
              <a:spcAft>
                <a:spcPts val="600"/>
              </a:spcAft>
              <a:buNone/>
            </a:pPr>
            <a:r>
              <a:rPr lang="en-US" sz="1600" u="sng" dirty="0"/>
              <a:t>Niraparib – September 14, 2022</a:t>
            </a:r>
          </a:p>
          <a:p>
            <a:pPr marL="98425" indent="0">
              <a:spcBef>
                <a:spcPts val="0"/>
              </a:spcBef>
              <a:spcAft>
                <a:spcPts val="600"/>
              </a:spcAft>
              <a:buNone/>
            </a:pPr>
            <a:r>
              <a:rPr lang="en-US" sz="1600" b="0" dirty="0"/>
              <a:t>The indication for niraparib has been voluntarily withdrawn for the treatment of advanced ovarian, fallopian tube or primary peritoneal cancer in adult patients who have received 3 or more prior chemotherapy regimens and whose cancer is associated with homologous recombination deficiency status. The decision was made in consultation with the US FDA and based on a totality of information from PARP inhibitors for ovarian cancer in the late line treatment setting. </a:t>
            </a:r>
            <a:endParaRPr lang="en-US" sz="1600" u="sng" dirty="0">
              <a:solidFill>
                <a:schemeClr val="tx1"/>
              </a:solidFill>
            </a:endParaRPr>
          </a:p>
          <a:p>
            <a:pPr marL="98425" indent="0">
              <a:spcBef>
                <a:spcPts val="1200"/>
              </a:spcBef>
              <a:spcAft>
                <a:spcPts val="600"/>
              </a:spcAft>
              <a:buNone/>
            </a:pPr>
            <a:r>
              <a:rPr lang="en-US" sz="1600" u="sng" dirty="0">
                <a:solidFill>
                  <a:schemeClr val="tx1"/>
                </a:solidFill>
              </a:rPr>
              <a:t>Olaparib – August 26, 2022</a:t>
            </a:r>
          </a:p>
          <a:p>
            <a:pPr marL="98425" indent="0">
              <a:spcBef>
                <a:spcPts val="0"/>
              </a:spcBef>
              <a:spcAft>
                <a:spcPts val="600"/>
              </a:spcAft>
              <a:buNone/>
            </a:pPr>
            <a:r>
              <a:rPr lang="en-US" sz="1600" b="0" dirty="0"/>
              <a:t>The indication for </a:t>
            </a:r>
            <a:r>
              <a:rPr lang="en-US" sz="1600" b="0" dirty="0" err="1"/>
              <a:t>olaparib</a:t>
            </a:r>
            <a:r>
              <a:rPr lang="en-US" sz="1600" b="0" dirty="0"/>
              <a:t> has been voluntarily withdrawn for the treatment of deleterious or suspected deleterious </a:t>
            </a:r>
            <a:r>
              <a:rPr lang="en-US" sz="1600" b="0" dirty="0" err="1"/>
              <a:t>gBRCAm</a:t>
            </a:r>
            <a:r>
              <a:rPr lang="en-US" sz="1600" b="0" dirty="0"/>
              <a:t> advanced ovarian cancer in adult patients who have received 3 or more prior lines of chemotherapy. The decision was made in consultation with the US FDA after a recent subgroup analysis indicated a potential detrimental effect on overall survival for </a:t>
            </a:r>
            <a:r>
              <a:rPr lang="en-US" sz="1600" b="0" dirty="0" err="1"/>
              <a:t>olaparib</a:t>
            </a:r>
            <a:r>
              <a:rPr lang="en-US" sz="1600" b="0" dirty="0"/>
              <a:t> compared to the chemotherapy control arm in the subgroup of patients who had received 3 or more prior lines of chemotherapy in the randomized Phase III study SOLO-3.</a:t>
            </a:r>
            <a:endParaRPr lang="en-US" sz="2000" b="0" dirty="0"/>
          </a:p>
          <a:p>
            <a:pPr marL="98425" indent="0">
              <a:spcBef>
                <a:spcPts val="1200"/>
              </a:spcBef>
              <a:spcAft>
                <a:spcPts val="600"/>
              </a:spcAft>
              <a:buNone/>
            </a:pPr>
            <a:r>
              <a:rPr lang="en-US" sz="1600" u="sng" dirty="0"/>
              <a:t>Rucaparib – June 10, 2022</a:t>
            </a:r>
          </a:p>
          <a:p>
            <a:pPr marL="98425" indent="0">
              <a:spcBef>
                <a:spcPts val="0"/>
              </a:spcBef>
              <a:spcAft>
                <a:spcPts val="600"/>
              </a:spcAft>
              <a:buNone/>
            </a:pPr>
            <a:r>
              <a:rPr lang="en-US" sz="1600" b="0" dirty="0"/>
              <a:t>The indication for rucaparib has been voluntarily withdrawn for the treatment of BRCA-mutated ovarian cancer after 2 or more chemotherapies. The withdrawal is based on discussions with the US FDA following submission of overall survival data from the ARIEL4 trial, which demonstrated an increased risk of death in participants with BRCA-mutated ovarian cancer treated with rucaparib after 2 or more therapies. </a:t>
            </a:r>
            <a:endParaRPr lang="en-US" sz="2000" b="0" dirty="0"/>
          </a:p>
          <a:p>
            <a:pPr marL="98425" indent="0">
              <a:spcBef>
                <a:spcPts val="0"/>
              </a:spcBef>
              <a:spcAft>
                <a:spcPts val="600"/>
              </a:spcAft>
              <a:buNone/>
            </a:pPr>
            <a:endParaRPr lang="en-US" sz="1600" u="sng" dirty="0"/>
          </a:p>
        </p:txBody>
      </p:sp>
      <p:sp>
        <p:nvSpPr>
          <p:cNvPr id="4" name="TextBox 3">
            <a:extLst>
              <a:ext uri="{FF2B5EF4-FFF2-40B4-BE49-F238E27FC236}">
                <a16:creationId xmlns:a16="http://schemas.microsoft.com/office/drawing/2014/main" id="{18592D2A-F8DB-D937-3B73-E7419AAA8505}"/>
              </a:ext>
            </a:extLst>
          </p:cNvPr>
          <p:cNvSpPr txBox="1"/>
          <p:nvPr/>
        </p:nvSpPr>
        <p:spPr>
          <a:xfrm>
            <a:off x="191344" y="6236926"/>
            <a:ext cx="10872346" cy="43088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S PGothic" charset="0"/>
                <a:cs typeface="+mn-cs"/>
              </a:rPr>
              <a:t>https://www.federalregister.gov/d/2024-06299; https://</a:t>
            </a:r>
            <a:r>
              <a:rPr kumimoji="0" lang="en-US" sz="1100" b="0" i="0" u="none" strike="noStrike" kern="1200" cap="none" spc="0" normalizeH="0" baseline="0" noProof="0" dirty="0" err="1">
                <a:ln>
                  <a:noFill/>
                </a:ln>
                <a:solidFill>
                  <a:srgbClr val="000000"/>
                </a:solidFill>
                <a:effectLst/>
                <a:uLnTx/>
                <a:uFillTx/>
                <a:latin typeface="Calibri"/>
                <a:ea typeface="MS PGothic" charset="0"/>
                <a:cs typeface="+mn-cs"/>
              </a:rPr>
              <a:t>medinfo.gsk.com</a:t>
            </a:r>
            <a:r>
              <a:rPr kumimoji="0" lang="en-US" sz="1100" b="0" i="0" u="none" strike="noStrike" kern="1200" cap="none" spc="0" normalizeH="0" baseline="0" noProof="0" dirty="0">
                <a:ln>
                  <a:noFill/>
                </a:ln>
                <a:solidFill>
                  <a:srgbClr val="000000"/>
                </a:solidFill>
                <a:effectLst/>
                <a:uLnTx/>
                <a:uFillTx/>
                <a:latin typeface="Calibri"/>
                <a:ea typeface="MS PGothic" charset="0"/>
                <a:cs typeface="+mn-cs"/>
              </a:rPr>
              <a:t>/5f95dbd7-245e-4e65-9f36-1a99e28e5bba/57e2a3fa-7b9b-432f-a220-5976a509b534/57e2a3fa-7b9b-432f-a220-5976a509b534_viewable_rendition__v.pdf?medcommid=REF--ALL-004447; https://</a:t>
            </a:r>
            <a:r>
              <a:rPr kumimoji="0" lang="en-US" sz="1100" b="0" i="0" u="none" strike="noStrike" kern="1200" cap="none" spc="0" normalizeH="0" baseline="0" noProof="0" dirty="0" err="1">
                <a:ln>
                  <a:noFill/>
                </a:ln>
                <a:solidFill>
                  <a:srgbClr val="000000"/>
                </a:solidFill>
                <a:effectLst/>
                <a:uLnTx/>
                <a:uFillTx/>
                <a:latin typeface="Calibri"/>
                <a:ea typeface="MS PGothic" charset="0"/>
                <a:cs typeface="+mn-cs"/>
              </a:rPr>
              <a:t>www.hayesinc.com</a:t>
            </a:r>
            <a:r>
              <a:rPr kumimoji="0" lang="en-US" sz="1100" b="0" i="0" u="none" strike="noStrike" kern="1200" cap="none" spc="0" normalizeH="0" baseline="0" noProof="0" dirty="0">
                <a:ln>
                  <a:noFill/>
                </a:ln>
                <a:solidFill>
                  <a:srgbClr val="000000"/>
                </a:solidFill>
                <a:effectLst/>
                <a:uLnTx/>
                <a:uFillTx/>
                <a:latin typeface="Calibri"/>
                <a:ea typeface="MS PGothic" charset="0"/>
                <a:cs typeface="+mn-cs"/>
              </a:rPr>
              <a:t>/news/market-withdrawal-rubraca-for-third-line-ovarian-cancer-indication/</a:t>
            </a:r>
          </a:p>
        </p:txBody>
      </p:sp>
    </p:spTree>
    <p:extLst>
      <p:ext uri="{BB962C8B-B14F-4D97-AF65-F5344CB8AC3E}">
        <p14:creationId xmlns:p14="http://schemas.microsoft.com/office/powerpoint/2010/main" val="397137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Arn</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D507D092-FB79-1F4A-8110-5489008EA2B6}"/>
              </a:ext>
            </a:extLst>
          </p:cNvPr>
          <p:cNvGraphicFramePr>
            <a:graphicFrameLocks/>
          </p:cNvGraphicFramePr>
          <p:nvPr>
            <p:extLst>
              <p:ext uri="{D42A27DB-BD31-4B8C-83A1-F6EECF244321}">
                <p14:modId xmlns:p14="http://schemas.microsoft.com/office/powerpoint/2010/main" val="3517388955"/>
              </p:ext>
            </p:extLst>
          </p:nvPr>
        </p:nvGraphicFramePr>
        <p:xfrm>
          <a:off x="1236095" y="1844825"/>
          <a:ext cx="9972473" cy="1440160"/>
        </p:xfrm>
        <a:graphic>
          <a:graphicData uri="http://schemas.openxmlformats.org/drawingml/2006/table">
            <a:tbl>
              <a:tblPr firstRow="1" bandRow="1">
                <a:tableStyleId>{F2DE63D5-997A-4646-A377-4702673A728D}</a:tableStyleId>
              </a:tblPr>
              <a:tblGrid>
                <a:gridCol w="2627657">
                  <a:extLst>
                    <a:ext uri="{9D8B030D-6E8A-4147-A177-3AD203B41FA5}">
                      <a16:colId xmlns:a16="http://schemas.microsoft.com/office/drawing/2014/main" val="20000"/>
                    </a:ext>
                  </a:extLst>
                </a:gridCol>
                <a:gridCol w="7344816">
                  <a:extLst>
                    <a:ext uri="{9D8B030D-6E8A-4147-A177-3AD203B41FA5}">
                      <a16:colId xmlns:a16="http://schemas.microsoft.com/office/drawing/2014/main" val="20001"/>
                    </a:ext>
                  </a:extLst>
                </a:gridCol>
              </a:tblGrid>
              <a:tr h="1440160">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Eisai Inc, Genmab US Inc,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Merck,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24A412D4-3BAD-492D-ECF7-C7B7780C9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32" y="1196752"/>
            <a:ext cx="11437336" cy="2921343"/>
          </a:xfrm>
          <a:prstGeom prst="rect">
            <a:avLst/>
          </a:prstGeom>
        </p:spPr>
      </p:pic>
      <p:sp>
        <p:nvSpPr>
          <p:cNvPr id="11" name="TextBox 10">
            <a:extLst>
              <a:ext uri="{FF2B5EF4-FFF2-40B4-BE49-F238E27FC236}">
                <a16:creationId xmlns:a16="http://schemas.microsoft.com/office/drawing/2014/main" id="{21F57472-6E9C-3030-58D4-B6B711690437}"/>
              </a:ext>
            </a:extLst>
          </p:cNvPr>
          <p:cNvSpPr txBox="1"/>
          <p:nvPr/>
        </p:nvSpPr>
        <p:spPr>
          <a:xfrm>
            <a:off x="377332" y="4118095"/>
            <a:ext cx="11437336" cy="646331"/>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BA74E93D-4945-CC65-1289-330D79FB5872}"/>
              </a:ext>
            </a:extLst>
          </p:cNvPr>
          <p:cNvSpPr txBox="1"/>
          <p:nvPr/>
        </p:nvSpPr>
        <p:spPr>
          <a:xfrm>
            <a:off x="6816080" y="4241205"/>
            <a:ext cx="4998588" cy="400110"/>
          </a:xfrm>
          <a:prstGeom prst="rect">
            <a:avLst/>
          </a:prstGeom>
          <a:noFill/>
        </p:spPr>
        <p:txBody>
          <a:bodyPr wrap="square">
            <a:spAutoFit/>
          </a:bodyPr>
          <a:lstStyle/>
          <a:p>
            <a:pPr algn="l"/>
            <a:r>
              <a:rPr lang="en-US" sz="2000" i="1" u="none" strike="noStrike" dirty="0">
                <a:solidFill>
                  <a:schemeClr val="tx1"/>
                </a:solidFill>
                <a:effectLst/>
                <a:latin typeface="Calibri" panose="020F0502020204030204" pitchFamily="34" charset="0"/>
                <a:cs typeface="Calibri" panose="020F0502020204030204" pitchFamily="34" charset="0"/>
              </a:rPr>
              <a:t>Cancers (Basel)</a:t>
            </a:r>
            <a:r>
              <a:rPr lang="en-US" sz="2000" i="1" dirty="0">
                <a:solidFill>
                  <a:schemeClr val="tx1"/>
                </a:solidFill>
                <a:highlight>
                  <a:srgbClr val="FFFFFF"/>
                </a:highlight>
                <a:latin typeface="Calibri" panose="020F0502020204030204" pitchFamily="34" charset="0"/>
                <a:cs typeface="Calibri" panose="020F0502020204030204" pitchFamily="34" charset="0"/>
              </a:rPr>
              <a:t> </a:t>
            </a:r>
            <a:r>
              <a:rPr lang="en-US" sz="2000" i="0" u="none" strike="noStrike" dirty="0">
                <a:solidFill>
                  <a:schemeClr val="tx1"/>
                </a:solidFill>
                <a:effectLst/>
                <a:latin typeface="Calibri" panose="020F0502020204030204" pitchFamily="34" charset="0"/>
                <a:cs typeface="Calibri" panose="020F0502020204030204" pitchFamily="34" charset="0"/>
              </a:rPr>
              <a:t>2024 February 25;16(5):932.</a:t>
            </a:r>
            <a:endParaRPr lang="en-US" i="0" u="none" strike="noStrike" dirty="0">
              <a:solidFill>
                <a:schemeClr val="tx1"/>
              </a:solidFill>
              <a:effectLst/>
              <a:latin typeface="BlinkMacSystemFont"/>
            </a:endParaRPr>
          </a:p>
        </p:txBody>
      </p:sp>
    </p:spTree>
    <p:extLst>
      <p:ext uri="{BB962C8B-B14F-4D97-AF65-F5344CB8AC3E}">
        <p14:creationId xmlns:p14="http://schemas.microsoft.com/office/powerpoint/2010/main" val="2104836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A74E93D-4945-CC65-1289-330D79FB5872}"/>
              </a:ext>
            </a:extLst>
          </p:cNvPr>
          <p:cNvSpPr txBox="1"/>
          <p:nvPr/>
        </p:nvSpPr>
        <p:spPr>
          <a:xfrm>
            <a:off x="119336" y="6507777"/>
            <a:ext cx="5281368" cy="323165"/>
          </a:xfrm>
          <a:prstGeom prst="rect">
            <a:avLst/>
          </a:prstGeom>
          <a:noFill/>
        </p:spPr>
        <p:txBody>
          <a:bodyPr wrap="square">
            <a:spAutoFit/>
          </a:bodyPr>
          <a:lstStyle/>
          <a:p>
            <a:pPr algn="l"/>
            <a:r>
              <a:rPr lang="en-US" sz="1500" b="0" u="none" strike="noStrike" dirty="0" err="1">
                <a:solidFill>
                  <a:schemeClr val="tx1"/>
                </a:solidFill>
                <a:effectLst/>
                <a:latin typeface="Calibri" panose="020F0502020204030204" pitchFamily="34" charset="0"/>
                <a:cs typeface="Calibri" panose="020F0502020204030204" pitchFamily="34" charset="0"/>
              </a:rPr>
              <a:t>Hirschl</a:t>
            </a:r>
            <a:r>
              <a:rPr lang="en-US" sz="1500" b="0" u="none" strike="noStrike" dirty="0">
                <a:solidFill>
                  <a:schemeClr val="tx1"/>
                </a:solidFill>
                <a:effectLst/>
                <a:latin typeface="Calibri" panose="020F0502020204030204" pitchFamily="34" charset="0"/>
                <a:cs typeface="Calibri" panose="020F0502020204030204" pitchFamily="34" charset="0"/>
              </a:rPr>
              <a:t> N et al. </a:t>
            </a:r>
            <a:r>
              <a:rPr lang="en-US" sz="1500" b="0" i="1" u="none" strike="noStrike" dirty="0">
                <a:solidFill>
                  <a:schemeClr val="tx1"/>
                </a:solidFill>
                <a:effectLst/>
                <a:latin typeface="Calibri" panose="020F0502020204030204" pitchFamily="34" charset="0"/>
                <a:cs typeface="Calibri" panose="020F0502020204030204" pitchFamily="34" charset="0"/>
              </a:rPr>
              <a:t>Cancers (Basel</a:t>
            </a:r>
            <a:r>
              <a:rPr lang="en-US" sz="1500" b="0" i="1" dirty="0">
                <a:solidFill>
                  <a:schemeClr val="tx1"/>
                </a:solidFill>
                <a:latin typeface="Calibri" panose="020F0502020204030204" pitchFamily="34" charset="0"/>
                <a:cs typeface="Calibri" panose="020F0502020204030204" pitchFamily="34" charset="0"/>
              </a:rPr>
              <a:t>) </a:t>
            </a:r>
            <a:r>
              <a:rPr lang="en-US" sz="1500" b="0" i="0" u="none" strike="noStrike" dirty="0">
                <a:solidFill>
                  <a:schemeClr val="tx1"/>
                </a:solidFill>
                <a:effectLst/>
                <a:latin typeface="Calibri" panose="020F0502020204030204" pitchFamily="34" charset="0"/>
                <a:cs typeface="Calibri" panose="020F0502020204030204" pitchFamily="34" charset="0"/>
              </a:rPr>
              <a:t>2024 February 25;16(5):932.</a:t>
            </a:r>
            <a:endParaRPr lang="en-US" sz="1500" b="0" i="0" u="none" strike="noStrike" dirty="0">
              <a:solidFill>
                <a:schemeClr val="tx1"/>
              </a:solidFill>
              <a:effectLst/>
              <a:latin typeface="BlinkMacSystemFont"/>
            </a:endParaRPr>
          </a:p>
        </p:txBody>
      </p:sp>
      <p:sp>
        <p:nvSpPr>
          <p:cNvPr id="2" name="Title 1">
            <a:extLst>
              <a:ext uri="{FF2B5EF4-FFF2-40B4-BE49-F238E27FC236}">
                <a16:creationId xmlns:a16="http://schemas.microsoft.com/office/drawing/2014/main" id="{84DB630F-43BC-0BC1-4A5E-9C00EFB8DF0B}"/>
              </a:ext>
            </a:extLst>
          </p:cNvPr>
          <p:cNvSpPr>
            <a:spLocks noGrp="1"/>
          </p:cNvSpPr>
          <p:nvPr>
            <p:ph type="title"/>
          </p:nvPr>
        </p:nvSpPr>
        <p:spPr>
          <a:xfrm>
            <a:off x="912286" y="0"/>
            <a:ext cx="10358967" cy="1143000"/>
          </a:xfrm>
        </p:spPr>
        <p:txBody>
          <a:bodyPr/>
          <a:lstStyle/>
          <a:p>
            <a:pPr algn="l">
              <a:spcBef>
                <a:spcPts val="1200"/>
              </a:spcBef>
            </a:pPr>
            <a:r>
              <a:rPr lang="en-US" sz="3200" dirty="0"/>
              <a:t>Overall Survival Impact of PARP Inhibition:</a:t>
            </a:r>
            <a:br>
              <a:rPr lang="en-US" dirty="0"/>
            </a:br>
            <a:r>
              <a:rPr lang="en-US" sz="2800" dirty="0"/>
              <a:t>Hazard Ratios Translated into Percent Change in OS</a:t>
            </a:r>
            <a:endParaRPr lang="en-US" sz="2400" dirty="0"/>
          </a:p>
        </p:txBody>
      </p:sp>
      <p:pic>
        <p:nvPicPr>
          <p:cNvPr id="4" name="Picture 3" descr="A graph with numbers and percentages&#10;&#10;Description automatically generated">
            <a:extLst>
              <a:ext uri="{FF2B5EF4-FFF2-40B4-BE49-F238E27FC236}">
                <a16:creationId xmlns:a16="http://schemas.microsoft.com/office/drawing/2014/main" id="{5017BC38-43CB-0C44-79B7-2097C4F48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544" y="1148842"/>
            <a:ext cx="8210911" cy="4440398"/>
          </a:xfrm>
          <a:prstGeom prst="rect">
            <a:avLst/>
          </a:prstGeom>
        </p:spPr>
      </p:pic>
      <p:sp>
        <p:nvSpPr>
          <p:cNvPr id="6" name="TextBox 5">
            <a:extLst>
              <a:ext uri="{FF2B5EF4-FFF2-40B4-BE49-F238E27FC236}">
                <a16:creationId xmlns:a16="http://schemas.microsoft.com/office/drawing/2014/main" id="{6A678749-1CC8-B84A-F9B6-B437D274E438}"/>
              </a:ext>
            </a:extLst>
          </p:cNvPr>
          <p:cNvSpPr txBox="1"/>
          <p:nvPr/>
        </p:nvSpPr>
        <p:spPr>
          <a:xfrm>
            <a:off x="1571388" y="5709158"/>
            <a:ext cx="7980996" cy="584775"/>
          </a:xfrm>
          <a:prstGeom prst="rect">
            <a:avLst/>
          </a:prstGeom>
          <a:noFill/>
        </p:spPr>
        <p:txBody>
          <a:bodyPr wrap="square">
            <a:spAutoFit/>
          </a:bodyPr>
          <a:lstStyle/>
          <a:p>
            <a:r>
              <a:rPr lang="en-US" sz="1600" b="0" dirty="0">
                <a:solidFill>
                  <a:schemeClr val="tx1"/>
                </a:solidFill>
                <a:effectLst/>
                <a:latin typeface="+mn-lt"/>
              </a:rPr>
              <a:t>HR = hazard ratio; </a:t>
            </a:r>
            <a:r>
              <a:rPr lang="en-US" sz="1600" b="0" dirty="0" err="1">
                <a:solidFill>
                  <a:schemeClr val="tx1"/>
                </a:solidFill>
                <a:effectLst/>
                <a:latin typeface="+mn-lt"/>
              </a:rPr>
              <a:t>sMx</a:t>
            </a:r>
            <a:r>
              <a:rPr lang="en-US" sz="1600" b="0" dirty="0">
                <a:solidFill>
                  <a:schemeClr val="tx1"/>
                </a:solidFill>
                <a:effectLst/>
                <a:latin typeface="+mn-lt"/>
              </a:rPr>
              <a:t> = switch maintenance; Rx = treatment</a:t>
            </a:r>
            <a:r>
              <a:rPr lang="en-US" sz="1600" b="0" dirty="0">
                <a:solidFill>
                  <a:schemeClr val="tx1"/>
                </a:solidFill>
                <a:latin typeface="+mn-lt"/>
              </a:rPr>
              <a:t>;</a:t>
            </a:r>
            <a:r>
              <a:rPr lang="en-US" sz="1600" b="0" dirty="0">
                <a:solidFill>
                  <a:schemeClr val="tx1"/>
                </a:solidFill>
                <a:effectLst/>
                <a:latin typeface="+mn-lt"/>
              </a:rPr>
              <a:t> 1L = first line; 2L = second line; 3L = third line; 4L = fourth</a:t>
            </a:r>
            <a:r>
              <a:rPr lang="en-US" sz="1600" b="0" dirty="0">
                <a:solidFill>
                  <a:schemeClr val="tx1"/>
                </a:solidFill>
                <a:latin typeface="+mn-lt"/>
              </a:rPr>
              <a:t> </a:t>
            </a:r>
            <a:r>
              <a:rPr lang="en-US" sz="1600" b="0" dirty="0">
                <a:solidFill>
                  <a:schemeClr val="tx1"/>
                </a:solidFill>
                <a:effectLst/>
                <a:latin typeface="+mn-lt"/>
              </a:rPr>
              <a:t>line; 2+L = two or more prior lines; 3+L = three or more prior lines</a:t>
            </a:r>
          </a:p>
        </p:txBody>
      </p:sp>
    </p:spTree>
    <p:extLst>
      <p:ext uri="{BB962C8B-B14F-4D97-AF65-F5344CB8AC3E}">
        <p14:creationId xmlns:p14="http://schemas.microsoft.com/office/powerpoint/2010/main" val="3196522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2BF10F-4CBD-A744-53BD-EA9ECEA43C8B}"/>
              </a:ext>
            </a:extLst>
          </p:cNvPr>
          <p:cNvSpPr/>
          <p:nvPr/>
        </p:nvSpPr>
        <p:spPr bwMode="auto">
          <a:xfrm>
            <a:off x="767408" y="3501008"/>
            <a:ext cx="10512305" cy="100811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271464" y="1628800"/>
            <a:ext cx="9361040" cy="4313213"/>
          </a:xfrm>
        </p:spPr>
        <p:txBody>
          <a:bodyPr/>
          <a:lstStyle/>
          <a:p>
            <a:pPr marL="0" marR="0" indent="0">
              <a:spcBef>
                <a:spcPts val="2400"/>
              </a:spcBef>
              <a:spcAft>
                <a:spcPts val="0"/>
              </a:spcAft>
              <a:buNone/>
            </a:pPr>
            <a:r>
              <a:rPr lang="en-US" sz="2800" dirty="0">
                <a:solidFill>
                  <a:srgbClr val="0432FF"/>
                </a:solidFill>
              </a:rPr>
              <a:t>Module 1: </a:t>
            </a:r>
            <a:r>
              <a:rPr lang="en-US" sz="2800" dirty="0">
                <a:solidFill>
                  <a:srgbClr val="002060"/>
                </a:solidFill>
              </a:rPr>
              <a:t>Newly Diagnosed Advanced Ovarian Cancer</a:t>
            </a:r>
          </a:p>
          <a:p>
            <a:pPr marL="0" marR="0" indent="0">
              <a:spcBef>
                <a:spcPts val="2400"/>
              </a:spcBef>
              <a:spcAft>
                <a:spcPts val="0"/>
              </a:spcAft>
              <a:buNone/>
            </a:pPr>
            <a:r>
              <a:rPr lang="en-US" sz="2800" dirty="0">
                <a:solidFill>
                  <a:srgbClr val="0432FF"/>
                </a:solidFill>
              </a:rPr>
              <a:t>Module 2: </a:t>
            </a:r>
            <a:r>
              <a:rPr lang="en-US" sz="2800" dirty="0">
                <a:solidFill>
                  <a:srgbClr val="002060"/>
                </a:solidFill>
              </a:rPr>
              <a:t>Role of PARP Inhibitors in the Management of Relapsed/Refractory Ovarian Cancer</a:t>
            </a:r>
          </a:p>
          <a:p>
            <a:pPr marL="0" marR="0" indent="0">
              <a:spcBef>
                <a:spcPts val="2400"/>
              </a:spcBef>
              <a:spcAft>
                <a:spcPts val="0"/>
              </a:spcAft>
              <a:buNone/>
            </a:pPr>
            <a:r>
              <a:rPr lang="en-US" sz="2800" dirty="0">
                <a:solidFill>
                  <a:schemeClr val="bg1"/>
                </a:solidFill>
              </a:rPr>
              <a:t>Module 3: Targeted Therapy for Patients with Advanced Ovarian Cancer </a:t>
            </a:r>
          </a:p>
        </p:txBody>
      </p:sp>
    </p:spTree>
    <p:extLst>
      <p:ext uri="{BB962C8B-B14F-4D97-AF65-F5344CB8AC3E}">
        <p14:creationId xmlns:p14="http://schemas.microsoft.com/office/powerpoint/2010/main" val="1099434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9C52AF-477E-517A-D433-BEEA81BE3384}"/>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4014B7BA-6F4D-1566-1100-1898C394404F}"/>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36365DB2-554F-8AEF-331F-74BF106A1DCA}"/>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B86388DF-41D7-A52D-BEDB-2A5530A648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2F51DC32-3FEB-0101-0924-096A4D8F6F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1424" y="2564904"/>
            <a:ext cx="10602631" cy="2354018"/>
          </a:xfrm>
        </p:spPr>
        <p:txBody>
          <a:bodyPr/>
          <a:lstStyle/>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Frequency of HER2 expression and biological rationale for targeting HER2 in advanced OC</a:t>
            </a:r>
          </a:p>
          <a:p>
            <a:pPr marL="342900" marR="0" lvl="0" indent="-342900">
              <a:lnSpc>
                <a:spcPct val="55000"/>
              </a:lnSpc>
              <a:spcBef>
                <a:spcPts val="0"/>
              </a:spcBef>
              <a:spcAft>
                <a:spcPts val="0"/>
              </a:spcAft>
              <a:buFont typeface="Symbol" pitchFamily="2" charset="2"/>
              <a:buChar char=""/>
            </a:pPr>
            <a:endParaRPr lang="en-US" sz="12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Structural components and mechanism of antitumor activity of trastuzumab deruxtecan (T-DXd)</a:t>
            </a:r>
          </a:p>
          <a:p>
            <a:pPr marL="342900" marR="0" lvl="0" indent="-342900">
              <a:lnSpc>
                <a:spcPct val="55000"/>
              </a:lnSpc>
              <a:spcBef>
                <a:spcPts val="0"/>
              </a:spcBef>
              <a:spcAft>
                <a:spcPts val="0"/>
              </a:spcAft>
              <a:buFont typeface="Symbol" pitchFamily="2" charset="2"/>
              <a:buChar char=""/>
            </a:pPr>
            <a:endParaRPr lang="en-US" sz="12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Outcomes observed in the cohort of patients with OC in the Phase II DESTINY-PanTumor02 trial of T-DXd for pretreated HER2-expressing solid tumors</a:t>
            </a:r>
          </a:p>
          <a:p>
            <a:pPr marL="342900" marR="0" lvl="0" indent="-342900">
              <a:lnSpc>
                <a:spcPct val="55000"/>
              </a:lnSpc>
              <a:spcBef>
                <a:spcPts val="0"/>
              </a:spcBef>
              <a:spcAft>
                <a:spcPts val="0"/>
              </a:spcAft>
              <a:buFont typeface="Symbol" pitchFamily="2" charset="2"/>
              <a:buChar char=""/>
            </a:pPr>
            <a:endParaRPr lang="en-US" sz="12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Current </a:t>
            </a:r>
            <a:r>
              <a:rPr lang="en-US" sz="2300" kern="100" dirty="0" err="1">
                <a:effectLst/>
                <a:latin typeface="+mn-lt"/>
                <a:ea typeface="Aptos" panose="020B0004020202020204" pitchFamily="34" charset="0"/>
                <a:cs typeface="Times New Roman" panose="02020603050405020304" pitchFamily="18" charset="0"/>
              </a:rPr>
              <a:t>nonresearch</a:t>
            </a:r>
            <a:r>
              <a:rPr lang="en-US" sz="2300" kern="100" dirty="0">
                <a:effectLst/>
                <a:latin typeface="+mn-lt"/>
                <a:ea typeface="Aptos" panose="020B0004020202020204" pitchFamily="34" charset="0"/>
                <a:cs typeface="Times New Roman" panose="02020603050405020304" pitchFamily="18" charset="0"/>
              </a:rPr>
              <a:t> role, if any, of T-DXd in treatment for patients with HER2-positive advanced OC</a:t>
            </a:r>
          </a:p>
          <a:p>
            <a:pPr marL="342900" marR="0" lvl="0" indent="-342900">
              <a:lnSpc>
                <a:spcPct val="55000"/>
              </a:lnSpc>
              <a:spcBef>
                <a:spcPts val="0"/>
              </a:spcBef>
              <a:spcAft>
                <a:spcPts val="0"/>
              </a:spcAft>
              <a:buFont typeface="Symbol" pitchFamily="2" charset="2"/>
              <a:buChar char=""/>
            </a:pPr>
            <a:endParaRPr lang="en-US" sz="12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Recent tumor-agnostic approval of T-</a:t>
            </a:r>
            <a:r>
              <a:rPr lang="en-US" sz="2300" kern="100" dirty="0" err="1">
                <a:effectLst/>
                <a:latin typeface="+mn-lt"/>
                <a:ea typeface="Aptos" panose="020B0004020202020204" pitchFamily="34" charset="0"/>
                <a:cs typeface="Times New Roman" panose="02020603050405020304" pitchFamily="18" charset="0"/>
              </a:rPr>
              <a:t>DXd</a:t>
            </a:r>
            <a:r>
              <a:rPr lang="en-US" sz="2300" kern="100" dirty="0">
                <a:effectLst/>
                <a:latin typeface="+mn-lt"/>
                <a:ea typeface="Aptos" panose="020B0004020202020204" pitchFamily="34" charset="0"/>
                <a:cs typeface="Times New Roman" panose="02020603050405020304" pitchFamily="18" charset="0"/>
              </a:rPr>
              <a:t> for HER2-positive solid tumors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68493" y="532818"/>
            <a:ext cx="8008741"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The Incidence and Management </a:t>
            </a:r>
            <a:br>
              <a:rPr lang="en-US" sz="3200" b="1" kern="100" dirty="0">
                <a:solidFill>
                  <a:schemeClr val="bg1"/>
                </a:solidFill>
                <a:effectLst/>
                <a:latin typeface="+mn-lt"/>
                <a:ea typeface="Aptos" panose="020B0004020202020204" pitchFamily="34" charset="0"/>
                <a:cs typeface="Times New Roman" panose="02020603050405020304" pitchFamily="18" charset="0"/>
              </a:rPr>
            </a:br>
            <a:r>
              <a:rPr lang="en-US" sz="3200" b="1" kern="100" dirty="0">
                <a:solidFill>
                  <a:schemeClr val="bg1"/>
                </a:solidFill>
                <a:effectLst/>
                <a:latin typeface="+mn-lt"/>
                <a:ea typeface="Aptos" panose="020B0004020202020204" pitchFamily="34" charset="0"/>
                <a:cs typeface="Times New Roman" panose="02020603050405020304" pitchFamily="18" charset="0"/>
              </a:rPr>
              <a:t>of HER2-Positive OC </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8287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Jaclyn Shaver, MS, APRN, CNP, WHNP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HER2 testing and potential therapy with trastuzumab deruxtecan</a:t>
            </a:r>
          </a:p>
        </p:txBody>
      </p:sp>
      <p:pic>
        <p:nvPicPr>
          <p:cNvPr id="2" name="Picture 1">
            <a:extLst>
              <a:ext uri="{FF2B5EF4-FFF2-40B4-BE49-F238E27FC236}">
                <a16:creationId xmlns:a16="http://schemas.microsoft.com/office/drawing/2014/main" id="{E4AAA47C-4F3D-0ED4-6F0C-8361B0A787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48390"/>
            <a:ext cx="1261872" cy="1261872"/>
          </a:xfrm>
          <a:prstGeom prst="rect">
            <a:avLst/>
          </a:prstGeom>
        </p:spPr>
      </p:pic>
    </p:spTree>
    <p:extLst>
      <p:ext uri="{BB962C8B-B14F-4D97-AF65-F5344CB8AC3E}">
        <p14:creationId xmlns:p14="http://schemas.microsoft.com/office/powerpoint/2010/main" val="2129047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731109" cy="1196752"/>
          </a:xfrm>
        </p:spPr>
        <p:txBody>
          <a:bodyPr/>
          <a:lstStyle/>
          <a:p>
            <a:pPr algn="l"/>
            <a:r>
              <a:rPr lang="en-US" b="1" dirty="0"/>
              <a:t>FDA Grants Accelerated Approval to Trastuzumab </a:t>
            </a:r>
            <a:r>
              <a:rPr lang="en-US" b="1" dirty="0" err="1"/>
              <a:t>Deruxtecan</a:t>
            </a:r>
            <a:r>
              <a:rPr lang="en-US" b="1" dirty="0"/>
              <a:t> for Unresectable or Metastatic HER2-Positive Solid Tumors</a:t>
            </a:r>
            <a:br>
              <a:rPr lang="en-US" b="1" dirty="0"/>
            </a:br>
            <a:r>
              <a:rPr lang="en-US" sz="2400" dirty="0"/>
              <a:t>Press Release: April 5,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09220" y="1700808"/>
            <a:ext cx="10973559" cy="4214845"/>
          </a:xfrm>
        </p:spPr>
        <p:txBody>
          <a:bodyPr wrap="square"/>
          <a:lstStyle/>
          <a:p>
            <a:pPr marL="17463" indent="0">
              <a:spcBef>
                <a:spcPts val="1000"/>
              </a:spcBef>
              <a:spcAft>
                <a:spcPts val="0"/>
              </a:spcAft>
              <a:buNone/>
            </a:pPr>
            <a:r>
              <a:rPr lang="en-US" sz="1900" b="0" dirty="0"/>
              <a:t>“On April 5, 2024, the Food and Drug Administration granted accelerated approval to fam-trastuzumab </a:t>
            </a:r>
            <a:r>
              <a:rPr lang="en-US" sz="1900" b="0" dirty="0" err="1"/>
              <a:t>deruxtecan-nxki</a:t>
            </a:r>
            <a:r>
              <a:rPr lang="en-US" sz="1900" b="0" dirty="0"/>
              <a:t> for adult patients with unresectable or metastatic HER2-positive (IHC3+) solid tumors who have received prior systemic treatment and have no satisfactory alternative treatment options. Efficacy was evaluated in 192 adult patients with previously treated unresectable or metastatic HER2-positive (IHC 3+) solid tumors who were enrolled in one of three multicenter trials: DESTINY-PanTumor02 (NCT04482309), DESTINY-Lung01 (NCT03505710), and DESTINY-CRC02 (NCT04744831). All three trials excluded patients with a history of interstitial lung disease (ILD)/pneumonitis requiring treatment with steroids or ILD/pneumonitis at screening and clinically significant cardiac disease. Patients were also excluded for active brain metastases or ECOG performance status &gt;1. Treatment was administered until disease progression, death, withdrawal of consent, or unacceptable toxicity.</a:t>
            </a:r>
          </a:p>
          <a:p>
            <a:pPr marL="17463" indent="0">
              <a:spcBef>
                <a:spcPts val="1000"/>
              </a:spcBef>
              <a:spcAft>
                <a:spcPts val="0"/>
              </a:spcAft>
              <a:buNone/>
            </a:pPr>
            <a:r>
              <a:rPr lang="en-US" sz="1900" b="0" dirty="0"/>
              <a:t>The recommended fam-trastuzumab </a:t>
            </a:r>
            <a:r>
              <a:rPr lang="en-US" sz="1900" b="0" dirty="0" err="1"/>
              <a:t>deruxtecan-nxki</a:t>
            </a:r>
            <a:r>
              <a:rPr lang="en-US" sz="1900" b="0" dirty="0"/>
              <a:t> dosage for this indication is 5.4 mg/kg given as an intravenous infusion once every 3 weeks (21-day cycle) until disease progression or unacceptable toxicity. This tumor agnostic indication is approved under accelerated approval based on objective response rate and duration of response. Continued approval for this indication may be contingent upon verification and description of clinical benefit in a confirmatory trial(s).”</a:t>
            </a:r>
          </a:p>
          <a:p>
            <a:pPr marL="17463" indent="0">
              <a:spcBef>
                <a:spcPts val="1000"/>
              </a:spcBef>
              <a:spcAft>
                <a:spcPts val="0"/>
              </a:spcAft>
              <a:buNone/>
            </a:pPr>
            <a:endParaRPr lang="en-US" sz="1900" b="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0" y="6538138"/>
            <a:ext cx="11364686" cy="27699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/drugs/resources-information-approved-drugs/fda-grants-accelerated-approval-fam-trastuzumab-deruxtecan-nxki-unresectable-or-metastatic-her2</a:t>
            </a:r>
          </a:p>
        </p:txBody>
      </p:sp>
    </p:spTree>
    <p:extLst>
      <p:ext uri="{BB962C8B-B14F-4D97-AF65-F5344CB8AC3E}">
        <p14:creationId xmlns:p14="http://schemas.microsoft.com/office/powerpoint/2010/main" val="136244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67481-A7BE-077C-D1CD-CED934E5412F}"/>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BC3904D5-A4AC-F6CD-ADD8-502F0333C510}"/>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D3CF3748-177E-A68B-FFB1-6FBC478FC189}"/>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B487BD4D-A9D6-3BC6-D0DC-F1141617B3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272FEE20-867C-FCCD-7C96-B750486BEE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1424" y="2741351"/>
            <a:ext cx="10602631" cy="2354018"/>
          </a:xfrm>
        </p:spPr>
        <p:txBody>
          <a:bodyPr/>
          <a:lstStyle/>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Frequency of and scientific rationale for targeting folate receptor alpha (FRα) in OC</a:t>
            </a:r>
          </a:p>
          <a:p>
            <a:pPr marL="342900" marR="0" lvl="0" indent="-342900">
              <a:lnSpc>
                <a:spcPct val="55000"/>
              </a:lnSpc>
              <a:spcBef>
                <a:spcPts val="0"/>
              </a:spcBef>
              <a:spcAft>
                <a:spcPts val="0"/>
              </a:spcAft>
              <a:buFont typeface="Symbol" pitchFamily="2" charset="2"/>
              <a:buChar char=""/>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Mechanism of action and structural components of mirvetuximab soravtansine</a:t>
            </a:r>
          </a:p>
          <a:p>
            <a:pPr marL="342900" marR="0" lvl="0" indent="-342900">
              <a:lnSpc>
                <a:spcPct val="55000"/>
              </a:lnSpc>
              <a:spcBef>
                <a:spcPts val="0"/>
              </a:spcBef>
              <a:spcAft>
                <a:spcPts val="0"/>
              </a:spcAft>
              <a:buFont typeface="Symbol" pitchFamily="2" charset="2"/>
              <a:buChar char=""/>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Published research findings, such as SORAYA and MIRASOL, with mirvetuximab soravtansine for patients with FRα-high platinum-resistant OC</a:t>
            </a:r>
          </a:p>
          <a:p>
            <a:pPr marL="342900" marR="0" lvl="0" indent="-342900">
              <a:lnSpc>
                <a:spcPct val="55000"/>
              </a:lnSpc>
              <a:spcBef>
                <a:spcPts val="0"/>
              </a:spcBef>
              <a:spcAft>
                <a:spcPts val="0"/>
              </a:spcAft>
              <a:buFont typeface="Symbol" pitchFamily="2" charset="2"/>
              <a:buChar char=""/>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Recent FDA approval of mirvetuximab soravtansine; implications for biomarker assessment and current OC management</a:t>
            </a:r>
          </a:p>
          <a:p>
            <a:pPr marL="342900" marR="0" lvl="0" indent="-342900">
              <a:lnSpc>
                <a:spcPct val="55000"/>
              </a:lnSpc>
              <a:spcBef>
                <a:spcPts val="0"/>
              </a:spcBef>
              <a:spcAft>
                <a:spcPts val="0"/>
              </a:spcAft>
              <a:buFont typeface="Symbol" pitchFamily="2" charset="2"/>
              <a:buChar char=""/>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Ongoing studies of mirvetuximab soravtansine for platinum-sensitive advanced OC</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90524" y="532818"/>
            <a:ext cx="7986710"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The Current Role of Mirvetuximab Soravtansine for OC Treatment</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88021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0FC21-B7CC-4E08-4558-DAA137094CA4}"/>
              </a:ext>
            </a:extLst>
          </p:cNvPr>
          <p:cNvSpPr/>
          <p:nvPr/>
        </p:nvSpPr>
        <p:spPr bwMode="auto">
          <a:xfrm>
            <a:off x="1968493" y="328520"/>
            <a:ext cx="8008741" cy="14639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AA27F01E-A3B4-6C2E-56A9-A2D592D99F2D}"/>
              </a:ext>
            </a:extLst>
          </p:cNvPr>
          <p:cNvSpPr txBox="1"/>
          <p:nvPr/>
        </p:nvSpPr>
        <p:spPr>
          <a:xfrm>
            <a:off x="235242" y="1863865"/>
            <a:ext cx="168187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Backes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Columbus, Ohio</a:t>
            </a:r>
          </a:p>
        </p:txBody>
      </p:sp>
      <p:sp>
        <p:nvSpPr>
          <p:cNvPr id="9" name="TextBox 8">
            <a:extLst>
              <a:ext uri="{FF2B5EF4-FFF2-40B4-BE49-F238E27FC236}">
                <a16:creationId xmlns:a16="http://schemas.microsoft.com/office/drawing/2014/main" id="{C85DA4E2-8175-F39C-CA13-672F456041B6}"/>
              </a:ext>
            </a:extLst>
          </p:cNvPr>
          <p:cNvSpPr txBox="1"/>
          <p:nvPr/>
        </p:nvSpPr>
        <p:spPr>
          <a:xfrm>
            <a:off x="9585645" y="1863865"/>
            <a:ext cx="2606355"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Moore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Oklahoma City, Oklahoma</a:t>
            </a:r>
          </a:p>
        </p:txBody>
      </p:sp>
      <p:pic>
        <p:nvPicPr>
          <p:cNvPr id="12" name="Picture 11">
            <a:extLst>
              <a:ext uri="{FF2B5EF4-FFF2-40B4-BE49-F238E27FC236}">
                <a16:creationId xmlns:a16="http://schemas.microsoft.com/office/drawing/2014/main" id="{44FC746D-51DB-63E4-9880-525CDC855A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789" y="242105"/>
            <a:ext cx="1554480" cy="1554480"/>
          </a:xfrm>
          <a:prstGeom prst="rect">
            <a:avLst/>
          </a:prstGeom>
        </p:spPr>
      </p:pic>
      <p:pic>
        <p:nvPicPr>
          <p:cNvPr id="13" name="Picture 12">
            <a:extLst>
              <a:ext uri="{FF2B5EF4-FFF2-40B4-BE49-F238E27FC236}">
                <a16:creationId xmlns:a16="http://schemas.microsoft.com/office/drawing/2014/main" id="{41E81571-18F6-CD8F-FD44-E1D557323A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3458" y="242105"/>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1424" y="2741351"/>
            <a:ext cx="10602631"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Pathophysiology and incidence of the ocular toxicities observed with mirvetuximab soravtansine</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Monitoring and management techniques for mirvetuximab soravtansine-related ocular events</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Importance of collaboration with eye care specialists for patients receiving mirvetuximab soravtansine</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Spectrum, frequency, severity and timing of other common toxicities reported with mirvetuximab soravtansine; optimal management approaches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91955" y="532818"/>
            <a:ext cx="7985279" cy="1143000"/>
          </a:xfrm>
        </p:spPr>
        <p:txBody>
          <a:bodyPr lIns="91440" tIns="91440" rIns="91440" bIns="182880"/>
          <a:lstStyle/>
          <a:p>
            <a:pPr marL="0" marR="0">
              <a:spcBef>
                <a:spcPts val="0"/>
              </a:spcBef>
              <a:spcAft>
                <a:spcPts val="0"/>
              </a:spcAft>
            </a:pPr>
            <a:r>
              <a:rPr lang="en-US" sz="3200" b="1" kern="100" dirty="0">
                <a:solidFill>
                  <a:schemeClr val="bg1"/>
                </a:solidFill>
                <a:effectLst/>
                <a:latin typeface="+mn-lt"/>
                <a:ea typeface="Aptos" panose="020B0004020202020204" pitchFamily="34" charset="0"/>
                <a:cs typeface="Times New Roman" panose="02020603050405020304" pitchFamily="18" charset="0"/>
              </a:rPr>
              <a:t>Toxicities with Mirvetuximab Soravtansine</a:t>
            </a:r>
            <a:endParaRPr lang="en-US" sz="3200" kern="100" dirty="0">
              <a:solidFill>
                <a:schemeClr val="bg1"/>
              </a:solidFill>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60670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endParaRPr lang="en-US" dirty="0"/>
          </a:p>
          <a:p>
            <a:r>
              <a:rPr lang="en-US" dirty="0"/>
              <a:t>Courtney </a:t>
            </a:r>
            <a:r>
              <a:rPr lang="en-US" dirty="0" err="1"/>
              <a:t>Arn</a:t>
            </a:r>
            <a:r>
              <a:rPr lang="en-US" dirty="0"/>
              <a:t>, CNP</a:t>
            </a:r>
          </a:p>
          <a:p>
            <a:endParaRPr lang="en-US" dirty="0"/>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the mechanism of action and side effects of mirvetuximab soravtansine </a:t>
            </a:r>
          </a:p>
          <a:p>
            <a:pPr marL="98425" indent="0">
              <a:buNone/>
            </a:pPr>
            <a:endParaRPr lang="en-US" sz="3200" dirty="0"/>
          </a:p>
        </p:txBody>
      </p:sp>
      <p:pic>
        <p:nvPicPr>
          <p:cNvPr id="3" name="Picture 2">
            <a:extLst>
              <a:ext uri="{FF2B5EF4-FFF2-40B4-BE49-F238E27FC236}">
                <a16:creationId xmlns:a16="http://schemas.microsoft.com/office/drawing/2014/main" id="{452B540A-D9A3-4073-806D-B7F55A2BE3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0025"/>
            <a:ext cx="1261872" cy="1261872"/>
          </a:xfrm>
          <a:prstGeom prst="rect">
            <a:avLst/>
          </a:prstGeom>
        </p:spPr>
      </p:pic>
    </p:spTree>
    <p:extLst>
      <p:ext uri="{BB962C8B-B14F-4D97-AF65-F5344CB8AC3E}">
        <p14:creationId xmlns:p14="http://schemas.microsoft.com/office/powerpoint/2010/main" val="1454959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6DDAF8-012B-BDED-9215-6EF76C992D98}"/>
              </a:ext>
            </a:extLst>
          </p:cNvPr>
          <p:cNvSpPr txBox="1"/>
          <p:nvPr/>
        </p:nvSpPr>
        <p:spPr>
          <a:xfrm>
            <a:off x="616638" y="605839"/>
            <a:ext cx="10945216" cy="5503332"/>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4" name="Title 1">
            <a:extLst>
              <a:ext uri="{FF2B5EF4-FFF2-40B4-BE49-F238E27FC236}">
                <a16:creationId xmlns:a16="http://schemas.microsoft.com/office/drawing/2014/main" id="{D34E046F-E1C4-334D-814D-539674703FBB}"/>
              </a:ext>
            </a:extLst>
          </p:cNvPr>
          <p:cNvSpPr txBox="1">
            <a:spLocks/>
          </p:cNvSpPr>
          <p:nvPr/>
        </p:nvSpPr>
        <p:spPr>
          <a:xfrm>
            <a:off x="170654" y="87142"/>
            <a:ext cx="12027130" cy="1097903"/>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Mirvetuximab Soravtansine: Mechanism of Action </a:t>
            </a:r>
          </a:p>
        </p:txBody>
      </p:sp>
      <p:sp>
        <p:nvSpPr>
          <p:cNvPr id="5" name="TextBox 4">
            <a:extLst>
              <a:ext uri="{FF2B5EF4-FFF2-40B4-BE49-F238E27FC236}">
                <a16:creationId xmlns:a16="http://schemas.microsoft.com/office/drawing/2014/main" id="{B3416995-68E0-AB4E-B22C-E63C46E946F4}"/>
              </a:ext>
            </a:extLst>
          </p:cNvPr>
          <p:cNvSpPr txBox="1"/>
          <p:nvPr/>
        </p:nvSpPr>
        <p:spPr>
          <a:xfrm>
            <a:off x="164869" y="6447692"/>
            <a:ext cx="521105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Moore K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Future Oncol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2018:14(2);123-36.</a:t>
            </a:r>
          </a:p>
        </p:txBody>
      </p:sp>
      <p:pic>
        <p:nvPicPr>
          <p:cNvPr id="6" name="Picture 5" descr="A group of decorated eggs&#10;&#10;Description automatically generated with low confidence">
            <a:extLst>
              <a:ext uri="{FF2B5EF4-FFF2-40B4-BE49-F238E27FC236}">
                <a16:creationId xmlns:a16="http://schemas.microsoft.com/office/drawing/2014/main" id="{91E052E1-6A66-BED3-E1CF-E08937032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735955"/>
            <a:ext cx="5770496" cy="5373216"/>
          </a:xfrm>
          <a:prstGeom prst="rect">
            <a:avLst/>
          </a:prstGeom>
        </p:spPr>
      </p:pic>
      <p:sp>
        <p:nvSpPr>
          <p:cNvPr id="9" name="TextBox 8">
            <a:extLst>
              <a:ext uri="{FF2B5EF4-FFF2-40B4-BE49-F238E27FC236}">
                <a16:creationId xmlns:a16="http://schemas.microsoft.com/office/drawing/2014/main" id="{425552F0-8FE7-CD60-B229-F05E38D6DBF7}"/>
              </a:ext>
            </a:extLst>
          </p:cNvPr>
          <p:cNvSpPr txBox="1"/>
          <p:nvPr/>
        </p:nvSpPr>
        <p:spPr>
          <a:xfrm>
            <a:off x="6567719" y="1013273"/>
            <a:ext cx="4984564" cy="4585871"/>
          </a:xfrm>
          <a:prstGeom prst="rect">
            <a:avLst/>
          </a:prstGeom>
          <a:noFill/>
        </p:spPr>
        <p:txBody>
          <a:bodyPr wrap="square">
            <a:spAutoFit/>
          </a:bodyPr>
          <a:lstStyle/>
          <a:p>
            <a:pPr marL="0" marR="0" lvl="0" indent="0" algn="l" defTabSz="455613" rtl="0" eaLnBrk="1" fontAlgn="base" latinLnBrk="0" hangingPunct="1">
              <a:lnSpc>
                <a:spcPct val="100000"/>
              </a:lnSpc>
              <a:spcBef>
                <a:spcPts val="6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(1) Mirvetuximab soravtansine binds with high affinity to FR</a:t>
            </a:r>
            <a:r>
              <a:rPr kumimoji="0" lang="el-GR" sz="1800" b="0" i="0" u="none" strike="noStrike" kern="1200" cap="none" spc="0" normalizeH="0" baseline="0" noProof="0" dirty="0">
                <a:ln>
                  <a:noFill/>
                </a:ln>
                <a:solidFill>
                  <a:srgbClr val="000000"/>
                </a:solidFill>
                <a:effectLst/>
                <a:uLnTx/>
                <a:uFillTx/>
                <a:latin typeface="Calibri"/>
                <a:ea typeface="MS PGothic" charset="0"/>
              </a:rPr>
              <a:t>α </a:t>
            </a:r>
            <a:r>
              <a:rPr kumimoji="0" lang="en-US" sz="1800" b="0" i="0" u="none" strike="noStrike" kern="1200" cap="none" spc="0" normalizeH="0" baseline="0" noProof="0" dirty="0">
                <a:ln>
                  <a:noFill/>
                </a:ln>
                <a:solidFill>
                  <a:srgbClr val="000000"/>
                </a:solidFill>
                <a:effectLst/>
                <a:uLnTx/>
                <a:uFillTx/>
                <a:latin typeface="Calibri"/>
                <a:ea typeface="MS PGothic" charset="0"/>
              </a:rPr>
              <a:t>expressed on the tumor cell surface</a:t>
            </a:r>
          </a:p>
          <a:p>
            <a:pPr marL="0" marR="0" lvl="0" indent="0" algn="l" defTabSz="455613" rtl="0" eaLnBrk="1" fontAlgn="base" latinLnBrk="0" hangingPunct="1">
              <a:lnSpc>
                <a:spcPct val="100000"/>
              </a:lnSpc>
              <a:spcBef>
                <a:spcPts val="6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(2) The antibody-drug conjugate (ADC)/receptor complex becomes internalized via antigen-mediated endocytosis</a:t>
            </a:r>
          </a:p>
          <a:p>
            <a:pPr marL="0" marR="0" lvl="0" indent="0" algn="l" defTabSz="455613" rtl="0" eaLnBrk="1" fontAlgn="base" latinLnBrk="0" hangingPunct="1">
              <a:lnSpc>
                <a:spcPct val="100000"/>
              </a:lnSpc>
              <a:spcBef>
                <a:spcPts val="6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(3) Lysosomal processing releases active DM4 catabolites from the ADC molecule</a:t>
            </a:r>
          </a:p>
          <a:p>
            <a:pPr marL="0" marR="0" lvl="0" indent="0" algn="l" defTabSz="455613" rtl="0" eaLnBrk="1" fontAlgn="base" latinLnBrk="0" hangingPunct="1">
              <a:lnSpc>
                <a:spcPct val="100000"/>
              </a:lnSpc>
              <a:spcBef>
                <a:spcPts val="6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(4) These </a:t>
            </a:r>
            <a:r>
              <a:rPr kumimoji="0" lang="en-US" sz="1800" b="0" i="0" u="none" strike="noStrike" kern="1200" cap="none" spc="0" normalizeH="0" baseline="0" noProof="0" dirty="0" err="1">
                <a:ln>
                  <a:noFill/>
                </a:ln>
                <a:solidFill>
                  <a:srgbClr val="000000"/>
                </a:solidFill>
                <a:effectLst/>
                <a:uLnTx/>
                <a:uFillTx/>
                <a:latin typeface="Calibri"/>
                <a:ea typeface="MS PGothic" charset="0"/>
              </a:rPr>
              <a:t>maytansinoid</a:t>
            </a:r>
            <a:r>
              <a:rPr kumimoji="0" lang="en-US" sz="1800" b="0" i="0" u="none" strike="noStrike" kern="1200" cap="none" spc="0" normalizeH="0" baseline="0" noProof="0" dirty="0">
                <a:ln>
                  <a:noFill/>
                </a:ln>
                <a:solidFill>
                  <a:srgbClr val="000000"/>
                </a:solidFill>
                <a:effectLst/>
                <a:uLnTx/>
                <a:uFillTx/>
                <a:latin typeface="Calibri"/>
                <a:ea typeface="MS PGothic" charset="0"/>
              </a:rPr>
              <a:t> derivatives inhibit tubulin polymerization and microtubule assembly</a:t>
            </a:r>
          </a:p>
          <a:p>
            <a:pPr marL="0" marR="0" lvl="0" indent="0" algn="l" defTabSz="455613" rtl="0" eaLnBrk="1" fontAlgn="base" latinLnBrk="0" hangingPunct="1">
              <a:lnSpc>
                <a:spcPct val="100000"/>
              </a:lnSpc>
              <a:spcBef>
                <a:spcPts val="6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(5) The potent antimitotic effects result in cell-cycle arrest and apoptosis</a:t>
            </a:r>
          </a:p>
          <a:p>
            <a:pPr marL="0" marR="0" lvl="0" indent="0" algn="l" defTabSz="455613" rtl="0" eaLnBrk="1" fontAlgn="base" latinLnBrk="0" hangingPunct="1">
              <a:lnSpc>
                <a:spcPct val="100000"/>
              </a:lnSpc>
              <a:spcBef>
                <a:spcPts val="600"/>
              </a:spcBef>
              <a:spcAft>
                <a:spcPts val="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(6) Active metabolites can also diffuse into neighboring cells and induce further cell death — in other words, bystander killing</a:t>
            </a:r>
          </a:p>
        </p:txBody>
      </p:sp>
    </p:spTree>
    <p:extLst>
      <p:ext uri="{BB962C8B-B14F-4D97-AF65-F5344CB8AC3E}">
        <p14:creationId xmlns:p14="http://schemas.microsoft.com/office/powerpoint/2010/main" val="15896764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Backes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992047662"/>
              </p:ext>
            </p:extLst>
          </p:nvPr>
        </p:nvGraphicFramePr>
        <p:xfrm>
          <a:off x="1236095" y="1844825"/>
          <a:ext cx="9719807" cy="1584175"/>
        </p:xfrm>
        <a:graphic>
          <a:graphicData uri="http://schemas.openxmlformats.org/drawingml/2006/table">
            <a:tbl>
              <a:tblPr firstRow="1" bandRow="1">
                <a:tableStyleId>{F2DE63D5-997A-4646-A377-4702673A728D}</a:tableStyleId>
              </a:tblPr>
              <a:tblGrid>
                <a:gridCol w="2627657">
                  <a:extLst>
                    <a:ext uri="{9D8B030D-6E8A-4147-A177-3AD203B41FA5}">
                      <a16:colId xmlns:a16="http://schemas.microsoft.com/office/drawing/2014/main" val="20000"/>
                    </a:ext>
                  </a:extLst>
                </a:gridCol>
                <a:gridCol w="7092150">
                  <a:extLst>
                    <a:ext uri="{9D8B030D-6E8A-4147-A177-3AD203B41FA5}">
                      <a16:colId xmlns:a16="http://schemas.microsoft.com/office/drawing/2014/main" val="20001"/>
                    </a:ext>
                  </a:extLst>
                </a:gridCol>
              </a:tblGrid>
              <a:tr h="1584175">
                <a:tc>
                  <a:txBody>
                    <a:bodyPr/>
                    <a:lstStyle/>
                    <a:p>
                      <a:r>
                        <a:rPr lang="en-US" sz="1800" b="1" kern="1200" dirty="0">
                          <a:solidFill>
                            <a:schemeClr val="tx1"/>
                          </a:solidFill>
                          <a:effectLst/>
                          <a:latin typeface="+mn-lt"/>
                          <a:ea typeface="+mn-ea"/>
                          <a:cs typeface="+mn-cs"/>
                        </a:rPr>
                        <a:t>Advisory Committees </a:t>
                      </a:r>
                      <a:r>
                        <a:rPr lang="en-US" sz="1800" b="1" kern="1200">
                          <a:solidFill>
                            <a:schemeClr val="tx1"/>
                          </a:solidFill>
                          <a:effectLst/>
                          <a:latin typeface="+mn-lt"/>
                          <a:ea typeface="+mn-ea"/>
                          <a:cs typeface="+mn-cs"/>
                        </a:rPr>
                        <a:t>and </a:t>
                      </a:r>
                      <a:br>
                        <a:rPr lang="en-US" sz="1800" b="1" kern="1200">
                          <a:solidFill>
                            <a:schemeClr val="tx1"/>
                          </a:solidFill>
                          <a:effectLst/>
                          <a:latin typeface="+mn-lt"/>
                          <a:ea typeface="+mn-ea"/>
                          <a:cs typeface="+mn-cs"/>
                        </a:rPr>
                      </a:br>
                      <a:r>
                        <a:rPr lang="en-US" sz="1800" b="1" kern="1200">
                          <a:solidFill>
                            <a:schemeClr val="tx1"/>
                          </a:solidFill>
                          <a:effectLst/>
                          <a:latin typeface="+mn-lt"/>
                          <a:ea typeface="+mn-ea"/>
                          <a:cs typeface="+mn-cs"/>
                        </a:rPr>
                        <a:t>Consulting </a:t>
                      </a:r>
                      <a:r>
                        <a:rPr lang="en-US" sz="1800" b="1" kern="1200" dirty="0">
                          <a:solidFill>
                            <a:schemeClr val="tx1"/>
                          </a:solidFill>
                          <a:effectLst/>
                          <a:latin typeface="+mn-lt"/>
                          <a:ea typeface="+mn-ea"/>
                          <a:cs typeface="+mn-cs"/>
                        </a:rPr>
                        <a:t>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BioNTech SE, Clovis Oncology, Daiichi Sankyo Inc, Eisai Inc, EMD Serono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36367"/>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Mirvetuximab Soravtansine</a:t>
            </a:r>
          </a:p>
        </p:txBody>
      </p:sp>
      <p:sp>
        <p:nvSpPr>
          <p:cNvPr id="63489" name="Content Placeholder 1"/>
          <p:cNvSpPr>
            <a:spLocks noGrp="1"/>
          </p:cNvSpPr>
          <p:nvPr>
            <p:ph idx="1"/>
          </p:nvPr>
        </p:nvSpPr>
        <p:spPr>
          <a:xfrm>
            <a:off x="912286" y="1179367"/>
            <a:ext cx="10512306" cy="4677243"/>
          </a:xfrm>
        </p:spPr>
        <p:txBody>
          <a:bodyPr/>
          <a:lstStyle/>
          <a:p>
            <a:pPr marL="0" indent="0">
              <a:spcBef>
                <a:spcPts val="6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Antibody-drug conjugate directed against folate receptor alpha (FR</a:t>
            </a:r>
            <a:r>
              <a:rPr lang="el-GR" sz="2600" dirty="0">
                <a:latin typeface="Calibri" panose="020F0502020204030204" pitchFamily="34" charset="0"/>
                <a:ea typeface="ＭＳ Ｐゴシック" charset="0"/>
                <a:cs typeface="Calibri" panose="020F0502020204030204" pitchFamily="34" charset="0"/>
              </a:rPr>
              <a:t>α</a:t>
            </a:r>
            <a:r>
              <a:rPr lang="en-US" sz="2600" dirty="0">
                <a:latin typeface="Calibri" panose="020F0502020204030204" pitchFamily="34" charset="0"/>
                <a:ea typeface="ＭＳ Ｐゴシック" charset="0"/>
                <a:cs typeface="Calibri" panose="020F0502020204030204" pitchFamily="34" charset="0"/>
              </a:rPr>
              <a:t>)</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6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For patients </a:t>
            </a:r>
            <a:r>
              <a:rPr lang="en-US" sz="2600" dirty="0">
                <a:latin typeface="Calibri" panose="020F0502020204030204" pitchFamily="34" charset="0"/>
                <a:ea typeface="ＭＳ Ｐゴシック" charset="0"/>
                <a:cs typeface="Calibri" panose="020F0502020204030204" pitchFamily="34" charset="0"/>
              </a:rPr>
              <a:t>with FR</a:t>
            </a:r>
            <a:r>
              <a:rPr lang="el-GR" sz="2600" dirty="0">
                <a:latin typeface="Calibri" panose="020F0502020204030204" pitchFamily="34" charset="0"/>
                <a:ea typeface="ＭＳ Ｐゴシック" charset="0"/>
                <a:cs typeface="Calibri" panose="020F0502020204030204" pitchFamily="34" charset="0"/>
              </a:rPr>
              <a:t>α</a:t>
            </a:r>
            <a:r>
              <a:rPr lang="en-US" sz="2600" dirty="0">
                <a:latin typeface="Calibri" panose="020F0502020204030204" pitchFamily="34" charset="0"/>
                <a:ea typeface="ＭＳ Ｐゴシック" charset="0"/>
                <a:cs typeface="Calibri" panose="020F0502020204030204" pitchFamily="34" charset="0"/>
              </a:rPr>
              <a:t>-positive, platinum-resistant epithelial ovarian, fallopian tube, or primary peritoneal cancer, who have received 1 to 3 prior systemic treatment regimens</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6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6 mg/kg adjusted ideal body weight administered as an IV infusion q3wk until disease progression or unacceptable toxicity</a:t>
            </a:r>
          </a:p>
          <a:p>
            <a:pPr marL="98425" indent="0">
              <a:spcBef>
                <a:spcPts val="600"/>
              </a:spcBef>
              <a:spcAft>
                <a:spcPts val="0"/>
              </a:spcAft>
              <a:buNone/>
            </a:pPr>
            <a:r>
              <a:rPr lang="en-US" sz="2600" dirty="0">
                <a:solidFill>
                  <a:srgbClr val="0432FF"/>
                </a:solidFill>
                <a:latin typeface="Calibri" panose="020F0502020204030204" pitchFamily="34" charset="0"/>
                <a:ea typeface="ＭＳ Ｐゴシック" charset="0"/>
                <a:cs typeface="Calibri" panose="020F0502020204030204" pitchFamily="34" charset="0"/>
              </a:rPr>
              <a:t>Key issues</a:t>
            </a:r>
          </a:p>
          <a:p>
            <a:pPr>
              <a:spcBef>
                <a:spcPts val="600"/>
              </a:spcBef>
              <a:spcAft>
                <a:spcPts val="0"/>
              </a:spcAft>
            </a:pPr>
            <a:r>
              <a:rPr lang="en-US" sz="2600" dirty="0">
                <a:solidFill>
                  <a:schemeClr val="tx1"/>
                </a:solidFill>
                <a:latin typeface="Calibri" panose="020F0502020204030204" pitchFamily="34" charset="0"/>
                <a:ea typeface="ＭＳ Ｐゴシック" charset="0"/>
                <a:cs typeface="Calibri" panose="020F0502020204030204" pitchFamily="34" charset="0"/>
              </a:rPr>
              <a:t>Boxed warning for severe ocular toxicity</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Mirvetuximab soravtansine package insert, </a:t>
            </a:r>
            <a:r>
              <a:rPr lang="en-US" sz="1600" b="0" dirty="0">
                <a:solidFill>
                  <a:srgbClr val="000000"/>
                </a:solidFill>
                <a:latin typeface="Calibri" panose="020F0502020204030204" pitchFamily="34" charset="0"/>
                <a:cs typeface="Calibri" panose="020F0502020204030204" pitchFamily="34" charset="0"/>
              </a:rPr>
              <a:t>3</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/2024.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973669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731109" cy="1196752"/>
          </a:xfrm>
        </p:spPr>
        <p:txBody>
          <a:bodyPr/>
          <a:lstStyle/>
          <a:p>
            <a:pPr algn="l"/>
            <a:r>
              <a:rPr lang="en-US" dirty="0"/>
              <a:t>FDA Approves </a:t>
            </a:r>
            <a:r>
              <a:rPr lang="en-US" dirty="0" err="1"/>
              <a:t>Mirvetuximab</a:t>
            </a:r>
            <a:r>
              <a:rPr lang="en-US" dirty="0"/>
              <a:t> </a:t>
            </a:r>
            <a:r>
              <a:rPr lang="en-US" dirty="0" err="1"/>
              <a:t>Soravtansine-Gynx</a:t>
            </a:r>
            <a:r>
              <a:rPr lang="en-US" dirty="0"/>
              <a:t> for FR</a:t>
            </a:r>
            <a:r>
              <a:rPr lang="el-GR" dirty="0"/>
              <a:t>α</a:t>
            </a:r>
            <a:r>
              <a:rPr lang="en-US" dirty="0"/>
              <a:t>-Positive, Platinum-Resistant Epithelial Ovarian, Fallopian Tube, or Primary Peritoneal Cancer</a:t>
            </a:r>
            <a:br>
              <a:rPr lang="en-US" b="1" dirty="0"/>
            </a:br>
            <a:r>
              <a:rPr lang="en-US" sz="2400" dirty="0"/>
              <a:t>Press Release: March 22,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09220" y="1700808"/>
            <a:ext cx="10973559" cy="4214845"/>
          </a:xfrm>
        </p:spPr>
        <p:txBody>
          <a:bodyPr wrap="square"/>
          <a:lstStyle/>
          <a:p>
            <a:pPr marL="17463" indent="0">
              <a:spcBef>
                <a:spcPts val="1000"/>
              </a:spcBef>
              <a:spcAft>
                <a:spcPts val="0"/>
              </a:spcAft>
              <a:buNone/>
            </a:pPr>
            <a:r>
              <a:rPr lang="en-US" sz="2000" b="0" dirty="0">
                <a:latin typeface="Calibri" panose="020F0502020204030204" pitchFamily="34" charset="0"/>
                <a:cs typeface="Calibri" panose="020F0502020204030204" pitchFamily="34" charset="0"/>
              </a:rPr>
              <a:t>“</a:t>
            </a:r>
            <a:r>
              <a:rPr lang="en-US" sz="2000" b="0" i="0" u="none" strike="noStrike" dirty="0">
                <a:solidFill>
                  <a:srgbClr val="333333"/>
                </a:solidFill>
                <a:effectLst/>
                <a:latin typeface="Calibri" panose="020F0502020204030204" pitchFamily="34" charset="0"/>
                <a:cs typeface="Calibri" panose="020F0502020204030204" pitchFamily="34" charset="0"/>
              </a:rPr>
              <a:t>On March 22, 2024, the Food and Drug Administration approved </a:t>
            </a:r>
            <a:r>
              <a:rPr lang="en-US" sz="2000" b="0" i="0" u="none" strike="noStrike" dirty="0" err="1">
                <a:solidFill>
                  <a:srgbClr val="333333"/>
                </a:solidFill>
                <a:effectLst/>
                <a:latin typeface="Calibri" panose="020F0502020204030204" pitchFamily="34" charset="0"/>
                <a:cs typeface="Calibri" panose="020F0502020204030204" pitchFamily="34" charset="0"/>
              </a:rPr>
              <a:t>mirvetuximab</a:t>
            </a:r>
            <a:r>
              <a:rPr lang="en-US" sz="2000" b="0" i="0" u="none" strike="noStrike" dirty="0">
                <a:solidFill>
                  <a:srgbClr val="333333"/>
                </a:solidFill>
                <a:effectLst/>
                <a:latin typeface="Calibri" panose="020F0502020204030204" pitchFamily="34" charset="0"/>
                <a:cs typeface="Calibri" panose="020F0502020204030204" pitchFamily="34" charset="0"/>
              </a:rPr>
              <a:t> </a:t>
            </a:r>
            <a:r>
              <a:rPr lang="en-US" sz="2000" b="0" i="0" u="none" strike="noStrike" dirty="0" err="1">
                <a:solidFill>
                  <a:srgbClr val="333333"/>
                </a:solidFill>
                <a:effectLst/>
                <a:latin typeface="Calibri" panose="020F0502020204030204" pitchFamily="34" charset="0"/>
                <a:cs typeface="Calibri" panose="020F0502020204030204" pitchFamily="34" charset="0"/>
              </a:rPr>
              <a:t>soravtansine-gynx</a:t>
            </a:r>
            <a:r>
              <a:rPr lang="en-US" sz="2000" b="0" dirty="0">
                <a:solidFill>
                  <a:srgbClr val="333333"/>
                </a:solidFill>
                <a:latin typeface="Calibri" panose="020F0502020204030204" pitchFamily="34" charset="0"/>
                <a:cs typeface="Calibri" panose="020F0502020204030204" pitchFamily="34" charset="0"/>
              </a:rPr>
              <a:t> </a:t>
            </a:r>
            <a:r>
              <a:rPr lang="en-US" sz="2000" b="0" i="0" u="none" strike="noStrike" dirty="0">
                <a:solidFill>
                  <a:srgbClr val="333333"/>
                </a:solidFill>
                <a:effectLst/>
                <a:latin typeface="Calibri" panose="020F0502020204030204" pitchFamily="34" charset="0"/>
                <a:cs typeface="Calibri" panose="020F0502020204030204" pitchFamily="34" charset="0"/>
              </a:rPr>
              <a:t>for adult patients with FR</a:t>
            </a:r>
            <a:r>
              <a:rPr lang="el-GR" sz="2000" b="0" i="0" u="none" strike="noStrike" dirty="0">
                <a:solidFill>
                  <a:srgbClr val="333333"/>
                </a:solidFill>
                <a:effectLst/>
                <a:latin typeface="Calibri" panose="020F0502020204030204" pitchFamily="34" charset="0"/>
                <a:cs typeface="Calibri" panose="020F0502020204030204" pitchFamily="34" charset="0"/>
              </a:rPr>
              <a:t>α </a:t>
            </a:r>
            <a:r>
              <a:rPr lang="en-US" sz="2000" b="0" i="0" u="none" strike="noStrike" dirty="0">
                <a:solidFill>
                  <a:srgbClr val="333333"/>
                </a:solidFill>
                <a:effectLst/>
                <a:latin typeface="Calibri" panose="020F0502020204030204" pitchFamily="34" charset="0"/>
                <a:cs typeface="Calibri" panose="020F0502020204030204" pitchFamily="34" charset="0"/>
              </a:rPr>
              <a:t>positive, platinum-resistant epithelial ovarian, fallopian tube, or primary peritoneal cancer, who have </a:t>
            </a:r>
            <a:r>
              <a:rPr lang="en-US" sz="2000" b="0" i="0" dirty="0">
                <a:solidFill>
                  <a:schemeClr val="tx1"/>
                </a:solidFill>
                <a:effectLst/>
                <a:latin typeface="Calibri" panose="020F0502020204030204" pitchFamily="34" charset="0"/>
                <a:cs typeface="Calibri" panose="020F0502020204030204" pitchFamily="34" charset="0"/>
              </a:rPr>
              <a:t>received</a:t>
            </a:r>
            <a:r>
              <a:rPr lang="en-US" sz="2000" b="0" i="0" u="none" strike="noStrike" dirty="0">
                <a:solidFill>
                  <a:srgbClr val="333333"/>
                </a:solidFill>
                <a:effectLst/>
                <a:latin typeface="Calibri" panose="020F0502020204030204" pitchFamily="34" charset="0"/>
                <a:cs typeface="Calibri" panose="020F0502020204030204" pitchFamily="34" charset="0"/>
              </a:rPr>
              <a:t> one to three prior systemic treatment regimens.</a:t>
            </a:r>
          </a:p>
          <a:p>
            <a:pPr marL="17463" indent="0">
              <a:spcBef>
                <a:spcPts val="1000"/>
              </a:spcBef>
              <a:spcAft>
                <a:spcPts val="0"/>
              </a:spcAft>
              <a:buNone/>
            </a:pPr>
            <a:r>
              <a:rPr lang="en-US" sz="2000" b="0" i="0" u="none" strike="noStrike" dirty="0">
                <a:solidFill>
                  <a:srgbClr val="333333"/>
                </a:solidFill>
                <a:effectLst/>
                <a:latin typeface="Calibri" panose="020F0502020204030204" pitchFamily="34" charset="0"/>
                <a:cs typeface="Calibri" panose="020F0502020204030204" pitchFamily="34" charset="0"/>
              </a:rPr>
              <a:t>Efficacy was evaluated in Study 0416 (MIRASOL, NCT04209855), a multicenter, open-label, active-controlled, randomized, two-arm trial in 453 patients with platinum-resistant epithelial ovarian, fallopian tube, or primary peritoneal cancer. Patients were permitted to receive up to three prior lines of systemic therapy. The trial enrolled patients whose tumors were positive for FR</a:t>
            </a:r>
            <a:r>
              <a:rPr lang="el-GR" sz="2000" b="0" i="0" u="none" strike="noStrike" dirty="0">
                <a:solidFill>
                  <a:srgbClr val="333333"/>
                </a:solidFill>
                <a:effectLst/>
                <a:latin typeface="Calibri" panose="020F0502020204030204" pitchFamily="34" charset="0"/>
                <a:cs typeface="Calibri" panose="020F0502020204030204" pitchFamily="34" charset="0"/>
              </a:rPr>
              <a:t>α </a:t>
            </a:r>
            <a:r>
              <a:rPr lang="en-US" sz="2000" b="0" i="0" u="none" strike="noStrike" dirty="0">
                <a:solidFill>
                  <a:srgbClr val="333333"/>
                </a:solidFill>
                <a:effectLst/>
                <a:latin typeface="Calibri" panose="020F0502020204030204" pitchFamily="34" charset="0"/>
                <a:cs typeface="Calibri" panose="020F0502020204030204" pitchFamily="34" charset="0"/>
              </a:rPr>
              <a:t>expression as determined by the FOLR1 (FOLR1-2.1) </a:t>
            </a:r>
            <a:r>
              <a:rPr lang="en-US" sz="2000" b="0" i="0" u="none" strike="noStrike" dirty="0" err="1">
                <a:solidFill>
                  <a:srgbClr val="333333"/>
                </a:solidFill>
                <a:effectLst/>
                <a:latin typeface="Calibri" panose="020F0502020204030204" pitchFamily="34" charset="0"/>
                <a:cs typeface="Calibri" panose="020F0502020204030204" pitchFamily="34" charset="0"/>
              </a:rPr>
              <a:t>RxDx</a:t>
            </a:r>
            <a:r>
              <a:rPr lang="en-US" sz="2000" b="0" i="0" u="none" strike="noStrike" dirty="0">
                <a:solidFill>
                  <a:srgbClr val="333333"/>
                </a:solidFill>
                <a:effectLst/>
                <a:latin typeface="Calibri" panose="020F0502020204030204" pitchFamily="34" charset="0"/>
                <a:cs typeface="Calibri" panose="020F0502020204030204" pitchFamily="34" charset="0"/>
              </a:rPr>
              <a:t> Assay.</a:t>
            </a:r>
          </a:p>
          <a:p>
            <a:pPr marL="17463" indent="0">
              <a:spcBef>
                <a:spcPts val="1000"/>
              </a:spcBef>
              <a:spcAft>
                <a:spcPts val="0"/>
              </a:spcAft>
              <a:buNone/>
            </a:pPr>
            <a:r>
              <a:rPr lang="en-US" sz="2000" b="0" i="0" u="none" strike="noStrike" dirty="0">
                <a:solidFill>
                  <a:srgbClr val="333333"/>
                </a:solidFill>
                <a:effectLst/>
                <a:latin typeface="Calibri" panose="020F0502020204030204" pitchFamily="34" charset="0"/>
                <a:cs typeface="Calibri" panose="020F0502020204030204" pitchFamily="34" charset="0"/>
              </a:rPr>
              <a:t>The major efficacy outcome measures were overall survival (OS), investigator-assessed progression-free survival (PFS) and confirmed overall response rate (ORR) per investigator assessment. PFS and ORR were evaluated according to RECIST, version 1.1.</a:t>
            </a:r>
            <a:r>
              <a:rPr lang="en-US" sz="2000" b="0" dirty="0">
                <a:latin typeface="Calibri" panose="020F0502020204030204" pitchFamily="34" charset="0"/>
                <a:cs typeface="Calibri" panose="020F0502020204030204" pitchFamily="34" charset="0"/>
              </a:rPr>
              <a:t>”</a:t>
            </a:r>
          </a:p>
          <a:p>
            <a:pPr marL="17463" indent="0">
              <a:spcBef>
                <a:spcPts val="1000"/>
              </a:spcBef>
              <a:spcAft>
                <a:spcPts val="0"/>
              </a:spcAft>
              <a:buNone/>
            </a:pPr>
            <a:endParaRPr lang="en-US" sz="18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3F3EDA1-D945-214F-96F0-8B82D04CA71A}"/>
              </a:ext>
            </a:extLst>
          </p:cNvPr>
          <p:cNvSpPr txBox="1"/>
          <p:nvPr/>
        </p:nvSpPr>
        <p:spPr>
          <a:xfrm>
            <a:off x="0" y="6538138"/>
            <a:ext cx="11364686" cy="27699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/drugs/resources-information-approved-drugs/fda-approves-mirvetuximab-soravtansine-gynx-fra-positive-platinum-resistant-epithelial-ovarian</a:t>
            </a:r>
          </a:p>
        </p:txBody>
      </p:sp>
    </p:spTree>
    <p:extLst>
      <p:ext uri="{BB962C8B-B14F-4D97-AF65-F5344CB8AC3E}">
        <p14:creationId xmlns:p14="http://schemas.microsoft.com/office/powerpoint/2010/main" val="1921330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Spirituality and religion</a:t>
            </a:r>
          </a:p>
        </p:txBody>
      </p:sp>
      <p:pic>
        <p:nvPicPr>
          <p:cNvPr id="9" name="Picture 8" descr="A person smiling at camera&#10;&#10;Description automatically generated">
            <a:extLst>
              <a:ext uri="{FF2B5EF4-FFF2-40B4-BE49-F238E27FC236}">
                <a16:creationId xmlns:a16="http://schemas.microsoft.com/office/drawing/2014/main" id="{9BD2E8DC-FD32-7CCC-17DC-A2F08E6CA527}"/>
              </a:ext>
            </a:extLst>
          </p:cNvPr>
          <p:cNvPicPr>
            <a:picLocks noChangeAspect="1"/>
          </p:cNvPicPr>
          <p:nvPr/>
        </p:nvPicPr>
        <p:blipFill>
          <a:blip r:embed="rId3"/>
          <a:stretch>
            <a:fillRect/>
          </a:stretch>
        </p:blipFill>
        <p:spPr>
          <a:xfrm>
            <a:off x="3382724" y="2338483"/>
            <a:ext cx="5780869" cy="3251739"/>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EEE6AC62-866D-CE1C-4C50-75E0FA802350}"/>
              </a:ext>
            </a:extLst>
          </p:cNvPr>
          <p:cNvSpPr txBox="1"/>
          <p:nvPr/>
        </p:nvSpPr>
        <p:spPr>
          <a:xfrm>
            <a:off x="3382725" y="5724337"/>
            <a:ext cx="578086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mn-cs"/>
              </a:rPr>
              <a:t>Jessica Mitchell, APRN, CNP, MPH</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01658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Self-care and avoiding professional burnout</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 </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descr="A person wearing a headset&#10;&#10;Description automatically generated">
            <a:extLst>
              <a:ext uri="{FF2B5EF4-FFF2-40B4-BE49-F238E27FC236}">
                <a16:creationId xmlns:a16="http://schemas.microsoft.com/office/drawing/2014/main" id="{4D2DF80A-521E-2809-EE0E-20213D2AA8AB}"/>
              </a:ext>
            </a:extLst>
          </p:cNvPr>
          <p:cNvPicPr>
            <a:picLocks noChangeAspect="1"/>
          </p:cNvPicPr>
          <p:nvPr/>
        </p:nvPicPr>
        <p:blipFill>
          <a:blip r:embed="rId3"/>
          <a:stretch>
            <a:fillRect/>
          </a:stretch>
        </p:blipFill>
        <p:spPr>
          <a:xfrm>
            <a:off x="3201317" y="2348254"/>
            <a:ext cx="5819606"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27820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Moore — Disclosures</a:t>
            </a:r>
          </a:p>
        </p:txBody>
      </p:sp>
      <p:graphicFrame>
        <p:nvGraphicFramePr>
          <p:cNvPr id="5" name="Content Placeholder 3">
            <a:extLst>
              <a:ext uri="{FF2B5EF4-FFF2-40B4-BE49-F238E27FC236}">
                <a16:creationId xmlns:a16="http://schemas.microsoft.com/office/drawing/2014/main" id="{CBAA7B77-A55D-E83F-E3A7-FB8550165EF9}"/>
              </a:ext>
            </a:extLst>
          </p:cNvPr>
          <p:cNvGraphicFramePr>
            <a:graphicFrameLocks/>
          </p:cNvGraphicFramePr>
          <p:nvPr>
            <p:extLst>
              <p:ext uri="{D42A27DB-BD31-4B8C-83A1-F6EECF244321}">
                <p14:modId xmlns:p14="http://schemas.microsoft.com/office/powerpoint/2010/main" val="3256129138"/>
              </p:ext>
            </p:extLst>
          </p:nvPr>
        </p:nvGraphicFramePr>
        <p:xfrm>
          <a:off x="1236095" y="1772816"/>
          <a:ext cx="9719807" cy="3528393"/>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217709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t>
                      </a:r>
                      <a:r>
                        <a:rPr lang="en-US" sz="1800" b="0" kern="1200" dirty="0" err="1">
                          <a:solidFill>
                            <a:schemeClr val="tx1"/>
                          </a:solidFill>
                          <a:effectLst/>
                          <a:latin typeface="+mn-lt"/>
                          <a:ea typeface="+mn-ea"/>
                          <a:cs typeface="+mn-cs"/>
                        </a:rPr>
                        <a:t>Aravive</a:t>
                      </a:r>
                      <a:r>
                        <a:rPr lang="en-US" sz="1800" b="0" kern="1200" dirty="0">
                          <a:solidFill>
                            <a:schemeClr val="tx1"/>
                          </a:solidFill>
                          <a:effectLst/>
                          <a:latin typeface="+mn-lt"/>
                          <a:ea typeface="+mn-ea"/>
                          <a:cs typeface="+mn-cs"/>
                        </a:rPr>
                        <a:t> Inc, AstraZeneca Pharmaceuticals LP, Blueprint Medicines, Caris Life Sciences, Clovis Oncology, Duality Biologics, Eisai Inc, Genentech, a member of the Roche Group,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Janssen Biotech Inc, Lilly, Merck, </a:t>
                      </a:r>
                      <a:r>
                        <a:rPr lang="en-US" sz="1800" b="0" kern="1200" dirty="0" err="1">
                          <a:solidFill>
                            <a:schemeClr val="tx1"/>
                          </a:solidFill>
                          <a:effectLst/>
                          <a:latin typeface="+mn-lt"/>
                          <a:ea typeface="+mn-ea"/>
                          <a:cs typeface="+mn-cs"/>
                        </a:rPr>
                        <a:t>Mersana</a:t>
                      </a:r>
                      <a:r>
                        <a:rPr lang="en-US" sz="1800" b="0" kern="1200" dirty="0">
                          <a:solidFill>
                            <a:schemeClr val="tx1"/>
                          </a:solidFill>
                          <a:effectLst/>
                          <a:latin typeface="+mn-lt"/>
                          <a:ea typeface="+mn-ea"/>
                          <a:cs typeface="+mn-cs"/>
                        </a:rPr>
                        <a:t> Therapeutics Inc, Myriad Genetic Laboratories Inc, </a:t>
                      </a:r>
                      <a:r>
                        <a:rPr lang="en-US" sz="1800" b="0" kern="1200" dirty="0" err="1">
                          <a:solidFill>
                            <a:schemeClr val="tx1"/>
                          </a:solidFill>
                          <a:effectLst/>
                          <a:latin typeface="+mn-lt"/>
                          <a:ea typeface="+mn-ea"/>
                          <a:cs typeface="+mn-cs"/>
                        </a:rPr>
                        <a:t>Panavance</a:t>
                      </a:r>
                      <a:r>
                        <a:rPr lang="en-US" sz="1800" b="0" kern="1200" dirty="0">
                          <a:solidFill>
                            <a:schemeClr val="tx1"/>
                          </a:solidFill>
                          <a:effectLst/>
                          <a:latin typeface="+mn-lt"/>
                          <a:ea typeface="+mn-ea"/>
                          <a:cs typeface="+mn-cs"/>
                        </a:rPr>
                        <a:t> Therapeutics, Regeneron Pharmaceuticals Inc, VBL Therapeutics, </a:t>
                      </a:r>
                      <a:r>
                        <a:rPr lang="en-US" sz="1800" b="0" kern="1200" dirty="0" err="1">
                          <a:solidFill>
                            <a:schemeClr val="tx1"/>
                          </a:solidFill>
                          <a:effectLst/>
                          <a:latin typeface="+mn-lt"/>
                          <a:ea typeface="+mn-ea"/>
                          <a:cs typeface="+mn-cs"/>
                        </a:rPr>
                        <a:t>Verastem</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7565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Caris Life Sciences, Duality Biologics, Eisai Inc, </a:t>
                      </a:r>
                      <a:r>
                        <a:rPr lang="en-US" sz="1800" b="0" kern="1200" dirty="0" err="1">
                          <a:solidFill>
                            <a:schemeClr val="tx1"/>
                          </a:solidFill>
                          <a:effectLst/>
                          <a:latin typeface="+mn-lt"/>
                          <a:ea typeface="+mn-ea"/>
                          <a:cs typeface="+mn-cs"/>
                        </a:rPr>
                        <a:t>Mersana</a:t>
                      </a:r>
                      <a:r>
                        <a:rPr lang="en-US" sz="1800" b="0" kern="1200" dirty="0">
                          <a:solidFill>
                            <a:schemeClr val="tx1"/>
                          </a:solidFill>
                          <a:effectLst/>
                          <a:latin typeface="+mn-lt"/>
                          <a:ea typeface="+mn-ea"/>
                          <a:cs typeface="+mn-cs"/>
                        </a:rPr>
                        <a:t> Therapeutics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8521534"/>
                  </a:ext>
                </a:extLst>
              </a:tr>
              <a:tr h="67565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Genentech, a member of the Roche Group, GSK, Lilly, PTC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2226936"/>
                  </a:ext>
                </a:extLst>
              </a:tr>
            </a:tbl>
          </a:graphicData>
        </a:graphic>
      </p:graphicFrame>
    </p:spTree>
    <p:custDataLst>
      <p:tags r:id="rId1"/>
    </p:custDataLst>
    <p:extLst>
      <p:ext uri="{BB962C8B-B14F-4D97-AF65-F5344CB8AC3E}">
        <p14:creationId xmlns:p14="http://schemas.microsoft.com/office/powerpoint/2010/main" val="1635002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CF20115B-012E-327D-4665-10F0E77BA2B3}"/>
              </a:ext>
            </a:extLst>
          </p:cNvPr>
          <p:cNvGraphicFramePr>
            <a:graphicFrameLocks/>
          </p:cNvGraphicFramePr>
          <p:nvPr>
            <p:extLst>
              <p:ext uri="{D42A27DB-BD31-4B8C-83A1-F6EECF244321}">
                <p14:modId xmlns:p14="http://schemas.microsoft.com/office/powerpoint/2010/main" val="350851651"/>
              </p:ext>
            </p:extLst>
          </p:nvPr>
        </p:nvGraphicFramePr>
        <p:xfrm>
          <a:off x="1236096" y="2063350"/>
          <a:ext cx="9719807" cy="1368152"/>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368152">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Shaver — Disclosures</a:t>
            </a:r>
          </a:p>
        </p:txBody>
      </p:sp>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GSK, and Merck.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C4919-FF00-DC8A-D233-2743BBCCF1CB}"/>
              </a:ext>
            </a:extLst>
          </p:cNvPr>
          <p:cNvSpPr txBox="1">
            <a:spLocks/>
          </p:cNvSpPr>
          <p:nvPr/>
        </p:nvSpPr>
        <p:spPr>
          <a:xfrm>
            <a:off x="1415480" y="1916832"/>
            <a:ext cx="9361040" cy="2520280"/>
          </a:xfrm>
          <a:prstGeom prst="rect">
            <a:avLst/>
          </a:prstGeom>
          <a:solidFill>
            <a:srgbClr val="E9F8FD"/>
          </a:solidFill>
          <a:ln>
            <a:solidFill>
              <a:schemeClr val="tx2">
                <a:lumMod val="50000"/>
                <a:lumOff val="50000"/>
              </a:schemeClr>
            </a:solidFill>
          </a:ln>
        </p:spPr>
        <p:txBody>
          <a:bodyPr lIns="365760" rIns="36576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This educational activity contains discussion of </a:t>
            </a:r>
            <a:b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b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non-FDA-approved uses of agents and regimens. Please refer to official prescribing information for each product for approved indications. </a:t>
            </a:r>
            <a:endParaRPr kumimoji="0" lang="en-US" sz="3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91981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3709655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C3F0C1-42AE-4D78-8BBE-11DF21AAD4C8}"/>
</file>

<file path=customXml/itemProps2.xml><?xml version="1.0" encoding="utf-8"?>
<ds:datastoreItem xmlns:ds="http://schemas.openxmlformats.org/officeDocument/2006/customXml" ds:itemID="{0BB55353-BD8B-4697-9B42-6624D07F55B5}"/>
</file>

<file path=docProps/app.xml><?xml version="1.0" encoding="utf-8"?>
<Properties xmlns="http://schemas.openxmlformats.org/officeDocument/2006/extended-properties" xmlns:vt="http://schemas.openxmlformats.org/officeDocument/2006/docPropsVTypes">
  <Template/>
  <TotalTime>85329</TotalTime>
  <Words>3974</Words>
  <Application>Microsoft Macintosh PowerPoint</Application>
  <PresentationFormat>Widescreen</PresentationFormat>
  <Paragraphs>414</Paragraphs>
  <Slides>43</Slides>
  <Notes>21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43</vt:i4>
      </vt:variant>
    </vt:vector>
  </HeadingPairs>
  <TitlesOfParts>
    <vt:vector size="57" baseType="lpstr">
      <vt:lpstr>Aptos</vt:lpstr>
      <vt:lpstr>Arial</vt:lpstr>
      <vt:lpstr>BlinkMacSystemFont</vt:lpstr>
      <vt:lpstr>Calibri</vt:lpstr>
      <vt:lpstr>Calibri Light</vt:lpstr>
      <vt:lpstr>Symbol</vt:lpstr>
      <vt:lpstr>system-ui</vt:lpstr>
      <vt:lpstr>Times New Roman</vt:lpstr>
      <vt:lpstr>Wingdings</vt:lpstr>
      <vt:lpstr>1_Default Design</vt:lpstr>
      <vt:lpstr>Custom Design</vt:lpstr>
      <vt:lpstr>3_Default Design</vt:lpstr>
      <vt:lpstr>Default Design</vt:lpstr>
      <vt:lpstr>10_Default Design</vt:lpstr>
      <vt:lpstr>Ovarian Cancer  Friday, April 26, 2024 6:00 PM – 7:30 PM</vt:lpstr>
      <vt:lpstr>Faculty</vt:lpstr>
      <vt:lpstr>Ms Arn — Disclosures</vt:lpstr>
      <vt:lpstr>Dr Backes — Disclosures</vt:lpstr>
      <vt:lpstr>Dr Moore — Disclosures</vt:lpstr>
      <vt:lpstr>Ms Shaver — Disclosures</vt:lpstr>
      <vt:lpstr>Commercial Support</vt:lpstr>
      <vt:lpstr>PowerPoint Presentation</vt:lpstr>
      <vt:lpstr>PowerPoint Presentation</vt:lpstr>
      <vt:lpstr>Agenda</vt:lpstr>
      <vt:lpstr>Agenda</vt:lpstr>
      <vt:lpstr>The Incidence, Pathogenesis and Prognosis of Ovarian Cancer (OC); Genetic Testing in Newly Diagnosed Advanced OC</vt:lpstr>
      <vt:lpstr>The Incidence, Pathogenesis and Prognosis of Ovarian Cancer (OC); Genetic Testing in Newly Diagnosed Advanced OC</vt:lpstr>
      <vt:lpstr>The Typical Course of Advanced Ovarian Cancer</vt:lpstr>
      <vt:lpstr>PowerPoint Presentation</vt:lpstr>
      <vt:lpstr>The Role of PARP Inhibitor Maintenance  in Newly Diagnosed Advanced OC</vt:lpstr>
      <vt:lpstr>PowerPoint Presentation</vt:lpstr>
      <vt:lpstr>Pivotal Trials and Regulatory Milestones in First-Line Maintenance Therapy for Advanced Ovarian Cancer</vt:lpstr>
      <vt:lpstr>Select Phase III First-Line PARP Inhibitor Maintenance Trials</vt:lpstr>
      <vt:lpstr>The Potential Role of PARP Inhibitors in Combination with Anti-PD-1/PD-L1 Antibodies in Advanced OC Management</vt:lpstr>
      <vt:lpstr>PowerPoint Presentation</vt:lpstr>
      <vt:lpstr>Potential Synergy Between PARP Inhibition and Immune Checkpoint Blockade</vt:lpstr>
      <vt:lpstr>Side Effects Associated with PARP Inhibitors</vt:lpstr>
      <vt:lpstr>Dosing, Adherence and Other Issues  with PARP Inhibitors for OC</vt:lpstr>
      <vt:lpstr>Consulting Nursing Faculty Comments</vt:lpstr>
      <vt:lpstr>Agenda</vt:lpstr>
      <vt:lpstr>PARP Inhibitors for Relapsed/Refractory  (R/R) OC</vt:lpstr>
      <vt:lpstr>PowerPoint Presentation</vt:lpstr>
      <vt:lpstr>Voluntary Withdrawals of Late-Line Indications for PARP Inhibitors</vt:lpstr>
      <vt:lpstr>PowerPoint Presentation</vt:lpstr>
      <vt:lpstr>Overall Survival Impact of PARP Inhibition: Hazard Ratios Translated into Percent Change in OS</vt:lpstr>
      <vt:lpstr>Agenda</vt:lpstr>
      <vt:lpstr>The Incidence and Management  of HER2-Positive OC </vt:lpstr>
      <vt:lpstr>PowerPoint Presentation</vt:lpstr>
      <vt:lpstr>FDA Grants Accelerated Approval to Trastuzumab Deruxtecan for Unresectable or Metastatic HER2-Positive Solid Tumors Press Release: April 5, 2024</vt:lpstr>
      <vt:lpstr>The Current Role of Mirvetuximab Soravtansine for OC Treatment</vt:lpstr>
      <vt:lpstr>Toxicities with Mirvetuximab Soravtansine</vt:lpstr>
      <vt:lpstr>PowerPoint Presentation</vt:lpstr>
      <vt:lpstr>PowerPoint Presentation</vt:lpstr>
      <vt:lpstr>Mirvetuximab Soravtansine</vt:lpstr>
      <vt:lpstr>FDA Approves Mirvetuximab Soravtansine-Gynx for FRα-Positive, Platinum-Resistant Epithelial Ovarian, Fallopian Tube, or Primary Peritoneal Cancer Press Release: March 22, 2024</vt:lpstr>
      <vt:lpstr>Consulting Nursing Faculty Comments</vt:lpstr>
      <vt:lpstr>Consulting Nursing Faculty Comments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Kevin Pang</cp:lastModifiedBy>
  <cp:revision>8098</cp:revision>
  <cp:lastPrinted>2020-10-06T19:03:59Z</cp:lastPrinted>
  <dcterms:created xsi:type="dcterms:W3CDTF">2013-03-19T19:50:02Z</dcterms:created>
  <dcterms:modified xsi:type="dcterms:W3CDTF">2024-05-13T12:52:46Z</dcterms:modified>
  <cp:category/>
</cp:coreProperties>
</file>