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3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704" r:id="rId3"/>
    <p:sldMasterId id="2147483723" r:id="rId4"/>
  </p:sldMasterIdLst>
  <p:notesMasterIdLst>
    <p:notesMasterId r:id="rId46"/>
  </p:notesMasterIdLst>
  <p:sldIdLst>
    <p:sldId id="3331" r:id="rId5"/>
    <p:sldId id="2147476276" r:id="rId6"/>
    <p:sldId id="2147470700" r:id="rId7"/>
    <p:sldId id="2147471016" r:id="rId8"/>
    <p:sldId id="2147476275" r:id="rId9"/>
    <p:sldId id="2147471025" r:id="rId10"/>
    <p:sldId id="2147471015" r:id="rId11"/>
    <p:sldId id="2147471027" r:id="rId12"/>
    <p:sldId id="2147472715" r:id="rId13"/>
    <p:sldId id="2147471018" r:id="rId14"/>
    <p:sldId id="2147471029" r:id="rId15"/>
    <p:sldId id="2147472716" r:id="rId16"/>
    <p:sldId id="2147472707" r:id="rId17"/>
    <p:sldId id="2147472708" r:id="rId18"/>
    <p:sldId id="2147473737" r:id="rId19"/>
    <p:sldId id="2147471013" r:id="rId20"/>
    <p:sldId id="2147471014" r:id="rId21"/>
    <p:sldId id="2147471030" r:id="rId22"/>
    <p:sldId id="2147473738" r:id="rId23"/>
    <p:sldId id="2147471022" r:id="rId24"/>
    <p:sldId id="2147471019" r:id="rId25"/>
    <p:sldId id="2147471020" r:id="rId26"/>
    <p:sldId id="2147471031" r:id="rId27"/>
    <p:sldId id="2147471032" r:id="rId28"/>
    <p:sldId id="2147471033" r:id="rId29"/>
    <p:sldId id="2147471034" r:id="rId30"/>
    <p:sldId id="2147471009" r:id="rId31"/>
    <p:sldId id="2147476274" r:id="rId32"/>
    <p:sldId id="2147472636" r:id="rId33"/>
    <p:sldId id="2147472637" r:id="rId34"/>
    <p:sldId id="2147472717" r:id="rId35"/>
    <p:sldId id="2147473735" r:id="rId36"/>
    <p:sldId id="2147471893" r:id="rId37"/>
    <p:sldId id="2147472622" r:id="rId38"/>
    <p:sldId id="1993219378" r:id="rId39"/>
    <p:sldId id="2147471859" r:id="rId40"/>
    <p:sldId id="2147473736" r:id="rId41"/>
    <p:sldId id="2147472713" r:id="rId42"/>
    <p:sldId id="2147476278" r:id="rId43"/>
    <p:sldId id="2147476277" r:id="rId44"/>
    <p:sldId id="214747271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190302-8507-808D-AF1C-B0E0B648D35D}" name="Maha Hussain" initials="MH" userId="S::mhw2811@ads.northwestern.edu::74294d96-8b38-48f8-a0e0-da9490e538ac" providerId="AD"/>
  <p188:author id="{96FDFD35-AD9E-B7D1-6C60-22523EACB5CF}" name="Taylor Wallace" initials="TW" userId="S::twallace@researchtopractice.com::9c4bbcd4-6276-4087-9884-75c5cac086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3F7"/>
    <a:srgbClr val="E2EEF1"/>
    <a:srgbClr val="D9E4E8"/>
    <a:srgbClr val="FFFFFF"/>
    <a:srgbClr val="F1E9FF"/>
    <a:srgbClr val="FF9300"/>
    <a:srgbClr val="008F00"/>
    <a:srgbClr val="00FA00"/>
    <a:srgbClr val="0432FF"/>
    <a:srgbClr val="009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1"/>
    <p:restoredTop sz="96327"/>
  </p:normalViewPr>
  <p:slideViewPr>
    <p:cSldViewPr snapToGrid="0">
      <p:cViewPr varScale="1">
        <p:scale>
          <a:sx n="124" d="100"/>
          <a:sy n="124" d="100"/>
        </p:scale>
        <p:origin x="10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6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ustomXml" Target="../customXml/item2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D581B-324C-BF49-8B15-9F23BCD6C92C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4C44D-50FF-954C-9C9E-5A9E7860C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Lung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ONS Bridge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24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– Positive for at least one primary endpoint </a:t>
            </a:r>
          </a:p>
          <a:p>
            <a:r>
              <a:rPr lang="en-US" dirty="0"/>
              <a:t>Red – Negative for the analysis within in this presentation </a:t>
            </a:r>
          </a:p>
          <a:p>
            <a:r>
              <a:rPr lang="en-US" dirty="0"/>
              <a:t>Orange – Requires additional evaluation/</a:t>
            </a:r>
            <a:r>
              <a:rPr lang="en-US" dirty="0" err="1"/>
              <a:t>TiP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4C44D-50FF-954C-9C9E-5A9E7860C7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1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4C44D-50FF-954C-9C9E-5A9E7860C7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0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4C44D-50FF-954C-9C9E-5A9E7860C7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4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9C601-4DFD-894E-C59E-CE6C39138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650AB-520B-A958-E0E2-CA41F0DD4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A9DEA2-A1A0-A43C-102C-0AD312AEB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D70F766-BA78-AF0D-62B5-B9AA2DCCE4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Lung Cancer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1709B-E5D4-3AD4-00DF-43AFC8817B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ONS Bridge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F3738-0D89-167C-3D81-14E58872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8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50C8-94F6-6428-75E6-F0DFBF73D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FF221-007B-846A-EB7F-F9C36952F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EA4DA-1E61-F3D1-7C25-0B4D4B929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6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4C44D-50FF-954C-9C9E-5A9E7860C7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4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>
            <a:extLst>
              <a:ext uri="{FF2B5EF4-FFF2-40B4-BE49-F238E27FC236}">
                <a16:creationId xmlns:a16="http://schemas.microsoft.com/office/drawing/2014/main" id="{C2D52D46-EE7E-F582-48AE-8D435FC25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>
            <a:extLst>
              <a:ext uri="{FF2B5EF4-FFF2-40B4-BE49-F238E27FC236}">
                <a16:creationId xmlns:a16="http://schemas.microsoft.com/office/drawing/2014/main" id="{3709946A-9F83-929F-CC9D-2B8A68D298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2388" name="Slide Number Placeholder 3">
            <a:extLst>
              <a:ext uri="{FF2B5EF4-FFF2-40B4-BE49-F238E27FC236}">
                <a16:creationId xmlns:a16="http://schemas.microsoft.com/office/drawing/2014/main" id="{BAAC6355-538B-CC60-F2B6-FDEF99555E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6163A-8C4F-4199-9C7D-1946572025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4C44D-50FF-954C-9C9E-5A9E7860C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82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3938" y="546100"/>
            <a:ext cx="4706937" cy="2647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B8463-FF47-4AB8-A37C-6B473AF28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01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9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1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7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93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4315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348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44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773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9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98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0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2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9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51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5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4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934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8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822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78" y="1"/>
            <a:ext cx="10515600" cy="119675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015709" y="6271708"/>
            <a:ext cx="2743200" cy="537773"/>
          </a:xfrm>
        </p:spPr>
        <p:txBody>
          <a:bodyPr anchor="b">
            <a:normAutofit/>
          </a:bodyPr>
          <a:lstStyle>
            <a:lvl1pPr marL="0" indent="0" algn="r"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67733" y="6271708"/>
            <a:ext cx="2743200" cy="537773"/>
          </a:xfrm>
        </p:spPr>
        <p:txBody>
          <a:bodyPr anchor="b">
            <a:normAutofit/>
          </a:bodyPr>
          <a:lstStyle>
            <a:lvl1pPr marL="0" indent="0" algn="l">
              <a:buNone/>
              <a:defRPr sz="100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61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6">
          <p15:clr>
            <a:srgbClr val="FBAE40"/>
          </p15:clr>
        </p15:guide>
        <p15:guide id="4" orient="horz" pos="960">
          <p15:clr>
            <a:srgbClr val="FBAE40"/>
          </p15:clr>
        </p15:guide>
        <p15:guide id="5" pos="264">
          <p15:clr>
            <a:srgbClr val="FBAE40"/>
          </p15:clr>
        </p15:guide>
        <p15:guide id="6" pos="69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920" y="101600"/>
            <a:ext cx="11948160" cy="990600"/>
          </a:xfrm>
        </p:spPr>
        <p:txBody>
          <a:bodyPr>
            <a:noAutofit/>
          </a:bodyPr>
          <a:lstStyle>
            <a:lvl1pPr>
              <a:defRPr sz="373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90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4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7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hidden="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12692" y="6180268"/>
            <a:ext cx="385755" cy="4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23105" y="1057821"/>
            <a:ext cx="10642588" cy="70127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602" y="1770344"/>
            <a:ext cx="10443633" cy="4367989"/>
          </a:xfrm>
        </p:spPr>
        <p:txBody>
          <a:bodyPr>
            <a:normAutofit/>
          </a:bodyPr>
          <a:lstStyle>
            <a:lvl1pPr>
              <a:spcAft>
                <a:spcPts val="400"/>
              </a:spcAft>
              <a:defRPr sz="2133" b="0">
                <a:solidFill>
                  <a:srgbClr val="4B306A"/>
                </a:solidFill>
              </a:defRPr>
            </a:lvl1pPr>
            <a:lvl2pPr marL="241294" indent="-239178">
              <a:lnSpc>
                <a:spcPct val="100000"/>
              </a:lnSpc>
              <a:spcAft>
                <a:spcPts val="400"/>
              </a:spcAft>
              <a:defRPr sz="2133" b="0">
                <a:solidFill>
                  <a:schemeClr val="tx1"/>
                </a:solidFill>
              </a:defRPr>
            </a:lvl2pPr>
            <a:lvl3pPr marL="666734" indent="-188379">
              <a:lnSpc>
                <a:spcPct val="100000"/>
              </a:lnSpc>
              <a:spcAft>
                <a:spcPts val="400"/>
              </a:spcAft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400"/>
              </a:spcAft>
              <a:defRPr sz="1467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/>
            </a:lvl5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5FB5B-7D97-A948-AA3E-72F94D943D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C35E29-91C1-2849-8161-ED515F2C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FA443FF-3B28-3843-A944-F347B2565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643" y="6491818"/>
            <a:ext cx="8413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F61421-0D1F-374C-A6EF-D3B8E531EC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49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2" y="552129"/>
            <a:ext cx="10706452" cy="553999"/>
          </a:xfrm>
        </p:spPr>
        <p:txBody>
          <a:bodyPr anchor="b">
            <a:no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1366345"/>
            <a:ext cx="10742400" cy="4766827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A49127F-7CCE-43C3-B3BB-B6FF80287B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5960" y="6390297"/>
            <a:ext cx="8420493" cy="227999"/>
          </a:xfrm>
        </p:spPr>
        <p:txBody>
          <a:bodyPr anchor="b">
            <a:noAutofit/>
          </a:bodyPr>
          <a:lstStyle>
            <a:lvl1pPr marL="0" indent="0" algn="r">
              <a:buNone/>
              <a:defRPr sz="800" baseline="0"/>
            </a:lvl1pPr>
          </a:lstStyle>
          <a:p>
            <a:pPr lvl="0"/>
            <a:r>
              <a:rPr lang="en-US" dirty="0"/>
              <a:t>Refs abbreviations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01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1"/>
              </a:spcBef>
              <a:defRPr>
                <a:latin typeface="Verdana" pitchFamily="34" charset="0"/>
              </a:defRPr>
            </a:lvl1pPr>
            <a:lvl2pPr>
              <a:spcBef>
                <a:spcPts val="600"/>
              </a:spcBef>
              <a:defRPr>
                <a:latin typeface="Verdana" pitchFamily="34" charset="0"/>
              </a:defRPr>
            </a:lvl2pPr>
            <a:lvl3pPr>
              <a:spcBef>
                <a:spcPts val="300"/>
              </a:spcBef>
              <a:defRPr>
                <a:latin typeface="Verdana" pitchFamily="34" charset="0"/>
              </a:defRPr>
            </a:lvl3pPr>
            <a:lvl4pPr>
              <a:spcBef>
                <a:spcPts val="200"/>
              </a:spcBef>
              <a:defRPr>
                <a:latin typeface="Verdana" pitchFamily="34" charset="0"/>
              </a:defRPr>
            </a:lvl4pPr>
            <a:lvl5pPr>
              <a:spcBef>
                <a:spcPts val="100"/>
              </a:spcBef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446228" y="6482292"/>
            <a:ext cx="531283" cy="227179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chemeClr val="bg1"/>
                </a:solidFill>
                <a:latin typeface="Verdana" pitchFamily="34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 defTabSz="1219215">
              <a:defRPr/>
            </a:pPr>
            <a:fld id="{90F4EB35-EE5A-448A-9E19-B03AC0E4DE93}" type="slidenum">
              <a:rPr lang="en-US" b="0" smtClean="0">
                <a:solidFill>
                  <a:srgbClr val="FFFFFF"/>
                </a:solidFill>
              </a:rPr>
              <a:pPr defTabSz="1219215">
                <a:defRPr/>
              </a:pPr>
              <a:t>‹#›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8545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65126"/>
            <a:ext cx="10972800" cy="63672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B3CA52-47E6-F24D-B9C9-06A83B5803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0AF090-A2B5-9F4F-95BF-A5D748B5E5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94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060A28-1FBD-4244-A659-B3441F1A6A79}"/>
              </a:ext>
            </a:extLst>
          </p:cNvPr>
          <p:cNvSpPr/>
          <p:nvPr userDrawn="1"/>
        </p:nvSpPr>
        <p:spPr>
          <a:xfrm>
            <a:off x="0" y="1776413"/>
            <a:ext cx="12192000" cy="456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41273" y="5954780"/>
            <a:ext cx="11593513" cy="357188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ts val="675"/>
              </a:lnSpc>
              <a:spcBef>
                <a:spcPts val="0"/>
              </a:spcBef>
              <a:buNone/>
              <a:defRPr sz="600">
                <a:solidFill>
                  <a:srgbClr val="1C315E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4564" y="365126"/>
            <a:ext cx="10972800" cy="604935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34247" y="1104902"/>
            <a:ext cx="10972799" cy="52511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79B6331-C251-3746-8D25-79C1F59D75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0DBE26-0334-EF48-AD24-10F13599FC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89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EAB0-8B41-1171-539F-E9759702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DF2C6-767B-A873-46C1-445B46967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F592-23CD-B6BA-AF64-D60586B0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7FF1B-C107-9851-6D14-0821BDF4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D52FF-D66C-E661-CD0A-2FF6DFCE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BB19-690A-122B-1190-32000D3A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CF9DC-5014-A2E3-FDFA-D5955F55F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0C279-CD7F-0019-13DA-9BF12965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26F6-821D-8AC1-3A43-7888A5B8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CFA99-6051-3DEE-8D7B-2D3B1D76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759F-3F52-752B-C5F7-9D04D49E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2784C-0F46-5E6F-9EB2-B9FA63A1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54CA1-62B3-3B74-9B68-C815D741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8709A-32E0-EBAC-2C0B-C40ACCB7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9BC3-10AC-1D56-A844-9F72840A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7EFD-D066-E459-69C9-DC7DB19C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8C237-5576-D920-9968-FBB625D89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73F68-AF01-61BD-0C3A-D06F518E2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90AE3-2363-8CDA-9958-DC90B8D1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4EA55-DBBC-C36B-3BE4-C2C58671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B1796-B331-D4BA-D6A5-6A44AC02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09F1-5F93-CE55-C082-050FDDA9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777DF-C742-A168-DBDE-E10EAA3B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DC751-4115-FC2E-B21B-675849CEC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20F93-B526-BF81-8C46-632FFD788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36A46-0EE5-90B0-1B13-9783159E2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AF1E3-E3C9-0B17-72A9-F5FED3B9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E5EAA-A358-D973-B8BC-E5EA3DF1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4EAF88-2B9F-038F-6211-A0EA474F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48448-72C8-132C-2AFC-905ABEF6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DEE57-1C21-8452-1532-4D0BCBD36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021B5-AB6A-18D7-4CB7-D81DE6C2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243D9-6955-A55E-0FF3-499A115B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59E13-2DAB-9FB7-54FD-35EA0A16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6CD83-6E69-2D47-9ACB-ACA94FC9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15FA3-1B8B-59DF-8653-0ED8536A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7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5419-C6B2-0792-653C-9C6D534E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EDFF-E936-BAD2-4B73-C9FE7978B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05FFB-67EB-117A-3D0C-1E602A9DD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46096-B2E7-97AC-0EB5-3878FC3E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48484-A661-9B50-31D0-34364582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6E443-F157-F4AE-2D82-44C5C5CA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1919-2F67-C133-F09D-E097C13F1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695A4-55F9-A096-4246-C223B910B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66F8B-893A-A2CB-3913-A02457E4D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DE3B3-1AEF-35FF-786C-4EE0E4B3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9AA43-4177-1F7D-8B65-BF021C90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419A6-9C70-DAC8-6B31-162D1AF3D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6EE9-B916-20BA-9A8D-6D8145CC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22A1A-5D37-1E10-CDB8-1F39906915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D5D29-35C1-9263-F57F-A610E2DB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960D-C32D-C393-A8A6-6618C2B7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516B4-8ED3-2CAB-5539-1BB48687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02DAB-9FE2-AF5E-6A20-34D93885B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7DA18-896B-CA0C-AF22-DF6A563E9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5BF24-370F-5FA6-68AD-D9B15E7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67B27-A37D-2D46-1435-C0D7A22A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04AC-7F5B-6908-5135-4617A72A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476355"/>
            <a:ext cx="11612880" cy="4657828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141414"/>
                </a:solidFill>
                <a:latin typeface="Franklin Gothic Book" panose="020B0503020102020204" pitchFamily="34" charset="0"/>
              </a:defRPr>
            </a:lvl1pPr>
            <a:lvl2pPr>
              <a:defRPr sz="32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 sz="2667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 sz="24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4" y="6163056"/>
            <a:ext cx="11085039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11559261" y="6260293"/>
            <a:ext cx="449323" cy="4493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19188-CCD0-4FFB-8DFB-60D3E72DC0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859BD-6651-934E-8378-533424EE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24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-for 0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1142133" cy="766617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654965" y="675452"/>
            <a:ext cx="2487168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606582" y="182880"/>
            <a:ext cx="10483851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100" b="1" dirty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 userDrawn="1">
            <p:ph type="sldNum" sz="quarter" idx="4"/>
          </p:nvPr>
        </p:nvSpPr>
        <p:spPr>
          <a:xfrm>
            <a:off x="8737600" y="6550304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9C6AD-F5D9-4909-94C3-E6A9EFC35C8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AC3EE-AA37-4AD6-AA45-689CBE8933A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09600" y="5943600"/>
            <a:ext cx="10972800" cy="548640"/>
          </a:xfrm>
        </p:spPr>
        <p:txBody>
          <a:bodyPr lIns="91440" tIns="0" bIns="0" anchor="b" anchorCtr="0"/>
          <a:lstStyle>
            <a:lvl1pPr>
              <a:spcBef>
                <a:spcPts val="0"/>
              </a:spcBef>
              <a:defRPr sz="80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8AE995C-AC89-46D9-9FE5-03A04D58789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09600" y="6492240"/>
            <a:ext cx="10972800" cy="228600"/>
          </a:xfrm>
        </p:spPr>
        <p:txBody>
          <a:bodyPr tIns="0" bIns="0"/>
          <a:lstStyle>
            <a:lvl1pPr>
              <a:spcBef>
                <a:spcPts val="0"/>
              </a:spcBef>
              <a:defRPr sz="800" b="1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20A35E-A6C4-47FC-867F-4E01A53122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75120"/>
            <a:ext cx="5791200" cy="182880"/>
          </a:xfrm>
        </p:spPr>
        <p:txBody>
          <a:bodyPr t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 | For Internal Use Only</a:t>
            </a:r>
          </a:p>
        </p:txBody>
      </p:sp>
      <p:pic>
        <p:nvPicPr>
          <p:cNvPr id="5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55156408-0831-473E-BDBF-ABA216C86B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987" y="15238"/>
            <a:ext cx="927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077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49">
          <p15:clr>
            <a:srgbClr val="FBAE40"/>
          </p15:clr>
        </p15:guide>
        <p15:guide id="3" orient="horz" pos="34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"/>
            <a:ext cx="11142133" cy="766894"/>
            <a:chOff x="0" y="-1"/>
            <a:chExt cx="8356600" cy="76689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1"/>
              <a:ext cx="8356600" cy="766892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675452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6582" y="182880"/>
            <a:ext cx="10334469" cy="457200"/>
          </a:xfrm>
        </p:spPr>
        <p:txBody>
          <a:bodyPr anchor="ctr">
            <a:noAutofit/>
          </a:bodyPr>
          <a:lstStyle>
            <a:lvl1pPr algn="l">
              <a:defRPr sz="21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42448-98CD-4EBD-B371-788A79261B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 descr="C:\Users\jallison\AppData\Local\Temp\VMwareDnD\a0679ae3\DS_logo_portrait_format_4color_rgb_12020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987" y="15238"/>
            <a:ext cx="927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255050"/>
            <a:ext cx="10515600" cy="215444"/>
          </a:xfrm>
        </p:spPr>
        <p:txBody>
          <a:bodyPr anchor="b">
            <a:spAutoFit/>
          </a:bodyPr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A17887CD-D5C3-4FAE-A475-B9711DAF9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467486"/>
            <a:ext cx="5791200" cy="27304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CONFIDENTIAL |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0991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6CD051-1EC8-411E-9A02-9B9ABFEF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51" y="381000"/>
            <a:ext cx="10477500" cy="889000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62FD2A4-18B7-4603-9A47-3E7AB3E38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090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3" y="1295400"/>
            <a:ext cx="11362945" cy="0"/>
          </a:xfrm>
          <a:prstGeom prst="line">
            <a:avLst/>
          </a:prstGeom>
          <a:ln w="22225">
            <a:solidFill>
              <a:srgbClr val="3894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11480" y="6163056"/>
            <a:ext cx="11365992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9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37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77" y="384048"/>
            <a:ext cx="11362945" cy="8686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773" y="1609344"/>
            <a:ext cx="11362944" cy="4498848"/>
          </a:xfrm>
        </p:spPr>
        <p:txBody>
          <a:bodyPr>
            <a:noAutofit/>
          </a:bodyPr>
          <a:lstStyle>
            <a:lvl3pPr marL="795428"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3778" y="1295400"/>
            <a:ext cx="11362945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53773" y="6163057"/>
            <a:ext cx="11362944" cy="69494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14A11259-ABD3-7B5C-CAF7-2254E72CF4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33F87082-A343-7091-33A2-F40B2E74F5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2AA6-08DC-4517-AFBF-603B9998F2D7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E399D43-7E91-09E2-A6BE-8E7B60E5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3FBFA-BE6B-421E-8F27-F55B2DB4295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942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1500" y="188915"/>
            <a:ext cx="11049000" cy="207749"/>
          </a:xfrm>
        </p:spPr>
        <p:txBody>
          <a:bodyPr/>
          <a:lstStyle>
            <a:lvl1pPr>
              <a:defRPr sz="1350" b="1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8736" y="3074989"/>
            <a:ext cx="11053233" cy="230832"/>
          </a:xfrm>
        </p:spPr>
        <p:txBody>
          <a:bodyPr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BE6EFE8-DFED-ACAF-9CD4-6B4BD2A41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2384732-51E1-34B7-C4DC-9A7FC58747B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1E4E-E179-4FDA-B4C0-0CCD01A33DC7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2E5976F-AD17-1FAA-A557-B9AFC1D9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5F32F-99DB-4DA8-B027-B91F01BBAE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852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1500" y="188915"/>
            <a:ext cx="11049000" cy="207749"/>
          </a:xfrm>
        </p:spPr>
        <p:txBody>
          <a:bodyPr/>
          <a:lstStyle>
            <a:lvl1pPr>
              <a:defRPr sz="1350" b="1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E3DA8DBF-F466-0194-D7E5-40CC595500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2F5ACA35-D296-75E6-EFF4-09D2C6A7BA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20F85-BB71-4CBB-A2DE-F50C9718AD41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22653C4-63F6-389D-5379-2324CCFD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5DFB-76BF-4BA0-8870-E93C2E7E3F8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94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1500" y="188915"/>
            <a:ext cx="11049000" cy="207749"/>
          </a:xfrm>
        </p:spPr>
        <p:txBody>
          <a:bodyPr/>
          <a:lstStyle>
            <a:lvl1pPr>
              <a:defRPr sz="1350" b="1" i="0">
                <a:solidFill>
                  <a:srgbClr val="FFFF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1355B563-180B-FA13-2691-DCEFDE85A7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9E7F537F-7E71-345B-97EA-9A8652ED5AE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DE80-093B-417D-9C7F-1D569F19DD1F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918BA3D-EE02-B5C0-6A0B-5F00F885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1D9BE-76EC-4465-B10C-F0208D9935A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111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E4E57629-DF03-4CC0-36D2-9FC87BEF38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303D95DE-7766-250A-92D4-89776788F06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FBF64-B6CB-45D2-B569-74E207EAB8E0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20797F33-92F7-9B0D-6C83-66B98FD0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31C4-436B-4D01-A626-1C53339F465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657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854316"/>
            <a:ext cx="10972031" cy="276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1686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1606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959671" y="6271847"/>
            <a:ext cx="5852160" cy="28135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6DBAB8E-28A1-AB5E-C865-AF52F60820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7CD5B7-962D-468C-BCF8-2152ADDB8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8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14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4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4301"/>
            <a:ext cx="2389449" cy="563909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461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14D48-E3A9-9F77-D498-B7592908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49F8E-BD4F-8A00-A1CF-D4FA9259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5A214-4EB8-7160-C58D-97B22BE28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1B30-52BA-8244-B1B5-59F089BD8F41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910ED-FFDC-8E2A-F45E-1BD2F7D99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98F1E-EE1B-13B8-3BE2-DE3650FC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2AF6D-F34B-9647-B4DC-8E5C280F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bk object 16">
            <a:extLst>
              <a:ext uri="{FF2B5EF4-FFF2-40B4-BE49-F238E27FC236}">
                <a16:creationId xmlns:a16="http://schemas.microsoft.com/office/drawing/2014/main" id="{E17107BA-1ADC-8384-71F9-3FA84810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350"/>
          </a:p>
        </p:txBody>
      </p:sp>
      <p:sp>
        <p:nvSpPr>
          <p:cNvPr id="35843" name="Holder 2">
            <a:extLst>
              <a:ext uri="{FF2B5EF4-FFF2-40B4-BE49-F238E27FC236}">
                <a16:creationId xmlns:a16="http://schemas.microsoft.com/office/drawing/2014/main" id="{A4A0951E-CE13-A3BF-C12D-686EABEE8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88914"/>
            <a:ext cx="1104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35844" name="Holder 3">
            <a:extLst>
              <a:ext uri="{FF2B5EF4-FFF2-40B4-BE49-F238E27FC236}">
                <a16:creationId xmlns:a16="http://schemas.microsoft.com/office/drawing/2014/main" id="{5D25B3FD-5074-DAA3-3655-D937B901D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8734" y="3074989"/>
            <a:ext cx="1105323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6751177-D82C-45F8-1E89-9BF695A1EB2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434" y="6378576"/>
            <a:ext cx="3903133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EFE21F0-FDDD-7CB0-1FD5-89F0B1AD3C15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6"/>
            <a:ext cx="2804584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00EEE9-7C40-4EB6-BDCF-31C45C8BF2B3}" type="datetimeFigureOut">
              <a:rPr lang="en-US"/>
              <a:pPr>
                <a:defRPr/>
              </a:pPr>
              <a:t>2/23/24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7296880-0D22-1C20-720B-D4A1ED9C61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7818" y="6378576"/>
            <a:ext cx="2804583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0F9ECB-E560-4B3F-B2DB-75963E8EDEA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5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7B8B711-BFCF-9554-2CA9-6294E5B73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78E2EF1-4E35-B319-5310-97C7C131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3" y="1288345"/>
            <a:ext cx="11959771" cy="1194578"/>
          </a:xfrm>
        </p:spPr>
        <p:txBody>
          <a:bodyPr/>
          <a:lstStyle/>
          <a:p>
            <a:r>
              <a:rPr lang="en-US" sz="3800"/>
              <a:t>Optimizing the </a:t>
            </a:r>
            <a:r>
              <a:rPr lang="en-US" sz="3800" dirty="0"/>
              <a:t>Role of Hormonal Therapy </a:t>
            </a:r>
            <a:br>
              <a:rPr lang="en-US" sz="3800" dirty="0"/>
            </a:br>
            <a:r>
              <a:rPr lang="en-US" sz="3800" dirty="0"/>
              <a:t>and Novel Therapeutic Strategies </a:t>
            </a:r>
            <a:br>
              <a:rPr lang="en-US" sz="3800" dirty="0"/>
            </a:br>
            <a:r>
              <a:rPr lang="en-US" sz="3800" dirty="0"/>
              <a:t>for Patients with Prostate Cancer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856A0-D15A-25EF-5F0E-FD086D0394CC}"/>
              </a:ext>
            </a:extLst>
          </p:cNvPr>
          <p:cNvSpPr txBox="1"/>
          <p:nvPr/>
        </p:nvSpPr>
        <p:spPr>
          <a:xfrm>
            <a:off x="1100952" y="3651346"/>
            <a:ext cx="9784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Maha</a:t>
            </a:r>
            <a:r>
              <a:rPr lang="en-US" sz="18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Hussain, MD, FACP, FASCO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Genevieve Teuton Professor of Medicine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Division of Hematology/Oncology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Deputy Director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Robert H Lurie Comprehensive Cancer Center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Northwestern University Feinberg School of Medicine</a:t>
            </a:r>
          </a:p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Chicago, Illinois</a:t>
            </a:r>
          </a:p>
        </p:txBody>
      </p:sp>
    </p:spTree>
    <p:extLst>
      <p:ext uri="{BB962C8B-B14F-4D97-AF65-F5344CB8AC3E}">
        <p14:creationId xmlns:p14="http://schemas.microsoft.com/office/powerpoint/2010/main" val="8454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4EBB8-9273-A39B-60A7-F19C65C5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A0A9-F9DD-0BBD-C767-B8771ACD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07" y="131520"/>
            <a:ext cx="11009234" cy="1143000"/>
          </a:xfrm>
        </p:spPr>
        <p:txBody>
          <a:bodyPr/>
          <a:lstStyle/>
          <a:p>
            <a:pPr algn="l"/>
            <a:r>
              <a:rPr lang="en-US" sz="2700" dirty="0"/>
              <a:t>Efficacy and Safety of Darolutamide in Patients with </a:t>
            </a:r>
            <a:r>
              <a:rPr lang="en-US" sz="2700" dirty="0" err="1"/>
              <a:t>nmCRPC</a:t>
            </a:r>
            <a:r>
              <a:rPr lang="en-US" sz="2700" dirty="0"/>
              <a:t> Stratified by PSA Doubling Time: Planned Subgroup Analysis of the Phase III ARAMIS Trial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06179-7424-4039-AAFE-C90F2B26B81F}"/>
              </a:ext>
            </a:extLst>
          </p:cNvPr>
          <p:cNvSpPr txBox="1"/>
          <p:nvPr/>
        </p:nvSpPr>
        <p:spPr>
          <a:xfrm>
            <a:off x="0" y="6534835"/>
            <a:ext cx="1172044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/>
              <a:t>Bögemann</a:t>
            </a:r>
            <a:r>
              <a:rPr lang="en-US" sz="1500" dirty="0"/>
              <a:t> M et al. [Published correction appears in </a:t>
            </a:r>
            <a:r>
              <a:rPr lang="en-US" sz="1500" i="1" dirty="0" err="1"/>
              <a:t>Eur</a:t>
            </a:r>
            <a:r>
              <a:rPr lang="en-US" sz="1500" i="1" dirty="0"/>
              <a:t> </a:t>
            </a:r>
            <a:r>
              <a:rPr lang="en-US" sz="1500" i="1" dirty="0" err="1"/>
              <a:t>Urol</a:t>
            </a:r>
            <a:r>
              <a:rPr lang="en-US" sz="1500" i="1" dirty="0"/>
              <a:t> </a:t>
            </a:r>
            <a:r>
              <a:rPr lang="en-US" sz="1500" dirty="0"/>
              <a:t>2023;83(2):e60]. </a:t>
            </a:r>
            <a:r>
              <a:rPr lang="en-US" sz="1500" i="1" dirty="0" err="1"/>
              <a:t>Eur</a:t>
            </a:r>
            <a:r>
              <a:rPr lang="en-US" sz="1500" i="1" dirty="0"/>
              <a:t> </a:t>
            </a:r>
            <a:r>
              <a:rPr lang="en-US" sz="1500" i="1" dirty="0" err="1"/>
              <a:t>Urol</a:t>
            </a:r>
            <a:r>
              <a:rPr lang="en-US" sz="1500" dirty="0"/>
              <a:t> 2023;83(3):212-21.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CB57-C3BE-0895-012E-37EDE298A81E}"/>
              </a:ext>
            </a:extLst>
          </p:cNvPr>
          <p:cNvSpPr txBox="1"/>
          <p:nvPr/>
        </p:nvSpPr>
        <p:spPr>
          <a:xfrm>
            <a:off x="711215" y="5328966"/>
            <a:ext cx="1100923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effectLst/>
              </a:rPr>
              <a:t>For patients with </a:t>
            </a:r>
            <a:r>
              <a:rPr lang="en-US" sz="1900" b="1" dirty="0" err="1">
                <a:effectLst/>
              </a:rPr>
              <a:t>nmCRPC</a:t>
            </a:r>
            <a:r>
              <a:rPr lang="en-US" sz="1900" b="1" dirty="0">
                <a:effectLst/>
              </a:rPr>
              <a:t> and PSADT ≤6 </a:t>
            </a:r>
            <a:r>
              <a:rPr lang="en-US" sz="1900" b="1" dirty="0" err="1">
                <a:effectLst/>
              </a:rPr>
              <a:t>mo</a:t>
            </a:r>
            <a:r>
              <a:rPr lang="en-US" sz="1900" b="1" dirty="0">
                <a:effectLst/>
              </a:rPr>
              <a:t> or &gt;6 </a:t>
            </a:r>
            <a:r>
              <a:rPr lang="en-US" sz="1900" b="1" dirty="0" err="1">
                <a:effectLst/>
              </a:rPr>
              <a:t>mo</a:t>
            </a:r>
            <a:r>
              <a:rPr lang="en-US" sz="1900" b="1" dirty="0">
                <a:effectLst/>
              </a:rPr>
              <a:t> (maximum 10 </a:t>
            </a:r>
            <a:r>
              <a:rPr lang="en-US" sz="1900" b="1" dirty="0" err="1">
                <a:effectLst/>
              </a:rPr>
              <a:t>mo</a:t>
            </a:r>
            <a:r>
              <a:rPr lang="en-US" sz="1900" b="1" dirty="0">
                <a:effectLst/>
              </a:rPr>
              <a:t>), darolutamide</a:t>
            </a:r>
            <a:r>
              <a:rPr lang="en-US" sz="1900" b="1" dirty="0"/>
              <a:t> </a:t>
            </a:r>
            <a:r>
              <a:rPr lang="en-US" sz="1900" b="1" dirty="0">
                <a:effectLst/>
              </a:rPr>
              <a:t>provided a favorable benefit-risk ratio, characterized by significant improvements</a:t>
            </a:r>
            <a:r>
              <a:rPr lang="en-US" sz="1900" b="1" dirty="0"/>
              <a:t> </a:t>
            </a:r>
            <a:r>
              <a:rPr lang="en-US" sz="1900" b="1" dirty="0">
                <a:effectLst/>
              </a:rPr>
              <a:t>in MFS, OS, and other clinically relevant endpoints; maintenance of QoL; and</a:t>
            </a:r>
            <a:r>
              <a:rPr lang="en-US" sz="1900" b="1" dirty="0"/>
              <a:t> </a:t>
            </a:r>
            <a:r>
              <a:rPr lang="en-US" sz="1900" b="1" dirty="0">
                <a:effectLst/>
              </a:rPr>
              <a:t>favorable tolerability.</a:t>
            </a:r>
          </a:p>
        </p:txBody>
      </p:sp>
      <p:pic>
        <p:nvPicPr>
          <p:cNvPr id="8" name="Picture 7" descr="A graph of a number of patients with different levels of age&#10;&#10;Description automatically generated with medium confidence">
            <a:extLst>
              <a:ext uri="{FF2B5EF4-FFF2-40B4-BE49-F238E27FC236}">
                <a16:creationId xmlns:a16="http://schemas.microsoft.com/office/drawing/2014/main" id="{DC398ED7-5673-A2D1-A42A-99F82A14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59" y="1274520"/>
            <a:ext cx="5610613" cy="3834776"/>
          </a:xfrm>
          <a:prstGeom prst="rect">
            <a:avLst/>
          </a:prstGeom>
        </p:spPr>
      </p:pic>
      <p:pic>
        <p:nvPicPr>
          <p:cNvPr id="10" name="Picture 9" descr="A graph of a number of patients with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DA8EB75F-12FD-E9C9-0877-295599151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842" y="1274520"/>
            <a:ext cx="5815773" cy="38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590F3-0092-D47E-BC0B-1FAFFF966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informational chart&#10;&#10;Description automatically generated with medium confidence">
            <a:extLst>
              <a:ext uri="{FF2B5EF4-FFF2-40B4-BE49-F238E27FC236}">
                <a16:creationId xmlns:a16="http://schemas.microsoft.com/office/drawing/2014/main" id="{A3CAE6EC-3635-934C-9622-E3FAADB90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58" y="193964"/>
            <a:ext cx="11845883" cy="6203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F19799-0FDC-0FE7-6712-136B51449867}"/>
              </a:ext>
            </a:extLst>
          </p:cNvPr>
          <p:cNvSpPr txBox="1"/>
          <p:nvPr/>
        </p:nvSpPr>
        <p:spPr>
          <a:xfrm>
            <a:off x="0" y="6550223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Hussain M et al. 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sz="15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Urol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2023;209(3):532-9.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CA7549-0737-5087-D20E-6D61D94E307D}"/>
              </a:ext>
            </a:extLst>
          </p:cNvPr>
          <p:cNvSpPr/>
          <p:nvPr/>
        </p:nvSpPr>
        <p:spPr bwMode="auto">
          <a:xfrm>
            <a:off x="8835774" y="3585681"/>
            <a:ext cx="3030877" cy="192126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9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9452A-B079-460F-8610-CE5EEC7C9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4C5B8-C347-3F0D-CCE0-7FF4D9A4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708920"/>
            <a:ext cx="10358967" cy="1143000"/>
          </a:xfrm>
        </p:spPr>
        <p:txBody>
          <a:bodyPr/>
          <a:lstStyle/>
          <a:p>
            <a:r>
              <a:rPr lang="en-US" dirty="0"/>
              <a:t>Metastatic Hormone-Sensitive Prostate Cancer (</a:t>
            </a:r>
            <a:r>
              <a:rPr lang="en-US" dirty="0" err="1"/>
              <a:t>mHSPC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35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F22C8-DCF1-D4CF-2C4B-F12B3561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C828-39E2-7A4E-0A79-C92E795D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78" y="65431"/>
            <a:ext cx="10686453" cy="1143000"/>
          </a:xfrm>
        </p:spPr>
        <p:txBody>
          <a:bodyPr/>
          <a:lstStyle/>
          <a:p>
            <a:pPr algn="l"/>
            <a:r>
              <a:rPr lang="en-US" dirty="0"/>
              <a:t>PEACE-1: </a:t>
            </a:r>
            <a:r>
              <a:rPr lang="en-US" b="1" dirty="0"/>
              <a:t>Abiraterone with Prednisone Added to ADT and Docetaxel for De Novo </a:t>
            </a:r>
            <a:r>
              <a:rPr lang="en-US" b="1" dirty="0" err="1"/>
              <a:t>mCSPC</a:t>
            </a:r>
            <a:r>
              <a:rPr lang="en-US" b="1" dirty="0"/>
              <a:t> (</a:t>
            </a:r>
            <a:r>
              <a:rPr lang="en-US" b="1" dirty="0" err="1"/>
              <a:t>mHSPC</a:t>
            </a:r>
            <a:r>
              <a:rPr lang="en-US" b="1" dirty="0"/>
              <a:t>) – </a:t>
            </a:r>
            <a:r>
              <a:rPr lang="en-US" dirty="0"/>
              <a:t>Study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C2CB8-07E9-1ACE-8327-3C200EDA435C}"/>
              </a:ext>
            </a:extLst>
          </p:cNvPr>
          <p:cNvSpPr txBox="1"/>
          <p:nvPr/>
        </p:nvSpPr>
        <p:spPr>
          <a:xfrm>
            <a:off x="0" y="6479597"/>
            <a:ext cx="35441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Bossi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ASCO 2023;Abstract LBA5000.</a:t>
            </a:r>
          </a:p>
        </p:txBody>
      </p:sp>
      <p:pic>
        <p:nvPicPr>
          <p:cNvPr id="65538" name="Picture 2">
            <a:extLst>
              <a:ext uri="{FF2B5EF4-FFF2-40B4-BE49-F238E27FC236}">
                <a16:creationId xmlns:a16="http://schemas.microsoft.com/office/drawing/2014/main" id="{1E7CA281-4081-1FB0-EA9A-3AF6EB6BE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6401" r="7484" b="14301"/>
          <a:stretch/>
        </p:blipFill>
        <p:spPr bwMode="auto">
          <a:xfrm>
            <a:off x="695831" y="1052736"/>
            <a:ext cx="1080033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3B9CD-65B6-8268-60D1-EF93AC6C1D8C}"/>
              </a:ext>
            </a:extLst>
          </p:cNvPr>
          <p:cNvSpPr txBox="1"/>
          <p:nvPr/>
        </p:nvSpPr>
        <p:spPr>
          <a:xfrm>
            <a:off x="830371" y="5805264"/>
            <a:ext cx="952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dirty="0"/>
              <a:t>Primary endpoints: </a:t>
            </a:r>
            <a:r>
              <a:rPr lang="en-US" dirty="0" err="1"/>
              <a:t>rPFS</a:t>
            </a:r>
            <a:r>
              <a:rPr lang="en-US" dirty="0"/>
              <a:t> (PCWG2 criteria; imaging at least q6m after PSA rise) and 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45D8D-F7F8-FCFD-4D97-3173E112314D}"/>
              </a:ext>
            </a:extLst>
          </p:cNvPr>
          <p:cNvSpPr txBox="1"/>
          <p:nvPr/>
        </p:nvSpPr>
        <p:spPr>
          <a:xfrm>
            <a:off x="830371" y="6108851"/>
            <a:ext cx="9529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SOC = standard of care (Investigator's choice of ADT or ADT with docetaxel) </a:t>
            </a:r>
          </a:p>
        </p:txBody>
      </p:sp>
    </p:spTree>
    <p:extLst>
      <p:ext uri="{BB962C8B-B14F-4D97-AF65-F5344CB8AC3E}">
        <p14:creationId xmlns:p14="http://schemas.microsoft.com/office/powerpoint/2010/main" val="35058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B2CB3-4E58-EEF3-22E5-6E37FAF2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6AC6C-5F06-C1EB-1CD2-D1201B3A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30" y="107460"/>
            <a:ext cx="11423070" cy="1143000"/>
          </a:xfrm>
        </p:spPr>
        <p:txBody>
          <a:bodyPr/>
          <a:lstStyle/>
          <a:p>
            <a:pPr algn="l"/>
            <a:r>
              <a:rPr lang="en-US" dirty="0"/>
              <a:t>PEACE-1: Radiographic Progression-Free Survival in the Low-Volume Population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04C1481-32EC-8C67-1008-8D33E860E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12633" r="43341" b="19375"/>
          <a:stretch/>
        </p:blipFill>
        <p:spPr>
          <a:xfrm>
            <a:off x="195006" y="1344702"/>
            <a:ext cx="6517190" cy="421294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D13789-D0CB-B620-B27B-3425D2B5FC12}"/>
              </a:ext>
            </a:extLst>
          </p:cNvPr>
          <p:cNvSpPr txBox="1"/>
          <p:nvPr/>
        </p:nvSpPr>
        <p:spPr>
          <a:xfrm>
            <a:off x="96341" y="6530263"/>
            <a:ext cx="35441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Bossi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ASCO 2023;Abstract LBA5000.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B82EE-D859-21B0-A5FF-D21353AFAD31}"/>
              </a:ext>
            </a:extLst>
          </p:cNvPr>
          <p:cNvSpPr txBox="1"/>
          <p:nvPr/>
        </p:nvSpPr>
        <p:spPr>
          <a:xfrm>
            <a:off x="1378647" y="5651893"/>
            <a:ext cx="1020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− Combining prostate RT with intensified systemic treatment improves </a:t>
            </a:r>
            <a:r>
              <a:rPr lang="en-US" b="1" dirty="0" err="1"/>
              <a:t>rPFS</a:t>
            </a:r>
            <a:r>
              <a:rPr lang="en-US" b="1" dirty="0"/>
              <a:t> and HRPC-free survival in men with low burden, de-novo </a:t>
            </a:r>
            <a:r>
              <a:rPr lang="en-US" b="1" dirty="0" err="1"/>
              <a:t>mHSPC</a:t>
            </a:r>
            <a:endParaRPr lang="en-US" b="1" dirty="0"/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3AC7BC4C-D362-E696-413E-36C9D722B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23" t="1143" r="904" b="787"/>
          <a:stretch/>
        </p:blipFill>
        <p:spPr>
          <a:xfrm>
            <a:off x="6879102" y="1477108"/>
            <a:ext cx="4979963" cy="336217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5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4354-8FA3-9AE9-04DE-084A15D9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143000"/>
          </a:xfrm>
        </p:spPr>
        <p:txBody>
          <a:bodyPr/>
          <a:lstStyle/>
          <a:p>
            <a:r>
              <a:rPr lang="en-US" dirty="0"/>
              <a:t>PEACE-1: Overall Survival in the Low-Volume Population</a:t>
            </a:r>
          </a:p>
        </p:txBody>
      </p:sp>
      <p:pic>
        <p:nvPicPr>
          <p:cNvPr id="5" name="Content Placeholder 4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083788E-8A4C-7463-27CA-944D0931B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49"/>
          <a:stretch/>
        </p:blipFill>
        <p:spPr>
          <a:xfrm>
            <a:off x="689316" y="1009976"/>
            <a:ext cx="6262211" cy="4838048"/>
          </a:xfrm>
        </p:spPr>
      </p:pic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DABD01B-5D7E-416D-67C3-2C1CCF97B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" t="4059" r="1628" b="1623"/>
          <a:stretch/>
        </p:blipFill>
        <p:spPr>
          <a:xfrm>
            <a:off x="7217350" y="1768971"/>
            <a:ext cx="4538918" cy="2935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949628-86BF-2557-1EBA-5B7E615A34BC}"/>
              </a:ext>
            </a:extLst>
          </p:cNvPr>
          <p:cNvSpPr txBox="1"/>
          <p:nvPr/>
        </p:nvSpPr>
        <p:spPr>
          <a:xfrm>
            <a:off x="4426682" y="61046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− There was no detectable impact of prostate RT on 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2E34A-41DD-57E8-8162-3520E51A170B}"/>
              </a:ext>
            </a:extLst>
          </p:cNvPr>
          <p:cNvSpPr txBox="1"/>
          <p:nvPr/>
        </p:nvSpPr>
        <p:spPr>
          <a:xfrm>
            <a:off x="96341" y="6530263"/>
            <a:ext cx="35441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Bossi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ASCO 2023;Abstract LBA5000.</a:t>
            </a:r>
          </a:p>
        </p:txBody>
      </p:sp>
    </p:spTree>
    <p:extLst>
      <p:ext uri="{BB962C8B-B14F-4D97-AF65-F5344CB8AC3E}">
        <p14:creationId xmlns:p14="http://schemas.microsoft.com/office/powerpoint/2010/main" val="8405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AA0AE4-CE3A-3BF1-C80B-EF3C7F55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4" y="28090"/>
            <a:ext cx="11011627" cy="1143000"/>
          </a:xfrm>
        </p:spPr>
        <p:txBody>
          <a:bodyPr/>
          <a:lstStyle/>
          <a:p>
            <a:pPr algn="l"/>
            <a:r>
              <a:rPr lang="en-US" dirty="0"/>
              <a:t>HERO: A Randomized Phase III Study Evaluating </a:t>
            </a:r>
            <a:r>
              <a:rPr lang="en-US" dirty="0" err="1"/>
              <a:t>Relugolix</a:t>
            </a:r>
            <a:r>
              <a:rPr lang="en-US" dirty="0"/>
              <a:t> versus Leuprolide for Advanced Prostate Cancer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91F652-3DC4-93D0-928C-FE8A9D9A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3" y="1171090"/>
            <a:ext cx="9146607" cy="5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84772-AE8A-6CD3-5E70-CCC3B3001E9B}"/>
              </a:ext>
            </a:extLst>
          </p:cNvPr>
          <p:cNvSpPr txBox="1"/>
          <p:nvPr/>
        </p:nvSpPr>
        <p:spPr>
          <a:xfrm>
            <a:off x="73870" y="6506745"/>
            <a:ext cx="38737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Saad F et al.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Adv Med Oncol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2021;13:1-12.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78BC4-37B3-3204-1630-DB54CDC39B4F}"/>
              </a:ext>
            </a:extLst>
          </p:cNvPr>
          <p:cNvSpPr txBox="1"/>
          <p:nvPr/>
        </p:nvSpPr>
        <p:spPr>
          <a:xfrm>
            <a:off x="9390581" y="1333577"/>
            <a:ext cx="2701826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-9525"/>
            <a:r>
              <a:rPr lang="en-US" dirty="0"/>
              <a:t>– </a:t>
            </a:r>
            <a:r>
              <a:rPr lang="en-US" sz="1900" dirty="0"/>
              <a:t>Relugolix is an oral  gonadotropin-releasing hormone antagonist (</a:t>
            </a:r>
            <a:r>
              <a:rPr lang="en-US" sz="1900" dirty="0" err="1"/>
              <a:t>GnRHa</a:t>
            </a:r>
            <a:r>
              <a:rPr lang="en-US" sz="1900" dirty="0"/>
              <a:t>)</a:t>
            </a:r>
          </a:p>
          <a:p>
            <a:pPr marL="9525" indent="-9525"/>
            <a:endParaRPr lang="en-US" sz="1900" dirty="0"/>
          </a:p>
          <a:p>
            <a:pPr marL="9525" indent="-9525"/>
            <a:r>
              <a:rPr lang="en-US" sz="1900" dirty="0"/>
              <a:t>− The trial enrolled </a:t>
            </a:r>
            <a:r>
              <a:rPr lang="en-US" sz="1900" dirty="0" err="1"/>
              <a:t>PCa</a:t>
            </a:r>
            <a:r>
              <a:rPr lang="en-US" sz="1900" dirty="0"/>
              <a:t> patients who either relapsed (biochemical or clinical) after curative intent local treatment</a:t>
            </a:r>
          </a:p>
          <a:p>
            <a:pPr marL="9525" indent="-9525"/>
            <a:r>
              <a:rPr lang="en-US" sz="1900" dirty="0"/>
              <a:t>(n = 467) or had incurable locally advanced disease (n = 252) or newly diagnosed with hormone-sensitive metastatic disease (n = 211). </a:t>
            </a:r>
          </a:p>
        </p:txBody>
      </p:sp>
    </p:spTree>
    <p:extLst>
      <p:ext uri="{BB962C8B-B14F-4D97-AF65-F5344CB8AC3E}">
        <p14:creationId xmlns:p14="http://schemas.microsoft.com/office/powerpoint/2010/main" val="2775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07A0458-AA0B-3BF4-AACE-B7F04F5BBC43}"/>
              </a:ext>
            </a:extLst>
          </p:cNvPr>
          <p:cNvSpPr/>
          <p:nvPr/>
        </p:nvSpPr>
        <p:spPr bwMode="auto">
          <a:xfrm>
            <a:off x="6095999" y="41433"/>
            <a:ext cx="5911227" cy="3251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E73B06-876D-B733-6F85-761FF4C2AF78}"/>
              </a:ext>
            </a:extLst>
          </p:cNvPr>
          <p:cNvSpPr/>
          <p:nvPr/>
        </p:nvSpPr>
        <p:spPr bwMode="auto">
          <a:xfrm>
            <a:off x="6096000" y="3376650"/>
            <a:ext cx="5919655" cy="4207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BCD51A-0B7C-2128-096C-DA6F1A6B8C98}"/>
              </a:ext>
            </a:extLst>
          </p:cNvPr>
          <p:cNvSpPr/>
          <p:nvPr/>
        </p:nvSpPr>
        <p:spPr bwMode="auto">
          <a:xfrm>
            <a:off x="151765" y="1745743"/>
            <a:ext cx="5771054" cy="435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sng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79565-A018-D032-14C1-3AC8B6DB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00" y="508851"/>
            <a:ext cx="5616619" cy="1143000"/>
          </a:xfrm>
        </p:spPr>
        <p:txBody>
          <a:bodyPr/>
          <a:lstStyle/>
          <a:p>
            <a:pPr algn="l"/>
            <a:r>
              <a:rPr lang="en-US" dirty="0"/>
              <a:t>HERO: Sustained Castration Rates from Day 29 Through Week 48 for Concomitant Cardiovascular Therapies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8DB53-76E1-A9C5-22A1-1E849EDA3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7" t="5563" r="3493" b="8882"/>
          <a:stretch/>
        </p:blipFill>
        <p:spPr>
          <a:xfrm>
            <a:off x="151765" y="2153347"/>
            <a:ext cx="5771054" cy="3365761"/>
          </a:xfrm>
          <a:prstGeom prst="rect">
            <a:avLst/>
          </a:prstGeom>
        </p:spPr>
      </p:pic>
      <p:pic>
        <p:nvPicPr>
          <p:cNvPr id="5" name="Picture 4" descr="A graph of different colored rectangles&#10;&#10;Description automatically generated">
            <a:extLst>
              <a:ext uri="{FF2B5EF4-FFF2-40B4-BE49-F238E27FC236}">
                <a16:creationId xmlns:a16="http://schemas.microsoft.com/office/drawing/2014/main" id="{768468DD-0FC4-DF2A-8F69-E6F66159B5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2" t="13330" r="4008" b="8469"/>
          <a:stretch/>
        </p:blipFill>
        <p:spPr>
          <a:xfrm>
            <a:off x="6104428" y="210710"/>
            <a:ext cx="5911227" cy="3068955"/>
          </a:xfrm>
          <a:prstGeom prst="rect">
            <a:avLst/>
          </a:prstGeom>
        </p:spPr>
      </p:pic>
      <p:pic>
        <p:nvPicPr>
          <p:cNvPr id="7" name="Picture 6" descr="A graph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F742F86A-B995-8FEF-2A73-AB6CE74B8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6" t="12720" r="6437" b="10276"/>
          <a:stretch/>
        </p:blipFill>
        <p:spPr>
          <a:xfrm>
            <a:off x="6096000" y="3589471"/>
            <a:ext cx="5919655" cy="3090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8FBF5-096C-CCEC-D6CD-639F29FBDE86}"/>
              </a:ext>
            </a:extLst>
          </p:cNvPr>
          <p:cNvSpPr txBox="1"/>
          <p:nvPr/>
        </p:nvSpPr>
        <p:spPr>
          <a:xfrm>
            <a:off x="-692076" y="1810713"/>
            <a:ext cx="326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Antihypertensives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CD7C1-724C-58F2-5D9E-0300D04FCD43}"/>
              </a:ext>
            </a:extLst>
          </p:cNvPr>
          <p:cNvSpPr txBox="1"/>
          <p:nvPr/>
        </p:nvSpPr>
        <p:spPr>
          <a:xfrm>
            <a:off x="5081411" y="0"/>
            <a:ext cx="326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err="1"/>
              <a:t>Antithrombotics</a:t>
            </a:r>
            <a:r>
              <a:rPr lang="en-US" sz="1400" b="1" u="sng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BFB3F-88E1-5F92-7041-FE8A4F840631}"/>
              </a:ext>
            </a:extLst>
          </p:cNvPr>
          <p:cNvSpPr txBox="1"/>
          <p:nvPr/>
        </p:nvSpPr>
        <p:spPr>
          <a:xfrm>
            <a:off x="5749637" y="3338597"/>
            <a:ext cx="2601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/>
              <a:t>Lipid modifying agents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B3884A-680D-9A0B-05E0-37251C66C394}"/>
              </a:ext>
            </a:extLst>
          </p:cNvPr>
          <p:cNvSpPr/>
          <p:nvPr/>
        </p:nvSpPr>
        <p:spPr bwMode="auto">
          <a:xfrm>
            <a:off x="3509165" y="1818248"/>
            <a:ext cx="290945" cy="292709"/>
          </a:xfrm>
          <a:prstGeom prst="rect">
            <a:avLst/>
          </a:prstGeom>
          <a:solidFill>
            <a:srgbClr val="E777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27D5D-E682-4AC7-7BFF-30C58A4C89A3}"/>
              </a:ext>
            </a:extLst>
          </p:cNvPr>
          <p:cNvSpPr/>
          <p:nvPr/>
        </p:nvSpPr>
        <p:spPr bwMode="auto">
          <a:xfrm>
            <a:off x="4635407" y="1810713"/>
            <a:ext cx="290945" cy="292709"/>
          </a:xfrm>
          <a:prstGeom prst="rect">
            <a:avLst/>
          </a:prstGeom>
          <a:solidFill>
            <a:srgbClr val="7785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AB5B40-695E-8622-48E3-FBA414F2EC0C}"/>
              </a:ext>
            </a:extLst>
          </p:cNvPr>
          <p:cNvSpPr txBox="1"/>
          <p:nvPr/>
        </p:nvSpPr>
        <p:spPr>
          <a:xfrm>
            <a:off x="3789460" y="1810713"/>
            <a:ext cx="85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Relugolix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24BB0-6C91-A704-CD4A-4C5B57335F5E}"/>
              </a:ext>
            </a:extLst>
          </p:cNvPr>
          <p:cNvSpPr txBox="1"/>
          <p:nvPr/>
        </p:nvSpPr>
        <p:spPr>
          <a:xfrm>
            <a:off x="4872197" y="1810713"/>
            <a:ext cx="133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Leuprolide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DF70F-D7C8-5031-7F4C-8F7AAE72E062}"/>
              </a:ext>
            </a:extLst>
          </p:cNvPr>
          <p:cNvSpPr txBox="1"/>
          <p:nvPr/>
        </p:nvSpPr>
        <p:spPr>
          <a:xfrm>
            <a:off x="73766" y="6538342"/>
            <a:ext cx="898627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Shore ND et al. </a:t>
            </a:r>
            <a:r>
              <a:rPr lang="en-US" sz="1500" i="1" dirty="0"/>
              <a:t>Adv </a:t>
            </a:r>
            <a:r>
              <a:rPr lang="en-US" sz="1500" i="1" dirty="0" err="1"/>
              <a:t>Ther</a:t>
            </a:r>
            <a:r>
              <a:rPr lang="en-US" sz="1500" dirty="0"/>
              <a:t> 2023;40(11):4919-27.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FC750E-223F-CC42-32C2-86B06EF93B18}"/>
              </a:ext>
            </a:extLst>
          </p:cNvPr>
          <p:cNvSpPr txBox="1"/>
          <p:nvPr/>
        </p:nvSpPr>
        <p:spPr>
          <a:xfrm>
            <a:off x="262723" y="5553965"/>
            <a:ext cx="5644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CV-related medications do not appear to impact Relugolix efficacy and are generally well tolerated in patients with advanced PC.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80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09C9B0-EE10-7648-0D9E-72D68B23AA3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70760" y="2624590"/>
            <a:ext cx="1623250" cy="13417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873E4C9-318F-FFF9-DB31-4369D79D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557" y="166054"/>
            <a:ext cx="10358967" cy="1143000"/>
          </a:xfrm>
        </p:spPr>
        <p:txBody>
          <a:bodyPr/>
          <a:lstStyle/>
          <a:p>
            <a:r>
              <a:rPr lang="en-US" dirty="0"/>
              <a:t>TITAN Study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D92FD-91C3-15C6-D47A-2AAF87E33AFF}"/>
              </a:ext>
            </a:extLst>
          </p:cNvPr>
          <p:cNvSpPr txBox="1"/>
          <p:nvPr/>
        </p:nvSpPr>
        <p:spPr>
          <a:xfrm>
            <a:off x="232692" y="1089487"/>
            <a:ext cx="2838068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Key eligibility criteria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Castration sensitive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Distant metastatic disease by ≥1 lesion on bone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ECOG PS 0 or 1</a:t>
            </a:r>
          </a:p>
          <a:p>
            <a:r>
              <a:rPr lang="en-US" sz="1600" b="1" dirty="0"/>
              <a:t>On-study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Continuous ADT</a:t>
            </a:r>
          </a:p>
          <a:p>
            <a:r>
              <a:rPr lang="en-US" sz="1600" b="1" dirty="0"/>
              <a:t>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Prior docetaxel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ADT ≤6 </a:t>
            </a:r>
            <a:r>
              <a:rPr lang="en-US" sz="1600" dirty="0" err="1"/>
              <a:t>mo</a:t>
            </a:r>
            <a:r>
              <a:rPr lang="en-US" sz="1600" dirty="0"/>
              <a:t> for </a:t>
            </a:r>
            <a:r>
              <a:rPr lang="en-US" sz="1600" dirty="0" err="1"/>
              <a:t>mCSPC</a:t>
            </a:r>
            <a:r>
              <a:rPr lang="en-US" sz="1600" dirty="0"/>
              <a:t> or </a:t>
            </a:r>
            <a:br>
              <a:rPr lang="en-US" sz="1600" dirty="0"/>
            </a:br>
            <a:r>
              <a:rPr lang="en-US" sz="1600" dirty="0"/>
              <a:t>≤ 3 y for local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Local treatment completed ≥1 y prior</a:t>
            </a:r>
          </a:p>
          <a:p>
            <a:r>
              <a:rPr lang="en-US" sz="1600" b="1" dirty="0"/>
              <a:t>Stratifications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Gleason score at diagnosis (≤7 vs &gt;7)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Region (NA and EU vs all other countries)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Prior docetaxel (yes vs no)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249B58-4535-0CF5-A054-328E42503F07}"/>
              </a:ext>
            </a:extLst>
          </p:cNvPr>
          <p:cNvGrpSpPr/>
          <p:nvPr/>
        </p:nvGrpSpPr>
        <p:grpSpPr>
          <a:xfrm>
            <a:off x="3295666" y="2232487"/>
            <a:ext cx="1089115" cy="770748"/>
            <a:chOff x="5347854" y="5915649"/>
            <a:chExt cx="748146" cy="45181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4F9B250-ECEB-D849-6CB5-0E2B35E5DB56}"/>
                </a:ext>
              </a:extLst>
            </p:cNvPr>
            <p:cNvSpPr/>
            <p:nvPr/>
          </p:nvSpPr>
          <p:spPr bwMode="auto">
            <a:xfrm>
              <a:off x="5347854" y="5915649"/>
              <a:ext cx="748146" cy="45181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5E3604-3816-03D2-AC58-2ED241977FEA}"/>
                </a:ext>
              </a:extLst>
            </p:cNvPr>
            <p:cNvSpPr txBox="1"/>
            <p:nvPr/>
          </p:nvSpPr>
          <p:spPr>
            <a:xfrm>
              <a:off x="5347854" y="5942739"/>
              <a:ext cx="748146" cy="37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</a:t>
              </a:r>
            </a:p>
            <a:p>
              <a:pPr algn="ctr"/>
              <a:r>
                <a:rPr lang="en-US" b="1" dirty="0"/>
                <a:t>1:1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4F1B78-D211-E1C9-4BE4-6D05C8ED4F46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2755" y="2060390"/>
            <a:ext cx="346932" cy="286945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BC79FE8-523D-B3B3-A14F-7A583E12CD52}"/>
              </a:ext>
            </a:extLst>
          </p:cNvPr>
          <p:cNvSpPr txBox="1"/>
          <p:nvPr/>
        </p:nvSpPr>
        <p:spPr>
          <a:xfrm>
            <a:off x="4708135" y="1613852"/>
            <a:ext cx="232756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APA 240 mg </a:t>
            </a:r>
            <a:r>
              <a:rPr lang="en-US" b="1" dirty="0" err="1">
                <a:solidFill>
                  <a:schemeClr val="bg1"/>
                </a:solidFill>
              </a:rPr>
              <a:t>qd</a:t>
            </a:r>
            <a:r>
              <a:rPr lang="en-US" b="1" dirty="0">
                <a:solidFill>
                  <a:schemeClr val="bg1"/>
                </a:solidFill>
              </a:rPr>
              <a:t> + ADT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(n = 525)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B4F268-6BC2-6B4D-C50D-DC9ACA59804A}"/>
              </a:ext>
            </a:extLst>
          </p:cNvPr>
          <p:cNvSpPr txBox="1"/>
          <p:nvPr/>
        </p:nvSpPr>
        <p:spPr>
          <a:xfrm>
            <a:off x="4708135" y="2376878"/>
            <a:ext cx="232756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PBO + ADT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(n = 527)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EFD0C1-8F14-D83B-0C7C-309B23E19159}"/>
              </a:ext>
            </a:extLst>
          </p:cNvPr>
          <p:cNvCxnSpPr>
            <a:cxnSpLocks/>
          </p:cNvCxnSpPr>
          <p:nvPr/>
        </p:nvCxnSpPr>
        <p:spPr bwMode="auto">
          <a:xfrm>
            <a:off x="7035698" y="1943227"/>
            <a:ext cx="304822" cy="112138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EAA1E3-EA62-6976-5DE8-C98D81ADC378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5699" y="2553820"/>
            <a:ext cx="304821" cy="168374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D25595-77B7-46E8-BF72-81840A67E046}"/>
              </a:ext>
            </a:extLst>
          </p:cNvPr>
          <p:cNvSpPr txBox="1"/>
          <p:nvPr/>
        </p:nvSpPr>
        <p:spPr>
          <a:xfrm>
            <a:off x="7400705" y="2091970"/>
            <a:ext cx="7481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rPFS</a:t>
            </a:r>
            <a:endParaRPr lang="en-US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8B59CB2-8088-F6B1-D252-F97C08DBA14F}"/>
              </a:ext>
            </a:extLst>
          </p:cNvPr>
          <p:cNvCxnSpPr>
            <a:cxnSpLocks/>
          </p:cNvCxnSpPr>
          <p:nvPr/>
        </p:nvCxnSpPr>
        <p:spPr bwMode="auto">
          <a:xfrm>
            <a:off x="8195665" y="2285898"/>
            <a:ext cx="302977" cy="3448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859BA297-372A-1341-CD86-DD9D65631501}"/>
              </a:ext>
            </a:extLst>
          </p:cNvPr>
          <p:cNvSpPr/>
          <p:nvPr/>
        </p:nvSpPr>
        <p:spPr bwMode="auto">
          <a:xfrm>
            <a:off x="8523616" y="1924755"/>
            <a:ext cx="2068557" cy="702470"/>
          </a:xfrm>
          <a:prstGeom prst="rect">
            <a:avLst/>
          </a:prstGeom>
          <a:solidFill>
            <a:srgbClr val="BCE3F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ADE564-3C7E-B5CE-F17D-FF3EFCE4DC47}"/>
              </a:ext>
            </a:extLst>
          </p:cNvPr>
          <p:cNvSpPr txBox="1"/>
          <p:nvPr/>
        </p:nvSpPr>
        <p:spPr>
          <a:xfrm>
            <a:off x="8453672" y="1924755"/>
            <a:ext cx="222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Second Rx at clinician’s discretion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8046824-5326-89E2-7C59-F90FE180E8CC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45629" y="2291275"/>
            <a:ext cx="303052" cy="9908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1B13F82-8227-D416-71A6-204C0F048034}"/>
              </a:ext>
            </a:extLst>
          </p:cNvPr>
          <p:cNvSpPr txBox="1"/>
          <p:nvPr/>
        </p:nvSpPr>
        <p:spPr>
          <a:xfrm>
            <a:off x="11022944" y="1966034"/>
            <a:ext cx="10738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PFS2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B89118-C47E-996D-5AC0-CB80E4D89BF5}"/>
              </a:ext>
            </a:extLst>
          </p:cNvPr>
          <p:cNvSpPr txBox="1"/>
          <p:nvPr/>
        </p:nvSpPr>
        <p:spPr>
          <a:xfrm>
            <a:off x="7635186" y="2985067"/>
            <a:ext cx="2475491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Dual primary endpoints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rPFS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AD0650-1266-91AE-4024-B5F2BA9231E7}"/>
              </a:ext>
            </a:extLst>
          </p:cNvPr>
          <p:cNvGrpSpPr/>
          <p:nvPr/>
        </p:nvGrpSpPr>
        <p:grpSpPr>
          <a:xfrm>
            <a:off x="3441820" y="4060518"/>
            <a:ext cx="8308704" cy="1768128"/>
            <a:chOff x="3445434" y="4486374"/>
            <a:chExt cx="8308704" cy="17681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99426E-BEC2-FCE1-83DE-4BF58E6FAE58}"/>
                </a:ext>
              </a:extLst>
            </p:cNvPr>
            <p:cNvSpPr txBox="1"/>
            <p:nvPr/>
          </p:nvSpPr>
          <p:spPr>
            <a:xfrm>
              <a:off x="3445434" y="4486374"/>
              <a:ext cx="6405132" cy="17543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b="1" dirty="0"/>
                <a:t>Secondary endpoints </a:t>
              </a:r>
            </a:p>
            <a:p>
              <a:r>
                <a:rPr lang="en-US" b="1" dirty="0"/>
                <a:t>(by hierarchical testing order of analysis)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Time to cytotoxic chemotherapy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Time to pain progression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Time to chronic opioid use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Time to skeletal-related event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39CC36-FF2E-C9BA-1D83-188DF1ED72D7}"/>
                </a:ext>
              </a:extLst>
            </p:cNvPr>
            <p:cNvSpPr txBox="1"/>
            <p:nvPr/>
          </p:nvSpPr>
          <p:spPr>
            <a:xfrm>
              <a:off x="7638800" y="4500176"/>
              <a:ext cx="4115338" cy="17543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Other clinically relevant endpoints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Time to symptomatic local progression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Time to PSA progression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PFS2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Time to castration resistance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BA90B6-713A-0F96-4E7E-15FA25B54E51}"/>
              </a:ext>
            </a:extLst>
          </p:cNvPr>
          <p:cNvSpPr txBox="1"/>
          <p:nvPr/>
        </p:nvSpPr>
        <p:spPr>
          <a:xfrm>
            <a:off x="245872" y="5966965"/>
            <a:ext cx="1185096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/>
              <a:t>mCSPC</a:t>
            </a:r>
            <a:r>
              <a:rPr lang="en-US" sz="1500" dirty="0"/>
              <a:t> = metastatic castration-sensitive prostate cancer; </a:t>
            </a:r>
            <a:r>
              <a:rPr lang="en-US" sz="1500" dirty="0" err="1"/>
              <a:t>rPFS</a:t>
            </a:r>
            <a:r>
              <a:rPr lang="en-US" sz="1500" dirty="0"/>
              <a:t> = radiographic progression-free survival; PFS2 = time to second progression or death</a:t>
            </a:r>
          </a:p>
        </p:txBody>
      </p:sp>
    </p:spTree>
    <p:extLst>
      <p:ext uri="{BB962C8B-B14F-4D97-AF65-F5344CB8AC3E}">
        <p14:creationId xmlns:p14="http://schemas.microsoft.com/office/powerpoint/2010/main" val="21989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3060-FB69-840F-159D-704AE138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00" y="126993"/>
            <a:ext cx="11164100" cy="1143000"/>
          </a:xfrm>
        </p:spPr>
        <p:txBody>
          <a:bodyPr/>
          <a:lstStyle/>
          <a:p>
            <a:pPr algn="l"/>
            <a:r>
              <a:rPr lang="en-US" dirty="0"/>
              <a:t>TITAN: Outcomes by Achievement of Deep PSA Decline (≥90% PSA Decline or PSA ≤0.2 ng/ml) at 3 Months of Apalutamide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15B81-A2C9-8118-1CE0-057D83D31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0" y="1348512"/>
            <a:ext cx="5539919" cy="4265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E9EA0C-4A97-79DD-0800-7979BBE5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69" y="1348513"/>
            <a:ext cx="5325052" cy="4265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F34D7D-D29D-E2CE-BD53-1CF9572B5FDF}"/>
              </a:ext>
            </a:extLst>
          </p:cNvPr>
          <p:cNvSpPr txBox="1"/>
          <p:nvPr/>
        </p:nvSpPr>
        <p:spPr>
          <a:xfrm>
            <a:off x="1040525" y="5732885"/>
            <a:ext cx="10867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Apalutamide plus ADT demonstrated a robust (rapid, deep, and durable) PSA decline that was associated</a:t>
            </a:r>
          </a:p>
          <a:p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improved clinical outcomes, including long-term survival.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2A46E-DBB0-1C52-EAC1-043DE6E5E6D2}"/>
              </a:ext>
            </a:extLst>
          </p:cNvPr>
          <p:cNvSpPr txBox="1"/>
          <p:nvPr/>
        </p:nvSpPr>
        <p:spPr>
          <a:xfrm>
            <a:off x="0" y="6550223"/>
            <a:ext cx="89716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Chowdhury S et al. </a:t>
            </a:r>
            <a:r>
              <a:rPr lang="en-US" sz="1500" i="1" dirty="0"/>
              <a:t>Ann Oncol</a:t>
            </a:r>
            <a:r>
              <a:rPr lang="en-US" sz="1500" dirty="0"/>
              <a:t> 2023;34(5):477-85.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F3A05-EBDD-DE9F-5C31-E231AD3F8497}"/>
              </a:ext>
            </a:extLst>
          </p:cNvPr>
          <p:cNvSpPr txBox="1"/>
          <p:nvPr/>
        </p:nvSpPr>
        <p:spPr>
          <a:xfrm>
            <a:off x="5711867" y="1348512"/>
            <a:ext cx="64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A81CA-BD05-9F2A-9C90-5926664306B8}"/>
              </a:ext>
            </a:extLst>
          </p:cNvPr>
          <p:cNvSpPr txBox="1"/>
          <p:nvPr/>
        </p:nvSpPr>
        <p:spPr>
          <a:xfrm>
            <a:off x="11294943" y="1348512"/>
            <a:ext cx="76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25784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A871D8B1-C551-E885-5C08-CB3D5362CF0D}"/>
              </a:ext>
            </a:extLst>
          </p:cNvPr>
          <p:cNvCxnSpPr>
            <a:cxnSpLocks/>
            <a:stCxn id="3" idx="0"/>
            <a:endCxn id="21" idx="0"/>
          </p:cNvCxnSpPr>
          <p:nvPr/>
        </p:nvCxnSpPr>
        <p:spPr bwMode="auto">
          <a:xfrm rot="16200000" flipH="1">
            <a:off x="6161593" y="-2689305"/>
            <a:ext cx="217912" cy="8497228"/>
          </a:xfrm>
          <a:prstGeom prst="bentConnector3">
            <a:avLst>
              <a:gd name="adj1" fmla="val -104905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BC3C751-EF0C-D2E7-D3B8-C98746C4EE54}"/>
              </a:ext>
            </a:extLst>
          </p:cNvPr>
          <p:cNvCxnSpPr>
            <a:cxnSpLocks/>
            <a:stCxn id="20" idx="3"/>
            <a:endCxn id="22" idx="2"/>
          </p:cNvCxnSpPr>
          <p:nvPr/>
        </p:nvCxnSpPr>
        <p:spPr bwMode="auto">
          <a:xfrm flipV="1">
            <a:off x="8676573" y="3721860"/>
            <a:ext cx="1842590" cy="888823"/>
          </a:xfrm>
          <a:prstGeom prst="bentConnector2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64ED468-DD2E-8290-5E38-275F03788C0F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 flipV="1">
            <a:off x="5710355" y="1886178"/>
            <a:ext cx="3752082" cy="697791"/>
          </a:xfrm>
          <a:prstGeom prst="bentConnector3">
            <a:avLst>
              <a:gd name="adj1" fmla="val 5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2D42CC09-EF95-43AF-3A15-E0D3016B6B1E}"/>
              </a:ext>
            </a:extLst>
          </p:cNvPr>
          <p:cNvCxnSpPr>
            <a:cxnSpLocks/>
            <a:stCxn id="3" idx="0"/>
            <a:endCxn id="19" idx="0"/>
          </p:cNvCxnSpPr>
          <p:nvPr/>
        </p:nvCxnSpPr>
        <p:spPr bwMode="auto">
          <a:xfrm rot="16200000" flipH="1">
            <a:off x="2965803" y="506485"/>
            <a:ext cx="743958" cy="2631694"/>
          </a:xfrm>
          <a:prstGeom prst="bentConnector3">
            <a:avLst>
              <a:gd name="adj1" fmla="val -30728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F0AC29C-F370-8EEF-1012-246E28F67CCC}"/>
              </a:ext>
            </a:extLst>
          </p:cNvPr>
          <p:cNvCxnSpPr>
            <a:cxnSpLocks/>
            <a:endCxn id="20" idx="1"/>
          </p:cNvCxnSpPr>
          <p:nvPr/>
        </p:nvCxnSpPr>
        <p:spPr bwMode="auto">
          <a:xfrm>
            <a:off x="424691" y="4610682"/>
            <a:ext cx="6138430" cy="1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E43674-D724-0FC3-5AF6-1592CB61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858" y="-175960"/>
            <a:ext cx="10358967" cy="1143000"/>
          </a:xfrm>
        </p:spPr>
        <p:txBody>
          <a:bodyPr/>
          <a:lstStyle/>
          <a:p>
            <a:r>
              <a:rPr lang="en-US" dirty="0"/>
              <a:t>Prostate Cancer Disease States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F001F-411C-28C5-886B-57765C6145EE}"/>
              </a:ext>
            </a:extLst>
          </p:cNvPr>
          <p:cNvSpPr/>
          <p:nvPr/>
        </p:nvSpPr>
        <p:spPr bwMode="auto">
          <a:xfrm>
            <a:off x="1051779" y="1450353"/>
            <a:ext cx="1940312" cy="77931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Newly Diagnosed PC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82289-E785-6083-A1B3-FBBCC2310B9B}"/>
              </a:ext>
            </a:extLst>
          </p:cNvPr>
          <p:cNvGrpSpPr/>
          <p:nvPr/>
        </p:nvGrpSpPr>
        <p:grpSpPr>
          <a:xfrm>
            <a:off x="3321421" y="685731"/>
            <a:ext cx="2877010" cy="5796938"/>
            <a:chOff x="3077737" y="1048216"/>
            <a:chExt cx="3323063" cy="651845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CFB8F1A3-DC30-7E28-D3A3-50B389A0960D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C68D3A-8581-4B86-D397-AF1D8069F33A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116587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PSA relapse post Localized Therapy (surgery/radiation)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556533-5ADE-48C3-CE65-5817618704CB}"/>
              </a:ext>
            </a:extLst>
          </p:cNvPr>
          <p:cNvGrpSpPr/>
          <p:nvPr/>
        </p:nvGrpSpPr>
        <p:grpSpPr>
          <a:xfrm>
            <a:off x="6181344" y="701640"/>
            <a:ext cx="2877010" cy="5781022"/>
            <a:chOff x="3077737" y="1048216"/>
            <a:chExt cx="3323063" cy="62055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55D317A-6066-6E6D-384D-019CF6EE9A3F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222653-EADC-80B7-4B34-EBD40B26C481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ADT + /-AR-I, ADT + Docetaxel +/-AR-I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A53967-C940-E75F-28F9-F41B14568857}"/>
              </a:ext>
            </a:extLst>
          </p:cNvPr>
          <p:cNvGrpSpPr/>
          <p:nvPr/>
        </p:nvGrpSpPr>
        <p:grpSpPr>
          <a:xfrm>
            <a:off x="9058356" y="701640"/>
            <a:ext cx="2877010" cy="5781022"/>
            <a:chOff x="3077737" y="1048216"/>
            <a:chExt cx="3323063" cy="6205525"/>
          </a:xfrm>
          <a:solidFill>
            <a:schemeClr val="accent6">
              <a:lumMod val="75000"/>
            </a:schemeClr>
          </a:solidFill>
        </p:grpSpPr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D5F63BE5-56E1-5FBF-1410-11C8DA25D2E8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AC47A6-10A6-35B2-A995-4BF46D694A6D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Castration-Resistant Prostate Cancer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66EF3-55D6-742C-C236-46DE7587FC11}"/>
              </a:ext>
            </a:extLst>
          </p:cNvPr>
          <p:cNvSpPr/>
          <p:nvPr/>
        </p:nvSpPr>
        <p:spPr bwMode="auto">
          <a:xfrm>
            <a:off x="3596903" y="2194311"/>
            <a:ext cx="2113452" cy="77931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Biochemically Recurrent PC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AEC9DD-B6C2-EE1E-1ABF-156A3183BFF8}"/>
              </a:ext>
            </a:extLst>
          </p:cNvPr>
          <p:cNvSpPr/>
          <p:nvPr/>
        </p:nvSpPr>
        <p:spPr bwMode="auto">
          <a:xfrm>
            <a:off x="6563121" y="3877533"/>
            <a:ext cx="2113452" cy="146629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Newly Diagnosed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etastatic PC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mHSPC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32EF88-ED02-35F4-DB02-A6222F5FA57A}"/>
              </a:ext>
            </a:extLst>
          </p:cNvPr>
          <p:cNvSpPr/>
          <p:nvPr/>
        </p:nvSpPr>
        <p:spPr bwMode="auto">
          <a:xfrm>
            <a:off x="9462437" y="1668265"/>
            <a:ext cx="2113452" cy="43582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nmCRPC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7B003-F4C5-8FA9-0757-E6F14D43AA6E}"/>
              </a:ext>
            </a:extLst>
          </p:cNvPr>
          <p:cNvSpPr/>
          <p:nvPr/>
        </p:nvSpPr>
        <p:spPr bwMode="auto">
          <a:xfrm>
            <a:off x="9462437" y="3286035"/>
            <a:ext cx="2113452" cy="435825"/>
          </a:xfrm>
          <a:prstGeom prst="rect">
            <a:avLst/>
          </a:prstGeom>
          <a:solidFill>
            <a:srgbClr val="FF7E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mCRPC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168AC1C-804C-D0CE-55B7-75629BB2A502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 bwMode="auto">
          <a:xfrm>
            <a:off x="10519163" y="2104090"/>
            <a:ext cx="0" cy="1181945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5BA68A4-5670-D72A-5902-657D66EFB1F9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 flipV="1">
            <a:off x="424691" y="1840011"/>
            <a:ext cx="627088" cy="171746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C4B62BA-C5CD-BF61-5C04-08EBA2EFAC87}"/>
              </a:ext>
            </a:extLst>
          </p:cNvPr>
          <p:cNvSpPr txBox="1"/>
          <p:nvPr/>
        </p:nvSpPr>
        <p:spPr>
          <a:xfrm>
            <a:off x="6359771" y="1929219"/>
            <a:ext cx="121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Increasing PSA Levels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8F604C-184E-E860-0DFE-D258D1C63B18}"/>
              </a:ext>
            </a:extLst>
          </p:cNvPr>
          <p:cNvGrpSpPr/>
          <p:nvPr/>
        </p:nvGrpSpPr>
        <p:grpSpPr>
          <a:xfrm>
            <a:off x="434551" y="685730"/>
            <a:ext cx="2877010" cy="5796932"/>
            <a:chOff x="3077737" y="1048216"/>
            <a:chExt cx="3323063" cy="620552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4" name="Frame 73">
              <a:extLst>
                <a:ext uri="{FF2B5EF4-FFF2-40B4-BE49-F238E27FC236}">
                  <a16:creationId xmlns:a16="http://schemas.microsoft.com/office/drawing/2014/main" id="{F20F3261-9139-DE3F-4227-36DF0D8B3064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700633C-AF8A-7F86-EEC3-6A56CA8FC155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Disease Monitoring</a:t>
              </a:r>
            </a:p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6C19A35-E37D-8969-61EB-B97ED23F6598}"/>
              </a:ext>
            </a:extLst>
          </p:cNvPr>
          <p:cNvSpPr txBox="1"/>
          <p:nvPr/>
        </p:nvSpPr>
        <p:spPr>
          <a:xfrm>
            <a:off x="4653629" y="1456722"/>
            <a:ext cx="121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PSA ↑↑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7E5049-9D8E-1C85-798B-794513D205CE}"/>
              </a:ext>
            </a:extLst>
          </p:cNvPr>
          <p:cNvSpPr txBox="1"/>
          <p:nvPr/>
        </p:nvSpPr>
        <p:spPr>
          <a:xfrm>
            <a:off x="7619847" y="1953259"/>
            <a:ext cx="121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PSA ↑↑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22258-BF01-F7A0-EC05-4DCCB4B3AD21}"/>
              </a:ext>
            </a:extLst>
          </p:cNvPr>
          <p:cNvSpPr txBox="1"/>
          <p:nvPr/>
        </p:nvSpPr>
        <p:spPr>
          <a:xfrm>
            <a:off x="-51995" y="6488668"/>
            <a:ext cx="6147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Scher HI et al. </a:t>
            </a:r>
            <a:r>
              <a:rPr lang="en-US" sz="1400" b="0" i="1" dirty="0" err="1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1400" b="0" i="1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One </a:t>
            </a:r>
            <a:r>
              <a:rPr lang="en-US" sz="14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2015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57A2E-CEF1-F32D-5233-C8EB5AA2CFA3}"/>
              </a:ext>
            </a:extLst>
          </p:cNvPr>
          <p:cNvSpPr txBox="1"/>
          <p:nvPr/>
        </p:nvSpPr>
        <p:spPr>
          <a:xfrm>
            <a:off x="3817871" y="3003088"/>
            <a:ext cx="25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F4DCD3-891A-A9AD-5874-0E96A4C991F1}"/>
              </a:ext>
            </a:extLst>
          </p:cNvPr>
          <p:cNvSpPr txBox="1"/>
          <p:nvPr/>
        </p:nvSpPr>
        <p:spPr>
          <a:xfrm>
            <a:off x="10496861" y="986307"/>
            <a:ext cx="25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PROSPER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ARAMIS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CD0F4-605C-8AEA-ACC3-DEF32E645E48}"/>
              </a:ext>
            </a:extLst>
          </p:cNvPr>
          <p:cNvSpPr txBox="1"/>
          <p:nvPr/>
        </p:nvSpPr>
        <p:spPr>
          <a:xfrm>
            <a:off x="6219260" y="2573160"/>
            <a:ext cx="1488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PEACE-1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STAMPEDE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35032-19AB-39B8-46AC-3A035A411CC3}"/>
              </a:ext>
            </a:extLst>
          </p:cNvPr>
          <p:cNvSpPr txBox="1"/>
          <p:nvPr/>
        </p:nvSpPr>
        <p:spPr>
          <a:xfrm>
            <a:off x="9387686" y="4584843"/>
            <a:ext cx="2534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CYCLONE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1 Capivasertib + Abiraterone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289E29-D869-6B4A-F0FF-D9493A18591B}"/>
              </a:ext>
            </a:extLst>
          </p:cNvPr>
          <p:cNvSpPr txBox="1"/>
          <p:nvPr/>
        </p:nvSpPr>
        <p:spPr>
          <a:xfrm>
            <a:off x="7532970" y="2602639"/>
            <a:ext cx="1522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ENZAMET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ARASENS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CYCLONE 3</a:t>
            </a:r>
          </a:p>
        </p:txBody>
      </p:sp>
    </p:spTree>
    <p:extLst>
      <p:ext uri="{BB962C8B-B14F-4D97-AF65-F5344CB8AC3E}">
        <p14:creationId xmlns:p14="http://schemas.microsoft.com/office/powerpoint/2010/main" val="8326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6F20-AA8D-743F-518E-62B79CBF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311247"/>
            <a:ext cx="9664504" cy="1143000"/>
          </a:xfrm>
        </p:spPr>
        <p:txBody>
          <a:bodyPr/>
          <a:lstStyle/>
          <a:p>
            <a:pPr algn="l"/>
            <a:r>
              <a:rPr lang="en-US" dirty="0"/>
              <a:t>TITAN: Treatment-Emergent Adverse Events at 6 Months of Study Treatment </a:t>
            </a:r>
          </a:p>
        </p:txBody>
      </p:sp>
      <p:pic>
        <p:nvPicPr>
          <p:cNvPr id="4" name="Picture 3" descr="A table with numbers and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062007DF-53C5-CABB-935C-64F70F415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" t="11140" r="3080" b="10947"/>
          <a:stretch/>
        </p:blipFill>
        <p:spPr>
          <a:xfrm>
            <a:off x="280705" y="1454247"/>
            <a:ext cx="11630589" cy="39495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0FA37-271D-582B-6087-5F900CD64B48}"/>
              </a:ext>
            </a:extLst>
          </p:cNvPr>
          <p:cNvSpPr txBox="1"/>
          <p:nvPr/>
        </p:nvSpPr>
        <p:spPr>
          <a:xfrm>
            <a:off x="848749" y="5437162"/>
            <a:ext cx="10494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b="1" dirty="0">
                <a:effectLst/>
              </a:rPr>
              <a:t>Treatment-emergent adverse events at 6 months of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apalutamide treatment were assessed in patients with or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without a deep PSA decline. The overall safety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profile was similar to that described previously for the</a:t>
            </a:r>
            <a:r>
              <a:rPr lang="en-US" b="1" dirty="0"/>
              <a:t> </a:t>
            </a:r>
            <a:r>
              <a:rPr lang="en-US" b="1" dirty="0">
                <a:effectLst/>
              </a:rPr>
              <a:t>overall intent-to-treat TITAN population.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F2D0D-EDA1-9000-C133-5A7A78A26EE5}"/>
              </a:ext>
            </a:extLst>
          </p:cNvPr>
          <p:cNvSpPr txBox="1"/>
          <p:nvPr/>
        </p:nvSpPr>
        <p:spPr>
          <a:xfrm>
            <a:off x="0" y="6550223"/>
            <a:ext cx="89716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Chowdhury S et al. </a:t>
            </a:r>
            <a:r>
              <a:rPr lang="en-US" sz="1500" i="1" dirty="0"/>
              <a:t>Ann Oncol</a:t>
            </a:r>
            <a:r>
              <a:rPr lang="en-US" sz="1500" dirty="0"/>
              <a:t> 2023;34(5):477-85. </a:t>
            </a:r>
          </a:p>
        </p:txBody>
      </p:sp>
    </p:spTree>
    <p:extLst>
      <p:ext uri="{BB962C8B-B14F-4D97-AF65-F5344CB8AC3E}">
        <p14:creationId xmlns:p14="http://schemas.microsoft.com/office/powerpoint/2010/main" val="37731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5E3CA-998A-A85A-2234-01C758F4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B0A0-3F52-530E-74AC-02455C80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47" y="121437"/>
            <a:ext cx="11956472" cy="722540"/>
          </a:xfrm>
        </p:spPr>
        <p:txBody>
          <a:bodyPr/>
          <a:lstStyle/>
          <a:p>
            <a:pPr algn="l"/>
            <a:r>
              <a:rPr lang="en-US" sz="2600" dirty="0"/>
              <a:t>Final Results from 2 Randomized Phase III Trials of the STAMPEDE Platform Protocol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4E28D-4F6A-0DEF-0D9A-D96E15A1C943}"/>
              </a:ext>
            </a:extLst>
          </p:cNvPr>
          <p:cNvSpPr txBox="1"/>
          <p:nvPr/>
        </p:nvSpPr>
        <p:spPr>
          <a:xfrm>
            <a:off x="0" y="6550223"/>
            <a:ext cx="97947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Attard G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2023;24(5):443-56.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D70AF0-657B-BDE5-A76C-27617E17C52D}"/>
              </a:ext>
            </a:extLst>
          </p:cNvPr>
          <p:cNvGrpSpPr/>
          <p:nvPr/>
        </p:nvGrpSpPr>
        <p:grpSpPr>
          <a:xfrm>
            <a:off x="2131054" y="1382632"/>
            <a:ext cx="8159189" cy="5093208"/>
            <a:chOff x="2184027" y="808603"/>
            <a:chExt cx="7823947" cy="4943742"/>
          </a:xfrm>
        </p:grpSpPr>
        <p:pic>
          <p:nvPicPr>
            <p:cNvPr id="4" name="Picture 3" descr="A flowchart of patients&#10;&#10;Description automatically generated">
              <a:extLst>
                <a:ext uri="{FF2B5EF4-FFF2-40B4-BE49-F238E27FC236}">
                  <a16:creationId xmlns:a16="http://schemas.microsoft.com/office/drawing/2014/main" id="{EFE44E77-64A6-87C4-22DB-5944F1A38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4027" y="808603"/>
              <a:ext cx="7823946" cy="49437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379987-1E2E-E628-ED71-1776CEC4C2C9}"/>
                </a:ext>
              </a:extLst>
            </p:cNvPr>
            <p:cNvSpPr/>
            <p:nvPr/>
          </p:nvSpPr>
          <p:spPr bwMode="auto">
            <a:xfrm>
              <a:off x="2184028" y="1258308"/>
              <a:ext cx="7823946" cy="232505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97DCEC-96EB-680D-635F-226B778C5684}"/>
              </a:ext>
            </a:extLst>
          </p:cNvPr>
          <p:cNvSpPr txBox="1"/>
          <p:nvPr/>
        </p:nvSpPr>
        <p:spPr>
          <a:xfrm>
            <a:off x="451991" y="671349"/>
            <a:ext cx="115329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− </a:t>
            </a:r>
            <a:r>
              <a:rPr lang="en-US" sz="2000" b="1" dirty="0"/>
              <a:t>A multigroup, multistage trial  </a:t>
            </a:r>
            <a:r>
              <a:rPr lang="en-US" sz="2000" b="1" dirty="0">
                <a:solidFill>
                  <a:srgbClr val="211D1E"/>
                </a:solidFill>
                <a:effectLst/>
              </a:rPr>
              <a:t>aimed to evaluate long-term outcomes and test whether combining enzalutamide with abiraterone and androgen deprivation therapy improves survival. </a:t>
            </a:r>
          </a:p>
        </p:txBody>
      </p:sp>
    </p:spTree>
    <p:extLst>
      <p:ext uri="{BB962C8B-B14F-4D97-AF65-F5344CB8AC3E}">
        <p14:creationId xmlns:p14="http://schemas.microsoft.com/office/powerpoint/2010/main" val="10950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1E84-E48F-E5E0-AB57-0055D10A0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D2FF-95F7-B762-A239-8F9D8C76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25" y="195154"/>
            <a:ext cx="11704975" cy="1143000"/>
          </a:xfrm>
        </p:spPr>
        <p:txBody>
          <a:bodyPr/>
          <a:lstStyle/>
          <a:p>
            <a:pPr algn="l"/>
            <a:r>
              <a:rPr lang="en-US" dirty="0"/>
              <a:t>Final Results from 2 Randomized Phase III Trials of the STAMPEDE Platform Protocol (continued)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60874-278B-FD47-1221-7B689B82C267}"/>
              </a:ext>
            </a:extLst>
          </p:cNvPr>
          <p:cNvSpPr txBox="1"/>
          <p:nvPr/>
        </p:nvSpPr>
        <p:spPr>
          <a:xfrm>
            <a:off x="0" y="6477098"/>
            <a:ext cx="97947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Attard G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2023;24(5):443-56.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C783A-EF57-9C76-A4AA-43136997C3DF}"/>
              </a:ext>
            </a:extLst>
          </p:cNvPr>
          <p:cNvSpPr txBox="1"/>
          <p:nvPr/>
        </p:nvSpPr>
        <p:spPr>
          <a:xfrm>
            <a:off x="824414" y="5089950"/>
            <a:ext cx="11030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–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Enzaluta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mide and abiraterone should not be combined for patients with prostate cancer starting long-term androgen deprivation therapy.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211D1E"/>
                </a:solidFill>
                <a:latin typeface="Calibri"/>
              </a:rPr>
              <a:t>-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Clinically important improvements in survival from addition of abiraterone to androgen deprivation therapy are maintained for longer than 7 years.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953905-36FA-E3A0-0AD6-B5CFFE144AEB}"/>
              </a:ext>
            </a:extLst>
          </p:cNvPr>
          <p:cNvGrpSpPr/>
          <p:nvPr/>
        </p:nvGrpSpPr>
        <p:grpSpPr>
          <a:xfrm>
            <a:off x="165996" y="1307179"/>
            <a:ext cx="11860008" cy="3647340"/>
            <a:chOff x="217442" y="1662300"/>
            <a:chExt cx="11860008" cy="36473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D1F6C2-A148-A682-4FE9-E4E249B5776E}"/>
                </a:ext>
              </a:extLst>
            </p:cNvPr>
            <p:cNvSpPr/>
            <p:nvPr/>
          </p:nvSpPr>
          <p:spPr bwMode="auto">
            <a:xfrm>
              <a:off x="217442" y="1662300"/>
              <a:ext cx="11860008" cy="36473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B12449-7319-9A10-8AB1-36CD056FF9E7}"/>
                </a:ext>
              </a:extLst>
            </p:cNvPr>
            <p:cNvSpPr txBox="1"/>
            <p:nvPr/>
          </p:nvSpPr>
          <p:spPr>
            <a:xfrm>
              <a:off x="4728088" y="4956673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11D1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 since randomization (months) </a:t>
              </a:r>
            </a:p>
          </p:txBody>
        </p:sp>
        <p:pic>
          <p:nvPicPr>
            <p:cNvPr id="9" name="Picture 8" descr="A graph of abrateone&#10;&#10;Description automatically generated with medium confidence">
              <a:extLst>
                <a:ext uri="{FF2B5EF4-FFF2-40B4-BE49-F238E27FC236}">
                  <a16:creationId xmlns:a16="http://schemas.microsoft.com/office/drawing/2014/main" id="{276D38A3-1691-A7D5-9D31-0946876DF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69" t="9686"/>
            <a:stretch/>
          </p:blipFill>
          <p:spPr>
            <a:xfrm>
              <a:off x="217442" y="1779518"/>
              <a:ext cx="5874327" cy="3041724"/>
            </a:xfrm>
            <a:prstGeom prst="rect">
              <a:avLst/>
            </a:prstGeom>
          </p:spPr>
        </p:pic>
        <p:pic>
          <p:nvPicPr>
            <p:cNvPr id="11" name="Picture 10" descr="A graph of a number of patients with an abortive reaction&#10;&#10;Description automatically generated with medium confidence">
              <a:extLst>
                <a:ext uri="{FF2B5EF4-FFF2-40B4-BE49-F238E27FC236}">
                  <a16:creationId xmlns:a16="http://schemas.microsoft.com/office/drawing/2014/main" id="{DD935076-F5EA-5DB1-66F8-7A9D9F4B4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86"/>
            <a:stretch/>
          </p:blipFill>
          <p:spPr>
            <a:xfrm>
              <a:off x="6203123" y="1779518"/>
              <a:ext cx="5874327" cy="304172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9726B97-CDD2-60CD-A46F-634680A5AF62}"/>
              </a:ext>
            </a:extLst>
          </p:cNvPr>
          <p:cNvSpPr/>
          <p:nvPr/>
        </p:nvSpPr>
        <p:spPr bwMode="auto">
          <a:xfrm>
            <a:off x="636579" y="1424397"/>
            <a:ext cx="499494" cy="3376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E6AF3-A1B0-71A3-1F66-7CA29B66B4F3}"/>
              </a:ext>
            </a:extLst>
          </p:cNvPr>
          <p:cNvSpPr/>
          <p:nvPr/>
        </p:nvSpPr>
        <p:spPr bwMode="auto">
          <a:xfrm>
            <a:off x="6635597" y="1397845"/>
            <a:ext cx="499494" cy="3376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955F6-CC4C-10D2-E5C5-7A8EB94C30ED}"/>
              </a:ext>
            </a:extLst>
          </p:cNvPr>
          <p:cNvSpPr txBox="1"/>
          <p:nvPr/>
        </p:nvSpPr>
        <p:spPr>
          <a:xfrm>
            <a:off x="3241484" y="1762068"/>
            <a:ext cx="291019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ADT</a:t>
            </a:r>
          </a:p>
          <a:p>
            <a:r>
              <a:rPr lang="en-US" sz="1500" dirty="0"/>
              <a:t>ADT + abiraterone acetate + prednisolone (AAP)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96DAB-6ECE-72B4-F629-37EDCC93D0C4}"/>
              </a:ext>
            </a:extLst>
          </p:cNvPr>
          <p:cNvSpPr txBox="1"/>
          <p:nvPr/>
        </p:nvSpPr>
        <p:spPr>
          <a:xfrm>
            <a:off x="8880284" y="1762068"/>
            <a:ext cx="291019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ADT</a:t>
            </a:r>
          </a:p>
          <a:p>
            <a:r>
              <a:rPr lang="en-US" sz="1500" dirty="0"/>
              <a:t>ADT + AAP + enzalutamide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641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397B4-EA41-C0C1-F05F-07058EDD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286695"/>
          </a:xfrm>
        </p:spPr>
        <p:txBody>
          <a:bodyPr/>
          <a:lstStyle/>
          <a:p>
            <a:r>
              <a:rPr lang="en-US" dirty="0"/>
              <a:t>ARCHES Study Design</a:t>
            </a:r>
          </a:p>
        </p:txBody>
      </p:sp>
      <p:pic>
        <p:nvPicPr>
          <p:cNvPr id="4" name="Picture 3" descr="A diagram of a patient's study&#10;&#10;Description automatically generated">
            <a:extLst>
              <a:ext uri="{FF2B5EF4-FFF2-40B4-BE49-F238E27FC236}">
                <a16:creationId xmlns:a16="http://schemas.microsoft.com/office/drawing/2014/main" id="{BB589263-7A8D-7FB3-AB42-54A4EF3C4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" t="19632" r="2686" b="9120"/>
          <a:stretch/>
        </p:blipFill>
        <p:spPr>
          <a:xfrm>
            <a:off x="463760" y="986319"/>
            <a:ext cx="11264479" cy="5490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DE473-D95B-D7E0-2EBE-6FB9C5D79954}"/>
              </a:ext>
            </a:extLst>
          </p:cNvPr>
          <p:cNvSpPr txBox="1"/>
          <p:nvPr/>
        </p:nvSpPr>
        <p:spPr>
          <a:xfrm>
            <a:off x="0" y="6477098"/>
            <a:ext cx="60983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Armstrong AJ et al. </a:t>
            </a:r>
            <a:r>
              <a:rPr lang="en-US" sz="15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US" sz="15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Urol</a:t>
            </a:r>
            <a:r>
              <a:rPr lang="en-US" sz="15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2023;84(2):229-41.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D1000C-F4F9-74BE-E309-A0399D7299A4}"/>
              </a:ext>
            </a:extLst>
          </p:cNvPr>
          <p:cNvSpPr/>
          <p:nvPr/>
        </p:nvSpPr>
        <p:spPr bwMode="auto">
          <a:xfrm>
            <a:off x="321949" y="6139543"/>
            <a:ext cx="11532598" cy="420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0DE9F-9954-F7B5-4244-5E6DCAC0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8" y="-26819"/>
            <a:ext cx="11416533" cy="1003691"/>
          </a:xfrm>
        </p:spPr>
        <p:txBody>
          <a:bodyPr/>
          <a:lstStyle/>
          <a:p>
            <a:pPr algn="l"/>
            <a:r>
              <a:rPr lang="en-US" sz="2600" dirty="0"/>
              <a:t>Post-Hoc Analysis of ARCHES: </a:t>
            </a:r>
            <a:r>
              <a:rPr lang="en-US" sz="2600" dirty="0" err="1"/>
              <a:t>rPFS</a:t>
            </a:r>
            <a:r>
              <a:rPr lang="en-US" sz="2600" dirty="0"/>
              <a:t> by Oligometastatic and Polymetastatic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4D776-6D35-F507-B53A-43C940A1B5C8}"/>
              </a:ext>
            </a:extLst>
          </p:cNvPr>
          <p:cNvSpPr txBox="1"/>
          <p:nvPr/>
        </p:nvSpPr>
        <p:spPr>
          <a:xfrm>
            <a:off x="-6575" y="6560225"/>
            <a:ext cx="60983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Armstrong AJ et al. </a:t>
            </a:r>
            <a:r>
              <a:rPr lang="en-US" sz="15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US" sz="15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Urol</a:t>
            </a:r>
            <a:r>
              <a:rPr lang="en-US" sz="15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2023;84(2):229-41.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278C87-6EC2-4940-A073-CE853ECB2D9D}"/>
              </a:ext>
            </a:extLst>
          </p:cNvPr>
          <p:cNvGrpSpPr/>
          <p:nvPr/>
        </p:nvGrpSpPr>
        <p:grpSpPr>
          <a:xfrm>
            <a:off x="337453" y="804106"/>
            <a:ext cx="11508632" cy="5504343"/>
            <a:chOff x="404670" y="1094850"/>
            <a:chExt cx="11482529" cy="54653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672100-F7CD-B32D-3ED5-C95C14D9803C}"/>
                </a:ext>
              </a:extLst>
            </p:cNvPr>
            <p:cNvSpPr/>
            <p:nvPr/>
          </p:nvSpPr>
          <p:spPr bwMode="auto">
            <a:xfrm>
              <a:off x="404670" y="1094851"/>
              <a:ext cx="201061" cy="54653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7CE1F6-4633-2884-CBDE-7574D190E32C}"/>
                </a:ext>
              </a:extLst>
            </p:cNvPr>
            <p:cNvGrpSpPr/>
            <p:nvPr/>
          </p:nvGrpSpPr>
          <p:grpSpPr>
            <a:xfrm>
              <a:off x="557826" y="1094850"/>
              <a:ext cx="11329373" cy="5465375"/>
              <a:chOff x="823708" y="1671780"/>
              <a:chExt cx="10574254" cy="4818531"/>
            </a:xfrm>
          </p:grpSpPr>
          <p:pic>
            <p:nvPicPr>
              <p:cNvPr id="15" name="Picture 14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3B424FC0-3648-E3A2-8B3E-B4C5E01CFD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330"/>
              <a:stretch/>
            </p:blipFill>
            <p:spPr>
              <a:xfrm>
                <a:off x="823708" y="1671783"/>
                <a:ext cx="10210839" cy="4818528"/>
              </a:xfrm>
              <a:prstGeom prst="rect">
                <a:avLst/>
              </a:prstGeom>
            </p:spPr>
          </p:pic>
          <p:pic>
            <p:nvPicPr>
              <p:cNvPr id="16" name="Picture 15" descr="A graph of different colored lines&#10;&#10;Description automatically generated">
                <a:extLst>
                  <a:ext uri="{FF2B5EF4-FFF2-40B4-BE49-F238E27FC236}">
                    <a16:creationId xmlns:a16="http://schemas.microsoft.com/office/drawing/2014/main" id="{745D8412-6AA2-D60A-C971-E062C7F22B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8334" t="4025" b="7057"/>
              <a:stretch/>
            </p:blipFill>
            <p:spPr>
              <a:xfrm>
                <a:off x="6820474" y="1671780"/>
                <a:ext cx="4577488" cy="4818528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70620A3-9BF8-897A-C3C3-34D120B2C0B1}"/>
              </a:ext>
            </a:extLst>
          </p:cNvPr>
          <p:cNvSpPr txBox="1"/>
          <p:nvPr/>
        </p:nvSpPr>
        <p:spPr>
          <a:xfrm>
            <a:off x="7016018" y="4394683"/>
            <a:ext cx="497450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− E</a:t>
            </a:r>
            <a:r>
              <a:rPr lang="en-US" sz="1500" b="1" dirty="0">
                <a:effectLst/>
              </a:rPr>
              <a:t>nzalutamide </a:t>
            </a:r>
            <a:r>
              <a:rPr lang="en-US" sz="1500" b="1" dirty="0"/>
              <a:t>+ </a:t>
            </a:r>
            <a:r>
              <a:rPr lang="en-US" sz="1500" b="1" dirty="0">
                <a:effectLst/>
              </a:rPr>
              <a:t>ADT delayed radiographic progression and improved survival in patients with oligometastatic or polymetastatic</a:t>
            </a:r>
            <a:r>
              <a:rPr lang="en-US" sz="1500" b="1" dirty="0"/>
              <a:t> </a:t>
            </a:r>
            <a:r>
              <a:rPr lang="en-US" sz="1500" b="1" dirty="0">
                <a:effectLst/>
              </a:rPr>
              <a:t>HSPC. </a:t>
            </a:r>
          </a:p>
          <a:p>
            <a:r>
              <a:rPr lang="en-US" sz="1500" b="1" dirty="0"/>
              <a:t>- </a:t>
            </a:r>
            <a:r>
              <a:rPr lang="en-US" sz="1500" b="1" dirty="0">
                <a:effectLst/>
              </a:rPr>
              <a:t>Patients with oligometastatic HSPC who received enzalutamide + ADT had better clinical outcomes than those with polymetastatic disease, with all subgroups benefiting over ADT alone, suggesting that earlier treatment intensification with systemic potent AR inhibition is advantageous.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CCAE3-9AB1-0E2E-F16A-02C377B9CB27}"/>
              </a:ext>
            </a:extLst>
          </p:cNvPr>
          <p:cNvSpPr txBox="1"/>
          <p:nvPr/>
        </p:nvSpPr>
        <p:spPr>
          <a:xfrm>
            <a:off x="7728857" y="849683"/>
            <a:ext cx="412921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Oligometastatic: Patients with 1-5 metastases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C2C7B-F564-A399-EAA7-FCD5864BDCD7}"/>
              </a:ext>
            </a:extLst>
          </p:cNvPr>
          <p:cNvSpPr txBox="1"/>
          <p:nvPr/>
        </p:nvSpPr>
        <p:spPr>
          <a:xfrm>
            <a:off x="8220015" y="2898070"/>
            <a:ext cx="3626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Polymetastatic: Patients with ≥6 metastases</a:t>
            </a:r>
          </a:p>
        </p:txBody>
      </p:sp>
    </p:spTree>
    <p:extLst>
      <p:ext uri="{BB962C8B-B14F-4D97-AF65-F5344CB8AC3E}">
        <p14:creationId xmlns:p14="http://schemas.microsoft.com/office/powerpoint/2010/main" val="26881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EB33-3A5A-1D07-DF93-149054913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-62929"/>
            <a:ext cx="10358967" cy="1143000"/>
          </a:xfrm>
        </p:spPr>
        <p:txBody>
          <a:bodyPr/>
          <a:lstStyle/>
          <a:p>
            <a:r>
              <a:rPr lang="en-US" dirty="0"/>
              <a:t>ENZAMET Study Design </a:t>
            </a:r>
          </a:p>
        </p:txBody>
      </p:sp>
      <p:pic>
        <p:nvPicPr>
          <p:cNvPr id="3" name="Picture 2" descr="A diagram of a patient's reaction&#10;&#10;Description automatically generated">
            <a:extLst>
              <a:ext uri="{FF2B5EF4-FFF2-40B4-BE49-F238E27FC236}">
                <a16:creationId xmlns:a16="http://schemas.microsoft.com/office/drawing/2014/main" id="{7F0EE149-D58C-D3EC-FE19-2842E9FA1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955" b="3449"/>
          <a:stretch/>
        </p:blipFill>
        <p:spPr>
          <a:xfrm>
            <a:off x="360389" y="934948"/>
            <a:ext cx="11471956" cy="57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C663D06-CE49-A60F-B39A-4EDB3A1D4A8B}"/>
              </a:ext>
            </a:extLst>
          </p:cNvPr>
          <p:cNvSpPr/>
          <p:nvPr/>
        </p:nvSpPr>
        <p:spPr bwMode="auto">
          <a:xfrm>
            <a:off x="71634" y="4211264"/>
            <a:ext cx="6589621" cy="3077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CBC0F-32E8-77A2-3000-E5F29BAC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05940"/>
            <a:ext cx="10358967" cy="1143000"/>
          </a:xfrm>
        </p:spPr>
        <p:txBody>
          <a:bodyPr/>
          <a:lstStyle/>
          <a:p>
            <a:r>
              <a:rPr lang="en-US" dirty="0"/>
              <a:t>ENZAMET: Overall Survival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B2364-6D58-2C27-81FA-095EDC33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5" b="874"/>
          <a:stretch/>
        </p:blipFill>
        <p:spPr>
          <a:xfrm>
            <a:off x="71635" y="1234396"/>
            <a:ext cx="6589621" cy="2976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A2ED9-E6D3-DF40-3FE5-E2265F0E1205}"/>
              </a:ext>
            </a:extLst>
          </p:cNvPr>
          <p:cNvSpPr txBox="1"/>
          <p:nvPr/>
        </p:nvSpPr>
        <p:spPr>
          <a:xfrm>
            <a:off x="0" y="6550223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Sweeney CJ et al. 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Lancet Oncol 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2023;24(4):323-34.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6B819-8DD0-A436-AFCB-5EB98C414AD9}"/>
              </a:ext>
            </a:extLst>
          </p:cNvPr>
          <p:cNvSpPr txBox="1"/>
          <p:nvPr/>
        </p:nvSpPr>
        <p:spPr>
          <a:xfrm>
            <a:off x="623641" y="4180487"/>
            <a:ext cx="6109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211D1E"/>
                </a:solidFill>
                <a:effectLst/>
              </a:rPr>
              <a:t>Time since randomization (months) </a:t>
            </a:r>
          </a:p>
        </p:txBody>
      </p:sp>
      <p:pic>
        <p:nvPicPr>
          <p:cNvPr id="16" name="Picture 15" descr="A graph of a number of patients with diabetes&#10;&#10;Description automatically generated with medium confidence">
            <a:extLst>
              <a:ext uri="{FF2B5EF4-FFF2-40B4-BE49-F238E27FC236}">
                <a16:creationId xmlns:a16="http://schemas.microsoft.com/office/drawing/2014/main" id="{26F2DCC4-240E-6BA1-EABE-9E9CEF326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6"/>
          <a:stretch/>
        </p:blipFill>
        <p:spPr>
          <a:xfrm>
            <a:off x="6732894" y="1234408"/>
            <a:ext cx="5302731" cy="2429089"/>
          </a:xfrm>
          <a:prstGeom prst="rect">
            <a:avLst/>
          </a:prstGeom>
        </p:spPr>
      </p:pic>
      <p:pic>
        <p:nvPicPr>
          <p:cNvPr id="18" name="Picture 17" descr="A graph of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CFEA83F3-0542-568D-9F21-F9D53FF8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4"/>
          <a:stretch/>
        </p:blipFill>
        <p:spPr>
          <a:xfrm>
            <a:off x="6732894" y="3710180"/>
            <a:ext cx="5302730" cy="25122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0E8D27-E34E-F773-66F6-CC39BCB15590}"/>
              </a:ext>
            </a:extLst>
          </p:cNvPr>
          <p:cNvSpPr txBox="1"/>
          <p:nvPr/>
        </p:nvSpPr>
        <p:spPr>
          <a:xfrm>
            <a:off x="9423045" y="3710180"/>
            <a:ext cx="6109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1D1E"/>
                </a:solidFill>
              </a:rPr>
              <a:t>M</a:t>
            </a:r>
            <a:r>
              <a:rPr lang="en-US" sz="1400" dirty="0">
                <a:solidFill>
                  <a:srgbClr val="211D1E"/>
                </a:solidFill>
                <a:effectLst/>
              </a:rPr>
              <a:t>etachronous metastatic disease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DBB83-6780-04F6-46D8-4AF7FB9CDBD1}"/>
              </a:ext>
            </a:extLst>
          </p:cNvPr>
          <p:cNvSpPr txBox="1"/>
          <p:nvPr/>
        </p:nvSpPr>
        <p:spPr>
          <a:xfrm>
            <a:off x="9423045" y="1234408"/>
            <a:ext cx="6109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1D1E"/>
                </a:solidFill>
              </a:rPr>
              <a:t>Synchronous </a:t>
            </a:r>
            <a:r>
              <a:rPr lang="en-US" sz="1400" dirty="0">
                <a:solidFill>
                  <a:srgbClr val="211D1E"/>
                </a:solidFill>
                <a:effectLst/>
              </a:rPr>
              <a:t>metastatic disease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1E58BD-5C66-8570-6B04-CBD16B232966}"/>
              </a:ext>
            </a:extLst>
          </p:cNvPr>
          <p:cNvSpPr/>
          <p:nvPr/>
        </p:nvSpPr>
        <p:spPr bwMode="auto">
          <a:xfrm>
            <a:off x="6732894" y="3477879"/>
            <a:ext cx="502793" cy="1856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5063BB-C0AC-7A12-6D7D-00C6E41198F3}"/>
              </a:ext>
            </a:extLst>
          </p:cNvPr>
          <p:cNvSpPr/>
          <p:nvPr/>
        </p:nvSpPr>
        <p:spPr bwMode="auto">
          <a:xfrm>
            <a:off x="6732893" y="6013015"/>
            <a:ext cx="502793" cy="1856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3ABF89-4AC4-334F-13F4-6CFFD992C92D}"/>
              </a:ext>
            </a:extLst>
          </p:cNvPr>
          <p:cNvSpPr txBox="1"/>
          <p:nvPr/>
        </p:nvSpPr>
        <p:spPr>
          <a:xfrm>
            <a:off x="910463" y="2941450"/>
            <a:ext cx="465151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Control group: median not reached </a:t>
            </a:r>
          </a:p>
          <a:p>
            <a:r>
              <a:rPr lang="en-US" sz="1600" dirty="0"/>
              <a:t>Enzalutamide group: median not reached</a:t>
            </a:r>
          </a:p>
          <a:p>
            <a:r>
              <a:rPr lang="en-US" sz="1600" b="1" dirty="0"/>
              <a:t>HR 0.70 </a:t>
            </a:r>
            <a:r>
              <a:rPr lang="en-US" sz="1600" dirty="0"/>
              <a:t>(95% CI 0.58-0.84)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98B85A-6E02-0065-1ABE-C8CF3787EAF1}"/>
              </a:ext>
            </a:extLst>
          </p:cNvPr>
          <p:cNvSpPr/>
          <p:nvPr/>
        </p:nvSpPr>
        <p:spPr bwMode="auto">
          <a:xfrm>
            <a:off x="849109" y="2491734"/>
            <a:ext cx="1589290" cy="4633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E0E48B-BCBD-819A-8DF3-162DA3FC2104}"/>
              </a:ext>
            </a:extLst>
          </p:cNvPr>
          <p:cNvCxnSpPr/>
          <p:nvPr/>
        </p:nvCxnSpPr>
        <p:spPr bwMode="auto">
          <a:xfrm>
            <a:off x="1179928" y="2392144"/>
            <a:ext cx="463826" cy="0"/>
          </a:xfrm>
          <a:prstGeom prst="line">
            <a:avLst/>
          </a:prstGeom>
          <a:solidFill>
            <a:srgbClr val="FFFF00"/>
          </a:solidFill>
          <a:ln w="34925" cap="flat" cmpd="sng" algn="ctr">
            <a:solidFill>
              <a:srgbClr val="0096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2E1DD86-F5BC-BF98-40E9-8BE4FAA5D798}"/>
              </a:ext>
            </a:extLst>
          </p:cNvPr>
          <p:cNvSpPr txBox="1"/>
          <p:nvPr/>
        </p:nvSpPr>
        <p:spPr>
          <a:xfrm>
            <a:off x="7847212" y="2070521"/>
            <a:ext cx="199347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Enzalutamide + docetaxel</a:t>
            </a:r>
          </a:p>
          <a:p>
            <a:r>
              <a:rPr lang="en-US" sz="1200" dirty="0"/>
              <a:t>Control + docetaxel</a:t>
            </a:r>
          </a:p>
          <a:p>
            <a:endParaRPr lang="en-US" sz="12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C28B143-1526-DE6F-69EB-57F11B93E383}"/>
              </a:ext>
            </a:extLst>
          </p:cNvPr>
          <p:cNvCxnSpPr>
            <a:cxnSpLocks/>
          </p:cNvCxnSpPr>
          <p:nvPr/>
        </p:nvCxnSpPr>
        <p:spPr bwMode="auto">
          <a:xfrm>
            <a:off x="1181762" y="2594604"/>
            <a:ext cx="395246" cy="0"/>
          </a:xfrm>
          <a:prstGeom prst="line">
            <a:avLst/>
          </a:prstGeom>
          <a:solidFill>
            <a:srgbClr val="FFFF00"/>
          </a:solidFill>
          <a:ln w="34925" cap="flat" cmpd="sng" algn="ctr">
            <a:solidFill>
              <a:srgbClr val="72AC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79D0E4-10DD-725C-8BA2-444AF41349BE}"/>
              </a:ext>
            </a:extLst>
          </p:cNvPr>
          <p:cNvSpPr txBox="1"/>
          <p:nvPr/>
        </p:nvSpPr>
        <p:spPr>
          <a:xfrm>
            <a:off x="7438731" y="2578868"/>
            <a:ext cx="436138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effectLst/>
              </a:rPr>
              <a:t>Control group: median 22·0 months (95% CI 20·0–25·0) </a:t>
            </a:r>
          </a:p>
          <a:p>
            <a:r>
              <a:rPr lang="en-US" sz="1200" dirty="0">
                <a:solidFill>
                  <a:srgbClr val="211D1E"/>
                </a:solidFill>
                <a:effectLst/>
              </a:rPr>
              <a:t>Enzalutamide group: median 68·0 months (95% CI 59·0–81·0)</a:t>
            </a:r>
          </a:p>
          <a:p>
            <a:r>
              <a:rPr lang="en-US" sz="1200" b="1" dirty="0">
                <a:solidFill>
                  <a:srgbClr val="211D1E"/>
                </a:solidFill>
                <a:effectLst/>
              </a:rPr>
              <a:t> HR 0·44 (</a:t>
            </a:r>
            <a:r>
              <a:rPr lang="en-US" sz="1200" dirty="0">
                <a:solidFill>
                  <a:srgbClr val="211D1E"/>
                </a:solidFill>
                <a:effectLst/>
              </a:rPr>
              <a:t>95% CI 0·38–0·52) 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A848D4-40F4-EDF0-7576-AC7136920F6C}"/>
              </a:ext>
            </a:extLst>
          </p:cNvPr>
          <p:cNvSpPr/>
          <p:nvPr/>
        </p:nvSpPr>
        <p:spPr bwMode="auto">
          <a:xfrm>
            <a:off x="7451966" y="2093862"/>
            <a:ext cx="450591" cy="46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076228-4F67-65A6-C22E-AB207ECB8221}"/>
              </a:ext>
            </a:extLst>
          </p:cNvPr>
          <p:cNvSpPr txBox="1"/>
          <p:nvPr/>
        </p:nvSpPr>
        <p:spPr>
          <a:xfrm>
            <a:off x="1673853" y="2230123"/>
            <a:ext cx="146794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Control</a:t>
            </a:r>
          </a:p>
          <a:p>
            <a:r>
              <a:rPr lang="en-US" sz="1400" dirty="0"/>
              <a:t>Enzalutamide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B1166A-8E13-2ADA-62BB-C33EB39D639B}"/>
              </a:ext>
            </a:extLst>
          </p:cNvPr>
          <p:cNvCxnSpPr/>
          <p:nvPr/>
        </p:nvCxnSpPr>
        <p:spPr bwMode="auto">
          <a:xfrm>
            <a:off x="7438731" y="2386181"/>
            <a:ext cx="463826" cy="0"/>
          </a:xfrm>
          <a:prstGeom prst="line">
            <a:avLst/>
          </a:prstGeom>
          <a:solidFill>
            <a:srgbClr val="FFFF00"/>
          </a:solidFill>
          <a:ln w="34925" cap="flat" cmpd="sng" algn="ctr">
            <a:solidFill>
              <a:srgbClr val="0096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199F55-F11F-CE9B-BA19-CAF6EA2019CA}"/>
              </a:ext>
            </a:extLst>
          </p:cNvPr>
          <p:cNvCxnSpPr>
            <a:cxnSpLocks/>
          </p:cNvCxnSpPr>
          <p:nvPr/>
        </p:nvCxnSpPr>
        <p:spPr bwMode="auto">
          <a:xfrm>
            <a:off x="7451966" y="2210281"/>
            <a:ext cx="395246" cy="0"/>
          </a:xfrm>
          <a:prstGeom prst="line">
            <a:avLst/>
          </a:prstGeom>
          <a:solidFill>
            <a:srgbClr val="FFFF00"/>
          </a:solidFill>
          <a:ln w="34925" cap="flat" cmpd="sng" algn="ctr">
            <a:solidFill>
              <a:srgbClr val="72AC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ED2C860-CB14-702E-A954-F9112197B037}"/>
              </a:ext>
            </a:extLst>
          </p:cNvPr>
          <p:cNvSpPr txBox="1"/>
          <p:nvPr/>
        </p:nvSpPr>
        <p:spPr>
          <a:xfrm>
            <a:off x="7438731" y="4977261"/>
            <a:ext cx="458365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effectLst/>
              </a:rPr>
              <a:t>Control group: median 25·0 months (95% CI 22·0–30·0) </a:t>
            </a:r>
          </a:p>
          <a:p>
            <a:r>
              <a:rPr lang="en-US" sz="1200" dirty="0">
                <a:solidFill>
                  <a:srgbClr val="211D1E"/>
                </a:solidFill>
                <a:effectLst/>
              </a:rPr>
              <a:t>Enzalutamide group: median 81·0 months (95% CI 64·0–NA) </a:t>
            </a:r>
          </a:p>
          <a:p>
            <a:r>
              <a:rPr lang="en-US" sz="1200" b="1" dirty="0">
                <a:solidFill>
                  <a:srgbClr val="211D1E"/>
                </a:solidFill>
                <a:effectLst/>
              </a:rPr>
              <a:t>HR 0·45 (</a:t>
            </a:r>
            <a:r>
              <a:rPr lang="en-US" sz="1200" dirty="0">
                <a:solidFill>
                  <a:srgbClr val="211D1E"/>
                </a:solidFill>
                <a:effectLst/>
              </a:rPr>
              <a:t>95% CI 0·39–0·53) 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D1BDE6-495D-2B0C-B9FE-A2D21174AD5C}"/>
              </a:ext>
            </a:extLst>
          </p:cNvPr>
          <p:cNvSpPr txBox="1"/>
          <p:nvPr/>
        </p:nvSpPr>
        <p:spPr>
          <a:xfrm rot="16200000">
            <a:off x="-1193368" y="2801242"/>
            <a:ext cx="2886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Overall Survival (%)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31F1D9-6965-B33C-44EC-D817A4D12214}"/>
              </a:ext>
            </a:extLst>
          </p:cNvPr>
          <p:cNvSpPr txBox="1"/>
          <p:nvPr/>
        </p:nvSpPr>
        <p:spPr>
          <a:xfrm rot="16200000">
            <a:off x="5705779" y="2325406"/>
            <a:ext cx="2378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Overall Survival (%)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735910-8BF7-4A3E-3E6D-420A7006E8B9}"/>
              </a:ext>
            </a:extLst>
          </p:cNvPr>
          <p:cNvSpPr txBox="1"/>
          <p:nvPr/>
        </p:nvSpPr>
        <p:spPr>
          <a:xfrm rot="16200000">
            <a:off x="5707772" y="4796566"/>
            <a:ext cx="2378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Overall Survival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42F30-2EE5-A1D8-9051-66D8FC8CD12B}"/>
              </a:ext>
            </a:extLst>
          </p:cNvPr>
          <p:cNvSpPr txBox="1"/>
          <p:nvPr/>
        </p:nvSpPr>
        <p:spPr>
          <a:xfrm>
            <a:off x="245801" y="4268090"/>
            <a:ext cx="631211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>
                <a:effectLst/>
              </a:rPr>
            </a:br>
            <a:endParaRPr lang="en-US" b="1" dirty="0">
              <a:effectLst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</a:rPr>
              <a:t> –</a:t>
            </a:r>
            <a:r>
              <a:rPr lang="en-US" sz="2000" b="1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1" dirty="0">
                <a:solidFill>
                  <a:srgbClr val="211D1E"/>
                </a:solidFill>
                <a:effectLst/>
              </a:rPr>
              <a:t>The addition of enzalutamide to standard of care showed sustained improvement in overall survival for patients with </a:t>
            </a:r>
            <a:r>
              <a:rPr lang="en-US" sz="2000" b="1" dirty="0" err="1">
                <a:solidFill>
                  <a:srgbClr val="211D1E"/>
                </a:solidFill>
                <a:effectLst/>
              </a:rPr>
              <a:t>mHSPC</a:t>
            </a:r>
            <a:r>
              <a:rPr lang="en-US" sz="2000" b="1" dirty="0">
                <a:solidFill>
                  <a:srgbClr val="211D1E"/>
                </a:solidFill>
                <a:effectLst/>
              </a:rPr>
              <a:t> and should be considered as a treatment option for eligible patients. </a:t>
            </a:r>
          </a:p>
        </p:txBody>
      </p:sp>
    </p:spTree>
    <p:extLst>
      <p:ext uri="{BB962C8B-B14F-4D97-AF65-F5344CB8AC3E}">
        <p14:creationId xmlns:p14="http://schemas.microsoft.com/office/powerpoint/2010/main" val="305034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B0C4-D3C7-D084-58C2-862E8C49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50" y="280801"/>
            <a:ext cx="11155680" cy="1143000"/>
          </a:xfrm>
        </p:spPr>
        <p:txBody>
          <a:bodyPr/>
          <a:lstStyle/>
          <a:p>
            <a:pPr algn="l"/>
            <a:r>
              <a:rPr lang="en-US" sz="2800" dirty="0"/>
              <a:t>ARASENS: A Randomized Phase III Trial of </a:t>
            </a:r>
            <a:r>
              <a:rPr lang="en-US" sz="2800" dirty="0" err="1"/>
              <a:t>Darolutamide</a:t>
            </a:r>
            <a:r>
              <a:rPr lang="en-US" sz="2800" dirty="0"/>
              <a:t> versus Placebo for Metastatic Hormone-Sensitive Prostate Cancer (</a:t>
            </a:r>
            <a:r>
              <a:rPr lang="en-US" sz="2800" dirty="0" err="1"/>
              <a:t>mHSPC</a:t>
            </a:r>
            <a:r>
              <a:rPr lang="en-US" sz="2800" dirty="0"/>
              <a:t>) – Study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D2D02-567F-BCA2-5EE6-1AD6ECAB9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7449" r="1070" b="37401"/>
          <a:stretch/>
        </p:blipFill>
        <p:spPr>
          <a:xfrm>
            <a:off x="262889" y="1756841"/>
            <a:ext cx="11666222" cy="4232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EBF4F-1CC8-644E-14BA-4A71C1F56B19}"/>
              </a:ext>
            </a:extLst>
          </p:cNvPr>
          <p:cNvSpPr txBox="1"/>
          <p:nvPr/>
        </p:nvSpPr>
        <p:spPr>
          <a:xfrm>
            <a:off x="191344" y="6469404"/>
            <a:ext cx="55769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Smith MR et al. Genitourinary Cancers Symposium 2022;Abstract 13. </a:t>
            </a:r>
          </a:p>
        </p:txBody>
      </p:sp>
    </p:spTree>
    <p:extLst>
      <p:ext uri="{BB962C8B-B14F-4D97-AF65-F5344CB8AC3E}">
        <p14:creationId xmlns:p14="http://schemas.microsoft.com/office/powerpoint/2010/main" val="40331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itle 1">
            <a:extLst>
              <a:ext uri="{FF2B5EF4-FFF2-40B4-BE49-F238E27FC236}">
                <a16:creationId xmlns:a16="http://schemas.microsoft.com/office/drawing/2014/main" id="{4E2CD8C9-8D8F-7796-ECC9-F069DD414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7713" y="403226"/>
            <a:ext cx="8229600" cy="430887"/>
          </a:xfrm>
        </p:spPr>
        <p:txBody>
          <a:bodyPr/>
          <a:lstStyle/>
          <a:p>
            <a:r>
              <a:rPr lang="en-US" altLang="en-US" sz="2800" b="1">
                <a:solidFill>
                  <a:srgbClr val="FFFF00"/>
                </a:solidFill>
              </a:rPr>
              <a:t>Definition of Disease Volume and Risk Subgroups</a:t>
            </a:r>
          </a:p>
        </p:txBody>
      </p:sp>
      <p:sp>
        <p:nvSpPr>
          <p:cNvPr id="271363" name="Slide Number Placeholder 2">
            <a:extLst>
              <a:ext uri="{FF2B5EF4-FFF2-40B4-BE49-F238E27FC236}">
                <a16:creationId xmlns:a16="http://schemas.microsoft.com/office/drawing/2014/main" id="{A28F81CB-8DC9-1E96-9040-9E4E704C297B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0301819" y="6378577"/>
            <a:ext cx="2804583" cy="923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="t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21B03-D07E-4B4B-A700-545732B10AC8}" type="slidenum">
              <a:rPr lang="en-US" altLang="en-US" sz="600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 sz="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4E44898-B9CA-57EE-523F-301F9E49BB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20048387"/>
              </p:ext>
            </p:extLst>
          </p:nvPr>
        </p:nvGraphicFramePr>
        <p:xfrm>
          <a:off x="1480456" y="1406267"/>
          <a:ext cx="9557658" cy="3688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8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59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High-Volume Disease: CHAARTED Criteria</a:t>
                      </a:r>
                      <a:r>
                        <a:rPr lang="en-US" sz="2000" baseline="30000" dirty="0"/>
                        <a:t>1</a:t>
                      </a:r>
                    </a:p>
                  </a:txBody>
                  <a:tcPr marL="68580" marR="68580" marT="34295" marB="3429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High-Risk Disease: LATITUDE Criteria</a:t>
                      </a:r>
                      <a:r>
                        <a:rPr lang="en-US" sz="2000" baseline="30000" dirty="0"/>
                        <a:t>2</a:t>
                      </a:r>
                    </a:p>
                  </a:txBody>
                  <a:tcPr marL="68580" marR="68580" marT="34295" marB="34295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051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/>
                        <a:t>Visceral metastases 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2000" b="1" dirty="0"/>
                        <a:t>4 bo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2000" b="1" dirty="0"/>
                        <a:t>e metastases with 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 beyond the vertebral column/pelvis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000" b="1" baseline="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 risk factors: 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Gleason score ≥8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≥3 bone metastases</a:t>
                      </a:r>
                      <a:r>
                        <a:rPr lang="en-US" sz="2000" b="1" baseline="30000" dirty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000" b="1" dirty="0"/>
                        <a:t>Visceral metastases </a:t>
                      </a: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24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5" marB="34295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1377" name="TextBox 8">
            <a:extLst>
              <a:ext uri="{FF2B5EF4-FFF2-40B4-BE49-F238E27FC236}">
                <a16:creationId xmlns:a16="http://schemas.microsoft.com/office/drawing/2014/main" id="{699399D8-EE1D-4178-6284-C52A8557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30" y="5605741"/>
            <a:ext cx="110054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rgbClr val="FFFFFF"/>
                </a:solidFill>
              </a:rPr>
              <a:t>1. </a:t>
            </a:r>
            <a:r>
              <a:rPr lang="en-US" altLang="en-US" sz="1100" dirty="0">
                <a:solidFill>
                  <a:srgbClr val="FFFFFF"/>
                </a:solidFill>
                <a:cs typeface="Times New Roman" panose="02020603050405020304" pitchFamily="18" charset="0"/>
              </a:rPr>
              <a:t>Sweeney CJ, et al. </a:t>
            </a:r>
            <a:r>
              <a:rPr lang="en-US" altLang="en-US" sz="1100" i="1" dirty="0">
                <a:solidFill>
                  <a:srgbClr val="FFFFFF"/>
                </a:solidFill>
                <a:cs typeface="Times New Roman" panose="02020603050405020304" pitchFamily="18" charset="0"/>
              </a:rPr>
              <a:t>N Engl J Med</a:t>
            </a:r>
            <a:r>
              <a:rPr lang="en-US" altLang="en-US" sz="1100" dirty="0">
                <a:solidFill>
                  <a:srgbClr val="FFFFFF"/>
                </a:solidFill>
                <a:cs typeface="Times New Roman" panose="02020603050405020304" pitchFamily="18" charset="0"/>
              </a:rPr>
              <a:t>. 2015; 373:737-746; 2. Fizazi K, et al. </a:t>
            </a:r>
            <a:r>
              <a:rPr lang="en-US" altLang="en-US" sz="1100" i="1" dirty="0">
                <a:solidFill>
                  <a:srgbClr val="FFFFFF"/>
                </a:solidFill>
                <a:cs typeface="Times New Roman" panose="02020603050405020304" pitchFamily="18" charset="0"/>
              </a:rPr>
              <a:t>N Engl J Med</a:t>
            </a:r>
            <a:r>
              <a:rPr lang="en-US" altLang="en-US" sz="1100" dirty="0">
                <a:solidFill>
                  <a:srgbClr val="FFFFFF"/>
                </a:solidFill>
                <a:cs typeface="Times New Roman" panose="02020603050405020304" pitchFamily="18" charset="0"/>
              </a:rPr>
              <a:t>. 2017;377:352-360; 3. Manohar PR, et al. </a:t>
            </a:r>
            <a:r>
              <a:rPr lang="en-US" altLang="en-US" sz="1100" i="1" dirty="0">
                <a:solidFill>
                  <a:srgbClr val="FFFFFF"/>
                </a:solidFill>
                <a:cs typeface="Times New Roman" panose="02020603050405020304" pitchFamily="18" charset="0"/>
              </a:rPr>
              <a:t>World J </a:t>
            </a:r>
            <a:r>
              <a:rPr lang="en-US" altLang="en-US" sz="1100" i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Nucl</a:t>
            </a:r>
            <a:r>
              <a:rPr lang="en-US" altLang="en-US" sz="1100" i="1" dirty="0">
                <a:solidFill>
                  <a:srgbClr val="FFFFFF"/>
                </a:solidFill>
                <a:cs typeface="Times New Roman" panose="02020603050405020304" pitchFamily="18" charset="0"/>
              </a:rPr>
              <a:t> Med</a:t>
            </a:r>
            <a:r>
              <a:rPr lang="en-US" altLang="en-US" sz="1100" dirty="0">
                <a:solidFill>
                  <a:srgbClr val="FFFFFF"/>
                </a:solidFill>
                <a:cs typeface="Times New Roman" panose="02020603050405020304" pitchFamily="18" charset="0"/>
              </a:rPr>
              <a:t>. 2017;16:39-44.</a:t>
            </a:r>
            <a:endParaRPr lang="en-US" altLang="en-US"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E7A078-3B28-901A-D71D-5147D4788D9D}"/>
              </a:ext>
            </a:extLst>
          </p:cNvPr>
          <p:cNvSpPr/>
          <p:nvPr/>
        </p:nvSpPr>
        <p:spPr bwMode="auto">
          <a:xfrm>
            <a:off x="440222" y="1312124"/>
            <a:ext cx="11311558" cy="6712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474FFB-2DC5-BC5E-DF33-99C50FD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24"/>
            <a:ext cx="12192000" cy="1143000"/>
          </a:xfrm>
        </p:spPr>
        <p:txBody>
          <a:bodyPr/>
          <a:lstStyle/>
          <a:p>
            <a:r>
              <a:rPr lang="en-US" dirty="0"/>
              <a:t>Phase III ARASENS Trial: Overall Survival by Subgroup (Disease Volume)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92705-CFAC-1B27-BFEE-6ACF198AD486}"/>
              </a:ext>
            </a:extLst>
          </p:cNvPr>
          <p:cNvSpPr txBox="1"/>
          <p:nvPr/>
        </p:nvSpPr>
        <p:spPr>
          <a:xfrm>
            <a:off x="0" y="6469404"/>
            <a:ext cx="42055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Hussain M et al. </a:t>
            </a:r>
            <a:r>
              <a:rPr lang="en-US" sz="1500" b="0" i="1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2023;41(20):3595-607.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9901441-20D6-4F0A-F3CC-75AE46F3A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4628" r="554" b="59089"/>
          <a:stretch/>
        </p:blipFill>
        <p:spPr bwMode="auto">
          <a:xfrm>
            <a:off x="440221" y="1950993"/>
            <a:ext cx="11311558" cy="392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E6237-B553-48C0-BDEA-D036E0B8EDC1}"/>
              </a:ext>
            </a:extLst>
          </p:cNvPr>
          <p:cNvSpPr txBox="1"/>
          <p:nvPr/>
        </p:nvSpPr>
        <p:spPr>
          <a:xfrm>
            <a:off x="2471184" y="1478921"/>
            <a:ext cx="309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High-volume disease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F6162-7DC4-0555-9BCE-5FD127436300}"/>
              </a:ext>
            </a:extLst>
          </p:cNvPr>
          <p:cNvSpPr txBox="1"/>
          <p:nvPr/>
        </p:nvSpPr>
        <p:spPr>
          <a:xfrm>
            <a:off x="8445886" y="1478921"/>
            <a:ext cx="309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Low-volume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DEB26-449F-D3C6-91D9-C7D08BDFBB3B}"/>
              </a:ext>
            </a:extLst>
          </p:cNvPr>
          <p:cNvSpPr txBox="1"/>
          <p:nvPr/>
        </p:nvSpPr>
        <p:spPr>
          <a:xfrm>
            <a:off x="1349437" y="3956165"/>
            <a:ext cx="26706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HR for death, 0.69</a:t>
            </a:r>
          </a:p>
          <a:p>
            <a:r>
              <a:rPr lang="en-US" dirty="0"/>
              <a:t>(95% CI, 0.57 to 0.82)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5327-4F05-8DEB-AC00-32A42E3113A3}"/>
              </a:ext>
            </a:extLst>
          </p:cNvPr>
          <p:cNvSpPr txBox="1"/>
          <p:nvPr/>
        </p:nvSpPr>
        <p:spPr>
          <a:xfrm>
            <a:off x="7324139" y="3956164"/>
            <a:ext cx="26706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HR for death, 0.68</a:t>
            </a:r>
          </a:p>
          <a:p>
            <a:r>
              <a:rPr lang="en-US" dirty="0"/>
              <a:t>(95% CI, 0.41 to 1.13)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58B328-6E25-4F80-F616-2219FFFC5D68}"/>
              </a:ext>
            </a:extLst>
          </p:cNvPr>
          <p:cNvSpPr/>
          <p:nvPr/>
        </p:nvSpPr>
        <p:spPr bwMode="auto">
          <a:xfrm>
            <a:off x="1703900" y="3524373"/>
            <a:ext cx="2570149" cy="3483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AB4B1-D113-D85F-9AB6-FAA538C0CC5B}"/>
              </a:ext>
            </a:extLst>
          </p:cNvPr>
          <p:cNvSpPr/>
          <p:nvPr/>
        </p:nvSpPr>
        <p:spPr bwMode="auto">
          <a:xfrm>
            <a:off x="1727200" y="3157880"/>
            <a:ext cx="1756229" cy="3628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D6EC2-2A84-E65C-82C5-CE8E2BEFBFBC}"/>
              </a:ext>
            </a:extLst>
          </p:cNvPr>
          <p:cNvSpPr txBox="1"/>
          <p:nvPr/>
        </p:nvSpPr>
        <p:spPr>
          <a:xfrm>
            <a:off x="1339162" y="3464892"/>
            <a:ext cx="333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Placebo + ADT + docetaxel</a:t>
            </a:r>
          </a:p>
          <a:p>
            <a:r>
              <a:rPr lang="en-US" sz="1400" dirty="0"/>
              <a:t>Median, 42.4 months (95% CI, 39.7 to 46.0)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DC2A7-B119-07C2-C441-9C10ED70D45C}"/>
              </a:ext>
            </a:extLst>
          </p:cNvPr>
          <p:cNvSpPr/>
          <p:nvPr/>
        </p:nvSpPr>
        <p:spPr bwMode="auto">
          <a:xfrm>
            <a:off x="2900106" y="2208657"/>
            <a:ext cx="2862064" cy="3904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53343-CFD7-9515-35D1-17B29B3DFE90}"/>
              </a:ext>
            </a:extLst>
          </p:cNvPr>
          <p:cNvSpPr txBox="1"/>
          <p:nvPr/>
        </p:nvSpPr>
        <p:spPr>
          <a:xfrm>
            <a:off x="2916701" y="2100900"/>
            <a:ext cx="333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Darolutamide + ADT + docetaxel</a:t>
            </a:r>
          </a:p>
          <a:p>
            <a:r>
              <a:rPr lang="en-US" sz="1400" dirty="0"/>
              <a:t>Median, NE (95% CI, 50.3 months to NE)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AC4DCA-E9D3-97C2-035B-9BB87B0C8CCA}"/>
              </a:ext>
            </a:extLst>
          </p:cNvPr>
          <p:cNvSpPr/>
          <p:nvPr/>
        </p:nvSpPr>
        <p:spPr bwMode="auto">
          <a:xfrm>
            <a:off x="8659453" y="2826275"/>
            <a:ext cx="2012300" cy="375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6296C-B50D-B1BD-AA56-8BE97A821A11}"/>
              </a:ext>
            </a:extLst>
          </p:cNvPr>
          <p:cNvSpPr txBox="1"/>
          <p:nvPr/>
        </p:nvSpPr>
        <p:spPr>
          <a:xfrm>
            <a:off x="7996264" y="2603167"/>
            <a:ext cx="3338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Placebo + ADT + docetaxel</a:t>
            </a:r>
          </a:p>
          <a:p>
            <a:r>
              <a:rPr lang="en-US" sz="1400" dirty="0"/>
              <a:t>Median, NE (95% CI, NE to NE)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F5C156-9AA7-1D17-177E-32DA53EAF45C}"/>
              </a:ext>
            </a:extLst>
          </p:cNvPr>
          <p:cNvSpPr/>
          <p:nvPr/>
        </p:nvSpPr>
        <p:spPr bwMode="auto">
          <a:xfrm>
            <a:off x="9679728" y="2010444"/>
            <a:ext cx="2072052" cy="4385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C926F-E9EB-ADCD-42F8-3A38E88F3364}"/>
              </a:ext>
            </a:extLst>
          </p:cNvPr>
          <p:cNvSpPr txBox="1"/>
          <p:nvPr/>
        </p:nvSpPr>
        <p:spPr>
          <a:xfrm>
            <a:off x="9284512" y="1873013"/>
            <a:ext cx="280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Darolutamide + ADT + docetaxel</a:t>
            </a:r>
          </a:p>
          <a:p>
            <a:r>
              <a:rPr lang="en-US" sz="1400" dirty="0"/>
              <a:t>Median, NE (95% CI, NE to NE)</a:t>
            </a:r>
          </a:p>
        </p:txBody>
      </p:sp>
    </p:spTree>
    <p:extLst>
      <p:ext uri="{BB962C8B-B14F-4D97-AF65-F5344CB8AC3E}">
        <p14:creationId xmlns:p14="http://schemas.microsoft.com/office/powerpoint/2010/main" val="40863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D7EBC4-DEAC-8040-AB0F-9CF310FE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719311"/>
            <a:ext cx="10358967" cy="1143000"/>
          </a:xfrm>
        </p:spPr>
        <p:txBody>
          <a:bodyPr/>
          <a:lstStyle/>
          <a:p>
            <a:r>
              <a:rPr lang="en-US" dirty="0"/>
              <a:t>Non-Metastatic Prostate Cancer with PSA Relapse</a:t>
            </a:r>
          </a:p>
        </p:txBody>
      </p:sp>
    </p:spTree>
    <p:extLst>
      <p:ext uri="{BB962C8B-B14F-4D97-AF65-F5344CB8AC3E}">
        <p14:creationId xmlns:p14="http://schemas.microsoft.com/office/powerpoint/2010/main" val="37554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4FFB-2DC5-BC5E-DF33-99C50FD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92"/>
            <a:ext cx="12192000" cy="1143000"/>
          </a:xfrm>
        </p:spPr>
        <p:txBody>
          <a:bodyPr/>
          <a:lstStyle/>
          <a:p>
            <a:r>
              <a:rPr lang="en-US" dirty="0"/>
              <a:t>Phase III ARASENS Trial: Overall Survival by Subgroup (Disease Risk)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92705-CFAC-1B27-BFEE-6ACF198AD486}"/>
              </a:ext>
            </a:extLst>
          </p:cNvPr>
          <p:cNvSpPr txBox="1"/>
          <p:nvPr/>
        </p:nvSpPr>
        <p:spPr>
          <a:xfrm>
            <a:off x="0" y="6469404"/>
            <a:ext cx="42055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Hussain M et al. </a:t>
            </a:r>
            <a:r>
              <a:rPr lang="en-US" sz="1500" b="0" i="1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1500" b="0" i="0" dirty="0">
                <a:solidFill>
                  <a:srgbClr val="1D1C1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2023;41(20):3595-607.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19E6BE-67D0-16DC-6130-3BD85DFDCAAC}"/>
              </a:ext>
            </a:extLst>
          </p:cNvPr>
          <p:cNvGrpSpPr/>
          <p:nvPr/>
        </p:nvGrpSpPr>
        <p:grpSpPr>
          <a:xfrm>
            <a:off x="307126" y="1300539"/>
            <a:ext cx="11577747" cy="3895386"/>
            <a:chOff x="331924" y="1450164"/>
            <a:chExt cx="11577747" cy="389538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D014DE-8863-5EF3-F60F-6B5A378E6A25}"/>
                </a:ext>
              </a:extLst>
            </p:cNvPr>
            <p:cNvSpPr/>
            <p:nvPr/>
          </p:nvSpPr>
          <p:spPr bwMode="auto">
            <a:xfrm>
              <a:off x="331924" y="1450164"/>
              <a:ext cx="11519689" cy="6390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39901441-20D6-4F0A-F3CC-75AE46F3A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" t="53934" r="886" b="10127"/>
            <a:stretch/>
          </p:blipFill>
          <p:spPr bwMode="auto">
            <a:xfrm>
              <a:off x="331924" y="1972015"/>
              <a:ext cx="11519689" cy="337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7E6237-B553-48C0-BDEA-D036E0B8EDC1}"/>
                </a:ext>
              </a:extLst>
            </p:cNvPr>
            <p:cNvSpPr txBox="1"/>
            <p:nvPr/>
          </p:nvSpPr>
          <p:spPr>
            <a:xfrm>
              <a:off x="2229906" y="1514581"/>
              <a:ext cx="3097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High-risk disease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AF6162-7DC4-0555-9BCE-5FD127436300}"/>
                </a:ext>
              </a:extLst>
            </p:cNvPr>
            <p:cNvSpPr txBox="1"/>
            <p:nvPr/>
          </p:nvSpPr>
          <p:spPr>
            <a:xfrm>
              <a:off x="8647319" y="1500675"/>
              <a:ext cx="3097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Low-risk disease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2DC6AC-23DA-3C53-0F3A-EC9822A7CEBD}"/>
                </a:ext>
              </a:extLst>
            </p:cNvPr>
            <p:cNvSpPr txBox="1"/>
            <p:nvPr/>
          </p:nvSpPr>
          <p:spPr>
            <a:xfrm>
              <a:off x="1449271" y="3944688"/>
              <a:ext cx="2670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HR for death, 0.71</a:t>
              </a:r>
            </a:p>
            <a:p>
              <a:r>
                <a:rPr lang="en-US" dirty="0"/>
                <a:t>(95% CI, 0.58 0.86)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E10523-6C05-96BC-7285-C9869DC60E05}"/>
                </a:ext>
              </a:extLst>
            </p:cNvPr>
            <p:cNvSpPr/>
            <p:nvPr/>
          </p:nvSpPr>
          <p:spPr bwMode="auto">
            <a:xfrm>
              <a:off x="1793415" y="3320217"/>
              <a:ext cx="2636143" cy="4293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FB4C47-F59B-AC30-F4D0-DE2E864C00B2}"/>
                </a:ext>
              </a:extLst>
            </p:cNvPr>
            <p:cNvSpPr/>
            <p:nvPr/>
          </p:nvSpPr>
          <p:spPr bwMode="auto">
            <a:xfrm>
              <a:off x="1483757" y="3050378"/>
              <a:ext cx="2097042" cy="4293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FFA751-FD11-102F-43B7-B3B8DB4B9113}"/>
                </a:ext>
              </a:extLst>
            </p:cNvPr>
            <p:cNvSpPr txBox="1"/>
            <p:nvPr/>
          </p:nvSpPr>
          <p:spPr>
            <a:xfrm>
              <a:off x="1449271" y="3144013"/>
              <a:ext cx="3338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Placebo + ADT + docetaxel</a:t>
              </a:r>
            </a:p>
            <a:p>
              <a:r>
                <a:rPr lang="en-US" sz="1400" dirty="0"/>
                <a:t>Median, 43.2 months (95% CI, 40.0 to 48.9)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D7E081-47D6-F962-408F-67845F26E18E}"/>
                </a:ext>
              </a:extLst>
            </p:cNvPr>
            <p:cNvSpPr/>
            <p:nvPr/>
          </p:nvSpPr>
          <p:spPr bwMode="auto">
            <a:xfrm>
              <a:off x="3460452" y="2249703"/>
              <a:ext cx="2627086" cy="4293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40960E-5B76-BD83-B210-A674E81AAA0A}"/>
                </a:ext>
              </a:extLst>
            </p:cNvPr>
            <p:cNvSpPr txBox="1"/>
            <p:nvPr/>
          </p:nvSpPr>
          <p:spPr>
            <a:xfrm>
              <a:off x="3518510" y="2097128"/>
              <a:ext cx="2510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Darolutamide + ADT + docetaxel</a:t>
              </a:r>
            </a:p>
            <a:p>
              <a:r>
                <a:rPr lang="en-US" sz="1400" dirty="0"/>
                <a:t>Median, NE (95% CI, NE to NE)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462703-1FAC-7B49-D837-9BA1FB9AADB1}"/>
                </a:ext>
              </a:extLst>
            </p:cNvPr>
            <p:cNvSpPr txBox="1"/>
            <p:nvPr/>
          </p:nvSpPr>
          <p:spPr>
            <a:xfrm>
              <a:off x="7423973" y="3925773"/>
              <a:ext cx="267062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HR for death, 0.62</a:t>
              </a:r>
            </a:p>
            <a:p>
              <a:r>
                <a:rPr lang="en-US" dirty="0"/>
                <a:t>(95% CI, 0.42 to 0.90)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A6DCDB-2329-9128-F12B-0110DF2FC0E9}"/>
                </a:ext>
              </a:extLst>
            </p:cNvPr>
            <p:cNvSpPr/>
            <p:nvPr/>
          </p:nvSpPr>
          <p:spPr bwMode="auto">
            <a:xfrm>
              <a:off x="8099159" y="2887401"/>
              <a:ext cx="2097042" cy="4293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4AF257-D5ED-F681-6273-29B006437516}"/>
                </a:ext>
              </a:extLst>
            </p:cNvPr>
            <p:cNvSpPr txBox="1"/>
            <p:nvPr/>
          </p:nvSpPr>
          <p:spPr>
            <a:xfrm>
              <a:off x="8099159" y="2793533"/>
              <a:ext cx="2425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Placebo + ADT + docetaxel</a:t>
              </a:r>
            </a:p>
            <a:p>
              <a:r>
                <a:rPr lang="en-US" sz="1400" dirty="0"/>
                <a:t>Median, NE (95% CI, NE to NE)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BCA333-5C7B-2182-7D2B-C644A0E1E705}"/>
                </a:ext>
              </a:extLst>
            </p:cNvPr>
            <p:cNvSpPr/>
            <p:nvPr/>
          </p:nvSpPr>
          <p:spPr bwMode="auto">
            <a:xfrm>
              <a:off x="9560683" y="1964839"/>
              <a:ext cx="2290930" cy="4293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D12FA4-FE48-39CC-CF6D-034B7E5B6919}"/>
                </a:ext>
              </a:extLst>
            </p:cNvPr>
            <p:cNvSpPr txBox="1"/>
            <p:nvPr/>
          </p:nvSpPr>
          <p:spPr>
            <a:xfrm>
              <a:off x="9398702" y="1965803"/>
              <a:ext cx="2510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Darolutamide + ADT + docetaxel</a:t>
              </a:r>
            </a:p>
            <a:p>
              <a:r>
                <a:rPr lang="en-US" sz="1400" dirty="0"/>
                <a:t>Median, NE (95% CI, NE to NE)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F6B0C0-678E-958F-505A-D92C6D7A0D28}"/>
              </a:ext>
            </a:extLst>
          </p:cNvPr>
          <p:cNvSpPr txBox="1"/>
          <p:nvPr/>
        </p:nvSpPr>
        <p:spPr>
          <a:xfrm>
            <a:off x="1175806" y="5343419"/>
            <a:ext cx="10295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−"/>
            </a:pPr>
            <a:r>
              <a:rPr lang="en-US" sz="1600" dirty="0"/>
              <a:t>High-risk disease was defined as two of the following risk factors associated with poor prognosis: Gleason score ≥8, three or more bone metastases, and presence of measurable visceral metastasis. Low risk disease was defined as not meeting the high-risk criteria. </a:t>
            </a:r>
          </a:p>
        </p:txBody>
      </p:sp>
    </p:spTree>
    <p:extLst>
      <p:ext uri="{BB962C8B-B14F-4D97-AF65-F5344CB8AC3E}">
        <p14:creationId xmlns:p14="http://schemas.microsoft.com/office/powerpoint/2010/main" val="5817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2EE4-5D6F-4E08-4BE7-9FAB749B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dirty="0"/>
              <a:t>Novel Management Approaches for Patients with Advanced PC  </a:t>
            </a:r>
          </a:p>
        </p:txBody>
      </p:sp>
    </p:spTree>
    <p:extLst>
      <p:ext uri="{BB962C8B-B14F-4D97-AF65-F5344CB8AC3E}">
        <p14:creationId xmlns:p14="http://schemas.microsoft.com/office/powerpoint/2010/main" val="32522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6315-2987-CD29-581F-98A4B69A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9093"/>
            <a:ext cx="12452838" cy="8744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Rationale to Study Abemaciclib in Metastatic Prostate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FE38-37C3-D5E6-B4B8-362BEB40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57738"/>
            <a:ext cx="3997116" cy="5230866"/>
          </a:xfrm>
          <a:solidFill>
            <a:schemeClr val="accent5">
              <a:lumMod val="20000"/>
              <a:lumOff val="80000"/>
            </a:schemeClr>
          </a:solidFill>
          <a:ln w="38100">
            <a:solidFill>
              <a:srgbClr val="0432FF"/>
            </a:solidFill>
          </a:ln>
        </p:spPr>
        <p:txBody>
          <a:bodyPr>
            <a:noAutofit/>
          </a:bodyPr>
          <a:lstStyle/>
          <a:p>
            <a:pPr>
              <a:lnSpc>
                <a:spcPct val="20000"/>
              </a:lnSpc>
            </a:pPr>
            <a:endParaRPr lang="en-US" sz="1600" dirty="0"/>
          </a:p>
          <a:p>
            <a:endParaRPr lang="en-US" sz="1600" dirty="0"/>
          </a:p>
          <a:p>
            <a:r>
              <a:rPr lang="en-US" sz="1800" b="1" dirty="0"/>
              <a:t>The Androgen Receptor (AR) signaling pathway plays a pivotal role in  normal prostate gland development as well as prostate carcinogenesis (4).</a:t>
            </a:r>
          </a:p>
          <a:p>
            <a:pPr>
              <a:lnSpc>
                <a:spcPct val="20000"/>
              </a:lnSpc>
            </a:pPr>
            <a:endParaRPr lang="en-US" sz="1800" b="1" dirty="0"/>
          </a:p>
          <a:p>
            <a:r>
              <a:rPr lang="en-US" sz="1800" b="1" dirty="0"/>
              <a:t>Preclinical and human models suggest a relationship between the cellular AR level in both primary and metastatic disease and disease progression to castration resistant  </a:t>
            </a:r>
            <a:r>
              <a:rPr lang="en-US" sz="1800" b="1" dirty="0" err="1"/>
              <a:t>PCa</a:t>
            </a:r>
            <a:r>
              <a:rPr lang="en-US" sz="1800" b="1" dirty="0"/>
              <a:t> (CRPC) (5-7).</a:t>
            </a:r>
          </a:p>
          <a:p>
            <a:pPr>
              <a:lnSpc>
                <a:spcPct val="20000"/>
              </a:lnSpc>
            </a:pPr>
            <a:endParaRPr lang="en-US" sz="1800" b="1" dirty="0"/>
          </a:p>
          <a:p>
            <a:r>
              <a:rPr lang="en-US" sz="1800" b="1" dirty="0"/>
              <a:t>The transition from clinically localized prostate cancer to castration resistance (CRPC) involves a complex interplay of  molecules and is attributed to aberrant AR signaling (4).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C8E10F-0412-C73E-6B36-DB08F7324557}"/>
              </a:ext>
            </a:extLst>
          </p:cNvPr>
          <p:cNvSpPr txBox="1">
            <a:spLocks/>
          </p:cNvSpPr>
          <p:nvPr/>
        </p:nvSpPr>
        <p:spPr>
          <a:xfrm>
            <a:off x="4593782" y="1116169"/>
            <a:ext cx="3436208" cy="44678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432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 is a potent and selective oral inhibitor of CDK4&amp;6 that is approved for the treatment of early and advanced/metastatic HR+/HER2- breast cancer (1).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with estrogen receptor signaling pathway in breast cancer,  evidence exists that the AR signaling pathway activates the CDK4/6 – cyclin D1 axis to sustain prostate cancer cell proliferation and survival (2,3).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D5E593-C984-89B4-8F29-7F603A9DA324}"/>
              </a:ext>
            </a:extLst>
          </p:cNvPr>
          <p:cNvSpPr txBox="1">
            <a:spLocks/>
          </p:cNvSpPr>
          <p:nvPr/>
        </p:nvSpPr>
        <p:spPr>
          <a:xfrm>
            <a:off x="8369759" y="1088126"/>
            <a:ext cx="3638034" cy="4668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432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both hormone sensitive and castration resistance prostate cancer cell models,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demonstrated in vitro activity, as single agent and in combination with AR blocker agents,  limiting cellular proliferation.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HYPOTHESIS: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inhibition of the AR axis and cell cycle entry with the coadministration of abiraterone and Abemaciclib may inhibit the proliferation of prostate cancer cells and delay progression of anti-androgen resistant disease.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39D4E-4433-FC90-85CE-7F330F82C7F3}"/>
              </a:ext>
            </a:extLst>
          </p:cNvPr>
          <p:cNvSpPr txBox="1"/>
          <p:nvPr/>
        </p:nvSpPr>
        <p:spPr>
          <a:xfrm>
            <a:off x="182912" y="6248133"/>
            <a:ext cx="11772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References: 1.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MS PGothic" charset="0"/>
              </a:rPr>
              <a:t>Abemaciclib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package insert, 2021; 2. Knudsen et al. 1998; 3. Xu et al. 2006; 4. Lonergan et al. 2011; 5,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Hershall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et al. 2001; 6.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Ricciardelli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et. al, 2005; 7. Chen CD et. al. 2004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3BD735-B087-B8E7-FADE-661A6C1E82BA}"/>
              </a:ext>
            </a:extLst>
          </p:cNvPr>
          <p:cNvSpPr/>
          <p:nvPr/>
        </p:nvSpPr>
        <p:spPr>
          <a:xfrm>
            <a:off x="182912" y="620493"/>
            <a:ext cx="864144" cy="874489"/>
          </a:xfrm>
          <a:prstGeom prst="ellipse">
            <a:avLst/>
          </a:prstGeom>
          <a:solidFill>
            <a:srgbClr val="0432FF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A3CD70-F4CB-694B-E985-F17BF0348F8E}"/>
              </a:ext>
            </a:extLst>
          </p:cNvPr>
          <p:cNvSpPr/>
          <p:nvPr/>
        </p:nvSpPr>
        <p:spPr>
          <a:xfrm>
            <a:off x="4493953" y="721088"/>
            <a:ext cx="864144" cy="834018"/>
          </a:xfrm>
          <a:prstGeom prst="ellipse">
            <a:avLst/>
          </a:prstGeom>
          <a:solidFill>
            <a:srgbClr val="0432FF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19C754-39CA-E4DE-B9AC-169BF6AE1918}"/>
              </a:ext>
            </a:extLst>
          </p:cNvPr>
          <p:cNvSpPr/>
          <p:nvPr/>
        </p:nvSpPr>
        <p:spPr>
          <a:xfrm>
            <a:off x="8250873" y="740626"/>
            <a:ext cx="864144" cy="874489"/>
          </a:xfrm>
          <a:prstGeom prst="ellipse">
            <a:avLst/>
          </a:prstGeom>
          <a:solidFill>
            <a:srgbClr val="0432FF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0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2CAD649-FDEA-1BCF-8091-6F80F0DC0464}"/>
              </a:ext>
            </a:extLst>
          </p:cNvPr>
          <p:cNvSpPr txBox="1">
            <a:spLocks/>
          </p:cNvSpPr>
          <p:nvPr/>
        </p:nvSpPr>
        <p:spPr>
          <a:xfrm>
            <a:off x="0" y="6497960"/>
            <a:ext cx="4391627" cy="360040"/>
          </a:xfrm>
          <a:prstGeom prst="rect">
            <a:avLst/>
          </a:prstGeom>
        </p:spPr>
        <p:txBody>
          <a:bodyPr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spcBef>
                <a:spcPts val="0"/>
              </a:spcBef>
              <a:spcAft>
                <a:spcPts val="0"/>
              </a:spcAft>
              <a:buFont typeface="Arial" pitchFamily="-72" charset="0"/>
              <a:buNone/>
            </a:pPr>
            <a:r>
              <a:rPr lang="en-US" sz="1500" b="0" kern="0" dirty="0"/>
              <a:t>Agarwal N et al. ASCO 2021;Abstract TPS5086.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95239-112C-5FCC-ABF5-80146574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04" y="-64213"/>
            <a:ext cx="10358967" cy="1143000"/>
          </a:xfrm>
        </p:spPr>
        <p:txBody>
          <a:bodyPr/>
          <a:lstStyle/>
          <a:p>
            <a:r>
              <a:rPr lang="en-US" dirty="0"/>
              <a:t>CYCLONE 1 Study Design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18D995-AB36-5CE1-CA53-FE12E393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6" y="1078787"/>
            <a:ext cx="11809564" cy="51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74FFB-2DC5-BC5E-DF33-99C50FD0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9" y="154287"/>
            <a:ext cx="10358967" cy="1143000"/>
          </a:xfrm>
        </p:spPr>
        <p:txBody>
          <a:bodyPr/>
          <a:lstStyle/>
          <a:p>
            <a:r>
              <a:rPr lang="en-US" dirty="0"/>
              <a:t>CYCLONE 1: Results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A194F2-10B8-FE28-23AA-1A17C4FAF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33335"/>
              </p:ext>
            </p:extLst>
          </p:nvPr>
        </p:nvGraphicFramePr>
        <p:xfrm>
          <a:off x="488780" y="1296556"/>
          <a:ext cx="5776856" cy="35093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64200">
                  <a:extLst>
                    <a:ext uri="{9D8B030D-6E8A-4147-A177-3AD203B41FA5}">
                      <a16:colId xmlns:a16="http://schemas.microsoft.com/office/drawing/2014/main" val="3156145983"/>
                    </a:ext>
                  </a:extLst>
                </a:gridCol>
                <a:gridCol w="3212656">
                  <a:extLst>
                    <a:ext uri="{9D8B030D-6E8A-4147-A177-3AD203B41FA5}">
                      <a16:colId xmlns:a16="http://schemas.microsoft.com/office/drawing/2014/main" val="993823843"/>
                    </a:ext>
                  </a:extLst>
                </a:gridCol>
              </a:tblGrid>
              <a:tr h="37301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Metric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No. patients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206359"/>
                  </a:ext>
                </a:extLst>
              </a:tr>
              <a:tr h="37301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ORR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3 (6.8%)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084811"/>
                  </a:ext>
                </a:extLst>
              </a:tr>
              <a:tr h="37301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Stable disease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17 (38.6%)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595434"/>
                  </a:ext>
                </a:extLst>
              </a:tr>
              <a:tr h="643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Stable disease lasting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≥</a:t>
                      </a:r>
                      <a:r>
                        <a:rPr lang="en-US" sz="2000" dirty="0">
                          <a:latin typeface="+mn-lt"/>
                        </a:rPr>
                        <a:t>6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6 (13.6%)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393032"/>
                  </a:ext>
                </a:extLst>
              </a:tr>
              <a:tr h="37301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DCR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45.5%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45743"/>
                  </a:ext>
                </a:extLst>
              </a:tr>
              <a:tr h="41982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Median PFS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2.7 months (95% CI 1.9, 3.7)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705874"/>
                  </a:ext>
                </a:extLst>
              </a:tr>
              <a:tr h="40727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6-month </a:t>
                      </a:r>
                      <a:r>
                        <a:rPr lang="en-US" sz="2000" dirty="0" err="1">
                          <a:latin typeface="+mn-lt"/>
                        </a:rPr>
                        <a:t>rPFS</a:t>
                      </a:r>
                      <a:endParaRPr lang="en-US" sz="2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24.9% (95% CI 12.4, 39.5)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38252"/>
                  </a:ext>
                </a:extLst>
              </a:tr>
              <a:tr h="3443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Median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7.6 months (CI 5.6, NE)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56446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8F2940-F233-7B8B-8A2F-F0CF779D213C}"/>
                  </a:ext>
                </a:extLst>
              </p:cNvPr>
              <p:cNvSpPr/>
              <p:nvPr/>
            </p:nvSpPr>
            <p:spPr bwMode="auto">
              <a:xfrm>
                <a:off x="6663669" y="1648296"/>
                <a:ext cx="5419724" cy="238219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 Grade 4 or 5 AEs</a:t>
                </a:r>
              </a:p>
              <a:p>
                <a:pPr marL="342900" marR="0" lvl="0" indent="-34290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Discontinuation due to AEs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was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13.6%</a:t>
                </a:r>
              </a:p>
              <a:p>
                <a:pPr marL="342900" marR="0" lvl="0" indent="-34290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 common AEs (≥50% of pts): Diarrhea (79.5%), decreased appetite (52.3%) and fatigue (50%)</a:t>
                </a:r>
              </a:p>
              <a:p>
                <a:pPr marL="342900" lvl="0" indent="-3429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Most common Grade 3 AEs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5% of pts): neutropenia (22.7%), anemia (6.8%), and fatigue (6.8%)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8F2940-F233-7B8B-8A2F-F0CF779D2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3669" y="1648296"/>
                <a:ext cx="5419724" cy="2382191"/>
              </a:xfrm>
              <a:prstGeom prst="rect">
                <a:avLst/>
              </a:prstGeom>
              <a:blipFill>
                <a:blip r:embed="rId2"/>
                <a:stretch>
                  <a:fillRect l="-935" t="-2116" b="-3175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8EE6F23-F7FE-3040-3220-20C65D7E1766}"/>
              </a:ext>
            </a:extLst>
          </p:cNvPr>
          <p:cNvSpPr txBox="1"/>
          <p:nvPr/>
        </p:nvSpPr>
        <p:spPr>
          <a:xfrm>
            <a:off x="117838" y="6469404"/>
            <a:ext cx="35953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Agarwal N et al. AACR 2023;Abstract CT159.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84A48F-A65A-5445-880B-BEA92A9CF886}"/>
              </a:ext>
            </a:extLst>
          </p:cNvPr>
          <p:cNvSpPr txBox="1"/>
          <p:nvPr/>
        </p:nvSpPr>
        <p:spPr>
          <a:xfrm>
            <a:off x="795696" y="5175464"/>
            <a:ext cx="10358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Abemaciclib demonstrated modest but objective single-agent clinical activity in patients with very heavily pretreated progressive </a:t>
            </a:r>
            <a:r>
              <a:rPr lang="en-US" sz="2000" dirty="0" err="1"/>
              <a:t>mCRPC</a:t>
            </a:r>
            <a:r>
              <a:rPr lang="en-US" sz="20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0C65A-6287-9458-F9D0-7A3C867B01EC}"/>
              </a:ext>
            </a:extLst>
          </p:cNvPr>
          <p:cNvSpPr txBox="1"/>
          <p:nvPr/>
        </p:nvSpPr>
        <p:spPr>
          <a:xfrm>
            <a:off x="117838" y="6091345"/>
            <a:ext cx="1035896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ORR = objective response rate; DCR = disease control rate</a:t>
            </a:r>
          </a:p>
        </p:txBody>
      </p:sp>
    </p:spTree>
    <p:extLst>
      <p:ext uri="{BB962C8B-B14F-4D97-AF65-F5344CB8AC3E}">
        <p14:creationId xmlns:p14="http://schemas.microsoft.com/office/powerpoint/2010/main" val="6972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5466" y="6525524"/>
            <a:ext cx="102316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  <a:cs typeface="Calibri" panose="020F0502020204030204" pitchFamily="34" charset="0"/>
              </a:rPr>
              <a:t>Smith MR et al. </a:t>
            </a: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  <a:cs typeface="Calibri" panose="020F0502020204030204" pitchFamily="34" charset="0"/>
              </a:rPr>
              <a:t>Genitourinary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itchFamily="34" charset="-128"/>
                <a:cs typeface="Calibri" panose="020F0502020204030204" pitchFamily="34" charset="0"/>
              </a:rPr>
              <a:t> Cancers Symposium 2023;Abstract TPS289. 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Matsubara N et al. ESMO Asia 2023;Abstract 284TiP. 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0DB9E-5913-9A39-63EC-DB4E54B57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26162"/>
            <a:ext cx="11243733" cy="4874638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E4D69260-BEC1-486C-8A35-950BBA1B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CYCLONE 3: A Phase III, Randomized, Double-Blind, Placebo-Controlled Study of </a:t>
            </a:r>
            <a:r>
              <a:rPr lang="en-US" alt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Abemaciclib</a:t>
            </a:r>
            <a:r>
              <a:rPr lang="en-US" alt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Combination with Abiraterone for High Risk </a:t>
            </a:r>
            <a:r>
              <a:rPr lang="en-US" altLang="en-US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mHSPC</a:t>
            </a:r>
            <a:r>
              <a:rPr lang="en-US" alt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0432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195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84646-5394-DFFD-2AE8-31D6073FC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516" y="1873701"/>
            <a:ext cx="10358967" cy="1555299"/>
          </a:xfrm>
        </p:spPr>
        <p:txBody>
          <a:bodyPr/>
          <a:lstStyle/>
          <a:p>
            <a:pPr marL="98425" indent="0">
              <a:buNone/>
            </a:pPr>
            <a:r>
              <a:rPr lang="en-US" sz="3000" b="0" dirty="0">
                <a:solidFill>
                  <a:schemeClr val="tx1"/>
                </a:solidFill>
              </a:rPr>
              <a:t>“</a:t>
            </a:r>
            <a:r>
              <a:rPr lang="en-US" sz="3000" dirty="0">
                <a:solidFill>
                  <a:schemeClr val="tx1"/>
                </a:solidFill>
              </a:rPr>
              <a:t>Phase 3 CYCLONE-2 </a:t>
            </a:r>
            <a:r>
              <a:rPr lang="en-US" sz="3000" b="0" dirty="0">
                <a:solidFill>
                  <a:schemeClr val="tx1"/>
                </a:solidFill>
              </a:rPr>
              <a:t>results [demonstrated that] </a:t>
            </a:r>
            <a:r>
              <a:rPr lang="en-US" sz="3000" b="0" dirty="0" err="1">
                <a:solidFill>
                  <a:schemeClr val="tx1"/>
                </a:solidFill>
              </a:rPr>
              <a:t>abemaciclib</a:t>
            </a:r>
            <a:r>
              <a:rPr lang="en-US" sz="3000" b="0" dirty="0">
                <a:solidFill>
                  <a:schemeClr val="tx1"/>
                </a:solidFill>
              </a:rPr>
              <a:t> added to abiraterone did not meet the primary endpoint of improved radiographic progression-free survival in men with metastatic castration-resistant prostate cancer (</a:t>
            </a:r>
            <a:r>
              <a:rPr lang="en-US" sz="3000" b="0" dirty="0" err="1">
                <a:solidFill>
                  <a:schemeClr val="tx1"/>
                </a:solidFill>
              </a:rPr>
              <a:t>mCRPC</a:t>
            </a:r>
            <a:r>
              <a:rPr lang="en-US" sz="3000" b="0" dirty="0">
                <a:solidFill>
                  <a:schemeClr val="tx1"/>
                </a:solidFill>
              </a:rPr>
              <a:t>); the overall safety and tolerability profile was consistent with the known profiles of the medicines.”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3FBE9-90E3-5DF6-0A3A-B05146F1BA85}"/>
              </a:ext>
            </a:extLst>
          </p:cNvPr>
          <p:cNvSpPr txBox="1"/>
          <p:nvPr/>
        </p:nvSpPr>
        <p:spPr>
          <a:xfrm>
            <a:off x="191344" y="6457900"/>
            <a:ext cx="9743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investor.lilly.com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/news-releases/news-release-details/lilly-reports-strong-fourth-quarter-2023-financial-results-and</a:t>
            </a:r>
          </a:p>
        </p:txBody>
      </p:sp>
    </p:spTree>
    <p:extLst>
      <p:ext uri="{BB962C8B-B14F-4D97-AF65-F5344CB8AC3E}">
        <p14:creationId xmlns:p14="http://schemas.microsoft.com/office/powerpoint/2010/main" val="2791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1548-6C95-88F2-7BED-4A0B9C26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594920"/>
          </a:xfrm>
        </p:spPr>
        <p:txBody>
          <a:bodyPr/>
          <a:lstStyle/>
          <a:p>
            <a:r>
              <a:rPr lang="en-US" dirty="0"/>
              <a:t>Rationale to Study </a:t>
            </a:r>
            <a:r>
              <a:rPr lang="en-US" dirty="0" err="1"/>
              <a:t>Capivasertib</a:t>
            </a:r>
            <a:r>
              <a:rPr lang="en-US" dirty="0"/>
              <a:t> (Pan-AKT Inhibitor) in </a:t>
            </a:r>
            <a:r>
              <a:rPr lang="en-US" dirty="0" err="1"/>
              <a:t>mHRPC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205B3-1ADB-2CBF-438D-E3B316BDCC11}"/>
              </a:ext>
            </a:extLst>
          </p:cNvPr>
          <p:cNvSpPr txBox="1"/>
          <p:nvPr/>
        </p:nvSpPr>
        <p:spPr>
          <a:xfrm>
            <a:off x="0" y="869922"/>
            <a:ext cx="460282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Patients with metastatic prostate cancer can develop PI3K/AKT/PTEN pathway-associated resistance to andro-gen receptor-targeted therapy.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an open-label phase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Ib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study, 27 patients received abiraterone acetate +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potent, selective pan-AKT inhibitor.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combination demonstrated acceptable tolerability with no dose-limiting toxicity and pharmacokinetics consistent with monotherapy dosing. These data support further clinical evaluation in this patient population. </a:t>
            </a:r>
          </a:p>
        </p:txBody>
      </p:sp>
      <p:pic>
        <p:nvPicPr>
          <p:cNvPr id="5" name="Picture 4" descr="A diagram of a cell division&#10;&#10;Description automatically generated">
            <a:extLst>
              <a:ext uri="{FF2B5EF4-FFF2-40B4-BE49-F238E27FC236}">
                <a16:creationId xmlns:a16="http://schemas.microsoft.com/office/drawing/2014/main" id="{5B6C1E85-1071-55CA-A037-EDB8F2123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2288" y="1370013"/>
            <a:ext cx="6751872" cy="43982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970562-069F-D41D-2AE2-D21C6BC21FF6}"/>
              </a:ext>
            </a:extLst>
          </p:cNvPr>
          <p:cNvSpPr/>
          <p:nvPr/>
        </p:nvSpPr>
        <p:spPr bwMode="auto">
          <a:xfrm>
            <a:off x="9378176" y="2590626"/>
            <a:ext cx="2531327" cy="652346"/>
          </a:xfrm>
          <a:prstGeom prst="rect">
            <a:avLst/>
          </a:prstGeom>
          <a:solidFill>
            <a:srgbClr val="F1E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9E2B7-8CAB-0223-4967-9A64C5FC389C}"/>
              </a:ext>
            </a:extLst>
          </p:cNvPr>
          <p:cNvSpPr txBox="1"/>
          <p:nvPr/>
        </p:nvSpPr>
        <p:spPr>
          <a:xfrm>
            <a:off x="98678" y="6550223"/>
            <a:ext cx="89453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Shore N et al. 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Clin </a:t>
            </a:r>
            <a:r>
              <a:rPr lang="en-US" sz="15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Genitourin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Cancer 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2023;21(2):278-85. </a:t>
            </a:r>
            <a:r>
              <a:rPr lang="en-US" sz="1500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Kyinno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Biotechnology November 11, 2023.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8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6147-C2F2-5980-C04A-A7942189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68" y="10256"/>
            <a:ext cx="11115063" cy="1026368"/>
          </a:xfrm>
        </p:spPr>
        <p:txBody>
          <a:bodyPr/>
          <a:lstStyle/>
          <a:p>
            <a:pPr algn="l"/>
            <a:r>
              <a:rPr lang="en-US" dirty="0"/>
              <a:t>Phase I Trial of </a:t>
            </a:r>
            <a:r>
              <a:rPr lang="en-US" dirty="0" err="1"/>
              <a:t>Capivasertib</a:t>
            </a:r>
            <a:r>
              <a:rPr lang="en-US" dirty="0"/>
              <a:t> with Abiraterone Acetate for Patients with </a:t>
            </a:r>
            <a:r>
              <a:rPr lang="en-US" dirty="0" err="1"/>
              <a:t>mCRPC</a:t>
            </a:r>
            <a:r>
              <a:rPr lang="en-US" dirty="0"/>
              <a:t>: Study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3E932-8F6D-8F3B-6CFD-CBB12DC83B41}"/>
              </a:ext>
            </a:extLst>
          </p:cNvPr>
          <p:cNvSpPr txBox="1"/>
          <p:nvPr/>
        </p:nvSpPr>
        <p:spPr>
          <a:xfrm>
            <a:off x="467641" y="1036624"/>
            <a:ext cx="3647515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</a:rPr>
              <a:t>Key inclusion criteria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Asymptomatic or mildly symptomatic histologically confirmed de novo hormone-sensitive prostate adenocarcinoma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PTEN IHC result indicating PTEN deficiency 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Metastatic disease by clear evidence of </a:t>
            </a:r>
            <a:br>
              <a:rPr lang="en-US" sz="1600" dirty="0">
                <a:effectLst/>
              </a:rPr>
            </a:br>
            <a:r>
              <a:rPr lang="en-US" sz="1600" dirty="0">
                <a:effectLst/>
              </a:rPr>
              <a:t>≥1 bone lesion and/or ≥1 soft tissue lesion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Eligibility for abiraterone and steroid therapy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Ongoing ADT with GnRH analog, or LHRH agonists or antagonist, or bilateral orchiectomy (regardless of method) from 0 days to a maximum of 93 days prior to randomization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ECOG performance status 0 to 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3C14F0-97D0-A4FC-0A54-3A9493D3D1AB}"/>
              </a:ext>
            </a:extLst>
          </p:cNvPr>
          <p:cNvCxnSpPr>
            <a:cxnSpLocks/>
          </p:cNvCxnSpPr>
          <p:nvPr/>
        </p:nvCxnSpPr>
        <p:spPr bwMode="auto">
          <a:xfrm>
            <a:off x="4200726" y="3345557"/>
            <a:ext cx="753674" cy="0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694ACDC-FBC0-8CBA-0613-C63BA8FB57EC}"/>
              </a:ext>
            </a:extLst>
          </p:cNvPr>
          <p:cNvGrpSpPr/>
          <p:nvPr/>
        </p:nvGrpSpPr>
        <p:grpSpPr>
          <a:xfrm>
            <a:off x="5009889" y="2960183"/>
            <a:ext cx="1089115" cy="770748"/>
            <a:chOff x="5347854" y="5915649"/>
            <a:chExt cx="748146" cy="45181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13A436-F179-A5E1-F31E-216B8E2C3BB2}"/>
                </a:ext>
              </a:extLst>
            </p:cNvPr>
            <p:cNvSpPr/>
            <p:nvPr/>
          </p:nvSpPr>
          <p:spPr bwMode="auto">
            <a:xfrm>
              <a:off x="5347854" y="5915649"/>
              <a:ext cx="748146" cy="45181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1F423E-C378-F43C-9171-E34D8F7AC686}"/>
                </a:ext>
              </a:extLst>
            </p:cNvPr>
            <p:cNvSpPr txBox="1"/>
            <p:nvPr/>
          </p:nvSpPr>
          <p:spPr>
            <a:xfrm>
              <a:off x="5347854" y="5942739"/>
              <a:ext cx="748146" cy="37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</a:t>
              </a:r>
            </a:p>
            <a:p>
              <a:pPr algn="ctr"/>
              <a:r>
                <a:rPr lang="en-US" b="1" dirty="0"/>
                <a:t>1:1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4B1E9-0007-5D10-34AB-52B33AA45768}"/>
              </a:ext>
            </a:extLst>
          </p:cNvPr>
          <p:cNvGrpSpPr/>
          <p:nvPr/>
        </p:nvGrpSpPr>
        <p:grpSpPr>
          <a:xfrm>
            <a:off x="6430136" y="3345557"/>
            <a:ext cx="2733195" cy="1712318"/>
            <a:chOff x="7580701" y="3597912"/>
            <a:chExt cx="3212808" cy="17123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810A13-E21B-9B5E-4EDC-7F3CC6D6239B}"/>
                </a:ext>
              </a:extLst>
            </p:cNvPr>
            <p:cNvSpPr/>
            <p:nvPr/>
          </p:nvSpPr>
          <p:spPr bwMode="auto">
            <a:xfrm>
              <a:off x="7580701" y="3597912"/>
              <a:ext cx="3212807" cy="17123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FEDC6F-27A9-6C14-2815-4B59E91AE5D7}"/>
                </a:ext>
              </a:extLst>
            </p:cNvPr>
            <p:cNvSpPr txBox="1"/>
            <p:nvPr/>
          </p:nvSpPr>
          <p:spPr>
            <a:xfrm>
              <a:off x="7804833" y="4081983"/>
              <a:ext cx="2988676" cy="6463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Placebo + abiraterone acetate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3FE615-FF18-AC30-3C7D-4FBE56FE3B47}"/>
              </a:ext>
            </a:extLst>
          </p:cNvPr>
          <p:cNvGrpSpPr/>
          <p:nvPr/>
        </p:nvGrpSpPr>
        <p:grpSpPr>
          <a:xfrm>
            <a:off x="6430136" y="1434960"/>
            <a:ext cx="2733195" cy="1712318"/>
            <a:chOff x="7580701" y="1674592"/>
            <a:chExt cx="3212807" cy="17123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DB18DD-B537-5628-B337-27FC1CA281B9}"/>
                </a:ext>
              </a:extLst>
            </p:cNvPr>
            <p:cNvSpPr/>
            <p:nvPr/>
          </p:nvSpPr>
          <p:spPr bwMode="auto">
            <a:xfrm>
              <a:off x="7580701" y="1674592"/>
              <a:ext cx="3212807" cy="171231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25B9FE-DFD2-3DBB-98CF-537C760D28BD}"/>
                </a:ext>
              </a:extLst>
            </p:cNvPr>
            <p:cNvSpPr txBox="1"/>
            <p:nvPr/>
          </p:nvSpPr>
          <p:spPr>
            <a:xfrm>
              <a:off x="7625134" y="2269702"/>
              <a:ext cx="3082804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</a:rPr>
                <a:t>Capivasertib</a:t>
              </a:r>
              <a:r>
                <a:rPr lang="en-US" b="1" dirty="0">
                  <a:solidFill>
                    <a:schemeClr val="bg1"/>
                  </a:solidFill>
                </a:rPr>
                <a:t> 400 mg BID + abiraterone acetate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D2E634-C578-4C76-6186-04F3682F5D00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flipV="1">
            <a:off x="5554447" y="2353235"/>
            <a:ext cx="790119" cy="606948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910CD5-4BFA-EEE0-B7FC-EAF87372F2EE}"/>
              </a:ext>
            </a:extLst>
          </p:cNvPr>
          <p:cNvCxnSpPr>
            <a:cxnSpLocks/>
            <a:stCxn id="10" idx="4"/>
          </p:cNvCxnSpPr>
          <p:nvPr/>
        </p:nvCxnSpPr>
        <p:spPr bwMode="auto">
          <a:xfrm>
            <a:off x="5554447" y="3730931"/>
            <a:ext cx="768689" cy="606948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087A840-48B0-84B8-19F2-9CFBF4DB1F6A}"/>
              </a:ext>
            </a:extLst>
          </p:cNvPr>
          <p:cNvSpPr txBox="1"/>
          <p:nvPr/>
        </p:nvSpPr>
        <p:spPr>
          <a:xfrm>
            <a:off x="9494462" y="1313623"/>
            <a:ext cx="2475491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Primary Endpoint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Radiographic PFS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Secondary Endpoints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TFST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SSE-FS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TTPP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to PSA progression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TTCR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PFS2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QoL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DA3D07-FF98-5AEE-5462-15A626F98E23}"/>
              </a:ext>
            </a:extLst>
          </p:cNvPr>
          <p:cNvSpPr txBox="1"/>
          <p:nvPr/>
        </p:nvSpPr>
        <p:spPr>
          <a:xfrm>
            <a:off x="98678" y="6550223"/>
            <a:ext cx="615202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Shore N et al. 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Clin </a:t>
            </a:r>
            <a:r>
              <a:rPr lang="en-US" sz="1500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Genitourin</a:t>
            </a:r>
            <a:r>
              <a:rPr lang="en-US" sz="1500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Cancer </a:t>
            </a:r>
            <a:r>
              <a:rPr lang="en-US" sz="15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2023;21(2):278-85.</a:t>
            </a:r>
            <a:endParaRPr lang="en-US" sz="1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F9892-0420-6358-0DCA-9095DE637BDF}"/>
              </a:ext>
            </a:extLst>
          </p:cNvPr>
          <p:cNvSpPr txBox="1"/>
          <p:nvPr/>
        </p:nvSpPr>
        <p:spPr>
          <a:xfrm>
            <a:off x="98678" y="5594855"/>
            <a:ext cx="12250597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 Nine participants (33%) showed a 20% or greater decrease in PSA during study treatment. </a:t>
            </a:r>
          </a:p>
          <a:p>
            <a:r>
              <a:rPr lang="en-US" sz="17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 The combination of </a:t>
            </a:r>
            <a:r>
              <a:rPr lang="en-US" sz="17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7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abiraterone had an acceptable tolerability profile consistent with the known profile of each agent.</a:t>
            </a:r>
          </a:p>
          <a:p>
            <a:r>
              <a:rPr lang="en-US" sz="17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7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These data support further evaluation of </a:t>
            </a:r>
            <a:r>
              <a:rPr lang="en-US" sz="17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capivasertib</a:t>
            </a:r>
            <a:r>
              <a:rPr lang="en-US" sz="17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abiraterone acetate in patients with advanced prostate cancer. </a:t>
            </a:r>
          </a:p>
        </p:txBody>
      </p:sp>
    </p:spTree>
    <p:extLst>
      <p:ext uri="{BB962C8B-B14F-4D97-AF65-F5344CB8AC3E}">
        <p14:creationId xmlns:p14="http://schemas.microsoft.com/office/powerpoint/2010/main" val="13480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A871D8B1-C551-E885-5C08-CB3D5362CF0D}"/>
              </a:ext>
            </a:extLst>
          </p:cNvPr>
          <p:cNvCxnSpPr>
            <a:cxnSpLocks/>
            <a:stCxn id="3" idx="0"/>
            <a:endCxn id="21" idx="0"/>
          </p:cNvCxnSpPr>
          <p:nvPr/>
        </p:nvCxnSpPr>
        <p:spPr bwMode="auto">
          <a:xfrm rot="16200000" flipH="1">
            <a:off x="6030964" y="-2828110"/>
            <a:ext cx="217912" cy="8497228"/>
          </a:xfrm>
          <a:prstGeom prst="bentConnector3">
            <a:avLst>
              <a:gd name="adj1" fmla="val -104905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BC3C751-EF0C-D2E7-D3B8-C98746C4EE54}"/>
              </a:ext>
            </a:extLst>
          </p:cNvPr>
          <p:cNvCxnSpPr>
            <a:cxnSpLocks/>
            <a:stCxn id="20" idx="3"/>
            <a:endCxn id="22" idx="2"/>
          </p:cNvCxnSpPr>
          <p:nvPr/>
        </p:nvCxnSpPr>
        <p:spPr bwMode="auto">
          <a:xfrm flipV="1">
            <a:off x="8545944" y="3583055"/>
            <a:ext cx="1842590" cy="888823"/>
          </a:xfrm>
          <a:prstGeom prst="bentConnector2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64ED468-DD2E-8290-5E38-275F03788C0F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 flipV="1">
            <a:off x="5579726" y="1747373"/>
            <a:ext cx="3752082" cy="697791"/>
          </a:xfrm>
          <a:prstGeom prst="bentConnector3">
            <a:avLst>
              <a:gd name="adj1" fmla="val 5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2D42CC09-EF95-43AF-3A15-E0D3016B6B1E}"/>
              </a:ext>
            </a:extLst>
          </p:cNvPr>
          <p:cNvCxnSpPr>
            <a:cxnSpLocks/>
            <a:stCxn id="3" idx="0"/>
            <a:endCxn id="19" idx="0"/>
          </p:cNvCxnSpPr>
          <p:nvPr/>
        </p:nvCxnSpPr>
        <p:spPr bwMode="auto">
          <a:xfrm rot="16200000" flipH="1">
            <a:off x="2835174" y="367680"/>
            <a:ext cx="743958" cy="2631694"/>
          </a:xfrm>
          <a:prstGeom prst="bentConnector3">
            <a:avLst>
              <a:gd name="adj1" fmla="val -30728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F0AC29C-F370-8EEF-1012-246E28F67CCC}"/>
              </a:ext>
            </a:extLst>
          </p:cNvPr>
          <p:cNvCxnSpPr>
            <a:cxnSpLocks/>
            <a:endCxn id="20" idx="1"/>
          </p:cNvCxnSpPr>
          <p:nvPr/>
        </p:nvCxnSpPr>
        <p:spPr bwMode="auto">
          <a:xfrm>
            <a:off x="294062" y="4471877"/>
            <a:ext cx="6138430" cy="1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E43674-D724-0FC3-5AF6-1592CB61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78" y="-242864"/>
            <a:ext cx="10358967" cy="1143000"/>
          </a:xfrm>
        </p:spPr>
        <p:txBody>
          <a:bodyPr/>
          <a:lstStyle/>
          <a:p>
            <a:r>
              <a:rPr lang="en-US" dirty="0"/>
              <a:t>Prostate Cancer Disease States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F001F-411C-28C5-886B-57765C6145EE}"/>
              </a:ext>
            </a:extLst>
          </p:cNvPr>
          <p:cNvSpPr/>
          <p:nvPr/>
        </p:nvSpPr>
        <p:spPr bwMode="auto">
          <a:xfrm>
            <a:off x="921150" y="1311548"/>
            <a:ext cx="1940312" cy="77931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Newly Diagnosed PC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82289-E785-6083-A1B3-FBBCC2310B9B}"/>
              </a:ext>
            </a:extLst>
          </p:cNvPr>
          <p:cNvGrpSpPr/>
          <p:nvPr/>
        </p:nvGrpSpPr>
        <p:grpSpPr>
          <a:xfrm>
            <a:off x="3173703" y="562835"/>
            <a:ext cx="2762888" cy="6013363"/>
            <a:chOff x="3077737" y="1048216"/>
            <a:chExt cx="3323063" cy="658146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CFB8F1A3-DC30-7E28-D3A3-50B389A0960D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C68D3A-8581-4B86-D397-AF1D8069F33A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122888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PSA relapse post Localized Therapy (surgery/radiation)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556533-5ADE-48C3-CE65-5817618704CB}"/>
              </a:ext>
            </a:extLst>
          </p:cNvPr>
          <p:cNvGrpSpPr/>
          <p:nvPr/>
        </p:nvGrpSpPr>
        <p:grpSpPr>
          <a:xfrm>
            <a:off x="5936591" y="562835"/>
            <a:ext cx="2991134" cy="6013363"/>
            <a:chOff x="3077737" y="1048216"/>
            <a:chExt cx="3323063" cy="62055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55D317A-6066-6E6D-384D-019CF6EE9A3F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222653-EADC-80B7-4B34-EBD40B26C481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ADT + /-AR-I, ADT + Docetaxel +/-AR-I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A53967-C940-E75F-28F9-F41B14568857}"/>
              </a:ext>
            </a:extLst>
          </p:cNvPr>
          <p:cNvGrpSpPr/>
          <p:nvPr/>
        </p:nvGrpSpPr>
        <p:grpSpPr>
          <a:xfrm>
            <a:off x="8927726" y="562835"/>
            <a:ext cx="3055427" cy="6013363"/>
            <a:chOff x="3077737" y="1048216"/>
            <a:chExt cx="3323063" cy="6205525"/>
          </a:xfrm>
          <a:solidFill>
            <a:schemeClr val="accent6">
              <a:lumMod val="75000"/>
            </a:schemeClr>
          </a:solidFill>
        </p:grpSpPr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D5F63BE5-56E1-5FBF-1410-11C8DA25D2E8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AC47A6-10A6-35B2-A995-4BF46D694A6D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Castration-Resistant Prostate Cancers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9F66EF3-55D6-742C-C236-46DE7587FC11}"/>
              </a:ext>
            </a:extLst>
          </p:cNvPr>
          <p:cNvSpPr/>
          <p:nvPr/>
        </p:nvSpPr>
        <p:spPr bwMode="auto">
          <a:xfrm>
            <a:off x="3466274" y="2055506"/>
            <a:ext cx="2113452" cy="77931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Biochemically Recurrent PC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AEC9DD-B6C2-EE1E-1ABF-156A3183BFF8}"/>
              </a:ext>
            </a:extLst>
          </p:cNvPr>
          <p:cNvSpPr/>
          <p:nvPr/>
        </p:nvSpPr>
        <p:spPr bwMode="auto">
          <a:xfrm>
            <a:off x="6432492" y="3738728"/>
            <a:ext cx="2113452" cy="146629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Newly Diagnosed Metastatic PC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mHSPC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32EF88-ED02-35F4-DB02-A6222F5FA57A}"/>
              </a:ext>
            </a:extLst>
          </p:cNvPr>
          <p:cNvSpPr/>
          <p:nvPr/>
        </p:nvSpPr>
        <p:spPr bwMode="auto">
          <a:xfrm>
            <a:off x="9331808" y="1529460"/>
            <a:ext cx="2113452" cy="43582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nmCRPC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7B003-F4C5-8FA9-0757-E6F14D43AA6E}"/>
              </a:ext>
            </a:extLst>
          </p:cNvPr>
          <p:cNvSpPr/>
          <p:nvPr/>
        </p:nvSpPr>
        <p:spPr bwMode="auto">
          <a:xfrm>
            <a:off x="9331808" y="3147230"/>
            <a:ext cx="2113452" cy="435825"/>
          </a:xfrm>
          <a:prstGeom prst="rect">
            <a:avLst/>
          </a:prstGeom>
          <a:solidFill>
            <a:srgbClr val="FF7E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168AC1C-804C-D0CE-55B7-75629BB2A502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 bwMode="auto">
          <a:xfrm>
            <a:off x="10388534" y="1965285"/>
            <a:ext cx="0" cy="1181945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5BA68A4-5670-D72A-5902-657D66EFB1F9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 flipV="1">
            <a:off x="294062" y="1701206"/>
            <a:ext cx="627088" cy="171746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C4B62BA-C5CD-BF61-5C04-08EBA2EFAC87}"/>
              </a:ext>
            </a:extLst>
          </p:cNvPr>
          <p:cNvSpPr txBox="1"/>
          <p:nvPr/>
        </p:nvSpPr>
        <p:spPr>
          <a:xfrm>
            <a:off x="6229142" y="1790414"/>
            <a:ext cx="121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Increasing PSA Levels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8F604C-184E-E860-0DFE-D258D1C63B18}"/>
              </a:ext>
            </a:extLst>
          </p:cNvPr>
          <p:cNvGrpSpPr/>
          <p:nvPr/>
        </p:nvGrpSpPr>
        <p:grpSpPr>
          <a:xfrm>
            <a:off x="294062" y="562835"/>
            <a:ext cx="2877010" cy="6013363"/>
            <a:chOff x="3077737" y="1048216"/>
            <a:chExt cx="3323063" cy="620552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4" name="Frame 73">
              <a:extLst>
                <a:ext uri="{FF2B5EF4-FFF2-40B4-BE49-F238E27FC236}">
                  <a16:creationId xmlns:a16="http://schemas.microsoft.com/office/drawing/2014/main" id="{F20F3261-9139-DE3F-4227-36DF0D8B3064}"/>
                </a:ext>
              </a:extLst>
            </p:cNvPr>
            <p:cNvSpPr/>
            <p:nvPr/>
          </p:nvSpPr>
          <p:spPr bwMode="auto">
            <a:xfrm>
              <a:off x="3077737" y="1048216"/>
              <a:ext cx="3323063" cy="5352585"/>
            </a:xfrm>
            <a:prstGeom prst="frame">
              <a:avLst>
                <a:gd name="adj1" fmla="val 3775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700633C-AF8A-7F86-EEC3-6A56CA8FC155}"/>
                </a:ext>
              </a:extLst>
            </p:cNvPr>
            <p:cNvSpPr/>
            <p:nvPr/>
          </p:nvSpPr>
          <p:spPr bwMode="auto">
            <a:xfrm>
              <a:off x="3077737" y="6400800"/>
              <a:ext cx="3323063" cy="852941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Disease Monitoring</a:t>
              </a:r>
            </a:p>
            <a:p>
              <a:pPr marL="0" marR="0" lvl="0" indent="0" algn="ct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6C19A35-E37D-8969-61EB-B97ED23F6598}"/>
              </a:ext>
            </a:extLst>
          </p:cNvPr>
          <p:cNvSpPr txBox="1"/>
          <p:nvPr/>
        </p:nvSpPr>
        <p:spPr>
          <a:xfrm>
            <a:off x="4523000" y="1317917"/>
            <a:ext cx="121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↑↑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7E5049-9D8E-1C85-798B-794513D205CE}"/>
              </a:ext>
            </a:extLst>
          </p:cNvPr>
          <p:cNvSpPr txBox="1"/>
          <p:nvPr/>
        </p:nvSpPr>
        <p:spPr>
          <a:xfrm>
            <a:off x="7489218" y="1814454"/>
            <a:ext cx="121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↑↑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22258-BF01-F7A0-EC05-4DCCB4B3AD21}"/>
              </a:ext>
            </a:extLst>
          </p:cNvPr>
          <p:cNvSpPr txBox="1"/>
          <p:nvPr/>
        </p:nvSpPr>
        <p:spPr>
          <a:xfrm>
            <a:off x="81148" y="6598965"/>
            <a:ext cx="6147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Scher HI et al.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PLoS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2015.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57A2E-CEF1-F32D-5233-C8EB5AA2CFA3}"/>
              </a:ext>
            </a:extLst>
          </p:cNvPr>
          <p:cNvSpPr txBox="1"/>
          <p:nvPr/>
        </p:nvSpPr>
        <p:spPr>
          <a:xfrm>
            <a:off x="3687242" y="2864283"/>
            <a:ext cx="25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F4DCD3-891A-A9AD-5874-0E96A4C991F1}"/>
              </a:ext>
            </a:extLst>
          </p:cNvPr>
          <p:cNvSpPr txBox="1"/>
          <p:nvPr/>
        </p:nvSpPr>
        <p:spPr>
          <a:xfrm>
            <a:off x="10366232" y="847502"/>
            <a:ext cx="253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PROSPER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ARAMIS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3CD0F4-605C-8AEA-ACC3-DEF32E645E48}"/>
              </a:ext>
            </a:extLst>
          </p:cNvPr>
          <p:cNvSpPr txBox="1"/>
          <p:nvPr/>
        </p:nvSpPr>
        <p:spPr>
          <a:xfrm>
            <a:off x="5998786" y="2452197"/>
            <a:ext cx="1617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PEACE-1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STAMPEDE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35032-19AB-39B8-46AC-3A035A411CC3}"/>
              </a:ext>
            </a:extLst>
          </p:cNvPr>
          <p:cNvSpPr txBox="1"/>
          <p:nvPr/>
        </p:nvSpPr>
        <p:spPr>
          <a:xfrm>
            <a:off x="10366232" y="4092649"/>
            <a:ext cx="18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CYCLONE 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CYCLONE 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289E29-D869-6B4A-F0FF-D9493A18591B}"/>
              </a:ext>
            </a:extLst>
          </p:cNvPr>
          <p:cNvSpPr txBox="1"/>
          <p:nvPr/>
        </p:nvSpPr>
        <p:spPr>
          <a:xfrm>
            <a:off x="7370645" y="2459864"/>
            <a:ext cx="1522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ENZAMET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ARASENS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CYCLONE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852F43-D1C0-1829-9BF4-42A7EF74757E}"/>
              </a:ext>
            </a:extLst>
          </p:cNvPr>
          <p:cNvSpPr txBox="1"/>
          <p:nvPr/>
        </p:nvSpPr>
        <p:spPr>
          <a:xfrm>
            <a:off x="9061548" y="4710033"/>
            <a:ext cx="2877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1 Capivasertib + Abiraterone</a:t>
            </a:r>
          </a:p>
        </p:txBody>
      </p:sp>
    </p:spTree>
    <p:extLst>
      <p:ext uri="{BB962C8B-B14F-4D97-AF65-F5344CB8AC3E}">
        <p14:creationId xmlns:p14="http://schemas.microsoft.com/office/powerpoint/2010/main" val="14928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DA534-B513-67E5-8B62-42931A35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C018-1B86-11B5-FCAD-2E9CD13D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16" y="60124"/>
            <a:ext cx="10542495" cy="1143000"/>
          </a:xfrm>
        </p:spPr>
        <p:txBody>
          <a:bodyPr/>
          <a:lstStyle/>
          <a:p>
            <a:pPr algn="l"/>
            <a:r>
              <a:rPr lang="en-US" dirty="0">
                <a:effectLst/>
                <a:latin typeface="+mn-lt"/>
              </a:rPr>
              <a:t>PRESTO: A Phase III Randomized Study of Androgen Annihilation  for High-Risk Biochemicall</a:t>
            </a:r>
            <a:r>
              <a:rPr lang="en-US" dirty="0">
                <a:latin typeface="+mn-lt"/>
              </a:rPr>
              <a:t>y Relapsed Prostate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49A8F-0CB9-496B-5637-95893EF90976}"/>
              </a:ext>
            </a:extLst>
          </p:cNvPr>
          <p:cNvSpPr txBox="1"/>
          <p:nvPr/>
        </p:nvSpPr>
        <p:spPr>
          <a:xfrm>
            <a:off x="150470" y="6520128"/>
            <a:ext cx="1204152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www.urotoday.com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/conference-highlights/esmo-2022/esmo-2022-prostate-cancer/139400-esmo-2022-discussion-of-presto-and-propel.html</a:t>
            </a:r>
            <a:endParaRPr kumimoji="0" lang="en-US" sz="15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aph of a graph showing different types of arm analogs&#10;&#10;Description automatically generated with medium confidence">
            <a:extLst>
              <a:ext uri="{FF2B5EF4-FFF2-40B4-BE49-F238E27FC236}">
                <a16:creationId xmlns:a16="http://schemas.microsoft.com/office/drawing/2014/main" id="{EA79CC25-50FA-5F5F-7020-0FC9BF58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491" y="1203124"/>
            <a:ext cx="11239018" cy="4907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9EF1-23EC-006E-03BE-1E5E9FA6F60C}"/>
              </a:ext>
            </a:extLst>
          </p:cNvPr>
          <p:cNvSpPr txBox="1"/>
          <p:nvPr/>
        </p:nvSpPr>
        <p:spPr>
          <a:xfrm>
            <a:off x="580776" y="6131551"/>
            <a:ext cx="1204152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ADT = androgen deprivation therapy</a:t>
            </a:r>
            <a:endParaRPr kumimoji="0" lang="en-US" sz="15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CD97-AD41-4DD7-A248-6CDD4F826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286000"/>
            <a:ext cx="10358967" cy="1143000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49290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1A8A-5C4F-8703-91E4-7262C102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2" y="76235"/>
            <a:ext cx="10358967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655999-245F-EB48-C8D2-42E9FAE37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21515"/>
              </p:ext>
            </p:extLst>
          </p:nvPr>
        </p:nvGraphicFramePr>
        <p:xfrm>
          <a:off x="391462" y="1219235"/>
          <a:ext cx="11409069" cy="499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37671">
                  <a:extLst>
                    <a:ext uri="{9D8B030D-6E8A-4147-A177-3AD203B41FA5}">
                      <a16:colId xmlns:a16="http://schemas.microsoft.com/office/drawing/2014/main" val="2022927017"/>
                    </a:ext>
                  </a:extLst>
                </a:gridCol>
                <a:gridCol w="3544403">
                  <a:extLst>
                    <a:ext uri="{9D8B030D-6E8A-4147-A177-3AD203B41FA5}">
                      <a16:colId xmlns:a16="http://schemas.microsoft.com/office/drawing/2014/main" val="2397027816"/>
                    </a:ext>
                  </a:extLst>
                </a:gridCol>
                <a:gridCol w="3226995">
                  <a:extLst>
                    <a:ext uri="{9D8B030D-6E8A-4147-A177-3AD203B41FA5}">
                      <a16:colId xmlns:a16="http://schemas.microsoft.com/office/drawing/2014/main" val="3370376549"/>
                    </a:ext>
                  </a:extLst>
                </a:gridCol>
              </a:tblGrid>
              <a:tr h="633484">
                <a:tc>
                  <a:txBody>
                    <a:bodyPr/>
                    <a:lstStyle/>
                    <a:p>
                      <a:r>
                        <a:rPr lang="en-US" sz="1800" dirty="0"/>
                        <a:t>Positive data sets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 data sets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Additional evaluation needed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386340"/>
                  </a:ext>
                </a:extLst>
              </a:tr>
              <a:tr h="323300">
                <a:tc>
                  <a:txBody>
                    <a:bodyPr/>
                    <a:lstStyle/>
                    <a:p>
                      <a:r>
                        <a:rPr lang="en-US" sz="1600" b="1" dirty="0"/>
                        <a:t>Extended follow-up from PRESTO</a:t>
                      </a:r>
                      <a:r>
                        <a:rPr lang="en-US" sz="1600" dirty="0"/>
                        <a:t>: Positive biochemical PFS; MFS and TTCR evaluation is ongoing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STAMPEDE: </a:t>
                      </a:r>
                      <a:r>
                        <a:rPr lang="en-US" sz="1600" dirty="0"/>
                        <a:t>No OS benefit from adding enzalutamide to AAP/(long-term)ADT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PEACE-1</a:t>
                      </a:r>
                      <a:r>
                        <a:rPr lang="en-US" sz="1600" dirty="0"/>
                        <a:t>: Positive for PFS, no OS benefit at this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19195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EMBARK: </a:t>
                      </a:r>
                      <a:r>
                        <a:rPr lang="en-US" sz="1600" dirty="0"/>
                        <a:t>MFS improved for enzalutamide + leuprolide and enzalutamide monotherapy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CYCLONE 2: </a:t>
                      </a:r>
                      <a:r>
                        <a:rPr lang="en-US" sz="1600" dirty="0"/>
                        <a:t>No PFS benefit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CYCLONE 1: </a:t>
                      </a:r>
                      <a:r>
                        <a:rPr lang="en-US" sz="1600" dirty="0"/>
                        <a:t>Modest but objective single-agent activity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533897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Post-hoc analysis of PROSPER: </a:t>
                      </a:r>
                      <a:r>
                        <a:rPr lang="en-US" sz="1600" dirty="0"/>
                        <a:t>Prognostic value of PSA dynamics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Phase I </a:t>
                      </a:r>
                      <a:r>
                        <a:rPr lang="en-US" sz="1600" b="1" dirty="0" err="1"/>
                        <a:t>Capi</a:t>
                      </a:r>
                      <a:r>
                        <a:rPr lang="en-US" sz="1600" b="1" dirty="0"/>
                        <a:t> + AA: </a:t>
                      </a:r>
                      <a:r>
                        <a:rPr lang="en-US" sz="1600" dirty="0"/>
                        <a:t>Early efficacy signal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84833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Subgroup analysis of ARAMIS: </a:t>
                      </a:r>
                      <a:r>
                        <a:rPr lang="en-US" sz="1600" dirty="0"/>
                        <a:t>Improved MFS &amp;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71642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Subgroup analysis of HERO: </a:t>
                      </a:r>
                      <a:r>
                        <a:rPr lang="en-US" sz="1600" dirty="0"/>
                        <a:t>CV-related medications are safe to use with </a:t>
                      </a:r>
                      <a:r>
                        <a:rPr lang="en-US" sz="1600" dirty="0" err="1"/>
                        <a:t>relugolix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815282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PSA kinetics from TITAN: </a:t>
                      </a:r>
                      <a:r>
                        <a:rPr lang="en-US" sz="1600" dirty="0"/>
                        <a:t>PSA decline associated with improved clinical outcomes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87302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Post-hoc analysis of ARCHES: </a:t>
                      </a:r>
                      <a:r>
                        <a:rPr lang="en-US" sz="1600" dirty="0"/>
                        <a:t>Positive PFS and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12579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 dirty="0"/>
                        <a:t>ENZAMET: </a:t>
                      </a:r>
                      <a:r>
                        <a:rPr lang="en-US" sz="1600" b="0" dirty="0"/>
                        <a:t>Positive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681220"/>
                  </a:ext>
                </a:extLst>
              </a:tr>
              <a:tr h="367019">
                <a:tc>
                  <a:txBody>
                    <a:bodyPr/>
                    <a:lstStyle/>
                    <a:p>
                      <a:r>
                        <a:rPr lang="en-US" sz="1600" b="1"/>
                        <a:t>Subgroup analysis </a:t>
                      </a:r>
                      <a:r>
                        <a:rPr lang="en-US" sz="1600" b="1" dirty="0"/>
                        <a:t>of ARASENS: </a:t>
                      </a:r>
                      <a:r>
                        <a:rPr lang="en-US" sz="1600" b="0" dirty="0"/>
                        <a:t>Positive OS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918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6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02F9-5B26-531B-E9FC-10E1A050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96620"/>
            <a:ext cx="10358967" cy="1143000"/>
          </a:xfrm>
        </p:spPr>
        <p:txBody>
          <a:bodyPr/>
          <a:lstStyle/>
          <a:p>
            <a:r>
              <a:rPr lang="en-US" dirty="0"/>
              <a:t>PRESTO: Updated PFS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1B5F4-9F08-FB50-AEB3-22DCEFF1DA00}"/>
              </a:ext>
            </a:extLst>
          </p:cNvPr>
          <p:cNvSpPr txBox="1"/>
          <p:nvPr/>
        </p:nvSpPr>
        <p:spPr>
          <a:xfrm>
            <a:off x="660272" y="4724022"/>
            <a:ext cx="11300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effectLst/>
              </a:rPr>
              <a:t>In patients with high-risk BCR following</a:t>
            </a:r>
            <a:r>
              <a:rPr lang="en-US" sz="2100" b="1" dirty="0"/>
              <a:t> </a:t>
            </a:r>
            <a:r>
              <a:rPr lang="en-US" sz="2100" b="1" dirty="0">
                <a:effectLst/>
              </a:rPr>
              <a:t>radical prostatectomy, intensified ADT with addition of apalutamide or</a:t>
            </a:r>
            <a:r>
              <a:rPr lang="en-US" sz="2100" b="1" dirty="0"/>
              <a:t> </a:t>
            </a:r>
            <a:r>
              <a:rPr lang="en-US" sz="2100" b="1" dirty="0">
                <a:effectLst/>
              </a:rPr>
              <a:t>apalutamide plus abiraterone prolonged biochemical PFS</a:t>
            </a:r>
            <a:r>
              <a:rPr lang="en-US" sz="2100" b="1" dirty="0"/>
              <a:t> </a:t>
            </a:r>
            <a:r>
              <a:rPr lang="en-US" sz="2100" b="1" dirty="0">
                <a:effectLst/>
              </a:rPr>
              <a:t>without new safety concerns identified. Follow up is ongoing to</a:t>
            </a:r>
            <a:r>
              <a:rPr lang="en-US" sz="2100" b="1" dirty="0"/>
              <a:t> </a:t>
            </a:r>
            <a:r>
              <a:rPr lang="en-US" sz="2100" b="1" dirty="0">
                <a:effectLst/>
              </a:rPr>
              <a:t>determine the impact on longer term endpoints including MFS and</a:t>
            </a:r>
            <a:r>
              <a:rPr lang="en-US" sz="2100" b="1" dirty="0"/>
              <a:t> </a:t>
            </a:r>
            <a:r>
              <a:rPr lang="en-US" sz="2100" b="1" dirty="0">
                <a:effectLst/>
              </a:rPr>
              <a:t>time to castration resistance.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880478-8A8D-9088-280E-6A0A3B208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718732"/>
              </p:ext>
            </p:extLst>
          </p:nvPr>
        </p:nvGraphicFramePr>
        <p:xfrm>
          <a:off x="233330" y="1111837"/>
          <a:ext cx="11581951" cy="30511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1645">
                  <a:extLst>
                    <a:ext uri="{9D8B030D-6E8A-4147-A177-3AD203B41FA5}">
                      <a16:colId xmlns:a16="http://schemas.microsoft.com/office/drawing/2014/main" val="2513095736"/>
                    </a:ext>
                  </a:extLst>
                </a:gridCol>
                <a:gridCol w="2671281">
                  <a:extLst>
                    <a:ext uri="{9D8B030D-6E8A-4147-A177-3AD203B41FA5}">
                      <a16:colId xmlns:a16="http://schemas.microsoft.com/office/drawing/2014/main" val="1140197319"/>
                    </a:ext>
                  </a:extLst>
                </a:gridCol>
                <a:gridCol w="2872688">
                  <a:extLst>
                    <a:ext uri="{9D8B030D-6E8A-4147-A177-3AD203B41FA5}">
                      <a16:colId xmlns:a16="http://schemas.microsoft.com/office/drawing/2014/main" val="2552937376"/>
                    </a:ext>
                  </a:extLst>
                </a:gridCol>
                <a:gridCol w="3836337">
                  <a:extLst>
                    <a:ext uri="{9D8B030D-6E8A-4147-A177-3AD203B41FA5}">
                      <a16:colId xmlns:a16="http://schemas.microsoft.com/office/drawing/2014/main" val="2873367568"/>
                    </a:ext>
                  </a:extLst>
                </a:gridCol>
              </a:tblGrid>
              <a:tr h="4401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Apa</a:t>
                      </a:r>
                      <a:r>
                        <a:rPr lang="en-US" sz="2000" dirty="0"/>
                        <a:t> + ADT vs ADT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Apa</a:t>
                      </a:r>
                      <a:r>
                        <a:rPr lang="en-US" sz="2000" dirty="0"/>
                        <a:t> + AAP + ADT vs ADT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Apa</a:t>
                      </a:r>
                      <a:r>
                        <a:rPr lang="en-US" sz="2000" dirty="0"/>
                        <a:t> + ADT vs </a:t>
                      </a:r>
                      <a:r>
                        <a:rPr lang="en-US" sz="2000" dirty="0" err="1"/>
                        <a:t>Apa</a:t>
                      </a:r>
                      <a:r>
                        <a:rPr lang="en-US" sz="2000" dirty="0"/>
                        <a:t> + AAP + ADT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526242"/>
                  </a:ext>
                </a:extLst>
              </a:tr>
              <a:tr h="1085389">
                <a:tc>
                  <a:txBody>
                    <a:bodyPr/>
                    <a:lstStyle/>
                    <a:p>
                      <a:r>
                        <a:rPr lang="en-US" sz="2000" dirty="0"/>
                        <a:t>PSA-PFS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24.9 vs 20.3 months</a:t>
                      </a:r>
                    </a:p>
                    <a:p>
                      <a:pPr algn="ctr"/>
                      <a:r>
                        <a:rPr lang="en-US" sz="2000" b="1" dirty="0"/>
                        <a:t>HR = 0.52 </a:t>
                      </a:r>
                    </a:p>
                    <a:p>
                      <a:pPr algn="ctr"/>
                      <a:r>
                        <a:rPr lang="en-US" sz="2000" b="0" dirty="0"/>
                        <a:t>[95% CI, 0.35 to 0.77]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26.0 </a:t>
                      </a:r>
                      <a:r>
                        <a:rPr lang="en-US" sz="2000" b="0"/>
                        <a:t>vs 20.0 </a:t>
                      </a:r>
                      <a:r>
                        <a:rPr lang="en-US" sz="2000" b="0" dirty="0"/>
                        <a:t>months</a:t>
                      </a:r>
                    </a:p>
                    <a:p>
                      <a:pPr algn="ctr"/>
                      <a:r>
                        <a:rPr lang="en-US" sz="2000" b="1" dirty="0"/>
                        <a:t>HR = 0.48 </a:t>
                      </a:r>
                    </a:p>
                    <a:p>
                      <a:pPr algn="ctr"/>
                      <a:r>
                        <a:rPr lang="en-US" sz="2000" b="0" dirty="0"/>
                        <a:t>[95% CI, 0.32 to 0.71]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24.9 vs 26.0 months</a:t>
                      </a:r>
                    </a:p>
                    <a:p>
                      <a:pPr algn="ctr"/>
                      <a:r>
                        <a:rPr lang="en-US" sz="2000" b="1" dirty="0"/>
                        <a:t>HR = 0.95</a:t>
                      </a:r>
                    </a:p>
                    <a:p>
                      <a:pPr algn="ctr"/>
                      <a:r>
                        <a:rPr lang="en-US" sz="2000" b="0" dirty="0"/>
                        <a:t>(95% CI: 0.62-1.45)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26512"/>
                  </a:ext>
                </a:extLst>
              </a:tr>
              <a:tr h="44018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ADT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Apa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+ ADT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Apa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+ AAP + ADT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717407"/>
                  </a:ext>
                </a:extLst>
              </a:tr>
              <a:tr h="1085389">
                <a:tc>
                  <a:txBody>
                    <a:bodyPr/>
                    <a:lstStyle/>
                    <a:p>
                      <a:r>
                        <a:rPr lang="en-US" sz="2000" dirty="0"/>
                        <a:t>Median Time to Testosterone Recovery (months)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668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E5EBAC4-EF63-A960-11B2-B5163F6B1CC9}"/>
              </a:ext>
            </a:extLst>
          </p:cNvPr>
          <p:cNvSpPr txBox="1"/>
          <p:nvPr/>
        </p:nvSpPr>
        <p:spPr>
          <a:xfrm>
            <a:off x="0" y="6550223"/>
            <a:ext cx="6310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Aggarwal R et al. AUA 2023;Abstract LBA02-11.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3306B-7B64-C119-86DB-60691E91C958}"/>
              </a:ext>
            </a:extLst>
          </p:cNvPr>
          <p:cNvSpPr txBox="1"/>
          <p:nvPr/>
        </p:nvSpPr>
        <p:spPr>
          <a:xfrm>
            <a:off x="233330" y="4220588"/>
            <a:ext cx="63107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AAP = abiraterone acetate with prednisone</a:t>
            </a:r>
            <a:endParaRPr kumimoji="0" lang="en-US" sz="15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6DD0A-1E20-63BA-DA7C-1972C48A4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191348-DB45-2572-2FD6-FFAB3457A28F}"/>
              </a:ext>
            </a:extLst>
          </p:cNvPr>
          <p:cNvCxnSpPr>
            <a:cxnSpLocks/>
          </p:cNvCxnSpPr>
          <p:nvPr/>
        </p:nvCxnSpPr>
        <p:spPr bwMode="auto">
          <a:xfrm>
            <a:off x="3247202" y="2198680"/>
            <a:ext cx="0" cy="1345138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41442E-0F10-FD99-D74F-CC519B7F8394}"/>
              </a:ext>
            </a:extLst>
          </p:cNvPr>
          <p:cNvCxnSpPr>
            <a:cxnSpLocks/>
          </p:cNvCxnSpPr>
          <p:nvPr/>
        </p:nvCxnSpPr>
        <p:spPr bwMode="auto">
          <a:xfrm>
            <a:off x="2805814" y="3682364"/>
            <a:ext cx="1078379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4F2A3D6-D311-EAE4-AB9D-297505C60367}"/>
              </a:ext>
            </a:extLst>
          </p:cNvPr>
          <p:cNvSpPr txBox="1"/>
          <p:nvPr/>
        </p:nvSpPr>
        <p:spPr>
          <a:xfrm>
            <a:off x="108689" y="976156"/>
            <a:ext cx="2682812" cy="5755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 population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Screening PSA ≥1 ng/mL after RP and at least 2 ng/mL above nadir for primary EBRT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PSADT ≤9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metastases on bone scan or CT/MRI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central read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Testosterone ≥150 ng/dL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hormonal therapy ≥9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prior to randomization (neoadjuvant/adjuvant for ≤36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≤6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rising PSA)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Stratification factors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Screening PSA (≤10 ng/mL vs &gt;10 ng/mL)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PSADT (≤3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vs &gt;3 to ≤9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hormonal therapy (yes vs no)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17931-5CAE-FFE6-529D-0DDB5CC8BFDD}"/>
              </a:ext>
            </a:extLst>
          </p:cNvPr>
          <p:cNvSpPr txBox="1"/>
          <p:nvPr/>
        </p:nvSpPr>
        <p:spPr>
          <a:xfrm>
            <a:off x="3884193" y="1579028"/>
            <a:ext cx="31242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Enzalutamide (160 mg oral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+ leuprolide acetate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(22.5 mg IM/q12w)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Blinded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4DE56-6BC0-7C5D-202B-85D52A2C299D}"/>
              </a:ext>
            </a:extLst>
          </p:cNvPr>
          <p:cNvSpPr txBox="1"/>
          <p:nvPr/>
        </p:nvSpPr>
        <p:spPr>
          <a:xfrm>
            <a:off x="3884193" y="3235743"/>
            <a:ext cx="3124200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Placebo + leuprolide acetate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(22.5 mg IM/q12w)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Blinded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EC65C7-A10B-1885-A4C1-65AE521BEA6C}"/>
              </a:ext>
            </a:extLst>
          </p:cNvPr>
          <p:cNvSpPr txBox="1"/>
          <p:nvPr/>
        </p:nvSpPr>
        <p:spPr>
          <a:xfrm>
            <a:off x="3884193" y="4641990"/>
            <a:ext cx="3124200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Enzalutamide monotherapy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(160 mg oral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355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Unblinded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FF94F-B666-FAB0-EAB4-BCF433A5BF46}"/>
              </a:ext>
            </a:extLst>
          </p:cNvPr>
          <p:cNvSpPr txBox="1"/>
          <p:nvPr/>
        </p:nvSpPr>
        <p:spPr>
          <a:xfrm rot="5400000">
            <a:off x="5144193" y="3534575"/>
            <a:ext cx="42769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PSA &lt;0.2 ng/mL at week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0AFE8-745A-D6E7-67B1-57D0707FAB39}"/>
              </a:ext>
            </a:extLst>
          </p:cNvPr>
          <p:cNvSpPr txBox="1"/>
          <p:nvPr/>
        </p:nvSpPr>
        <p:spPr>
          <a:xfrm>
            <a:off x="8058880" y="1981732"/>
            <a:ext cx="1410250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Suspend treatment at week 37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 PSA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(reinitiate if PSA rises)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6D1F7-1B5B-F57A-8FC3-FDE737CD47E3}"/>
              </a:ext>
            </a:extLst>
          </p:cNvPr>
          <p:cNvSpPr txBox="1"/>
          <p:nvPr/>
        </p:nvSpPr>
        <p:spPr>
          <a:xfrm>
            <a:off x="8058880" y="4641990"/>
            <a:ext cx="1413164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Remain on treatment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14037-5012-7B9D-4DC1-F9B3A682272D}"/>
              </a:ext>
            </a:extLst>
          </p:cNvPr>
          <p:cNvSpPr txBox="1"/>
          <p:nvPr/>
        </p:nvSpPr>
        <p:spPr>
          <a:xfrm>
            <a:off x="9597239" y="1529474"/>
            <a:ext cx="2486071" cy="1077218"/>
          </a:xfrm>
          <a:prstGeom prst="rect">
            <a:avLst/>
          </a:prstGeom>
          <a:solidFill>
            <a:srgbClr val="BCE3F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endpoint: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MFS by BICR, enzalutamide + leuprolide acetate vs leuprolide acetate alone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068BC-836A-6EF5-791D-E143E7399F6B}"/>
              </a:ext>
            </a:extLst>
          </p:cNvPr>
          <p:cNvSpPr txBox="1"/>
          <p:nvPr/>
        </p:nvSpPr>
        <p:spPr>
          <a:xfrm>
            <a:off x="9597240" y="2902467"/>
            <a:ext cx="2486071" cy="2800767"/>
          </a:xfrm>
          <a:prstGeom prst="rect">
            <a:avLst/>
          </a:prstGeom>
          <a:solidFill>
            <a:srgbClr val="BCE3F8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secondary endpoints: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MFS by BICR, enzalutamide monotherapy vs leuprolide acetate alone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to PSA progression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to first use of new antineoplastic 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secondary endpoint: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34E31E-4F45-7551-E98F-EDEA53B5D653}"/>
              </a:ext>
            </a:extLst>
          </p:cNvPr>
          <p:cNvGrpSpPr/>
          <p:nvPr/>
        </p:nvGrpSpPr>
        <p:grpSpPr>
          <a:xfrm>
            <a:off x="2903176" y="3425432"/>
            <a:ext cx="748146" cy="523220"/>
            <a:chOff x="5347854" y="5853612"/>
            <a:chExt cx="748146" cy="5232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A8E5E78-F01C-B550-D52A-AE660D4B8F6B}"/>
                </a:ext>
              </a:extLst>
            </p:cNvPr>
            <p:cNvSpPr/>
            <p:nvPr/>
          </p:nvSpPr>
          <p:spPr bwMode="auto">
            <a:xfrm>
              <a:off x="5347854" y="5915649"/>
              <a:ext cx="748146" cy="45181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CC038-55F1-A03A-B129-8858B0378886}"/>
                </a:ext>
              </a:extLst>
            </p:cNvPr>
            <p:cNvSpPr txBox="1"/>
            <p:nvPr/>
          </p:nvSpPr>
          <p:spPr>
            <a:xfrm>
              <a:off x="5347854" y="5853612"/>
              <a:ext cx="7481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1:1:1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31B038-D655-21C1-B973-E526DA435EAA}"/>
              </a:ext>
            </a:extLst>
          </p:cNvPr>
          <p:cNvCxnSpPr>
            <a:cxnSpLocks/>
          </p:cNvCxnSpPr>
          <p:nvPr/>
        </p:nvCxnSpPr>
        <p:spPr bwMode="auto">
          <a:xfrm>
            <a:off x="3247202" y="2191123"/>
            <a:ext cx="508196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DBD174-CEA7-0ECD-3CC4-182EAECB7B75}"/>
              </a:ext>
            </a:extLst>
          </p:cNvPr>
          <p:cNvCxnSpPr>
            <a:cxnSpLocks/>
          </p:cNvCxnSpPr>
          <p:nvPr/>
        </p:nvCxnSpPr>
        <p:spPr bwMode="auto">
          <a:xfrm>
            <a:off x="3247202" y="5175433"/>
            <a:ext cx="508196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D919BB-A807-0044-F589-CCC5FD0D85A3}"/>
              </a:ext>
            </a:extLst>
          </p:cNvPr>
          <p:cNvCxnSpPr/>
          <p:nvPr/>
        </p:nvCxnSpPr>
        <p:spPr bwMode="auto">
          <a:xfrm>
            <a:off x="3247202" y="3957482"/>
            <a:ext cx="0" cy="1217951"/>
          </a:xfrm>
          <a:prstGeom prst="line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C898E4-F4DF-4CBE-91DE-211B13BD3704}"/>
              </a:ext>
            </a:extLst>
          </p:cNvPr>
          <p:cNvCxnSpPr>
            <a:cxnSpLocks/>
          </p:cNvCxnSpPr>
          <p:nvPr/>
        </p:nvCxnSpPr>
        <p:spPr bwMode="auto">
          <a:xfrm>
            <a:off x="7550684" y="2636101"/>
            <a:ext cx="508196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00B9EB3-EE84-AA33-6921-245D3EAA9535}"/>
              </a:ext>
            </a:extLst>
          </p:cNvPr>
          <p:cNvSpPr txBox="1"/>
          <p:nvPr/>
        </p:nvSpPr>
        <p:spPr>
          <a:xfrm>
            <a:off x="7556925" y="2274326"/>
            <a:ext cx="59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DC42BD3-ECDB-EB6E-904C-0623F25AD9DA}"/>
              </a:ext>
            </a:extLst>
          </p:cNvPr>
          <p:cNvCxnSpPr>
            <a:cxnSpLocks/>
          </p:cNvCxnSpPr>
          <p:nvPr/>
        </p:nvCxnSpPr>
        <p:spPr bwMode="auto">
          <a:xfrm>
            <a:off x="7559707" y="5003765"/>
            <a:ext cx="508196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28E523A-4EB5-6CDC-F294-ECB7A2F1B063}"/>
              </a:ext>
            </a:extLst>
          </p:cNvPr>
          <p:cNvSpPr txBox="1"/>
          <p:nvPr/>
        </p:nvSpPr>
        <p:spPr>
          <a:xfrm>
            <a:off x="7565948" y="4641990"/>
            <a:ext cx="59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35CCB5-04E8-6337-66EB-595D8EB492BE}"/>
              </a:ext>
            </a:extLst>
          </p:cNvPr>
          <p:cNvSpPr txBox="1"/>
          <p:nvPr/>
        </p:nvSpPr>
        <p:spPr>
          <a:xfrm>
            <a:off x="494863" y="87788"/>
            <a:ext cx="116507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EMBARK: A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III Randomized Study of Enzalutamide or Placebo with Leuprolide Acetate and Enzalutamide Monotherapy </a:t>
            </a:r>
            <a:r>
              <a:rPr lang="en-US" sz="2300" b="1" dirty="0">
                <a:solidFill>
                  <a:srgbClr val="0432FF"/>
                </a:solidFill>
                <a:latin typeface="Calibri"/>
              </a:rPr>
              <a:t>for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High-Risk Biochemically Recurrent Prostate Cancer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F9217-F88C-5E1A-B283-5907307F2E28}"/>
              </a:ext>
            </a:extLst>
          </p:cNvPr>
          <p:cNvSpPr txBox="1"/>
          <p:nvPr/>
        </p:nvSpPr>
        <p:spPr>
          <a:xfrm>
            <a:off x="3001758" y="6036912"/>
            <a:ext cx="787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RP = radical prostatectomy; EBRT = external beam radiation therapy; PSADT = PSA doubling time; MFS = metastasis-free survival</a:t>
            </a:r>
          </a:p>
        </p:txBody>
      </p:sp>
    </p:spTree>
    <p:extLst>
      <p:ext uri="{BB962C8B-B14F-4D97-AF65-F5344CB8AC3E}">
        <p14:creationId xmlns:p14="http://schemas.microsoft.com/office/powerpoint/2010/main" val="11424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AC23-7EB4-4785-8965-03727C79E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A1F2-51F7-684C-D7C3-8A8CD533B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87" y="158549"/>
            <a:ext cx="11615912" cy="96248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EMBARK: </a:t>
            </a:r>
            <a:r>
              <a:rPr lang="en-US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Metastasis-Free Survival with Enzalutamide and Leuprolide versus Leuprolide Alone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aph of a patient's disease&#10;&#10;Description automatically generated">
            <a:extLst>
              <a:ext uri="{FF2B5EF4-FFF2-40B4-BE49-F238E27FC236}">
                <a16:creationId xmlns:a16="http://schemas.microsoft.com/office/drawing/2014/main" id="{382D3B1E-4D44-2722-65AB-AFE58038C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87" y="1121029"/>
            <a:ext cx="11039824" cy="51519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BBCA8E-FA50-BF75-7D5E-E88CB40E8074}"/>
              </a:ext>
            </a:extLst>
          </p:cNvPr>
          <p:cNvSpPr txBox="1"/>
          <p:nvPr/>
        </p:nvSpPr>
        <p:spPr>
          <a:xfrm>
            <a:off x="0" y="6534835"/>
            <a:ext cx="96547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Freedland SJ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2023;389(16):1453-65. </a:t>
            </a:r>
          </a:p>
        </p:txBody>
      </p:sp>
    </p:spTree>
    <p:extLst>
      <p:ext uri="{BB962C8B-B14F-4D97-AF65-F5344CB8AC3E}">
        <p14:creationId xmlns:p14="http://schemas.microsoft.com/office/powerpoint/2010/main" val="28310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98FF2-BABC-B93F-FE1C-0FF4D8179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A99B-8A7C-D7C1-2C85-A67CFE45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32" y="113649"/>
            <a:ext cx="10826462" cy="1143000"/>
          </a:xfrm>
        </p:spPr>
        <p:txBody>
          <a:bodyPr/>
          <a:lstStyle/>
          <a:p>
            <a:r>
              <a:rPr lang="en-US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EMBARK: </a:t>
            </a:r>
            <a:r>
              <a:rPr lang="en-US" sz="28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MFS with Enzalutamide Monotherapy versus Leuprolide Alone</a:t>
            </a:r>
            <a:br>
              <a:rPr lang="en-US" sz="280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/>
          </a:p>
        </p:txBody>
      </p:sp>
      <p:pic>
        <p:nvPicPr>
          <p:cNvPr id="3" name="Picture 2" descr="A graph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96BB02D8-C6E1-670A-5ED2-717C3D96A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80" b="2760"/>
          <a:stretch/>
        </p:blipFill>
        <p:spPr>
          <a:xfrm>
            <a:off x="1092402" y="880907"/>
            <a:ext cx="10201166" cy="4613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92F8F-267C-5333-9153-EFC82F1C2651}"/>
              </a:ext>
            </a:extLst>
          </p:cNvPr>
          <p:cNvSpPr txBox="1"/>
          <p:nvPr/>
        </p:nvSpPr>
        <p:spPr>
          <a:xfrm>
            <a:off x="1092402" y="5494734"/>
            <a:ext cx="9755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on overall survival were immature at the time of publication. 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−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safety profile of enzalutamide was consistent with that shown in previous clinical studies, with no apparent detrimental effect on quality of life.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9D57C-F993-C258-4B46-41560BEB2538}"/>
              </a:ext>
            </a:extLst>
          </p:cNvPr>
          <p:cNvSpPr txBox="1"/>
          <p:nvPr/>
        </p:nvSpPr>
        <p:spPr>
          <a:xfrm>
            <a:off x="0" y="6550223"/>
            <a:ext cx="96547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Freedland SJ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2023;389(16):1453-65. </a:t>
            </a:r>
          </a:p>
        </p:txBody>
      </p:sp>
    </p:spTree>
    <p:extLst>
      <p:ext uri="{BB962C8B-B14F-4D97-AF65-F5344CB8AC3E}">
        <p14:creationId xmlns:p14="http://schemas.microsoft.com/office/powerpoint/2010/main" val="4852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ED912-B3BC-8ADD-6F0A-AD6201D68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4E5D-A022-CF22-8F0D-A4FC176C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97" y="112180"/>
            <a:ext cx="10778144" cy="1143000"/>
          </a:xfrm>
        </p:spPr>
        <p:txBody>
          <a:bodyPr/>
          <a:lstStyle/>
          <a:p>
            <a:pPr algn="l"/>
            <a:r>
              <a:rPr lang="en-US" dirty="0"/>
              <a:t>ARAMIS: </a:t>
            </a:r>
            <a:r>
              <a:rPr lang="en-US" b="1" dirty="0" err="1"/>
              <a:t>Darolutamide</a:t>
            </a:r>
            <a:r>
              <a:rPr lang="en-US" b="1" dirty="0"/>
              <a:t> for Nonmetastatic Castration-Resistant Prostate Cancer (</a:t>
            </a:r>
            <a:r>
              <a:rPr lang="en-US" b="1" dirty="0" err="1"/>
              <a:t>nmCRPC</a:t>
            </a:r>
            <a:r>
              <a:rPr lang="en-US" b="1" dirty="0"/>
              <a:t>)</a:t>
            </a:r>
            <a:r>
              <a:rPr lang="en-US" dirty="0"/>
              <a:t> – </a:t>
            </a:r>
            <a:r>
              <a:rPr lang="en-US" b="1" dirty="0"/>
              <a:t>Study Design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9F426-B8A2-AEDA-9983-CE647FEB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51" y="1170432"/>
            <a:ext cx="11281435" cy="4517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F9752-D8F4-F8C9-68A7-BFFAAC7B3DD9}"/>
              </a:ext>
            </a:extLst>
          </p:cNvPr>
          <p:cNvSpPr txBox="1"/>
          <p:nvPr/>
        </p:nvSpPr>
        <p:spPr>
          <a:xfrm>
            <a:off x="32222" y="6334780"/>
            <a:ext cx="12159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https://</a:t>
            </a:r>
            <a:r>
              <a:rPr lang="en-US" sz="1500" dirty="0" err="1"/>
              <a:t>www.urotoday.com</a:t>
            </a:r>
            <a:r>
              <a:rPr lang="en-US" sz="1500" dirty="0"/>
              <a:t>/conference-highlights/asco-gu-2019/asco-gu-2019-prostate-cancer/110279-sco-gu-2019-efficacy-and-safety-data-of-the-aramis-study-darolutamide-in-nonmetastatic-castration-resistant-prostate-cancer-patients.html</a:t>
            </a:r>
          </a:p>
        </p:txBody>
      </p:sp>
    </p:spTree>
    <p:extLst>
      <p:ext uri="{BB962C8B-B14F-4D97-AF65-F5344CB8AC3E}">
        <p14:creationId xmlns:p14="http://schemas.microsoft.com/office/powerpoint/2010/main" val="1989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E2325E6A-22F5-4163-A232-91E4730E2339}"/>
</file>

<file path=customXml/itemProps2.xml><?xml version="1.0" encoding="utf-8"?>
<ds:datastoreItem xmlns:ds="http://schemas.openxmlformats.org/officeDocument/2006/customXml" ds:itemID="{1E68FD4C-C32E-47EB-A08B-B12FA34A1812}"/>
</file>

<file path=customXml/itemProps3.xml><?xml version="1.0" encoding="utf-8"?>
<ds:datastoreItem xmlns:ds="http://schemas.openxmlformats.org/officeDocument/2006/customXml" ds:itemID="{AF375C8D-4176-456D-B402-82F18D3D2ECB}"/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3425</Words>
  <Application>Microsoft Macintosh PowerPoint</Application>
  <PresentationFormat>Widescreen</PresentationFormat>
  <Paragraphs>434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Calibri Light</vt:lpstr>
      <vt:lpstr>Franklin Gothic Book</vt:lpstr>
      <vt:lpstr>Franklin Gothic Medium Cond</vt:lpstr>
      <vt:lpstr>Symbol</vt:lpstr>
      <vt:lpstr>System Font Regular</vt:lpstr>
      <vt:lpstr>Times New Roman</vt:lpstr>
      <vt:lpstr>Verdana</vt:lpstr>
      <vt:lpstr>Wingdings</vt:lpstr>
      <vt:lpstr>1_Default Design</vt:lpstr>
      <vt:lpstr>2_Default Design</vt:lpstr>
      <vt:lpstr>Office Theme</vt:lpstr>
      <vt:lpstr>16_Office Theme</vt:lpstr>
      <vt:lpstr>Optimizing the Role of Hormonal Therapy  and Novel Therapeutic Strategies  for Patients with Prostate Cancer </vt:lpstr>
      <vt:lpstr>Prostate Cancer Disease States</vt:lpstr>
      <vt:lpstr>Non-Metastatic Prostate Cancer with PSA Relapse</vt:lpstr>
      <vt:lpstr>PRESTO: A Phase III Randomized Study of Androgen Annihilation  for High-Risk Biochemically Relapsed Prostate Cancer</vt:lpstr>
      <vt:lpstr>PRESTO: Updated PFS </vt:lpstr>
      <vt:lpstr>PowerPoint Presentation</vt:lpstr>
      <vt:lpstr>EMBARK: Metastasis-Free Survival with Enzalutamide and Leuprolide versus Leuprolide Alone</vt:lpstr>
      <vt:lpstr>EMBARK: MFS with Enzalutamide Monotherapy versus Leuprolide Alone  </vt:lpstr>
      <vt:lpstr>ARAMIS: Darolutamide for Nonmetastatic Castration-Resistant Prostate Cancer (nmCRPC) – Study Design </vt:lpstr>
      <vt:lpstr>Efficacy and Safety of Darolutamide in Patients with nmCRPC Stratified by PSA Doubling Time: Planned Subgroup Analysis of the Phase III ARAMIS Trial</vt:lpstr>
      <vt:lpstr>PowerPoint Presentation</vt:lpstr>
      <vt:lpstr>Metastatic Hormone-Sensitive Prostate Cancer (mHSPC)</vt:lpstr>
      <vt:lpstr>PEACE-1: Abiraterone with Prednisone Added to ADT and Docetaxel for De Novo mCSPC (mHSPC) – Study Design</vt:lpstr>
      <vt:lpstr>PEACE-1: Radiographic Progression-Free Survival in the Low-Volume Population</vt:lpstr>
      <vt:lpstr>PEACE-1: Overall Survival in the Low-Volume Population</vt:lpstr>
      <vt:lpstr>HERO: A Randomized Phase III Study Evaluating Relugolix versus Leuprolide for Advanced Prostate Cancer</vt:lpstr>
      <vt:lpstr>HERO: Sustained Castration Rates from Day 29 Through Week 48 for Concomitant Cardiovascular Therapies </vt:lpstr>
      <vt:lpstr>TITAN Study Design </vt:lpstr>
      <vt:lpstr>TITAN: Outcomes by Achievement of Deep PSA Decline (≥90% PSA Decline or PSA ≤0.2 ng/ml) at 3 Months of Apalutamide Treatment</vt:lpstr>
      <vt:lpstr>TITAN: Treatment-Emergent Adverse Events at 6 Months of Study Treatment </vt:lpstr>
      <vt:lpstr>Final Results from 2 Randomized Phase III Trials of the STAMPEDE Platform Protocol </vt:lpstr>
      <vt:lpstr>Final Results from 2 Randomized Phase III Trials of the STAMPEDE Platform Protocol (continued)</vt:lpstr>
      <vt:lpstr>ARCHES Study Design</vt:lpstr>
      <vt:lpstr>Post-Hoc Analysis of ARCHES: rPFS by Oligometastatic and Polymetastatic Disease</vt:lpstr>
      <vt:lpstr>ENZAMET Study Design </vt:lpstr>
      <vt:lpstr>ENZAMET: Overall Survival</vt:lpstr>
      <vt:lpstr>ARASENS: A Randomized Phase III Trial of Darolutamide versus Placebo for Metastatic Hormone-Sensitive Prostate Cancer (mHSPC) – Study Design</vt:lpstr>
      <vt:lpstr>Definition of Disease Volume and Risk Subgroups</vt:lpstr>
      <vt:lpstr>Phase III ARASENS Trial: Overall Survival by Subgroup (Disease Volume)</vt:lpstr>
      <vt:lpstr>Phase III ARASENS Trial: Overall Survival by Subgroup (Disease Risk)</vt:lpstr>
      <vt:lpstr>Novel Management Approaches for Patients with Advanced PC  </vt:lpstr>
      <vt:lpstr>Rationale to Study Abemaciclib in Metastatic Prostate Cancer</vt:lpstr>
      <vt:lpstr>CYCLONE 1 Study Design</vt:lpstr>
      <vt:lpstr>CYCLONE 1: Results</vt:lpstr>
      <vt:lpstr>CYCLONE 3: A Phase III, Randomized, Double-Blind, Placebo-Controlled Study of Abemaciclib in Combination with Abiraterone for High Risk mHSPC </vt:lpstr>
      <vt:lpstr>PowerPoint Presentation</vt:lpstr>
      <vt:lpstr>Rationale to Study Capivasertib (Pan-AKT Inhibitor) in mHRPC </vt:lpstr>
      <vt:lpstr>Phase I Trial of Capivasertib with Abiraterone Acetate for Patients with mCRPC: Study Design </vt:lpstr>
      <vt:lpstr>Prostate Cancer Disease States</vt:lpstr>
      <vt:lpstr>Appendix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Morschhauser F et al. Deciphering the Clinical Benefit of Pola-R-CHP versus R-CHOP in Different Genetic Subtypes Beyond Cell of Origin in the POLARIX Study. ASH 2023;Abstract 3000.</dc:title>
  <dc:creator>Kevin Pang</dc:creator>
  <cp:lastModifiedBy>Silvana Izquierdo</cp:lastModifiedBy>
  <cp:revision>512</cp:revision>
  <dcterms:created xsi:type="dcterms:W3CDTF">2024-01-31T13:45:31Z</dcterms:created>
  <dcterms:modified xsi:type="dcterms:W3CDTF">2024-02-23T20:05:11Z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