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58.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57.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theme/theme7.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8.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11.xml" ContentType="application/vnd.openxmlformats-officedocument.presentationml.tags+xml"/>
  <Override PartName="/ppt/tags/tag6.xml" ContentType="application/vnd.openxmlformats-officedocument.presentationml.tags+xml"/>
  <Override PartName="/ppt/tags/tag10.xml" ContentType="application/vnd.openxmlformats-officedocument.presentationml.tags+xml"/>
  <Override PartName="/ppt/tags/tag5.xml" ContentType="application/vnd.openxmlformats-officedocument.presentationml.tags+xml"/>
  <Override PartName="/ppt/tags/tag9.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31" r:id="rId4"/>
    <p:sldMasterId id="2147485550" r:id="rId5"/>
    <p:sldMasterId id="2147485602" r:id="rId6"/>
    <p:sldMasterId id="2147485614" r:id="rId7"/>
    <p:sldMasterId id="2147485632" r:id="rId8"/>
    <p:sldMasterId id="2147485653" r:id="rId9"/>
    <p:sldMasterId id="2147485675" r:id="rId10"/>
    <p:sldMasterId id="2147485681" r:id="rId11"/>
  </p:sldMasterIdLst>
  <p:notesMasterIdLst>
    <p:notesMasterId r:id="rId92"/>
  </p:notesMasterIdLst>
  <p:handoutMasterIdLst>
    <p:handoutMasterId r:id="rId93"/>
  </p:handoutMasterIdLst>
  <p:sldIdLst>
    <p:sldId id="2147483604" r:id="rId12"/>
    <p:sldId id="2147483557" r:id="rId13"/>
    <p:sldId id="2147481043" r:id="rId14"/>
    <p:sldId id="2141411455" r:id="rId15"/>
    <p:sldId id="2147483453" r:id="rId16"/>
    <p:sldId id="2147483452" r:id="rId17"/>
    <p:sldId id="13407" r:id="rId18"/>
    <p:sldId id="2147483567" r:id="rId19"/>
    <p:sldId id="2147483475" r:id="rId20"/>
    <p:sldId id="2147483614" r:id="rId21"/>
    <p:sldId id="323" r:id="rId22"/>
    <p:sldId id="2141411301" r:id="rId23"/>
    <p:sldId id="460" r:id="rId24"/>
    <p:sldId id="2147480716" r:id="rId25"/>
    <p:sldId id="2147483616" r:id="rId26"/>
    <p:sldId id="2147481022" r:id="rId27"/>
    <p:sldId id="1618" r:id="rId28"/>
    <p:sldId id="1371" r:id="rId29"/>
    <p:sldId id="2141411428" r:id="rId30"/>
    <p:sldId id="2147483620" r:id="rId31"/>
    <p:sldId id="2147483618" r:id="rId32"/>
    <p:sldId id="2147483574" r:id="rId33"/>
    <p:sldId id="2147483594" r:id="rId34"/>
    <p:sldId id="259" r:id="rId35"/>
    <p:sldId id="2147480067" r:id="rId36"/>
    <p:sldId id="2147483575" r:id="rId37"/>
    <p:sldId id="2147480019" r:id="rId38"/>
    <p:sldId id="2147483584" r:id="rId39"/>
    <p:sldId id="2147483585" r:id="rId40"/>
    <p:sldId id="2147483586" r:id="rId41"/>
    <p:sldId id="2147471125" r:id="rId42"/>
    <p:sldId id="2147480020" r:id="rId43"/>
    <p:sldId id="2147472727" r:id="rId44"/>
    <p:sldId id="2147472730" r:id="rId45"/>
    <p:sldId id="2147472729" r:id="rId46"/>
    <p:sldId id="2147472728" r:id="rId47"/>
    <p:sldId id="2147483576" r:id="rId48"/>
    <p:sldId id="2147480084" r:id="rId49"/>
    <p:sldId id="2147483578" r:id="rId50"/>
    <p:sldId id="2147483577" r:id="rId51"/>
    <p:sldId id="2147483588" r:id="rId52"/>
    <p:sldId id="2147483589" r:id="rId53"/>
    <p:sldId id="2147483590" r:id="rId54"/>
    <p:sldId id="2147480984" r:id="rId55"/>
    <p:sldId id="2147483619" r:id="rId56"/>
    <p:sldId id="2147480108" r:id="rId57"/>
    <p:sldId id="486" r:id="rId58"/>
    <p:sldId id="454" r:id="rId59"/>
    <p:sldId id="2147483593" r:id="rId60"/>
    <p:sldId id="2147483573" r:id="rId61"/>
    <p:sldId id="2147470787" r:id="rId62"/>
    <p:sldId id="2147480105" r:id="rId63"/>
    <p:sldId id="2147483598" r:id="rId64"/>
    <p:sldId id="2147483600" r:id="rId65"/>
    <p:sldId id="2147480137" r:id="rId66"/>
    <p:sldId id="2147470541" r:id="rId67"/>
    <p:sldId id="2147470435" r:id="rId68"/>
    <p:sldId id="1267" r:id="rId69"/>
    <p:sldId id="2147470421" r:id="rId70"/>
    <p:sldId id="2147471126" r:id="rId71"/>
    <p:sldId id="2146846821" r:id="rId72"/>
    <p:sldId id="2147483583" r:id="rId73"/>
    <p:sldId id="2147483587" r:id="rId74"/>
    <p:sldId id="2147480018" r:id="rId75"/>
    <p:sldId id="2147483580" r:id="rId76"/>
    <p:sldId id="2147483581" r:id="rId77"/>
    <p:sldId id="2147483582" r:id="rId78"/>
    <p:sldId id="2147483591" r:id="rId79"/>
    <p:sldId id="2147480021" r:id="rId80"/>
    <p:sldId id="2147483592" r:id="rId81"/>
    <p:sldId id="2147474004" r:id="rId82"/>
    <p:sldId id="2147472623" r:id="rId83"/>
    <p:sldId id="2147480104" r:id="rId84"/>
    <p:sldId id="2147483595" r:id="rId85"/>
    <p:sldId id="2147480106" r:id="rId86"/>
    <p:sldId id="2147483596" r:id="rId87"/>
    <p:sldId id="2147483597" r:id="rId88"/>
    <p:sldId id="2147483599" r:id="rId89"/>
    <p:sldId id="2147480110" r:id="rId90"/>
    <p:sldId id="2147473996" r:id="rId91"/>
  </p:sldIdLst>
  <p:sldSz cx="12192000" cy="6858000"/>
  <p:notesSz cx="7772400" cy="10058400"/>
  <p:custDataLst>
    <p:tags r:id="rId9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8541"/>
    <a:srgbClr val="026C72"/>
    <a:srgbClr val="002C48"/>
    <a:srgbClr val="FF40FF"/>
    <a:srgbClr val="C8986D"/>
    <a:srgbClr val="09179F"/>
    <a:srgbClr val="0432FF"/>
    <a:srgbClr val="EEEEEE"/>
    <a:srgbClr val="0028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1" autoAdjust="0"/>
    <p:restoredTop sz="96190" autoAdjust="0"/>
  </p:normalViewPr>
  <p:slideViewPr>
    <p:cSldViewPr>
      <p:cViewPr varScale="1">
        <p:scale>
          <a:sx n="119" d="100"/>
          <a:sy n="119" d="100"/>
        </p:scale>
        <p:origin x="1176" y="176"/>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90" d="100"/>
        <a:sy n="19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commentAuthors" Target="commentAuthor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tags" Target="tags/tag1.xml"/><Relationship Id="rId99" Type="http://schemas.openxmlformats.org/officeDocument/2006/relationships/tableStyles" Target="tableStyles.xml"/><Relationship Id="rId10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customXml" Target="../customXml/item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handoutMaster" Target="handoutMasters/handoutMaster1.xml"/><Relationship Id="rId98" Type="http://schemas.openxmlformats.org/officeDocument/2006/relationships/theme" Target="theme/theme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330F62-A627-4AB6-9F06-A2942A9A04B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49BDF7C-492D-4FAE-B9E8-19458ED87CE2}">
      <dgm:prSet/>
      <dgm:spPr/>
      <dgm:t>
        <a:bodyPr/>
        <a:lstStyle/>
        <a:p>
          <a:r>
            <a:rPr lang="en-US"/>
            <a:t>Timing of ADT in PSA only recurrence</a:t>
          </a:r>
        </a:p>
      </dgm:t>
    </dgm:pt>
    <dgm:pt modelId="{EFF06DEE-E85F-4399-AF4B-F22CD1D581E8}" type="parTrans" cxnId="{FD3D827C-5F9A-4CAF-A1F6-6691C6F3A320}">
      <dgm:prSet/>
      <dgm:spPr/>
      <dgm:t>
        <a:bodyPr/>
        <a:lstStyle/>
        <a:p>
          <a:endParaRPr lang="en-US"/>
        </a:p>
      </dgm:t>
    </dgm:pt>
    <dgm:pt modelId="{81D3F8FC-F34E-4533-A4E1-AB3D178C9AFF}" type="sibTrans" cxnId="{FD3D827C-5F9A-4CAF-A1F6-6691C6F3A320}">
      <dgm:prSet/>
      <dgm:spPr/>
      <dgm:t>
        <a:bodyPr/>
        <a:lstStyle/>
        <a:p>
          <a:endParaRPr lang="en-US"/>
        </a:p>
      </dgm:t>
    </dgm:pt>
    <dgm:pt modelId="{CDC547CF-9939-498F-BAE9-D6008AE3CCB0}">
      <dgm:prSet/>
      <dgm:spPr/>
      <dgm:t>
        <a:bodyPr/>
        <a:lstStyle/>
        <a:p>
          <a:r>
            <a:rPr lang="en-US"/>
            <a:t>Are oligomets on PSMA only = pre-PSMA PSA only recurrence or to N/M positive disease  on conventional imaging. </a:t>
          </a:r>
        </a:p>
      </dgm:t>
    </dgm:pt>
    <dgm:pt modelId="{52CD577E-3AD4-47BC-B492-6BCF0A6E6E2D}" type="parTrans" cxnId="{FD8D8C10-A075-466B-B35C-61D19407686A}">
      <dgm:prSet/>
      <dgm:spPr/>
      <dgm:t>
        <a:bodyPr/>
        <a:lstStyle/>
        <a:p>
          <a:endParaRPr lang="en-US"/>
        </a:p>
      </dgm:t>
    </dgm:pt>
    <dgm:pt modelId="{8E33DD39-94E6-42F2-AFCE-6A2752FB5004}" type="sibTrans" cxnId="{FD8D8C10-A075-466B-B35C-61D19407686A}">
      <dgm:prSet/>
      <dgm:spPr/>
      <dgm:t>
        <a:bodyPr/>
        <a:lstStyle/>
        <a:p>
          <a:endParaRPr lang="en-US"/>
        </a:p>
      </dgm:t>
    </dgm:pt>
    <dgm:pt modelId="{37072E1A-53CB-47B1-86BE-BAB46D20EE50}">
      <dgm:prSet/>
      <dgm:spPr/>
      <dgm:t>
        <a:bodyPr/>
        <a:lstStyle/>
        <a:p>
          <a:r>
            <a:rPr lang="en-US"/>
            <a:t>Can the EMBARK data be extrapolated to the other ARPIs? </a:t>
          </a:r>
        </a:p>
      </dgm:t>
    </dgm:pt>
    <dgm:pt modelId="{2FD9ECD4-EE4F-48B1-B6F9-1D3B4B6A7C3F}" type="parTrans" cxnId="{23A86CB0-912E-4A53-9848-FC94479C08D8}">
      <dgm:prSet/>
      <dgm:spPr/>
      <dgm:t>
        <a:bodyPr/>
        <a:lstStyle/>
        <a:p>
          <a:endParaRPr lang="en-US"/>
        </a:p>
      </dgm:t>
    </dgm:pt>
    <dgm:pt modelId="{E41F9654-420E-4C94-9C7A-39FAF074EA7D}" type="sibTrans" cxnId="{23A86CB0-912E-4A53-9848-FC94479C08D8}">
      <dgm:prSet/>
      <dgm:spPr/>
      <dgm:t>
        <a:bodyPr/>
        <a:lstStyle/>
        <a:p>
          <a:endParaRPr lang="en-US"/>
        </a:p>
      </dgm:t>
    </dgm:pt>
    <dgm:pt modelId="{8EB56304-CD9B-47E6-AD40-3809B520520F}">
      <dgm:prSet/>
      <dgm:spPr/>
      <dgm:t>
        <a:bodyPr/>
        <a:lstStyle/>
        <a:p>
          <a:r>
            <a:rPr lang="en-US"/>
            <a:t>When and how to use intensified AR targeted therapy intermittently?   What is the induction period and optimal threshold for re-treatment? </a:t>
          </a:r>
        </a:p>
      </dgm:t>
    </dgm:pt>
    <dgm:pt modelId="{B827C606-DDC9-4217-8853-B7C4E298A8FA}" type="parTrans" cxnId="{4F3F441B-B9AC-450D-9D1C-A14D3A363743}">
      <dgm:prSet/>
      <dgm:spPr/>
      <dgm:t>
        <a:bodyPr/>
        <a:lstStyle/>
        <a:p>
          <a:endParaRPr lang="en-US"/>
        </a:p>
      </dgm:t>
    </dgm:pt>
    <dgm:pt modelId="{19A0DFF5-01FE-4E85-BCA9-AC33892AF118}" type="sibTrans" cxnId="{4F3F441B-B9AC-450D-9D1C-A14D3A363743}">
      <dgm:prSet/>
      <dgm:spPr/>
      <dgm:t>
        <a:bodyPr/>
        <a:lstStyle/>
        <a:p>
          <a:endParaRPr lang="en-US"/>
        </a:p>
      </dgm:t>
    </dgm:pt>
    <dgm:pt modelId="{A294E821-55B8-4B0A-B057-0865807FB62C}">
      <dgm:prSet/>
      <dgm:spPr/>
      <dgm:t>
        <a:bodyPr/>
        <a:lstStyle/>
        <a:p>
          <a:r>
            <a:rPr lang="en-US"/>
            <a:t>Once intensified, always intensified? </a:t>
          </a:r>
        </a:p>
      </dgm:t>
    </dgm:pt>
    <dgm:pt modelId="{8D1D18C0-E2F7-4BDA-8129-8651D8AB2C07}" type="parTrans" cxnId="{3E482F87-F00E-4EE9-A2D8-6F3F4EA2CC70}">
      <dgm:prSet/>
      <dgm:spPr/>
      <dgm:t>
        <a:bodyPr/>
        <a:lstStyle/>
        <a:p>
          <a:endParaRPr lang="en-US"/>
        </a:p>
      </dgm:t>
    </dgm:pt>
    <dgm:pt modelId="{3506AE90-1914-4D37-83E4-AE9D6E546572}" type="sibTrans" cxnId="{3E482F87-F00E-4EE9-A2D8-6F3F4EA2CC70}">
      <dgm:prSet/>
      <dgm:spPr/>
      <dgm:t>
        <a:bodyPr/>
        <a:lstStyle/>
        <a:p>
          <a:endParaRPr lang="en-US"/>
        </a:p>
      </dgm:t>
    </dgm:pt>
    <dgm:pt modelId="{3B135DDD-8ED2-4C6E-B990-E0D18FBBA0EC}">
      <dgm:prSet/>
      <dgm:spPr/>
      <dgm:t>
        <a:bodyPr/>
        <a:lstStyle/>
        <a:p>
          <a:r>
            <a:rPr lang="en-US"/>
            <a:t>Role of ARPI monotherapy—should it be more widely used? </a:t>
          </a:r>
        </a:p>
      </dgm:t>
    </dgm:pt>
    <dgm:pt modelId="{7449303A-1D84-40B8-BA3F-26CA8F3E4253}" type="parTrans" cxnId="{698FBBEF-4462-42C9-A4BB-9DFF9E5AF8F4}">
      <dgm:prSet/>
      <dgm:spPr/>
      <dgm:t>
        <a:bodyPr/>
        <a:lstStyle/>
        <a:p>
          <a:endParaRPr lang="en-US"/>
        </a:p>
      </dgm:t>
    </dgm:pt>
    <dgm:pt modelId="{E365A115-2F36-4FE9-9588-C31D52B142E2}" type="sibTrans" cxnId="{698FBBEF-4462-42C9-A4BB-9DFF9E5AF8F4}">
      <dgm:prSet/>
      <dgm:spPr/>
      <dgm:t>
        <a:bodyPr/>
        <a:lstStyle/>
        <a:p>
          <a:endParaRPr lang="en-US"/>
        </a:p>
      </dgm:t>
    </dgm:pt>
    <dgm:pt modelId="{211DCAF3-BBDA-48E8-B917-D04A8F926DE3}">
      <dgm:prSet/>
      <dgm:spPr/>
      <dgm:t>
        <a:bodyPr/>
        <a:lstStyle/>
        <a:p>
          <a:r>
            <a:rPr lang="en-US" dirty="0"/>
            <a:t>What about lower risk PSA only recurrence—also a role </a:t>
          </a:r>
          <a:r>
            <a:rPr lang="en-US" dirty="0" err="1"/>
            <a:t>forADT</a:t>
          </a:r>
          <a:r>
            <a:rPr lang="en-US" dirty="0"/>
            <a:t> + ARPI  combination? </a:t>
          </a:r>
        </a:p>
      </dgm:t>
    </dgm:pt>
    <dgm:pt modelId="{7DA21BE1-0A44-4A95-A64B-ACBEBD66FE9B}" type="parTrans" cxnId="{12FA4A89-0040-44BB-A0A1-2A9C8CA804FB}">
      <dgm:prSet/>
      <dgm:spPr/>
      <dgm:t>
        <a:bodyPr/>
        <a:lstStyle/>
        <a:p>
          <a:endParaRPr lang="en-US"/>
        </a:p>
      </dgm:t>
    </dgm:pt>
    <dgm:pt modelId="{2829BAF0-5CBA-4443-8FA7-790E8A7DF50B}" type="sibTrans" cxnId="{12FA4A89-0040-44BB-A0A1-2A9C8CA804FB}">
      <dgm:prSet/>
      <dgm:spPr/>
      <dgm:t>
        <a:bodyPr/>
        <a:lstStyle/>
        <a:p>
          <a:endParaRPr lang="en-US"/>
        </a:p>
      </dgm:t>
    </dgm:pt>
    <dgm:pt modelId="{F6CC6C78-1DD9-4358-AAC9-FA3EE0544401}">
      <dgm:prSet/>
      <dgm:spPr/>
      <dgm:t>
        <a:bodyPr/>
        <a:lstStyle/>
        <a:p>
          <a:r>
            <a:rPr lang="en-US"/>
            <a:t>Will biomarkers allow for personalized approach (HRR/PARPs, etc.)</a:t>
          </a:r>
        </a:p>
      </dgm:t>
    </dgm:pt>
    <dgm:pt modelId="{EC1AEFD5-677E-411D-AB6E-47825AEA2621}" type="parTrans" cxnId="{D3EA32A0-0615-420A-B7BC-087022042CA6}">
      <dgm:prSet/>
      <dgm:spPr/>
      <dgm:t>
        <a:bodyPr/>
        <a:lstStyle/>
        <a:p>
          <a:endParaRPr lang="en-US"/>
        </a:p>
      </dgm:t>
    </dgm:pt>
    <dgm:pt modelId="{E721C84F-1DB0-4011-8909-4C37FFC99D6E}" type="sibTrans" cxnId="{D3EA32A0-0615-420A-B7BC-087022042CA6}">
      <dgm:prSet/>
      <dgm:spPr/>
      <dgm:t>
        <a:bodyPr/>
        <a:lstStyle/>
        <a:p>
          <a:endParaRPr lang="en-US"/>
        </a:p>
      </dgm:t>
    </dgm:pt>
    <dgm:pt modelId="{B1828B84-5227-0842-967C-93E3E6E09E81}" type="pres">
      <dgm:prSet presAssocID="{18330F62-A627-4AB6-9F06-A2942A9A04BB}" presName="linear" presStyleCnt="0">
        <dgm:presLayoutVars>
          <dgm:animLvl val="lvl"/>
          <dgm:resizeHandles val="exact"/>
        </dgm:presLayoutVars>
      </dgm:prSet>
      <dgm:spPr/>
    </dgm:pt>
    <dgm:pt modelId="{84A5BAD1-82ED-8E42-8E8C-2AE0ED0E914F}" type="pres">
      <dgm:prSet presAssocID="{B49BDF7C-492D-4FAE-B9E8-19458ED87CE2}" presName="parentText" presStyleLbl="node1" presStyleIdx="0" presStyleCnt="8">
        <dgm:presLayoutVars>
          <dgm:chMax val="0"/>
          <dgm:bulletEnabled val="1"/>
        </dgm:presLayoutVars>
      </dgm:prSet>
      <dgm:spPr/>
    </dgm:pt>
    <dgm:pt modelId="{08D7FCD9-1474-014A-BB73-31C088C0D720}" type="pres">
      <dgm:prSet presAssocID="{81D3F8FC-F34E-4533-A4E1-AB3D178C9AFF}" presName="spacer" presStyleCnt="0"/>
      <dgm:spPr/>
    </dgm:pt>
    <dgm:pt modelId="{24992876-F522-D24C-83B5-84D6679DCD2B}" type="pres">
      <dgm:prSet presAssocID="{CDC547CF-9939-498F-BAE9-D6008AE3CCB0}" presName="parentText" presStyleLbl="node1" presStyleIdx="1" presStyleCnt="8">
        <dgm:presLayoutVars>
          <dgm:chMax val="0"/>
          <dgm:bulletEnabled val="1"/>
        </dgm:presLayoutVars>
      </dgm:prSet>
      <dgm:spPr/>
    </dgm:pt>
    <dgm:pt modelId="{9F600103-283B-C842-9C22-59600B7D28E2}" type="pres">
      <dgm:prSet presAssocID="{8E33DD39-94E6-42F2-AFCE-6A2752FB5004}" presName="spacer" presStyleCnt="0"/>
      <dgm:spPr/>
    </dgm:pt>
    <dgm:pt modelId="{2B53FC8C-2D39-0D4A-9748-458337CC1B33}" type="pres">
      <dgm:prSet presAssocID="{37072E1A-53CB-47B1-86BE-BAB46D20EE50}" presName="parentText" presStyleLbl="node1" presStyleIdx="2" presStyleCnt="8">
        <dgm:presLayoutVars>
          <dgm:chMax val="0"/>
          <dgm:bulletEnabled val="1"/>
        </dgm:presLayoutVars>
      </dgm:prSet>
      <dgm:spPr/>
    </dgm:pt>
    <dgm:pt modelId="{0CDC78A3-E484-FC4D-AF34-99B7E7563F0D}" type="pres">
      <dgm:prSet presAssocID="{E41F9654-420E-4C94-9C7A-39FAF074EA7D}" presName="spacer" presStyleCnt="0"/>
      <dgm:spPr/>
    </dgm:pt>
    <dgm:pt modelId="{B06FD1FD-8FFF-6448-9DE2-B3FB09876C42}" type="pres">
      <dgm:prSet presAssocID="{8EB56304-CD9B-47E6-AD40-3809B520520F}" presName="parentText" presStyleLbl="node1" presStyleIdx="3" presStyleCnt="8">
        <dgm:presLayoutVars>
          <dgm:chMax val="0"/>
          <dgm:bulletEnabled val="1"/>
        </dgm:presLayoutVars>
      </dgm:prSet>
      <dgm:spPr/>
    </dgm:pt>
    <dgm:pt modelId="{E9BAEFB8-8FAA-DB4F-A810-804DD3F0372D}" type="pres">
      <dgm:prSet presAssocID="{19A0DFF5-01FE-4E85-BCA9-AC33892AF118}" presName="spacer" presStyleCnt="0"/>
      <dgm:spPr/>
    </dgm:pt>
    <dgm:pt modelId="{660F523C-35BC-C746-A478-076B33DEB852}" type="pres">
      <dgm:prSet presAssocID="{A294E821-55B8-4B0A-B057-0865807FB62C}" presName="parentText" presStyleLbl="node1" presStyleIdx="4" presStyleCnt="8">
        <dgm:presLayoutVars>
          <dgm:chMax val="0"/>
          <dgm:bulletEnabled val="1"/>
        </dgm:presLayoutVars>
      </dgm:prSet>
      <dgm:spPr/>
    </dgm:pt>
    <dgm:pt modelId="{661DA386-7706-7F4F-8C69-3714B6F8079A}" type="pres">
      <dgm:prSet presAssocID="{3506AE90-1914-4D37-83E4-AE9D6E546572}" presName="spacer" presStyleCnt="0"/>
      <dgm:spPr/>
    </dgm:pt>
    <dgm:pt modelId="{32229C38-69A9-E240-B305-2600816F3F5B}" type="pres">
      <dgm:prSet presAssocID="{3B135DDD-8ED2-4C6E-B990-E0D18FBBA0EC}" presName="parentText" presStyleLbl="node1" presStyleIdx="5" presStyleCnt="8">
        <dgm:presLayoutVars>
          <dgm:chMax val="0"/>
          <dgm:bulletEnabled val="1"/>
        </dgm:presLayoutVars>
      </dgm:prSet>
      <dgm:spPr/>
    </dgm:pt>
    <dgm:pt modelId="{D8A90413-6151-0A40-AAF7-04269D93E088}" type="pres">
      <dgm:prSet presAssocID="{E365A115-2F36-4FE9-9588-C31D52B142E2}" presName="spacer" presStyleCnt="0"/>
      <dgm:spPr/>
    </dgm:pt>
    <dgm:pt modelId="{31F7F717-F0FE-D747-802C-FE80EC5F1135}" type="pres">
      <dgm:prSet presAssocID="{211DCAF3-BBDA-48E8-B917-D04A8F926DE3}" presName="parentText" presStyleLbl="node1" presStyleIdx="6" presStyleCnt="8">
        <dgm:presLayoutVars>
          <dgm:chMax val="0"/>
          <dgm:bulletEnabled val="1"/>
        </dgm:presLayoutVars>
      </dgm:prSet>
      <dgm:spPr/>
    </dgm:pt>
    <dgm:pt modelId="{3E695828-CA31-1640-9B4A-2F94D33674C6}" type="pres">
      <dgm:prSet presAssocID="{2829BAF0-5CBA-4443-8FA7-790E8A7DF50B}" presName="spacer" presStyleCnt="0"/>
      <dgm:spPr/>
    </dgm:pt>
    <dgm:pt modelId="{2642D158-0D08-8749-93D1-F243DC97DCA4}" type="pres">
      <dgm:prSet presAssocID="{F6CC6C78-1DD9-4358-AAC9-FA3EE0544401}" presName="parentText" presStyleLbl="node1" presStyleIdx="7" presStyleCnt="8">
        <dgm:presLayoutVars>
          <dgm:chMax val="0"/>
          <dgm:bulletEnabled val="1"/>
        </dgm:presLayoutVars>
      </dgm:prSet>
      <dgm:spPr/>
    </dgm:pt>
  </dgm:ptLst>
  <dgm:cxnLst>
    <dgm:cxn modelId="{FD8D8C10-A075-466B-B35C-61D19407686A}" srcId="{18330F62-A627-4AB6-9F06-A2942A9A04BB}" destId="{CDC547CF-9939-498F-BAE9-D6008AE3CCB0}" srcOrd="1" destOrd="0" parTransId="{52CD577E-3AD4-47BC-B492-6BCF0A6E6E2D}" sibTransId="{8E33DD39-94E6-42F2-AFCE-6A2752FB5004}"/>
    <dgm:cxn modelId="{6811D410-B15B-6A41-AF2D-DEAE86D0B57D}" type="presOf" srcId="{18330F62-A627-4AB6-9F06-A2942A9A04BB}" destId="{B1828B84-5227-0842-967C-93E3E6E09E81}" srcOrd="0" destOrd="0" presId="urn:microsoft.com/office/officeart/2005/8/layout/vList2"/>
    <dgm:cxn modelId="{4F3F441B-B9AC-450D-9D1C-A14D3A363743}" srcId="{18330F62-A627-4AB6-9F06-A2942A9A04BB}" destId="{8EB56304-CD9B-47E6-AD40-3809B520520F}" srcOrd="3" destOrd="0" parTransId="{B827C606-DDC9-4217-8853-B7C4E298A8FA}" sibTransId="{19A0DFF5-01FE-4E85-BCA9-AC33892AF118}"/>
    <dgm:cxn modelId="{1BE8741C-F75B-0143-95DD-0B32F07265C6}" type="presOf" srcId="{8EB56304-CD9B-47E6-AD40-3809B520520F}" destId="{B06FD1FD-8FFF-6448-9DE2-B3FB09876C42}" srcOrd="0" destOrd="0" presId="urn:microsoft.com/office/officeart/2005/8/layout/vList2"/>
    <dgm:cxn modelId="{A2560B30-14CF-2F41-B248-FBCFE7B728D6}" type="presOf" srcId="{A294E821-55B8-4B0A-B057-0865807FB62C}" destId="{660F523C-35BC-C746-A478-076B33DEB852}" srcOrd="0" destOrd="0" presId="urn:microsoft.com/office/officeart/2005/8/layout/vList2"/>
    <dgm:cxn modelId="{11E98633-D20C-0D42-AADC-20BD4AD6A1F1}" type="presOf" srcId="{CDC547CF-9939-498F-BAE9-D6008AE3CCB0}" destId="{24992876-F522-D24C-83B5-84D6679DCD2B}" srcOrd="0" destOrd="0" presId="urn:microsoft.com/office/officeart/2005/8/layout/vList2"/>
    <dgm:cxn modelId="{FD3D827C-5F9A-4CAF-A1F6-6691C6F3A320}" srcId="{18330F62-A627-4AB6-9F06-A2942A9A04BB}" destId="{B49BDF7C-492D-4FAE-B9E8-19458ED87CE2}" srcOrd="0" destOrd="0" parTransId="{EFF06DEE-E85F-4399-AF4B-F22CD1D581E8}" sibTransId="{81D3F8FC-F34E-4533-A4E1-AB3D178C9AFF}"/>
    <dgm:cxn modelId="{3E482F87-F00E-4EE9-A2D8-6F3F4EA2CC70}" srcId="{18330F62-A627-4AB6-9F06-A2942A9A04BB}" destId="{A294E821-55B8-4B0A-B057-0865807FB62C}" srcOrd="4" destOrd="0" parTransId="{8D1D18C0-E2F7-4BDA-8129-8651D8AB2C07}" sibTransId="{3506AE90-1914-4D37-83E4-AE9D6E546572}"/>
    <dgm:cxn modelId="{12FA4A89-0040-44BB-A0A1-2A9C8CA804FB}" srcId="{18330F62-A627-4AB6-9F06-A2942A9A04BB}" destId="{211DCAF3-BBDA-48E8-B917-D04A8F926DE3}" srcOrd="6" destOrd="0" parTransId="{7DA21BE1-0A44-4A95-A64B-ACBEBD66FE9B}" sibTransId="{2829BAF0-5CBA-4443-8FA7-790E8A7DF50B}"/>
    <dgm:cxn modelId="{0BDDC88A-A6F0-0A40-BE01-AD4114B19E08}" type="presOf" srcId="{F6CC6C78-1DD9-4358-AAC9-FA3EE0544401}" destId="{2642D158-0D08-8749-93D1-F243DC97DCA4}" srcOrd="0" destOrd="0" presId="urn:microsoft.com/office/officeart/2005/8/layout/vList2"/>
    <dgm:cxn modelId="{AD75139C-F7DB-AB43-982F-9A8501D2708C}" type="presOf" srcId="{211DCAF3-BBDA-48E8-B917-D04A8F926DE3}" destId="{31F7F717-F0FE-D747-802C-FE80EC5F1135}" srcOrd="0" destOrd="0" presId="urn:microsoft.com/office/officeart/2005/8/layout/vList2"/>
    <dgm:cxn modelId="{D3EA32A0-0615-420A-B7BC-087022042CA6}" srcId="{18330F62-A627-4AB6-9F06-A2942A9A04BB}" destId="{F6CC6C78-1DD9-4358-AAC9-FA3EE0544401}" srcOrd="7" destOrd="0" parTransId="{EC1AEFD5-677E-411D-AB6E-47825AEA2621}" sibTransId="{E721C84F-1DB0-4011-8909-4C37FFC99D6E}"/>
    <dgm:cxn modelId="{3CC8DEAB-4FB4-1B43-A87D-70C918531C68}" type="presOf" srcId="{37072E1A-53CB-47B1-86BE-BAB46D20EE50}" destId="{2B53FC8C-2D39-0D4A-9748-458337CC1B33}" srcOrd="0" destOrd="0" presId="urn:microsoft.com/office/officeart/2005/8/layout/vList2"/>
    <dgm:cxn modelId="{21C732B0-0C5F-454B-8719-4498146F5157}" type="presOf" srcId="{3B135DDD-8ED2-4C6E-B990-E0D18FBBA0EC}" destId="{32229C38-69A9-E240-B305-2600816F3F5B}" srcOrd="0" destOrd="0" presId="urn:microsoft.com/office/officeart/2005/8/layout/vList2"/>
    <dgm:cxn modelId="{23A86CB0-912E-4A53-9848-FC94479C08D8}" srcId="{18330F62-A627-4AB6-9F06-A2942A9A04BB}" destId="{37072E1A-53CB-47B1-86BE-BAB46D20EE50}" srcOrd="2" destOrd="0" parTransId="{2FD9ECD4-EE4F-48B1-B6F9-1D3B4B6A7C3F}" sibTransId="{E41F9654-420E-4C94-9C7A-39FAF074EA7D}"/>
    <dgm:cxn modelId="{BC736AE0-A04E-9348-935F-445D3FA1FF19}" type="presOf" srcId="{B49BDF7C-492D-4FAE-B9E8-19458ED87CE2}" destId="{84A5BAD1-82ED-8E42-8E8C-2AE0ED0E914F}" srcOrd="0" destOrd="0" presId="urn:microsoft.com/office/officeart/2005/8/layout/vList2"/>
    <dgm:cxn modelId="{698FBBEF-4462-42C9-A4BB-9DFF9E5AF8F4}" srcId="{18330F62-A627-4AB6-9F06-A2942A9A04BB}" destId="{3B135DDD-8ED2-4C6E-B990-E0D18FBBA0EC}" srcOrd="5" destOrd="0" parTransId="{7449303A-1D84-40B8-BA3F-26CA8F3E4253}" sibTransId="{E365A115-2F36-4FE9-9588-C31D52B142E2}"/>
    <dgm:cxn modelId="{7F450433-0AB8-1B4D-8825-0F3CC9169529}" type="presParOf" srcId="{B1828B84-5227-0842-967C-93E3E6E09E81}" destId="{84A5BAD1-82ED-8E42-8E8C-2AE0ED0E914F}" srcOrd="0" destOrd="0" presId="urn:microsoft.com/office/officeart/2005/8/layout/vList2"/>
    <dgm:cxn modelId="{607F66C5-45F8-AA46-AAA0-0DE13E86BBDA}" type="presParOf" srcId="{B1828B84-5227-0842-967C-93E3E6E09E81}" destId="{08D7FCD9-1474-014A-BB73-31C088C0D720}" srcOrd="1" destOrd="0" presId="urn:microsoft.com/office/officeart/2005/8/layout/vList2"/>
    <dgm:cxn modelId="{A36BD954-1850-9643-9F75-B6127E78194A}" type="presParOf" srcId="{B1828B84-5227-0842-967C-93E3E6E09E81}" destId="{24992876-F522-D24C-83B5-84D6679DCD2B}" srcOrd="2" destOrd="0" presId="urn:microsoft.com/office/officeart/2005/8/layout/vList2"/>
    <dgm:cxn modelId="{4E6C8880-83E3-8742-8451-75382C497D63}" type="presParOf" srcId="{B1828B84-5227-0842-967C-93E3E6E09E81}" destId="{9F600103-283B-C842-9C22-59600B7D28E2}" srcOrd="3" destOrd="0" presId="urn:microsoft.com/office/officeart/2005/8/layout/vList2"/>
    <dgm:cxn modelId="{A18DD4FE-5749-8D4F-8D90-B91DBEC5FB47}" type="presParOf" srcId="{B1828B84-5227-0842-967C-93E3E6E09E81}" destId="{2B53FC8C-2D39-0D4A-9748-458337CC1B33}" srcOrd="4" destOrd="0" presId="urn:microsoft.com/office/officeart/2005/8/layout/vList2"/>
    <dgm:cxn modelId="{34BBF768-9095-AA4B-9C9D-8C74ED719E1F}" type="presParOf" srcId="{B1828B84-5227-0842-967C-93E3E6E09E81}" destId="{0CDC78A3-E484-FC4D-AF34-99B7E7563F0D}" srcOrd="5" destOrd="0" presId="urn:microsoft.com/office/officeart/2005/8/layout/vList2"/>
    <dgm:cxn modelId="{F4575AD9-65D2-F444-BFE9-8E2C78477CE0}" type="presParOf" srcId="{B1828B84-5227-0842-967C-93E3E6E09E81}" destId="{B06FD1FD-8FFF-6448-9DE2-B3FB09876C42}" srcOrd="6" destOrd="0" presId="urn:microsoft.com/office/officeart/2005/8/layout/vList2"/>
    <dgm:cxn modelId="{F8F5993D-3400-AE42-809D-FD6634253B0B}" type="presParOf" srcId="{B1828B84-5227-0842-967C-93E3E6E09E81}" destId="{E9BAEFB8-8FAA-DB4F-A810-804DD3F0372D}" srcOrd="7" destOrd="0" presId="urn:microsoft.com/office/officeart/2005/8/layout/vList2"/>
    <dgm:cxn modelId="{A3567CF4-10E5-DF41-A40C-B98D583507B9}" type="presParOf" srcId="{B1828B84-5227-0842-967C-93E3E6E09E81}" destId="{660F523C-35BC-C746-A478-076B33DEB852}" srcOrd="8" destOrd="0" presId="urn:microsoft.com/office/officeart/2005/8/layout/vList2"/>
    <dgm:cxn modelId="{825C5E95-A00B-BD4A-B8C9-10AE89C1D009}" type="presParOf" srcId="{B1828B84-5227-0842-967C-93E3E6E09E81}" destId="{661DA386-7706-7F4F-8C69-3714B6F8079A}" srcOrd="9" destOrd="0" presId="urn:microsoft.com/office/officeart/2005/8/layout/vList2"/>
    <dgm:cxn modelId="{4A06B849-37FD-1E4B-A535-D6A4D5985B47}" type="presParOf" srcId="{B1828B84-5227-0842-967C-93E3E6E09E81}" destId="{32229C38-69A9-E240-B305-2600816F3F5B}" srcOrd="10" destOrd="0" presId="urn:microsoft.com/office/officeart/2005/8/layout/vList2"/>
    <dgm:cxn modelId="{45EB4342-E987-CE47-B93F-D6DA43177F44}" type="presParOf" srcId="{B1828B84-5227-0842-967C-93E3E6E09E81}" destId="{D8A90413-6151-0A40-AAF7-04269D93E088}" srcOrd="11" destOrd="0" presId="urn:microsoft.com/office/officeart/2005/8/layout/vList2"/>
    <dgm:cxn modelId="{F788DD2E-541C-7744-BE39-3F7D7908DF76}" type="presParOf" srcId="{B1828B84-5227-0842-967C-93E3E6E09E81}" destId="{31F7F717-F0FE-D747-802C-FE80EC5F1135}" srcOrd="12" destOrd="0" presId="urn:microsoft.com/office/officeart/2005/8/layout/vList2"/>
    <dgm:cxn modelId="{C8DA9779-8C52-C540-9D62-EB393D43EEBF}" type="presParOf" srcId="{B1828B84-5227-0842-967C-93E3E6E09E81}" destId="{3E695828-CA31-1640-9B4A-2F94D33674C6}" srcOrd="13" destOrd="0" presId="urn:microsoft.com/office/officeart/2005/8/layout/vList2"/>
    <dgm:cxn modelId="{A9F896CF-C5F1-8C4F-89DE-0E98DE69CE58}" type="presParOf" srcId="{B1828B84-5227-0842-967C-93E3E6E09E81}" destId="{2642D158-0D08-8749-93D1-F243DC97DCA4}"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5BAD1-82ED-8E42-8E8C-2AE0ED0E914F}">
      <dsp:nvSpPr>
        <dsp:cNvPr id="0" name=""/>
        <dsp:cNvSpPr/>
      </dsp:nvSpPr>
      <dsp:spPr>
        <a:xfrm>
          <a:off x="0" y="192093"/>
          <a:ext cx="6445566" cy="6753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Timing of ADT in PSA only recurrence</a:t>
          </a:r>
        </a:p>
      </dsp:txBody>
      <dsp:txXfrm>
        <a:off x="32967" y="225060"/>
        <a:ext cx="6379632" cy="609393"/>
      </dsp:txXfrm>
    </dsp:sp>
    <dsp:sp modelId="{24992876-F522-D24C-83B5-84D6679DCD2B}">
      <dsp:nvSpPr>
        <dsp:cNvPr id="0" name=""/>
        <dsp:cNvSpPr/>
      </dsp:nvSpPr>
      <dsp:spPr>
        <a:xfrm>
          <a:off x="0" y="916381"/>
          <a:ext cx="6445566" cy="675327"/>
        </a:xfrm>
        <a:prstGeom prst="round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Are oligomets on PSMA only = pre-PSMA PSA only recurrence or to N/M positive disease  on conventional imaging. </a:t>
          </a:r>
        </a:p>
      </dsp:txBody>
      <dsp:txXfrm>
        <a:off x="32967" y="949348"/>
        <a:ext cx="6379632" cy="609393"/>
      </dsp:txXfrm>
    </dsp:sp>
    <dsp:sp modelId="{2B53FC8C-2D39-0D4A-9748-458337CC1B33}">
      <dsp:nvSpPr>
        <dsp:cNvPr id="0" name=""/>
        <dsp:cNvSpPr/>
      </dsp:nvSpPr>
      <dsp:spPr>
        <a:xfrm>
          <a:off x="0" y="1640668"/>
          <a:ext cx="6445566" cy="675327"/>
        </a:xfrm>
        <a:prstGeom prst="round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Can the EMBARK data be extrapolated to the other ARPIs? </a:t>
          </a:r>
        </a:p>
      </dsp:txBody>
      <dsp:txXfrm>
        <a:off x="32967" y="1673635"/>
        <a:ext cx="6379632" cy="609393"/>
      </dsp:txXfrm>
    </dsp:sp>
    <dsp:sp modelId="{B06FD1FD-8FFF-6448-9DE2-B3FB09876C42}">
      <dsp:nvSpPr>
        <dsp:cNvPr id="0" name=""/>
        <dsp:cNvSpPr/>
      </dsp:nvSpPr>
      <dsp:spPr>
        <a:xfrm>
          <a:off x="0" y="2364956"/>
          <a:ext cx="6445566" cy="675327"/>
        </a:xfrm>
        <a:prstGeom prst="round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When and how to use intensified AR targeted therapy intermittently?   What is the induction period and optimal threshold for re-treatment? </a:t>
          </a:r>
        </a:p>
      </dsp:txBody>
      <dsp:txXfrm>
        <a:off x="32967" y="2397923"/>
        <a:ext cx="6379632" cy="609393"/>
      </dsp:txXfrm>
    </dsp:sp>
    <dsp:sp modelId="{660F523C-35BC-C746-A478-076B33DEB852}">
      <dsp:nvSpPr>
        <dsp:cNvPr id="0" name=""/>
        <dsp:cNvSpPr/>
      </dsp:nvSpPr>
      <dsp:spPr>
        <a:xfrm>
          <a:off x="0" y="3089243"/>
          <a:ext cx="6445566" cy="675327"/>
        </a:xfrm>
        <a:prstGeom prst="round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Once intensified, always intensified? </a:t>
          </a:r>
        </a:p>
      </dsp:txBody>
      <dsp:txXfrm>
        <a:off x="32967" y="3122210"/>
        <a:ext cx="6379632" cy="609393"/>
      </dsp:txXfrm>
    </dsp:sp>
    <dsp:sp modelId="{32229C38-69A9-E240-B305-2600816F3F5B}">
      <dsp:nvSpPr>
        <dsp:cNvPr id="0" name=""/>
        <dsp:cNvSpPr/>
      </dsp:nvSpPr>
      <dsp:spPr>
        <a:xfrm>
          <a:off x="0" y="3813531"/>
          <a:ext cx="6445566" cy="675327"/>
        </a:xfrm>
        <a:prstGeom prst="round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Role of ARPI monotherapy—should it be more widely used? </a:t>
          </a:r>
        </a:p>
      </dsp:txBody>
      <dsp:txXfrm>
        <a:off x="32967" y="3846498"/>
        <a:ext cx="6379632" cy="609393"/>
      </dsp:txXfrm>
    </dsp:sp>
    <dsp:sp modelId="{31F7F717-F0FE-D747-802C-FE80EC5F1135}">
      <dsp:nvSpPr>
        <dsp:cNvPr id="0" name=""/>
        <dsp:cNvSpPr/>
      </dsp:nvSpPr>
      <dsp:spPr>
        <a:xfrm>
          <a:off x="0" y="4537819"/>
          <a:ext cx="6445566" cy="675327"/>
        </a:xfrm>
        <a:prstGeom prst="round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What about lower risk PSA only recurrence—also a role </a:t>
          </a:r>
          <a:r>
            <a:rPr lang="en-US" sz="1700" kern="1200" dirty="0" err="1"/>
            <a:t>forADT</a:t>
          </a:r>
          <a:r>
            <a:rPr lang="en-US" sz="1700" kern="1200" dirty="0"/>
            <a:t> + ARPI  combination? </a:t>
          </a:r>
        </a:p>
      </dsp:txBody>
      <dsp:txXfrm>
        <a:off x="32967" y="4570786"/>
        <a:ext cx="6379632" cy="609393"/>
      </dsp:txXfrm>
    </dsp:sp>
    <dsp:sp modelId="{2642D158-0D08-8749-93D1-F243DC97DCA4}">
      <dsp:nvSpPr>
        <dsp:cNvPr id="0" name=""/>
        <dsp:cNvSpPr/>
      </dsp:nvSpPr>
      <dsp:spPr>
        <a:xfrm>
          <a:off x="0" y="5262106"/>
          <a:ext cx="6445566" cy="67532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Will biomarkers allow for personalized approach (HRR/PARPs, etc.)</a:t>
          </a:r>
        </a:p>
      </dsp:txBody>
      <dsp:txXfrm>
        <a:off x="32967" y="5295073"/>
        <a:ext cx="6379632" cy="6093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5/2/24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577285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B192D4-F754-4CE5-B19A-6FE8F59A23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47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D29FD-EBB8-0149-A488-3AA2412AD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876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8310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573994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2382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6433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1635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3029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100900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876901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1858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7430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12644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991902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7846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2815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3220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4810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187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D5C02-D5AD-4D75-B173-2ADBF1C5C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5" name="TextBox 4">
            <a:extLst>
              <a:ext uri="{FF2B5EF4-FFF2-40B4-BE49-F238E27FC236}">
                <a16:creationId xmlns:a16="http://schemas.microsoft.com/office/drawing/2014/main" id="{756195C7-19BF-47C5-61C0-A1761F5557B0}"/>
              </a:ext>
            </a:extLst>
          </p:cNvPr>
          <p:cNvSpPr txBox="1"/>
          <p:nvPr/>
        </p:nvSpPr>
        <p:spPr>
          <a:xfrm>
            <a:off x="-766841" y="2570634"/>
            <a:ext cx="1452642" cy="2308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S PGothic" charset="0"/>
                <a:cs typeface="+mn-cs"/>
              </a:rPr>
              <a:t>EMBARK TLF/p141A</a:t>
            </a:r>
          </a:p>
        </p:txBody>
      </p:sp>
      <p:sp>
        <p:nvSpPr>
          <p:cNvPr id="6" name="TextBox 5">
            <a:extLst>
              <a:ext uri="{FF2B5EF4-FFF2-40B4-BE49-F238E27FC236}">
                <a16:creationId xmlns:a16="http://schemas.microsoft.com/office/drawing/2014/main" id="{D9E23A42-BF43-24F1-6687-11FF973509FB}"/>
              </a:ext>
            </a:extLst>
          </p:cNvPr>
          <p:cNvSpPr txBox="1"/>
          <p:nvPr/>
        </p:nvSpPr>
        <p:spPr>
          <a:xfrm>
            <a:off x="-766843" y="3968577"/>
            <a:ext cx="1452642" cy="2308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S PGothic" charset="0"/>
                <a:cs typeface="+mn-cs"/>
              </a:rPr>
              <a:t>EMBARK TLF/p141B</a:t>
            </a:r>
          </a:p>
        </p:txBody>
      </p:sp>
    </p:spTree>
    <p:extLst>
      <p:ext uri="{BB962C8B-B14F-4D97-AF65-F5344CB8AC3E}">
        <p14:creationId xmlns:p14="http://schemas.microsoft.com/office/powerpoint/2010/main" val="4104374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D5C02-D5AD-4D75-B173-2ADBF1C5C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5" name="TextBox 4">
            <a:extLst>
              <a:ext uri="{FF2B5EF4-FFF2-40B4-BE49-F238E27FC236}">
                <a16:creationId xmlns:a16="http://schemas.microsoft.com/office/drawing/2014/main" id="{756195C7-19BF-47C5-61C0-A1761F5557B0}"/>
              </a:ext>
            </a:extLst>
          </p:cNvPr>
          <p:cNvSpPr txBox="1"/>
          <p:nvPr/>
        </p:nvSpPr>
        <p:spPr>
          <a:xfrm>
            <a:off x="-766841" y="2570634"/>
            <a:ext cx="1452642" cy="2308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S PGothic" charset="0"/>
                <a:cs typeface="+mn-cs"/>
              </a:rPr>
              <a:t>EMBARK TLF/p141A</a:t>
            </a:r>
          </a:p>
        </p:txBody>
      </p:sp>
      <p:sp>
        <p:nvSpPr>
          <p:cNvPr id="6" name="TextBox 5">
            <a:extLst>
              <a:ext uri="{FF2B5EF4-FFF2-40B4-BE49-F238E27FC236}">
                <a16:creationId xmlns:a16="http://schemas.microsoft.com/office/drawing/2014/main" id="{D9E23A42-BF43-24F1-6687-11FF973509FB}"/>
              </a:ext>
            </a:extLst>
          </p:cNvPr>
          <p:cNvSpPr txBox="1"/>
          <p:nvPr/>
        </p:nvSpPr>
        <p:spPr>
          <a:xfrm>
            <a:off x="-766843" y="3968577"/>
            <a:ext cx="1452642" cy="2308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S PGothic" charset="0"/>
                <a:cs typeface="+mn-cs"/>
              </a:rPr>
              <a:t>EMBARK TLF/p141B</a:t>
            </a:r>
          </a:p>
        </p:txBody>
      </p:sp>
    </p:spTree>
    <p:extLst>
      <p:ext uri="{BB962C8B-B14F-4D97-AF65-F5344CB8AC3E}">
        <p14:creationId xmlns:p14="http://schemas.microsoft.com/office/powerpoint/2010/main" val="2154991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192974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604FE7-BA14-49AB-8899-5C9E2E349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798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843326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675959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062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6A5748-67D1-4FB5-8347-7DE8BA59D6A9}"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9658320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3603670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6A5748-67D1-4FB5-8347-7DE8BA59D6A9}"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5564197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6A5748-67D1-4FB5-8347-7DE8BA59D6A9}"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02494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6A5748-67D1-4FB5-8347-7DE8BA59D6A9}" type="datetimeFigureOut">
              <a:rPr lang="en-US" smtClean="0"/>
              <a:t>5/2/24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993831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6A5748-67D1-4FB5-8347-7DE8BA59D6A9}" type="datetimeFigureOut">
              <a:rPr lang="en-US" smtClean="0"/>
              <a:t>5/2/24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55853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A5748-67D1-4FB5-8347-7DE8BA59D6A9}" type="datetimeFigureOut">
              <a:rPr lang="en-US" smtClean="0"/>
              <a:t>5/2/24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4008301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6A5748-67D1-4FB5-8347-7DE8BA59D6A9}"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6230835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6A5748-67D1-4FB5-8347-7DE8BA59D6A9}"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9036648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1468060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9456381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_Photo 1 - Build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22AD9-19AD-6542-86A2-5651426A5FE4}"/>
              </a:ext>
            </a:extLst>
          </p:cNvPr>
          <p:cNvPicPr>
            <a:picLocks noChangeAspect="1"/>
          </p:cNvPicPr>
          <p:nvPr userDrawn="1"/>
        </p:nvPicPr>
        <p:blipFill rotWithShape="1">
          <a:blip r:embed="rId2"/>
          <a:srcRect l="-1" t="-292" r="469" b="9679"/>
          <a:stretch/>
        </p:blipFill>
        <p:spPr>
          <a:xfrm>
            <a:off x="2752727" y="2024201"/>
            <a:ext cx="9439272" cy="4833799"/>
          </a:xfrm>
          <a:prstGeom prst="rect">
            <a:avLst/>
          </a:prstGeom>
        </p:spPr>
      </p:pic>
      <p:pic>
        <p:nvPicPr>
          <p:cNvPr id="8" name="Picture 7">
            <a:extLst>
              <a:ext uri="{FF2B5EF4-FFF2-40B4-BE49-F238E27FC236}">
                <a16:creationId xmlns:a16="http://schemas.microsoft.com/office/drawing/2014/main" id="{22B0C664-5FC1-7946-9755-F58C88138FDA}"/>
              </a:ext>
            </a:extLst>
          </p:cNvPr>
          <p:cNvPicPr>
            <a:picLocks noChangeAspect="1"/>
          </p:cNvPicPr>
          <p:nvPr userDrawn="1"/>
        </p:nvPicPr>
        <p:blipFill>
          <a:blip r:embed="rId3"/>
          <a:stretch>
            <a:fillRect/>
          </a:stretch>
        </p:blipFill>
        <p:spPr>
          <a:xfrm>
            <a:off x="390750" y="383702"/>
            <a:ext cx="2077007" cy="1140705"/>
          </a:xfrm>
          <a:prstGeom prst="rect">
            <a:avLst/>
          </a:prstGeom>
        </p:spPr>
      </p:pic>
      <p:sp>
        <p:nvSpPr>
          <p:cNvPr id="9" name="Text Placeholder 3">
            <a:extLst>
              <a:ext uri="{FF2B5EF4-FFF2-40B4-BE49-F238E27FC236}">
                <a16:creationId xmlns:a16="http://schemas.microsoft.com/office/drawing/2014/main" id="{7D225625-ED74-8247-A823-B005DD20B3C3}"/>
              </a:ext>
            </a:extLst>
          </p:cNvPr>
          <p:cNvSpPr>
            <a:spLocks noGrp="1"/>
          </p:cNvSpPr>
          <p:nvPr>
            <p:ph type="body" sz="quarter" idx="27" hasCustomPrompt="1"/>
          </p:nvPr>
        </p:nvSpPr>
        <p:spPr>
          <a:xfrm>
            <a:off x="585788" y="5399399"/>
            <a:ext cx="4486955" cy="285751"/>
          </a:xfrm>
          <a:prstGeom prst="rect">
            <a:avLst/>
          </a:prstGeom>
        </p:spPr>
        <p:txBody>
          <a:bodyPr>
            <a:noAutofit/>
          </a:bodyPr>
          <a:lstStyle>
            <a:lvl1pPr marL="0" indent="0">
              <a:buNone/>
              <a:defRPr sz="1600">
                <a:solidFill>
                  <a:srgbClr val="7F7F7F"/>
                </a:solidFill>
                <a:latin typeface="Calibri" panose="020F0502020204030204" pitchFamily="34" charset="0"/>
                <a:cs typeface="Calibri" panose="020F0502020204030204" pitchFamily="34" charset="0"/>
              </a:defRPr>
            </a:lvl1pPr>
          </a:lstStyle>
          <a:p>
            <a:pPr lvl="0"/>
            <a:r>
              <a:rPr lang="en-US" dirty="0"/>
              <a:t>Optional Presenter’s Name</a:t>
            </a:r>
          </a:p>
        </p:txBody>
      </p:sp>
      <p:sp>
        <p:nvSpPr>
          <p:cNvPr id="10" name="Text Placeholder 5">
            <a:extLst>
              <a:ext uri="{FF2B5EF4-FFF2-40B4-BE49-F238E27FC236}">
                <a16:creationId xmlns:a16="http://schemas.microsoft.com/office/drawing/2014/main" id="{2206E9FD-88CC-3143-B605-0ACAC962FE92}"/>
              </a:ext>
            </a:extLst>
          </p:cNvPr>
          <p:cNvSpPr>
            <a:spLocks noGrp="1"/>
          </p:cNvSpPr>
          <p:nvPr>
            <p:ph type="body" sz="quarter" idx="28" hasCustomPrompt="1"/>
          </p:nvPr>
        </p:nvSpPr>
        <p:spPr>
          <a:xfrm>
            <a:off x="585788" y="5737981"/>
            <a:ext cx="4486955" cy="285751"/>
          </a:xfrm>
          <a:prstGeom prst="rect">
            <a:avLst/>
          </a:prstGeom>
        </p:spPr>
        <p:txBody>
          <a:bodyPr>
            <a:noAutofit/>
          </a:bodyPr>
          <a:lstStyle>
            <a:lvl1pPr marL="0" indent="0">
              <a:buNone/>
              <a:defRPr sz="1000">
                <a:solidFill>
                  <a:srgbClr val="7F7F7F"/>
                </a:solidFill>
                <a:latin typeface="Calibri" panose="020F0502020204030204" pitchFamily="34" charset="0"/>
                <a:cs typeface="Calibri" panose="020F0502020204030204" pitchFamily="34" charset="0"/>
              </a:defRPr>
            </a:lvl1pPr>
          </a:lstStyle>
          <a:p>
            <a:r>
              <a:rPr lang="en-US" dirty="0"/>
              <a:t>Title(s) and/or department name</a:t>
            </a:r>
          </a:p>
        </p:txBody>
      </p:sp>
      <p:sp>
        <p:nvSpPr>
          <p:cNvPr id="11" name="Text Placeholder 2">
            <a:extLst>
              <a:ext uri="{FF2B5EF4-FFF2-40B4-BE49-F238E27FC236}">
                <a16:creationId xmlns:a16="http://schemas.microsoft.com/office/drawing/2014/main" id="{5B3DB7DB-6D77-3048-9973-07114C7F9499}"/>
              </a:ext>
            </a:extLst>
          </p:cNvPr>
          <p:cNvSpPr>
            <a:spLocks noGrp="1"/>
          </p:cNvSpPr>
          <p:nvPr>
            <p:ph type="body" sz="quarter" idx="25" hasCustomPrompt="1"/>
          </p:nvPr>
        </p:nvSpPr>
        <p:spPr>
          <a:xfrm>
            <a:off x="534990" y="2730122"/>
            <a:ext cx="5160132" cy="1519239"/>
          </a:xfrm>
          <a:prstGeom prst="rect">
            <a:avLst/>
          </a:prstGeom>
        </p:spPr>
        <p:txBody>
          <a:bodyPr>
            <a:noAutofit/>
          </a:bodyPr>
          <a:lstStyle>
            <a:lvl1pPr marL="0" indent="0">
              <a:buNone/>
              <a:defRPr sz="4267" b="0" i="0">
                <a:solidFill>
                  <a:srgbClr val="7F7F7F"/>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Presentation title to be written here</a:t>
            </a:r>
          </a:p>
        </p:txBody>
      </p:sp>
      <p:sp>
        <p:nvSpPr>
          <p:cNvPr id="16" name="Text Placeholder 13">
            <a:extLst>
              <a:ext uri="{FF2B5EF4-FFF2-40B4-BE49-F238E27FC236}">
                <a16:creationId xmlns:a16="http://schemas.microsoft.com/office/drawing/2014/main" id="{22B34EA2-AA76-0143-B6C2-2561421C3AAB}"/>
              </a:ext>
            </a:extLst>
          </p:cNvPr>
          <p:cNvSpPr>
            <a:spLocks noGrp="1"/>
          </p:cNvSpPr>
          <p:nvPr>
            <p:ph type="body" sz="quarter" idx="26" hasCustomPrompt="1"/>
          </p:nvPr>
        </p:nvSpPr>
        <p:spPr>
          <a:xfrm>
            <a:off x="534989" y="2318960"/>
            <a:ext cx="4537753" cy="304800"/>
          </a:xfrm>
          <a:prstGeom prst="rect">
            <a:avLst/>
          </a:prstGeom>
        </p:spPr>
        <p:txBody>
          <a:bodyPr>
            <a:noAutofit/>
          </a:bodyPr>
          <a:lstStyle>
            <a:lvl1pPr marL="0" indent="0">
              <a:buNone/>
              <a:defRPr sz="1800" b="1" i="0">
                <a:solidFill>
                  <a:srgbClr val="7F7F7F"/>
                </a:solidFill>
                <a:latin typeface="Calibri" panose="020F0502020204030204" pitchFamily="34" charset="0"/>
                <a:cs typeface="Calibri" panose="020F0502020204030204" pitchFamily="34" charset="0"/>
              </a:defRPr>
            </a:lvl1pPr>
          </a:lstStyle>
          <a:p>
            <a:r>
              <a:rPr lang="en-US" dirty="0"/>
              <a:t>OPTIONAL SUBTITLE HERE</a:t>
            </a:r>
          </a:p>
        </p:txBody>
      </p:sp>
      <p:sp>
        <p:nvSpPr>
          <p:cNvPr id="12" name="Rectangle 11">
            <a:extLst>
              <a:ext uri="{FF2B5EF4-FFF2-40B4-BE49-F238E27FC236}">
                <a16:creationId xmlns:a16="http://schemas.microsoft.com/office/drawing/2014/main" id="{A2F91185-DA46-0A48-97B6-6FF7D560CB3B}"/>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981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Photo 1 - Build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3EFBA1-1D3F-6A48-A84C-5B2ED3D9187E}"/>
              </a:ext>
            </a:extLst>
          </p:cNvPr>
          <p:cNvPicPr>
            <a:picLocks noChangeAspect="1"/>
          </p:cNvPicPr>
          <p:nvPr userDrawn="1"/>
        </p:nvPicPr>
        <p:blipFill>
          <a:blip r:embed="rId2"/>
          <a:srcRect t="7537" b="7537"/>
          <a:stretch/>
        </p:blipFill>
        <p:spPr>
          <a:xfrm>
            <a:off x="31804" y="1033824"/>
            <a:ext cx="12192000" cy="5824176"/>
          </a:xfrm>
          <a:prstGeom prst="rect">
            <a:avLst/>
          </a:prstGeom>
        </p:spPr>
      </p:pic>
      <p:pic>
        <p:nvPicPr>
          <p:cNvPr id="10" name="Picture 9">
            <a:extLst>
              <a:ext uri="{FF2B5EF4-FFF2-40B4-BE49-F238E27FC236}">
                <a16:creationId xmlns:a16="http://schemas.microsoft.com/office/drawing/2014/main" id="{22B9F3C9-ABB7-AD43-AE2A-6C99E3122D56}"/>
              </a:ext>
            </a:extLst>
          </p:cNvPr>
          <p:cNvPicPr>
            <a:picLocks noChangeAspect="1"/>
          </p:cNvPicPr>
          <p:nvPr userDrawn="1"/>
        </p:nvPicPr>
        <p:blipFill>
          <a:blip r:embed="rId3"/>
          <a:stretch>
            <a:fillRect/>
          </a:stretch>
        </p:blipFill>
        <p:spPr>
          <a:xfrm>
            <a:off x="390750" y="383702"/>
            <a:ext cx="2077007" cy="1140705"/>
          </a:xfrm>
          <a:prstGeom prst="rect">
            <a:avLst/>
          </a:prstGeom>
        </p:spPr>
      </p:pic>
      <p:sp>
        <p:nvSpPr>
          <p:cNvPr id="11" name="Text Placeholder 3">
            <a:extLst>
              <a:ext uri="{FF2B5EF4-FFF2-40B4-BE49-F238E27FC236}">
                <a16:creationId xmlns:a16="http://schemas.microsoft.com/office/drawing/2014/main" id="{9AC62C62-D07A-0C47-943E-CC2EFC7F0176}"/>
              </a:ext>
            </a:extLst>
          </p:cNvPr>
          <p:cNvSpPr>
            <a:spLocks noGrp="1"/>
          </p:cNvSpPr>
          <p:nvPr>
            <p:ph type="body" sz="quarter" idx="27" hasCustomPrompt="1"/>
          </p:nvPr>
        </p:nvSpPr>
        <p:spPr>
          <a:xfrm>
            <a:off x="585788" y="5399399"/>
            <a:ext cx="4486955" cy="285751"/>
          </a:xfrm>
          <a:prstGeom prst="rect">
            <a:avLst/>
          </a:prstGeom>
        </p:spPr>
        <p:txBody>
          <a:bodyPr>
            <a:noAutofit/>
          </a:bodyPr>
          <a:lstStyle>
            <a:lvl1pPr marL="0" indent="0">
              <a:buNone/>
              <a:defRPr sz="1600">
                <a:solidFill>
                  <a:srgbClr val="7F7F7F"/>
                </a:solidFill>
                <a:latin typeface="Calibri" panose="020F0502020204030204" pitchFamily="34" charset="0"/>
                <a:cs typeface="Calibri" panose="020F0502020204030204" pitchFamily="34" charset="0"/>
              </a:defRPr>
            </a:lvl1pPr>
          </a:lstStyle>
          <a:p>
            <a:pPr lvl="0"/>
            <a:r>
              <a:rPr lang="en-US" dirty="0"/>
              <a:t>Optional Presenter’s Name</a:t>
            </a:r>
          </a:p>
        </p:txBody>
      </p:sp>
      <p:sp>
        <p:nvSpPr>
          <p:cNvPr id="12" name="Text Placeholder 5">
            <a:extLst>
              <a:ext uri="{FF2B5EF4-FFF2-40B4-BE49-F238E27FC236}">
                <a16:creationId xmlns:a16="http://schemas.microsoft.com/office/drawing/2014/main" id="{5D8AD303-B885-4E49-9FF1-ADCFFEF50D4A}"/>
              </a:ext>
            </a:extLst>
          </p:cNvPr>
          <p:cNvSpPr>
            <a:spLocks noGrp="1"/>
          </p:cNvSpPr>
          <p:nvPr>
            <p:ph type="body" sz="quarter" idx="28" hasCustomPrompt="1"/>
          </p:nvPr>
        </p:nvSpPr>
        <p:spPr>
          <a:xfrm>
            <a:off x="585788" y="5737981"/>
            <a:ext cx="4486955" cy="285751"/>
          </a:xfrm>
          <a:prstGeom prst="rect">
            <a:avLst/>
          </a:prstGeom>
        </p:spPr>
        <p:txBody>
          <a:bodyPr>
            <a:noAutofit/>
          </a:bodyPr>
          <a:lstStyle>
            <a:lvl1pPr marL="0" indent="0">
              <a:buNone/>
              <a:defRPr sz="1000">
                <a:solidFill>
                  <a:srgbClr val="7F7F7F"/>
                </a:solidFill>
                <a:latin typeface="Calibri" panose="020F0502020204030204" pitchFamily="34" charset="0"/>
                <a:cs typeface="Calibri" panose="020F0502020204030204" pitchFamily="34" charset="0"/>
              </a:defRPr>
            </a:lvl1pPr>
          </a:lstStyle>
          <a:p>
            <a:r>
              <a:rPr lang="en-US" dirty="0"/>
              <a:t>Title(s) and/or department name</a:t>
            </a:r>
          </a:p>
        </p:txBody>
      </p:sp>
      <p:sp>
        <p:nvSpPr>
          <p:cNvPr id="13" name="Text Placeholder 2">
            <a:extLst>
              <a:ext uri="{FF2B5EF4-FFF2-40B4-BE49-F238E27FC236}">
                <a16:creationId xmlns:a16="http://schemas.microsoft.com/office/drawing/2014/main" id="{6C9ADFC0-C2C6-5C42-B3AC-51F3FA7F326E}"/>
              </a:ext>
            </a:extLst>
          </p:cNvPr>
          <p:cNvSpPr>
            <a:spLocks noGrp="1"/>
          </p:cNvSpPr>
          <p:nvPr>
            <p:ph type="body" sz="quarter" idx="25" hasCustomPrompt="1"/>
          </p:nvPr>
        </p:nvSpPr>
        <p:spPr>
          <a:xfrm>
            <a:off x="534990" y="2730122"/>
            <a:ext cx="5001106" cy="1519239"/>
          </a:xfrm>
          <a:prstGeom prst="rect">
            <a:avLst/>
          </a:prstGeom>
        </p:spPr>
        <p:txBody>
          <a:bodyPr>
            <a:noAutofit/>
          </a:bodyPr>
          <a:lstStyle>
            <a:lvl1pPr marL="0" indent="0">
              <a:buNone/>
              <a:defRPr sz="4267" b="0" i="0">
                <a:solidFill>
                  <a:srgbClr val="7F7F7F"/>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Presentation title to be written here</a:t>
            </a:r>
          </a:p>
        </p:txBody>
      </p:sp>
      <p:sp>
        <p:nvSpPr>
          <p:cNvPr id="18" name="Text Placeholder 13">
            <a:extLst>
              <a:ext uri="{FF2B5EF4-FFF2-40B4-BE49-F238E27FC236}">
                <a16:creationId xmlns:a16="http://schemas.microsoft.com/office/drawing/2014/main" id="{E4791E47-DF71-2947-B1BC-A9B876DDD53B}"/>
              </a:ext>
            </a:extLst>
          </p:cNvPr>
          <p:cNvSpPr>
            <a:spLocks noGrp="1"/>
          </p:cNvSpPr>
          <p:nvPr>
            <p:ph type="body" sz="quarter" idx="26" hasCustomPrompt="1"/>
          </p:nvPr>
        </p:nvSpPr>
        <p:spPr>
          <a:xfrm>
            <a:off x="534989" y="2318960"/>
            <a:ext cx="4537753" cy="304800"/>
          </a:xfrm>
          <a:prstGeom prst="rect">
            <a:avLst/>
          </a:prstGeom>
        </p:spPr>
        <p:txBody>
          <a:bodyPr>
            <a:noAutofit/>
          </a:bodyPr>
          <a:lstStyle>
            <a:lvl1pPr marL="0" indent="0">
              <a:buNone/>
              <a:defRPr sz="1800" b="1" i="0">
                <a:solidFill>
                  <a:srgbClr val="7F7F7F"/>
                </a:solidFill>
                <a:latin typeface="Calibri" panose="020F0502020204030204" pitchFamily="34" charset="0"/>
                <a:cs typeface="Calibri" panose="020F0502020204030204" pitchFamily="34" charset="0"/>
              </a:defRPr>
            </a:lvl1pPr>
          </a:lstStyle>
          <a:p>
            <a:r>
              <a:rPr lang="en-US" dirty="0"/>
              <a:t>OPTIONAL SUBTITLE HERE</a:t>
            </a:r>
          </a:p>
        </p:txBody>
      </p:sp>
      <p:sp>
        <p:nvSpPr>
          <p:cNvPr id="14" name="Rectangle 13">
            <a:extLst>
              <a:ext uri="{FF2B5EF4-FFF2-40B4-BE49-F238E27FC236}">
                <a16:creationId xmlns:a16="http://schemas.microsoft.com/office/drawing/2014/main" id="{C2DBAF1E-6183-DB4C-8E64-434EB053C33D}"/>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1069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a:extLst>
              <a:ext uri="{FF2B5EF4-FFF2-40B4-BE49-F238E27FC236}">
                <a16:creationId xmlns:a16="http://schemas.microsoft.com/office/drawing/2014/main" id="{0C3A8ABE-4DE8-3748-BB03-C2A29B045539}"/>
              </a:ext>
            </a:extLst>
          </p:cNvPr>
          <p:cNvSpPr txBox="1">
            <a:spLocks noGrp="1"/>
          </p:cNvSpPr>
          <p:nvPr>
            <p:ph type="sldNum" sz="quarter" idx="4"/>
          </p:nvPr>
        </p:nvSpPr>
        <p:spPr>
          <a:xfrm>
            <a:off x="11460095" y="6472652"/>
            <a:ext cx="517076" cy="231141"/>
          </a:xfrm>
          <a:prstGeom prst="rect">
            <a:avLst/>
          </a:prstGeom>
        </p:spPr>
        <p:txBody>
          <a:bodyPr/>
          <a:lstStyle>
            <a:lvl1pPr>
              <a:defRPr sz="1000" b="0" i="0">
                <a:solidFill>
                  <a:schemeClr val="bg1"/>
                </a:solidFill>
                <a:latin typeface="Whitney Light" pitchFamily="2" charset="77"/>
              </a:defRPr>
            </a:lvl1pPr>
          </a:lstStyle>
          <a:p>
            <a:fld id="{86CB4B4D-7CA3-9044-876B-883B54F8677D}" type="slidenum">
              <a:rPr lang="en-US" smtClean="0"/>
              <a:pPr/>
              <a:t>‹#›</a:t>
            </a:fld>
            <a:endParaRPr lang="en-US" dirty="0"/>
          </a:p>
        </p:txBody>
      </p:sp>
      <p:pic>
        <p:nvPicPr>
          <p:cNvPr id="10" name="Picture 9" descr="Logo&#10;&#10;Description automatically generated">
            <a:extLst>
              <a:ext uri="{FF2B5EF4-FFF2-40B4-BE49-F238E27FC236}">
                <a16:creationId xmlns:a16="http://schemas.microsoft.com/office/drawing/2014/main" id="{6F6DEBDC-747A-C646-93EE-4BCCCBEAD1DE}"/>
              </a:ext>
            </a:extLst>
          </p:cNvPr>
          <p:cNvPicPr>
            <a:picLocks noChangeAspect="1"/>
          </p:cNvPicPr>
          <p:nvPr userDrawn="1"/>
        </p:nvPicPr>
        <p:blipFill>
          <a:blip r:embed="rId3"/>
          <a:stretch>
            <a:fillRect/>
          </a:stretch>
        </p:blipFill>
        <p:spPr>
          <a:xfrm>
            <a:off x="389106" y="381028"/>
            <a:ext cx="2077007" cy="1140707"/>
          </a:xfrm>
          <a:prstGeom prst="rect">
            <a:avLst/>
          </a:prstGeom>
        </p:spPr>
      </p:pic>
      <p:sp>
        <p:nvSpPr>
          <p:cNvPr id="8" name="Text Placeholder 3">
            <a:extLst>
              <a:ext uri="{FF2B5EF4-FFF2-40B4-BE49-F238E27FC236}">
                <a16:creationId xmlns:a16="http://schemas.microsoft.com/office/drawing/2014/main" id="{BDB36F5A-6563-C543-9CB1-AC2DB5E11228}"/>
              </a:ext>
            </a:extLst>
          </p:cNvPr>
          <p:cNvSpPr>
            <a:spLocks noGrp="1"/>
          </p:cNvSpPr>
          <p:nvPr>
            <p:ph type="body" sz="quarter" idx="27" hasCustomPrompt="1"/>
          </p:nvPr>
        </p:nvSpPr>
        <p:spPr>
          <a:xfrm>
            <a:off x="585788" y="5399399"/>
            <a:ext cx="4486955" cy="285751"/>
          </a:xfrm>
          <a:prstGeom prst="rect">
            <a:avLst/>
          </a:prstGeom>
        </p:spPr>
        <p:txBody>
          <a:bodyPr>
            <a:noAutofit/>
          </a:bodyPr>
          <a:lstStyle>
            <a:lvl1pPr marL="0" indent="0">
              <a:buNone/>
              <a:defRPr sz="1600">
                <a:solidFill>
                  <a:schemeClr val="bg1"/>
                </a:solidFill>
                <a:latin typeface="Calibri" panose="020F0502020204030204" pitchFamily="34" charset="0"/>
                <a:cs typeface="Calibri" panose="020F0502020204030204" pitchFamily="34" charset="0"/>
              </a:defRPr>
            </a:lvl1pPr>
          </a:lstStyle>
          <a:p>
            <a:pPr lvl="0"/>
            <a:r>
              <a:rPr lang="en-US" dirty="0"/>
              <a:t>Optional Presenter’s Name</a:t>
            </a:r>
          </a:p>
        </p:txBody>
      </p:sp>
      <p:sp>
        <p:nvSpPr>
          <p:cNvPr id="9" name="Text Placeholder 5">
            <a:extLst>
              <a:ext uri="{FF2B5EF4-FFF2-40B4-BE49-F238E27FC236}">
                <a16:creationId xmlns:a16="http://schemas.microsoft.com/office/drawing/2014/main" id="{CF5EF00B-750B-8749-A3B5-6FF44DED7A80}"/>
              </a:ext>
            </a:extLst>
          </p:cNvPr>
          <p:cNvSpPr>
            <a:spLocks noGrp="1"/>
          </p:cNvSpPr>
          <p:nvPr>
            <p:ph type="body" sz="quarter" idx="28" hasCustomPrompt="1"/>
          </p:nvPr>
        </p:nvSpPr>
        <p:spPr>
          <a:xfrm>
            <a:off x="585788" y="5737981"/>
            <a:ext cx="4486955" cy="285751"/>
          </a:xfrm>
          <a:prstGeom prst="rect">
            <a:avLst/>
          </a:prstGeom>
        </p:spPr>
        <p:txBody>
          <a:bodyPr>
            <a:noAutofit/>
          </a:bodyPr>
          <a:lstStyle>
            <a:lvl1pPr marL="0" indent="0">
              <a:buNone/>
              <a:defRPr sz="1000">
                <a:solidFill>
                  <a:schemeClr val="bg1"/>
                </a:solidFill>
                <a:latin typeface="Calibri" panose="020F0502020204030204" pitchFamily="34" charset="0"/>
                <a:cs typeface="Calibri" panose="020F0502020204030204" pitchFamily="34" charset="0"/>
              </a:defRPr>
            </a:lvl1pPr>
          </a:lstStyle>
          <a:p>
            <a:r>
              <a:rPr lang="en-US" dirty="0"/>
              <a:t>Title(s) and/or department name</a:t>
            </a:r>
          </a:p>
        </p:txBody>
      </p:sp>
      <p:sp>
        <p:nvSpPr>
          <p:cNvPr id="13" name="Text Placeholder 2">
            <a:extLst>
              <a:ext uri="{FF2B5EF4-FFF2-40B4-BE49-F238E27FC236}">
                <a16:creationId xmlns:a16="http://schemas.microsoft.com/office/drawing/2014/main" id="{0EA434ED-96B3-134D-8D7B-F27EA7EEAAA1}"/>
              </a:ext>
            </a:extLst>
          </p:cNvPr>
          <p:cNvSpPr>
            <a:spLocks noGrp="1"/>
          </p:cNvSpPr>
          <p:nvPr>
            <p:ph type="body" sz="quarter" idx="25" hasCustomPrompt="1"/>
          </p:nvPr>
        </p:nvSpPr>
        <p:spPr>
          <a:xfrm>
            <a:off x="534990" y="2730122"/>
            <a:ext cx="5209827" cy="1519239"/>
          </a:xfrm>
          <a:prstGeom prst="rect">
            <a:avLst/>
          </a:prstGeom>
        </p:spPr>
        <p:txBody>
          <a:bodyPr>
            <a:noAutofit/>
          </a:bodyPr>
          <a:lstStyle>
            <a:lvl1pPr marL="0" indent="0">
              <a:buNone/>
              <a:defRPr sz="4267" b="0" i="0">
                <a:solidFill>
                  <a:schemeClr val="bg1"/>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Presentation title to be written here</a:t>
            </a:r>
          </a:p>
        </p:txBody>
      </p:sp>
      <p:sp>
        <p:nvSpPr>
          <p:cNvPr id="14" name="Text Placeholder 13">
            <a:extLst>
              <a:ext uri="{FF2B5EF4-FFF2-40B4-BE49-F238E27FC236}">
                <a16:creationId xmlns:a16="http://schemas.microsoft.com/office/drawing/2014/main" id="{198DF94E-6298-4F4E-9A0B-5CF12D691947}"/>
              </a:ext>
            </a:extLst>
          </p:cNvPr>
          <p:cNvSpPr>
            <a:spLocks noGrp="1"/>
          </p:cNvSpPr>
          <p:nvPr>
            <p:ph type="body" sz="quarter" idx="26" hasCustomPrompt="1"/>
          </p:nvPr>
        </p:nvSpPr>
        <p:spPr>
          <a:xfrm>
            <a:off x="534989" y="2318960"/>
            <a:ext cx="4537753" cy="304800"/>
          </a:xfrm>
          <a:prstGeom prst="rect">
            <a:avLst/>
          </a:prstGeom>
        </p:spPr>
        <p:txBody>
          <a:bodyPr>
            <a:noAutofit/>
          </a:bodyPr>
          <a:lstStyle>
            <a:lvl1pPr marL="0" indent="0">
              <a:buNone/>
              <a:defRPr sz="1800" b="1" i="0">
                <a:solidFill>
                  <a:schemeClr val="bg1"/>
                </a:solidFill>
                <a:latin typeface="Calibri" panose="020F0502020204030204" pitchFamily="34" charset="0"/>
                <a:cs typeface="Calibri" panose="020F0502020204030204" pitchFamily="34" charset="0"/>
              </a:defRPr>
            </a:lvl1pPr>
          </a:lstStyle>
          <a:p>
            <a:r>
              <a:rPr lang="en-US" dirty="0"/>
              <a:t>OPTIONAL SUBTITLE HERE</a:t>
            </a:r>
          </a:p>
        </p:txBody>
      </p:sp>
    </p:spTree>
    <p:extLst>
      <p:ext uri="{BB962C8B-B14F-4D97-AF65-F5344CB8AC3E}">
        <p14:creationId xmlns:p14="http://schemas.microsoft.com/office/powerpoint/2010/main" val="56379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w/ R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traight Connector 32">
            <a:extLst>
              <a:ext uri="{FF2B5EF4-FFF2-40B4-BE49-F238E27FC236}">
                <a16:creationId xmlns:a16="http://schemas.microsoft.com/office/drawing/2014/main" id="{013BA613-4F1B-FB4E-A3AC-756940FB9306}"/>
              </a:ext>
            </a:extLst>
          </p:cNvPr>
          <p:cNvSpPr/>
          <p:nvPr userDrawn="1"/>
        </p:nvSpPr>
        <p:spPr>
          <a:xfrm>
            <a:off x="-1649" y="6334820"/>
            <a:ext cx="12192004" cy="1"/>
          </a:xfrm>
          <a:prstGeom prst="line">
            <a:avLst/>
          </a:prstGeom>
          <a:ln w="6350">
            <a:solidFill>
              <a:schemeClr val="bg1">
                <a:alpha val="47000"/>
              </a:schemeClr>
            </a:solidFill>
            <a:miter/>
          </a:ln>
        </p:spPr>
        <p:txBody>
          <a:bodyPr lIns="45719" rIns="45719"/>
          <a:lstStyle/>
          <a:p>
            <a:endParaRPr sz="1351"/>
          </a:p>
        </p:txBody>
      </p:sp>
      <p:sp>
        <p:nvSpPr>
          <p:cNvPr id="9" name="Rectangle 34">
            <a:extLst>
              <a:ext uri="{FF2B5EF4-FFF2-40B4-BE49-F238E27FC236}">
                <a16:creationId xmlns:a16="http://schemas.microsoft.com/office/drawing/2014/main" id="{E4FF6044-471D-E345-87EC-B697085FCDC0}"/>
              </a:ext>
            </a:extLst>
          </p:cNvPr>
          <p:cNvSpPr txBox="1"/>
          <p:nvPr userDrawn="1"/>
        </p:nvSpPr>
        <p:spPr>
          <a:xfrm>
            <a:off x="572635" y="6472653"/>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chemeClr val="bg1"/>
                </a:solidFill>
                <a:latin typeface="Calibri" panose="020F0502020204030204" pitchFamily="34" charset="0"/>
                <a:cs typeface="Calibri" panose="020F0502020204030204" pitchFamily="34" charset="0"/>
              </a:rPr>
              <a:t>CITY OF HOPE</a:t>
            </a:r>
          </a:p>
        </p:txBody>
      </p:sp>
      <p:sp>
        <p:nvSpPr>
          <p:cNvPr id="11" name="Slide Number">
            <a:extLst>
              <a:ext uri="{FF2B5EF4-FFF2-40B4-BE49-F238E27FC236}">
                <a16:creationId xmlns:a16="http://schemas.microsoft.com/office/drawing/2014/main" id="{0C3A8ABE-4DE8-3748-BB03-C2A29B045539}"/>
              </a:ext>
            </a:extLst>
          </p:cNvPr>
          <p:cNvSpPr txBox="1">
            <a:spLocks noGrp="1"/>
          </p:cNvSpPr>
          <p:nvPr>
            <p:ph type="sldNum" sz="quarter" idx="4"/>
          </p:nvPr>
        </p:nvSpPr>
        <p:spPr>
          <a:xfrm>
            <a:off x="11460095" y="6472652"/>
            <a:ext cx="517076" cy="231141"/>
          </a:xfrm>
          <a:prstGeom prst="rect">
            <a:avLst/>
          </a:prstGeom>
        </p:spPr>
        <p:txBody>
          <a:bodyPr/>
          <a:lstStyle>
            <a:lvl1pPr>
              <a:defRPr sz="1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3" name="Text Placeholder 9">
            <a:extLst>
              <a:ext uri="{FF2B5EF4-FFF2-40B4-BE49-F238E27FC236}">
                <a16:creationId xmlns:a16="http://schemas.microsoft.com/office/drawing/2014/main" id="{E962572A-07C4-0F46-9D8D-8E61CBE5803E}"/>
              </a:ext>
            </a:extLst>
          </p:cNvPr>
          <p:cNvSpPr>
            <a:spLocks noGrp="1"/>
          </p:cNvSpPr>
          <p:nvPr>
            <p:ph type="body" sz="quarter" idx="30" hasCustomPrompt="1"/>
          </p:nvPr>
        </p:nvSpPr>
        <p:spPr>
          <a:xfrm>
            <a:off x="1666808" y="6486456"/>
            <a:ext cx="9637296" cy="200025"/>
          </a:xfrm>
        </p:spPr>
        <p:txBody>
          <a:bodyPr>
            <a:noAutofit/>
          </a:bodyPr>
          <a:lstStyle>
            <a:lvl1pPr marL="0" indent="0">
              <a:buNone/>
              <a:defRPr sz="1000" b="1" i="0">
                <a:solidFill>
                  <a:schemeClr val="bg1"/>
                </a:solidFill>
                <a:latin typeface="Calibri" panose="020F0502020204030204" pitchFamily="34" charset="0"/>
                <a:cs typeface="Calibri" panose="020F0502020204030204" pitchFamily="34" charset="0"/>
              </a:defRPr>
            </a:lvl1pPr>
          </a:lstStyle>
          <a:p>
            <a:pPr lvl="0"/>
            <a:r>
              <a:rPr lang="en-US" dirty="0"/>
              <a:t>PRESENTATION TITLE</a:t>
            </a:r>
          </a:p>
        </p:txBody>
      </p:sp>
      <p:sp>
        <p:nvSpPr>
          <p:cNvPr id="14" name="Text Placeholder 2">
            <a:extLst>
              <a:ext uri="{FF2B5EF4-FFF2-40B4-BE49-F238E27FC236}">
                <a16:creationId xmlns:a16="http://schemas.microsoft.com/office/drawing/2014/main" id="{6ECB0E4D-57B6-8840-9195-7A65508C750C}"/>
              </a:ext>
            </a:extLst>
          </p:cNvPr>
          <p:cNvSpPr>
            <a:spLocks noGrp="1"/>
          </p:cNvSpPr>
          <p:nvPr>
            <p:ph type="body" sz="quarter" idx="25" hasCustomPrompt="1"/>
          </p:nvPr>
        </p:nvSpPr>
        <p:spPr>
          <a:xfrm>
            <a:off x="529526" y="2711369"/>
            <a:ext cx="8346117" cy="1159011"/>
          </a:xfrm>
        </p:spPr>
        <p:txBody>
          <a:bodyPr anchor="b">
            <a:normAutofit/>
          </a:bodyPr>
          <a:lstStyle>
            <a:lvl1pPr marL="0" indent="0">
              <a:buNone/>
              <a:defRPr sz="4267" b="0" i="0">
                <a:solidFill>
                  <a:schemeClr val="bg1"/>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Insert divider slide title here</a:t>
            </a:r>
          </a:p>
        </p:txBody>
      </p:sp>
      <p:sp>
        <p:nvSpPr>
          <p:cNvPr id="15" name="Text Placeholder 13">
            <a:extLst>
              <a:ext uri="{FF2B5EF4-FFF2-40B4-BE49-F238E27FC236}">
                <a16:creationId xmlns:a16="http://schemas.microsoft.com/office/drawing/2014/main" id="{E69E46C7-42DD-2044-9A7D-BCB0DA048A10}"/>
              </a:ext>
            </a:extLst>
          </p:cNvPr>
          <p:cNvSpPr>
            <a:spLocks noGrp="1"/>
          </p:cNvSpPr>
          <p:nvPr>
            <p:ph type="body" sz="quarter" idx="26" hasCustomPrompt="1"/>
          </p:nvPr>
        </p:nvSpPr>
        <p:spPr>
          <a:xfrm>
            <a:off x="529526" y="3850267"/>
            <a:ext cx="5697199" cy="304800"/>
          </a:xfrm>
        </p:spPr>
        <p:txBody>
          <a:bodyPr>
            <a:noAutofit/>
          </a:bodyPr>
          <a:lstStyle>
            <a:lvl1pPr marL="0" indent="0">
              <a:buNone/>
              <a:defRPr sz="2400" b="0" i="0">
                <a:solidFill>
                  <a:schemeClr val="bg1"/>
                </a:solidFill>
                <a:latin typeface="Tisa Offc Serif Pro Thin" panose="020F0302020204030204" pitchFamily="34" charset="0"/>
                <a:cs typeface="Tisa Offc Serif Pro Thin" panose="020F0302020204030204" pitchFamily="34" charset="0"/>
              </a:defRPr>
            </a:lvl1pPr>
          </a:lstStyle>
          <a:p>
            <a:r>
              <a:rPr lang="en-US" dirty="0"/>
              <a:t>Insert Optional Subhead here</a:t>
            </a:r>
          </a:p>
        </p:txBody>
      </p:sp>
    </p:spTree>
    <p:extLst>
      <p:ext uri="{BB962C8B-B14F-4D97-AF65-F5344CB8AC3E}">
        <p14:creationId xmlns:p14="http://schemas.microsoft.com/office/powerpoint/2010/main" val="668561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Section Divider w/ R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484B3335-1154-8545-BE8C-CAAD9D6E8D30}"/>
              </a:ext>
            </a:extLst>
          </p:cNvPr>
          <p:cNvSpPr>
            <a:spLocks noGrp="1"/>
          </p:cNvSpPr>
          <p:nvPr>
            <p:ph type="body" sz="quarter" idx="25" hasCustomPrompt="1"/>
          </p:nvPr>
        </p:nvSpPr>
        <p:spPr>
          <a:xfrm>
            <a:off x="529535" y="2226198"/>
            <a:ext cx="7017279" cy="1545348"/>
          </a:xfrm>
        </p:spPr>
        <p:txBody>
          <a:bodyPr anchor="b">
            <a:normAutofit/>
          </a:bodyPr>
          <a:lstStyle>
            <a:lvl1pPr marL="0" indent="0">
              <a:buNone/>
              <a:defRPr sz="4267" b="0" i="0">
                <a:solidFill>
                  <a:schemeClr val="bg1"/>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Thank you</a:t>
            </a:r>
          </a:p>
        </p:txBody>
      </p:sp>
      <p:pic>
        <p:nvPicPr>
          <p:cNvPr id="17" name="Picture 16" descr="Logo&#10;&#10;Description automatically generated">
            <a:extLst>
              <a:ext uri="{FF2B5EF4-FFF2-40B4-BE49-F238E27FC236}">
                <a16:creationId xmlns:a16="http://schemas.microsoft.com/office/drawing/2014/main" id="{5C5DEA35-0573-604F-B75C-C2BD59BF0AB9}"/>
              </a:ext>
            </a:extLst>
          </p:cNvPr>
          <p:cNvPicPr>
            <a:picLocks noChangeAspect="1"/>
          </p:cNvPicPr>
          <p:nvPr userDrawn="1"/>
        </p:nvPicPr>
        <p:blipFill>
          <a:blip r:embed="rId3"/>
          <a:stretch>
            <a:fillRect/>
          </a:stretch>
        </p:blipFill>
        <p:spPr>
          <a:xfrm>
            <a:off x="410442" y="3771547"/>
            <a:ext cx="1791661" cy="989680"/>
          </a:xfrm>
          <a:prstGeom prst="rect">
            <a:avLst/>
          </a:prstGeom>
        </p:spPr>
      </p:pic>
    </p:spTree>
    <p:extLst>
      <p:ext uri="{BB962C8B-B14F-4D97-AF65-F5344CB8AC3E}">
        <p14:creationId xmlns:p14="http://schemas.microsoft.com/office/powerpoint/2010/main" val="2666796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Body + Copy">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5" name="Text Placeholder 2">
            <a:extLst>
              <a:ext uri="{FF2B5EF4-FFF2-40B4-BE49-F238E27FC236}">
                <a16:creationId xmlns:a16="http://schemas.microsoft.com/office/drawing/2014/main" id="{09C86262-AA91-134C-ABAA-F4D94414932D}"/>
              </a:ext>
            </a:extLst>
          </p:cNvPr>
          <p:cNvSpPr>
            <a:spLocks noGrp="1"/>
          </p:cNvSpPr>
          <p:nvPr>
            <p:ph type="body" sz="quarter" idx="25" hasCustomPrompt="1"/>
          </p:nvPr>
        </p:nvSpPr>
        <p:spPr>
          <a:xfrm>
            <a:off x="534998" y="642633"/>
            <a:ext cx="11054039" cy="933571"/>
          </a:xfrm>
        </p:spPr>
        <p:txBody>
          <a:bodyPr>
            <a:normAutofit/>
          </a:bodyPr>
          <a:lstStyle>
            <a:lvl1pPr marL="0" indent="0">
              <a:buNone/>
              <a:defRPr sz="4267" b="0" i="0">
                <a:solidFill>
                  <a:srgbClr val="7F7F7F"/>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Title + body Copy</a:t>
            </a:r>
          </a:p>
        </p:txBody>
      </p:sp>
      <p:sp>
        <p:nvSpPr>
          <p:cNvPr id="18" name="Rectangle 34">
            <a:extLst>
              <a:ext uri="{FF2B5EF4-FFF2-40B4-BE49-F238E27FC236}">
                <a16:creationId xmlns:a16="http://schemas.microsoft.com/office/drawing/2014/main" id="{9AE1ABB7-7949-B042-9871-9739E07855B4}"/>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9" name="Text Placeholder 9">
            <a:extLst>
              <a:ext uri="{FF2B5EF4-FFF2-40B4-BE49-F238E27FC236}">
                <a16:creationId xmlns:a16="http://schemas.microsoft.com/office/drawing/2014/main" id="{4719B338-878E-F04E-A5AD-92ACD5E86BD6}"/>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0" name="Text Placeholder 8">
            <a:extLst>
              <a:ext uri="{FF2B5EF4-FFF2-40B4-BE49-F238E27FC236}">
                <a16:creationId xmlns:a16="http://schemas.microsoft.com/office/drawing/2014/main" id="{AEDCE554-0178-4348-B28E-867F087C905C}"/>
              </a:ext>
            </a:extLst>
          </p:cNvPr>
          <p:cNvSpPr>
            <a:spLocks noGrp="1"/>
          </p:cNvSpPr>
          <p:nvPr>
            <p:ph type="body" sz="quarter" idx="14" hasCustomPrompt="1"/>
          </p:nvPr>
        </p:nvSpPr>
        <p:spPr>
          <a:xfrm>
            <a:off x="534998" y="1891909"/>
            <a:ext cx="11054039" cy="3017555"/>
          </a:xfrm>
          <a:prstGeom prst="rect">
            <a:avLst/>
          </a:prstGeom>
        </p:spPr>
        <p:txBody>
          <a:bodyPr>
            <a:normAutofit/>
          </a:bodyPr>
          <a:lstStyle>
            <a:lvl1pPr marL="228594" marR="0" indent="-228594" algn="l" defTabSz="914377" rtl="0" eaLnBrk="1" fontAlgn="auto" latinLnBrk="0" hangingPunct="1">
              <a:lnSpc>
                <a:spcPct val="100000"/>
              </a:lnSpc>
              <a:spcBef>
                <a:spcPts val="1200"/>
              </a:spcBef>
              <a:spcAft>
                <a:spcPts val="1200"/>
              </a:spcAft>
              <a:buClrTx/>
              <a:buSzTx/>
              <a:buFont typeface="Wingdings" charset="2"/>
              <a:buChar char="§"/>
              <a:tabLst/>
              <a:defRPr sz="1867" b="0" i="0" baseline="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914377" indent="-228594">
              <a:lnSpc>
                <a:spcPct val="100000"/>
              </a:lnSpc>
              <a:spcBef>
                <a:spcPts val="0"/>
              </a:spcBef>
              <a:spcAft>
                <a:spcPts val="1200"/>
              </a:spcAft>
              <a:buSzPct val="100000"/>
              <a:buFont typeface="Courier New" panose="02070309020205020404" pitchFamily="49" charset="0"/>
              <a:buChar char="o"/>
              <a:defRPr sz="1867">
                <a:solidFill>
                  <a:srgbClr val="595959"/>
                </a:solidFill>
                <a:latin typeface="Calibri" panose="020F0502020204030204" pitchFamily="34" charset="0"/>
                <a:cs typeface="Calibri" panose="020F0502020204030204" pitchFamily="34" charset="0"/>
              </a:defRPr>
            </a:lvl2pPr>
            <a:lvl3pPr marL="1490435" indent="-173732">
              <a:lnSpc>
                <a:spcPct val="100000"/>
              </a:lnSpc>
              <a:spcBef>
                <a:spcPts val="0"/>
              </a:spcBef>
              <a:spcAft>
                <a:spcPts val="600"/>
              </a:spcAft>
              <a:buFont typeface="Arial" panose="020B0604020202020204" pitchFamily="34" charset="0"/>
              <a:buChar char="•"/>
              <a:defRPr sz="1467" baseline="0">
                <a:solidFill>
                  <a:srgbClr val="595959"/>
                </a:solidFill>
                <a:latin typeface="Calibri" panose="020F0502020204030204" pitchFamily="34" charset="0"/>
                <a:cs typeface="Calibri" panose="020F0502020204030204" pitchFamily="34" charset="0"/>
              </a:defRPr>
            </a:lvl3pPr>
          </a:lstStyle>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p:txBody>
      </p:sp>
      <p:sp>
        <p:nvSpPr>
          <p:cNvPr id="8" name="Rectangle 7">
            <a:extLst>
              <a:ext uri="{FF2B5EF4-FFF2-40B4-BE49-F238E27FC236}">
                <a16:creationId xmlns:a16="http://schemas.microsoft.com/office/drawing/2014/main" id="{10E158EE-D3E4-2D44-8AE5-68139F02C93E}"/>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a:extLst>
              <a:ext uri="{FF2B5EF4-FFF2-40B4-BE49-F238E27FC236}">
                <a16:creationId xmlns:a16="http://schemas.microsoft.com/office/drawing/2014/main" id="{47B72E65-6FD6-2240-92CD-D9BBF93B9D60}"/>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97775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2 Column Body Copy">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9" name="Rectangle 34">
            <a:extLst>
              <a:ext uri="{FF2B5EF4-FFF2-40B4-BE49-F238E27FC236}">
                <a16:creationId xmlns:a16="http://schemas.microsoft.com/office/drawing/2014/main" id="{82FF19BA-3683-D04B-8496-396619826ED5}"/>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5" name="Text Placeholder 9">
            <a:extLst>
              <a:ext uri="{FF2B5EF4-FFF2-40B4-BE49-F238E27FC236}">
                <a16:creationId xmlns:a16="http://schemas.microsoft.com/office/drawing/2014/main" id="{08CC2EC3-75F5-4C47-976A-F88DD11DEE53}"/>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17" name="Text Placeholder 2">
            <a:extLst>
              <a:ext uri="{FF2B5EF4-FFF2-40B4-BE49-F238E27FC236}">
                <a16:creationId xmlns:a16="http://schemas.microsoft.com/office/drawing/2014/main" id="{171655B4-E7AB-3248-AB7C-E6F6D6A01519}"/>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+ 2 column body copy</a:t>
            </a:r>
          </a:p>
        </p:txBody>
      </p:sp>
      <p:sp>
        <p:nvSpPr>
          <p:cNvPr id="8" name="Text Placeholder 8">
            <a:extLst>
              <a:ext uri="{FF2B5EF4-FFF2-40B4-BE49-F238E27FC236}">
                <a16:creationId xmlns:a16="http://schemas.microsoft.com/office/drawing/2014/main" id="{FE2EB846-4417-2449-AED8-D2AD27E969E6}"/>
              </a:ext>
            </a:extLst>
          </p:cNvPr>
          <p:cNvSpPr>
            <a:spLocks noGrp="1"/>
          </p:cNvSpPr>
          <p:nvPr>
            <p:ph type="body" sz="quarter" idx="14" hasCustomPrompt="1"/>
          </p:nvPr>
        </p:nvSpPr>
        <p:spPr>
          <a:xfrm>
            <a:off x="534998" y="1891909"/>
            <a:ext cx="11054039" cy="3017555"/>
          </a:xfrm>
          <a:prstGeom prst="rect">
            <a:avLst/>
          </a:prstGeom>
        </p:spPr>
        <p:txBody>
          <a:bodyPr numCol="2">
            <a:normAutofit/>
          </a:bodyPr>
          <a:lstStyle>
            <a:lvl1pPr marL="228594" marR="0" indent="-228594" algn="l" defTabSz="914377" rtl="0" eaLnBrk="1" fontAlgn="auto" latinLnBrk="0" hangingPunct="1">
              <a:lnSpc>
                <a:spcPct val="100000"/>
              </a:lnSpc>
              <a:spcBef>
                <a:spcPts val="1200"/>
              </a:spcBef>
              <a:spcAft>
                <a:spcPts val="1200"/>
              </a:spcAft>
              <a:buClrTx/>
              <a:buSzTx/>
              <a:buFont typeface="Wingdings" charset="2"/>
              <a:buChar char="§"/>
              <a:tabLst/>
              <a:defRPr sz="1867" b="0" i="0" baseline="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914377" indent="-228594">
              <a:lnSpc>
                <a:spcPct val="100000"/>
              </a:lnSpc>
              <a:spcBef>
                <a:spcPts val="0"/>
              </a:spcBef>
              <a:spcAft>
                <a:spcPts val="1200"/>
              </a:spcAft>
              <a:buSzPct val="100000"/>
              <a:buFont typeface="Courier New" panose="02070309020205020404" pitchFamily="49" charset="0"/>
              <a:buChar char="o"/>
              <a:defRPr sz="1867">
                <a:solidFill>
                  <a:srgbClr val="595959"/>
                </a:solidFill>
                <a:latin typeface="Calibri" panose="020F0502020204030204" pitchFamily="34" charset="0"/>
                <a:cs typeface="Calibri" panose="020F0502020204030204" pitchFamily="34" charset="0"/>
              </a:defRPr>
            </a:lvl2pPr>
            <a:lvl3pPr marL="1490435" indent="-173732">
              <a:lnSpc>
                <a:spcPct val="100000"/>
              </a:lnSpc>
              <a:spcBef>
                <a:spcPts val="0"/>
              </a:spcBef>
              <a:spcAft>
                <a:spcPts val="600"/>
              </a:spcAft>
              <a:buFont typeface="Arial" panose="020B0604020202020204" pitchFamily="34" charset="0"/>
              <a:buChar char="•"/>
              <a:defRPr sz="1467" baseline="0">
                <a:solidFill>
                  <a:srgbClr val="595959"/>
                </a:solidFill>
                <a:latin typeface="Calibri" panose="020F0502020204030204" pitchFamily="34" charset="0"/>
                <a:cs typeface="Calibri" panose="020F0502020204030204" pitchFamily="34" charset="0"/>
              </a:defRPr>
            </a:lvl3pPr>
          </a:lstStyle>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p:txBody>
      </p:sp>
      <p:sp>
        <p:nvSpPr>
          <p:cNvPr id="10" name="Rectangle 9">
            <a:extLst>
              <a:ext uri="{FF2B5EF4-FFF2-40B4-BE49-F238E27FC236}">
                <a16:creationId xmlns:a16="http://schemas.microsoft.com/office/drawing/2014/main" id="{959C3E4E-25BE-B545-BC8F-070FBB2614C5}"/>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7224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Body copy and Image">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8" name="Rectangle 34">
            <a:extLst>
              <a:ext uri="{FF2B5EF4-FFF2-40B4-BE49-F238E27FC236}">
                <a16:creationId xmlns:a16="http://schemas.microsoft.com/office/drawing/2014/main" id="{D46326A1-E9EA-704F-8B8E-FC10AA293C7D}"/>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9" name="Text Placeholder 9">
            <a:extLst>
              <a:ext uri="{FF2B5EF4-FFF2-40B4-BE49-F238E27FC236}">
                <a16:creationId xmlns:a16="http://schemas.microsoft.com/office/drawing/2014/main" id="{CB6EA1C1-A472-BF49-A8AB-DCAC6A3E322C}"/>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0" name="Text Placeholder 2">
            <a:extLst>
              <a:ext uri="{FF2B5EF4-FFF2-40B4-BE49-F238E27FC236}">
                <a16:creationId xmlns:a16="http://schemas.microsoft.com/office/drawing/2014/main" id="{CC44EAD0-F834-A34D-A1C2-B67629DE7B59}"/>
              </a:ext>
            </a:extLst>
          </p:cNvPr>
          <p:cNvSpPr>
            <a:spLocks noGrp="1"/>
          </p:cNvSpPr>
          <p:nvPr>
            <p:ph type="body" sz="quarter" idx="25" hasCustomPrompt="1"/>
          </p:nvPr>
        </p:nvSpPr>
        <p:spPr>
          <a:xfrm>
            <a:off x="534998" y="642634"/>
            <a:ext cx="11054039" cy="933569"/>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body copy and image</a:t>
            </a:r>
          </a:p>
        </p:txBody>
      </p:sp>
      <p:sp>
        <p:nvSpPr>
          <p:cNvPr id="21" name="Content Placeholder 2">
            <a:extLst>
              <a:ext uri="{FF2B5EF4-FFF2-40B4-BE49-F238E27FC236}">
                <a16:creationId xmlns:a16="http://schemas.microsoft.com/office/drawing/2014/main" id="{13AA1473-3D2C-8641-BA4C-9ABA9FC56672}"/>
              </a:ext>
            </a:extLst>
          </p:cNvPr>
          <p:cNvSpPr>
            <a:spLocks noGrp="1"/>
          </p:cNvSpPr>
          <p:nvPr>
            <p:ph sz="half" idx="13" hasCustomPrompt="1"/>
          </p:nvPr>
        </p:nvSpPr>
        <p:spPr>
          <a:xfrm>
            <a:off x="6247580" y="1841207"/>
            <a:ext cx="5341457" cy="3710505"/>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0" i="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 image or other accompanying visual here</a:t>
            </a:r>
          </a:p>
        </p:txBody>
      </p:sp>
      <p:sp>
        <p:nvSpPr>
          <p:cNvPr id="22" name="Text Placeholder 9">
            <a:extLst>
              <a:ext uri="{FF2B5EF4-FFF2-40B4-BE49-F238E27FC236}">
                <a16:creationId xmlns:a16="http://schemas.microsoft.com/office/drawing/2014/main" id="{816F38A5-6C3F-6040-B932-B63379BC2704}"/>
              </a:ext>
            </a:extLst>
          </p:cNvPr>
          <p:cNvSpPr>
            <a:spLocks noGrp="1"/>
          </p:cNvSpPr>
          <p:nvPr>
            <p:ph type="body" sz="quarter" idx="14" hasCustomPrompt="1"/>
          </p:nvPr>
        </p:nvSpPr>
        <p:spPr>
          <a:xfrm>
            <a:off x="6247578" y="5667341"/>
            <a:ext cx="5341457" cy="519339"/>
          </a:xfrm>
          <a:prstGeom prst="rect">
            <a:avLst/>
          </a:prstGeom>
        </p:spPr>
        <p:txBody>
          <a:bodyPr>
            <a:normAutofit/>
          </a:bodyPr>
          <a:lstStyle>
            <a:lvl1pPr marL="0" indent="0">
              <a:buFontTx/>
              <a:buNone/>
              <a:defRPr sz="1333" b="0" i="0" baseline="0">
                <a:solidFill>
                  <a:srgbClr val="7F7F7F"/>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3" name="Text Placeholder 8">
            <a:extLst>
              <a:ext uri="{FF2B5EF4-FFF2-40B4-BE49-F238E27FC236}">
                <a16:creationId xmlns:a16="http://schemas.microsoft.com/office/drawing/2014/main" id="{C73C6EBF-1DA6-524A-95CC-A2E32AD3D50A}"/>
              </a:ext>
            </a:extLst>
          </p:cNvPr>
          <p:cNvSpPr>
            <a:spLocks noGrp="1"/>
          </p:cNvSpPr>
          <p:nvPr>
            <p:ph type="body" sz="quarter" idx="15" hasCustomPrompt="1"/>
          </p:nvPr>
        </p:nvSpPr>
        <p:spPr>
          <a:xfrm>
            <a:off x="534997" y="1841210"/>
            <a:ext cx="5409424" cy="3710495"/>
          </a:xfrm>
          <a:prstGeom prst="rect">
            <a:avLst/>
          </a:prstGeom>
        </p:spPr>
        <p:txBody>
          <a:bodyPr vert="horz" lIns="91440" tIns="45720" rIns="91440" bIns="45720" rtlCol="0">
            <a:normAutofit/>
          </a:bodyPr>
          <a:lstStyle>
            <a:lvl1pPr marL="228589" indent="-228589">
              <a:buFont typeface="Wingdings" pitchFamily="2" charset="2"/>
              <a:buChar char="§"/>
              <a:defRPr lang="en-US" sz="1867" baseline="0" dirty="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1066773" indent="-380990">
              <a:buFont typeface="Wingdings" pitchFamily="2" charset="2"/>
              <a:buChar char="§"/>
              <a:defRPr lang="en-US" sz="1867" dirty="0">
                <a:solidFill>
                  <a:srgbClr val="595959"/>
                </a:solidFill>
                <a:latin typeface="Calibri" panose="020F0502020204030204" pitchFamily="34" charset="0"/>
                <a:cs typeface="Calibri" panose="020F0502020204030204" pitchFamily="34" charset="0"/>
              </a:defRPr>
            </a:lvl2pPr>
            <a:lvl3pPr marL="1545297" indent="-228594">
              <a:buFont typeface="Wingdings" pitchFamily="2" charset="2"/>
              <a:buChar char="§"/>
              <a:defRPr lang="en-US" sz="1467" baseline="0" dirty="0">
                <a:solidFill>
                  <a:srgbClr val="595959"/>
                </a:solidFill>
                <a:latin typeface="Calibri" panose="020F0502020204030204" pitchFamily="34" charset="0"/>
                <a:cs typeface="Calibri" panose="020F0502020204030204" pitchFamily="34" charset="0"/>
              </a:defRPr>
            </a:lvl3pPr>
          </a:lstStyle>
          <a:p>
            <a:pPr marL="228594" marR="0" lvl="0" indent="-228594" defTabSz="914377" fontAlgn="auto">
              <a:lnSpc>
                <a:spcPct val="100000"/>
              </a:lnSpc>
              <a:spcBef>
                <a:spcPts val="1200"/>
              </a:spcBef>
              <a:spcAft>
                <a:spcPts val="1200"/>
              </a:spcAft>
              <a:buClrTx/>
              <a:buSzTx/>
              <a:buFont typeface="Wingdings" charset="2"/>
              <a:buChar char="§"/>
              <a:tabLst/>
            </a:pPr>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marL="914377" lvl="1" indent="-228594">
              <a:lnSpc>
                <a:spcPct val="100000"/>
              </a:lnSpc>
              <a:spcBef>
                <a:spcPts val="0"/>
              </a:spcBef>
              <a:spcAft>
                <a:spcPts val="1200"/>
              </a:spcAft>
              <a:buSzPct val="100000"/>
              <a:buFont typeface="Courier New" panose="02070309020205020404" pitchFamily="49" charset="0"/>
              <a:buChar char="o"/>
            </a:pPr>
            <a:r>
              <a:rPr lang="en-US" dirty="0"/>
              <a:t>Body copy or paragraph</a:t>
            </a:r>
          </a:p>
          <a:p>
            <a:pPr marL="1490435" lvl="2" indent="-173732">
              <a:lnSpc>
                <a:spcPct val="100000"/>
              </a:lnSpc>
              <a:spcBef>
                <a:spcPts val="0"/>
              </a:spcBef>
              <a:spcAft>
                <a:spcPts val="600"/>
              </a:spcAft>
            </a:pPr>
            <a:r>
              <a:rPr lang="en-US" dirty="0"/>
              <a:t>Notations</a:t>
            </a:r>
          </a:p>
        </p:txBody>
      </p:sp>
      <p:sp>
        <p:nvSpPr>
          <p:cNvPr id="10" name="Rectangle 9">
            <a:extLst>
              <a:ext uri="{FF2B5EF4-FFF2-40B4-BE49-F238E27FC236}">
                <a16:creationId xmlns:a16="http://schemas.microsoft.com/office/drawing/2014/main" id="{15021E92-0FB4-F24E-B99B-1BFF7AF067B9}"/>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411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Large Image">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5" name="Rectangle 34">
            <a:extLst>
              <a:ext uri="{FF2B5EF4-FFF2-40B4-BE49-F238E27FC236}">
                <a16:creationId xmlns:a16="http://schemas.microsoft.com/office/drawing/2014/main" id="{3C8CE8DD-5543-544B-AC11-8E790C507981}"/>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7" name="Text Placeholder 9">
            <a:extLst>
              <a:ext uri="{FF2B5EF4-FFF2-40B4-BE49-F238E27FC236}">
                <a16:creationId xmlns:a16="http://schemas.microsoft.com/office/drawing/2014/main" id="{B9423E86-54EE-A54B-96CD-55EA8B72F980}"/>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0" name="Text Placeholder 2">
            <a:extLst>
              <a:ext uri="{FF2B5EF4-FFF2-40B4-BE49-F238E27FC236}">
                <a16:creationId xmlns:a16="http://schemas.microsoft.com/office/drawing/2014/main" id="{D30D427F-AB98-DE49-A5EF-47531901E3E8}"/>
              </a:ext>
            </a:extLst>
          </p:cNvPr>
          <p:cNvSpPr>
            <a:spLocks noGrp="1"/>
          </p:cNvSpPr>
          <p:nvPr>
            <p:ph type="body" sz="quarter" idx="25" hasCustomPrompt="1"/>
          </p:nvPr>
        </p:nvSpPr>
        <p:spPr>
          <a:xfrm>
            <a:off x="534998" y="642634"/>
            <a:ext cx="11054039" cy="933569"/>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body copy and image</a:t>
            </a:r>
          </a:p>
        </p:txBody>
      </p:sp>
      <p:sp>
        <p:nvSpPr>
          <p:cNvPr id="21" name="Content Placeholder 2">
            <a:extLst>
              <a:ext uri="{FF2B5EF4-FFF2-40B4-BE49-F238E27FC236}">
                <a16:creationId xmlns:a16="http://schemas.microsoft.com/office/drawing/2014/main" id="{2A1CCF1A-3418-9743-A9A3-97A586BDE358}"/>
              </a:ext>
            </a:extLst>
          </p:cNvPr>
          <p:cNvSpPr>
            <a:spLocks noGrp="1"/>
          </p:cNvSpPr>
          <p:nvPr>
            <p:ph sz="half" idx="13" hasCustomPrompt="1"/>
          </p:nvPr>
        </p:nvSpPr>
        <p:spPr>
          <a:xfrm>
            <a:off x="528238" y="1841207"/>
            <a:ext cx="5341457" cy="3710505"/>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0" i="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 image or other accompanying visual here</a:t>
            </a:r>
          </a:p>
        </p:txBody>
      </p:sp>
      <p:sp>
        <p:nvSpPr>
          <p:cNvPr id="22" name="Text Placeholder 9">
            <a:extLst>
              <a:ext uri="{FF2B5EF4-FFF2-40B4-BE49-F238E27FC236}">
                <a16:creationId xmlns:a16="http://schemas.microsoft.com/office/drawing/2014/main" id="{B7FA48C0-AA89-A24B-98CA-30BE8B99E085}"/>
              </a:ext>
            </a:extLst>
          </p:cNvPr>
          <p:cNvSpPr>
            <a:spLocks noGrp="1"/>
          </p:cNvSpPr>
          <p:nvPr>
            <p:ph type="body" sz="quarter" idx="14" hasCustomPrompt="1"/>
          </p:nvPr>
        </p:nvSpPr>
        <p:spPr>
          <a:xfrm>
            <a:off x="528237" y="5674513"/>
            <a:ext cx="5341457" cy="519339"/>
          </a:xfrm>
          <a:prstGeom prst="rect">
            <a:avLst/>
          </a:prstGeom>
        </p:spPr>
        <p:txBody>
          <a:bodyPr>
            <a:normAutofit/>
          </a:bodyPr>
          <a:lstStyle>
            <a:lvl1pPr marL="0" indent="0">
              <a:buFontTx/>
              <a:buNone/>
              <a:defRPr sz="1333" b="0" i="0" baseline="0">
                <a:solidFill>
                  <a:srgbClr val="7F7F7F"/>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3" name="Text Placeholder 8">
            <a:extLst>
              <a:ext uri="{FF2B5EF4-FFF2-40B4-BE49-F238E27FC236}">
                <a16:creationId xmlns:a16="http://schemas.microsoft.com/office/drawing/2014/main" id="{E707CA71-DFEE-2A48-AFC6-48E19946E9B1}"/>
              </a:ext>
            </a:extLst>
          </p:cNvPr>
          <p:cNvSpPr>
            <a:spLocks noGrp="1"/>
          </p:cNvSpPr>
          <p:nvPr>
            <p:ph type="body" sz="quarter" idx="15" hasCustomPrompt="1"/>
          </p:nvPr>
        </p:nvSpPr>
        <p:spPr>
          <a:xfrm>
            <a:off x="6172852" y="1841210"/>
            <a:ext cx="5416185" cy="3710495"/>
          </a:xfrm>
          <a:prstGeom prst="rect">
            <a:avLst/>
          </a:prstGeom>
        </p:spPr>
        <p:txBody>
          <a:bodyPr vert="horz" lIns="91440" tIns="45720" rIns="91440" bIns="45720" rtlCol="0">
            <a:normAutofit/>
          </a:bodyPr>
          <a:lstStyle>
            <a:lvl1pPr marL="228589" indent="-228589">
              <a:buFont typeface="Wingdings" pitchFamily="2" charset="2"/>
              <a:buChar char="§"/>
              <a:defRPr lang="en-US" sz="1867" baseline="0" dirty="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1066773" indent="-380990">
              <a:buFont typeface="Wingdings" pitchFamily="2" charset="2"/>
              <a:buChar char="§"/>
              <a:defRPr lang="en-US" sz="1867" dirty="0">
                <a:solidFill>
                  <a:srgbClr val="595959"/>
                </a:solidFill>
                <a:latin typeface="Calibri" panose="020F0502020204030204" pitchFamily="34" charset="0"/>
                <a:cs typeface="Calibri" panose="020F0502020204030204" pitchFamily="34" charset="0"/>
              </a:defRPr>
            </a:lvl2pPr>
            <a:lvl3pPr marL="1545297" indent="-228594">
              <a:buFont typeface="Wingdings" pitchFamily="2" charset="2"/>
              <a:buChar char="§"/>
              <a:defRPr lang="en-US" sz="1467" baseline="0" dirty="0">
                <a:solidFill>
                  <a:srgbClr val="595959"/>
                </a:solidFill>
                <a:latin typeface="Calibri" panose="020F0502020204030204" pitchFamily="34" charset="0"/>
                <a:cs typeface="Calibri" panose="020F0502020204030204" pitchFamily="34" charset="0"/>
              </a:defRPr>
            </a:lvl3pPr>
          </a:lstStyle>
          <a:p>
            <a:pPr marL="228594" marR="0" lvl="0" indent="-228594" defTabSz="914377" fontAlgn="auto">
              <a:lnSpc>
                <a:spcPct val="100000"/>
              </a:lnSpc>
              <a:spcBef>
                <a:spcPts val="1200"/>
              </a:spcBef>
              <a:spcAft>
                <a:spcPts val="1200"/>
              </a:spcAft>
              <a:buClrTx/>
              <a:buSzTx/>
              <a:buFont typeface="Wingdings" charset="2"/>
              <a:buChar char="§"/>
              <a:tabLst/>
            </a:pPr>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marL="914377" lvl="1" indent="-228594">
              <a:lnSpc>
                <a:spcPct val="100000"/>
              </a:lnSpc>
              <a:spcBef>
                <a:spcPts val="0"/>
              </a:spcBef>
              <a:spcAft>
                <a:spcPts val="1200"/>
              </a:spcAft>
              <a:buSzPct val="100000"/>
              <a:buFont typeface="Courier New" panose="02070309020205020404" pitchFamily="49" charset="0"/>
              <a:buChar char="o"/>
            </a:pPr>
            <a:r>
              <a:rPr lang="en-US" dirty="0"/>
              <a:t>Body copy or paragraph</a:t>
            </a:r>
          </a:p>
          <a:p>
            <a:pPr marL="1490435" lvl="2" indent="-173732">
              <a:lnSpc>
                <a:spcPct val="100000"/>
              </a:lnSpc>
              <a:spcBef>
                <a:spcPts val="0"/>
              </a:spcBef>
              <a:spcAft>
                <a:spcPts val="600"/>
              </a:spcAft>
            </a:pPr>
            <a:r>
              <a:rPr lang="en-US" dirty="0"/>
              <a:t>Notations</a:t>
            </a:r>
          </a:p>
        </p:txBody>
      </p:sp>
      <p:sp>
        <p:nvSpPr>
          <p:cNvPr id="10" name="Rectangle 9">
            <a:extLst>
              <a:ext uri="{FF2B5EF4-FFF2-40B4-BE49-F238E27FC236}">
                <a16:creationId xmlns:a16="http://schemas.microsoft.com/office/drawing/2014/main" id="{7ECF9C51-F0E0-5943-9394-B9E4F7B0FF1B}"/>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832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2 Column Bullet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9" name="Rectangle 34">
            <a:extLst>
              <a:ext uri="{FF2B5EF4-FFF2-40B4-BE49-F238E27FC236}">
                <a16:creationId xmlns:a16="http://schemas.microsoft.com/office/drawing/2014/main" id="{1C04CFA2-6A8C-5E49-8D22-BE5ED7838DCA}"/>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5" name="Text Placeholder 9">
            <a:extLst>
              <a:ext uri="{FF2B5EF4-FFF2-40B4-BE49-F238E27FC236}">
                <a16:creationId xmlns:a16="http://schemas.microsoft.com/office/drawing/2014/main" id="{70D77053-12C2-B248-803A-8CF72865B0CD}"/>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17" name="Text Placeholder 2">
            <a:extLst>
              <a:ext uri="{FF2B5EF4-FFF2-40B4-BE49-F238E27FC236}">
                <a16:creationId xmlns:a16="http://schemas.microsoft.com/office/drawing/2014/main" id="{D56FDAA2-0936-0B41-80B4-4E46C9BD6362}"/>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large image</a:t>
            </a:r>
          </a:p>
        </p:txBody>
      </p:sp>
      <p:sp>
        <p:nvSpPr>
          <p:cNvPr id="18" name="Content Placeholder 2">
            <a:extLst>
              <a:ext uri="{FF2B5EF4-FFF2-40B4-BE49-F238E27FC236}">
                <a16:creationId xmlns:a16="http://schemas.microsoft.com/office/drawing/2014/main" id="{D6C780E4-56CC-1245-A4A3-837510AE224C}"/>
              </a:ext>
            </a:extLst>
          </p:cNvPr>
          <p:cNvSpPr>
            <a:spLocks noGrp="1"/>
          </p:cNvSpPr>
          <p:nvPr>
            <p:ph sz="half" idx="21" hasCustomPrompt="1"/>
          </p:nvPr>
        </p:nvSpPr>
        <p:spPr>
          <a:xfrm>
            <a:off x="534989" y="1841209"/>
            <a:ext cx="11054039" cy="3710504"/>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19" name="Text Placeholder 9">
            <a:extLst>
              <a:ext uri="{FF2B5EF4-FFF2-40B4-BE49-F238E27FC236}">
                <a16:creationId xmlns:a16="http://schemas.microsoft.com/office/drawing/2014/main" id="{A8D4244F-CCE3-5646-BAEB-02BADC689C51}"/>
              </a:ext>
            </a:extLst>
          </p:cNvPr>
          <p:cNvSpPr>
            <a:spLocks noGrp="1"/>
          </p:cNvSpPr>
          <p:nvPr>
            <p:ph type="body" sz="quarter" idx="22" hasCustomPrompt="1"/>
          </p:nvPr>
        </p:nvSpPr>
        <p:spPr>
          <a:xfrm>
            <a:off x="534989" y="5668640"/>
            <a:ext cx="5257799" cy="445888"/>
          </a:xfrm>
          <a:prstGeom prst="rect">
            <a:avLst/>
          </a:prstGeom>
        </p:spPr>
        <p:txBody>
          <a:bodyPr/>
          <a:lstStyle>
            <a:lvl1pPr marL="0" indent="0">
              <a:buFontTx/>
              <a:buNone/>
              <a:defRPr sz="1333" b="0" i="0" baseline="0">
                <a:solidFill>
                  <a:srgbClr val="7F7F7F"/>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10" name="Rectangle 9">
            <a:extLst>
              <a:ext uri="{FF2B5EF4-FFF2-40B4-BE49-F238E27FC236}">
                <a16:creationId xmlns:a16="http://schemas.microsoft.com/office/drawing/2014/main" id="{3F4129E9-6E9A-6A4A-BB05-4F186D27A349}"/>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6533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7" name="Rectangle 34">
            <a:extLst>
              <a:ext uri="{FF2B5EF4-FFF2-40B4-BE49-F238E27FC236}">
                <a16:creationId xmlns:a16="http://schemas.microsoft.com/office/drawing/2014/main" id="{68C4CABA-CE3C-294F-A96B-AF31D152F4FA}"/>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8" name="Text Placeholder 9">
            <a:extLst>
              <a:ext uri="{FF2B5EF4-FFF2-40B4-BE49-F238E27FC236}">
                <a16:creationId xmlns:a16="http://schemas.microsoft.com/office/drawing/2014/main" id="{97840A46-A314-FC4E-BAF9-9C722B16D7DA}"/>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2" name="Text Placeholder 2">
            <a:extLst>
              <a:ext uri="{FF2B5EF4-FFF2-40B4-BE49-F238E27FC236}">
                <a16:creationId xmlns:a16="http://schemas.microsoft.com/office/drawing/2014/main" id="{D3707081-2B57-CC40-997E-0E495184DA24}"/>
              </a:ext>
            </a:extLst>
          </p:cNvPr>
          <p:cNvSpPr>
            <a:spLocks noGrp="1"/>
          </p:cNvSpPr>
          <p:nvPr>
            <p:ph type="body" sz="quarter" idx="25" hasCustomPrompt="1"/>
          </p:nvPr>
        </p:nvSpPr>
        <p:spPr>
          <a:xfrm>
            <a:off x="534998" y="642634"/>
            <a:ext cx="11054039" cy="933569"/>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+ 2 images</a:t>
            </a:r>
          </a:p>
        </p:txBody>
      </p:sp>
      <p:sp>
        <p:nvSpPr>
          <p:cNvPr id="23" name="Content Placeholder 2">
            <a:extLst>
              <a:ext uri="{FF2B5EF4-FFF2-40B4-BE49-F238E27FC236}">
                <a16:creationId xmlns:a16="http://schemas.microsoft.com/office/drawing/2014/main" id="{DE64AB8C-D873-E44D-93F2-6387ED2A5902}"/>
              </a:ext>
            </a:extLst>
          </p:cNvPr>
          <p:cNvSpPr>
            <a:spLocks noGrp="1"/>
          </p:cNvSpPr>
          <p:nvPr>
            <p:ph sz="half" idx="19" hasCustomPrompt="1"/>
          </p:nvPr>
        </p:nvSpPr>
        <p:spPr>
          <a:xfrm>
            <a:off x="6250985" y="1841208"/>
            <a:ext cx="5338051" cy="3641355"/>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4" name="Text Placeholder 9">
            <a:extLst>
              <a:ext uri="{FF2B5EF4-FFF2-40B4-BE49-F238E27FC236}">
                <a16:creationId xmlns:a16="http://schemas.microsoft.com/office/drawing/2014/main" id="{FC1DF7CB-BFE6-3442-B1A4-BD7D95FAF690}"/>
              </a:ext>
            </a:extLst>
          </p:cNvPr>
          <p:cNvSpPr>
            <a:spLocks noGrp="1"/>
          </p:cNvSpPr>
          <p:nvPr>
            <p:ph type="body" sz="quarter" idx="20" hasCustomPrompt="1"/>
          </p:nvPr>
        </p:nvSpPr>
        <p:spPr>
          <a:xfrm>
            <a:off x="6250985" y="5592759"/>
            <a:ext cx="5338051" cy="615428"/>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5" name="Content Placeholder 2">
            <a:extLst>
              <a:ext uri="{FF2B5EF4-FFF2-40B4-BE49-F238E27FC236}">
                <a16:creationId xmlns:a16="http://schemas.microsoft.com/office/drawing/2014/main" id="{A0573B62-54E4-2A4B-91BE-4559ADE93592}"/>
              </a:ext>
            </a:extLst>
          </p:cNvPr>
          <p:cNvSpPr>
            <a:spLocks noGrp="1"/>
          </p:cNvSpPr>
          <p:nvPr>
            <p:ph sz="half" idx="21" hasCustomPrompt="1"/>
          </p:nvPr>
        </p:nvSpPr>
        <p:spPr>
          <a:xfrm>
            <a:off x="534988" y="1841208"/>
            <a:ext cx="5406029" cy="3641355"/>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6" name="Text Placeholder 9">
            <a:extLst>
              <a:ext uri="{FF2B5EF4-FFF2-40B4-BE49-F238E27FC236}">
                <a16:creationId xmlns:a16="http://schemas.microsoft.com/office/drawing/2014/main" id="{C4AA4DF8-E1C1-D449-B4EC-5C3F365F3C08}"/>
              </a:ext>
            </a:extLst>
          </p:cNvPr>
          <p:cNvSpPr>
            <a:spLocks noGrp="1"/>
          </p:cNvSpPr>
          <p:nvPr>
            <p:ph type="body" sz="quarter" idx="22" hasCustomPrompt="1"/>
          </p:nvPr>
        </p:nvSpPr>
        <p:spPr>
          <a:xfrm>
            <a:off x="534988" y="5592759"/>
            <a:ext cx="5406029" cy="615428"/>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12" name="Rectangle 11">
            <a:extLst>
              <a:ext uri="{FF2B5EF4-FFF2-40B4-BE49-F238E27FC236}">
                <a16:creationId xmlns:a16="http://schemas.microsoft.com/office/drawing/2014/main" id="{643A6237-1599-4E45-BFF6-42AF07C02C4D}"/>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474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 3 Image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7" name="Rectangle 34">
            <a:extLst>
              <a:ext uri="{FF2B5EF4-FFF2-40B4-BE49-F238E27FC236}">
                <a16:creationId xmlns:a16="http://schemas.microsoft.com/office/drawing/2014/main" id="{DF975261-157B-2748-9C33-A0D72EB35DE4}"/>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9" name="Text Placeholder 9">
            <a:extLst>
              <a:ext uri="{FF2B5EF4-FFF2-40B4-BE49-F238E27FC236}">
                <a16:creationId xmlns:a16="http://schemas.microsoft.com/office/drawing/2014/main" id="{C4094437-15E3-034B-B659-CE22C230C696}"/>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1" name="Text Placeholder 2">
            <a:extLst>
              <a:ext uri="{FF2B5EF4-FFF2-40B4-BE49-F238E27FC236}">
                <a16:creationId xmlns:a16="http://schemas.microsoft.com/office/drawing/2014/main" id="{E19E0C00-73EB-634F-B570-00B024AF51FC}"/>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+ 3 images</a:t>
            </a:r>
          </a:p>
        </p:txBody>
      </p:sp>
      <p:sp>
        <p:nvSpPr>
          <p:cNvPr id="25" name="Content Placeholder 2">
            <a:extLst>
              <a:ext uri="{FF2B5EF4-FFF2-40B4-BE49-F238E27FC236}">
                <a16:creationId xmlns:a16="http://schemas.microsoft.com/office/drawing/2014/main" id="{33FF331D-6C7F-BB49-83A1-23F80F3525FF}"/>
              </a:ext>
            </a:extLst>
          </p:cNvPr>
          <p:cNvSpPr>
            <a:spLocks noGrp="1"/>
          </p:cNvSpPr>
          <p:nvPr>
            <p:ph sz="half" idx="17" hasCustomPrompt="1"/>
          </p:nvPr>
        </p:nvSpPr>
        <p:spPr>
          <a:xfrm>
            <a:off x="7900148" y="1841208"/>
            <a:ext cx="3148853" cy="3383936"/>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6" name="Text Placeholder 9">
            <a:extLst>
              <a:ext uri="{FF2B5EF4-FFF2-40B4-BE49-F238E27FC236}">
                <a16:creationId xmlns:a16="http://schemas.microsoft.com/office/drawing/2014/main" id="{CCF65091-9D2A-CC4E-93FD-3744467F082C}"/>
              </a:ext>
            </a:extLst>
          </p:cNvPr>
          <p:cNvSpPr>
            <a:spLocks noGrp="1"/>
          </p:cNvSpPr>
          <p:nvPr>
            <p:ph type="body" sz="quarter" idx="18" hasCustomPrompt="1"/>
          </p:nvPr>
        </p:nvSpPr>
        <p:spPr>
          <a:xfrm>
            <a:off x="7900148" y="5338959"/>
            <a:ext cx="3148853" cy="784837"/>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7" name="Content Placeholder 2">
            <a:extLst>
              <a:ext uri="{FF2B5EF4-FFF2-40B4-BE49-F238E27FC236}">
                <a16:creationId xmlns:a16="http://schemas.microsoft.com/office/drawing/2014/main" id="{8167E0B7-28D5-DE4A-AE00-0AE46A3B8DA7}"/>
              </a:ext>
            </a:extLst>
          </p:cNvPr>
          <p:cNvSpPr>
            <a:spLocks noGrp="1"/>
          </p:cNvSpPr>
          <p:nvPr>
            <p:ph sz="half" idx="19" hasCustomPrompt="1"/>
          </p:nvPr>
        </p:nvSpPr>
        <p:spPr>
          <a:xfrm>
            <a:off x="4521574" y="1841208"/>
            <a:ext cx="3148853" cy="3383936"/>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8" name="Text Placeholder 9">
            <a:extLst>
              <a:ext uri="{FF2B5EF4-FFF2-40B4-BE49-F238E27FC236}">
                <a16:creationId xmlns:a16="http://schemas.microsoft.com/office/drawing/2014/main" id="{EBCDCC37-30CB-D84E-A57A-F42CBC74C851}"/>
              </a:ext>
            </a:extLst>
          </p:cNvPr>
          <p:cNvSpPr>
            <a:spLocks noGrp="1"/>
          </p:cNvSpPr>
          <p:nvPr>
            <p:ph type="body" sz="quarter" idx="20" hasCustomPrompt="1"/>
          </p:nvPr>
        </p:nvSpPr>
        <p:spPr>
          <a:xfrm>
            <a:off x="4521574" y="5338959"/>
            <a:ext cx="3148853" cy="784837"/>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9" name="Content Placeholder 2">
            <a:extLst>
              <a:ext uri="{FF2B5EF4-FFF2-40B4-BE49-F238E27FC236}">
                <a16:creationId xmlns:a16="http://schemas.microsoft.com/office/drawing/2014/main" id="{C9249402-4A40-5849-B8E0-04D54D356D53}"/>
              </a:ext>
            </a:extLst>
          </p:cNvPr>
          <p:cNvSpPr>
            <a:spLocks noGrp="1"/>
          </p:cNvSpPr>
          <p:nvPr>
            <p:ph sz="half" idx="21" hasCustomPrompt="1"/>
          </p:nvPr>
        </p:nvSpPr>
        <p:spPr>
          <a:xfrm>
            <a:off x="1143000" y="1841208"/>
            <a:ext cx="3148853" cy="3383936"/>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30" name="Text Placeholder 9">
            <a:extLst>
              <a:ext uri="{FF2B5EF4-FFF2-40B4-BE49-F238E27FC236}">
                <a16:creationId xmlns:a16="http://schemas.microsoft.com/office/drawing/2014/main" id="{FCF82C8B-1A18-8E44-B715-C07B924E1360}"/>
              </a:ext>
            </a:extLst>
          </p:cNvPr>
          <p:cNvSpPr>
            <a:spLocks noGrp="1"/>
          </p:cNvSpPr>
          <p:nvPr>
            <p:ph type="body" sz="quarter" idx="22" hasCustomPrompt="1"/>
          </p:nvPr>
        </p:nvSpPr>
        <p:spPr>
          <a:xfrm>
            <a:off x="1143000" y="5338959"/>
            <a:ext cx="3148853" cy="784837"/>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13" name="Rectangle 12">
            <a:extLst>
              <a:ext uri="{FF2B5EF4-FFF2-40B4-BE49-F238E27FC236}">
                <a16:creationId xmlns:a16="http://schemas.microsoft.com/office/drawing/2014/main" id="{B5B58DF6-722F-E548-B76F-2A97C1A060CF}"/>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1969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 body Copy and 3 Image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8" name="Rectangle 34">
            <a:extLst>
              <a:ext uri="{FF2B5EF4-FFF2-40B4-BE49-F238E27FC236}">
                <a16:creationId xmlns:a16="http://schemas.microsoft.com/office/drawing/2014/main" id="{9FF3AB92-EB97-0F4F-8F69-F996092D552D}"/>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21" name="Text Placeholder 9">
            <a:extLst>
              <a:ext uri="{FF2B5EF4-FFF2-40B4-BE49-F238E27FC236}">
                <a16:creationId xmlns:a16="http://schemas.microsoft.com/office/drawing/2014/main" id="{7CA45B6E-6DCB-774C-92FE-ACBA9FD7261C}"/>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2" name="Text Placeholder 2">
            <a:extLst>
              <a:ext uri="{FF2B5EF4-FFF2-40B4-BE49-F238E27FC236}">
                <a16:creationId xmlns:a16="http://schemas.microsoft.com/office/drawing/2014/main" id="{A6A3437D-0FC2-FD4D-B570-2A44AC56D7B3}"/>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body copy and 3 images</a:t>
            </a:r>
          </a:p>
        </p:txBody>
      </p:sp>
      <p:sp>
        <p:nvSpPr>
          <p:cNvPr id="23" name="Content Placeholder 2">
            <a:extLst>
              <a:ext uri="{FF2B5EF4-FFF2-40B4-BE49-F238E27FC236}">
                <a16:creationId xmlns:a16="http://schemas.microsoft.com/office/drawing/2014/main" id="{70B226B3-E545-1B40-83A2-5925AAEF422A}"/>
              </a:ext>
            </a:extLst>
          </p:cNvPr>
          <p:cNvSpPr>
            <a:spLocks noGrp="1"/>
          </p:cNvSpPr>
          <p:nvPr>
            <p:ph sz="half" idx="1" hasCustomPrompt="1"/>
          </p:nvPr>
        </p:nvSpPr>
        <p:spPr>
          <a:xfrm>
            <a:off x="7264307" y="1841207"/>
            <a:ext cx="2153771" cy="1798731"/>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24" name="Content Placeholder 2">
            <a:extLst>
              <a:ext uri="{FF2B5EF4-FFF2-40B4-BE49-F238E27FC236}">
                <a16:creationId xmlns:a16="http://schemas.microsoft.com/office/drawing/2014/main" id="{0A091FD8-08FE-E346-98E3-B4880920572A}"/>
              </a:ext>
            </a:extLst>
          </p:cNvPr>
          <p:cNvSpPr>
            <a:spLocks noGrp="1"/>
          </p:cNvSpPr>
          <p:nvPr>
            <p:ph sz="half" idx="15" hasCustomPrompt="1"/>
          </p:nvPr>
        </p:nvSpPr>
        <p:spPr>
          <a:xfrm>
            <a:off x="9503241" y="1841207"/>
            <a:ext cx="2153771" cy="1798731"/>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25" name="Content Placeholder 2">
            <a:extLst>
              <a:ext uri="{FF2B5EF4-FFF2-40B4-BE49-F238E27FC236}">
                <a16:creationId xmlns:a16="http://schemas.microsoft.com/office/drawing/2014/main" id="{0A5BA9CC-2226-984A-AAA6-103BEFF43E8F}"/>
              </a:ext>
            </a:extLst>
          </p:cNvPr>
          <p:cNvSpPr>
            <a:spLocks noGrp="1"/>
          </p:cNvSpPr>
          <p:nvPr>
            <p:ph sz="half" idx="16" hasCustomPrompt="1"/>
          </p:nvPr>
        </p:nvSpPr>
        <p:spPr>
          <a:xfrm>
            <a:off x="7264305" y="3766938"/>
            <a:ext cx="4392707" cy="2361423"/>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26" name="Text Placeholder 8">
            <a:extLst>
              <a:ext uri="{FF2B5EF4-FFF2-40B4-BE49-F238E27FC236}">
                <a16:creationId xmlns:a16="http://schemas.microsoft.com/office/drawing/2014/main" id="{0AF51BA7-CCDF-7546-80AE-91A655531EC9}"/>
              </a:ext>
            </a:extLst>
          </p:cNvPr>
          <p:cNvSpPr>
            <a:spLocks noGrp="1"/>
          </p:cNvSpPr>
          <p:nvPr>
            <p:ph type="body" sz="quarter" idx="17" hasCustomPrompt="1"/>
          </p:nvPr>
        </p:nvSpPr>
        <p:spPr>
          <a:xfrm>
            <a:off x="534987" y="1841208"/>
            <a:ext cx="6511575" cy="4287152"/>
          </a:xfrm>
          <a:prstGeom prst="rect">
            <a:avLst/>
          </a:prstGeom>
        </p:spPr>
        <p:txBody>
          <a:bodyPr vert="horz" lIns="91440" tIns="45720" rIns="91440" bIns="45720" rtlCol="0">
            <a:normAutofit/>
          </a:bodyPr>
          <a:lstStyle>
            <a:lvl1pPr marL="228589" indent="-228589">
              <a:buFont typeface="Wingdings" pitchFamily="2" charset="2"/>
              <a:buChar char="§"/>
              <a:defRPr lang="en-US" sz="1867" baseline="0" dirty="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1066773" indent="-380990">
              <a:buFont typeface="Wingdings" pitchFamily="2" charset="2"/>
              <a:buChar char="§"/>
              <a:defRPr lang="en-US" sz="1867" dirty="0">
                <a:solidFill>
                  <a:srgbClr val="595959"/>
                </a:solidFill>
                <a:latin typeface="Calibri" panose="020F0502020204030204" pitchFamily="34" charset="0"/>
                <a:cs typeface="Calibri" panose="020F0502020204030204" pitchFamily="34" charset="0"/>
              </a:defRPr>
            </a:lvl2pPr>
            <a:lvl3pPr marL="1545297" indent="-228594">
              <a:buFont typeface="Wingdings" pitchFamily="2" charset="2"/>
              <a:buChar char="§"/>
              <a:defRPr lang="en-US" sz="1467" baseline="0" dirty="0">
                <a:solidFill>
                  <a:srgbClr val="595959"/>
                </a:solidFill>
                <a:latin typeface="Calibri" panose="020F0502020204030204" pitchFamily="34" charset="0"/>
                <a:cs typeface="Calibri" panose="020F0502020204030204" pitchFamily="34" charset="0"/>
              </a:defRPr>
            </a:lvl3pPr>
          </a:lstStyle>
          <a:p>
            <a:pPr marL="228594" marR="0" lvl="0" indent="-228594" defTabSz="914377" fontAlgn="auto">
              <a:lnSpc>
                <a:spcPct val="100000"/>
              </a:lnSpc>
              <a:spcBef>
                <a:spcPts val="1200"/>
              </a:spcBef>
              <a:spcAft>
                <a:spcPts val="1200"/>
              </a:spcAft>
              <a:buClrTx/>
              <a:buSzTx/>
              <a:buFont typeface="Wingdings" charset="2"/>
              <a:buChar char="§"/>
              <a:tabLst/>
            </a:pPr>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marL="914377" lvl="1" indent="-228594">
              <a:lnSpc>
                <a:spcPct val="100000"/>
              </a:lnSpc>
              <a:spcBef>
                <a:spcPts val="0"/>
              </a:spcBef>
              <a:spcAft>
                <a:spcPts val="1200"/>
              </a:spcAft>
              <a:buSzPct val="100000"/>
              <a:buFont typeface="Courier New" panose="02070309020205020404" pitchFamily="49" charset="0"/>
              <a:buChar char="o"/>
            </a:pPr>
            <a:r>
              <a:rPr lang="en-US" dirty="0"/>
              <a:t>Body copy or paragraph</a:t>
            </a:r>
          </a:p>
          <a:p>
            <a:pPr marL="1490435" lvl="2" indent="-173732">
              <a:lnSpc>
                <a:spcPct val="100000"/>
              </a:lnSpc>
              <a:spcBef>
                <a:spcPts val="0"/>
              </a:spcBef>
              <a:spcAft>
                <a:spcPts val="600"/>
              </a:spcAft>
            </a:pPr>
            <a:r>
              <a:rPr lang="en-US" dirty="0"/>
              <a:t>Notations</a:t>
            </a:r>
          </a:p>
        </p:txBody>
      </p:sp>
      <p:sp>
        <p:nvSpPr>
          <p:cNvPr id="12" name="Rectangle 11">
            <a:extLst>
              <a:ext uri="{FF2B5EF4-FFF2-40B4-BE49-F238E27FC236}">
                <a16:creationId xmlns:a16="http://schemas.microsoft.com/office/drawing/2014/main" id="{3142A7EA-9A1E-EA4A-A2D7-5D745DC05A24}"/>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952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392" y="1590674"/>
            <a:ext cx="10001526"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5/2/24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46023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10001526" cy="587375"/>
          </a:xfrm>
        </p:spPr>
        <p:txBody>
          <a:bodyPr/>
          <a:lstStyle/>
          <a:p>
            <a:r>
              <a:rPr lang="en-US" dirty="0"/>
              <a:t>CLICK TO EDIT TITLE STYLE</a:t>
            </a:r>
          </a:p>
        </p:txBody>
      </p:sp>
      <p:sp>
        <p:nvSpPr>
          <p:cNvPr id="3" name="Content Placeholder 2"/>
          <p:cNvSpPr>
            <a:spLocks noGrp="1"/>
          </p:cNvSpPr>
          <p:nvPr>
            <p:ph sz="half" idx="1"/>
          </p:nvPr>
        </p:nvSpPr>
        <p:spPr>
          <a:xfrm>
            <a:off x="973392" y="1984375"/>
            <a:ext cx="4770569"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2166" y="1984375"/>
            <a:ext cx="4774855"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5F197-B1B8-4584-8B75-5D45B647D250}" type="datetimeFigureOut">
              <a:rPr lang="en-US" smtClean="0"/>
              <a:t>5/2/24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45196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5/2/24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70283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_Black_blue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6091363"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541479" y="536576"/>
            <a:ext cx="11128098" cy="5800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1077915"/>
            <a:ext cx="10010207" cy="587375"/>
          </a:xfrm>
        </p:spPr>
        <p:txBody>
          <a:bodyPr/>
          <a:lstStyle>
            <a:lvl1pPr>
              <a:defRPr baseline="0">
                <a:solidFill>
                  <a:schemeClr val="bg1"/>
                </a:solidFill>
              </a:defRPr>
            </a:lvl1pPr>
          </a:lstStyle>
          <a:p>
            <a:r>
              <a:rPr lang="en-US" dirty="0"/>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5/2/24</a:t>
            </a:fld>
            <a:endParaRPr lang="en-US" dirty="0"/>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bg1">
                    <a:lumMod val="50000"/>
                    <a:lumOff val="50000"/>
                  </a:schemeClr>
                </a:solidFill>
              </a:defRPr>
            </a:lvl1pPr>
          </a:lstStyle>
          <a:p>
            <a:endParaRPr lang="en-US" dirty="0"/>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©2021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Tree>
    <p:extLst>
      <p:ext uri="{BB962C8B-B14F-4D97-AF65-F5344CB8AC3E}">
        <p14:creationId xmlns:p14="http://schemas.microsoft.com/office/powerpoint/2010/main" val="2405818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443037"/>
            <a:ext cx="11582400" cy="4830763"/>
          </a:xfrm>
          <a:prstGeom prst="rect">
            <a:avLst/>
          </a:prstGeom>
        </p:spPr>
        <p:txBody>
          <a:bodyPr>
            <a:noAutofit/>
          </a:bodyPr>
          <a:lstStyle>
            <a:lvl1pPr marL="457189" indent="-457189">
              <a:lnSpc>
                <a:spcPct val="100000"/>
              </a:lnSpc>
              <a:buFont typeface="Arial" panose="020B0604020202020204" pitchFamily="34" charset="0"/>
              <a:buChar char="•"/>
              <a:defRPr sz="3200" baseline="0"/>
            </a:lvl1pPr>
            <a:lvl2pPr marL="1066773" indent="-457189">
              <a:lnSpc>
                <a:spcPct val="100000"/>
              </a:lnSpc>
              <a:buFont typeface="Arial" panose="020B0604020202020204" pitchFamily="34" charset="0"/>
              <a:buChar char="–"/>
              <a:defRPr sz="3200"/>
            </a:lvl2pPr>
            <a:lvl3pPr marL="1676358" indent="-457189">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cxnSp>
        <p:nvCxnSpPr>
          <p:cNvPr id="16" name="Straight Connector 15"/>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7"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Tree>
    <p:extLst>
      <p:ext uri="{BB962C8B-B14F-4D97-AF65-F5344CB8AC3E}">
        <p14:creationId xmlns:p14="http://schemas.microsoft.com/office/powerpoint/2010/main" val="4126362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9" name="Straight Connector 8"/>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691231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cxnSp>
        <p:nvCxnSpPr>
          <p:cNvPr id="8" name="Straight Connector 7"/>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1"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450318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535113"/>
            <a:ext cx="5608320" cy="639763"/>
          </a:xfrm>
          <a:prstGeom prst="rect">
            <a:avLst/>
          </a:prstGeom>
        </p:spPr>
        <p:txBody>
          <a:bodyPr anchor="b">
            <a:noAutofit/>
          </a:bodyPr>
          <a:lstStyle>
            <a:lvl1pPr marL="0" indent="0">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2174875"/>
            <a:ext cx="5608320" cy="3951288"/>
          </a:xfrm>
          <a:prstGeom prst="rect">
            <a:avLst/>
          </a:prstGeom>
        </p:spPr>
        <p:txBody>
          <a:bodyPr>
            <a:noAutofit/>
          </a:bodyPr>
          <a:lstStyle>
            <a:lvl1pPr marL="457189" indent="-457189">
              <a:buFont typeface="Arial" panose="020B0604020202020204" pitchFamily="34" charset="0"/>
              <a:buChar char="•"/>
              <a:defRPr sz="2667"/>
            </a:lvl1pPr>
            <a:lvl2pPr>
              <a:defRPr sz="2400"/>
            </a:lvl2pPr>
            <a:lvl3pPr marL="1676358" indent="-457189">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535113"/>
            <a:ext cx="5608320" cy="639763"/>
          </a:xfrm>
          <a:prstGeom prst="rect">
            <a:avLst/>
          </a:prstGeom>
        </p:spPr>
        <p:txBody>
          <a:bodyPr anchor="b">
            <a:noAutofit/>
          </a:bodyPr>
          <a:lstStyle>
            <a:lvl1pPr marL="0" indent="0">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2174875"/>
            <a:ext cx="5608320" cy="3951288"/>
          </a:xfrm>
          <a:prstGeom prst="rect">
            <a:avLst/>
          </a:prstGeom>
        </p:spPr>
        <p:txBody>
          <a:bodyPr>
            <a:noAutofit/>
          </a:bodyPr>
          <a:lstStyle>
            <a:lvl1pPr marL="457189" indent="-457189">
              <a:buFont typeface="Arial" panose="020B0604020202020204" pitchFamily="34" charset="0"/>
              <a:buChar char="•"/>
              <a:defRPr sz="2667"/>
            </a:lvl1pPr>
            <a:lvl2pPr>
              <a:defRPr sz="2400"/>
            </a:lvl2pPr>
            <a:lvl3pPr marL="1676358" indent="-457189">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0"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051799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4072441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sp>
        <p:nvSpPr>
          <p:cNvPr id="12" name="Rectangle 11"/>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pic>
        <p:nvPicPr>
          <p:cNvPr id="2" name="Picture 2" descr="C:\Users\phil.divuolo\Desktop\150205914_Hybrid_V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48104" r="812" b="12474"/>
          <a:stretch/>
        </p:blipFill>
        <p:spPr bwMode="auto">
          <a:xfrm>
            <a:off x="0" y="0"/>
            <a:ext cx="12192000" cy="323008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0" hasCustomPrompt="1"/>
          </p:nvPr>
        </p:nvSpPr>
        <p:spPr>
          <a:xfrm>
            <a:off x="364177" y="3460553"/>
            <a:ext cx="11463648" cy="2206328"/>
          </a:xfrm>
        </p:spPr>
        <p:txBody>
          <a:bodyPr anchor="ctr"/>
          <a:lstStyle>
            <a:lvl1pPr algn="ctr">
              <a:spcBef>
                <a:spcPts val="0"/>
              </a:spcBef>
              <a:spcAft>
                <a:spcPts val="800"/>
              </a:spcAft>
              <a:defRPr lang="en-US" sz="5867"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9" name="Picture 8"/>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56812" y="6141747"/>
            <a:ext cx="1678379" cy="542333"/>
          </a:xfrm>
          <a:prstGeom prst="rect">
            <a:avLst/>
          </a:prstGeom>
        </p:spPr>
      </p:pic>
    </p:spTree>
    <p:extLst>
      <p:ext uri="{BB962C8B-B14F-4D97-AF65-F5344CB8AC3E}">
        <p14:creationId xmlns:p14="http://schemas.microsoft.com/office/powerpoint/2010/main" val="1657135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pic>
        <p:nvPicPr>
          <p:cNvPr id="9" name="Picture 2" descr="C:\Users\phil.divuolo\Desktop\150205914_Hybrid_V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48104" r="812" b="12474"/>
          <a:stretch/>
        </p:blipFill>
        <p:spPr bwMode="auto">
          <a:xfrm>
            <a:off x="0" y="0"/>
            <a:ext cx="12192000" cy="323008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167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p:spPr>
        <p:txBody>
          <a:bodyPr>
            <a:noAutofit/>
          </a:bodyPr>
          <a:lstStyle>
            <a:lvl1pPr>
              <a:defRPr sz="3733"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3684253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12" name="Rectangle 11"/>
          <p:cNvSpPr/>
          <p:nvPr userDrawn="1"/>
        </p:nvSpPr>
        <p:spPr>
          <a:xfrm>
            <a:off x="0" y="3585"/>
            <a:ext cx="12192000" cy="6876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spTree>
    <p:extLst>
      <p:ext uri="{BB962C8B-B14F-4D97-AF65-F5344CB8AC3E}">
        <p14:creationId xmlns:p14="http://schemas.microsoft.com/office/powerpoint/2010/main" val="1562692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5" name="Rectangle 4"/>
          <p:cNvSpPr/>
          <p:nvPr userDrawn="1"/>
        </p:nvSpPr>
        <p:spPr>
          <a:xfrm>
            <a:off x="0" y="3584"/>
            <a:ext cx="12192000" cy="6876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Title 1"/>
          <p:cNvSpPr>
            <a:spLocks noGrp="1"/>
          </p:cNvSpPr>
          <p:nvPr>
            <p:ph type="title"/>
          </p:nvPr>
        </p:nvSpPr>
        <p:spPr>
          <a:xfrm>
            <a:off x="2387600" y="2362200"/>
            <a:ext cx="7416800" cy="566739"/>
          </a:xfr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4128385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8" name="Text Placeholder 7"/>
          <p:cNvSpPr>
            <a:spLocks noGrp="1"/>
          </p:cNvSpPr>
          <p:nvPr>
            <p:ph type="body" sz="quarter" idx="10"/>
          </p:nvPr>
        </p:nvSpPr>
        <p:spPr>
          <a:xfrm>
            <a:off x="1625600" y="1371600"/>
            <a:ext cx="9245600" cy="2971800"/>
          </a:xfr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4251056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654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41806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237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857618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747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437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0182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64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6999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3191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978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342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782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27042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308887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0674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39671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40096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14299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1037152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453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78" y="1"/>
            <a:ext cx="10515600" cy="1196752"/>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015709" y="6271708"/>
            <a:ext cx="2743200" cy="537773"/>
          </a:xfrm>
        </p:spPr>
        <p:txBody>
          <a:bodyPr anchor="b">
            <a:normAutofit/>
          </a:bodyPr>
          <a:lstStyle>
            <a:lvl1pPr marL="0" indent="0" algn="r">
              <a:buNone/>
              <a:defRPr sz="1000"/>
            </a:lvl1pPr>
            <a:lvl5pPr marL="1828800" indent="0">
              <a:buNone/>
              <a:defRPr/>
            </a:lvl5pPr>
          </a:lstStyle>
          <a:p>
            <a:pPr lvl="0"/>
            <a:r>
              <a:rPr lang="en-US" dirty="0"/>
              <a:t>Edit Master text styles</a:t>
            </a:r>
          </a:p>
        </p:txBody>
      </p:sp>
      <p:sp>
        <p:nvSpPr>
          <p:cNvPr id="10" name="Text Placeholder 7"/>
          <p:cNvSpPr>
            <a:spLocks noGrp="1"/>
          </p:cNvSpPr>
          <p:nvPr>
            <p:ph type="body" sz="quarter" idx="15"/>
          </p:nvPr>
        </p:nvSpPr>
        <p:spPr>
          <a:xfrm>
            <a:off x="467733" y="6271708"/>
            <a:ext cx="2743200" cy="537773"/>
          </a:xfrm>
        </p:spPr>
        <p:txBody>
          <a:bodyPr anchor="b">
            <a:normAutofit/>
          </a:bodyPr>
          <a:lstStyle>
            <a:lvl1pPr marL="0" indent="0" algn="l">
              <a:buNone/>
              <a:defRPr sz="1000"/>
            </a:lvl1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385935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56">
          <p15:clr>
            <a:srgbClr val="FBAE40"/>
          </p15:clr>
        </p15:guide>
        <p15:guide id="4" orient="horz" pos="960">
          <p15:clr>
            <a:srgbClr val="FBAE40"/>
          </p15:clr>
        </p15:guide>
        <p15:guide id="5" pos="264">
          <p15:clr>
            <a:srgbClr val="FBAE40"/>
          </p15:clr>
        </p15:guide>
        <p15:guide id="6" pos="6912">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640080" y="484195"/>
            <a:ext cx="2904940"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513787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493027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043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993898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0BA7A0-072C-1465-D14E-AE0597358646}"/>
              </a:ext>
            </a:extLst>
          </p:cNvPr>
          <p:cNvSpPr/>
          <p:nvPr userDrawn="1"/>
        </p:nvSpPr>
        <p:spPr>
          <a:xfrm>
            <a:off x="0" y="1176950"/>
            <a:ext cx="12192000" cy="56810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C65119-3B1F-AB46-9480-3F2E797499B2}"/>
              </a:ext>
            </a:extLst>
          </p:cNvPr>
          <p:cNvSpPr>
            <a:spLocks noGrp="1"/>
          </p:cNvSpPr>
          <p:nvPr>
            <p:ph sz="half" idx="1" hasCustomPrompt="1"/>
          </p:nvPr>
        </p:nvSpPr>
        <p:spPr>
          <a:xfrm>
            <a:off x="261937" y="1669240"/>
            <a:ext cx="11666537" cy="4653107"/>
          </a:xfrm>
        </p:spPr>
        <p:txBody>
          <a:bodyPr>
            <a:normAutofit/>
          </a:bodyPr>
          <a:lstStyle>
            <a:lvl1pPr>
              <a:defRPr sz="2000">
                <a:solidFill>
                  <a:schemeClr val="bg2"/>
                </a:solidFill>
              </a:defRPr>
            </a:lvl1pPr>
            <a:lvl2pPr marL="460800" indent="-230400">
              <a:buFont typeface="Arial" panose="020B0604020202020204" pitchFamily="34" charset="0"/>
              <a:buChar char="–"/>
              <a:defRPr sz="1800">
                <a:solidFill>
                  <a:schemeClr val="bg2"/>
                </a:solidFill>
              </a:defRPr>
            </a:lvl2pPr>
            <a:lvl3pPr marL="691200">
              <a:defRPr sz="1600">
                <a:solidFill>
                  <a:schemeClr val="bg2"/>
                </a:solidFill>
              </a:defRPr>
            </a:lvl3pPr>
            <a:lvl4pPr marL="921600" indent="-230400">
              <a:buFont typeface="Arial" panose="020B0604020202020204" pitchFamily="34" charset="0"/>
              <a:buChar char="–"/>
              <a:defRPr sz="1400">
                <a:solidFill>
                  <a:schemeClr val="bg2"/>
                </a:solidFill>
              </a:defRPr>
            </a:lvl4pPr>
            <a:lvl5pPr marL="1152000">
              <a:defRPr sz="14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6A9257-9457-814A-9CFD-489EF5B466D4}"/>
              </a:ext>
            </a:extLst>
          </p:cNvPr>
          <p:cNvSpPr>
            <a:spLocks noGrp="1"/>
          </p:cNvSpPr>
          <p:nvPr>
            <p:ph type="dt" sz="half" idx="10"/>
          </p:nvPr>
        </p:nvSpPr>
        <p:spPr>
          <a:xfrm>
            <a:off x="261938" y="6356350"/>
            <a:ext cx="2743200" cy="365125"/>
          </a:xfrm>
        </p:spPr>
        <p:txBody>
          <a:bodyPr/>
          <a:lstStyle>
            <a:lvl1pPr>
              <a:defRPr>
                <a:solidFill>
                  <a:schemeClr val="bg2"/>
                </a:solidFill>
              </a:defRPr>
            </a:lvl1pPr>
          </a:lstStyle>
          <a:p>
            <a:fld id="{09302BFB-1919-B94A-994F-8299C4E5E8DA}" type="datetimeFigureOut">
              <a:rPr lang="en-US" smtClean="0"/>
              <a:pPr/>
              <a:t>5/2/24</a:t>
            </a:fld>
            <a:endParaRPr lang="en-US" dirty="0"/>
          </a:p>
        </p:txBody>
      </p:sp>
      <p:sp>
        <p:nvSpPr>
          <p:cNvPr id="6" name="Footer Placeholder 5">
            <a:extLst>
              <a:ext uri="{FF2B5EF4-FFF2-40B4-BE49-F238E27FC236}">
                <a16:creationId xmlns:a16="http://schemas.microsoft.com/office/drawing/2014/main" id="{A40563B9-6265-3D41-80E9-083D7963380B}"/>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7" name="Slide Number Placeholder 6">
            <a:extLst>
              <a:ext uri="{FF2B5EF4-FFF2-40B4-BE49-F238E27FC236}">
                <a16:creationId xmlns:a16="http://schemas.microsoft.com/office/drawing/2014/main" id="{A972A66D-80F1-8444-8EEF-92188AC39CAC}"/>
              </a:ext>
            </a:extLst>
          </p:cNvPr>
          <p:cNvSpPr>
            <a:spLocks noGrp="1"/>
          </p:cNvSpPr>
          <p:nvPr>
            <p:ph type="sldNum" sz="quarter" idx="12"/>
          </p:nvPr>
        </p:nvSpPr>
        <p:spPr>
          <a:xfrm>
            <a:off x="9187472" y="6356350"/>
            <a:ext cx="2743200" cy="365125"/>
          </a:xfrm>
        </p:spPr>
        <p:txBody>
          <a:bodyPr/>
          <a:lstStyle>
            <a:lvl1pPr>
              <a:defRPr>
                <a:solidFill>
                  <a:schemeClr val="bg2"/>
                </a:solidFill>
              </a:defRPr>
            </a:lvl1pPr>
          </a:lstStyle>
          <a:p>
            <a:fld id="{1B9ED8F7-3AFE-5A48-B28E-2642586E1864}" type="slidenum">
              <a:rPr lang="en-US" smtClean="0"/>
              <a:pPr/>
              <a:t>‹#›</a:t>
            </a:fld>
            <a:endParaRPr lang="en-US" dirty="0"/>
          </a:p>
        </p:txBody>
      </p:sp>
      <p:sp>
        <p:nvSpPr>
          <p:cNvPr id="8" name="Title 7">
            <a:extLst>
              <a:ext uri="{FF2B5EF4-FFF2-40B4-BE49-F238E27FC236}">
                <a16:creationId xmlns:a16="http://schemas.microsoft.com/office/drawing/2014/main" id="{CCFBFBD4-E55E-F014-DBAD-02EA4F902D18}"/>
              </a:ext>
            </a:extLst>
          </p:cNvPr>
          <p:cNvSpPr>
            <a:spLocks noGrp="1"/>
          </p:cNvSpPr>
          <p:nvPr>
            <p:ph type="title"/>
          </p:nvPr>
        </p:nvSpPr>
        <p:spPr>
          <a:xfrm>
            <a:off x="2774718" y="-240041"/>
            <a:ext cx="6580776" cy="1325563"/>
          </a:xfrm>
        </p:spPr>
        <p:txBody>
          <a:bodyPr anchor="b">
            <a:normAutofit/>
          </a:bodyPr>
          <a:lstStyle>
            <a:lvl1pPr>
              <a:defRPr sz="2800" b="1">
                <a:solidFill>
                  <a:schemeClr val="tx1"/>
                </a:solidFill>
              </a:defRPr>
            </a:lvl1pPr>
          </a:lstStyle>
          <a:p>
            <a:r>
              <a:rPr lang="en-US" dirty="0"/>
              <a:t>Click to edit Master </a:t>
            </a:r>
            <a:r>
              <a:rPr lang="en-US"/>
              <a:t>title style</a:t>
            </a:r>
            <a:endParaRPr lang="en-US" dirty="0"/>
          </a:p>
        </p:txBody>
      </p:sp>
    </p:spTree>
    <p:custDataLst>
      <p:tags r:id="rId1"/>
    </p:custDataLst>
    <p:extLst>
      <p:ext uri="{BB962C8B-B14F-4D97-AF65-F5344CB8AC3E}">
        <p14:creationId xmlns:p14="http://schemas.microsoft.com/office/powerpoint/2010/main" val="4078554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65">
          <p15:clr>
            <a:srgbClr val="FBAE40"/>
          </p15:clr>
        </p15:guide>
        <p15:guide id="2" pos="7514">
          <p15:clr>
            <a:srgbClr val="FBAE40"/>
          </p15:clr>
        </p15:guide>
        <p15:guide id="3" orient="horz" pos="599">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A88284-8721-7646-85EC-8272D06A8C9E}"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2156588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88284-8721-7646-85EC-8272D06A8C9E}"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38967521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A88284-8721-7646-85EC-8272D06A8C9E}"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798960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A88284-8721-7646-85EC-8272D06A8C9E}"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3501229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A88284-8721-7646-85EC-8272D06A8C9E}" type="datetimeFigureOut">
              <a:rPr lang="en-US" smtClean="0"/>
              <a:t>5/2/24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5060322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A88284-8721-7646-85EC-8272D06A8C9E}" type="datetimeFigureOut">
              <a:rPr lang="en-US" smtClean="0"/>
              <a:t>5/2/24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881380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A88284-8721-7646-85EC-8272D06A8C9E}" type="datetimeFigureOut">
              <a:rPr lang="en-US" smtClean="0"/>
              <a:t>5/2/24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23075100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A88284-8721-7646-85EC-8272D06A8C9E}"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30136537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A88284-8721-7646-85EC-8272D06A8C9E}"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31247544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88284-8721-7646-85EC-8272D06A8C9E}"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35506660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88284-8721-7646-85EC-8272D06A8C9E}"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4E4EC-08CF-9C43-A01D-99FACF313270}" type="slidenum">
              <a:rPr lang="en-US" smtClean="0"/>
              <a:t>‹#›</a:t>
            </a:fld>
            <a:endParaRPr lang="en-US"/>
          </a:p>
        </p:txBody>
      </p:sp>
    </p:spTree>
    <p:extLst>
      <p:ext uri="{BB962C8B-B14F-4D97-AF65-F5344CB8AC3E}">
        <p14:creationId xmlns:p14="http://schemas.microsoft.com/office/powerpoint/2010/main" val="3745629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3939-88C6-4094-ABFB-4499B4910563}"/>
              </a:ext>
            </a:extLst>
          </p:cNvPr>
          <p:cNvSpPr>
            <a:spLocks noGrp="1"/>
          </p:cNvSpPr>
          <p:nvPr>
            <p:ph type="title"/>
          </p:nvPr>
        </p:nvSpPr>
        <p:spPr>
          <a:xfrm>
            <a:off x="838200" y="365128"/>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410393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057582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3284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870317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2464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390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38209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4598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848764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989222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1975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89243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651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839033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8467853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4999433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714585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205136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048601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7125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463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7597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391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58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283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603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5600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54961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472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905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008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04167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15212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61398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155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40837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92502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578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933364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98805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343003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66.xml"/><Relationship Id="rId7" Type="http://schemas.openxmlformats.org/officeDocument/2006/relationships/image" Target="../media/image14.png"/><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theme" Target="../theme/theme10.xml"/><Relationship Id="rId5" Type="http://schemas.openxmlformats.org/officeDocument/2006/relationships/slideLayout" Target="../slideLayouts/slideLayout168.xml"/><Relationship Id="rId4" Type="http://schemas.openxmlformats.org/officeDocument/2006/relationships/slideLayout" Target="../slideLayouts/slideLayout1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4.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6.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7.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image" Target="../media/image1.png"/><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88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3" y="6238559"/>
            <a:ext cx="1219807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3275950"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200669835"/>
      </p:ext>
    </p:extLst>
  </p:cSld>
  <p:clrMap bg1="lt1" tx1="dk1" bg2="lt2" tx2="dk2" accent1="accent1" accent2="accent2" accent3="accent3" accent4="accent4" accent5="accent5" accent6="accent6" hlink="hlink" folHlink="folHlink"/>
  <p:sldLayoutIdLst>
    <p:sldLayoutId id="2147485676" r:id="rId1"/>
    <p:sldLayoutId id="2147485677" r:id="rId2"/>
    <p:sldLayoutId id="2147485678" r:id="rId3"/>
    <p:sldLayoutId id="2147485679" r:id="rId4"/>
    <p:sldLayoutId id="2147485680"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88284-8721-7646-85EC-8272D06A8C9E}" type="datetimeFigureOut">
              <a:rPr lang="en-US" smtClean="0"/>
              <a:t>5/2/24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4E4EC-08CF-9C43-A01D-99FACF313270}" type="slidenum">
              <a:rPr lang="en-US" smtClean="0"/>
              <a:t>‹#›</a:t>
            </a:fld>
            <a:endParaRPr lang="en-US"/>
          </a:p>
        </p:txBody>
      </p:sp>
    </p:spTree>
    <p:extLst>
      <p:ext uri="{BB962C8B-B14F-4D97-AF65-F5344CB8AC3E}">
        <p14:creationId xmlns:p14="http://schemas.microsoft.com/office/powerpoint/2010/main" val="3289948279"/>
      </p:ext>
    </p:extLst>
  </p:cSld>
  <p:clrMap bg1="lt1" tx1="dk1" bg2="lt2" tx2="dk2" accent1="accent1" accent2="accent2" accent3="accent3" accent4="accent4" accent5="accent5" accent6="accent6" hlink="hlink" folHlink="folHlink"/>
  <p:sldLayoutIdLst>
    <p:sldLayoutId id="2147485682" r:id="rId1"/>
    <p:sldLayoutId id="2147485683" r:id="rId2"/>
    <p:sldLayoutId id="2147485684" r:id="rId3"/>
    <p:sldLayoutId id="2147485685" r:id="rId4"/>
    <p:sldLayoutId id="2147485686" r:id="rId5"/>
    <p:sldLayoutId id="2147485687" r:id="rId6"/>
    <p:sldLayoutId id="2147485688" r:id="rId7"/>
    <p:sldLayoutId id="2147485689" r:id="rId8"/>
    <p:sldLayoutId id="2147485690" r:id="rId9"/>
    <p:sldLayoutId id="2147485691" r:id="rId10"/>
    <p:sldLayoutId id="2147485692" r:id="rId11"/>
    <p:sldLayoutId id="2147485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74295594"/>
      </p:ext>
    </p:extLst>
  </p:cSld>
  <p:clrMap bg1="lt1" tx1="dk1" bg2="lt2" tx2="dk2" accent1="accent1" accent2="accent2" accent3="accent3" accent4="accent4" accent5="accent5" accent6="accent6" hlink="hlink" folHlink="folHlink"/>
  <p:sldLayoutIdLst>
    <p:sldLayoutId id="2147485532"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 id="2147485543" r:id="rId12"/>
    <p:sldLayoutId id="2147485544" r:id="rId13"/>
    <p:sldLayoutId id="2147485545" r:id="rId14"/>
    <p:sldLayoutId id="2147485546" r:id="rId15"/>
    <p:sldLayoutId id="2147485547" r:id="rId16"/>
    <p:sldLayoutId id="2147485548" r:id="rId17"/>
    <p:sldLayoutId id="2147485549"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79629016"/>
      </p:ext>
    </p:extLst>
  </p:cSld>
  <p:clrMap bg1="lt1" tx1="dk1" bg2="lt2" tx2="dk2" accent1="accent1" accent2="accent2" accent3="accent3" accent4="accent4" accent5="accent5" accent6="accent6" hlink="hlink" folHlink="folHlink"/>
  <p:sldLayoutIdLst>
    <p:sldLayoutId id="2147485551" r:id="rId1"/>
    <p:sldLayoutId id="2147485552" r:id="rId2"/>
    <p:sldLayoutId id="2147485553" r:id="rId3"/>
    <p:sldLayoutId id="2147485554" r:id="rId4"/>
    <p:sldLayoutId id="2147485555" r:id="rId5"/>
    <p:sldLayoutId id="2147485556" r:id="rId6"/>
    <p:sldLayoutId id="2147485557" r:id="rId7"/>
    <p:sldLayoutId id="2147485558" r:id="rId8"/>
    <p:sldLayoutId id="2147485559" r:id="rId9"/>
    <p:sldLayoutId id="2147485560" r:id="rId10"/>
    <p:sldLayoutId id="2147485561" r:id="rId11"/>
    <p:sldLayoutId id="2147485562" r:id="rId12"/>
    <p:sldLayoutId id="2147485563" r:id="rId13"/>
    <p:sldLayoutId id="2147485564" r:id="rId14"/>
    <p:sldLayoutId id="2147485565" r:id="rId15"/>
    <p:sldLayoutId id="2147485566" r:id="rId16"/>
    <p:sldLayoutId id="2147485567" r:id="rId17"/>
    <p:sldLayoutId id="2147485568" r:id="rId18"/>
    <p:sldLayoutId id="2147485569" r:id="rId19"/>
    <p:sldLayoutId id="2147485570" r:id="rId20"/>
    <p:sldLayoutId id="2147485571" r:id="rId21"/>
    <p:sldLayoutId id="2147485572" r:id="rId22"/>
    <p:sldLayoutId id="2147485573" r:id="rId23"/>
    <p:sldLayoutId id="2147485574" r:id="rId24"/>
    <p:sldLayoutId id="214748557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A5748-67D1-4FB5-8347-7DE8BA59D6A9}" type="datetimeFigureOut">
              <a:rPr lang="en-US" smtClean="0"/>
              <a:t>5/2/24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1358B-B588-4F89-A1AF-392CAAB48B4B}" type="slidenum">
              <a:rPr lang="en-US" smtClean="0"/>
              <a:t>‹#›</a:t>
            </a:fld>
            <a:endParaRPr lang="en-US"/>
          </a:p>
        </p:txBody>
      </p:sp>
    </p:spTree>
    <p:extLst>
      <p:ext uri="{BB962C8B-B14F-4D97-AF65-F5344CB8AC3E}">
        <p14:creationId xmlns:p14="http://schemas.microsoft.com/office/powerpoint/2010/main" val="636362952"/>
      </p:ext>
    </p:extLst>
  </p:cSld>
  <p:clrMap bg1="lt1" tx1="dk1" bg2="lt2" tx2="dk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37AA2-A3AC-E746-B790-FCDE310CD994}"/>
              </a:ext>
            </a:extLst>
          </p:cNvPr>
          <p:cNvSpPr>
            <a:spLocks noGrp="1"/>
          </p:cNvSpPr>
          <p:nvPr>
            <p:ph type="title"/>
          </p:nvPr>
        </p:nvSpPr>
        <p:spPr>
          <a:xfrm>
            <a:off x="534988" y="796743"/>
            <a:ext cx="10515600" cy="6595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F268AD-1278-A645-9C2A-ADD008CC89D0}"/>
              </a:ext>
            </a:extLst>
          </p:cNvPr>
          <p:cNvSpPr>
            <a:spLocks noGrp="1"/>
          </p:cNvSpPr>
          <p:nvPr>
            <p:ph type="body" idx="1"/>
          </p:nvPr>
        </p:nvSpPr>
        <p:spPr>
          <a:xfrm>
            <a:off x="534988" y="1553251"/>
            <a:ext cx="10515600" cy="3276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1">
            <a:extLst>
              <a:ext uri="{FF2B5EF4-FFF2-40B4-BE49-F238E27FC236}">
                <a16:creationId xmlns:a16="http://schemas.microsoft.com/office/drawing/2014/main" id="{697DCA64-D34B-5E47-92A1-135979884DED}"/>
              </a:ext>
            </a:extLst>
          </p:cNvPr>
          <p:cNvSpPr/>
          <p:nvPr userDrawn="1"/>
        </p:nvSpPr>
        <p:spPr>
          <a:xfrm>
            <a:off x="-3" y="0"/>
            <a:ext cx="12192000" cy="148139"/>
          </a:xfrm>
          <a:prstGeom prst="rect">
            <a:avLst/>
          </a:prstGeom>
          <a:gradFill>
            <a:gsLst>
              <a:gs pos="5000">
                <a:srgbClr val="2B5E97"/>
              </a:gs>
              <a:gs pos="48035">
                <a:srgbClr val="54C8E9"/>
              </a:gs>
              <a:gs pos="100000">
                <a:srgbClr val="DAE79A"/>
              </a:gs>
            </a:gsLst>
            <a:lin ang="19500000"/>
          </a:gradFill>
          <a:ln w="12700">
            <a:miter lim="400000"/>
          </a:ln>
        </p:spPr>
        <p:txBody>
          <a:bodyPr lIns="45719" rIns="45719" anchor="ctr"/>
          <a:lstStyle/>
          <a:p>
            <a:pPr algn="ctr">
              <a:defRPr>
                <a:solidFill>
                  <a:srgbClr val="FFFFFF"/>
                </a:solidFill>
              </a:defRPr>
            </a:pPr>
            <a:endParaRPr sz="1351"/>
          </a:p>
        </p:txBody>
      </p:sp>
    </p:spTree>
    <p:extLst>
      <p:ext uri="{BB962C8B-B14F-4D97-AF65-F5344CB8AC3E}">
        <p14:creationId xmlns:p14="http://schemas.microsoft.com/office/powerpoint/2010/main" val="2702712417"/>
      </p:ext>
    </p:extLst>
  </p:cSld>
  <p:clrMap bg1="lt1" tx1="dk1" bg2="lt2" tx2="dk2" accent1="accent1" accent2="accent2" accent3="accent3" accent4="accent4" accent5="accent5" accent6="accent6" hlink="hlink" folHlink="folHlink"/>
  <p:sldLayoutIdLst>
    <p:sldLayoutId id="2147485615" r:id="rId1"/>
    <p:sldLayoutId id="2147485616" r:id="rId2"/>
    <p:sldLayoutId id="2147485617" r:id="rId3"/>
    <p:sldLayoutId id="2147485618" r:id="rId4"/>
    <p:sldLayoutId id="2147485619" r:id="rId5"/>
    <p:sldLayoutId id="2147485620" r:id="rId6"/>
    <p:sldLayoutId id="2147485621" r:id="rId7"/>
    <p:sldLayoutId id="2147485622" r:id="rId8"/>
    <p:sldLayoutId id="2147485623" r:id="rId9"/>
    <p:sldLayoutId id="2147485624" r:id="rId10"/>
    <p:sldLayoutId id="2147485625" r:id="rId11"/>
    <p:sldLayoutId id="2147485626" r:id="rId12"/>
    <p:sldLayoutId id="2147485627" r:id="rId13"/>
    <p:sldLayoutId id="2147485628" r:id="rId14"/>
    <p:sldLayoutId id="2147485629" r:id="rId15"/>
    <p:sldLayoutId id="2147485630" r:id="rId16"/>
    <p:sldLayoutId id="2147485631"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377" rtl="0" eaLnBrk="1" latinLnBrk="0" hangingPunct="1">
        <a:lnSpc>
          <a:spcPct val="90000"/>
        </a:lnSpc>
        <a:spcBef>
          <a:spcPct val="0"/>
        </a:spcBef>
        <a:buNone/>
        <a:defRPr sz="3200" b="0" i="0" kern="1200">
          <a:solidFill>
            <a:srgbClr val="7F7F7F"/>
          </a:solidFill>
          <a:latin typeface="Tisa Offc Serif Pro Thin" panose="020F0302020204030204" pitchFamily="34" charset="0"/>
          <a:ea typeface="+mj-ea"/>
          <a:cs typeface="Tisa Offc Serif Pro Thin" panose="020F03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rgbClr val="7F7F7F"/>
          </a:solidFill>
          <a:latin typeface="Whitney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74637"/>
            <a:ext cx="11582400" cy="868363"/>
          </a:xfrm>
          <a:prstGeom prst="rect">
            <a:avLst/>
          </a:prstGeom>
        </p:spPr>
        <p:txBody>
          <a:bodyPr vert="horz" lIns="91440" tIns="45720" rIns="91440" bIns="45720" rtlCol="0" anchor="ctr">
            <a:noAutofit/>
          </a:bodyPr>
          <a:lstStyle/>
          <a:p>
            <a:r>
              <a:rPr lang="en-US" dirty="0"/>
              <a:t>Click to edit Master title style</a:t>
            </a:r>
          </a:p>
        </p:txBody>
      </p:sp>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sp>
        <p:nvSpPr>
          <p:cNvPr id="4" name="Text Placeholder 3"/>
          <p:cNvSpPr>
            <a:spLocks noGrp="1"/>
          </p:cNvSpPr>
          <p:nvPr>
            <p:ph type="body" idx="1"/>
          </p:nvPr>
        </p:nvSpPr>
        <p:spPr>
          <a:xfrm>
            <a:off x="304800" y="1600201"/>
            <a:ext cx="11582400" cy="4525963"/>
          </a:xfrm>
          <a:prstGeom prst="rect">
            <a:avLst/>
          </a:prstGeom>
        </p:spPr>
        <p:txBody>
          <a:bodyPr vert="horz" lIns="91440" tIns="45720" rIns="91440" bIns="45720" rtlCol="0">
            <a:noAutofit/>
          </a:bodyPr>
          <a:lstStyle/>
          <a:p>
            <a:pPr lvl="0"/>
            <a:endParaRPr lang="en-US" dirty="0"/>
          </a:p>
        </p:txBody>
      </p:sp>
    </p:spTree>
    <p:extLst>
      <p:ext uri="{BB962C8B-B14F-4D97-AF65-F5344CB8AC3E}">
        <p14:creationId xmlns:p14="http://schemas.microsoft.com/office/powerpoint/2010/main" val="1107249466"/>
      </p:ext>
    </p:extLst>
  </p:cSld>
  <p:clrMap bg1="lt1" tx1="dk1" bg2="lt2" tx2="dk2" accent1="accent1" accent2="accent2" accent3="accent3" accent4="accent4" accent5="accent5" accent6="accent6" hlink="hlink" folHlink="folHlink"/>
  <p:sldLayoutIdLst>
    <p:sldLayoutId id="2147485633" r:id="rId1"/>
    <p:sldLayoutId id="2147485634" r:id="rId2"/>
    <p:sldLayoutId id="2147485635" r:id="rId3"/>
    <p:sldLayoutId id="2147485636" r:id="rId4"/>
    <p:sldLayoutId id="2147485637" r:id="rId5"/>
    <p:sldLayoutId id="2147485638" r:id="rId6"/>
    <p:sldLayoutId id="2147485639" r:id="rId7"/>
    <p:sldLayoutId id="2147485640" r:id="rId8"/>
    <p:sldLayoutId id="2147485641" r:id="rId9"/>
    <p:sldLayoutId id="2147485642" r:id="rId10"/>
    <p:sldLayoutId id="2147485643" r:id="rId11"/>
    <p:sldLayoutId id="2147485644"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219170" rtl="0" eaLnBrk="1" latinLnBrk="0" hangingPunct="1">
        <a:spcBef>
          <a:spcPct val="0"/>
        </a:spcBef>
        <a:buNone/>
        <a:defRPr sz="3733" b="1" kern="1200"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29761801"/>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 id="2147485667" r:id="rId14"/>
    <p:sldLayoutId id="2147485668" r:id="rId15"/>
    <p:sldLayoutId id="2147485669" r:id="rId16"/>
    <p:sldLayoutId id="2147485670" r:id="rId17"/>
    <p:sldLayoutId id="2147485671" r:id="rId18"/>
    <p:sldLayoutId id="2147485672" r:id="rId19"/>
    <p:sldLayoutId id="2147485673" r:id="rId20"/>
    <p:sldLayoutId id="2147485674" r:id="rId2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8.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8.xml"/><Relationship Id="rId1" Type="http://schemas.openxmlformats.org/officeDocument/2006/relationships/tags" Target="../tags/tag1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74.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74.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7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hyperlink" Target="https://www.researchtopractice.com/ONS2024Clips" TargetMode="Externa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3.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3.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3.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9.png"/><Relationship Id="rId1" Type="http://schemas.openxmlformats.org/officeDocument/2006/relationships/slideLayout" Target="../slideLayouts/slideLayout128.xml"/><Relationship Id="rId5" Type="http://schemas.microsoft.com/office/2007/relationships/hdphoto" Target="../media/hdphoto8.wdp"/><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906824"/>
            <a:ext cx="12192000" cy="1044352"/>
          </a:xfrm>
        </p:spPr>
        <p:txBody>
          <a:bodyPr wrap="square" anchor="ctr">
            <a:noAutofit/>
          </a:bodyPr>
          <a:lstStyle/>
          <a:p>
            <a:pPr>
              <a:spcBef>
                <a:spcPts val="2400"/>
              </a:spcBef>
            </a:pPr>
            <a:r>
              <a:rPr lang="en-US" sz="3200" dirty="0">
                <a:solidFill>
                  <a:srgbClr val="002060"/>
                </a:solidFill>
              </a:rPr>
              <a:t>Wednesday, May 1, 2024</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7:00 PM – 8:00 PM ET</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572791"/>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914400" rtl="0" eaLnBrk="0" fontAlgn="base"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Andrew J Armstrong,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98425" marR="0" lvl="0" indent="0" algn="ctr" defTabSz="914400" rtl="0" eaLnBrk="0" fontAlgn="base"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Brenda Martone, MSN, NP-BC, AOCNP</a:t>
            </a: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98801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2363104"/>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Webinar in Partnership with the Oncology Nursing Society</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91913"/>
            <a:ext cx="12188952" cy="1631216"/>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Integrating New Research Information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into Current Clinical Care</a:t>
            </a:r>
          </a:p>
        </p:txBody>
      </p:sp>
      <p:sp>
        <p:nvSpPr>
          <p:cNvPr id="2" name="Rectangle 4">
            <a:extLst>
              <a:ext uri="{FF2B5EF4-FFF2-40B4-BE49-F238E27FC236}">
                <a16:creationId xmlns:a16="http://schemas.microsoft.com/office/drawing/2014/main" id="{D565F670-8883-7C80-70EE-AEA7C788AA47}"/>
              </a:ext>
            </a:extLst>
          </p:cNvPr>
          <p:cNvSpPr txBox="1">
            <a:spLocks noChangeArrowheads="1"/>
          </p:cNvSpPr>
          <p:nvPr/>
        </p:nvSpPr>
        <p:spPr bwMode="auto">
          <a:xfrm>
            <a:off x="0" y="1720892"/>
            <a:ext cx="12192000" cy="5948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2400"/>
              </a:spcBef>
              <a:spcAft>
                <a:spcPct val="0"/>
              </a:spcAft>
              <a:buClr>
                <a:srgbClr val="000000"/>
              </a:buClr>
              <a:buSzPct val="45000"/>
              <a:buFont typeface="Wingdings" pitchFamily="-72" charset="2"/>
              <a:buNone/>
              <a:tabLst/>
              <a:defRPr/>
            </a:pPr>
            <a:r>
              <a:rPr kumimoji="0" lang="en-US" sz="4400" b="1" i="0" u="none" strike="noStrike" kern="0" cap="none" spc="0" normalizeH="0" baseline="0" noProof="0" dirty="0">
                <a:ln>
                  <a:noFill/>
                </a:ln>
                <a:solidFill>
                  <a:srgbClr val="3333FF"/>
                </a:solidFill>
                <a:effectLst/>
                <a:uLnTx/>
                <a:uFillTx/>
                <a:latin typeface="Calibri"/>
                <a:ea typeface="MS PGothic" pitchFamily="34" charset="-128"/>
                <a:cs typeface="Calibri"/>
              </a:rPr>
              <a:t>Prostate Cancer</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6773941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9E4DEF-F669-C7FD-4979-443D5B046E19}"/>
              </a:ext>
            </a:extLst>
          </p:cNvPr>
          <p:cNvSpPr/>
          <p:nvPr/>
        </p:nvSpPr>
        <p:spPr bwMode="auto">
          <a:xfrm>
            <a:off x="471172" y="1196752"/>
            <a:ext cx="10874516"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04528" y="1268760"/>
            <a:ext cx="10972800" cy="5303520"/>
          </a:xfrm>
        </p:spPr>
        <p:txBody>
          <a:bodyPr/>
          <a:lstStyle/>
          <a:p>
            <a:pPr marL="98425" indent="0">
              <a:lnSpc>
                <a:spcPct val="100000"/>
              </a:lnSpc>
              <a:spcBef>
                <a:spcPts val="2400"/>
              </a:spcBef>
              <a:spcAft>
                <a:spcPts val="0"/>
              </a:spcAft>
              <a:buNone/>
            </a:pPr>
            <a:r>
              <a:rPr lang="en-US" sz="2800" dirty="0">
                <a:solidFill>
                  <a:schemeClr val="bg1"/>
                </a:solidFill>
              </a:rPr>
              <a:t>INTRODUCTION: Overview of Prostate Cancer; Hormonal Therapy</a:t>
            </a:r>
          </a:p>
          <a:p>
            <a:pPr marL="98425" indent="0">
              <a:lnSpc>
                <a:spcPct val="100000"/>
              </a:lnSpc>
              <a:spcBef>
                <a:spcPts val="2400"/>
              </a:spcBef>
              <a:spcAft>
                <a:spcPts val="0"/>
              </a:spcAft>
              <a:buNone/>
            </a:pPr>
            <a:r>
              <a:rPr lang="en-US" sz="2800" dirty="0">
                <a:solidFill>
                  <a:schemeClr val="tx1"/>
                </a:solidFill>
              </a:rPr>
              <a:t>MODULE 1: Radiopharmaceuticals for the Management of Metastatic Castration-Resistant Prostate Cancer (</a:t>
            </a:r>
            <a:r>
              <a:rPr lang="en-US" sz="2800" dirty="0" err="1">
                <a:solidFill>
                  <a:schemeClr val="tx1"/>
                </a:solidFill>
              </a:rPr>
              <a:t>mCRPC</a:t>
            </a:r>
            <a:r>
              <a:rPr lang="en-US" sz="2800" dirty="0">
                <a:solidFill>
                  <a:schemeClr val="tx1"/>
                </a:solidFill>
              </a:rPr>
              <a:t>)</a:t>
            </a:r>
          </a:p>
          <a:p>
            <a:pPr marL="98425" indent="0">
              <a:lnSpc>
                <a:spcPct val="100000"/>
              </a:lnSpc>
              <a:spcBef>
                <a:spcPts val="2400"/>
              </a:spcBef>
              <a:spcAft>
                <a:spcPts val="0"/>
              </a:spcAft>
              <a:buNone/>
            </a:pPr>
            <a:r>
              <a:rPr lang="en-US" sz="2800" dirty="0">
                <a:solidFill>
                  <a:schemeClr val="tx1"/>
                </a:solidFill>
              </a:rPr>
              <a:t>MODULE 2: Biomarker Testing for </a:t>
            </a:r>
            <a:r>
              <a:rPr lang="en-US" sz="2800" dirty="0" err="1">
                <a:solidFill>
                  <a:schemeClr val="tx1"/>
                </a:solidFill>
              </a:rPr>
              <a:t>mCRPC</a:t>
            </a:r>
            <a:r>
              <a:rPr lang="en-US" sz="2800" dirty="0">
                <a:solidFill>
                  <a:schemeClr val="tx1"/>
                </a:solidFill>
              </a:rPr>
              <a:t>; PARP Inhibitors for </a:t>
            </a:r>
            <a:r>
              <a:rPr lang="en-US" sz="2800" dirty="0" err="1">
                <a:solidFill>
                  <a:schemeClr val="tx1"/>
                </a:solidFill>
              </a:rPr>
              <a:t>mCRPC</a:t>
            </a:r>
            <a:endParaRPr lang="en-US" sz="2800" dirty="0">
              <a:solidFill>
                <a:schemeClr val="tx1"/>
              </a:solidFill>
            </a:endParaRP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69153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Straight Connector 122"/>
          <p:cNvCxnSpPr/>
          <p:nvPr/>
        </p:nvCxnSpPr>
        <p:spPr>
          <a:xfrm>
            <a:off x="8423748" y="1738361"/>
            <a:ext cx="0" cy="584081"/>
          </a:xfrm>
          <a:prstGeom prst="line">
            <a:avLst/>
          </a:prstGeom>
          <a:noFill/>
          <a:ln w="19050" cap="flat" cmpd="sng" algn="ctr">
            <a:solidFill>
              <a:srgbClr val="161A2E"/>
            </a:solidFill>
            <a:prstDash val="dash"/>
          </a:ln>
          <a:effectLst/>
        </p:spPr>
      </p:cxnSp>
      <p:cxnSp>
        <p:nvCxnSpPr>
          <p:cNvPr id="121" name="Straight Connector 120"/>
          <p:cNvCxnSpPr/>
          <p:nvPr/>
        </p:nvCxnSpPr>
        <p:spPr>
          <a:xfrm>
            <a:off x="4957059" y="1735777"/>
            <a:ext cx="0" cy="1382308"/>
          </a:xfrm>
          <a:prstGeom prst="line">
            <a:avLst/>
          </a:prstGeom>
          <a:noFill/>
          <a:ln w="19050" cap="flat" cmpd="sng" algn="ctr">
            <a:solidFill>
              <a:srgbClr val="161A2E"/>
            </a:solidFill>
            <a:prstDash val="dash"/>
          </a:ln>
          <a:effectLst/>
        </p:spPr>
      </p:cxnSp>
      <p:sp>
        <p:nvSpPr>
          <p:cNvPr id="3" name="Content Placeholder 2"/>
          <p:cNvSpPr>
            <a:spLocks noGrp="1"/>
          </p:cNvSpPr>
          <p:nvPr>
            <p:ph idx="1"/>
          </p:nvPr>
        </p:nvSpPr>
        <p:spPr>
          <a:xfrm>
            <a:off x="304800" y="5290160"/>
            <a:ext cx="11582400" cy="1224280"/>
          </a:xfrm>
        </p:spPr>
        <p:txBody>
          <a:bodyPr>
            <a:normAutofit fontScale="92500" lnSpcReduction="20000"/>
          </a:bodyPr>
          <a:lstStyle/>
          <a:p>
            <a:pPr marL="0" indent="0">
              <a:buNone/>
            </a:pPr>
            <a:r>
              <a:rPr lang="en-US" sz="2400" b="1" dirty="0"/>
              <a:t>Two defining criteria</a:t>
            </a:r>
          </a:p>
          <a:p>
            <a:r>
              <a:rPr lang="en-US" sz="2400" dirty="0"/>
              <a:t>Rising PSA in the setting of castrate testosterone levels (&lt;50 ng/dL) </a:t>
            </a:r>
          </a:p>
          <a:p>
            <a:r>
              <a:rPr lang="en-US" sz="2400" dirty="0"/>
              <a:t>No radiographically identifiable metastasis</a:t>
            </a:r>
          </a:p>
          <a:p>
            <a:endParaRPr lang="en-US" sz="2400" dirty="0"/>
          </a:p>
          <a:p>
            <a:endParaRPr lang="en-US" sz="2400" dirty="0"/>
          </a:p>
        </p:txBody>
      </p:sp>
      <p:sp>
        <p:nvSpPr>
          <p:cNvPr id="2" name="Title 1"/>
          <p:cNvSpPr>
            <a:spLocks noGrp="1"/>
          </p:cNvSpPr>
          <p:nvPr>
            <p:ph type="title"/>
          </p:nvPr>
        </p:nvSpPr>
        <p:spPr/>
        <p:txBody>
          <a:bodyPr/>
          <a:lstStyle/>
          <a:p>
            <a:r>
              <a:rPr lang="en-US" noProof="0" dirty="0"/>
              <a:t>Clinical Disease States Model of Prostate Cancer</a:t>
            </a:r>
            <a:endParaRPr lang="en-US" baseline="30000" noProof="0" dirty="0"/>
          </a:p>
        </p:txBody>
      </p:sp>
      <p:sp>
        <p:nvSpPr>
          <p:cNvPr id="4" name="Footer Placeholder 3"/>
          <p:cNvSpPr>
            <a:spLocks noGrp="1"/>
          </p:cNvSpPr>
          <p:nvPr>
            <p:ph type="ftr" sz="quarter" idx="4294967295"/>
          </p:nvPr>
        </p:nvSpPr>
        <p:spPr>
          <a:xfrm>
            <a:off x="126568" y="6419014"/>
            <a:ext cx="10265664"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Adapted from </a:t>
            </a:r>
            <a:r>
              <a:rPr kumimoji="0" lang="en-CA" sz="1067"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Scher</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HI et al. </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 </a:t>
            </a:r>
            <a:r>
              <a:rPr kumimoji="0" lang="en-CA" sz="1067"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Clin</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CA" sz="1067"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Oncol</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2008;26:1148-1159. </a:t>
            </a:r>
          </a:p>
        </p:txBody>
      </p:sp>
      <p:sp>
        <p:nvSpPr>
          <p:cNvPr id="64" name="Rounded Rectangle 63"/>
          <p:cNvSpPr/>
          <p:nvPr/>
        </p:nvSpPr>
        <p:spPr bwMode="auto">
          <a:xfrm>
            <a:off x="928371" y="3089991"/>
            <a:ext cx="2710180" cy="1253508"/>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Clinically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localized disease</a:t>
            </a:r>
            <a:endParaRPr kumimoji="0" lang="en-US" altLang="en-US" sz="1867" b="0"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p:txBody>
      </p:sp>
      <p:sp>
        <p:nvSpPr>
          <p:cNvPr id="68" name="Rounded Rectangle 67"/>
          <p:cNvSpPr/>
          <p:nvPr/>
        </p:nvSpPr>
        <p:spPr bwMode="auto">
          <a:xfrm>
            <a:off x="6198545" y="2322442"/>
            <a:ext cx="4518140" cy="2127124"/>
          </a:xfrm>
          <a:prstGeom prst="roundRect">
            <a:avLst/>
          </a:prstGeom>
          <a:gradFill flip="none" rotWithShape="1">
            <a:gsLst>
              <a:gs pos="0">
                <a:srgbClr val="317A9F"/>
              </a:gs>
              <a:gs pos="100000">
                <a:srgbClr val="8CC1DC"/>
              </a:gs>
            </a:gsLst>
            <a:lin ang="5400000" scaled="1"/>
            <a:tileRect/>
          </a:gradFill>
          <a:effectLst>
            <a:outerShdw blurRad="50800" dist="38100" dir="5400000" algn="t" rotWithShape="0">
              <a:prstClr val="black">
                <a:alpha val="40000"/>
              </a:prstClr>
            </a:outerShdw>
          </a:effectLst>
        </p:spPr>
        <p:txBody>
          <a:bodyPr wrap="square" tIns="2400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Clinical Metastases</a:t>
            </a:r>
            <a:endParaRPr kumimoji="0" lang="en-US" sz="1867" b="0" i="0" u="none" strike="noStrike" kern="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p:txBody>
      </p:sp>
      <p:cxnSp>
        <p:nvCxnSpPr>
          <p:cNvPr id="73" name="Straight Arrow Connector 72"/>
          <p:cNvCxnSpPr/>
          <p:nvPr/>
        </p:nvCxnSpPr>
        <p:spPr>
          <a:xfrm rot="16200000" flipH="1">
            <a:off x="3758551" y="3589220"/>
            <a:ext cx="0" cy="240000"/>
          </a:xfrm>
          <a:prstGeom prst="straightConnector1">
            <a:avLst/>
          </a:prstGeom>
          <a:noFill/>
          <a:ln w="19050" cap="flat" cmpd="sng" algn="ctr">
            <a:solidFill>
              <a:srgbClr val="000000"/>
            </a:solidFill>
            <a:prstDash val="solid"/>
            <a:tailEnd type="triangle"/>
          </a:ln>
          <a:effectLst/>
        </p:spPr>
      </p:cxnSp>
      <p:grpSp>
        <p:nvGrpSpPr>
          <p:cNvPr id="76" name="Group 75"/>
          <p:cNvGrpSpPr/>
          <p:nvPr/>
        </p:nvGrpSpPr>
        <p:grpSpPr>
          <a:xfrm rot="16200000" flipV="1">
            <a:off x="8634324" y="4077136"/>
            <a:ext cx="558853" cy="1268781"/>
            <a:chOff x="5038122" y="3240478"/>
            <a:chExt cx="361558" cy="165519"/>
          </a:xfrm>
        </p:grpSpPr>
        <p:cxnSp>
          <p:nvCxnSpPr>
            <p:cNvPr id="77" name="Straight Arrow Connector 76"/>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78" name="Straight Connector 77"/>
            <p:cNvCxnSpPr/>
            <p:nvPr/>
          </p:nvCxnSpPr>
          <p:spPr>
            <a:xfrm flipH="1">
              <a:off x="5039680" y="3240478"/>
              <a:ext cx="0" cy="165519"/>
            </a:xfrm>
            <a:prstGeom prst="line">
              <a:avLst/>
            </a:prstGeom>
            <a:noFill/>
            <a:ln w="19050" cap="flat" cmpd="sng" algn="ctr">
              <a:solidFill>
                <a:srgbClr val="161A2E"/>
              </a:solidFill>
              <a:prstDash val="solid"/>
            </a:ln>
            <a:effectLst/>
          </p:spPr>
        </p:cxnSp>
      </p:grpSp>
      <p:grpSp>
        <p:nvGrpSpPr>
          <p:cNvPr id="79" name="Group 78"/>
          <p:cNvGrpSpPr/>
          <p:nvPr/>
        </p:nvGrpSpPr>
        <p:grpSpPr>
          <a:xfrm flipV="1">
            <a:off x="4931531" y="4335967"/>
            <a:ext cx="1411199" cy="675767"/>
            <a:chOff x="5038122" y="3240478"/>
            <a:chExt cx="361558" cy="165519"/>
          </a:xfrm>
        </p:grpSpPr>
        <p:cxnSp>
          <p:nvCxnSpPr>
            <p:cNvPr id="80" name="Straight Arrow Connector 79"/>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81" name="Straight Connector 80"/>
            <p:cNvCxnSpPr/>
            <p:nvPr/>
          </p:nvCxnSpPr>
          <p:spPr>
            <a:xfrm flipH="1">
              <a:off x="5039680" y="3240478"/>
              <a:ext cx="0" cy="165519"/>
            </a:xfrm>
            <a:prstGeom prst="line">
              <a:avLst/>
            </a:prstGeom>
            <a:noFill/>
            <a:ln w="19050" cap="flat" cmpd="sng" algn="ctr">
              <a:solidFill>
                <a:srgbClr val="161A2E"/>
              </a:solidFill>
              <a:prstDash val="solid"/>
            </a:ln>
            <a:effectLst/>
          </p:spPr>
        </p:cxnSp>
      </p:grpSp>
      <p:sp>
        <p:nvSpPr>
          <p:cNvPr id="93" name="Rounded Rectangle 92"/>
          <p:cNvSpPr/>
          <p:nvPr/>
        </p:nvSpPr>
        <p:spPr bwMode="auto">
          <a:xfrm>
            <a:off x="6342731" y="3082463"/>
            <a:ext cx="1936629" cy="1253507"/>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Clinical metastases: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noncastrate</a:t>
            </a:r>
          </a:p>
        </p:txBody>
      </p:sp>
      <p:grpSp>
        <p:nvGrpSpPr>
          <p:cNvPr id="112" name="Group 111"/>
          <p:cNvGrpSpPr/>
          <p:nvPr/>
        </p:nvGrpSpPr>
        <p:grpSpPr>
          <a:xfrm>
            <a:off x="284905" y="1602311"/>
            <a:ext cx="2876145" cy="636072"/>
            <a:chOff x="201449" y="1005231"/>
            <a:chExt cx="2157109" cy="477054"/>
          </a:xfrm>
        </p:grpSpPr>
        <p:sp>
          <p:nvSpPr>
            <p:cNvPr id="101" name="Rectangle 100"/>
            <p:cNvSpPr/>
            <p:nvPr/>
          </p:nvSpPr>
          <p:spPr>
            <a:xfrm>
              <a:off x="201449" y="1298632"/>
              <a:ext cx="108000" cy="108000"/>
            </a:xfrm>
            <a:prstGeom prst="rect">
              <a:avLst/>
            </a:prstGeom>
            <a:solidFill>
              <a:srgbClr val="161A2E"/>
            </a:solidFill>
            <a:ln w="25400" cap="flat" cmpd="sng" algn="ctr">
              <a:solidFill>
                <a:srgbClr val="161A2E"/>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
                <a:ea typeface="ＭＳ Ｐゴシック" charset="0"/>
                <a:cs typeface="+mn-cs"/>
              </a:endParaRPr>
            </a:p>
          </p:txBody>
        </p:sp>
        <p:sp>
          <p:nvSpPr>
            <p:cNvPr id="102" name="Rectangle 101"/>
            <p:cNvSpPr/>
            <p:nvPr/>
          </p:nvSpPr>
          <p:spPr>
            <a:xfrm>
              <a:off x="201449" y="1081334"/>
              <a:ext cx="108000" cy="108000"/>
            </a:xfrm>
            <a:prstGeom prst="rect">
              <a:avLst/>
            </a:prstGeom>
            <a:solidFill>
              <a:srgbClr val="F0F5F8"/>
            </a:solidFill>
            <a:ln w="25400" cap="flat" cmpd="sng" algn="ctr">
              <a:solidFill>
                <a:srgbClr val="317A9F"/>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
                <a:ea typeface="ＭＳ Ｐゴシック" charset="0"/>
                <a:cs typeface="+mn-cs"/>
              </a:endParaRPr>
            </a:p>
          </p:txBody>
        </p:sp>
        <p:sp>
          <p:nvSpPr>
            <p:cNvPr id="103" name="TextBox 102"/>
            <p:cNvSpPr txBox="1"/>
            <p:nvPr/>
          </p:nvSpPr>
          <p:spPr>
            <a:xfrm>
              <a:off x="285634" y="1005231"/>
              <a:ext cx="2072924" cy="4770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a:ea typeface="ＭＳ Ｐゴシック" charset="0"/>
                  <a:cs typeface="+mn-cs"/>
                </a:rPr>
                <a:t>Noncastrate</a:t>
              </a:r>
              <a:r>
                <a:rPr kumimoji="0" lang="en-US" sz="1600" b="0" i="0" u="none" strike="noStrike" kern="0" cap="none" spc="0" normalizeH="0" baseline="0" noProof="0" dirty="0">
                  <a:ln>
                    <a:noFill/>
                  </a:ln>
                  <a:solidFill>
                    <a:srgbClr val="000000"/>
                  </a:solidFill>
                  <a:effectLst/>
                  <a:uLnTx/>
                  <a:uFillTx/>
                  <a:latin typeface="Arial"/>
                  <a:ea typeface="ＭＳ Ｐゴシック" charset="0"/>
                  <a:cs typeface="+mn-cs"/>
                </a:rPr>
                <a:t> prostate cancer</a:t>
              </a:r>
            </a:p>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charset="0"/>
                  <a:cs typeface="+mn-cs"/>
                </a:rPr>
                <a:t>Castrate prostate cancer</a:t>
              </a:r>
            </a:p>
          </p:txBody>
        </p:sp>
      </p:grpSp>
      <p:sp>
        <p:nvSpPr>
          <p:cNvPr id="104" name="Rounded Rectangle 103"/>
          <p:cNvSpPr/>
          <p:nvPr/>
        </p:nvSpPr>
        <p:spPr bwMode="auto">
          <a:xfrm>
            <a:off x="3963218" y="3082466"/>
            <a:ext cx="1936629" cy="1253508"/>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Rising PSA: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noncastrate</a:t>
            </a:r>
          </a:p>
        </p:txBody>
      </p:sp>
      <p:sp>
        <p:nvSpPr>
          <p:cNvPr id="105" name="Rounded Rectangle 104"/>
          <p:cNvSpPr/>
          <p:nvPr/>
        </p:nvSpPr>
        <p:spPr bwMode="auto">
          <a:xfrm>
            <a:off x="8579827" y="3082462"/>
            <a:ext cx="1936629" cy="1253508"/>
          </a:xfrm>
          <a:prstGeom prst="roundRect">
            <a:avLst/>
          </a:prstGeom>
          <a:solidFill>
            <a:schemeClr val="accent1"/>
          </a:solidFill>
          <a:ln w="19050">
            <a:solidFill>
              <a:schemeClr val="tx2"/>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Clinical metastases: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castrate</a:t>
            </a:r>
          </a:p>
        </p:txBody>
      </p:sp>
      <p:sp>
        <p:nvSpPr>
          <p:cNvPr id="107" name="Rounded Rectangle 106"/>
          <p:cNvSpPr/>
          <p:nvPr/>
        </p:nvSpPr>
        <p:spPr bwMode="auto">
          <a:xfrm>
            <a:off x="9961645" y="1346309"/>
            <a:ext cx="1936628" cy="745067"/>
          </a:xfrm>
          <a:prstGeom prst="roundRect">
            <a:avLst/>
          </a:prstGeom>
          <a:solidFill>
            <a:schemeClr val="accent5"/>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Death from </a:t>
            </a:r>
          </a:p>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other causes</a:t>
            </a:r>
            <a:endParaRPr kumimoji="0" lang="en-US" sz="1867" b="0" i="0" u="none" strike="noStrike" kern="1200" cap="none" spc="0" normalizeH="0" baseline="0" noProof="0" dirty="0">
              <a:ln>
                <a:noFill/>
              </a:ln>
              <a:solidFill>
                <a:prstClr val="white"/>
              </a:solidFill>
              <a:effectLst/>
              <a:uLnTx/>
              <a:uFillTx/>
              <a:latin typeface="Arial"/>
              <a:ea typeface="ＭＳ Ｐゴシック" charset="0"/>
              <a:cs typeface="+mn-cs"/>
            </a:endParaRPr>
          </a:p>
        </p:txBody>
      </p:sp>
      <p:sp>
        <p:nvSpPr>
          <p:cNvPr id="108" name="Rounded Rectangle 107"/>
          <p:cNvSpPr/>
          <p:nvPr/>
        </p:nvSpPr>
        <p:spPr bwMode="auto">
          <a:xfrm>
            <a:off x="9961644" y="4639735"/>
            <a:ext cx="1936629" cy="744000"/>
          </a:xfrm>
          <a:prstGeom prst="roundRect">
            <a:avLst/>
          </a:prstGeom>
          <a:solidFill>
            <a:schemeClr val="accent5"/>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Death from </a:t>
            </a:r>
          </a:p>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disease</a:t>
            </a:r>
            <a:endParaRPr kumimoji="0" lang="en-US" sz="1867" b="0" i="0" u="none" strike="noStrike" kern="1200" cap="none" spc="0" normalizeH="0" baseline="0" noProof="0" dirty="0">
              <a:ln>
                <a:noFill/>
              </a:ln>
              <a:solidFill>
                <a:prstClr val="white"/>
              </a:solidFill>
              <a:effectLst/>
              <a:uLnTx/>
              <a:uFillTx/>
              <a:latin typeface="Arial"/>
              <a:ea typeface="ＭＳ Ｐゴシック" charset="0"/>
              <a:cs typeface="+mn-cs"/>
            </a:endParaRPr>
          </a:p>
        </p:txBody>
      </p:sp>
      <p:sp>
        <p:nvSpPr>
          <p:cNvPr id="109" name="Rounded Rectangle 108"/>
          <p:cNvSpPr/>
          <p:nvPr/>
        </p:nvSpPr>
        <p:spPr bwMode="auto">
          <a:xfrm>
            <a:off x="6342731" y="4639735"/>
            <a:ext cx="1936629" cy="744000"/>
          </a:xfrm>
          <a:prstGeom prst="roundRect">
            <a:avLst/>
          </a:prstGeom>
          <a:solidFill>
            <a:schemeClr val="accent1"/>
          </a:solidFill>
          <a:ln w="19050">
            <a:solidFill>
              <a:schemeClr val="tx2"/>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Rising PSA: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castrate</a:t>
            </a:r>
          </a:p>
        </p:txBody>
      </p:sp>
      <p:cxnSp>
        <p:nvCxnSpPr>
          <p:cNvPr id="110" name="Straight Arrow Connector 109"/>
          <p:cNvCxnSpPr/>
          <p:nvPr/>
        </p:nvCxnSpPr>
        <p:spPr>
          <a:xfrm rot="16200000" flipH="1">
            <a:off x="6006751" y="3572287"/>
            <a:ext cx="0" cy="240000"/>
          </a:xfrm>
          <a:prstGeom prst="straightConnector1">
            <a:avLst/>
          </a:prstGeom>
          <a:noFill/>
          <a:ln w="19050" cap="flat" cmpd="sng" algn="ctr">
            <a:solidFill>
              <a:srgbClr val="000000"/>
            </a:solidFill>
            <a:prstDash val="solid"/>
            <a:tailEnd type="triangle"/>
          </a:ln>
          <a:effectLst/>
        </p:spPr>
      </p:cxnSp>
      <p:cxnSp>
        <p:nvCxnSpPr>
          <p:cNvPr id="111" name="Straight Arrow Connector 110"/>
          <p:cNvCxnSpPr/>
          <p:nvPr/>
        </p:nvCxnSpPr>
        <p:spPr>
          <a:xfrm rot="16200000" flipH="1">
            <a:off x="8399360" y="3572287"/>
            <a:ext cx="0" cy="240000"/>
          </a:xfrm>
          <a:prstGeom prst="straightConnector1">
            <a:avLst/>
          </a:prstGeom>
          <a:noFill/>
          <a:ln w="19050" cap="flat" cmpd="sng" algn="ctr">
            <a:solidFill>
              <a:srgbClr val="000000"/>
            </a:solidFill>
            <a:prstDash val="solid"/>
            <a:tailEnd type="triangle"/>
          </a:ln>
          <a:effectLst/>
        </p:spPr>
      </p:cxnSp>
      <p:grpSp>
        <p:nvGrpSpPr>
          <p:cNvPr id="113" name="Group 112"/>
          <p:cNvGrpSpPr/>
          <p:nvPr/>
        </p:nvGrpSpPr>
        <p:grpSpPr>
          <a:xfrm rot="5400000">
            <a:off x="10349599" y="4059374"/>
            <a:ext cx="947448" cy="213273"/>
            <a:chOff x="5038122" y="3240478"/>
            <a:chExt cx="361558" cy="165519"/>
          </a:xfrm>
        </p:grpSpPr>
        <p:cxnSp>
          <p:nvCxnSpPr>
            <p:cNvPr id="114" name="Straight Arrow Connector 113"/>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115" name="Straight Connector 114"/>
            <p:cNvCxnSpPr/>
            <p:nvPr/>
          </p:nvCxnSpPr>
          <p:spPr>
            <a:xfrm flipH="1">
              <a:off x="5039680" y="3240478"/>
              <a:ext cx="0" cy="165519"/>
            </a:xfrm>
            <a:prstGeom prst="line">
              <a:avLst/>
            </a:prstGeom>
            <a:noFill/>
            <a:ln w="19050" cap="flat" cmpd="sng" algn="ctr">
              <a:solidFill>
                <a:srgbClr val="161A2E"/>
              </a:solidFill>
              <a:prstDash val="solid"/>
            </a:ln>
            <a:effectLst/>
          </p:spPr>
        </p:cxnSp>
      </p:grpSp>
      <p:grpSp>
        <p:nvGrpSpPr>
          <p:cNvPr id="116" name="Group 115"/>
          <p:cNvGrpSpPr/>
          <p:nvPr/>
        </p:nvGrpSpPr>
        <p:grpSpPr>
          <a:xfrm>
            <a:off x="3279736" y="1735775"/>
            <a:ext cx="6681915" cy="1371148"/>
            <a:chOff x="5037846" y="3242522"/>
            <a:chExt cx="361834" cy="165519"/>
          </a:xfrm>
        </p:grpSpPr>
        <p:cxnSp>
          <p:nvCxnSpPr>
            <p:cNvPr id="118" name="Straight Connector 117"/>
            <p:cNvCxnSpPr/>
            <p:nvPr/>
          </p:nvCxnSpPr>
          <p:spPr>
            <a:xfrm flipH="1">
              <a:off x="5037846" y="3242522"/>
              <a:ext cx="0" cy="165519"/>
            </a:xfrm>
            <a:prstGeom prst="line">
              <a:avLst/>
            </a:prstGeom>
            <a:noFill/>
            <a:ln w="19050" cap="flat" cmpd="sng" algn="ctr">
              <a:solidFill>
                <a:srgbClr val="161A2E"/>
              </a:solidFill>
              <a:prstDash val="dash"/>
            </a:ln>
            <a:effectLst/>
          </p:spPr>
        </p:cxnSp>
        <p:cxnSp>
          <p:nvCxnSpPr>
            <p:cNvPr id="117" name="Straight Arrow Connector 116"/>
            <p:cNvCxnSpPr/>
            <p:nvPr/>
          </p:nvCxnSpPr>
          <p:spPr>
            <a:xfrm>
              <a:off x="5038122" y="3242834"/>
              <a:ext cx="361558" cy="0"/>
            </a:xfrm>
            <a:prstGeom prst="straightConnector1">
              <a:avLst/>
            </a:prstGeom>
            <a:noFill/>
            <a:ln w="19050" cap="flat" cmpd="sng" algn="ctr">
              <a:solidFill>
                <a:srgbClr val="000000"/>
              </a:solidFill>
              <a:prstDash val="dash"/>
              <a:tailEnd type="triangle"/>
            </a:ln>
            <a:effectLst/>
          </p:spPr>
        </p:cxnSp>
      </p:grpSp>
    </p:spTree>
    <p:extLst>
      <p:ext uri="{BB962C8B-B14F-4D97-AF65-F5344CB8AC3E}">
        <p14:creationId xmlns:p14="http://schemas.microsoft.com/office/powerpoint/2010/main" val="1146398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0460-BEFF-D042-AD68-C1CEA1961346}"/>
              </a:ext>
            </a:extLst>
          </p:cNvPr>
          <p:cNvSpPr>
            <a:spLocks noGrp="1"/>
          </p:cNvSpPr>
          <p:nvPr>
            <p:ph type="title"/>
          </p:nvPr>
        </p:nvSpPr>
        <p:spPr>
          <a:xfrm>
            <a:off x="912286" y="0"/>
            <a:ext cx="10358967" cy="908720"/>
          </a:xfrm>
        </p:spPr>
        <p:txBody>
          <a:bodyPr/>
          <a:lstStyle/>
          <a:p>
            <a:r>
              <a:rPr lang="en-US" dirty="0"/>
              <a:t>Diagram of Androgen Production and Its Targeted Inhibition</a:t>
            </a:r>
          </a:p>
        </p:txBody>
      </p:sp>
      <p:pic>
        <p:nvPicPr>
          <p:cNvPr id="9" name="Picture 8">
            <a:extLst>
              <a:ext uri="{FF2B5EF4-FFF2-40B4-BE49-F238E27FC236}">
                <a16:creationId xmlns:a16="http://schemas.microsoft.com/office/drawing/2014/main" id="{824E20ED-1BA4-CD44-B49C-5B777BBEE539}"/>
              </a:ext>
            </a:extLst>
          </p:cNvPr>
          <p:cNvPicPr>
            <a:picLocks noChangeAspect="1"/>
          </p:cNvPicPr>
          <p:nvPr/>
        </p:nvPicPr>
        <p:blipFill>
          <a:blip r:embed="rId2"/>
          <a:stretch>
            <a:fillRect/>
          </a:stretch>
        </p:blipFill>
        <p:spPr>
          <a:xfrm>
            <a:off x="2623677" y="764072"/>
            <a:ext cx="6359258" cy="5758087"/>
          </a:xfrm>
          <a:prstGeom prst="rect">
            <a:avLst/>
          </a:prstGeom>
        </p:spPr>
      </p:pic>
      <p:sp>
        <p:nvSpPr>
          <p:cNvPr id="12" name="TextBox 11">
            <a:extLst>
              <a:ext uri="{FF2B5EF4-FFF2-40B4-BE49-F238E27FC236}">
                <a16:creationId xmlns:a16="http://schemas.microsoft.com/office/drawing/2014/main" id="{B4466243-10FF-4A41-ACF1-7C0AEE876810}"/>
              </a:ext>
            </a:extLst>
          </p:cNvPr>
          <p:cNvSpPr txBox="1"/>
          <p:nvPr/>
        </p:nvSpPr>
        <p:spPr>
          <a:xfrm>
            <a:off x="191344" y="6522159"/>
            <a:ext cx="1122392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Rice MA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Front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2019;9:801.</a:t>
            </a:r>
          </a:p>
        </p:txBody>
      </p:sp>
    </p:spTree>
    <p:extLst>
      <p:ext uri="{BB962C8B-B14F-4D97-AF65-F5344CB8AC3E}">
        <p14:creationId xmlns:p14="http://schemas.microsoft.com/office/powerpoint/2010/main" val="576967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605" y="324891"/>
            <a:ext cx="11261475" cy="990600"/>
          </a:xfrm>
        </p:spPr>
        <p:txBody>
          <a:bodyPr/>
          <a:lstStyle/>
          <a:p>
            <a:pPr algn="l"/>
            <a:r>
              <a:rPr lang="en-US" dirty="0"/>
              <a:t>Next-Generation Androgen Receptor </a:t>
            </a:r>
            <a:br>
              <a:rPr lang="en-US" dirty="0"/>
            </a:br>
            <a:r>
              <a:rPr lang="en-US" dirty="0"/>
              <a:t>Pathway Inhibitors (ARPIs)</a:t>
            </a:r>
            <a:r>
              <a:rPr lang="en-US" baseline="30000" dirty="0"/>
              <a:t>1,2</a:t>
            </a:r>
          </a:p>
        </p:txBody>
      </p:sp>
      <p:sp>
        <p:nvSpPr>
          <p:cNvPr id="3" name="TextBox 2">
            <a:extLst>
              <a:ext uri="{FF2B5EF4-FFF2-40B4-BE49-F238E27FC236}">
                <a16:creationId xmlns:a16="http://schemas.microsoft.com/office/drawing/2014/main" id="{F82C11F0-7E14-4341-93C7-268E6155F01B}"/>
              </a:ext>
            </a:extLst>
          </p:cNvPr>
          <p:cNvSpPr txBox="1"/>
          <p:nvPr/>
        </p:nvSpPr>
        <p:spPr>
          <a:xfrm>
            <a:off x="1050534" y="1562706"/>
            <a:ext cx="2502015" cy="690053"/>
          </a:xfrm>
          <a:prstGeom prst="roundRect">
            <a:avLst/>
          </a:prstGeom>
          <a:solidFill>
            <a:schemeClr val="accent5"/>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alibri" panose="020F0502020204030204" pitchFamily="34" charset="0"/>
                <a:ea typeface="MS PGothic" pitchFamily="34" charset="-128"/>
                <a:cs typeface="Calibri" panose="020F0502020204030204" pitchFamily="34" charset="0"/>
              </a:rPr>
              <a:t>Apalutamide</a:t>
            </a:r>
            <a:endPar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Box 3">
            <a:extLst>
              <a:ext uri="{FF2B5EF4-FFF2-40B4-BE49-F238E27FC236}">
                <a16:creationId xmlns:a16="http://schemas.microsoft.com/office/drawing/2014/main" id="{04E54774-5A28-4C30-8CEA-279AC824ACDC}"/>
              </a:ext>
            </a:extLst>
          </p:cNvPr>
          <p:cNvSpPr txBox="1"/>
          <p:nvPr/>
        </p:nvSpPr>
        <p:spPr>
          <a:xfrm>
            <a:off x="4846383" y="1562706"/>
            <a:ext cx="2614370" cy="690053"/>
          </a:xfrm>
          <a:prstGeom prst="roundRect">
            <a:avLst/>
          </a:prstGeom>
          <a:solidFill>
            <a:schemeClr val="accent2"/>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S PGothic" pitchFamily="34" charset="-128"/>
                <a:cs typeface="Calibri" panose="020F0502020204030204" pitchFamily="34" charset="0"/>
              </a:rPr>
              <a:t>Enzalutamide</a:t>
            </a:r>
          </a:p>
        </p:txBody>
      </p:sp>
      <p:sp>
        <p:nvSpPr>
          <p:cNvPr id="5" name="TextBox 4">
            <a:extLst>
              <a:ext uri="{FF2B5EF4-FFF2-40B4-BE49-F238E27FC236}">
                <a16:creationId xmlns:a16="http://schemas.microsoft.com/office/drawing/2014/main" id="{5C8BAFF0-CF41-4BAB-85FD-55079AB6BE1C}"/>
              </a:ext>
            </a:extLst>
          </p:cNvPr>
          <p:cNvSpPr txBox="1"/>
          <p:nvPr/>
        </p:nvSpPr>
        <p:spPr>
          <a:xfrm>
            <a:off x="8575471" y="1562706"/>
            <a:ext cx="2657051" cy="690053"/>
          </a:xfrm>
          <a:prstGeom prst="roundRect">
            <a:avLst/>
          </a:prstGeom>
          <a:solidFill>
            <a:schemeClr val="accent1"/>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S PGothic" pitchFamily="34" charset="-128"/>
                <a:cs typeface="Calibri" panose="020F0502020204030204" pitchFamily="34" charset="0"/>
              </a:rPr>
              <a:t>Darolutamide</a:t>
            </a:r>
          </a:p>
        </p:txBody>
      </p:sp>
      <p:sp>
        <p:nvSpPr>
          <p:cNvPr id="9" name="Content Placeholder 2">
            <a:extLst>
              <a:ext uri="{FF2B5EF4-FFF2-40B4-BE49-F238E27FC236}">
                <a16:creationId xmlns:a16="http://schemas.microsoft.com/office/drawing/2014/main" id="{CC3632A8-3ECC-455E-857E-DA75959C049B}"/>
              </a:ext>
            </a:extLst>
          </p:cNvPr>
          <p:cNvSpPr txBox="1">
            <a:spLocks/>
          </p:cNvSpPr>
          <p:nvPr/>
        </p:nvSpPr>
        <p:spPr>
          <a:xfrm>
            <a:off x="808605" y="4448153"/>
            <a:ext cx="10363200" cy="1547531"/>
          </a:xfrm>
          <a:prstGeom prst="rect">
            <a:avLst/>
          </a:prstGeom>
        </p:spPr>
        <p:txBody>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80990" marR="0" lvl="0" indent="-38099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67"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Apalutamide and enzalutamide have similar structures</a:t>
            </a:r>
          </a:p>
          <a:p>
            <a:pPr marL="380990" marR="0" lvl="0" indent="-38099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67"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Darolutamide is structurally distinct from apalutamide and enzalutamide, characterized by low blood–brain barrier penetration</a:t>
            </a:r>
            <a:r>
              <a:rPr kumimoji="0" lang="en-GB" sz="2267" b="0" i="0" u="none" strike="noStrike" kern="120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rPr>
              <a:t>1,2</a:t>
            </a:r>
            <a:r>
              <a:rPr kumimoji="0" lang="en-GB" sz="2267"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may have improved tolerability </a:t>
            </a:r>
          </a:p>
        </p:txBody>
      </p:sp>
      <p:sp>
        <p:nvSpPr>
          <p:cNvPr id="13" name="Footer Placeholder 12"/>
          <p:cNvSpPr>
            <a:spLocks noGrp="1"/>
          </p:cNvSpPr>
          <p:nvPr>
            <p:ph type="ftr" sz="quarter" idx="13"/>
          </p:nvPr>
        </p:nvSpPr>
        <p:spPr>
          <a:xfrm>
            <a:off x="134057" y="6329257"/>
            <a:ext cx="10265664"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1.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Zurth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Genitourinary Cancers Symposium 2018;Abstract 345</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Sandmann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S et al. Genitourinary Cancers Symposium 2019;Abstract 156.</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605" y="2468977"/>
            <a:ext cx="2986355" cy="1463040"/>
          </a:xfrm>
          <a:prstGeom prst="rect">
            <a:avLst/>
          </a:prstGeom>
          <a:noFill/>
          <a:ln w="28575">
            <a:solidFill>
              <a:schemeClr val="accent5"/>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1776" y="2468977"/>
            <a:ext cx="2964437" cy="1463040"/>
          </a:xfrm>
          <a:prstGeom prst="rect">
            <a:avLst/>
          </a:prstGeom>
          <a:noFill/>
          <a:ln w="28575">
            <a:solidFill>
              <a:schemeClr val="accent1"/>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17"/>
          <a:stretch/>
        </p:blipFill>
        <p:spPr bwMode="auto">
          <a:xfrm>
            <a:off x="4675960" y="2468977"/>
            <a:ext cx="2952977" cy="1463040"/>
          </a:xfrm>
          <a:prstGeom prst="rect">
            <a:avLst/>
          </a:prstGeom>
          <a:noFill/>
          <a:ln w="28575">
            <a:solidFill>
              <a:schemeClr val="accent2"/>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238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Rectangle 10">
            <a:extLst>
              <a:ext uri="{FF2B5EF4-FFF2-40B4-BE49-F238E27FC236}">
                <a16:creationId xmlns:a16="http://schemas.microsoft.com/office/drawing/2014/main" id="{5065E101-7D3E-00CB-E172-DBA10CC560A3}"/>
              </a:ext>
            </a:extLst>
          </p:cNvPr>
          <p:cNvSpPr>
            <a:spLocks noChangeArrowheads="1"/>
          </p:cNvSpPr>
          <p:nvPr/>
        </p:nvSpPr>
        <p:spPr bwMode="auto">
          <a:xfrm>
            <a:off x="1018061" y="5118194"/>
            <a:ext cx="72826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Time to PSA progression (mo)</a:t>
            </a:r>
          </a:p>
        </p:txBody>
      </p:sp>
      <p:sp>
        <p:nvSpPr>
          <p:cNvPr id="1085" name="Rectangle 10">
            <a:extLst>
              <a:ext uri="{FF2B5EF4-FFF2-40B4-BE49-F238E27FC236}">
                <a16:creationId xmlns:a16="http://schemas.microsoft.com/office/drawing/2014/main" id="{F06C8286-925F-5A5E-7A18-CF9C11DC70AA}"/>
              </a:ext>
            </a:extLst>
          </p:cNvPr>
          <p:cNvSpPr>
            <a:spLocks noChangeArrowheads="1"/>
          </p:cNvSpPr>
          <p:nvPr/>
        </p:nvSpPr>
        <p:spPr bwMode="auto">
          <a:xfrm>
            <a:off x="626823" y="2207666"/>
            <a:ext cx="4002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100</a:t>
            </a:r>
          </a:p>
        </p:txBody>
      </p:sp>
      <p:sp>
        <p:nvSpPr>
          <p:cNvPr id="1086" name="Rectangle 10">
            <a:extLst>
              <a:ext uri="{FF2B5EF4-FFF2-40B4-BE49-F238E27FC236}">
                <a16:creationId xmlns:a16="http://schemas.microsoft.com/office/drawing/2014/main" id="{CC9B963E-4F8B-4C57-7CC7-99D40834BD1A}"/>
              </a:ext>
            </a:extLst>
          </p:cNvPr>
          <p:cNvSpPr>
            <a:spLocks noChangeArrowheads="1"/>
          </p:cNvSpPr>
          <p:nvPr/>
        </p:nvSpPr>
        <p:spPr bwMode="auto">
          <a:xfrm>
            <a:off x="984626" y="4782721"/>
            <a:ext cx="84960"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0</a:t>
            </a:r>
          </a:p>
        </p:txBody>
      </p:sp>
      <p:sp>
        <p:nvSpPr>
          <p:cNvPr id="1087" name="Freeform 8">
            <a:extLst>
              <a:ext uri="{FF2B5EF4-FFF2-40B4-BE49-F238E27FC236}">
                <a16:creationId xmlns:a16="http://schemas.microsoft.com/office/drawing/2014/main" id="{0883A81A-AC9D-05EF-8D71-8F6094AF971B}"/>
              </a:ext>
            </a:extLst>
          </p:cNvPr>
          <p:cNvSpPr>
            <a:spLocks/>
          </p:cNvSpPr>
          <p:nvPr/>
        </p:nvSpPr>
        <p:spPr bwMode="auto">
          <a:xfrm>
            <a:off x="1027106" y="2299999"/>
            <a:ext cx="7273560" cy="2483065"/>
          </a:xfrm>
          <a:custGeom>
            <a:avLst/>
            <a:gdLst>
              <a:gd name="T0" fmla="*/ 0 w 3067"/>
              <a:gd name="T1" fmla="*/ 0 h 1963"/>
              <a:gd name="T2" fmla="*/ 0 w 3067"/>
              <a:gd name="T3" fmla="*/ 2147483647 h 1963"/>
              <a:gd name="T4" fmla="*/ 2147483647 w 3067"/>
              <a:gd name="T5" fmla="*/ 2147483647 h 1963"/>
              <a:gd name="T6" fmla="*/ 0 60000 65536"/>
              <a:gd name="T7" fmla="*/ 0 60000 65536"/>
              <a:gd name="T8" fmla="*/ 0 60000 65536"/>
              <a:gd name="T9" fmla="*/ 0 w 3067"/>
              <a:gd name="T10" fmla="*/ 0 h 1963"/>
              <a:gd name="T11" fmla="*/ 3067 w 3067"/>
              <a:gd name="T12" fmla="*/ 1963 h 1963"/>
            </a:gdLst>
            <a:ahLst/>
            <a:cxnLst>
              <a:cxn ang="T6">
                <a:pos x="T0" y="T1"/>
              </a:cxn>
              <a:cxn ang="T7">
                <a:pos x="T2" y="T3"/>
              </a:cxn>
              <a:cxn ang="T8">
                <a:pos x="T4" y="T5"/>
              </a:cxn>
            </a:cxnLst>
            <a:rect l="T9" t="T10" r="T11" b="T12"/>
            <a:pathLst>
              <a:path w="3067" h="1963">
                <a:moveTo>
                  <a:pt x="0" y="0"/>
                </a:moveTo>
                <a:lnTo>
                  <a:pt x="0" y="1963"/>
                </a:lnTo>
                <a:lnTo>
                  <a:pt x="3067" y="1963"/>
                </a:lnTo>
              </a:path>
            </a:pathLst>
          </a:custGeom>
          <a:noFill/>
          <a:ln w="12700" cap="sq" cmpd="sng">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88" name="Line 9">
            <a:extLst>
              <a:ext uri="{FF2B5EF4-FFF2-40B4-BE49-F238E27FC236}">
                <a16:creationId xmlns:a16="http://schemas.microsoft.com/office/drawing/2014/main" id="{A02CC3F0-84DE-50B9-9C48-02BDC446BC2A}"/>
              </a:ext>
            </a:extLst>
          </p:cNvPr>
          <p:cNvSpPr>
            <a:spLocks noChangeShapeType="1"/>
          </p:cNvSpPr>
          <p:nvPr/>
        </p:nvSpPr>
        <p:spPr bwMode="auto">
          <a:xfrm>
            <a:off x="968427" y="2299999"/>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89" name="Line 15">
            <a:extLst>
              <a:ext uri="{FF2B5EF4-FFF2-40B4-BE49-F238E27FC236}">
                <a16:creationId xmlns:a16="http://schemas.microsoft.com/office/drawing/2014/main" id="{D6F8E772-669F-FC2C-A7AD-735CD92211DD}"/>
              </a:ext>
            </a:extLst>
          </p:cNvPr>
          <p:cNvSpPr>
            <a:spLocks noChangeShapeType="1"/>
          </p:cNvSpPr>
          <p:nvPr/>
        </p:nvSpPr>
        <p:spPr bwMode="auto">
          <a:xfrm>
            <a:off x="968427" y="2797997"/>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0" name="Line 16">
            <a:extLst>
              <a:ext uri="{FF2B5EF4-FFF2-40B4-BE49-F238E27FC236}">
                <a16:creationId xmlns:a16="http://schemas.microsoft.com/office/drawing/2014/main" id="{99B31F44-A85B-E29A-8555-2F4894710B15}"/>
              </a:ext>
            </a:extLst>
          </p:cNvPr>
          <p:cNvSpPr>
            <a:spLocks noChangeShapeType="1"/>
          </p:cNvSpPr>
          <p:nvPr/>
        </p:nvSpPr>
        <p:spPr bwMode="auto">
          <a:xfrm>
            <a:off x="968427" y="3295996"/>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1" name="Line 17">
            <a:extLst>
              <a:ext uri="{FF2B5EF4-FFF2-40B4-BE49-F238E27FC236}">
                <a16:creationId xmlns:a16="http://schemas.microsoft.com/office/drawing/2014/main" id="{6AFFFB07-01DA-3CD2-2C82-D93C62443B4C}"/>
              </a:ext>
            </a:extLst>
          </p:cNvPr>
          <p:cNvSpPr>
            <a:spLocks noChangeShapeType="1"/>
          </p:cNvSpPr>
          <p:nvPr/>
        </p:nvSpPr>
        <p:spPr bwMode="auto">
          <a:xfrm>
            <a:off x="968427" y="3793995"/>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2" name="Line 18">
            <a:extLst>
              <a:ext uri="{FF2B5EF4-FFF2-40B4-BE49-F238E27FC236}">
                <a16:creationId xmlns:a16="http://schemas.microsoft.com/office/drawing/2014/main" id="{87D519E8-0EEE-ECEB-4B7E-8E653D11C244}"/>
              </a:ext>
            </a:extLst>
          </p:cNvPr>
          <p:cNvSpPr>
            <a:spLocks noChangeShapeType="1"/>
          </p:cNvSpPr>
          <p:nvPr/>
        </p:nvSpPr>
        <p:spPr bwMode="auto">
          <a:xfrm>
            <a:off x="968427" y="4291993"/>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3" name="Line 19">
            <a:extLst>
              <a:ext uri="{FF2B5EF4-FFF2-40B4-BE49-F238E27FC236}">
                <a16:creationId xmlns:a16="http://schemas.microsoft.com/office/drawing/2014/main" id="{57432164-5CD0-8254-234B-27834136A937}"/>
              </a:ext>
            </a:extLst>
          </p:cNvPr>
          <p:cNvSpPr>
            <a:spLocks noChangeShapeType="1"/>
          </p:cNvSpPr>
          <p:nvPr/>
        </p:nvSpPr>
        <p:spPr bwMode="auto">
          <a:xfrm>
            <a:off x="968427" y="4783063"/>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4" name="Line 20">
            <a:extLst>
              <a:ext uri="{FF2B5EF4-FFF2-40B4-BE49-F238E27FC236}">
                <a16:creationId xmlns:a16="http://schemas.microsoft.com/office/drawing/2014/main" id="{4E3A8372-071E-60B8-D0D9-188B821AFD05}"/>
              </a:ext>
            </a:extLst>
          </p:cNvPr>
          <p:cNvSpPr>
            <a:spLocks noChangeShapeType="1"/>
          </p:cNvSpPr>
          <p:nvPr/>
        </p:nvSpPr>
        <p:spPr bwMode="auto">
          <a:xfrm rot="16200000">
            <a:off x="997809"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5" name="Line 24">
            <a:extLst>
              <a:ext uri="{FF2B5EF4-FFF2-40B4-BE49-F238E27FC236}">
                <a16:creationId xmlns:a16="http://schemas.microsoft.com/office/drawing/2014/main" id="{C327E214-9939-FFF9-9A25-33D0F2B3C7D5}"/>
              </a:ext>
            </a:extLst>
          </p:cNvPr>
          <p:cNvSpPr>
            <a:spLocks noChangeShapeType="1"/>
          </p:cNvSpPr>
          <p:nvPr/>
        </p:nvSpPr>
        <p:spPr bwMode="auto">
          <a:xfrm rot="16200000">
            <a:off x="1936332"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6" name="Line 26">
            <a:extLst>
              <a:ext uri="{FF2B5EF4-FFF2-40B4-BE49-F238E27FC236}">
                <a16:creationId xmlns:a16="http://schemas.microsoft.com/office/drawing/2014/main" id="{B2DE1AA8-DA42-F1BC-39F7-BF27155F3A2D}"/>
              </a:ext>
            </a:extLst>
          </p:cNvPr>
          <p:cNvSpPr>
            <a:spLocks noChangeShapeType="1"/>
          </p:cNvSpPr>
          <p:nvPr/>
        </p:nvSpPr>
        <p:spPr bwMode="auto">
          <a:xfrm rot="16200000">
            <a:off x="4282641"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7" name="Rectangle 10">
            <a:extLst>
              <a:ext uri="{FF2B5EF4-FFF2-40B4-BE49-F238E27FC236}">
                <a16:creationId xmlns:a16="http://schemas.microsoft.com/office/drawing/2014/main" id="{75E9A10A-05F1-C883-C004-ED3238EEC81A}"/>
              </a:ext>
            </a:extLst>
          </p:cNvPr>
          <p:cNvSpPr>
            <a:spLocks noChangeArrowheads="1"/>
          </p:cNvSpPr>
          <p:nvPr/>
        </p:nvSpPr>
        <p:spPr bwMode="auto">
          <a:xfrm rot="16200000">
            <a:off x="-740063" y="3403033"/>
            <a:ext cx="24830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PSA progression free (%)</a:t>
            </a:r>
          </a:p>
        </p:txBody>
      </p:sp>
      <p:sp>
        <p:nvSpPr>
          <p:cNvPr id="1098" name="Rectangle 10">
            <a:extLst>
              <a:ext uri="{FF2B5EF4-FFF2-40B4-BE49-F238E27FC236}">
                <a16:creationId xmlns:a16="http://schemas.microsoft.com/office/drawing/2014/main" id="{B29E9A66-BCF6-018F-B514-82A593D59D44}"/>
              </a:ext>
            </a:extLst>
          </p:cNvPr>
          <p:cNvSpPr>
            <a:spLocks noChangeArrowheads="1"/>
          </p:cNvSpPr>
          <p:nvPr/>
        </p:nvSpPr>
        <p:spPr bwMode="auto">
          <a:xfrm>
            <a:off x="711780" y="2705664"/>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80</a:t>
            </a:r>
          </a:p>
        </p:txBody>
      </p:sp>
      <p:sp>
        <p:nvSpPr>
          <p:cNvPr id="1099" name="Rectangle 10">
            <a:extLst>
              <a:ext uri="{FF2B5EF4-FFF2-40B4-BE49-F238E27FC236}">
                <a16:creationId xmlns:a16="http://schemas.microsoft.com/office/drawing/2014/main" id="{ED1642FF-9A13-3DD9-8220-0174273C4548}"/>
              </a:ext>
            </a:extLst>
          </p:cNvPr>
          <p:cNvSpPr>
            <a:spLocks noChangeArrowheads="1"/>
          </p:cNvSpPr>
          <p:nvPr/>
        </p:nvSpPr>
        <p:spPr bwMode="auto">
          <a:xfrm>
            <a:off x="711780" y="3203663"/>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60</a:t>
            </a:r>
          </a:p>
        </p:txBody>
      </p:sp>
      <p:sp>
        <p:nvSpPr>
          <p:cNvPr id="1100" name="Rectangle 10">
            <a:extLst>
              <a:ext uri="{FF2B5EF4-FFF2-40B4-BE49-F238E27FC236}">
                <a16:creationId xmlns:a16="http://schemas.microsoft.com/office/drawing/2014/main" id="{98713C7F-F2CD-B92C-77DC-974F12D334A7}"/>
              </a:ext>
            </a:extLst>
          </p:cNvPr>
          <p:cNvSpPr>
            <a:spLocks noChangeArrowheads="1"/>
          </p:cNvSpPr>
          <p:nvPr/>
        </p:nvSpPr>
        <p:spPr bwMode="auto">
          <a:xfrm>
            <a:off x="711780" y="3701661"/>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40</a:t>
            </a:r>
          </a:p>
        </p:txBody>
      </p:sp>
      <p:sp>
        <p:nvSpPr>
          <p:cNvPr id="1101" name="Rectangle 10">
            <a:extLst>
              <a:ext uri="{FF2B5EF4-FFF2-40B4-BE49-F238E27FC236}">
                <a16:creationId xmlns:a16="http://schemas.microsoft.com/office/drawing/2014/main" id="{8C978C92-90CB-A8A9-B19A-AEEF902A0C7B}"/>
              </a:ext>
            </a:extLst>
          </p:cNvPr>
          <p:cNvSpPr>
            <a:spLocks noChangeArrowheads="1"/>
          </p:cNvSpPr>
          <p:nvPr/>
        </p:nvSpPr>
        <p:spPr bwMode="auto">
          <a:xfrm>
            <a:off x="711780" y="4199660"/>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20</a:t>
            </a:r>
          </a:p>
        </p:txBody>
      </p:sp>
      <p:sp>
        <p:nvSpPr>
          <p:cNvPr id="1102" name="Rectangle 10">
            <a:extLst>
              <a:ext uri="{FF2B5EF4-FFF2-40B4-BE49-F238E27FC236}">
                <a16:creationId xmlns:a16="http://schemas.microsoft.com/office/drawing/2014/main" id="{6B408BF1-FF7E-E91C-D140-EC22833765E3}"/>
              </a:ext>
            </a:extLst>
          </p:cNvPr>
          <p:cNvSpPr>
            <a:spLocks noChangeArrowheads="1"/>
          </p:cNvSpPr>
          <p:nvPr/>
        </p:nvSpPr>
        <p:spPr bwMode="auto">
          <a:xfrm>
            <a:off x="796739" y="4690731"/>
            <a:ext cx="2303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0</a:t>
            </a:r>
          </a:p>
        </p:txBody>
      </p:sp>
      <p:sp>
        <p:nvSpPr>
          <p:cNvPr id="1103" name="Rectangle 10">
            <a:extLst>
              <a:ext uri="{FF2B5EF4-FFF2-40B4-BE49-F238E27FC236}">
                <a16:creationId xmlns:a16="http://schemas.microsoft.com/office/drawing/2014/main" id="{2ECADABF-9EC4-B5F4-21A5-B953568C250F}"/>
              </a:ext>
            </a:extLst>
          </p:cNvPr>
          <p:cNvSpPr>
            <a:spLocks noChangeArrowheads="1"/>
          </p:cNvSpPr>
          <p:nvPr/>
        </p:nvSpPr>
        <p:spPr bwMode="auto">
          <a:xfrm>
            <a:off x="1880669"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12</a:t>
            </a:r>
          </a:p>
        </p:txBody>
      </p:sp>
      <p:sp>
        <p:nvSpPr>
          <p:cNvPr id="1104" name="Rectangle 10">
            <a:extLst>
              <a:ext uri="{FF2B5EF4-FFF2-40B4-BE49-F238E27FC236}">
                <a16:creationId xmlns:a16="http://schemas.microsoft.com/office/drawing/2014/main" id="{8CEA0FBB-0D5D-637F-B16E-5445808CED73}"/>
              </a:ext>
            </a:extLst>
          </p:cNvPr>
          <p:cNvSpPr>
            <a:spLocks noChangeArrowheads="1"/>
          </p:cNvSpPr>
          <p:nvPr/>
        </p:nvSpPr>
        <p:spPr bwMode="auto">
          <a:xfrm>
            <a:off x="4226978"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42</a:t>
            </a:r>
          </a:p>
        </p:txBody>
      </p:sp>
      <p:sp>
        <p:nvSpPr>
          <p:cNvPr id="1105" name="Line 32">
            <a:extLst>
              <a:ext uri="{FF2B5EF4-FFF2-40B4-BE49-F238E27FC236}">
                <a16:creationId xmlns:a16="http://schemas.microsoft.com/office/drawing/2014/main" id="{A1FC097F-E084-0871-B120-DCDAA50E7BD8}"/>
              </a:ext>
            </a:extLst>
          </p:cNvPr>
          <p:cNvSpPr>
            <a:spLocks noChangeShapeType="1"/>
          </p:cNvSpPr>
          <p:nvPr/>
        </p:nvSpPr>
        <p:spPr bwMode="auto">
          <a:xfrm rot="16200000">
            <a:off x="8036734"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06" name="Rectangle 10">
            <a:extLst>
              <a:ext uri="{FF2B5EF4-FFF2-40B4-BE49-F238E27FC236}">
                <a16:creationId xmlns:a16="http://schemas.microsoft.com/office/drawing/2014/main" id="{3E923953-C7CD-493D-314C-CCEC8DA74470}"/>
              </a:ext>
            </a:extLst>
          </p:cNvPr>
          <p:cNvSpPr>
            <a:spLocks noChangeArrowheads="1"/>
          </p:cNvSpPr>
          <p:nvPr/>
        </p:nvSpPr>
        <p:spPr bwMode="auto">
          <a:xfrm>
            <a:off x="7981072"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90</a:t>
            </a:r>
          </a:p>
        </p:txBody>
      </p:sp>
      <p:sp>
        <p:nvSpPr>
          <p:cNvPr id="1107" name="Line 32">
            <a:extLst>
              <a:ext uri="{FF2B5EF4-FFF2-40B4-BE49-F238E27FC236}">
                <a16:creationId xmlns:a16="http://schemas.microsoft.com/office/drawing/2014/main" id="{5278A4C4-682F-8B19-B3BB-E0C54A27CD0E}"/>
              </a:ext>
            </a:extLst>
          </p:cNvPr>
          <p:cNvSpPr>
            <a:spLocks noChangeShapeType="1"/>
          </p:cNvSpPr>
          <p:nvPr/>
        </p:nvSpPr>
        <p:spPr bwMode="auto">
          <a:xfrm rot="16200000">
            <a:off x="7567473"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08" name="Rectangle 10">
            <a:extLst>
              <a:ext uri="{FF2B5EF4-FFF2-40B4-BE49-F238E27FC236}">
                <a16:creationId xmlns:a16="http://schemas.microsoft.com/office/drawing/2014/main" id="{55CB5D17-FCB2-8DEF-E409-150ECB284BB9}"/>
              </a:ext>
            </a:extLst>
          </p:cNvPr>
          <p:cNvSpPr>
            <a:spLocks noChangeArrowheads="1"/>
          </p:cNvSpPr>
          <p:nvPr/>
        </p:nvSpPr>
        <p:spPr bwMode="auto">
          <a:xfrm>
            <a:off x="7511810"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84</a:t>
            </a:r>
          </a:p>
        </p:txBody>
      </p:sp>
      <p:sp>
        <p:nvSpPr>
          <p:cNvPr id="1109" name="Line 32">
            <a:extLst>
              <a:ext uri="{FF2B5EF4-FFF2-40B4-BE49-F238E27FC236}">
                <a16:creationId xmlns:a16="http://schemas.microsoft.com/office/drawing/2014/main" id="{31EF9E9D-0C83-7BEB-B515-E4341F10FE44}"/>
              </a:ext>
            </a:extLst>
          </p:cNvPr>
          <p:cNvSpPr>
            <a:spLocks noChangeShapeType="1"/>
          </p:cNvSpPr>
          <p:nvPr/>
        </p:nvSpPr>
        <p:spPr bwMode="auto">
          <a:xfrm rot="16200000">
            <a:off x="7098211"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10" name="Rectangle 10">
            <a:extLst>
              <a:ext uri="{FF2B5EF4-FFF2-40B4-BE49-F238E27FC236}">
                <a16:creationId xmlns:a16="http://schemas.microsoft.com/office/drawing/2014/main" id="{A8357778-BB97-A937-3744-EC72AEF69400}"/>
              </a:ext>
            </a:extLst>
          </p:cNvPr>
          <p:cNvSpPr>
            <a:spLocks noChangeArrowheads="1"/>
          </p:cNvSpPr>
          <p:nvPr/>
        </p:nvSpPr>
        <p:spPr bwMode="auto">
          <a:xfrm>
            <a:off x="7042548"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78</a:t>
            </a:r>
          </a:p>
        </p:txBody>
      </p:sp>
      <p:sp>
        <p:nvSpPr>
          <p:cNvPr id="1111" name="Line 32">
            <a:extLst>
              <a:ext uri="{FF2B5EF4-FFF2-40B4-BE49-F238E27FC236}">
                <a16:creationId xmlns:a16="http://schemas.microsoft.com/office/drawing/2014/main" id="{49C0E5D0-D4CF-942C-C90B-F0E43C42DE26}"/>
              </a:ext>
            </a:extLst>
          </p:cNvPr>
          <p:cNvSpPr>
            <a:spLocks noChangeShapeType="1"/>
          </p:cNvSpPr>
          <p:nvPr/>
        </p:nvSpPr>
        <p:spPr bwMode="auto">
          <a:xfrm rot="16200000">
            <a:off x="6628949"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12" name="Rectangle 10">
            <a:extLst>
              <a:ext uri="{FF2B5EF4-FFF2-40B4-BE49-F238E27FC236}">
                <a16:creationId xmlns:a16="http://schemas.microsoft.com/office/drawing/2014/main" id="{8527ABD5-77EA-1C06-27A9-3D1CF52727F4}"/>
              </a:ext>
            </a:extLst>
          </p:cNvPr>
          <p:cNvSpPr>
            <a:spLocks noChangeArrowheads="1"/>
          </p:cNvSpPr>
          <p:nvPr/>
        </p:nvSpPr>
        <p:spPr bwMode="auto">
          <a:xfrm>
            <a:off x="6573286"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72</a:t>
            </a:r>
          </a:p>
        </p:txBody>
      </p:sp>
      <p:sp>
        <p:nvSpPr>
          <p:cNvPr id="1113" name="Line 32">
            <a:extLst>
              <a:ext uri="{FF2B5EF4-FFF2-40B4-BE49-F238E27FC236}">
                <a16:creationId xmlns:a16="http://schemas.microsoft.com/office/drawing/2014/main" id="{E1599B87-53F8-C340-A0A2-EC8312BA9B82}"/>
              </a:ext>
            </a:extLst>
          </p:cNvPr>
          <p:cNvSpPr>
            <a:spLocks noChangeShapeType="1"/>
          </p:cNvSpPr>
          <p:nvPr/>
        </p:nvSpPr>
        <p:spPr bwMode="auto">
          <a:xfrm rot="16200000">
            <a:off x="6159688"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14" name="Rectangle 10">
            <a:extLst>
              <a:ext uri="{FF2B5EF4-FFF2-40B4-BE49-F238E27FC236}">
                <a16:creationId xmlns:a16="http://schemas.microsoft.com/office/drawing/2014/main" id="{FB93C4C6-7934-E6F5-36F3-127CB3073A2C}"/>
              </a:ext>
            </a:extLst>
          </p:cNvPr>
          <p:cNvSpPr>
            <a:spLocks noChangeArrowheads="1"/>
          </p:cNvSpPr>
          <p:nvPr/>
        </p:nvSpPr>
        <p:spPr bwMode="auto">
          <a:xfrm>
            <a:off x="6104025"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66</a:t>
            </a:r>
          </a:p>
        </p:txBody>
      </p:sp>
      <p:sp>
        <p:nvSpPr>
          <p:cNvPr id="1115" name="Line 32">
            <a:extLst>
              <a:ext uri="{FF2B5EF4-FFF2-40B4-BE49-F238E27FC236}">
                <a16:creationId xmlns:a16="http://schemas.microsoft.com/office/drawing/2014/main" id="{D6C8529E-4DE2-AEF1-98F7-85308E29D76E}"/>
              </a:ext>
            </a:extLst>
          </p:cNvPr>
          <p:cNvSpPr>
            <a:spLocks noChangeShapeType="1"/>
          </p:cNvSpPr>
          <p:nvPr/>
        </p:nvSpPr>
        <p:spPr bwMode="auto">
          <a:xfrm rot="16200000">
            <a:off x="5690426"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16" name="Rectangle 10">
            <a:extLst>
              <a:ext uri="{FF2B5EF4-FFF2-40B4-BE49-F238E27FC236}">
                <a16:creationId xmlns:a16="http://schemas.microsoft.com/office/drawing/2014/main" id="{9EE86924-B2AD-B9CE-3FD5-BCEA8B20C091}"/>
              </a:ext>
            </a:extLst>
          </p:cNvPr>
          <p:cNvSpPr>
            <a:spLocks noChangeArrowheads="1"/>
          </p:cNvSpPr>
          <p:nvPr/>
        </p:nvSpPr>
        <p:spPr bwMode="auto">
          <a:xfrm>
            <a:off x="5634763"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60</a:t>
            </a:r>
          </a:p>
        </p:txBody>
      </p:sp>
      <p:sp>
        <p:nvSpPr>
          <p:cNvPr id="1117" name="Line 32">
            <a:extLst>
              <a:ext uri="{FF2B5EF4-FFF2-40B4-BE49-F238E27FC236}">
                <a16:creationId xmlns:a16="http://schemas.microsoft.com/office/drawing/2014/main" id="{3ED7C196-FEF2-4C15-EEAE-E47A083E55E2}"/>
              </a:ext>
            </a:extLst>
          </p:cNvPr>
          <p:cNvSpPr>
            <a:spLocks noChangeShapeType="1"/>
          </p:cNvSpPr>
          <p:nvPr/>
        </p:nvSpPr>
        <p:spPr bwMode="auto">
          <a:xfrm rot="16200000">
            <a:off x="5221164"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18" name="Rectangle 10">
            <a:extLst>
              <a:ext uri="{FF2B5EF4-FFF2-40B4-BE49-F238E27FC236}">
                <a16:creationId xmlns:a16="http://schemas.microsoft.com/office/drawing/2014/main" id="{64455EA8-ED6B-D6CF-978B-64D487E94894}"/>
              </a:ext>
            </a:extLst>
          </p:cNvPr>
          <p:cNvSpPr>
            <a:spLocks noChangeArrowheads="1"/>
          </p:cNvSpPr>
          <p:nvPr/>
        </p:nvSpPr>
        <p:spPr bwMode="auto">
          <a:xfrm>
            <a:off x="5165501"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54</a:t>
            </a:r>
          </a:p>
        </p:txBody>
      </p:sp>
      <p:sp>
        <p:nvSpPr>
          <p:cNvPr id="1119" name="Line 32">
            <a:extLst>
              <a:ext uri="{FF2B5EF4-FFF2-40B4-BE49-F238E27FC236}">
                <a16:creationId xmlns:a16="http://schemas.microsoft.com/office/drawing/2014/main" id="{545F5CC1-B0A5-DE58-57A3-60E4E82F54C4}"/>
              </a:ext>
            </a:extLst>
          </p:cNvPr>
          <p:cNvSpPr>
            <a:spLocks noChangeShapeType="1"/>
          </p:cNvSpPr>
          <p:nvPr/>
        </p:nvSpPr>
        <p:spPr bwMode="auto">
          <a:xfrm rot="16200000">
            <a:off x="4751903"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20" name="Rectangle 10">
            <a:extLst>
              <a:ext uri="{FF2B5EF4-FFF2-40B4-BE49-F238E27FC236}">
                <a16:creationId xmlns:a16="http://schemas.microsoft.com/office/drawing/2014/main" id="{005C1CC3-CBAD-1940-B9CE-7105A40B960D}"/>
              </a:ext>
            </a:extLst>
          </p:cNvPr>
          <p:cNvSpPr>
            <a:spLocks noChangeArrowheads="1"/>
          </p:cNvSpPr>
          <p:nvPr/>
        </p:nvSpPr>
        <p:spPr bwMode="auto">
          <a:xfrm>
            <a:off x="4696240"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48</a:t>
            </a:r>
          </a:p>
        </p:txBody>
      </p:sp>
      <p:sp>
        <p:nvSpPr>
          <p:cNvPr id="1121" name="Line 32">
            <a:extLst>
              <a:ext uri="{FF2B5EF4-FFF2-40B4-BE49-F238E27FC236}">
                <a16:creationId xmlns:a16="http://schemas.microsoft.com/office/drawing/2014/main" id="{965E03DB-430A-2512-3FBB-52E598077566}"/>
              </a:ext>
            </a:extLst>
          </p:cNvPr>
          <p:cNvSpPr>
            <a:spLocks noChangeShapeType="1"/>
          </p:cNvSpPr>
          <p:nvPr/>
        </p:nvSpPr>
        <p:spPr bwMode="auto">
          <a:xfrm rot="16200000">
            <a:off x="3813379"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22" name="Rectangle 10">
            <a:extLst>
              <a:ext uri="{FF2B5EF4-FFF2-40B4-BE49-F238E27FC236}">
                <a16:creationId xmlns:a16="http://schemas.microsoft.com/office/drawing/2014/main" id="{2DD903B1-8959-6C86-5B45-75D1FC757C12}"/>
              </a:ext>
            </a:extLst>
          </p:cNvPr>
          <p:cNvSpPr>
            <a:spLocks noChangeArrowheads="1"/>
          </p:cNvSpPr>
          <p:nvPr/>
        </p:nvSpPr>
        <p:spPr bwMode="auto">
          <a:xfrm>
            <a:off x="3757716"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36</a:t>
            </a:r>
          </a:p>
        </p:txBody>
      </p:sp>
      <p:sp>
        <p:nvSpPr>
          <p:cNvPr id="1123" name="Line 32">
            <a:extLst>
              <a:ext uri="{FF2B5EF4-FFF2-40B4-BE49-F238E27FC236}">
                <a16:creationId xmlns:a16="http://schemas.microsoft.com/office/drawing/2014/main" id="{8EFFBF6C-3D49-74A8-7360-A225477364B6}"/>
              </a:ext>
            </a:extLst>
          </p:cNvPr>
          <p:cNvSpPr>
            <a:spLocks noChangeShapeType="1"/>
          </p:cNvSpPr>
          <p:nvPr/>
        </p:nvSpPr>
        <p:spPr bwMode="auto">
          <a:xfrm rot="16200000">
            <a:off x="3344118"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24" name="Rectangle 10">
            <a:extLst>
              <a:ext uri="{FF2B5EF4-FFF2-40B4-BE49-F238E27FC236}">
                <a16:creationId xmlns:a16="http://schemas.microsoft.com/office/drawing/2014/main" id="{31DE9EE8-C4FF-437A-F3AA-11CD8EE40927}"/>
              </a:ext>
            </a:extLst>
          </p:cNvPr>
          <p:cNvSpPr>
            <a:spLocks noChangeArrowheads="1"/>
          </p:cNvSpPr>
          <p:nvPr/>
        </p:nvSpPr>
        <p:spPr bwMode="auto">
          <a:xfrm>
            <a:off x="3288455"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30</a:t>
            </a:r>
          </a:p>
        </p:txBody>
      </p:sp>
      <p:sp>
        <p:nvSpPr>
          <p:cNvPr id="1125" name="Line 32">
            <a:extLst>
              <a:ext uri="{FF2B5EF4-FFF2-40B4-BE49-F238E27FC236}">
                <a16:creationId xmlns:a16="http://schemas.microsoft.com/office/drawing/2014/main" id="{C1323D0E-7BBF-83EB-D098-D63C069E75D7}"/>
              </a:ext>
            </a:extLst>
          </p:cNvPr>
          <p:cNvSpPr>
            <a:spLocks noChangeShapeType="1"/>
          </p:cNvSpPr>
          <p:nvPr/>
        </p:nvSpPr>
        <p:spPr bwMode="auto">
          <a:xfrm rot="16200000">
            <a:off x="2874856"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26" name="Rectangle 10">
            <a:extLst>
              <a:ext uri="{FF2B5EF4-FFF2-40B4-BE49-F238E27FC236}">
                <a16:creationId xmlns:a16="http://schemas.microsoft.com/office/drawing/2014/main" id="{73611068-E568-AA72-6EA8-8C4C458E300B}"/>
              </a:ext>
            </a:extLst>
          </p:cNvPr>
          <p:cNvSpPr>
            <a:spLocks noChangeArrowheads="1"/>
          </p:cNvSpPr>
          <p:nvPr/>
        </p:nvSpPr>
        <p:spPr bwMode="auto">
          <a:xfrm>
            <a:off x="2819193"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24</a:t>
            </a:r>
          </a:p>
        </p:txBody>
      </p:sp>
      <p:sp>
        <p:nvSpPr>
          <p:cNvPr id="1127" name="Line 32">
            <a:extLst>
              <a:ext uri="{FF2B5EF4-FFF2-40B4-BE49-F238E27FC236}">
                <a16:creationId xmlns:a16="http://schemas.microsoft.com/office/drawing/2014/main" id="{9926E890-8B54-8ABE-37C5-F1E3D41D8EE7}"/>
              </a:ext>
            </a:extLst>
          </p:cNvPr>
          <p:cNvSpPr>
            <a:spLocks noChangeShapeType="1"/>
          </p:cNvSpPr>
          <p:nvPr/>
        </p:nvSpPr>
        <p:spPr bwMode="auto">
          <a:xfrm rot="16200000">
            <a:off x="2405594"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28" name="Rectangle 10">
            <a:extLst>
              <a:ext uri="{FF2B5EF4-FFF2-40B4-BE49-F238E27FC236}">
                <a16:creationId xmlns:a16="http://schemas.microsoft.com/office/drawing/2014/main" id="{BC7A5E30-7115-8C44-2017-2A54D6E8395C}"/>
              </a:ext>
            </a:extLst>
          </p:cNvPr>
          <p:cNvSpPr>
            <a:spLocks noChangeArrowheads="1"/>
          </p:cNvSpPr>
          <p:nvPr/>
        </p:nvSpPr>
        <p:spPr bwMode="auto">
          <a:xfrm>
            <a:off x="2349931"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18</a:t>
            </a:r>
          </a:p>
        </p:txBody>
      </p:sp>
      <p:sp>
        <p:nvSpPr>
          <p:cNvPr id="1129" name="Line 32">
            <a:extLst>
              <a:ext uri="{FF2B5EF4-FFF2-40B4-BE49-F238E27FC236}">
                <a16:creationId xmlns:a16="http://schemas.microsoft.com/office/drawing/2014/main" id="{33359E40-DED9-2C6D-10D4-8BC3DE81B433}"/>
              </a:ext>
            </a:extLst>
          </p:cNvPr>
          <p:cNvSpPr>
            <a:spLocks noChangeShapeType="1"/>
          </p:cNvSpPr>
          <p:nvPr/>
        </p:nvSpPr>
        <p:spPr bwMode="auto">
          <a:xfrm rot="16200000">
            <a:off x="1467071"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30" name="Rectangle 10">
            <a:extLst>
              <a:ext uri="{FF2B5EF4-FFF2-40B4-BE49-F238E27FC236}">
                <a16:creationId xmlns:a16="http://schemas.microsoft.com/office/drawing/2014/main" id="{A5412D93-B505-FCAE-4BDB-EE51AFC9D467}"/>
              </a:ext>
            </a:extLst>
          </p:cNvPr>
          <p:cNvSpPr>
            <a:spLocks noChangeArrowheads="1"/>
          </p:cNvSpPr>
          <p:nvPr/>
        </p:nvSpPr>
        <p:spPr bwMode="auto">
          <a:xfrm>
            <a:off x="1453888" y="4782721"/>
            <a:ext cx="84960"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6</a:t>
            </a:r>
          </a:p>
        </p:txBody>
      </p:sp>
      <p:grpSp>
        <p:nvGrpSpPr>
          <p:cNvPr id="1131" name="Group 1130">
            <a:extLst>
              <a:ext uri="{FF2B5EF4-FFF2-40B4-BE49-F238E27FC236}">
                <a16:creationId xmlns:a16="http://schemas.microsoft.com/office/drawing/2014/main" id="{795502F9-FB35-250F-9A70-0CD5ABDBEE3A}"/>
              </a:ext>
            </a:extLst>
          </p:cNvPr>
          <p:cNvGrpSpPr/>
          <p:nvPr/>
        </p:nvGrpSpPr>
        <p:grpSpPr>
          <a:xfrm>
            <a:off x="999225" y="2273671"/>
            <a:ext cx="7277857" cy="980318"/>
            <a:chOff x="1046163" y="7053263"/>
            <a:chExt cx="10596563" cy="1430337"/>
          </a:xfrm>
        </p:grpSpPr>
        <p:sp>
          <p:nvSpPr>
            <p:cNvPr id="1307" name="Freeform 9">
              <a:extLst>
                <a:ext uri="{FF2B5EF4-FFF2-40B4-BE49-F238E27FC236}">
                  <a16:creationId xmlns:a16="http://schemas.microsoft.com/office/drawing/2014/main" id="{647A2723-80FF-0A20-F8AA-11B205A70300}"/>
                </a:ext>
              </a:extLst>
            </p:cNvPr>
            <p:cNvSpPr>
              <a:spLocks/>
            </p:cNvSpPr>
            <p:nvPr/>
          </p:nvSpPr>
          <p:spPr bwMode="auto">
            <a:xfrm>
              <a:off x="1087438" y="7091363"/>
              <a:ext cx="10555288" cy="1354138"/>
            </a:xfrm>
            <a:custGeom>
              <a:avLst/>
              <a:gdLst>
                <a:gd name="T0" fmla="*/ 582 w 6649"/>
                <a:gd name="T1" fmla="*/ 0 h 853"/>
                <a:gd name="T2" fmla="*/ 795 w 6649"/>
                <a:gd name="T3" fmla="*/ 55 h 853"/>
                <a:gd name="T4" fmla="*/ 978 w 6649"/>
                <a:gd name="T5" fmla="*/ 83 h 853"/>
                <a:gd name="T6" fmla="*/ 1182 w 6649"/>
                <a:gd name="T7" fmla="*/ 114 h 853"/>
                <a:gd name="T8" fmla="*/ 1230 w 6649"/>
                <a:gd name="T9" fmla="*/ 150 h 853"/>
                <a:gd name="T10" fmla="*/ 1294 w 6649"/>
                <a:gd name="T11" fmla="*/ 171 h 853"/>
                <a:gd name="T12" fmla="*/ 1384 w 6649"/>
                <a:gd name="T13" fmla="*/ 180 h 853"/>
                <a:gd name="T14" fmla="*/ 1578 w 6649"/>
                <a:gd name="T15" fmla="*/ 211 h 853"/>
                <a:gd name="T16" fmla="*/ 1771 w 6649"/>
                <a:gd name="T17" fmla="*/ 235 h 853"/>
                <a:gd name="T18" fmla="*/ 1785 w 6649"/>
                <a:gd name="T19" fmla="*/ 252 h 853"/>
                <a:gd name="T20" fmla="*/ 2167 w 6649"/>
                <a:gd name="T21" fmla="*/ 268 h 853"/>
                <a:gd name="T22" fmla="*/ 2176 w 6649"/>
                <a:gd name="T23" fmla="*/ 287 h 853"/>
                <a:gd name="T24" fmla="*/ 2200 w 6649"/>
                <a:gd name="T25" fmla="*/ 318 h 853"/>
                <a:gd name="T26" fmla="*/ 2371 w 6649"/>
                <a:gd name="T27" fmla="*/ 333 h 853"/>
                <a:gd name="T28" fmla="*/ 2397 w 6649"/>
                <a:gd name="T29" fmla="*/ 354 h 853"/>
                <a:gd name="T30" fmla="*/ 2411 w 6649"/>
                <a:gd name="T31" fmla="*/ 368 h 853"/>
                <a:gd name="T32" fmla="*/ 2589 w 6649"/>
                <a:gd name="T33" fmla="*/ 375 h 853"/>
                <a:gd name="T34" fmla="*/ 2758 w 6649"/>
                <a:gd name="T35" fmla="*/ 409 h 853"/>
                <a:gd name="T36" fmla="*/ 2767 w 6649"/>
                <a:gd name="T37" fmla="*/ 423 h 853"/>
                <a:gd name="T38" fmla="*/ 2784 w 6649"/>
                <a:gd name="T39" fmla="*/ 437 h 853"/>
                <a:gd name="T40" fmla="*/ 2943 w 6649"/>
                <a:gd name="T41" fmla="*/ 449 h 853"/>
                <a:gd name="T42" fmla="*/ 2969 w 6649"/>
                <a:gd name="T43" fmla="*/ 456 h 853"/>
                <a:gd name="T44" fmla="*/ 3147 w 6649"/>
                <a:gd name="T45" fmla="*/ 473 h 853"/>
                <a:gd name="T46" fmla="*/ 3166 w 6649"/>
                <a:gd name="T47" fmla="*/ 487 h 853"/>
                <a:gd name="T48" fmla="*/ 3199 w 6649"/>
                <a:gd name="T49" fmla="*/ 506 h 853"/>
                <a:gd name="T50" fmla="*/ 3367 w 6649"/>
                <a:gd name="T51" fmla="*/ 530 h 853"/>
                <a:gd name="T52" fmla="*/ 3609 w 6649"/>
                <a:gd name="T53" fmla="*/ 573 h 853"/>
                <a:gd name="T54" fmla="*/ 3761 w 6649"/>
                <a:gd name="T55" fmla="*/ 582 h 853"/>
                <a:gd name="T56" fmla="*/ 3771 w 6649"/>
                <a:gd name="T57" fmla="*/ 604 h 853"/>
                <a:gd name="T58" fmla="*/ 3778 w 6649"/>
                <a:gd name="T59" fmla="*/ 627 h 853"/>
                <a:gd name="T60" fmla="*/ 3946 w 6649"/>
                <a:gd name="T61" fmla="*/ 639 h 853"/>
                <a:gd name="T62" fmla="*/ 4158 w 6649"/>
                <a:gd name="T63" fmla="*/ 656 h 853"/>
                <a:gd name="T64" fmla="*/ 4352 w 6649"/>
                <a:gd name="T65" fmla="*/ 684 h 853"/>
                <a:gd name="T66" fmla="*/ 4359 w 6649"/>
                <a:gd name="T67" fmla="*/ 706 h 853"/>
                <a:gd name="T68" fmla="*/ 4554 w 6649"/>
                <a:gd name="T69" fmla="*/ 744 h 853"/>
                <a:gd name="T70" fmla="*/ 4563 w 6649"/>
                <a:gd name="T71" fmla="*/ 758 h 853"/>
                <a:gd name="T72" fmla="*/ 4746 w 6649"/>
                <a:gd name="T73" fmla="*/ 772 h 853"/>
                <a:gd name="T74" fmla="*/ 4758 w 6649"/>
                <a:gd name="T75" fmla="*/ 780 h 853"/>
                <a:gd name="T76" fmla="*/ 4950 w 6649"/>
                <a:gd name="T77" fmla="*/ 794 h 853"/>
                <a:gd name="T78" fmla="*/ 5149 w 6649"/>
                <a:gd name="T79" fmla="*/ 813 h 853"/>
                <a:gd name="T80" fmla="*/ 6649 w 6649"/>
                <a:gd name="T81"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49" h="853">
                  <a:moveTo>
                    <a:pt x="0" y="0"/>
                  </a:moveTo>
                  <a:lnTo>
                    <a:pt x="582" y="0"/>
                  </a:lnTo>
                  <a:lnTo>
                    <a:pt x="582" y="55"/>
                  </a:lnTo>
                  <a:lnTo>
                    <a:pt x="795" y="55"/>
                  </a:lnTo>
                  <a:lnTo>
                    <a:pt x="795" y="83"/>
                  </a:lnTo>
                  <a:lnTo>
                    <a:pt x="978" y="83"/>
                  </a:lnTo>
                  <a:lnTo>
                    <a:pt x="978" y="114"/>
                  </a:lnTo>
                  <a:lnTo>
                    <a:pt x="1182" y="114"/>
                  </a:lnTo>
                  <a:lnTo>
                    <a:pt x="1182" y="150"/>
                  </a:lnTo>
                  <a:lnTo>
                    <a:pt x="1230" y="150"/>
                  </a:lnTo>
                  <a:lnTo>
                    <a:pt x="1230" y="171"/>
                  </a:lnTo>
                  <a:lnTo>
                    <a:pt x="1294" y="171"/>
                  </a:lnTo>
                  <a:lnTo>
                    <a:pt x="1294" y="180"/>
                  </a:lnTo>
                  <a:lnTo>
                    <a:pt x="1384" y="180"/>
                  </a:lnTo>
                  <a:lnTo>
                    <a:pt x="1384" y="211"/>
                  </a:lnTo>
                  <a:lnTo>
                    <a:pt x="1578" y="211"/>
                  </a:lnTo>
                  <a:lnTo>
                    <a:pt x="1578" y="235"/>
                  </a:lnTo>
                  <a:lnTo>
                    <a:pt x="1771" y="235"/>
                  </a:lnTo>
                  <a:lnTo>
                    <a:pt x="1771" y="252"/>
                  </a:lnTo>
                  <a:lnTo>
                    <a:pt x="1785" y="252"/>
                  </a:lnTo>
                  <a:lnTo>
                    <a:pt x="1785" y="268"/>
                  </a:lnTo>
                  <a:lnTo>
                    <a:pt x="2167" y="268"/>
                  </a:lnTo>
                  <a:lnTo>
                    <a:pt x="2167" y="287"/>
                  </a:lnTo>
                  <a:lnTo>
                    <a:pt x="2176" y="287"/>
                  </a:lnTo>
                  <a:lnTo>
                    <a:pt x="2176" y="318"/>
                  </a:lnTo>
                  <a:lnTo>
                    <a:pt x="2200" y="318"/>
                  </a:lnTo>
                  <a:lnTo>
                    <a:pt x="2200" y="333"/>
                  </a:lnTo>
                  <a:lnTo>
                    <a:pt x="2371" y="333"/>
                  </a:lnTo>
                  <a:lnTo>
                    <a:pt x="2371" y="354"/>
                  </a:lnTo>
                  <a:lnTo>
                    <a:pt x="2397" y="354"/>
                  </a:lnTo>
                  <a:lnTo>
                    <a:pt x="2397" y="368"/>
                  </a:lnTo>
                  <a:lnTo>
                    <a:pt x="2411" y="368"/>
                  </a:lnTo>
                  <a:lnTo>
                    <a:pt x="2411" y="375"/>
                  </a:lnTo>
                  <a:lnTo>
                    <a:pt x="2589" y="375"/>
                  </a:lnTo>
                  <a:lnTo>
                    <a:pt x="2589" y="409"/>
                  </a:lnTo>
                  <a:lnTo>
                    <a:pt x="2758" y="409"/>
                  </a:lnTo>
                  <a:lnTo>
                    <a:pt x="2758" y="423"/>
                  </a:lnTo>
                  <a:lnTo>
                    <a:pt x="2767" y="423"/>
                  </a:lnTo>
                  <a:lnTo>
                    <a:pt x="2767" y="437"/>
                  </a:lnTo>
                  <a:lnTo>
                    <a:pt x="2784" y="437"/>
                  </a:lnTo>
                  <a:lnTo>
                    <a:pt x="2784" y="449"/>
                  </a:lnTo>
                  <a:lnTo>
                    <a:pt x="2943" y="449"/>
                  </a:lnTo>
                  <a:lnTo>
                    <a:pt x="2943" y="456"/>
                  </a:lnTo>
                  <a:lnTo>
                    <a:pt x="2969" y="456"/>
                  </a:lnTo>
                  <a:lnTo>
                    <a:pt x="2969" y="473"/>
                  </a:lnTo>
                  <a:lnTo>
                    <a:pt x="3147" y="473"/>
                  </a:lnTo>
                  <a:lnTo>
                    <a:pt x="3147" y="487"/>
                  </a:lnTo>
                  <a:lnTo>
                    <a:pt x="3166" y="487"/>
                  </a:lnTo>
                  <a:lnTo>
                    <a:pt x="3166" y="506"/>
                  </a:lnTo>
                  <a:lnTo>
                    <a:pt x="3199" y="506"/>
                  </a:lnTo>
                  <a:lnTo>
                    <a:pt x="3199" y="530"/>
                  </a:lnTo>
                  <a:lnTo>
                    <a:pt x="3367" y="530"/>
                  </a:lnTo>
                  <a:lnTo>
                    <a:pt x="3367" y="573"/>
                  </a:lnTo>
                  <a:lnTo>
                    <a:pt x="3609" y="573"/>
                  </a:lnTo>
                  <a:lnTo>
                    <a:pt x="3609" y="582"/>
                  </a:lnTo>
                  <a:lnTo>
                    <a:pt x="3761" y="582"/>
                  </a:lnTo>
                  <a:lnTo>
                    <a:pt x="3761" y="604"/>
                  </a:lnTo>
                  <a:lnTo>
                    <a:pt x="3771" y="604"/>
                  </a:lnTo>
                  <a:lnTo>
                    <a:pt x="3771" y="627"/>
                  </a:lnTo>
                  <a:lnTo>
                    <a:pt x="3778" y="627"/>
                  </a:lnTo>
                  <a:lnTo>
                    <a:pt x="3778" y="639"/>
                  </a:lnTo>
                  <a:lnTo>
                    <a:pt x="3946" y="639"/>
                  </a:lnTo>
                  <a:lnTo>
                    <a:pt x="3946" y="656"/>
                  </a:lnTo>
                  <a:lnTo>
                    <a:pt x="4158" y="656"/>
                  </a:lnTo>
                  <a:lnTo>
                    <a:pt x="4158" y="684"/>
                  </a:lnTo>
                  <a:lnTo>
                    <a:pt x="4352" y="684"/>
                  </a:lnTo>
                  <a:lnTo>
                    <a:pt x="4352" y="706"/>
                  </a:lnTo>
                  <a:lnTo>
                    <a:pt x="4359" y="706"/>
                  </a:lnTo>
                  <a:lnTo>
                    <a:pt x="4359" y="744"/>
                  </a:lnTo>
                  <a:lnTo>
                    <a:pt x="4554" y="744"/>
                  </a:lnTo>
                  <a:lnTo>
                    <a:pt x="4554" y="758"/>
                  </a:lnTo>
                  <a:lnTo>
                    <a:pt x="4563" y="758"/>
                  </a:lnTo>
                  <a:lnTo>
                    <a:pt x="4563" y="772"/>
                  </a:lnTo>
                  <a:lnTo>
                    <a:pt x="4746" y="772"/>
                  </a:lnTo>
                  <a:lnTo>
                    <a:pt x="4746" y="780"/>
                  </a:lnTo>
                  <a:lnTo>
                    <a:pt x="4758" y="780"/>
                  </a:lnTo>
                  <a:lnTo>
                    <a:pt x="4758" y="794"/>
                  </a:lnTo>
                  <a:lnTo>
                    <a:pt x="4950" y="794"/>
                  </a:lnTo>
                  <a:lnTo>
                    <a:pt x="4950" y="813"/>
                  </a:lnTo>
                  <a:lnTo>
                    <a:pt x="5149" y="813"/>
                  </a:lnTo>
                  <a:lnTo>
                    <a:pt x="5149" y="853"/>
                  </a:lnTo>
                  <a:lnTo>
                    <a:pt x="6649" y="853"/>
                  </a:lnTo>
                </a:path>
              </a:pathLst>
            </a:cu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8" name="Freeform 10">
              <a:extLst>
                <a:ext uri="{FF2B5EF4-FFF2-40B4-BE49-F238E27FC236}">
                  <a16:creationId xmlns:a16="http://schemas.microsoft.com/office/drawing/2014/main" id="{DA52A801-F3D0-D396-59D5-19CF52D35316}"/>
                </a:ext>
              </a:extLst>
            </p:cNvPr>
            <p:cNvSpPr>
              <a:spLocks/>
            </p:cNvSpPr>
            <p:nvPr/>
          </p:nvSpPr>
          <p:spPr bwMode="auto">
            <a:xfrm>
              <a:off x="1046163" y="7053263"/>
              <a:ext cx="82550" cy="76200"/>
            </a:xfrm>
            <a:custGeom>
              <a:avLst/>
              <a:gdLst>
                <a:gd name="T0" fmla="*/ 26 w 52"/>
                <a:gd name="T1" fmla="*/ 48 h 48"/>
                <a:gd name="T2" fmla="*/ 0 w 52"/>
                <a:gd name="T3" fmla="*/ 48 h 48"/>
                <a:gd name="T4" fmla="*/ 12 w 52"/>
                <a:gd name="T5" fmla="*/ 24 h 48"/>
                <a:gd name="T6" fmla="*/ 26 w 52"/>
                <a:gd name="T7" fmla="*/ 0 h 48"/>
                <a:gd name="T8" fmla="*/ 41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1"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9" name="Freeform 11">
              <a:extLst>
                <a:ext uri="{FF2B5EF4-FFF2-40B4-BE49-F238E27FC236}">
                  <a16:creationId xmlns:a16="http://schemas.microsoft.com/office/drawing/2014/main" id="{FB1721BB-EE28-A4A4-FF56-EFAEEBADC7CE}"/>
                </a:ext>
              </a:extLst>
            </p:cNvPr>
            <p:cNvSpPr>
              <a:spLocks/>
            </p:cNvSpPr>
            <p:nvPr/>
          </p:nvSpPr>
          <p:spPr bwMode="auto">
            <a:xfrm>
              <a:off x="1141413" y="7053263"/>
              <a:ext cx="85725" cy="76200"/>
            </a:xfrm>
            <a:custGeom>
              <a:avLst/>
              <a:gdLst>
                <a:gd name="T0" fmla="*/ 26 w 54"/>
                <a:gd name="T1" fmla="*/ 48 h 48"/>
                <a:gd name="T2" fmla="*/ 0 w 54"/>
                <a:gd name="T3" fmla="*/ 48 h 48"/>
                <a:gd name="T4" fmla="*/ 11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1"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0" name="Freeform 12">
              <a:extLst>
                <a:ext uri="{FF2B5EF4-FFF2-40B4-BE49-F238E27FC236}">
                  <a16:creationId xmlns:a16="http://schemas.microsoft.com/office/drawing/2014/main" id="{B373700C-1C40-B407-EEFA-9A72E021AC4D}"/>
                </a:ext>
              </a:extLst>
            </p:cNvPr>
            <p:cNvSpPr>
              <a:spLocks/>
            </p:cNvSpPr>
            <p:nvPr/>
          </p:nvSpPr>
          <p:spPr bwMode="auto">
            <a:xfrm>
              <a:off x="1231901" y="7053263"/>
              <a:ext cx="85725" cy="76200"/>
            </a:xfrm>
            <a:custGeom>
              <a:avLst/>
              <a:gdLst>
                <a:gd name="T0" fmla="*/ 26 w 54"/>
                <a:gd name="T1" fmla="*/ 48 h 48"/>
                <a:gd name="T2" fmla="*/ 0 w 54"/>
                <a:gd name="T3" fmla="*/ 48 h 48"/>
                <a:gd name="T4" fmla="*/ 14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4"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1" name="Freeform 13">
              <a:extLst>
                <a:ext uri="{FF2B5EF4-FFF2-40B4-BE49-F238E27FC236}">
                  <a16:creationId xmlns:a16="http://schemas.microsoft.com/office/drawing/2014/main" id="{630A1437-DD0F-C7E8-6759-88E8F6718302}"/>
                </a:ext>
              </a:extLst>
            </p:cNvPr>
            <p:cNvSpPr>
              <a:spLocks/>
            </p:cNvSpPr>
            <p:nvPr/>
          </p:nvSpPr>
          <p:spPr bwMode="auto">
            <a:xfrm>
              <a:off x="1309688" y="7053263"/>
              <a:ext cx="87313" cy="76200"/>
            </a:xfrm>
            <a:custGeom>
              <a:avLst/>
              <a:gdLst>
                <a:gd name="T0" fmla="*/ 29 w 55"/>
                <a:gd name="T1" fmla="*/ 48 h 48"/>
                <a:gd name="T2" fmla="*/ 0 w 55"/>
                <a:gd name="T3" fmla="*/ 48 h 48"/>
                <a:gd name="T4" fmla="*/ 15 w 55"/>
                <a:gd name="T5" fmla="*/ 24 h 48"/>
                <a:gd name="T6" fmla="*/ 29 w 55"/>
                <a:gd name="T7" fmla="*/ 0 h 48"/>
                <a:gd name="T8" fmla="*/ 43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3"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2" name="Freeform 14">
              <a:extLst>
                <a:ext uri="{FF2B5EF4-FFF2-40B4-BE49-F238E27FC236}">
                  <a16:creationId xmlns:a16="http://schemas.microsoft.com/office/drawing/2014/main" id="{7AA103B1-628E-EC12-1800-256E96B2535B}"/>
                </a:ext>
              </a:extLst>
            </p:cNvPr>
            <p:cNvSpPr>
              <a:spLocks/>
            </p:cNvSpPr>
            <p:nvPr/>
          </p:nvSpPr>
          <p:spPr bwMode="auto">
            <a:xfrm>
              <a:off x="1339851" y="7053263"/>
              <a:ext cx="87313" cy="76200"/>
            </a:xfrm>
            <a:custGeom>
              <a:avLst/>
              <a:gdLst>
                <a:gd name="T0" fmla="*/ 26 w 55"/>
                <a:gd name="T1" fmla="*/ 48 h 48"/>
                <a:gd name="T2" fmla="*/ 0 w 55"/>
                <a:gd name="T3" fmla="*/ 48 h 48"/>
                <a:gd name="T4" fmla="*/ 12 w 55"/>
                <a:gd name="T5" fmla="*/ 24 h 48"/>
                <a:gd name="T6" fmla="*/ 26 w 55"/>
                <a:gd name="T7" fmla="*/ 0 h 48"/>
                <a:gd name="T8" fmla="*/ 41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1"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3" name="Freeform 15">
              <a:extLst>
                <a:ext uri="{FF2B5EF4-FFF2-40B4-BE49-F238E27FC236}">
                  <a16:creationId xmlns:a16="http://schemas.microsoft.com/office/drawing/2014/main" id="{894FFE57-A662-8FD5-59F9-5AEEF5C3E82A}"/>
                </a:ext>
              </a:extLst>
            </p:cNvPr>
            <p:cNvSpPr>
              <a:spLocks/>
            </p:cNvSpPr>
            <p:nvPr/>
          </p:nvSpPr>
          <p:spPr bwMode="auto">
            <a:xfrm>
              <a:off x="1350963" y="7053263"/>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4" name="Freeform 16">
              <a:extLst>
                <a:ext uri="{FF2B5EF4-FFF2-40B4-BE49-F238E27FC236}">
                  <a16:creationId xmlns:a16="http://schemas.microsoft.com/office/drawing/2014/main" id="{D8BFDF98-33D6-C682-393F-F7348E297E10}"/>
                </a:ext>
              </a:extLst>
            </p:cNvPr>
            <p:cNvSpPr>
              <a:spLocks/>
            </p:cNvSpPr>
            <p:nvPr/>
          </p:nvSpPr>
          <p:spPr bwMode="auto">
            <a:xfrm>
              <a:off x="1366838" y="7053263"/>
              <a:ext cx="87313" cy="76200"/>
            </a:xfrm>
            <a:custGeom>
              <a:avLst/>
              <a:gdLst>
                <a:gd name="T0" fmla="*/ 26 w 55"/>
                <a:gd name="T1" fmla="*/ 48 h 48"/>
                <a:gd name="T2" fmla="*/ 0 w 55"/>
                <a:gd name="T3" fmla="*/ 48 h 48"/>
                <a:gd name="T4" fmla="*/ 14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4"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5" name="Freeform 17">
              <a:extLst>
                <a:ext uri="{FF2B5EF4-FFF2-40B4-BE49-F238E27FC236}">
                  <a16:creationId xmlns:a16="http://schemas.microsoft.com/office/drawing/2014/main" id="{00EA4204-EAAA-1C5D-F02B-99AB6B6C513F}"/>
                </a:ext>
              </a:extLst>
            </p:cNvPr>
            <p:cNvSpPr>
              <a:spLocks/>
            </p:cNvSpPr>
            <p:nvPr/>
          </p:nvSpPr>
          <p:spPr bwMode="auto">
            <a:xfrm>
              <a:off x="1471613" y="7053263"/>
              <a:ext cx="87313" cy="76200"/>
            </a:xfrm>
            <a:custGeom>
              <a:avLst/>
              <a:gdLst>
                <a:gd name="T0" fmla="*/ 29 w 55"/>
                <a:gd name="T1" fmla="*/ 48 h 48"/>
                <a:gd name="T2" fmla="*/ 0 w 55"/>
                <a:gd name="T3" fmla="*/ 48 h 48"/>
                <a:gd name="T4" fmla="*/ 15 w 55"/>
                <a:gd name="T5" fmla="*/ 24 h 48"/>
                <a:gd name="T6" fmla="*/ 29 w 55"/>
                <a:gd name="T7" fmla="*/ 0 h 48"/>
                <a:gd name="T8" fmla="*/ 43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3"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6" name="Freeform 18">
              <a:extLst>
                <a:ext uri="{FF2B5EF4-FFF2-40B4-BE49-F238E27FC236}">
                  <a16:creationId xmlns:a16="http://schemas.microsoft.com/office/drawing/2014/main" id="{74EB3FA1-B02A-EA28-A3FB-8200CD41FAF3}"/>
                </a:ext>
              </a:extLst>
            </p:cNvPr>
            <p:cNvSpPr>
              <a:spLocks/>
            </p:cNvSpPr>
            <p:nvPr/>
          </p:nvSpPr>
          <p:spPr bwMode="auto">
            <a:xfrm>
              <a:off x="1649413" y="7053263"/>
              <a:ext cx="87313" cy="76200"/>
            </a:xfrm>
            <a:custGeom>
              <a:avLst/>
              <a:gdLst>
                <a:gd name="T0" fmla="*/ 26 w 55"/>
                <a:gd name="T1" fmla="*/ 48 h 48"/>
                <a:gd name="T2" fmla="*/ 0 w 55"/>
                <a:gd name="T3" fmla="*/ 48 h 48"/>
                <a:gd name="T4" fmla="*/ 12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7" name="Freeform 19">
              <a:extLst>
                <a:ext uri="{FF2B5EF4-FFF2-40B4-BE49-F238E27FC236}">
                  <a16:creationId xmlns:a16="http://schemas.microsoft.com/office/drawing/2014/main" id="{22AF3F2B-EAB2-92E6-EA6B-7F59013919D0}"/>
                </a:ext>
              </a:extLst>
            </p:cNvPr>
            <p:cNvSpPr>
              <a:spLocks/>
            </p:cNvSpPr>
            <p:nvPr/>
          </p:nvSpPr>
          <p:spPr bwMode="auto">
            <a:xfrm>
              <a:off x="1712913" y="7053263"/>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8" name="Freeform 20">
              <a:extLst>
                <a:ext uri="{FF2B5EF4-FFF2-40B4-BE49-F238E27FC236}">
                  <a16:creationId xmlns:a16="http://schemas.microsoft.com/office/drawing/2014/main" id="{301E6007-F574-8090-F496-D2993314CCD8}"/>
                </a:ext>
              </a:extLst>
            </p:cNvPr>
            <p:cNvSpPr>
              <a:spLocks/>
            </p:cNvSpPr>
            <p:nvPr/>
          </p:nvSpPr>
          <p:spPr bwMode="auto">
            <a:xfrm>
              <a:off x="1754188" y="7053263"/>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9" name="Freeform 21">
              <a:extLst>
                <a:ext uri="{FF2B5EF4-FFF2-40B4-BE49-F238E27FC236}">
                  <a16:creationId xmlns:a16="http://schemas.microsoft.com/office/drawing/2014/main" id="{CC88A75A-D737-2DFB-4497-C2064EE87E43}"/>
                </a:ext>
              </a:extLst>
            </p:cNvPr>
            <p:cNvSpPr>
              <a:spLocks/>
            </p:cNvSpPr>
            <p:nvPr/>
          </p:nvSpPr>
          <p:spPr bwMode="auto">
            <a:xfrm>
              <a:off x="1849438" y="7053263"/>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0" name="Freeform 22">
              <a:extLst>
                <a:ext uri="{FF2B5EF4-FFF2-40B4-BE49-F238E27FC236}">
                  <a16:creationId xmlns:a16="http://schemas.microsoft.com/office/drawing/2014/main" id="{AB0D7423-2EFF-F7E8-9362-29701B3F1CE2}"/>
                </a:ext>
              </a:extLst>
            </p:cNvPr>
            <p:cNvSpPr>
              <a:spLocks/>
            </p:cNvSpPr>
            <p:nvPr/>
          </p:nvSpPr>
          <p:spPr bwMode="auto">
            <a:xfrm>
              <a:off x="1943101" y="7053263"/>
              <a:ext cx="87313" cy="76200"/>
            </a:xfrm>
            <a:custGeom>
              <a:avLst/>
              <a:gdLst>
                <a:gd name="T0" fmla="*/ 26 w 55"/>
                <a:gd name="T1" fmla="*/ 48 h 48"/>
                <a:gd name="T2" fmla="*/ 0 w 55"/>
                <a:gd name="T3" fmla="*/ 48 h 48"/>
                <a:gd name="T4" fmla="*/ 14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4"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1" name="Freeform 23">
              <a:extLst>
                <a:ext uri="{FF2B5EF4-FFF2-40B4-BE49-F238E27FC236}">
                  <a16:creationId xmlns:a16="http://schemas.microsoft.com/office/drawing/2014/main" id="{0518C284-05E8-7B72-69ED-CBEFFA1698E5}"/>
                </a:ext>
              </a:extLst>
            </p:cNvPr>
            <p:cNvSpPr>
              <a:spLocks/>
            </p:cNvSpPr>
            <p:nvPr/>
          </p:nvSpPr>
          <p:spPr bwMode="auto">
            <a:xfrm>
              <a:off x="1995488" y="7140575"/>
              <a:ext cx="87313" cy="74613"/>
            </a:xfrm>
            <a:custGeom>
              <a:avLst/>
              <a:gdLst>
                <a:gd name="T0" fmla="*/ 29 w 55"/>
                <a:gd name="T1" fmla="*/ 47 h 47"/>
                <a:gd name="T2" fmla="*/ 0 w 55"/>
                <a:gd name="T3" fmla="*/ 47 h 47"/>
                <a:gd name="T4" fmla="*/ 14 w 55"/>
                <a:gd name="T5" fmla="*/ 24 h 47"/>
                <a:gd name="T6" fmla="*/ 29 w 55"/>
                <a:gd name="T7" fmla="*/ 0 h 47"/>
                <a:gd name="T8" fmla="*/ 41 w 55"/>
                <a:gd name="T9" fmla="*/ 24 h 47"/>
                <a:gd name="T10" fmla="*/ 55 w 55"/>
                <a:gd name="T11" fmla="*/ 47 h 47"/>
                <a:gd name="T12" fmla="*/ 29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9" y="47"/>
                  </a:moveTo>
                  <a:lnTo>
                    <a:pt x="0" y="47"/>
                  </a:lnTo>
                  <a:lnTo>
                    <a:pt x="14" y="24"/>
                  </a:lnTo>
                  <a:lnTo>
                    <a:pt x="29" y="0"/>
                  </a:lnTo>
                  <a:lnTo>
                    <a:pt x="41" y="24"/>
                  </a:lnTo>
                  <a:lnTo>
                    <a:pt x="55" y="47"/>
                  </a:lnTo>
                  <a:lnTo>
                    <a:pt x="29"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2" name="Freeform 24">
              <a:extLst>
                <a:ext uri="{FF2B5EF4-FFF2-40B4-BE49-F238E27FC236}">
                  <a16:creationId xmlns:a16="http://schemas.microsoft.com/office/drawing/2014/main" id="{24B0932F-3D7B-A4AB-ABE9-1C4D50079415}"/>
                </a:ext>
              </a:extLst>
            </p:cNvPr>
            <p:cNvSpPr>
              <a:spLocks/>
            </p:cNvSpPr>
            <p:nvPr/>
          </p:nvSpPr>
          <p:spPr bwMode="auto">
            <a:xfrm>
              <a:off x="2022476" y="7140575"/>
              <a:ext cx="82550" cy="74613"/>
            </a:xfrm>
            <a:custGeom>
              <a:avLst/>
              <a:gdLst>
                <a:gd name="T0" fmla="*/ 26 w 52"/>
                <a:gd name="T1" fmla="*/ 47 h 47"/>
                <a:gd name="T2" fmla="*/ 0 w 52"/>
                <a:gd name="T3" fmla="*/ 47 h 47"/>
                <a:gd name="T4" fmla="*/ 12 w 52"/>
                <a:gd name="T5" fmla="*/ 24 h 47"/>
                <a:gd name="T6" fmla="*/ 26 w 52"/>
                <a:gd name="T7" fmla="*/ 0 h 47"/>
                <a:gd name="T8" fmla="*/ 40 w 52"/>
                <a:gd name="T9" fmla="*/ 24 h 47"/>
                <a:gd name="T10" fmla="*/ 52 w 52"/>
                <a:gd name="T11" fmla="*/ 47 h 47"/>
                <a:gd name="T12" fmla="*/ 26 w 5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2" h="47">
                  <a:moveTo>
                    <a:pt x="26" y="47"/>
                  </a:moveTo>
                  <a:lnTo>
                    <a:pt x="0" y="47"/>
                  </a:lnTo>
                  <a:lnTo>
                    <a:pt x="12" y="24"/>
                  </a:lnTo>
                  <a:lnTo>
                    <a:pt x="26" y="0"/>
                  </a:lnTo>
                  <a:lnTo>
                    <a:pt x="40" y="24"/>
                  </a:lnTo>
                  <a:lnTo>
                    <a:pt x="52"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3" name="Freeform 25">
              <a:extLst>
                <a:ext uri="{FF2B5EF4-FFF2-40B4-BE49-F238E27FC236}">
                  <a16:creationId xmlns:a16="http://schemas.microsoft.com/office/drawing/2014/main" id="{E9AD05D0-5887-D712-BA91-24336C7E26B1}"/>
                </a:ext>
              </a:extLst>
            </p:cNvPr>
            <p:cNvSpPr>
              <a:spLocks/>
            </p:cNvSpPr>
            <p:nvPr/>
          </p:nvSpPr>
          <p:spPr bwMode="auto">
            <a:xfrm>
              <a:off x="2063751" y="7140575"/>
              <a:ext cx="87313" cy="74613"/>
            </a:xfrm>
            <a:custGeom>
              <a:avLst/>
              <a:gdLst>
                <a:gd name="T0" fmla="*/ 26 w 55"/>
                <a:gd name="T1" fmla="*/ 47 h 47"/>
                <a:gd name="T2" fmla="*/ 0 w 55"/>
                <a:gd name="T3" fmla="*/ 47 h 47"/>
                <a:gd name="T4" fmla="*/ 14 w 55"/>
                <a:gd name="T5" fmla="*/ 24 h 47"/>
                <a:gd name="T6" fmla="*/ 26 w 55"/>
                <a:gd name="T7" fmla="*/ 0 h 47"/>
                <a:gd name="T8" fmla="*/ 40 w 55"/>
                <a:gd name="T9" fmla="*/ 24 h 47"/>
                <a:gd name="T10" fmla="*/ 55 w 55"/>
                <a:gd name="T11" fmla="*/ 47 h 47"/>
                <a:gd name="T12" fmla="*/ 26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6" y="47"/>
                  </a:moveTo>
                  <a:lnTo>
                    <a:pt x="0" y="47"/>
                  </a:lnTo>
                  <a:lnTo>
                    <a:pt x="14" y="24"/>
                  </a:lnTo>
                  <a:lnTo>
                    <a:pt x="26" y="0"/>
                  </a:lnTo>
                  <a:lnTo>
                    <a:pt x="40" y="24"/>
                  </a:lnTo>
                  <a:lnTo>
                    <a:pt x="55"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4" name="Freeform 26">
              <a:extLst>
                <a:ext uri="{FF2B5EF4-FFF2-40B4-BE49-F238E27FC236}">
                  <a16:creationId xmlns:a16="http://schemas.microsoft.com/office/drawing/2014/main" id="{03768D83-997A-3B07-FF39-BD2F601F0E98}"/>
                </a:ext>
              </a:extLst>
            </p:cNvPr>
            <p:cNvSpPr>
              <a:spLocks/>
            </p:cNvSpPr>
            <p:nvPr/>
          </p:nvSpPr>
          <p:spPr bwMode="auto">
            <a:xfrm>
              <a:off x="2252663" y="7140575"/>
              <a:ext cx="85725" cy="74613"/>
            </a:xfrm>
            <a:custGeom>
              <a:avLst/>
              <a:gdLst>
                <a:gd name="T0" fmla="*/ 26 w 54"/>
                <a:gd name="T1" fmla="*/ 47 h 47"/>
                <a:gd name="T2" fmla="*/ 0 w 54"/>
                <a:gd name="T3" fmla="*/ 47 h 47"/>
                <a:gd name="T4" fmla="*/ 11 w 54"/>
                <a:gd name="T5" fmla="*/ 24 h 47"/>
                <a:gd name="T6" fmla="*/ 26 w 54"/>
                <a:gd name="T7" fmla="*/ 0 h 47"/>
                <a:gd name="T8" fmla="*/ 40 w 54"/>
                <a:gd name="T9" fmla="*/ 24 h 47"/>
                <a:gd name="T10" fmla="*/ 54 w 54"/>
                <a:gd name="T11" fmla="*/ 47 h 47"/>
                <a:gd name="T12" fmla="*/ 26 w 5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4" h="47">
                  <a:moveTo>
                    <a:pt x="26" y="47"/>
                  </a:moveTo>
                  <a:lnTo>
                    <a:pt x="0" y="47"/>
                  </a:lnTo>
                  <a:lnTo>
                    <a:pt x="11" y="24"/>
                  </a:lnTo>
                  <a:lnTo>
                    <a:pt x="26" y="0"/>
                  </a:lnTo>
                  <a:lnTo>
                    <a:pt x="40" y="24"/>
                  </a:lnTo>
                  <a:lnTo>
                    <a:pt x="54"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5" name="Freeform 27">
              <a:extLst>
                <a:ext uri="{FF2B5EF4-FFF2-40B4-BE49-F238E27FC236}">
                  <a16:creationId xmlns:a16="http://schemas.microsoft.com/office/drawing/2014/main" id="{BC862985-5412-E37C-9971-E47D948F6C2F}"/>
                </a:ext>
              </a:extLst>
            </p:cNvPr>
            <p:cNvSpPr>
              <a:spLocks/>
            </p:cNvSpPr>
            <p:nvPr/>
          </p:nvSpPr>
          <p:spPr bwMode="auto">
            <a:xfrm>
              <a:off x="2308226" y="7162800"/>
              <a:ext cx="82550" cy="76200"/>
            </a:xfrm>
            <a:custGeom>
              <a:avLst/>
              <a:gdLst>
                <a:gd name="T0" fmla="*/ 26 w 52"/>
                <a:gd name="T1" fmla="*/ 48 h 48"/>
                <a:gd name="T2" fmla="*/ 0 w 52"/>
                <a:gd name="T3" fmla="*/ 48 h 48"/>
                <a:gd name="T4" fmla="*/ 12 w 52"/>
                <a:gd name="T5" fmla="*/ 24 h 48"/>
                <a:gd name="T6" fmla="*/ 26 w 52"/>
                <a:gd name="T7" fmla="*/ 0 h 48"/>
                <a:gd name="T8" fmla="*/ 41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1"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6" name="Freeform 28">
              <a:extLst>
                <a:ext uri="{FF2B5EF4-FFF2-40B4-BE49-F238E27FC236}">
                  <a16:creationId xmlns:a16="http://schemas.microsoft.com/office/drawing/2014/main" id="{B8AD61A2-E9DE-40A9-5399-75EB9A061CBF}"/>
                </a:ext>
              </a:extLst>
            </p:cNvPr>
            <p:cNvSpPr>
              <a:spLocks/>
            </p:cNvSpPr>
            <p:nvPr/>
          </p:nvSpPr>
          <p:spPr bwMode="auto">
            <a:xfrm>
              <a:off x="2368551" y="7185025"/>
              <a:ext cx="87313" cy="76200"/>
            </a:xfrm>
            <a:custGeom>
              <a:avLst/>
              <a:gdLst>
                <a:gd name="T0" fmla="*/ 29 w 55"/>
                <a:gd name="T1" fmla="*/ 48 h 48"/>
                <a:gd name="T2" fmla="*/ 0 w 55"/>
                <a:gd name="T3" fmla="*/ 48 h 48"/>
                <a:gd name="T4" fmla="*/ 14 w 55"/>
                <a:gd name="T5" fmla="*/ 24 h 48"/>
                <a:gd name="T6" fmla="*/ 29 w 55"/>
                <a:gd name="T7" fmla="*/ 0 h 48"/>
                <a:gd name="T8" fmla="*/ 43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3"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7" name="Freeform 29">
              <a:extLst>
                <a:ext uri="{FF2B5EF4-FFF2-40B4-BE49-F238E27FC236}">
                  <a16:creationId xmlns:a16="http://schemas.microsoft.com/office/drawing/2014/main" id="{D2F11B9F-0718-AA7F-88E2-2BA7F674314B}"/>
                </a:ext>
              </a:extLst>
            </p:cNvPr>
            <p:cNvSpPr>
              <a:spLocks/>
            </p:cNvSpPr>
            <p:nvPr/>
          </p:nvSpPr>
          <p:spPr bwMode="auto">
            <a:xfrm>
              <a:off x="2398713" y="7185025"/>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8" name="Freeform 30">
              <a:extLst>
                <a:ext uri="{FF2B5EF4-FFF2-40B4-BE49-F238E27FC236}">
                  <a16:creationId xmlns:a16="http://schemas.microsoft.com/office/drawing/2014/main" id="{01746CED-39B5-03B8-6279-506C8162BF58}"/>
                </a:ext>
              </a:extLst>
            </p:cNvPr>
            <p:cNvSpPr>
              <a:spLocks/>
            </p:cNvSpPr>
            <p:nvPr/>
          </p:nvSpPr>
          <p:spPr bwMode="auto">
            <a:xfrm>
              <a:off x="2409826" y="7185025"/>
              <a:ext cx="87313" cy="76200"/>
            </a:xfrm>
            <a:custGeom>
              <a:avLst/>
              <a:gdLst>
                <a:gd name="T0" fmla="*/ 29 w 55"/>
                <a:gd name="T1" fmla="*/ 48 h 48"/>
                <a:gd name="T2" fmla="*/ 0 w 55"/>
                <a:gd name="T3" fmla="*/ 48 h 48"/>
                <a:gd name="T4" fmla="*/ 14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9" name="Freeform 31">
              <a:extLst>
                <a:ext uri="{FF2B5EF4-FFF2-40B4-BE49-F238E27FC236}">
                  <a16:creationId xmlns:a16="http://schemas.microsoft.com/office/drawing/2014/main" id="{D6D16085-8AE2-DB4B-2767-51577CA1CDC8}"/>
                </a:ext>
              </a:extLst>
            </p:cNvPr>
            <p:cNvSpPr>
              <a:spLocks/>
            </p:cNvSpPr>
            <p:nvPr/>
          </p:nvSpPr>
          <p:spPr bwMode="auto">
            <a:xfrm>
              <a:off x="2598738" y="7185025"/>
              <a:ext cx="85725" cy="76200"/>
            </a:xfrm>
            <a:custGeom>
              <a:avLst/>
              <a:gdLst>
                <a:gd name="T0" fmla="*/ 26 w 54"/>
                <a:gd name="T1" fmla="*/ 48 h 48"/>
                <a:gd name="T2" fmla="*/ 0 w 54"/>
                <a:gd name="T3" fmla="*/ 48 h 48"/>
                <a:gd name="T4" fmla="*/ 14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4"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0" name="Freeform 32">
              <a:extLst>
                <a:ext uri="{FF2B5EF4-FFF2-40B4-BE49-F238E27FC236}">
                  <a16:creationId xmlns:a16="http://schemas.microsoft.com/office/drawing/2014/main" id="{759964A1-D883-FBF0-CAC8-7F8F71F4986C}"/>
                </a:ext>
              </a:extLst>
            </p:cNvPr>
            <p:cNvSpPr>
              <a:spLocks/>
            </p:cNvSpPr>
            <p:nvPr/>
          </p:nvSpPr>
          <p:spPr bwMode="auto">
            <a:xfrm>
              <a:off x="2613026" y="7234238"/>
              <a:ext cx="84138" cy="76200"/>
            </a:xfrm>
            <a:custGeom>
              <a:avLst/>
              <a:gdLst>
                <a:gd name="T0" fmla="*/ 26 w 53"/>
                <a:gd name="T1" fmla="*/ 48 h 48"/>
                <a:gd name="T2" fmla="*/ 0 w 53"/>
                <a:gd name="T3" fmla="*/ 48 h 48"/>
                <a:gd name="T4" fmla="*/ 12 w 53"/>
                <a:gd name="T5" fmla="*/ 24 h 48"/>
                <a:gd name="T6" fmla="*/ 26 w 53"/>
                <a:gd name="T7" fmla="*/ 0 h 48"/>
                <a:gd name="T8" fmla="*/ 41 w 53"/>
                <a:gd name="T9" fmla="*/ 24 h 48"/>
                <a:gd name="T10" fmla="*/ 53 w 53"/>
                <a:gd name="T11" fmla="*/ 48 h 48"/>
                <a:gd name="T12" fmla="*/ 26 w 53"/>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3" h="48">
                  <a:moveTo>
                    <a:pt x="26" y="48"/>
                  </a:moveTo>
                  <a:lnTo>
                    <a:pt x="0" y="48"/>
                  </a:lnTo>
                  <a:lnTo>
                    <a:pt x="12" y="24"/>
                  </a:lnTo>
                  <a:lnTo>
                    <a:pt x="26" y="0"/>
                  </a:lnTo>
                  <a:lnTo>
                    <a:pt x="41" y="24"/>
                  </a:lnTo>
                  <a:lnTo>
                    <a:pt x="53"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1" name="Freeform 33">
              <a:extLst>
                <a:ext uri="{FF2B5EF4-FFF2-40B4-BE49-F238E27FC236}">
                  <a16:creationId xmlns:a16="http://schemas.microsoft.com/office/drawing/2014/main" id="{88CF831D-115A-BB84-B2EE-8D53375E7E10}"/>
                </a:ext>
              </a:extLst>
            </p:cNvPr>
            <p:cNvSpPr>
              <a:spLocks/>
            </p:cNvSpPr>
            <p:nvPr/>
          </p:nvSpPr>
          <p:spPr bwMode="auto">
            <a:xfrm>
              <a:off x="2625726" y="7234238"/>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2" name="Freeform 34">
              <a:extLst>
                <a:ext uri="{FF2B5EF4-FFF2-40B4-BE49-F238E27FC236}">
                  <a16:creationId xmlns:a16="http://schemas.microsoft.com/office/drawing/2014/main" id="{8D2B01F3-23ED-957D-8D2F-9D34768413A0}"/>
                </a:ext>
              </a:extLst>
            </p:cNvPr>
            <p:cNvSpPr>
              <a:spLocks/>
            </p:cNvSpPr>
            <p:nvPr/>
          </p:nvSpPr>
          <p:spPr bwMode="auto">
            <a:xfrm>
              <a:off x="2640013" y="7234238"/>
              <a:ext cx="87313" cy="76200"/>
            </a:xfrm>
            <a:custGeom>
              <a:avLst/>
              <a:gdLst>
                <a:gd name="T0" fmla="*/ 26 w 55"/>
                <a:gd name="T1" fmla="*/ 48 h 48"/>
                <a:gd name="T2" fmla="*/ 0 w 55"/>
                <a:gd name="T3" fmla="*/ 48 h 48"/>
                <a:gd name="T4" fmla="*/ 14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4"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3" name="Freeform 35">
              <a:extLst>
                <a:ext uri="{FF2B5EF4-FFF2-40B4-BE49-F238E27FC236}">
                  <a16:creationId xmlns:a16="http://schemas.microsoft.com/office/drawing/2014/main" id="{E01FEA76-8ED2-D938-A553-11EB33B80DD5}"/>
                </a:ext>
              </a:extLst>
            </p:cNvPr>
            <p:cNvSpPr>
              <a:spLocks/>
            </p:cNvSpPr>
            <p:nvPr/>
          </p:nvSpPr>
          <p:spPr bwMode="auto">
            <a:xfrm>
              <a:off x="2922588" y="7291388"/>
              <a:ext cx="82550" cy="74613"/>
            </a:xfrm>
            <a:custGeom>
              <a:avLst/>
              <a:gdLst>
                <a:gd name="T0" fmla="*/ 26 w 52"/>
                <a:gd name="T1" fmla="*/ 47 h 47"/>
                <a:gd name="T2" fmla="*/ 0 w 52"/>
                <a:gd name="T3" fmla="*/ 47 h 47"/>
                <a:gd name="T4" fmla="*/ 12 w 52"/>
                <a:gd name="T5" fmla="*/ 24 h 47"/>
                <a:gd name="T6" fmla="*/ 26 w 52"/>
                <a:gd name="T7" fmla="*/ 0 h 47"/>
                <a:gd name="T8" fmla="*/ 40 w 52"/>
                <a:gd name="T9" fmla="*/ 24 h 47"/>
                <a:gd name="T10" fmla="*/ 52 w 52"/>
                <a:gd name="T11" fmla="*/ 47 h 47"/>
                <a:gd name="T12" fmla="*/ 26 w 5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2" h="47">
                  <a:moveTo>
                    <a:pt x="26" y="47"/>
                  </a:moveTo>
                  <a:lnTo>
                    <a:pt x="0" y="47"/>
                  </a:lnTo>
                  <a:lnTo>
                    <a:pt x="12" y="24"/>
                  </a:lnTo>
                  <a:lnTo>
                    <a:pt x="26" y="0"/>
                  </a:lnTo>
                  <a:lnTo>
                    <a:pt x="40" y="24"/>
                  </a:lnTo>
                  <a:lnTo>
                    <a:pt x="52"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4" name="Freeform 36">
              <a:extLst>
                <a:ext uri="{FF2B5EF4-FFF2-40B4-BE49-F238E27FC236}">
                  <a16:creationId xmlns:a16="http://schemas.microsoft.com/office/drawing/2014/main" id="{38C58C48-B243-663D-8660-3B277ADB0326}"/>
                </a:ext>
              </a:extLst>
            </p:cNvPr>
            <p:cNvSpPr>
              <a:spLocks/>
            </p:cNvSpPr>
            <p:nvPr/>
          </p:nvSpPr>
          <p:spPr bwMode="auto">
            <a:xfrm>
              <a:off x="2994026" y="7329488"/>
              <a:ext cx="87313" cy="71438"/>
            </a:xfrm>
            <a:custGeom>
              <a:avLst/>
              <a:gdLst>
                <a:gd name="T0" fmla="*/ 29 w 55"/>
                <a:gd name="T1" fmla="*/ 45 h 45"/>
                <a:gd name="T2" fmla="*/ 0 w 55"/>
                <a:gd name="T3" fmla="*/ 45 h 45"/>
                <a:gd name="T4" fmla="*/ 14 w 55"/>
                <a:gd name="T5" fmla="*/ 23 h 45"/>
                <a:gd name="T6" fmla="*/ 29 w 55"/>
                <a:gd name="T7" fmla="*/ 0 h 45"/>
                <a:gd name="T8" fmla="*/ 43 w 55"/>
                <a:gd name="T9" fmla="*/ 23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4" y="23"/>
                  </a:lnTo>
                  <a:lnTo>
                    <a:pt x="29" y="0"/>
                  </a:lnTo>
                  <a:lnTo>
                    <a:pt x="43" y="23"/>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5" name="Freeform 37">
              <a:extLst>
                <a:ext uri="{FF2B5EF4-FFF2-40B4-BE49-F238E27FC236}">
                  <a16:creationId xmlns:a16="http://schemas.microsoft.com/office/drawing/2014/main" id="{65838D7A-F7EC-5DEC-9673-DA3E4ED811B7}"/>
                </a:ext>
              </a:extLst>
            </p:cNvPr>
            <p:cNvSpPr>
              <a:spLocks/>
            </p:cNvSpPr>
            <p:nvPr/>
          </p:nvSpPr>
          <p:spPr bwMode="auto">
            <a:xfrm>
              <a:off x="3095626" y="7340600"/>
              <a:ext cx="87313" cy="74613"/>
            </a:xfrm>
            <a:custGeom>
              <a:avLst/>
              <a:gdLst>
                <a:gd name="T0" fmla="*/ 29 w 55"/>
                <a:gd name="T1" fmla="*/ 47 h 47"/>
                <a:gd name="T2" fmla="*/ 0 w 55"/>
                <a:gd name="T3" fmla="*/ 47 h 47"/>
                <a:gd name="T4" fmla="*/ 14 w 55"/>
                <a:gd name="T5" fmla="*/ 23 h 47"/>
                <a:gd name="T6" fmla="*/ 29 w 55"/>
                <a:gd name="T7" fmla="*/ 0 h 47"/>
                <a:gd name="T8" fmla="*/ 43 w 55"/>
                <a:gd name="T9" fmla="*/ 23 h 47"/>
                <a:gd name="T10" fmla="*/ 55 w 55"/>
                <a:gd name="T11" fmla="*/ 47 h 47"/>
                <a:gd name="T12" fmla="*/ 29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9" y="47"/>
                  </a:moveTo>
                  <a:lnTo>
                    <a:pt x="0" y="47"/>
                  </a:lnTo>
                  <a:lnTo>
                    <a:pt x="14" y="23"/>
                  </a:lnTo>
                  <a:lnTo>
                    <a:pt x="29" y="0"/>
                  </a:lnTo>
                  <a:lnTo>
                    <a:pt x="43" y="23"/>
                  </a:lnTo>
                  <a:lnTo>
                    <a:pt x="55" y="47"/>
                  </a:lnTo>
                  <a:lnTo>
                    <a:pt x="29"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6" name="Freeform 38">
              <a:extLst>
                <a:ext uri="{FF2B5EF4-FFF2-40B4-BE49-F238E27FC236}">
                  <a16:creationId xmlns:a16="http://schemas.microsoft.com/office/drawing/2014/main" id="{A5C807C7-F947-1DA5-6124-F0334793C231}"/>
                </a:ext>
              </a:extLst>
            </p:cNvPr>
            <p:cNvSpPr>
              <a:spLocks/>
            </p:cNvSpPr>
            <p:nvPr/>
          </p:nvSpPr>
          <p:spPr bwMode="auto">
            <a:xfrm>
              <a:off x="3243263" y="7373938"/>
              <a:ext cx="85725" cy="71438"/>
            </a:xfrm>
            <a:custGeom>
              <a:avLst/>
              <a:gdLst>
                <a:gd name="T0" fmla="*/ 26 w 54"/>
                <a:gd name="T1" fmla="*/ 45 h 45"/>
                <a:gd name="T2" fmla="*/ 0 w 54"/>
                <a:gd name="T3" fmla="*/ 45 h 45"/>
                <a:gd name="T4" fmla="*/ 14 w 54"/>
                <a:gd name="T5" fmla="*/ 24 h 45"/>
                <a:gd name="T6" fmla="*/ 26 w 54"/>
                <a:gd name="T7" fmla="*/ 0 h 45"/>
                <a:gd name="T8" fmla="*/ 40 w 54"/>
                <a:gd name="T9" fmla="*/ 24 h 45"/>
                <a:gd name="T10" fmla="*/ 54 w 54"/>
                <a:gd name="T11" fmla="*/ 45 h 45"/>
                <a:gd name="T12" fmla="*/ 26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6" y="45"/>
                  </a:moveTo>
                  <a:lnTo>
                    <a:pt x="0" y="45"/>
                  </a:lnTo>
                  <a:lnTo>
                    <a:pt x="14" y="24"/>
                  </a:lnTo>
                  <a:lnTo>
                    <a:pt x="26" y="0"/>
                  </a:lnTo>
                  <a:lnTo>
                    <a:pt x="40" y="24"/>
                  </a:lnTo>
                  <a:lnTo>
                    <a:pt x="54"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7" name="Freeform 39">
              <a:extLst>
                <a:ext uri="{FF2B5EF4-FFF2-40B4-BE49-F238E27FC236}">
                  <a16:creationId xmlns:a16="http://schemas.microsoft.com/office/drawing/2014/main" id="{C4CDF855-0CEF-4F12-4466-8DFEE935F2BA}"/>
                </a:ext>
              </a:extLst>
            </p:cNvPr>
            <p:cNvSpPr>
              <a:spLocks/>
            </p:cNvSpPr>
            <p:nvPr/>
          </p:nvSpPr>
          <p:spPr bwMode="auto">
            <a:xfrm>
              <a:off x="3306763" y="7392988"/>
              <a:ext cx="87313" cy="71438"/>
            </a:xfrm>
            <a:custGeom>
              <a:avLst/>
              <a:gdLst>
                <a:gd name="T0" fmla="*/ 28 w 55"/>
                <a:gd name="T1" fmla="*/ 45 h 45"/>
                <a:gd name="T2" fmla="*/ 0 w 55"/>
                <a:gd name="T3" fmla="*/ 45 h 45"/>
                <a:gd name="T4" fmla="*/ 14 w 55"/>
                <a:gd name="T5" fmla="*/ 24 h 45"/>
                <a:gd name="T6" fmla="*/ 28 w 55"/>
                <a:gd name="T7" fmla="*/ 0 h 45"/>
                <a:gd name="T8" fmla="*/ 40 w 55"/>
                <a:gd name="T9" fmla="*/ 24 h 45"/>
                <a:gd name="T10" fmla="*/ 55 w 55"/>
                <a:gd name="T11" fmla="*/ 45 h 45"/>
                <a:gd name="T12" fmla="*/ 28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8" y="45"/>
                  </a:moveTo>
                  <a:lnTo>
                    <a:pt x="0" y="45"/>
                  </a:lnTo>
                  <a:lnTo>
                    <a:pt x="14" y="24"/>
                  </a:lnTo>
                  <a:lnTo>
                    <a:pt x="28" y="0"/>
                  </a:lnTo>
                  <a:lnTo>
                    <a:pt x="40" y="24"/>
                  </a:lnTo>
                  <a:lnTo>
                    <a:pt x="55"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8" name="Freeform 40">
              <a:extLst>
                <a:ext uri="{FF2B5EF4-FFF2-40B4-BE49-F238E27FC236}">
                  <a16:creationId xmlns:a16="http://schemas.microsoft.com/office/drawing/2014/main" id="{8C6D33BD-179A-E771-3174-0EB53BE21FBC}"/>
                </a:ext>
              </a:extLst>
            </p:cNvPr>
            <p:cNvSpPr>
              <a:spLocks/>
            </p:cNvSpPr>
            <p:nvPr/>
          </p:nvSpPr>
          <p:spPr bwMode="auto">
            <a:xfrm>
              <a:off x="3375026" y="7392988"/>
              <a:ext cx="82550" cy="71438"/>
            </a:xfrm>
            <a:custGeom>
              <a:avLst/>
              <a:gdLst>
                <a:gd name="T0" fmla="*/ 26 w 52"/>
                <a:gd name="T1" fmla="*/ 45 h 45"/>
                <a:gd name="T2" fmla="*/ 0 w 52"/>
                <a:gd name="T3" fmla="*/ 45 h 45"/>
                <a:gd name="T4" fmla="*/ 12 w 52"/>
                <a:gd name="T5" fmla="*/ 24 h 45"/>
                <a:gd name="T6" fmla="*/ 26 w 52"/>
                <a:gd name="T7" fmla="*/ 0 h 45"/>
                <a:gd name="T8" fmla="*/ 40 w 52"/>
                <a:gd name="T9" fmla="*/ 24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2" y="24"/>
                  </a:lnTo>
                  <a:lnTo>
                    <a:pt x="26" y="0"/>
                  </a:lnTo>
                  <a:lnTo>
                    <a:pt x="40" y="24"/>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9" name="Freeform 41">
              <a:extLst>
                <a:ext uri="{FF2B5EF4-FFF2-40B4-BE49-F238E27FC236}">
                  <a16:creationId xmlns:a16="http://schemas.microsoft.com/office/drawing/2014/main" id="{1D984CAB-64A2-C3A2-2B44-0BB0D69C4F53}"/>
                </a:ext>
              </a:extLst>
            </p:cNvPr>
            <p:cNvSpPr>
              <a:spLocks/>
            </p:cNvSpPr>
            <p:nvPr/>
          </p:nvSpPr>
          <p:spPr bwMode="auto">
            <a:xfrm>
              <a:off x="3551238" y="7431088"/>
              <a:ext cx="87313" cy="71438"/>
            </a:xfrm>
            <a:custGeom>
              <a:avLst/>
              <a:gdLst>
                <a:gd name="T0" fmla="*/ 26 w 55"/>
                <a:gd name="T1" fmla="*/ 45 h 45"/>
                <a:gd name="T2" fmla="*/ 0 w 55"/>
                <a:gd name="T3" fmla="*/ 45 h 45"/>
                <a:gd name="T4" fmla="*/ 12 w 55"/>
                <a:gd name="T5" fmla="*/ 21 h 45"/>
                <a:gd name="T6" fmla="*/ 26 w 55"/>
                <a:gd name="T7" fmla="*/ 0 h 45"/>
                <a:gd name="T8" fmla="*/ 41 w 55"/>
                <a:gd name="T9" fmla="*/ 21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2" y="21"/>
                  </a:lnTo>
                  <a:lnTo>
                    <a:pt x="26" y="0"/>
                  </a:lnTo>
                  <a:lnTo>
                    <a:pt x="41" y="21"/>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0" name="Freeform 42">
              <a:extLst>
                <a:ext uri="{FF2B5EF4-FFF2-40B4-BE49-F238E27FC236}">
                  <a16:creationId xmlns:a16="http://schemas.microsoft.com/office/drawing/2014/main" id="{3FD93F74-C0F0-ED20-C524-F44D6EFEA6D8}"/>
                </a:ext>
              </a:extLst>
            </p:cNvPr>
            <p:cNvSpPr>
              <a:spLocks/>
            </p:cNvSpPr>
            <p:nvPr/>
          </p:nvSpPr>
          <p:spPr bwMode="auto">
            <a:xfrm>
              <a:off x="3592513" y="7431088"/>
              <a:ext cx="84138" cy="71438"/>
            </a:xfrm>
            <a:custGeom>
              <a:avLst/>
              <a:gdLst>
                <a:gd name="T0" fmla="*/ 26 w 53"/>
                <a:gd name="T1" fmla="*/ 45 h 45"/>
                <a:gd name="T2" fmla="*/ 0 w 53"/>
                <a:gd name="T3" fmla="*/ 45 h 45"/>
                <a:gd name="T4" fmla="*/ 12 w 53"/>
                <a:gd name="T5" fmla="*/ 21 h 45"/>
                <a:gd name="T6" fmla="*/ 26 w 53"/>
                <a:gd name="T7" fmla="*/ 0 h 45"/>
                <a:gd name="T8" fmla="*/ 41 w 53"/>
                <a:gd name="T9" fmla="*/ 21 h 45"/>
                <a:gd name="T10" fmla="*/ 53 w 53"/>
                <a:gd name="T11" fmla="*/ 45 h 45"/>
                <a:gd name="T12" fmla="*/ 26 w 53"/>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3" h="45">
                  <a:moveTo>
                    <a:pt x="26" y="45"/>
                  </a:moveTo>
                  <a:lnTo>
                    <a:pt x="0" y="45"/>
                  </a:lnTo>
                  <a:lnTo>
                    <a:pt x="12" y="21"/>
                  </a:lnTo>
                  <a:lnTo>
                    <a:pt x="26" y="0"/>
                  </a:lnTo>
                  <a:lnTo>
                    <a:pt x="41" y="21"/>
                  </a:lnTo>
                  <a:lnTo>
                    <a:pt x="53"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1" name="Freeform 43">
              <a:extLst>
                <a:ext uri="{FF2B5EF4-FFF2-40B4-BE49-F238E27FC236}">
                  <a16:creationId xmlns:a16="http://schemas.microsoft.com/office/drawing/2014/main" id="{407BC60E-1BC8-5750-FC07-C3AF13F83E69}"/>
                </a:ext>
              </a:extLst>
            </p:cNvPr>
            <p:cNvSpPr>
              <a:spLocks/>
            </p:cNvSpPr>
            <p:nvPr/>
          </p:nvSpPr>
          <p:spPr bwMode="auto">
            <a:xfrm>
              <a:off x="3600451" y="7431088"/>
              <a:ext cx="87313" cy="71438"/>
            </a:xfrm>
            <a:custGeom>
              <a:avLst/>
              <a:gdLst>
                <a:gd name="T0" fmla="*/ 26 w 55"/>
                <a:gd name="T1" fmla="*/ 45 h 45"/>
                <a:gd name="T2" fmla="*/ 0 w 55"/>
                <a:gd name="T3" fmla="*/ 45 h 45"/>
                <a:gd name="T4" fmla="*/ 14 w 55"/>
                <a:gd name="T5" fmla="*/ 21 h 45"/>
                <a:gd name="T6" fmla="*/ 26 w 55"/>
                <a:gd name="T7" fmla="*/ 0 h 45"/>
                <a:gd name="T8" fmla="*/ 40 w 55"/>
                <a:gd name="T9" fmla="*/ 21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4" y="21"/>
                  </a:lnTo>
                  <a:lnTo>
                    <a:pt x="26" y="0"/>
                  </a:lnTo>
                  <a:lnTo>
                    <a:pt x="40" y="21"/>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2" name="Freeform 44">
              <a:extLst>
                <a:ext uri="{FF2B5EF4-FFF2-40B4-BE49-F238E27FC236}">
                  <a16:creationId xmlns:a16="http://schemas.microsoft.com/office/drawing/2014/main" id="{5753B145-B61F-B83F-4FE2-981E66ABF688}"/>
                </a:ext>
              </a:extLst>
            </p:cNvPr>
            <p:cNvSpPr>
              <a:spLocks/>
            </p:cNvSpPr>
            <p:nvPr/>
          </p:nvSpPr>
          <p:spPr bwMode="auto">
            <a:xfrm>
              <a:off x="3630613" y="7431088"/>
              <a:ext cx="87313" cy="71438"/>
            </a:xfrm>
            <a:custGeom>
              <a:avLst/>
              <a:gdLst>
                <a:gd name="T0" fmla="*/ 29 w 55"/>
                <a:gd name="T1" fmla="*/ 45 h 45"/>
                <a:gd name="T2" fmla="*/ 0 w 55"/>
                <a:gd name="T3" fmla="*/ 45 h 45"/>
                <a:gd name="T4" fmla="*/ 14 w 55"/>
                <a:gd name="T5" fmla="*/ 21 h 45"/>
                <a:gd name="T6" fmla="*/ 29 w 55"/>
                <a:gd name="T7" fmla="*/ 0 h 45"/>
                <a:gd name="T8" fmla="*/ 40 w 55"/>
                <a:gd name="T9" fmla="*/ 21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4" y="21"/>
                  </a:lnTo>
                  <a:lnTo>
                    <a:pt x="29" y="0"/>
                  </a:lnTo>
                  <a:lnTo>
                    <a:pt x="40" y="21"/>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3" name="Freeform 45">
              <a:extLst>
                <a:ext uri="{FF2B5EF4-FFF2-40B4-BE49-F238E27FC236}">
                  <a16:creationId xmlns:a16="http://schemas.microsoft.com/office/drawing/2014/main" id="{24559A8E-7D8D-7160-BF00-E08A983E173D}"/>
                </a:ext>
              </a:extLst>
            </p:cNvPr>
            <p:cNvSpPr>
              <a:spLocks/>
            </p:cNvSpPr>
            <p:nvPr/>
          </p:nvSpPr>
          <p:spPr bwMode="auto">
            <a:xfrm>
              <a:off x="3641726" y="7431088"/>
              <a:ext cx="87313" cy="71438"/>
            </a:xfrm>
            <a:custGeom>
              <a:avLst/>
              <a:gdLst>
                <a:gd name="T0" fmla="*/ 26 w 55"/>
                <a:gd name="T1" fmla="*/ 45 h 45"/>
                <a:gd name="T2" fmla="*/ 0 w 55"/>
                <a:gd name="T3" fmla="*/ 45 h 45"/>
                <a:gd name="T4" fmla="*/ 14 w 55"/>
                <a:gd name="T5" fmla="*/ 21 h 45"/>
                <a:gd name="T6" fmla="*/ 26 w 55"/>
                <a:gd name="T7" fmla="*/ 0 h 45"/>
                <a:gd name="T8" fmla="*/ 41 w 55"/>
                <a:gd name="T9" fmla="*/ 21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4" y="21"/>
                  </a:lnTo>
                  <a:lnTo>
                    <a:pt x="26" y="0"/>
                  </a:lnTo>
                  <a:lnTo>
                    <a:pt x="41" y="21"/>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4" name="Freeform 46">
              <a:extLst>
                <a:ext uri="{FF2B5EF4-FFF2-40B4-BE49-F238E27FC236}">
                  <a16:creationId xmlns:a16="http://schemas.microsoft.com/office/drawing/2014/main" id="{8FA016D0-D9AD-EFDB-9FB1-FCE2DD789DCB}"/>
                </a:ext>
              </a:extLst>
            </p:cNvPr>
            <p:cNvSpPr>
              <a:spLocks/>
            </p:cNvSpPr>
            <p:nvPr/>
          </p:nvSpPr>
          <p:spPr bwMode="auto">
            <a:xfrm>
              <a:off x="3694113" y="7431088"/>
              <a:ext cx="87313" cy="71438"/>
            </a:xfrm>
            <a:custGeom>
              <a:avLst/>
              <a:gdLst>
                <a:gd name="T0" fmla="*/ 29 w 55"/>
                <a:gd name="T1" fmla="*/ 45 h 45"/>
                <a:gd name="T2" fmla="*/ 0 w 55"/>
                <a:gd name="T3" fmla="*/ 45 h 45"/>
                <a:gd name="T4" fmla="*/ 15 w 55"/>
                <a:gd name="T5" fmla="*/ 21 h 45"/>
                <a:gd name="T6" fmla="*/ 29 w 55"/>
                <a:gd name="T7" fmla="*/ 0 h 45"/>
                <a:gd name="T8" fmla="*/ 43 w 55"/>
                <a:gd name="T9" fmla="*/ 21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1"/>
                  </a:lnTo>
                  <a:lnTo>
                    <a:pt x="29" y="0"/>
                  </a:lnTo>
                  <a:lnTo>
                    <a:pt x="43" y="21"/>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5" name="Freeform 47">
              <a:extLst>
                <a:ext uri="{FF2B5EF4-FFF2-40B4-BE49-F238E27FC236}">
                  <a16:creationId xmlns:a16="http://schemas.microsoft.com/office/drawing/2014/main" id="{9708E749-1FB4-5B05-DD70-0E1EFE759402}"/>
                </a:ext>
              </a:extLst>
            </p:cNvPr>
            <p:cNvSpPr>
              <a:spLocks/>
            </p:cNvSpPr>
            <p:nvPr/>
          </p:nvSpPr>
          <p:spPr bwMode="auto">
            <a:xfrm>
              <a:off x="3709988" y="7431088"/>
              <a:ext cx="85725" cy="71438"/>
            </a:xfrm>
            <a:custGeom>
              <a:avLst/>
              <a:gdLst>
                <a:gd name="T0" fmla="*/ 28 w 54"/>
                <a:gd name="T1" fmla="*/ 45 h 45"/>
                <a:gd name="T2" fmla="*/ 0 w 54"/>
                <a:gd name="T3" fmla="*/ 45 h 45"/>
                <a:gd name="T4" fmla="*/ 14 w 54"/>
                <a:gd name="T5" fmla="*/ 21 h 45"/>
                <a:gd name="T6" fmla="*/ 28 w 54"/>
                <a:gd name="T7" fmla="*/ 0 h 45"/>
                <a:gd name="T8" fmla="*/ 40 w 54"/>
                <a:gd name="T9" fmla="*/ 21 h 45"/>
                <a:gd name="T10" fmla="*/ 54 w 54"/>
                <a:gd name="T11" fmla="*/ 45 h 45"/>
                <a:gd name="T12" fmla="*/ 28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8" y="45"/>
                  </a:moveTo>
                  <a:lnTo>
                    <a:pt x="0" y="45"/>
                  </a:lnTo>
                  <a:lnTo>
                    <a:pt x="14" y="21"/>
                  </a:lnTo>
                  <a:lnTo>
                    <a:pt x="28" y="0"/>
                  </a:lnTo>
                  <a:lnTo>
                    <a:pt x="40" y="21"/>
                  </a:lnTo>
                  <a:lnTo>
                    <a:pt x="54"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6" name="Freeform 48">
              <a:extLst>
                <a:ext uri="{FF2B5EF4-FFF2-40B4-BE49-F238E27FC236}">
                  <a16:creationId xmlns:a16="http://schemas.microsoft.com/office/drawing/2014/main" id="{6D82C11A-EF04-3A0E-182D-BB25DFC4ED6B}"/>
                </a:ext>
              </a:extLst>
            </p:cNvPr>
            <p:cNvSpPr>
              <a:spLocks/>
            </p:cNvSpPr>
            <p:nvPr/>
          </p:nvSpPr>
          <p:spPr bwMode="auto">
            <a:xfrm>
              <a:off x="3751263" y="7431088"/>
              <a:ext cx="87313" cy="71438"/>
            </a:xfrm>
            <a:custGeom>
              <a:avLst/>
              <a:gdLst>
                <a:gd name="T0" fmla="*/ 26 w 55"/>
                <a:gd name="T1" fmla="*/ 45 h 45"/>
                <a:gd name="T2" fmla="*/ 0 w 55"/>
                <a:gd name="T3" fmla="*/ 45 h 45"/>
                <a:gd name="T4" fmla="*/ 14 w 55"/>
                <a:gd name="T5" fmla="*/ 21 h 45"/>
                <a:gd name="T6" fmla="*/ 26 w 55"/>
                <a:gd name="T7" fmla="*/ 0 h 45"/>
                <a:gd name="T8" fmla="*/ 40 w 55"/>
                <a:gd name="T9" fmla="*/ 21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4" y="21"/>
                  </a:lnTo>
                  <a:lnTo>
                    <a:pt x="26" y="0"/>
                  </a:lnTo>
                  <a:lnTo>
                    <a:pt x="40" y="21"/>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7" name="Freeform 49">
              <a:extLst>
                <a:ext uri="{FF2B5EF4-FFF2-40B4-BE49-F238E27FC236}">
                  <a16:creationId xmlns:a16="http://schemas.microsoft.com/office/drawing/2014/main" id="{58B3707C-8BAA-27E0-7A10-282FFDE20307}"/>
                </a:ext>
              </a:extLst>
            </p:cNvPr>
            <p:cNvSpPr>
              <a:spLocks/>
            </p:cNvSpPr>
            <p:nvPr/>
          </p:nvSpPr>
          <p:spPr bwMode="auto">
            <a:xfrm>
              <a:off x="3830638" y="7431088"/>
              <a:ext cx="85725" cy="71438"/>
            </a:xfrm>
            <a:custGeom>
              <a:avLst/>
              <a:gdLst>
                <a:gd name="T0" fmla="*/ 28 w 54"/>
                <a:gd name="T1" fmla="*/ 45 h 45"/>
                <a:gd name="T2" fmla="*/ 0 w 54"/>
                <a:gd name="T3" fmla="*/ 45 h 45"/>
                <a:gd name="T4" fmla="*/ 14 w 54"/>
                <a:gd name="T5" fmla="*/ 21 h 45"/>
                <a:gd name="T6" fmla="*/ 28 w 54"/>
                <a:gd name="T7" fmla="*/ 0 h 45"/>
                <a:gd name="T8" fmla="*/ 40 w 54"/>
                <a:gd name="T9" fmla="*/ 21 h 45"/>
                <a:gd name="T10" fmla="*/ 54 w 54"/>
                <a:gd name="T11" fmla="*/ 45 h 45"/>
                <a:gd name="T12" fmla="*/ 28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8" y="45"/>
                  </a:moveTo>
                  <a:lnTo>
                    <a:pt x="0" y="45"/>
                  </a:lnTo>
                  <a:lnTo>
                    <a:pt x="14" y="21"/>
                  </a:lnTo>
                  <a:lnTo>
                    <a:pt x="28" y="0"/>
                  </a:lnTo>
                  <a:lnTo>
                    <a:pt x="40" y="21"/>
                  </a:lnTo>
                  <a:lnTo>
                    <a:pt x="54"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8" name="Freeform 50">
              <a:extLst>
                <a:ext uri="{FF2B5EF4-FFF2-40B4-BE49-F238E27FC236}">
                  <a16:creationId xmlns:a16="http://schemas.microsoft.com/office/drawing/2014/main" id="{47A86C34-F5CC-CEBA-E064-013A1BC151A8}"/>
                </a:ext>
              </a:extLst>
            </p:cNvPr>
            <p:cNvSpPr>
              <a:spLocks/>
            </p:cNvSpPr>
            <p:nvPr/>
          </p:nvSpPr>
          <p:spPr bwMode="auto">
            <a:xfrm>
              <a:off x="3879851" y="7456488"/>
              <a:ext cx="85725" cy="73025"/>
            </a:xfrm>
            <a:custGeom>
              <a:avLst/>
              <a:gdLst>
                <a:gd name="T0" fmla="*/ 26 w 54"/>
                <a:gd name="T1" fmla="*/ 46 h 46"/>
                <a:gd name="T2" fmla="*/ 0 w 54"/>
                <a:gd name="T3" fmla="*/ 46 h 46"/>
                <a:gd name="T4" fmla="*/ 14 w 54"/>
                <a:gd name="T5" fmla="*/ 22 h 46"/>
                <a:gd name="T6" fmla="*/ 26 w 54"/>
                <a:gd name="T7" fmla="*/ 0 h 46"/>
                <a:gd name="T8" fmla="*/ 40 w 54"/>
                <a:gd name="T9" fmla="*/ 22 h 46"/>
                <a:gd name="T10" fmla="*/ 54 w 54"/>
                <a:gd name="T11" fmla="*/ 46 h 46"/>
                <a:gd name="T12" fmla="*/ 26 w 5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26" y="46"/>
                  </a:moveTo>
                  <a:lnTo>
                    <a:pt x="0" y="46"/>
                  </a:lnTo>
                  <a:lnTo>
                    <a:pt x="14" y="22"/>
                  </a:lnTo>
                  <a:lnTo>
                    <a:pt x="26" y="0"/>
                  </a:lnTo>
                  <a:lnTo>
                    <a:pt x="40" y="22"/>
                  </a:lnTo>
                  <a:lnTo>
                    <a:pt x="54" y="46"/>
                  </a:lnTo>
                  <a:lnTo>
                    <a:pt x="26"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9" name="Freeform 51">
              <a:extLst>
                <a:ext uri="{FF2B5EF4-FFF2-40B4-BE49-F238E27FC236}">
                  <a16:creationId xmlns:a16="http://schemas.microsoft.com/office/drawing/2014/main" id="{810742E8-DB8D-ACE8-9EC4-B4FA8ADC457F}"/>
                </a:ext>
              </a:extLst>
            </p:cNvPr>
            <p:cNvSpPr>
              <a:spLocks/>
            </p:cNvSpPr>
            <p:nvPr/>
          </p:nvSpPr>
          <p:spPr bwMode="auto">
            <a:xfrm>
              <a:off x="3935413" y="7483475"/>
              <a:ext cx="87313" cy="71438"/>
            </a:xfrm>
            <a:custGeom>
              <a:avLst/>
              <a:gdLst>
                <a:gd name="T0" fmla="*/ 29 w 55"/>
                <a:gd name="T1" fmla="*/ 45 h 45"/>
                <a:gd name="T2" fmla="*/ 0 w 55"/>
                <a:gd name="T3" fmla="*/ 45 h 45"/>
                <a:gd name="T4" fmla="*/ 14 w 55"/>
                <a:gd name="T5" fmla="*/ 21 h 45"/>
                <a:gd name="T6" fmla="*/ 29 w 55"/>
                <a:gd name="T7" fmla="*/ 0 h 45"/>
                <a:gd name="T8" fmla="*/ 41 w 55"/>
                <a:gd name="T9" fmla="*/ 21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4" y="21"/>
                  </a:lnTo>
                  <a:lnTo>
                    <a:pt x="29" y="0"/>
                  </a:lnTo>
                  <a:lnTo>
                    <a:pt x="41" y="21"/>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0" name="Freeform 52">
              <a:extLst>
                <a:ext uri="{FF2B5EF4-FFF2-40B4-BE49-F238E27FC236}">
                  <a16:creationId xmlns:a16="http://schemas.microsoft.com/office/drawing/2014/main" id="{666DC369-9FCA-D3D1-D0FF-B8F58BD8F560}"/>
                </a:ext>
              </a:extLst>
            </p:cNvPr>
            <p:cNvSpPr>
              <a:spLocks/>
            </p:cNvSpPr>
            <p:nvPr/>
          </p:nvSpPr>
          <p:spPr bwMode="auto">
            <a:xfrm>
              <a:off x="4003676" y="7483475"/>
              <a:ext cx="87313" cy="71438"/>
            </a:xfrm>
            <a:custGeom>
              <a:avLst/>
              <a:gdLst>
                <a:gd name="T0" fmla="*/ 28 w 55"/>
                <a:gd name="T1" fmla="*/ 45 h 45"/>
                <a:gd name="T2" fmla="*/ 0 w 55"/>
                <a:gd name="T3" fmla="*/ 45 h 45"/>
                <a:gd name="T4" fmla="*/ 14 w 55"/>
                <a:gd name="T5" fmla="*/ 21 h 45"/>
                <a:gd name="T6" fmla="*/ 28 w 55"/>
                <a:gd name="T7" fmla="*/ 0 h 45"/>
                <a:gd name="T8" fmla="*/ 40 w 55"/>
                <a:gd name="T9" fmla="*/ 21 h 45"/>
                <a:gd name="T10" fmla="*/ 55 w 55"/>
                <a:gd name="T11" fmla="*/ 45 h 45"/>
                <a:gd name="T12" fmla="*/ 28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8" y="45"/>
                  </a:moveTo>
                  <a:lnTo>
                    <a:pt x="0" y="45"/>
                  </a:lnTo>
                  <a:lnTo>
                    <a:pt x="14" y="21"/>
                  </a:lnTo>
                  <a:lnTo>
                    <a:pt x="28" y="0"/>
                  </a:lnTo>
                  <a:lnTo>
                    <a:pt x="40" y="21"/>
                  </a:lnTo>
                  <a:lnTo>
                    <a:pt x="55"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1" name="Freeform 53">
              <a:extLst>
                <a:ext uri="{FF2B5EF4-FFF2-40B4-BE49-F238E27FC236}">
                  <a16:creationId xmlns:a16="http://schemas.microsoft.com/office/drawing/2014/main" id="{E28477D7-1406-B1CB-C0AA-607AF6BD1A85}"/>
                </a:ext>
              </a:extLst>
            </p:cNvPr>
            <p:cNvSpPr>
              <a:spLocks/>
            </p:cNvSpPr>
            <p:nvPr/>
          </p:nvSpPr>
          <p:spPr bwMode="auto">
            <a:xfrm>
              <a:off x="4192588" y="7483475"/>
              <a:ext cx="85725" cy="71438"/>
            </a:xfrm>
            <a:custGeom>
              <a:avLst/>
              <a:gdLst>
                <a:gd name="T0" fmla="*/ 26 w 54"/>
                <a:gd name="T1" fmla="*/ 45 h 45"/>
                <a:gd name="T2" fmla="*/ 0 w 54"/>
                <a:gd name="T3" fmla="*/ 45 h 45"/>
                <a:gd name="T4" fmla="*/ 14 w 54"/>
                <a:gd name="T5" fmla="*/ 21 h 45"/>
                <a:gd name="T6" fmla="*/ 26 w 54"/>
                <a:gd name="T7" fmla="*/ 0 h 45"/>
                <a:gd name="T8" fmla="*/ 40 w 54"/>
                <a:gd name="T9" fmla="*/ 21 h 45"/>
                <a:gd name="T10" fmla="*/ 54 w 54"/>
                <a:gd name="T11" fmla="*/ 45 h 45"/>
                <a:gd name="T12" fmla="*/ 26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6" y="45"/>
                  </a:moveTo>
                  <a:lnTo>
                    <a:pt x="0" y="45"/>
                  </a:lnTo>
                  <a:lnTo>
                    <a:pt x="14" y="21"/>
                  </a:lnTo>
                  <a:lnTo>
                    <a:pt x="26" y="0"/>
                  </a:lnTo>
                  <a:lnTo>
                    <a:pt x="40" y="21"/>
                  </a:lnTo>
                  <a:lnTo>
                    <a:pt x="54"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2" name="Freeform 54">
              <a:extLst>
                <a:ext uri="{FF2B5EF4-FFF2-40B4-BE49-F238E27FC236}">
                  <a16:creationId xmlns:a16="http://schemas.microsoft.com/office/drawing/2014/main" id="{1675BF3D-E5D0-4F73-EDC0-0C8043D57FDC}"/>
                </a:ext>
              </a:extLst>
            </p:cNvPr>
            <p:cNvSpPr>
              <a:spLocks/>
            </p:cNvSpPr>
            <p:nvPr/>
          </p:nvSpPr>
          <p:spPr bwMode="auto">
            <a:xfrm>
              <a:off x="4244976" y="7483475"/>
              <a:ext cx="85725" cy="71438"/>
            </a:xfrm>
            <a:custGeom>
              <a:avLst/>
              <a:gdLst>
                <a:gd name="T0" fmla="*/ 28 w 54"/>
                <a:gd name="T1" fmla="*/ 45 h 45"/>
                <a:gd name="T2" fmla="*/ 0 w 54"/>
                <a:gd name="T3" fmla="*/ 45 h 45"/>
                <a:gd name="T4" fmla="*/ 14 w 54"/>
                <a:gd name="T5" fmla="*/ 21 h 45"/>
                <a:gd name="T6" fmla="*/ 28 w 54"/>
                <a:gd name="T7" fmla="*/ 0 h 45"/>
                <a:gd name="T8" fmla="*/ 40 w 54"/>
                <a:gd name="T9" fmla="*/ 21 h 45"/>
                <a:gd name="T10" fmla="*/ 54 w 54"/>
                <a:gd name="T11" fmla="*/ 45 h 45"/>
                <a:gd name="T12" fmla="*/ 28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8" y="45"/>
                  </a:moveTo>
                  <a:lnTo>
                    <a:pt x="0" y="45"/>
                  </a:lnTo>
                  <a:lnTo>
                    <a:pt x="14" y="21"/>
                  </a:lnTo>
                  <a:lnTo>
                    <a:pt x="28" y="0"/>
                  </a:lnTo>
                  <a:lnTo>
                    <a:pt x="40" y="21"/>
                  </a:lnTo>
                  <a:lnTo>
                    <a:pt x="54"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3" name="Freeform 55">
              <a:extLst>
                <a:ext uri="{FF2B5EF4-FFF2-40B4-BE49-F238E27FC236}">
                  <a16:creationId xmlns:a16="http://schemas.microsoft.com/office/drawing/2014/main" id="{8096995A-DD17-DFF2-2220-A7DA82AFAD67}"/>
                </a:ext>
              </a:extLst>
            </p:cNvPr>
            <p:cNvSpPr>
              <a:spLocks/>
            </p:cNvSpPr>
            <p:nvPr/>
          </p:nvSpPr>
          <p:spPr bwMode="auto">
            <a:xfrm>
              <a:off x="4313238" y="7483475"/>
              <a:ext cx="82550" cy="71438"/>
            </a:xfrm>
            <a:custGeom>
              <a:avLst/>
              <a:gdLst>
                <a:gd name="T0" fmla="*/ 26 w 52"/>
                <a:gd name="T1" fmla="*/ 45 h 45"/>
                <a:gd name="T2" fmla="*/ 0 w 52"/>
                <a:gd name="T3" fmla="*/ 45 h 45"/>
                <a:gd name="T4" fmla="*/ 11 w 52"/>
                <a:gd name="T5" fmla="*/ 21 h 45"/>
                <a:gd name="T6" fmla="*/ 26 w 52"/>
                <a:gd name="T7" fmla="*/ 0 h 45"/>
                <a:gd name="T8" fmla="*/ 40 w 52"/>
                <a:gd name="T9" fmla="*/ 21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1" y="21"/>
                  </a:lnTo>
                  <a:lnTo>
                    <a:pt x="26" y="0"/>
                  </a:lnTo>
                  <a:lnTo>
                    <a:pt x="40" y="21"/>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4" name="Freeform 56">
              <a:extLst>
                <a:ext uri="{FF2B5EF4-FFF2-40B4-BE49-F238E27FC236}">
                  <a16:creationId xmlns:a16="http://schemas.microsoft.com/office/drawing/2014/main" id="{825E31C0-D486-097A-B446-8F879385CDFF}"/>
                </a:ext>
              </a:extLst>
            </p:cNvPr>
            <p:cNvSpPr>
              <a:spLocks/>
            </p:cNvSpPr>
            <p:nvPr/>
          </p:nvSpPr>
          <p:spPr bwMode="auto">
            <a:xfrm>
              <a:off x="4365626" y="7483475"/>
              <a:ext cx="85725" cy="71438"/>
            </a:xfrm>
            <a:custGeom>
              <a:avLst/>
              <a:gdLst>
                <a:gd name="T0" fmla="*/ 26 w 54"/>
                <a:gd name="T1" fmla="*/ 45 h 45"/>
                <a:gd name="T2" fmla="*/ 0 w 54"/>
                <a:gd name="T3" fmla="*/ 45 h 45"/>
                <a:gd name="T4" fmla="*/ 14 w 54"/>
                <a:gd name="T5" fmla="*/ 21 h 45"/>
                <a:gd name="T6" fmla="*/ 26 w 54"/>
                <a:gd name="T7" fmla="*/ 0 h 45"/>
                <a:gd name="T8" fmla="*/ 40 w 54"/>
                <a:gd name="T9" fmla="*/ 21 h 45"/>
                <a:gd name="T10" fmla="*/ 54 w 54"/>
                <a:gd name="T11" fmla="*/ 45 h 45"/>
                <a:gd name="T12" fmla="*/ 26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6" y="45"/>
                  </a:moveTo>
                  <a:lnTo>
                    <a:pt x="0" y="45"/>
                  </a:lnTo>
                  <a:lnTo>
                    <a:pt x="14" y="21"/>
                  </a:lnTo>
                  <a:lnTo>
                    <a:pt x="26" y="0"/>
                  </a:lnTo>
                  <a:lnTo>
                    <a:pt x="40" y="21"/>
                  </a:lnTo>
                  <a:lnTo>
                    <a:pt x="54"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5" name="Freeform 57">
              <a:extLst>
                <a:ext uri="{FF2B5EF4-FFF2-40B4-BE49-F238E27FC236}">
                  <a16:creationId xmlns:a16="http://schemas.microsoft.com/office/drawing/2014/main" id="{904CCFDA-B3BC-CDE0-0050-0C24C9C81502}"/>
                </a:ext>
              </a:extLst>
            </p:cNvPr>
            <p:cNvSpPr>
              <a:spLocks/>
            </p:cNvSpPr>
            <p:nvPr/>
          </p:nvSpPr>
          <p:spPr bwMode="auto">
            <a:xfrm>
              <a:off x="4500563" y="7562850"/>
              <a:ext cx="87313" cy="71438"/>
            </a:xfrm>
            <a:custGeom>
              <a:avLst/>
              <a:gdLst>
                <a:gd name="T0" fmla="*/ 26 w 55"/>
                <a:gd name="T1" fmla="*/ 45 h 45"/>
                <a:gd name="T2" fmla="*/ 0 w 55"/>
                <a:gd name="T3" fmla="*/ 45 h 45"/>
                <a:gd name="T4" fmla="*/ 14 w 55"/>
                <a:gd name="T5" fmla="*/ 24 h 45"/>
                <a:gd name="T6" fmla="*/ 26 w 55"/>
                <a:gd name="T7" fmla="*/ 0 h 45"/>
                <a:gd name="T8" fmla="*/ 41 w 55"/>
                <a:gd name="T9" fmla="*/ 24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4" y="24"/>
                  </a:lnTo>
                  <a:lnTo>
                    <a:pt x="26" y="0"/>
                  </a:lnTo>
                  <a:lnTo>
                    <a:pt x="41" y="24"/>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6" name="Freeform 58">
              <a:extLst>
                <a:ext uri="{FF2B5EF4-FFF2-40B4-BE49-F238E27FC236}">
                  <a16:creationId xmlns:a16="http://schemas.microsoft.com/office/drawing/2014/main" id="{964D1954-8872-6B9C-9C5F-EAB34BD5E1A4}"/>
                </a:ext>
              </a:extLst>
            </p:cNvPr>
            <p:cNvSpPr>
              <a:spLocks/>
            </p:cNvSpPr>
            <p:nvPr/>
          </p:nvSpPr>
          <p:spPr bwMode="auto">
            <a:xfrm>
              <a:off x="4516438" y="7562850"/>
              <a:ext cx="82550" cy="71438"/>
            </a:xfrm>
            <a:custGeom>
              <a:avLst/>
              <a:gdLst>
                <a:gd name="T0" fmla="*/ 26 w 52"/>
                <a:gd name="T1" fmla="*/ 45 h 45"/>
                <a:gd name="T2" fmla="*/ 0 w 52"/>
                <a:gd name="T3" fmla="*/ 45 h 45"/>
                <a:gd name="T4" fmla="*/ 12 w 52"/>
                <a:gd name="T5" fmla="*/ 24 h 45"/>
                <a:gd name="T6" fmla="*/ 26 w 52"/>
                <a:gd name="T7" fmla="*/ 0 h 45"/>
                <a:gd name="T8" fmla="*/ 40 w 52"/>
                <a:gd name="T9" fmla="*/ 24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2" y="24"/>
                  </a:lnTo>
                  <a:lnTo>
                    <a:pt x="26" y="0"/>
                  </a:lnTo>
                  <a:lnTo>
                    <a:pt x="40" y="24"/>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7" name="Freeform 59">
              <a:extLst>
                <a:ext uri="{FF2B5EF4-FFF2-40B4-BE49-F238E27FC236}">
                  <a16:creationId xmlns:a16="http://schemas.microsoft.com/office/drawing/2014/main" id="{38B41421-32AA-83B7-5F58-0326B01C75B1}"/>
                </a:ext>
              </a:extLst>
            </p:cNvPr>
            <p:cNvSpPr>
              <a:spLocks/>
            </p:cNvSpPr>
            <p:nvPr/>
          </p:nvSpPr>
          <p:spPr bwMode="auto">
            <a:xfrm>
              <a:off x="4552951" y="7581900"/>
              <a:ext cx="87313" cy="74613"/>
            </a:xfrm>
            <a:custGeom>
              <a:avLst/>
              <a:gdLst>
                <a:gd name="T0" fmla="*/ 26 w 55"/>
                <a:gd name="T1" fmla="*/ 47 h 47"/>
                <a:gd name="T2" fmla="*/ 0 w 55"/>
                <a:gd name="T3" fmla="*/ 47 h 47"/>
                <a:gd name="T4" fmla="*/ 12 w 55"/>
                <a:gd name="T5" fmla="*/ 24 h 47"/>
                <a:gd name="T6" fmla="*/ 26 w 55"/>
                <a:gd name="T7" fmla="*/ 0 h 47"/>
                <a:gd name="T8" fmla="*/ 41 w 55"/>
                <a:gd name="T9" fmla="*/ 24 h 47"/>
                <a:gd name="T10" fmla="*/ 55 w 55"/>
                <a:gd name="T11" fmla="*/ 47 h 47"/>
                <a:gd name="T12" fmla="*/ 26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6" y="47"/>
                  </a:moveTo>
                  <a:lnTo>
                    <a:pt x="0" y="47"/>
                  </a:lnTo>
                  <a:lnTo>
                    <a:pt x="12" y="24"/>
                  </a:lnTo>
                  <a:lnTo>
                    <a:pt x="26" y="0"/>
                  </a:lnTo>
                  <a:lnTo>
                    <a:pt x="41" y="24"/>
                  </a:lnTo>
                  <a:lnTo>
                    <a:pt x="55"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8" name="Freeform 60">
              <a:extLst>
                <a:ext uri="{FF2B5EF4-FFF2-40B4-BE49-F238E27FC236}">
                  <a16:creationId xmlns:a16="http://schemas.microsoft.com/office/drawing/2014/main" id="{8FA04950-971B-2751-CAEC-7CAA57434894}"/>
                </a:ext>
              </a:extLst>
            </p:cNvPr>
            <p:cNvSpPr>
              <a:spLocks/>
            </p:cNvSpPr>
            <p:nvPr/>
          </p:nvSpPr>
          <p:spPr bwMode="auto">
            <a:xfrm>
              <a:off x="4821238" y="7620000"/>
              <a:ext cx="85725" cy="71438"/>
            </a:xfrm>
            <a:custGeom>
              <a:avLst/>
              <a:gdLst>
                <a:gd name="T0" fmla="*/ 28 w 54"/>
                <a:gd name="T1" fmla="*/ 45 h 45"/>
                <a:gd name="T2" fmla="*/ 0 w 54"/>
                <a:gd name="T3" fmla="*/ 45 h 45"/>
                <a:gd name="T4" fmla="*/ 14 w 54"/>
                <a:gd name="T5" fmla="*/ 21 h 45"/>
                <a:gd name="T6" fmla="*/ 28 w 54"/>
                <a:gd name="T7" fmla="*/ 0 h 45"/>
                <a:gd name="T8" fmla="*/ 40 w 54"/>
                <a:gd name="T9" fmla="*/ 21 h 45"/>
                <a:gd name="T10" fmla="*/ 54 w 54"/>
                <a:gd name="T11" fmla="*/ 45 h 45"/>
                <a:gd name="T12" fmla="*/ 28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8" y="45"/>
                  </a:moveTo>
                  <a:lnTo>
                    <a:pt x="0" y="45"/>
                  </a:lnTo>
                  <a:lnTo>
                    <a:pt x="14" y="21"/>
                  </a:lnTo>
                  <a:lnTo>
                    <a:pt x="28" y="0"/>
                  </a:lnTo>
                  <a:lnTo>
                    <a:pt x="40" y="21"/>
                  </a:lnTo>
                  <a:lnTo>
                    <a:pt x="54"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9" name="Freeform 61">
              <a:extLst>
                <a:ext uri="{FF2B5EF4-FFF2-40B4-BE49-F238E27FC236}">
                  <a16:creationId xmlns:a16="http://schemas.microsoft.com/office/drawing/2014/main" id="{0ED18C18-A193-A1D8-4686-B6FA12C6B612}"/>
                </a:ext>
              </a:extLst>
            </p:cNvPr>
            <p:cNvSpPr>
              <a:spLocks/>
            </p:cNvSpPr>
            <p:nvPr/>
          </p:nvSpPr>
          <p:spPr bwMode="auto">
            <a:xfrm>
              <a:off x="4926013" y="7653338"/>
              <a:ext cx="87313" cy="71438"/>
            </a:xfrm>
            <a:custGeom>
              <a:avLst/>
              <a:gdLst>
                <a:gd name="T0" fmla="*/ 29 w 55"/>
                <a:gd name="T1" fmla="*/ 45 h 45"/>
                <a:gd name="T2" fmla="*/ 0 w 55"/>
                <a:gd name="T3" fmla="*/ 45 h 45"/>
                <a:gd name="T4" fmla="*/ 15 w 55"/>
                <a:gd name="T5" fmla="*/ 24 h 45"/>
                <a:gd name="T6" fmla="*/ 29 w 55"/>
                <a:gd name="T7" fmla="*/ 0 h 45"/>
                <a:gd name="T8" fmla="*/ 41 w 55"/>
                <a:gd name="T9" fmla="*/ 24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4"/>
                  </a:lnTo>
                  <a:lnTo>
                    <a:pt x="29" y="0"/>
                  </a:lnTo>
                  <a:lnTo>
                    <a:pt x="41" y="24"/>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0" name="Freeform 62">
              <a:extLst>
                <a:ext uri="{FF2B5EF4-FFF2-40B4-BE49-F238E27FC236}">
                  <a16:creationId xmlns:a16="http://schemas.microsoft.com/office/drawing/2014/main" id="{D2A0916B-7DCA-40DF-3232-4DDA50FBBCA1}"/>
                </a:ext>
              </a:extLst>
            </p:cNvPr>
            <p:cNvSpPr>
              <a:spLocks/>
            </p:cNvSpPr>
            <p:nvPr/>
          </p:nvSpPr>
          <p:spPr bwMode="auto">
            <a:xfrm>
              <a:off x="4956176" y="7653338"/>
              <a:ext cx="82550" cy="71438"/>
            </a:xfrm>
            <a:custGeom>
              <a:avLst/>
              <a:gdLst>
                <a:gd name="T0" fmla="*/ 26 w 52"/>
                <a:gd name="T1" fmla="*/ 45 h 45"/>
                <a:gd name="T2" fmla="*/ 0 w 52"/>
                <a:gd name="T3" fmla="*/ 45 h 45"/>
                <a:gd name="T4" fmla="*/ 12 w 52"/>
                <a:gd name="T5" fmla="*/ 24 h 45"/>
                <a:gd name="T6" fmla="*/ 26 w 52"/>
                <a:gd name="T7" fmla="*/ 0 h 45"/>
                <a:gd name="T8" fmla="*/ 41 w 52"/>
                <a:gd name="T9" fmla="*/ 24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2" y="24"/>
                  </a:lnTo>
                  <a:lnTo>
                    <a:pt x="26" y="0"/>
                  </a:lnTo>
                  <a:lnTo>
                    <a:pt x="41" y="24"/>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1" name="Freeform 63">
              <a:extLst>
                <a:ext uri="{FF2B5EF4-FFF2-40B4-BE49-F238E27FC236}">
                  <a16:creationId xmlns:a16="http://schemas.microsoft.com/office/drawing/2014/main" id="{F71DB570-10F6-AE62-DB5D-74AD061130EF}"/>
                </a:ext>
              </a:extLst>
            </p:cNvPr>
            <p:cNvSpPr>
              <a:spLocks/>
            </p:cNvSpPr>
            <p:nvPr/>
          </p:nvSpPr>
          <p:spPr bwMode="auto">
            <a:xfrm>
              <a:off x="5076826" y="7653338"/>
              <a:ext cx="87313" cy="71438"/>
            </a:xfrm>
            <a:custGeom>
              <a:avLst/>
              <a:gdLst>
                <a:gd name="T0" fmla="*/ 26 w 55"/>
                <a:gd name="T1" fmla="*/ 45 h 45"/>
                <a:gd name="T2" fmla="*/ 0 w 55"/>
                <a:gd name="T3" fmla="*/ 45 h 45"/>
                <a:gd name="T4" fmla="*/ 12 w 55"/>
                <a:gd name="T5" fmla="*/ 24 h 45"/>
                <a:gd name="T6" fmla="*/ 26 w 55"/>
                <a:gd name="T7" fmla="*/ 0 h 45"/>
                <a:gd name="T8" fmla="*/ 41 w 55"/>
                <a:gd name="T9" fmla="*/ 24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2" y="24"/>
                  </a:lnTo>
                  <a:lnTo>
                    <a:pt x="26" y="0"/>
                  </a:lnTo>
                  <a:lnTo>
                    <a:pt x="41" y="24"/>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2" name="Freeform 64">
              <a:extLst>
                <a:ext uri="{FF2B5EF4-FFF2-40B4-BE49-F238E27FC236}">
                  <a16:creationId xmlns:a16="http://schemas.microsoft.com/office/drawing/2014/main" id="{6EAF2B52-634F-8289-90EB-C8FD8C46826B}"/>
                </a:ext>
              </a:extLst>
            </p:cNvPr>
            <p:cNvSpPr>
              <a:spLocks/>
            </p:cNvSpPr>
            <p:nvPr/>
          </p:nvSpPr>
          <p:spPr bwMode="auto">
            <a:xfrm>
              <a:off x="5126038" y="7653338"/>
              <a:ext cx="87313" cy="71438"/>
            </a:xfrm>
            <a:custGeom>
              <a:avLst/>
              <a:gdLst>
                <a:gd name="T0" fmla="*/ 29 w 55"/>
                <a:gd name="T1" fmla="*/ 45 h 45"/>
                <a:gd name="T2" fmla="*/ 0 w 55"/>
                <a:gd name="T3" fmla="*/ 45 h 45"/>
                <a:gd name="T4" fmla="*/ 14 w 55"/>
                <a:gd name="T5" fmla="*/ 24 h 45"/>
                <a:gd name="T6" fmla="*/ 29 w 55"/>
                <a:gd name="T7" fmla="*/ 0 h 45"/>
                <a:gd name="T8" fmla="*/ 43 w 55"/>
                <a:gd name="T9" fmla="*/ 24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4" y="24"/>
                  </a:lnTo>
                  <a:lnTo>
                    <a:pt x="29" y="0"/>
                  </a:lnTo>
                  <a:lnTo>
                    <a:pt x="43" y="24"/>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3" name="Freeform 65">
              <a:extLst>
                <a:ext uri="{FF2B5EF4-FFF2-40B4-BE49-F238E27FC236}">
                  <a16:creationId xmlns:a16="http://schemas.microsoft.com/office/drawing/2014/main" id="{275AF5C8-B5CC-D752-A895-DEE9F80A9CEB}"/>
                </a:ext>
              </a:extLst>
            </p:cNvPr>
            <p:cNvSpPr>
              <a:spLocks/>
            </p:cNvSpPr>
            <p:nvPr/>
          </p:nvSpPr>
          <p:spPr bwMode="auto">
            <a:xfrm>
              <a:off x="5183188" y="7702550"/>
              <a:ext cx="85725" cy="74613"/>
            </a:xfrm>
            <a:custGeom>
              <a:avLst/>
              <a:gdLst>
                <a:gd name="T0" fmla="*/ 28 w 54"/>
                <a:gd name="T1" fmla="*/ 47 h 47"/>
                <a:gd name="T2" fmla="*/ 0 w 54"/>
                <a:gd name="T3" fmla="*/ 47 h 47"/>
                <a:gd name="T4" fmla="*/ 14 w 54"/>
                <a:gd name="T5" fmla="*/ 24 h 47"/>
                <a:gd name="T6" fmla="*/ 28 w 54"/>
                <a:gd name="T7" fmla="*/ 0 h 47"/>
                <a:gd name="T8" fmla="*/ 40 w 54"/>
                <a:gd name="T9" fmla="*/ 24 h 47"/>
                <a:gd name="T10" fmla="*/ 54 w 54"/>
                <a:gd name="T11" fmla="*/ 47 h 47"/>
                <a:gd name="T12" fmla="*/ 28 w 5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4" h="47">
                  <a:moveTo>
                    <a:pt x="28" y="47"/>
                  </a:moveTo>
                  <a:lnTo>
                    <a:pt x="0" y="47"/>
                  </a:lnTo>
                  <a:lnTo>
                    <a:pt x="14" y="24"/>
                  </a:lnTo>
                  <a:lnTo>
                    <a:pt x="28" y="0"/>
                  </a:lnTo>
                  <a:lnTo>
                    <a:pt x="40" y="24"/>
                  </a:lnTo>
                  <a:lnTo>
                    <a:pt x="54" y="47"/>
                  </a:lnTo>
                  <a:lnTo>
                    <a:pt x="28"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4" name="Freeform 66">
              <a:extLst>
                <a:ext uri="{FF2B5EF4-FFF2-40B4-BE49-F238E27FC236}">
                  <a16:creationId xmlns:a16="http://schemas.microsoft.com/office/drawing/2014/main" id="{79D20718-5F80-2A94-77A2-66D5D05C5FED}"/>
                </a:ext>
              </a:extLst>
            </p:cNvPr>
            <p:cNvSpPr>
              <a:spLocks/>
            </p:cNvSpPr>
            <p:nvPr/>
          </p:nvSpPr>
          <p:spPr bwMode="auto">
            <a:xfrm>
              <a:off x="5208588" y="7702550"/>
              <a:ext cx="82550" cy="74613"/>
            </a:xfrm>
            <a:custGeom>
              <a:avLst/>
              <a:gdLst>
                <a:gd name="T0" fmla="*/ 26 w 52"/>
                <a:gd name="T1" fmla="*/ 47 h 47"/>
                <a:gd name="T2" fmla="*/ 0 w 52"/>
                <a:gd name="T3" fmla="*/ 47 h 47"/>
                <a:gd name="T4" fmla="*/ 12 w 52"/>
                <a:gd name="T5" fmla="*/ 24 h 47"/>
                <a:gd name="T6" fmla="*/ 26 w 52"/>
                <a:gd name="T7" fmla="*/ 0 h 47"/>
                <a:gd name="T8" fmla="*/ 41 w 52"/>
                <a:gd name="T9" fmla="*/ 24 h 47"/>
                <a:gd name="T10" fmla="*/ 52 w 52"/>
                <a:gd name="T11" fmla="*/ 47 h 47"/>
                <a:gd name="T12" fmla="*/ 26 w 5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2" h="47">
                  <a:moveTo>
                    <a:pt x="26" y="47"/>
                  </a:moveTo>
                  <a:lnTo>
                    <a:pt x="0" y="47"/>
                  </a:lnTo>
                  <a:lnTo>
                    <a:pt x="12" y="24"/>
                  </a:lnTo>
                  <a:lnTo>
                    <a:pt x="26" y="0"/>
                  </a:lnTo>
                  <a:lnTo>
                    <a:pt x="41" y="24"/>
                  </a:lnTo>
                  <a:lnTo>
                    <a:pt x="52"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5" name="Freeform 67">
              <a:extLst>
                <a:ext uri="{FF2B5EF4-FFF2-40B4-BE49-F238E27FC236}">
                  <a16:creationId xmlns:a16="http://schemas.microsoft.com/office/drawing/2014/main" id="{62654909-9185-275D-C68C-7C771696AD26}"/>
                </a:ext>
              </a:extLst>
            </p:cNvPr>
            <p:cNvSpPr>
              <a:spLocks/>
            </p:cNvSpPr>
            <p:nvPr/>
          </p:nvSpPr>
          <p:spPr bwMode="auto">
            <a:xfrm>
              <a:off x="5438776" y="7724775"/>
              <a:ext cx="87313" cy="76200"/>
            </a:xfrm>
            <a:custGeom>
              <a:avLst/>
              <a:gdLst>
                <a:gd name="T0" fmla="*/ 26 w 55"/>
                <a:gd name="T1" fmla="*/ 48 h 48"/>
                <a:gd name="T2" fmla="*/ 0 w 55"/>
                <a:gd name="T3" fmla="*/ 48 h 48"/>
                <a:gd name="T4" fmla="*/ 12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6" name="Freeform 68">
              <a:extLst>
                <a:ext uri="{FF2B5EF4-FFF2-40B4-BE49-F238E27FC236}">
                  <a16:creationId xmlns:a16="http://schemas.microsoft.com/office/drawing/2014/main" id="{F72E1705-2794-E56B-DD37-5980F00E779A}"/>
                </a:ext>
              </a:extLst>
            </p:cNvPr>
            <p:cNvSpPr>
              <a:spLocks/>
            </p:cNvSpPr>
            <p:nvPr/>
          </p:nvSpPr>
          <p:spPr bwMode="auto">
            <a:xfrm>
              <a:off x="5449888" y="7751763"/>
              <a:ext cx="87313" cy="71438"/>
            </a:xfrm>
            <a:custGeom>
              <a:avLst/>
              <a:gdLst>
                <a:gd name="T0" fmla="*/ 29 w 55"/>
                <a:gd name="T1" fmla="*/ 45 h 45"/>
                <a:gd name="T2" fmla="*/ 0 w 55"/>
                <a:gd name="T3" fmla="*/ 45 h 45"/>
                <a:gd name="T4" fmla="*/ 14 w 55"/>
                <a:gd name="T5" fmla="*/ 21 h 45"/>
                <a:gd name="T6" fmla="*/ 29 w 55"/>
                <a:gd name="T7" fmla="*/ 0 h 45"/>
                <a:gd name="T8" fmla="*/ 40 w 55"/>
                <a:gd name="T9" fmla="*/ 21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4" y="21"/>
                  </a:lnTo>
                  <a:lnTo>
                    <a:pt x="29" y="0"/>
                  </a:lnTo>
                  <a:lnTo>
                    <a:pt x="40" y="21"/>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7" name="Freeform 69">
              <a:extLst>
                <a:ext uri="{FF2B5EF4-FFF2-40B4-BE49-F238E27FC236}">
                  <a16:creationId xmlns:a16="http://schemas.microsoft.com/office/drawing/2014/main" id="{6A3871D2-41CA-8749-87AB-61A12112CB57}"/>
                </a:ext>
              </a:extLst>
            </p:cNvPr>
            <p:cNvSpPr>
              <a:spLocks/>
            </p:cNvSpPr>
            <p:nvPr/>
          </p:nvSpPr>
          <p:spPr bwMode="auto">
            <a:xfrm>
              <a:off x="5465763" y="7770813"/>
              <a:ext cx="82550" cy="71438"/>
            </a:xfrm>
            <a:custGeom>
              <a:avLst/>
              <a:gdLst>
                <a:gd name="T0" fmla="*/ 26 w 52"/>
                <a:gd name="T1" fmla="*/ 45 h 45"/>
                <a:gd name="T2" fmla="*/ 0 w 52"/>
                <a:gd name="T3" fmla="*/ 45 h 45"/>
                <a:gd name="T4" fmla="*/ 11 w 52"/>
                <a:gd name="T5" fmla="*/ 21 h 45"/>
                <a:gd name="T6" fmla="*/ 26 w 52"/>
                <a:gd name="T7" fmla="*/ 0 h 45"/>
                <a:gd name="T8" fmla="*/ 40 w 52"/>
                <a:gd name="T9" fmla="*/ 21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1" y="21"/>
                  </a:lnTo>
                  <a:lnTo>
                    <a:pt x="26" y="0"/>
                  </a:lnTo>
                  <a:lnTo>
                    <a:pt x="40" y="21"/>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8" name="Freeform 70">
              <a:extLst>
                <a:ext uri="{FF2B5EF4-FFF2-40B4-BE49-F238E27FC236}">
                  <a16:creationId xmlns:a16="http://schemas.microsoft.com/office/drawing/2014/main" id="{0077A23C-93D1-C614-1F07-96CC8869B1E4}"/>
                </a:ext>
              </a:extLst>
            </p:cNvPr>
            <p:cNvSpPr>
              <a:spLocks/>
            </p:cNvSpPr>
            <p:nvPr/>
          </p:nvSpPr>
          <p:spPr bwMode="auto">
            <a:xfrm>
              <a:off x="5529263" y="7770813"/>
              <a:ext cx="87313" cy="71438"/>
            </a:xfrm>
            <a:custGeom>
              <a:avLst/>
              <a:gdLst>
                <a:gd name="T0" fmla="*/ 28 w 55"/>
                <a:gd name="T1" fmla="*/ 45 h 45"/>
                <a:gd name="T2" fmla="*/ 0 w 55"/>
                <a:gd name="T3" fmla="*/ 45 h 45"/>
                <a:gd name="T4" fmla="*/ 14 w 55"/>
                <a:gd name="T5" fmla="*/ 21 h 45"/>
                <a:gd name="T6" fmla="*/ 28 w 55"/>
                <a:gd name="T7" fmla="*/ 0 h 45"/>
                <a:gd name="T8" fmla="*/ 40 w 55"/>
                <a:gd name="T9" fmla="*/ 21 h 45"/>
                <a:gd name="T10" fmla="*/ 55 w 55"/>
                <a:gd name="T11" fmla="*/ 45 h 45"/>
                <a:gd name="T12" fmla="*/ 28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8" y="45"/>
                  </a:moveTo>
                  <a:lnTo>
                    <a:pt x="0" y="45"/>
                  </a:lnTo>
                  <a:lnTo>
                    <a:pt x="14" y="21"/>
                  </a:lnTo>
                  <a:lnTo>
                    <a:pt x="28" y="0"/>
                  </a:lnTo>
                  <a:lnTo>
                    <a:pt x="40" y="21"/>
                  </a:lnTo>
                  <a:lnTo>
                    <a:pt x="55"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9" name="Freeform 71">
              <a:extLst>
                <a:ext uri="{FF2B5EF4-FFF2-40B4-BE49-F238E27FC236}">
                  <a16:creationId xmlns:a16="http://schemas.microsoft.com/office/drawing/2014/main" id="{3870E862-6288-8594-D0F9-74286D2735E5}"/>
                </a:ext>
              </a:extLst>
            </p:cNvPr>
            <p:cNvSpPr>
              <a:spLocks/>
            </p:cNvSpPr>
            <p:nvPr/>
          </p:nvSpPr>
          <p:spPr bwMode="auto">
            <a:xfrm>
              <a:off x="5556251" y="7770813"/>
              <a:ext cx="85725" cy="71438"/>
            </a:xfrm>
            <a:custGeom>
              <a:avLst/>
              <a:gdLst>
                <a:gd name="T0" fmla="*/ 28 w 54"/>
                <a:gd name="T1" fmla="*/ 45 h 45"/>
                <a:gd name="T2" fmla="*/ 0 w 54"/>
                <a:gd name="T3" fmla="*/ 45 h 45"/>
                <a:gd name="T4" fmla="*/ 14 w 54"/>
                <a:gd name="T5" fmla="*/ 21 h 45"/>
                <a:gd name="T6" fmla="*/ 28 w 54"/>
                <a:gd name="T7" fmla="*/ 0 h 45"/>
                <a:gd name="T8" fmla="*/ 40 w 54"/>
                <a:gd name="T9" fmla="*/ 21 h 45"/>
                <a:gd name="T10" fmla="*/ 54 w 54"/>
                <a:gd name="T11" fmla="*/ 45 h 45"/>
                <a:gd name="T12" fmla="*/ 28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8" y="45"/>
                  </a:moveTo>
                  <a:lnTo>
                    <a:pt x="0" y="45"/>
                  </a:lnTo>
                  <a:lnTo>
                    <a:pt x="14" y="21"/>
                  </a:lnTo>
                  <a:lnTo>
                    <a:pt x="28" y="0"/>
                  </a:lnTo>
                  <a:lnTo>
                    <a:pt x="40" y="21"/>
                  </a:lnTo>
                  <a:lnTo>
                    <a:pt x="54"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0" name="Freeform 72">
              <a:extLst>
                <a:ext uri="{FF2B5EF4-FFF2-40B4-BE49-F238E27FC236}">
                  <a16:creationId xmlns:a16="http://schemas.microsoft.com/office/drawing/2014/main" id="{9CF3366E-B1A4-5BB3-34FA-D3E0C3CE7583}"/>
                </a:ext>
              </a:extLst>
            </p:cNvPr>
            <p:cNvSpPr>
              <a:spLocks/>
            </p:cNvSpPr>
            <p:nvPr/>
          </p:nvSpPr>
          <p:spPr bwMode="auto">
            <a:xfrm>
              <a:off x="5759451" y="7804150"/>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1" name="Freeform 73">
              <a:extLst>
                <a:ext uri="{FF2B5EF4-FFF2-40B4-BE49-F238E27FC236}">
                  <a16:creationId xmlns:a16="http://schemas.microsoft.com/office/drawing/2014/main" id="{58648DF7-35D7-D25D-F694-8D2D137DC5E8}"/>
                </a:ext>
              </a:extLst>
            </p:cNvPr>
            <p:cNvSpPr>
              <a:spLocks/>
            </p:cNvSpPr>
            <p:nvPr/>
          </p:nvSpPr>
          <p:spPr bwMode="auto">
            <a:xfrm>
              <a:off x="5795963" y="7804150"/>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2" name="Freeform 74">
              <a:extLst>
                <a:ext uri="{FF2B5EF4-FFF2-40B4-BE49-F238E27FC236}">
                  <a16:creationId xmlns:a16="http://schemas.microsoft.com/office/drawing/2014/main" id="{5AF53A0D-380D-75C3-F411-0F8A43D6E525}"/>
                </a:ext>
              </a:extLst>
            </p:cNvPr>
            <p:cNvSpPr>
              <a:spLocks/>
            </p:cNvSpPr>
            <p:nvPr/>
          </p:nvSpPr>
          <p:spPr bwMode="auto">
            <a:xfrm>
              <a:off x="6067426" y="7861300"/>
              <a:ext cx="87313" cy="71438"/>
            </a:xfrm>
            <a:custGeom>
              <a:avLst/>
              <a:gdLst>
                <a:gd name="T0" fmla="*/ 29 w 55"/>
                <a:gd name="T1" fmla="*/ 45 h 45"/>
                <a:gd name="T2" fmla="*/ 0 w 55"/>
                <a:gd name="T3" fmla="*/ 45 h 45"/>
                <a:gd name="T4" fmla="*/ 15 w 55"/>
                <a:gd name="T5" fmla="*/ 24 h 45"/>
                <a:gd name="T6" fmla="*/ 29 w 55"/>
                <a:gd name="T7" fmla="*/ 0 h 45"/>
                <a:gd name="T8" fmla="*/ 41 w 55"/>
                <a:gd name="T9" fmla="*/ 24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4"/>
                  </a:lnTo>
                  <a:lnTo>
                    <a:pt x="29" y="0"/>
                  </a:lnTo>
                  <a:lnTo>
                    <a:pt x="41" y="24"/>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3" name="Freeform 75">
              <a:extLst>
                <a:ext uri="{FF2B5EF4-FFF2-40B4-BE49-F238E27FC236}">
                  <a16:creationId xmlns:a16="http://schemas.microsoft.com/office/drawing/2014/main" id="{166F5BCA-6033-CF30-4C96-E7BF4F712743}"/>
                </a:ext>
              </a:extLst>
            </p:cNvPr>
            <p:cNvSpPr>
              <a:spLocks/>
            </p:cNvSpPr>
            <p:nvPr/>
          </p:nvSpPr>
          <p:spPr bwMode="auto">
            <a:xfrm>
              <a:off x="6078538" y="7861300"/>
              <a:ext cx="87313" cy="71438"/>
            </a:xfrm>
            <a:custGeom>
              <a:avLst/>
              <a:gdLst>
                <a:gd name="T0" fmla="*/ 29 w 55"/>
                <a:gd name="T1" fmla="*/ 45 h 45"/>
                <a:gd name="T2" fmla="*/ 0 w 55"/>
                <a:gd name="T3" fmla="*/ 45 h 45"/>
                <a:gd name="T4" fmla="*/ 15 w 55"/>
                <a:gd name="T5" fmla="*/ 24 h 45"/>
                <a:gd name="T6" fmla="*/ 29 w 55"/>
                <a:gd name="T7" fmla="*/ 0 h 45"/>
                <a:gd name="T8" fmla="*/ 41 w 55"/>
                <a:gd name="T9" fmla="*/ 24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4"/>
                  </a:lnTo>
                  <a:lnTo>
                    <a:pt x="29" y="0"/>
                  </a:lnTo>
                  <a:lnTo>
                    <a:pt x="41" y="24"/>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4" name="Freeform 76">
              <a:extLst>
                <a:ext uri="{FF2B5EF4-FFF2-40B4-BE49-F238E27FC236}">
                  <a16:creationId xmlns:a16="http://schemas.microsoft.com/office/drawing/2014/main" id="{986AF92F-7DE2-2249-1222-DDD477CED192}"/>
                </a:ext>
              </a:extLst>
            </p:cNvPr>
            <p:cNvSpPr>
              <a:spLocks/>
            </p:cNvSpPr>
            <p:nvPr/>
          </p:nvSpPr>
          <p:spPr bwMode="auto">
            <a:xfrm>
              <a:off x="6188076" y="7894638"/>
              <a:ext cx="87313" cy="76200"/>
            </a:xfrm>
            <a:custGeom>
              <a:avLst/>
              <a:gdLst>
                <a:gd name="T0" fmla="*/ 26 w 55"/>
                <a:gd name="T1" fmla="*/ 48 h 48"/>
                <a:gd name="T2" fmla="*/ 0 w 55"/>
                <a:gd name="T3" fmla="*/ 48 h 48"/>
                <a:gd name="T4" fmla="*/ 12 w 55"/>
                <a:gd name="T5" fmla="*/ 24 h 48"/>
                <a:gd name="T6" fmla="*/ 26 w 55"/>
                <a:gd name="T7" fmla="*/ 0 h 48"/>
                <a:gd name="T8" fmla="*/ 41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1"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5" name="Freeform 77">
              <a:extLst>
                <a:ext uri="{FF2B5EF4-FFF2-40B4-BE49-F238E27FC236}">
                  <a16:creationId xmlns:a16="http://schemas.microsoft.com/office/drawing/2014/main" id="{FD181903-AC7A-1C64-7BCE-FEFF0A5F889F}"/>
                </a:ext>
              </a:extLst>
            </p:cNvPr>
            <p:cNvSpPr>
              <a:spLocks/>
            </p:cNvSpPr>
            <p:nvPr/>
          </p:nvSpPr>
          <p:spPr bwMode="auto">
            <a:xfrm>
              <a:off x="6357938" y="7894638"/>
              <a:ext cx="87313" cy="76200"/>
            </a:xfrm>
            <a:custGeom>
              <a:avLst/>
              <a:gdLst>
                <a:gd name="T0" fmla="*/ 28 w 55"/>
                <a:gd name="T1" fmla="*/ 48 h 48"/>
                <a:gd name="T2" fmla="*/ 0 w 55"/>
                <a:gd name="T3" fmla="*/ 48 h 48"/>
                <a:gd name="T4" fmla="*/ 14 w 55"/>
                <a:gd name="T5" fmla="*/ 24 h 48"/>
                <a:gd name="T6" fmla="*/ 28 w 55"/>
                <a:gd name="T7" fmla="*/ 0 h 48"/>
                <a:gd name="T8" fmla="*/ 40 w 55"/>
                <a:gd name="T9" fmla="*/ 24 h 48"/>
                <a:gd name="T10" fmla="*/ 55 w 55"/>
                <a:gd name="T11" fmla="*/ 48 h 48"/>
                <a:gd name="T12" fmla="*/ 28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8" y="48"/>
                  </a:moveTo>
                  <a:lnTo>
                    <a:pt x="0" y="48"/>
                  </a:lnTo>
                  <a:lnTo>
                    <a:pt x="14" y="24"/>
                  </a:lnTo>
                  <a:lnTo>
                    <a:pt x="28" y="0"/>
                  </a:lnTo>
                  <a:lnTo>
                    <a:pt x="40" y="24"/>
                  </a:lnTo>
                  <a:lnTo>
                    <a:pt x="55"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6" name="Freeform 78">
              <a:extLst>
                <a:ext uri="{FF2B5EF4-FFF2-40B4-BE49-F238E27FC236}">
                  <a16:creationId xmlns:a16="http://schemas.microsoft.com/office/drawing/2014/main" id="{DC733930-DBF4-9D29-8C93-DA9D4A8CFD96}"/>
                </a:ext>
              </a:extLst>
            </p:cNvPr>
            <p:cNvSpPr>
              <a:spLocks/>
            </p:cNvSpPr>
            <p:nvPr/>
          </p:nvSpPr>
          <p:spPr bwMode="auto">
            <a:xfrm>
              <a:off x="6492876" y="7962900"/>
              <a:ext cx="87313" cy="74613"/>
            </a:xfrm>
            <a:custGeom>
              <a:avLst/>
              <a:gdLst>
                <a:gd name="T0" fmla="*/ 26 w 55"/>
                <a:gd name="T1" fmla="*/ 47 h 47"/>
                <a:gd name="T2" fmla="*/ 0 w 55"/>
                <a:gd name="T3" fmla="*/ 47 h 47"/>
                <a:gd name="T4" fmla="*/ 15 w 55"/>
                <a:gd name="T5" fmla="*/ 24 h 47"/>
                <a:gd name="T6" fmla="*/ 26 w 55"/>
                <a:gd name="T7" fmla="*/ 0 h 47"/>
                <a:gd name="T8" fmla="*/ 41 w 55"/>
                <a:gd name="T9" fmla="*/ 24 h 47"/>
                <a:gd name="T10" fmla="*/ 55 w 55"/>
                <a:gd name="T11" fmla="*/ 47 h 47"/>
                <a:gd name="T12" fmla="*/ 26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6" y="47"/>
                  </a:moveTo>
                  <a:lnTo>
                    <a:pt x="0" y="47"/>
                  </a:lnTo>
                  <a:lnTo>
                    <a:pt x="15" y="24"/>
                  </a:lnTo>
                  <a:lnTo>
                    <a:pt x="26" y="0"/>
                  </a:lnTo>
                  <a:lnTo>
                    <a:pt x="41" y="24"/>
                  </a:lnTo>
                  <a:lnTo>
                    <a:pt x="55"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7" name="Freeform 79">
              <a:extLst>
                <a:ext uri="{FF2B5EF4-FFF2-40B4-BE49-F238E27FC236}">
                  <a16:creationId xmlns:a16="http://schemas.microsoft.com/office/drawing/2014/main" id="{CA212C13-86D2-7BE7-17A0-C9B4B09391FF}"/>
                </a:ext>
              </a:extLst>
            </p:cNvPr>
            <p:cNvSpPr>
              <a:spLocks/>
            </p:cNvSpPr>
            <p:nvPr/>
          </p:nvSpPr>
          <p:spPr bwMode="auto">
            <a:xfrm>
              <a:off x="6640513" y="7962900"/>
              <a:ext cx="87313" cy="74613"/>
            </a:xfrm>
            <a:custGeom>
              <a:avLst/>
              <a:gdLst>
                <a:gd name="T0" fmla="*/ 26 w 55"/>
                <a:gd name="T1" fmla="*/ 47 h 47"/>
                <a:gd name="T2" fmla="*/ 0 w 55"/>
                <a:gd name="T3" fmla="*/ 47 h 47"/>
                <a:gd name="T4" fmla="*/ 14 w 55"/>
                <a:gd name="T5" fmla="*/ 24 h 47"/>
                <a:gd name="T6" fmla="*/ 26 w 55"/>
                <a:gd name="T7" fmla="*/ 0 h 47"/>
                <a:gd name="T8" fmla="*/ 40 w 55"/>
                <a:gd name="T9" fmla="*/ 24 h 47"/>
                <a:gd name="T10" fmla="*/ 55 w 55"/>
                <a:gd name="T11" fmla="*/ 47 h 47"/>
                <a:gd name="T12" fmla="*/ 26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6" y="47"/>
                  </a:moveTo>
                  <a:lnTo>
                    <a:pt x="0" y="47"/>
                  </a:lnTo>
                  <a:lnTo>
                    <a:pt x="14" y="24"/>
                  </a:lnTo>
                  <a:lnTo>
                    <a:pt x="26" y="0"/>
                  </a:lnTo>
                  <a:lnTo>
                    <a:pt x="40" y="24"/>
                  </a:lnTo>
                  <a:lnTo>
                    <a:pt x="55"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8" name="Freeform 80">
              <a:extLst>
                <a:ext uri="{FF2B5EF4-FFF2-40B4-BE49-F238E27FC236}">
                  <a16:creationId xmlns:a16="http://schemas.microsoft.com/office/drawing/2014/main" id="{23E69AF3-5AF5-204A-B025-66669BEA08DC}"/>
                </a:ext>
              </a:extLst>
            </p:cNvPr>
            <p:cNvSpPr>
              <a:spLocks/>
            </p:cNvSpPr>
            <p:nvPr/>
          </p:nvSpPr>
          <p:spPr bwMode="auto">
            <a:xfrm>
              <a:off x="6697663" y="7962900"/>
              <a:ext cx="82550" cy="74613"/>
            </a:xfrm>
            <a:custGeom>
              <a:avLst/>
              <a:gdLst>
                <a:gd name="T0" fmla="*/ 26 w 52"/>
                <a:gd name="T1" fmla="*/ 47 h 47"/>
                <a:gd name="T2" fmla="*/ 0 w 52"/>
                <a:gd name="T3" fmla="*/ 47 h 47"/>
                <a:gd name="T4" fmla="*/ 11 w 52"/>
                <a:gd name="T5" fmla="*/ 24 h 47"/>
                <a:gd name="T6" fmla="*/ 26 w 52"/>
                <a:gd name="T7" fmla="*/ 0 h 47"/>
                <a:gd name="T8" fmla="*/ 40 w 52"/>
                <a:gd name="T9" fmla="*/ 24 h 47"/>
                <a:gd name="T10" fmla="*/ 52 w 52"/>
                <a:gd name="T11" fmla="*/ 47 h 47"/>
                <a:gd name="T12" fmla="*/ 26 w 5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2" h="47">
                  <a:moveTo>
                    <a:pt x="26" y="47"/>
                  </a:moveTo>
                  <a:lnTo>
                    <a:pt x="0" y="47"/>
                  </a:lnTo>
                  <a:lnTo>
                    <a:pt x="11" y="24"/>
                  </a:lnTo>
                  <a:lnTo>
                    <a:pt x="26" y="0"/>
                  </a:lnTo>
                  <a:lnTo>
                    <a:pt x="40" y="24"/>
                  </a:lnTo>
                  <a:lnTo>
                    <a:pt x="52"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9" name="Freeform 81">
              <a:extLst>
                <a:ext uri="{FF2B5EF4-FFF2-40B4-BE49-F238E27FC236}">
                  <a16:creationId xmlns:a16="http://schemas.microsoft.com/office/drawing/2014/main" id="{7085BF77-0787-1C5E-CC66-654F0A55A07F}"/>
                </a:ext>
              </a:extLst>
            </p:cNvPr>
            <p:cNvSpPr>
              <a:spLocks/>
            </p:cNvSpPr>
            <p:nvPr/>
          </p:nvSpPr>
          <p:spPr bwMode="auto">
            <a:xfrm>
              <a:off x="6772276" y="7977188"/>
              <a:ext cx="87313" cy="76200"/>
            </a:xfrm>
            <a:custGeom>
              <a:avLst/>
              <a:gdLst>
                <a:gd name="T0" fmla="*/ 28 w 55"/>
                <a:gd name="T1" fmla="*/ 48 h 48"/>
                <a:gd name="T2" fmla="*/ 0 w 55"/>
                <a:gd name="T3" fmla="*/ 48 h 48"/>
                <a:gd name="T4" fmla="*/ 14 w 55"/>
                <a:gd name="T5" fmla="*/ 24 h 48"/>
                <a:gd name="T6" fmla="*/ 28 w 55"/>
                <a:gd name="T7" fmla="*/ 0 h 48"/>
                <a:gd name="T8" fmla="*/ 43 w 55"/>
                <a:gd name="T9" fmla="*/ 24 h 48"/>
                <a:gd name="T10" fmla="*/ 55 w 55"/>
                <a:gd name="T11" fmla="*/ 48 h 48"/>
                <a:gd name="T12" fmla="*/ 28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8" y="48"/>
                  </a:moveTo>
                  <a:lnTo>
                    <a:pt x="0" y="48"/>
                  </a:lnTo>
                  <a:lnTo>
                    <a:pt x="14" y="24"/>
                  </a:lnTo>
                  <a:lnTo>
                    <a:pt x="28" y="0"/>
                  </a:lnTo>
                  <a:lnTo>
                    <a:pt x="43" y="24"/>
                  </a:lnTo>
                  <a:lnTo>
                    <a:pt x="55"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0" name="Freeform 82">
              <a:extLst>
                <a:ext uri="{FF2B5EF4-FFF2-40B4-BE49-F238E27FC236}">
                  <a16:creationId xmlns:a16="http://schemas.microsoft.com/office/drawing/2014/main" id="{72B88F47-F79D-D3BC-843E-07E21E9D3F2D}"/>
                </a:ext>
              </a:extLst>
            </p:cNvPr>
            <p:cNvSpPr>
              <a:spLocks/>
            </p:cNvSpPr>
            <p:nvPr/>
          </p:nvSpPr>
          <p:spPr bwMode="auto">
            <a:xfrm>
              <a:off x="6865938" y="7977188"/>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1" name="Freeform 83">
              <a:extLst>
                <a:ext uri="{FF2B5EF4-FFF2-40B4-BE49-F238E27FC236}">
                  <a16:creationId xmlns:a16="http://schemas.microsoft.com/office/drawing/2014/main" id="{63C72F15-E2FC-5283-4092-2C42303502AE}"/>
                </a:ext>
              </a:extLst>
            </p:cNvPr>
            <p:cNvSpPr>
              <a:spLocks/>
            </p:cNvSpPr>
            <p:nvPr/>
          </p:nvSpPr>
          <p:spPr bwMode="auto">
            <a:xfrm>
              <a:off x="7016751" y="8015288"/>
              <a:ext cx="87313" cy="71438"/>
            </a:xfrm>
            <a:custGeom>
              <a:avLst/>
              <a:gdLst>
                <a:gd name="T0" fmla="*/ 26 w 55"/>
                <a:gd name="T1" fmla="*/ 45 h 45"/>
                <a:gd name="T2" fmla="*/ 0 w 55"/>
                <a:gd name="T3" fmla="*/ 45 h 45"/>
                <a:gd name="T4" fmla="*/ 12 w 55"/>
                <a:gd name="T5" fmla="*/ 24 h 45"/>
                <a:gd name="T6" fmla="*/ 26 w 55"/>
                <a:gd name="T7" fmla="*/ 0 h 45"/>
                <a:gd name="T8" fmla="*/ 41 w 55"/>
                <a:gd name="T9" fmla="*/ 24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2" y="24"/>
                  </a:lnTo>
                  <a:lnTo>
                    <a:pt x="26" y="0"/>
                  </a:lnTo>
                  <a:lnTo>
                    <a:pt x="41" y="24"/>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2" name="Freeform 84">
              <a:extLst>
                <a:ext uri="{FF2B5EF4-FFF2-40B4-BE49-F238E27FC236}">
                  <a16:creationId xmlns:a16="http://schemas.microsoft.com/office/drawing/2014/main" id="{7B685400-F31F-16E5-99E1-C1B6288ED065}"/>
                </a:ext>
              </a:extLst>
            </p:cNvPr>
            <p:cNvSpPr>
              <a:spLocks/>
            </p:cNvSpPr>
            <p:nvPr/>
          </p:nvSpPr>
          <p:spPr bwMode="auto">
            <a:xfrm>
              <a:off x="7027863" y="8050213"/>
              <a:ext cx="87313" cy="74613"/>
            </a:xfrm>
            <a:custGeom>
              <a:avLst/>
              <a:gdLst>
                <a:gd name="T0" fmla="*/ 29 w 55"/>
                <a:gd name="T1" fmla="*/ 47 h 47"/>
                <a:gd name="T2" fmla="*/ 0 w 55"/>
                <a:gd name="T3" fmla="*/ 47 h 47"/>
                <a:gd name="T4" fmla="*/ 15 w 55"/>
                <a:gd name="T5" fmla="*/ 23 h 47"/>
                <a:gd name="T6" fmla="*/ 29 w 55"/>
                <a:gd name="T7" fmla="*/ 0 h 47"/>
                <a:gd name="T8" fmla="*/ 41 w 55"/>
                <a:gd name="T9" fmla="*/ 23 h 47"/>
                <a:gd name="T10" fmla="*/ 55 w 55"/>
                <a:gd name="T11" fmla="*/ 47 h 47"/>
                <a:gd name="T12" fmla="*/ 29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9" y="47"/>
                  </a:moveTo>
                  <a:lnTo>
                    <a:pt x="0" y="47"/>
                  </a:lnTo>
                  <a:lnTo>
                    <a:pt x="15" y="23"/>
                  </a:lnTo>
                  <a:lnTo>
                    <a:pt x="29" y="0"/>
                  </a:lnTo>
                  <a:lnTo>
                    <a:pt x="41" y="23"/>
                  </a:lnTo>
                  <a:lnTo>
                    <a:pt x="55" y="47"/>
                  </a:lnTo>
                  <a:lnTo>
                    <a:pt x="29"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3" name="Freeform 85">
              <a:extLst>
                <a:ext uri="{FF2B5EF4-FFF2-40B4-BE49-F238E27FC236}">
                  <a16:creationId xmlns:a16="http://schemas.microsoft.com/office/drawing/2014/main" id="{D8597B18-61FB-6787-6688-D07BCEC7C726}"/>
                </a:ext>
              </a:extLst>
            </p:cNvPr>
            <p:cNvSpPr>
              <a:spLocks/>
            </p:cNvSpPr>
            <p:nvPr/>
          </p:nvSpPr>
          <p:spPr bwMode="auto">
            <a:xfrm>
              <a:off x="7043738" y="8072438"/>
              <a:ext cx="85725" cy="71438"/>
            </a:xfrm>
            <a:custGeom>
              <a:avLst/>
              <a:gdLst>
                <a:gd name="T0" fmla="*/ 26 w 54"/>
                <a:gd name="T1" fmla="*/ 45 h 45"/>
                <a:gd name="T2" fmla="*/ 0 w 54"/>
                <a:gd name="T3" fmla="*/ 45 h 45"/>
                <a:gd name="T4" fmla="*/ 14 w 54"/>
                <a:gd name="T5" fmla="*/ 21 h 45"/>
                <a:gd name="T6" fmla="*/ 26 w 54"/>
                <a:gd name="T7" fmla="*/ 0 h 45"/>
                <a:gd name="T8" fmla="*/ 40 w 54"/>
                <a:gd name="T9" fmla="*/ 21 h 45"/>
                <a:gd name="T10" fmla="*/ 54 w 54"/>
                <a:gd name="T11" fmla="*/ 45 h 45"/>
                <a:gd name="T12" fmla="*/ 26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6" y="45"/>
                  </a:moveTo>
                  <a:lnTo>
                    <a:pt x="0" y="45"/>
                  </a:lnTo>
                  <a:lnTo>
                    <a:pt x="14" y="21"/>
                  </a:lnTo>
                  <a:lnTo>
                    <a:pt x="26" y="0"/>
                  </a:lnTo>
                  <a:lnTo>
                    <a:pt x="40" y="21"/>
                  </a:lnTo>
                  <a:lnTo>
                    <a:pt x="54"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4" name="Freeform 86">
              <a:extLst>
                <a:ext uri="{FF2B5EF4-FFF2-40B4-BE49-F238E27FC236}">
                  <a16:creationId xmlns:a16="http://schemas.microsoft.com/office/drawing/2014/main" id="{0CDAF6F3-39C6-0BA3-6BC3-39A886CF078D}"/>
                </a:ext>
              </a:extLst>
            </p:cNvPr>
            <p:cNvSpPr>
              <a:spLocks/>
            </p:cNvSpPr>
            <p:nvPr/>
          </p:nvSpPr>
          <p:spPr bwMode="auto">
            <a:xfrm>
              <a:off x="7310438" y="8094663"/>
              <a:ext cx="87313" cy="76200"/>
            </a:xfrm>
            <a:custGeom>
              <a:avLst/>
              <a:gdLst>
                <a:gd name="T0" fmla="*/ 26 w 55"/>
                <a:gd name="T1" fmla="*/ 48 h 48"/>
                <a:gd name="T2" fmla="*/ 0 w 55"/>
                <a:gd name="T3" fmla="*/ 48 h 48"/>
                <a:gd name="T4" fmla="*/ 12 w 55"/>
                <a:gd name="T5" fmla="*/ 24 h 48"/>
                <a:gd name="T6" fmla="*/ 26 w 55"/>
                <a:gd name="T7" fmla="*/ 0 h 48"/>
                <a:gd name="T8" fmla="*/ 41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1"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5" name="Freeform 87">
              <a:extLst>
                <a:ext uri="{FF2B5EF4-FFF2-40B4-BE49-F238E27FC236}">
                  <a16:creationId xmlns:a16="http://schemas.microsoft.com/office/drawing/2014/main" id="{561E7C1A-CC0B-0CCA-9D9C-FA119D18E9BA}"/>
                </a:ext>
              </a:extLst>
            </p:cNvPr>
            <p:cNvSpPr>
              <a:spLocks/>
            </p:cNvSpPr>
            <p:nvPr/>
          </p:nvSpPr>
          <p:spPr bwMode="auto">
            <a:xfrm>
              <a:off x="7321551" y="8094663"/>
              <a:ext cx="87313" cy="76200"/>
            </a:xfrm>
            <a:custGeom>
              <a:avLst/>
              <a:gdLst>
                <a:gd name="T0" fmla="*/ 29 w 55"/>
                <a:gd name="T1" fmla="*/ 48 h 48"/>
                <a:gd name="T2" fmla="*/ 0 w 55"/>
                <a:gd name="T3" fmla="*/ 48 h 48"/>
                <a:gd name="T4" fmla="*/ 15 w 55"/>
                <a:gd name="T5" fmla="*/ 24 h 48"/>
                <a:gd name="T6" fmla="*/ 29 w 55"/>
                <a:gd name="T7" fmla="*/ 0 h 48"/>
                <a:gd name="T8" fmla="*/ 43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3"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6" name="Freeform 88">
              <a:extLst>
                <a:ext uri="{FF2B5EF4-FFF2-40B4-BE49-F238E27FC236}">
                  <a16:creationId xmlns:a16="http://schemas.microsoft.com/office/drawing/2014/main" id="{3DFC51B0-6C03-D19F-7A41-CE502F14B3F5}"/>
                </a:ext>
              </a:extLst>
            </p:cNvPr>
            <p:cNvSpPr>
              <a:spLocks/>
            </p:cNvSpPr>
            <p:nvPr/>
          </p:nvSpPr>
          <p:spPr bwMode="auto">
            <a:xfrm>
              <a:off x="7337426" y="8094663"/>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7" name="Freeform 89">
              <a:extLst>
                <a:ext uri="{FF2B5EF4-FFF2-40B4-BE49-F238E27FC236}">
                  <a16:creationId xmlns:a16="http://schemas.microsoft.com/office/drawing/2014/main" id="{A147FD49-9C94-4631-70A5-32670A8CDDE7}"/>
                </a:ext>
              </a:extLst>
            </p:cNvPr>
            <p:cNvSpPr>
              <a:spLocks/>
            </p:cNvSpPr>
            <p:nvPr/>
          </p:nvSpPr>
          <p:spPr bwMode="auto">
            <a:xfrm>
              <a:off x="7364413" y="8094663"/>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8" name="Freeform 90">
              <a:extLst>
                <a:ext uri="{FF2B5EF4-FFF2-40B4-BE49-F238E27FC236}">
                  <a16:creationId xmlns:a16="http://schemas.microsoft.com/office/drawing/2014/main" id="{591E55AA-5DF3-8930-BED9-AB00F7DA0E53}"/>
                </a:ext>
              </a:extLst>
            </p:cNvPr>
            <p:cNvSpPr>
              <a:spLocks/>
            </p:cNvSpPr>
            <p:nvPr/>
          </p:nvSpPr>
          <p:spPr bwMode="auto">
            <a:xfrm>
              <a:off x="7419976" y="8094663"/>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9" name="Freeform 91">
              <a:extLst>
                <a:ext uri="{FF2B5EF4-FFF2-40B4-BE49-F238E27FC236}">
                  <a16:creationId xmlns:a16="http://schemas.microsoft.com/office/drawing/2014/main" id="{D9868ADB-F491-71BF-6184-35D05E9FF453}"/>
                </a:ext>
              </a:extLst>
            </p:cNvPr>
            <p:cNvSpPr>
              <a:spLocks/>
            </p:cNvSpPr>
            <p:nvPr/>
          </p:nvSpPr>
          <p:spPr bwMode="auto">
            <a:xfrm>
              <a:off x="7620001" y="8094663"/>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0" name="Freeform 92">
              <a:extLst>
                <a:ext uri="{FF2B5EF4-FFF2-40B4-BE49-F238E27FC236}">
                  <a16:creationId xmlns:a16="http://schemas.microsoft.com/office/drawing/2014/main" id="{D7EE6BF8-959B-F19B-0E38-5A3FCE0E9F95}"/>
                </a:ext>
              </a:extLst>
            </p:cNvPr>
            <p:cNvSpPr>
              <a:spLocks/>
            </p:cNvSpPr>
            <p:nvPr/>
          </p:nvSpPr>
          <p:spPr bwMode="auto">
            <a:xfrm>
              <a:off x="7631113" y="8094663"/>
              <a:ext cx="87313" cy="76200"/>
            </a:xfrm>
            <a:custGeom>
              <a:avLst/>
              <a:gdLst>
                <a:gd name="T0" fmla="*/ 28 w 55"/>
                <a:gd name="T1" fmla="*/ 48 h 48"/>
                <a:gd name="T2" fmla="*/ 0 w 55"/>
                <a:gd name="T3" fmla="*/ 48 h 48"/>
                <a:gd name="T4" fmla="*/ 14 w 55"/>
                <a:gd name="T5" fmla="*/ 24 h 48"/>
                <a:gd name="T6" fmla="*/ 28 w 55"/>
                <a:gd name="T7" fmla="*/ 0 h 48"/>
                <a:gd name="T8" fmla="*/ 40 w 55"/>
                <a:gd name="T9" fmla="*/ 24 h 48"/>
                <a:gd name="T10" fmla="*/ 55 w 55"/>
                <a:gd name="T11" fmla="*/ 48 h 48"/>
                <a:gd name="T12" fmla="*/ 28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8" y="48"/>
                  </a:moveTo>
                  <a:lnTo>
                    <a:pt x="0" y="48"/>
                  </a:lnTo>
                  <a:lnTo>
                    <a:pt x="14" y="24"/>
                  </a:lnTo>
                  <a:lnTo>
                    <a:pt x="28" y="0"/>
                  </a:lnTo>
                  <a:lnTo>
                    <a:pt x="40" y="24"/>
                  </a:lnTo>
                  <a:lnTo>
                    <a:pt x="55"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1" name="Freeform 93">
              <a:extLst>
                <a:ext uri="{FF2B5EF4-FFF2-40B4-BE49-F238E27FC236}">
                  <a16:creationId xmlns:a16="http://schemas.microsoft.com/office/drawing/2014/main" id="{371FD3FA-018B-07E7-3D1A-0C01C77FBB5C}"/>
                </a:ext>
              </a:extLst>
            </p:cNvPr>
            <p:cNvSpPr>
              <a:spLocks/>
            </p:cNvSpPr>
            <p:nvPr/>
          </p:nvSpPr>
          <p:spPr bwMode="auto">
            <a:xfrm>
              <a:off x="7658101" y="8140700"/>
              <a:ext cx="85725" cy="74613"/>
            </a:xfrm>
            <a:custGeom>
              <a:avLst/>
              <a:gdLst>
                <a:gd name="T0" fmla="*/ 28 w 54"/>
                <a:gd name="T1" fmla="*/ 47 h 47"/>
                <a:gd name="T2" fmla="*/ 0 w 54"/>
                <a:gd name="T3" fmla="*/ 47 h 47"/>
                <a:gd name="T4" fmla="*/ 14 w 54"/>
                <a:gd name="T5" fmla="*/ 23 h 47"/>
                <a:gd name="T6" fmla="*/ 28 w 54"/>
                <a:gd name="T7" fmla="*/ 0 h 47"/>
                <a:gd name="T8" fmla="*/ 40 w 54"/>
                <a:gd name="T9" fmla="*/ 23 h 47"/>
                <a:gd name="T10" fmla="*/ 54 w 54"/>
                <a:gd name="T11" fmla="*/ 47 h 47"/>
                <a:gd name="T12" fmla="*/ 28 w 5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4" h="47">
                  <a:moveTo>
                    <a:pt x="28" y="47"/>
                  </a:moveTo>
                  <a:lnTo>
                    <a:pt x="0" y="47"/>
                  </a:lnTo>
                  <a:lnTo>
                    <a:pt x="14" y="23"/>
                  </a:lnTo>
                  <a:lnTo>
                    <a:pt x="28" y="0"/>
                  </a:lnTo>
                  <a:lnTo>
                    <a:pt x="40" y="23"/>
                  </a:lnTo>
                  <a:lnTo>
                    <a:pt x="54" y="47"/>
                  </a:lnTo>
                  <a:lnTo>
                    <a:pt x="28"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2" name="Freeform 94">
              <a:extLst>
                <a:ext uri="{FF2B5EF4-FFF2-40B4-BE49-F238E27FC236}">
                  <a16:creationId xmlns:a16="http://schemas.microsoft.com/office/drawing/2014/main" id="{988B78BC-28C0-F649-480C-5851AB307D2C}"/>
                </a:ext>
              </a:extLst>
            </p:cNvPr>
            <p:cNvSpPr>
              <a:spLocks/>
            </p:cNvSpPr>
            <p:nvPr/>
          </p:nvSpPr>
          <p:spPr bwMode="auto">
            <a:xfrm>
              <a:off x="7735888" y="8140700"/>
              <a:ext cx="87313" cy="74613"/>
            </a:xfrm>
            <a:custGeom>
              <a:avLst/>
              <a:gdLst>
                <a:gd name="T0" fmla="*/ 29 w 55"/>
                <a:gd name="T1" fmla="*/ 47 h 47"/>
                <a:gd name="T2" fmla="*/ 0 w 55"/>
                <a:gd name="T3" fmla="*/ 47 h 47"/>
                <a:gd name="T4" fmla="*/ 15 w 55"/>
                <a:gd name="T5" fmla="*/ 23 h 47"/>
                <a:gd name="T6" fmla="*/ 29 w 55"/>
                <a:gd name="T7" fmla="*/ 0 h 47"/>
                <a:gd name="T8" fmla="*/ 41 w 55"/>
                <a:gd name="T9" fmla="*/ 23 h 47"/>
                <a:gd name="T10" fmla="*/ 55 w 55"/>
                <a:gd name="T11" fmla="*/ 47 h 47"/>
                <a:gd name="T12" fmla="*/ 29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9" y="47"/>
                  </a:moveTo>
                  <a:lnTo>
                    <a:pt x="0" y="47"/>
                  </a:lnTo>
                  <a:lnTo>
                    <a:pt x="15" y="23"/>
                  </a:lnTo>
                  <a:lnTo>
                    <a:pt x="29" y="0"/>
                  </a:lnTo>
                  <a:lnTo>
                    <a:pt x="41" y="23"/>
                  </a:lnTo>
                  <a:lnTo>
                    <a:pt x="55" y="47"/>
                  </a:lnTo>
                  <a:lnTo>
                    <a:pt x="29"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3" name="Freeform 95">
              <a:extLst>
                <a:ext uri="{FF2B5EF4-FFF2-40B4-BE49-F238E27FC236}">
                  <a16:creationId xmlns:a16="http://schemas.microsoft.com/office/drawing/2014/main" id="{B2F4C3F9-8781-8D06-AABB-AD96FFA0B057}"/>
                </a:ext>
              </a:extLst>
            </p:cNvPr>
            <p:cNvSpPr>
              <a:spLocks/>
            </p:cNvSpPr>
            <p:nvPr/>
          </p:nvSpPr>
          <p:spPr bwMode="auto">
            <a:xfrm>
              <a:off x="7793038" y="8140700"/>
              <a:ext cx="87313" cy="74613"/>
            </a:xfrm>
            <a:custGeom>
              <a:avLst/>
              <a:gdLst>
                <a:gd name="T0" fmla="*/ 26 w 55"/>
                <a:gd name="T1" fmla="*/ 47 h 47"/>
                <a:gd name="T2" fmla="*/ 0 w 55"/>
                <a:gd name="T3" fmla="*/ 47 h 47"/>
                <a:gd name="T4" fmla="*/ 14 w 55"/>
                <a:gd name="T5" fmla="*/ 23 h 47"/>
                <a:gd name="T6" fmla="*/ 26 w 55"/>
                <a:gd name="T7" fmla="*/ 0 h 47"/>
                <a:gd name="T8" fmla="*/ 40 w 55"/>
                <a:gd name="T9" fmla="*/ 23 h 47"/>
                <a:gd name="T10" fmla="*/ 55 w 55"/>
                <a:gd name="T11" fmla="*/ 47 h 47"/>
                <a:gd name="T12" fmla="*/ 26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6" y="47"/>
                  </a:moveTo>
                  <a:lnTo>
                    <a:pt x="0" y="47"/>
                  </a:lnTo>
                  <a:lnTo>
                    <a:pt x="14" y="23"/>
                  </a:lnTo>
                  <a:lnTo>
                    <a:pt x="26" y="0"/>
                  </a:lnTo>
                  <a:lnTo>
                    <a:pt x="40" y="23"/>
                  </a:lnTo>
                  <a:lnTo>
                    <a:pt x="55"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4" name="Freeform 96">
              <a:extLst>
                <a:ext uri="{FF2B5EF4-FFF2-40B4-BE49-F238E27FC236}">
                  <a16:creationId xmlns:a16="http://schemas.microsoft.com/office/drawing/2014/main" id="{3C76E484-2D2E-5BCF-8FA6-1719ACF8EE87}"/>
                </a:ext>
              </a:extLst>
            </p:cNvPr>
            <p:cNvSpPr>
              <a:spLocks/>
            </p:cNvSpPr>
            <p:nvPr/>
          </p:nvSpPr>
          <p:spPr bwMode="auto">
            <a:xfrm>
              <a:off x="7804151" y="8140700"/>
              <a:ext cx="87313" cy="74613"/>
            </a:xfrm>
            <a:custGeom>
              <a:avLst/>
              <a:gdLst>
                <a:gd name="T0" fmla="*/ 29 w 55"/>
                <a:gd name="T1" fmla="*/ 47 h 47"/>
                <a:gd name="T2" fmla="*/ 0 w 55"/>
                <a:gd name="T3" fmla="*/ 47 h 47"/>
                <a:gd name="T4" fmla="*/ 14 w 55"/>
                <a:gd name="T5" fmla="*/ 23 h 47"/>
                <a:gd name="T6" fmla="*/ 29 w 55"/>
                <a:gd name="T7" fmla="*/ 0 h 47"/>
                <a:gd name="T8" fmla="*/ 43 w 55"/>
                <a:gd name="T9" fmla="*/ 23 h 47"/>
                <a:gd name="T10" fmla="*/ 55 w 55"/>
                <a:gd name="T11" fmla="*/ 47 h 47"/>
                <a:gd name="T12" fmla="*/ 29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9" y="47"/>
                  </a:moveTo>
                  <a:lnTo>
                    <a:pt x="0" y="47"/>
                  </a:lnTo>
                  <a:lnTo>
                    <a:pt x="14" y="23"/>
                  </a:lnTo>
                  <a:lnTo>
                    <a:pt x="29" y="0"/>
                  </a:lnTo>
                  <a:lnTo>
                    <a:pt x="43" y="23"/>
                  </a:lnTo>
                  <a:lnTo>
                    <a:pt x="55" y="47"/>
                  </a:lnTo>
                  <a:lnTo>
                    <a:pt x="29"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5" name="Freeform 97">
              <a:extLst>
                <a:ext uri="{FF2B5EF4-FFF2-40B4-BE49-F238E27FC236}">
                  <a16:creationId xmlns:a16="http://schemas.microsoft.com/office/drawing/2014/main" id="{6510E22D-0A9D-68EE-FD25-B534C22C182B}"/>
                </a:ext>
              </a:extLst>
            </p:cNvPr>
            <p:cNvSpPr>
              <a:spLocks/>
            </p:cNvSpPr>
            <p:nvPr/>
          </p:nvSpPr>
          <p:spPr bwMode="auto">
            <a:xfrm>
              <a:off x="7872413" y="8140700"/>
              <a:ext cx="85725" cy="74613"/>
            </a:xfrm>
            <a:custGeom>
              <a:avLst/>
              <a:gdLst>
                <a:gd name="T0" fmla="*/ 26 w 54"/>
                <a:gd name="T1" fmla="*/ 47 h 47"/>
                <a:gd name="T2" fmla="*/ 0 w 54"/>
                <a:gd name="T3" fmla="*/ 47 h 47"/>
                <a:gd name="T4" fmla="*/ 12 w 54"/>
                <a:gd name="T5" fmla="*/ 23 h 47"/>
                <a:gd name="T6" fmla="*/ 26 w 54"/>
                <a:gd name="T7" fmla="*/ 0 h 47"/>
                <a:gd name="T8" fmla="*/ 40 w 54"/>
                <a:gd name="T9" fmla="*/ 23 h 47"/>
                <a:gd name="T10" fmla="*/ 54 w 54"/>
                <a:gd name="T11" fmla="*/ 47 h 47"/>
                <a:gd name="T12" fmla="*/ 26 w 5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4" h="47">
                  <a:moveTo>
                    <a:pt x="26" y="47"/>
                  </a:moveTo>
                  <a:lnTo>
                    <a:pt x="0" y="47"/>
                  </a:lnTo>
                  <a:lnTo>
                    <a:pt x="12" y="23"/>
                  </a:lnTo>
                  <a:lnTo>
                    <a:pt x="26" y="0"/>
                  </a:lnTo>
                  <a:lnTo>
                    <a:pt x="40" y="23"/>
                  </a:lnTo>
                  <a:lnTo>
                    <a:pt x="54"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6" name="Freeform 98">
              <a:extLst>
                <a:ext uri="{FF2B5EF4-FFF2-40B4-BE49-F238E27FC236}">
                  <a16:creationId xmlns:a16="http://schemas.microsoft.com/office/drawing/2014/main" id="{2A03F76A-B5E7-0853-71D6-993C419A0E20}"/>
                </a:ext>
              </a:extLst>
            </p:cNvPr>
            <p:cNvSpPr>
              <a:spLocks/>
            </p:cNvSpPr>
            <p:nvPr/>
          </p:nvSpPr>
          <p:spPr bwMode="auto">
            <a:xfrm>
              <a:off x="7951788" y="8177213"/>
              <a:ext cx="85725" cy="73025"/>
            </a:xfrm>
            <a:custGeom>
              <a:avLst/>
              <a:gdLst>
                <a:gd name="T0" fmla="*/ 28 w 54"/>
                <a:gd name="T1" fmla="*/ 46 h 46"/>
                <a:gd name="T2" fmla="*/ 0 w 54"/>
                <a:gd name="T3" fmla="*/ 46 h 46"/>
                <a:gd name="T4" fmla="*/ 14 w 54"/>
                <a:gd name="T5" fmla="*/ 24 h 46"/>
                <a:gd name="T6" fmla="*/ 28 w 54"/>
                <a:gd name="T7" fmla="*/ 0 h 46"/>
                <a:gd name="T8" fmla="*/ 40 w 54"/>
                <a:gd name="T9" fmla="*/ 24 h 46"/>
                <a:gd name="T10" fmla="*/ 54 w 54"/>
                <a:gd name="T11" fmla="*/ 46 h 46"/>
                <a:gd name="T12" fmla="*/ 28 w 5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28" y="46"/>
                  </a:moveTo>
                  <a:lnTo>
                    <a:pt x="0" y="46"/>
                  </a:lnTo>
                  <a:lnTo>
                    <a:pt x="14" y="24"/>
                  </a:lnTo>
                  <a:lnTo>
                    <a:pt x="28" y="0"/>
                  </a:lnTo>
                  <a:lnTo>
                    <a:pt x="40" y="24"/>
                  </a:lnTo>
                  <a:lnTo>
                    <a:pt x="54" y="46"/>
                  </a:lnTo>
                  <a:lnTo>
                    <a:pt x="28"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7" name="Freeform 99">
              <a:extLst>
                <a:ext uri="{FF2B5EF4-FFF2-40B4-BE49-F238E27FC236}">
                  <a16:creationId xmlns:a16="http://schemas.microsoft.com/office/drawing/2014/main" id="{D927F670-25E0-4B76-5E2B-43E7CA37EE35}"/>
                </a:ext>
              </a:extLst>
            </p:cNvPr>
            <p:cNvSpPr>
              <a:spLocks/>
            </p:cNvSpPr>
            <p:nvPr/>
          </p:nvSpPr>
          <p:spPr bwMode="auto">
            <a:xfrm>
              <a:off x="7993063" y="8237538"/>
              <a:ext cx="85725" cy="73025"/>
            </a:xfrm>
            <a:custGeom>
              <a:avLst/>
              <a:gdLst>
                <a:gd name="T0" fmla="*/ 26 w 54"/>
                <a:gd name="T1" fmla="*/ 46 h 46"/>
                <a:gd name="T2" fmla="*/ 0 w 54"/>
                <a:gd name="T3" fmla="*/ 46 h 46"/>
                <a:gd name="T4" fmla="*/ 14 w 54"/>
                <a:gd name="T5" fmla="*/ 22 h 46"/>
                <a:gd name="T6" fmla="*/ 26 w 54"/>
                <a:gd name="T7" fmla="*/ 0 h 46"/>
                <a:gd name="T8" fmla="*/ 40 w 54"/>
                <a:gd name="T9" fmla="*/ 22 h 46"/>
                <a:gd name="T10" fmla="*/ 54 w 54"/>
                <a:gd name="T11" fmla="*/ 46 h 46"/>
                <a:gd name="T12" fmla="*/ 26 w 5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26" y="46"/>
                  </a:moveTo>
                  <a:lnTo>
                    <a:pt x="0" y="46"/>
                  </a:lnTo>
                  <a:lnTo>
                    <a:pt x="14" y="22"/>
                  </a:lnTo>
                  <a:lnTo>
                    <a:pt x="26" y="0"/>
                  </a:lnTo>
                  <a:lnTo>
                    <a:pt x="40" y="22"/>
                  </a:lnTo>
                  <a:lnTo>
                    <a:pt x="54" y="46"/>
                  </a:lnTo>
                  <a:lnTo>
                    <a:pt x="26"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8" name="Freeform 100">
              <a:extLst>
                <a:ext uri="{FF2B5EF4-FFF2-40B4-BE49-F238E27FC236}">
                  <a16:creationId xmlns:a16="http://schemas.microsoft.com/office/drawing/2014/main" id="{B0390B3A-E990-EFB4-8CD5-7AD27240500A}"/>
                </a:ext>
              </a:extLst>
            </p:cNvPr>
            <p:cNvSpPr>
              <a:spLocks/>
            </p:cNvSpPr>
            <p:nvPr/>
          </p:nvSpPr>
          <p:spPr bwMode="auto">
            <a:xfrm>
              <a:off x="8023226" y="8237538"/>
              <a:ext cx="85725" cy="73025"/>
            </a:xfrm>
            <a:custGeom>
              <a:avLst/>
              <a:gdLst>
                <a:gd name="T0" fmla="*/ 26 w 54"/>
                <a:gd name="T1" fmla="*/ 46 h 46"/>
                <a:gd name="T2" fmla="*/ 0 w 54"/>
                <a:gd name="T3" fmla="*/ 46 h 46"/>
                <a:gd name="T4" fmla="*/ 12 w 54"/>
                <a:gd name="T5" fmla="*/ 22 h 46"/>
                <a:gd name="T6" fmla="*/ 26 w 54"/>
                <a:gd name="T7" fmla="*/ 0 h 46"/>
                <a:gd name="T8" fmla="*/ 40 w 54"/>
                <a:gd name="T9" fmla="*/ 22 h 46"/>
                <a:gd name="T10" fmla="*/ 54 w 54"/>
                <a:gd name="T11" fmla="*/ 46 h 46"/>
                <a:gd name="T12" fmla="*/ 26 w 5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26" y="46"/>
                  </a:moveTo>
                  <a:lnTo>
                    <a:pt x="0" y="46"/>
                  </a:lnTo>
                  <a:lnTo>
                    <a:pt x="12" y="22"/>
                  </a:lnTo>
                  <a:lnTo>
                    <a:pt x="26" y="0"/>
                  </a:lnTo>
                  <a:lnTo>
                    <a:pt x="40" y="22"/>
                  </a:lnTo>
                  <a:lnTo>
                    <a:pt x="54" y="46"/>
                  </a:lnTo>
                  <a:lnTo>
                    <a:pt x="26"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9" name="Freeform 101">
              <a:extLst>
                <a:ext uri="{FF2B5EF4-FFF2-40B4-BE49-F238E27FC236}">
                  <a16:creationId xmlns:a16="http://schemas.microsoft.com/office/drawing/2014/main" id="{B3141AB6-80AE-66A3-8FB5-B6F0461E196A}"/>
                </a:ext>
              </a:extLst>
            </p:cNvPr>
            <p:cNvSpPr>
              <a:spLocks/>
            </p:cNvSpPr>
            <p:nvPr/>
          </p:nvSpPr>
          <p:spPr bwMode="auto">
            <a:xfrm>
              <a:off x="8034338" y="8237538"/>
              <a:ext cx="85725" cy="73025"/>
            </a:xfrm>
            <a:custGeom>
              <a:avLst/>
              <a:gdLst>
                <a:gd name="T0" fmla="*/ 26 w 54"/>
                <a:gd name="T1" fmla="*/ 46 h 46"/>
                <a:gd name="T2" fmla="*/ 0 w 54"/>
                <a:gd name="T3" fmla="*/ 46 h 46"/>
                <a:gd name="T4" fmla="*/ 14 w 54"/>
                <a:gd name="T5" fmla="*/ 22 h 46"/>
                <a:gd name="T6" fmla="*/ 26 w 54"/>
                <a:gd name="T7" fmla="*/ 0 h 46"/>
                <a:gd name="T8" fmla="*/ 40 w 54"/>
                <a:gd name="T9" fmla="*/ 22 h 46"/>
                <a:gd name="T10" fmla="*/ 54 w 54"/>
                <a:gd name="T11" fmla="*/ 46 h 46"/>
                <a:gd name="T12" fmla="*/ 26 w 5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26" y="46"/>
                  </a:moveTo>
                  <a:lnTo>
                    <a:pt x="0" y="46"/>
                  </a:lnTo>
                  <a:lnTo>
                    <a:pt x="14" y="22"/>
                  </a:lnTo>
                  <a:lnTo>
                    <a:pt x="26" y="0"/>
                  </a:lnTo>
                  <a:lnTo>
                    <a:pt x="40" y="22"/>
                  </a:lnTo>
                  <a:lnTo>
                    <a:pt x="54" y="46"/>
                  </a:lnTo>
                  <a:lnTo>
                    <a:pt x="26"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0" name="Freeform 102">
              <a:extLst>
                <a:ext uri="{FF2B5EF4-FFF2-40B4-BE49-F238E27FC236}">
                  <a16:creationId xmlns:a16="http://schemas.microsoft.com/office/drawing/2014/main" id="{616CE863-9A7B-6761-D416-D93B939023DE}"/>
                </a:ext>
              </a:extLst>
            </p:cNvPr>
            <p:cNvSpPr>
              <a:spLocks/>
            </p:cNvSpPr>
            <p:nvPr/>
          </p:nvSpPr>
          <p:spPr bwMode="auto">
            <a:xfrm>
              <a:off x="8248651" y="8237538"/>
              <a:ext cx="82550" cy="73025"/>
            </a:xfrm>
            <a:custGeom>
              <a:avLst/>
              <a:gdLst>
                <a:gd name="T0" fmla="*/ 26 w 52"/>
                <a:gd name="T1" fmla="*/ 46 h 46"/>
                <a:gd name="T2" fmla="*/ 0 w 52"/>
                <a:gd name="T3" fmla="*/ 46 h 46"/>
                <a:gd name="T4" fmla="*/ 12 w 52"/>
                <a:gd name="T5" fmla="*/ 22 h 46"/>
                <a:gd name="T6" fmla="*/ 26 w 52"/>
                <a:gd name="T7" fmla="*/ 0 h 46"/>
                <a:gd name="T8" fmla="*/ 40 w 52"/>
                <a:gd name="T9" fmla="*/ 22 h 46"/>
                <a:gd name="T10" fmla="*/ 52 w 52"/>
                <a:gd name="T11" fmla="*/ 46 h 46"/>
                <a:gd name="T12" fmla="*/ 26 w 52"/>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2" h="46">
                  <a:moveTo>
                    <a:pt x="26" y="46"/>
                  </a:moveTo>
                  <a:lnTo>
                    <a:pt x="0" y="46"/>
                  </a:lnTo>
                  <a:lnTo>
                    <a:pt x="12" y="22"/>
                  </a:lnTo>
                  <a:lnTo>
                    <a:pt x="26" y="0"/>
                  </a:lnTo>
                  <a:lnTo>
                    <a:pt x="40" y="22"/>
                  </a:lnTo>
                  <a:lnTo>
                    <a:pt x="52" y="46"/>
                  </a:lnTo>
                  <a:lnTo>
                    <a:pt x="26"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1" name="Freeform 103">
              <a:extLst>
                <a:ext uri="{FF2B5EF4-FFF2-40B4-BE49-F238E27FC236}">
                  <a16:creationId xmlns:a16="http://schemas.microsoft.com/office/drawing/2014/main" id="{572FE7F1-A583-3C1D-77D6-BC11EEE7B063}"/>
                </a:ext>
              </a:extLst>
            </p:cNvPr>
            <p:cNvSpPr>
              <a:spLocks/>
            </p:cNvSpPr>
            <p:nvPr/>
          </p:nvSpPr>
          <p:spPr bwMode="auto">
            <a:xfrm>
              <a:off x="8259763" y="8237538"/>
              <a:ext cx="87313" cy="73025"/>
            </a:xfrm>
            <a:custGeom>
              <a:avLst/>
              <a:gdLst>
                <a:gd name="T0" fmla="*/ 29 w 55"/>
                <a:gd name="T1" fmla="*/ 46 h 46"/>
                <a:gd name="T2" fmla="*/ 0 w 55"/>
                <a:gd name="T3" fmla="*/ 46 h 46"/>
                <a:gd name="T4" fmla="*/ 14 w 55"/>
                <a:gd name="T5" fmla="*/ 22 h 46"/>
                <a:gd name="T6" fmla="*/ 29 w 55"/>
                <a:gd name="T7" fmla="*/ 0 h 46"/>
                <a:gd name="T8" fmla="*/ 41 w 55"/>
                <a:gd name="T9" fmla="*/ 22 h 46"/>
                <a:gd name="T10" fmla="*/ 55 w 55"/>
                <a:gd name="T11" fmla="*/ 46 h 46"/>
                <a:gd name="T12" fmla="*/ 29 w 55"/>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5" h="46">
                  <a:moveTo>
                    <a:pt x="29" y="46"/>
                  </a:moveTo>
                  <a:lnTo>
                    <a:pt x="0" y="46"/>
                  </a:lnTo>
                  <a:lnTo>
                    <a:pt x="14" y="22"/>
                  </a:lnTo>
                  <a:lnTo>
                    <a:pt x="29" y="0"/>
                  </a:lnTo>
                  <a:lnTo>
                    <a:pt x="41" y="22"/>
                  </a:lnTo>
                  <a:lnTo>
                    <a:pt x="55" y="46"/>
                  </a:lnTo>
                  <a:lnTo>
                    <a:pt x="29"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2" name="Freeform 104">
              <a:extLst>
                <a:ext uri="{FF2B5EF4-FFF2-40B4-BE49-F238E27FC236}">
                  <a16:creationId xmlns:a16="http://schemas.microsoft.com/office/drawing/2014/main" id="{ECAD4589-E2D8-C446-C480-DB696DAD96C3}"/>
                </a:ext>
              </a:extLst>
            </p:cNvPr>
            <p:cNvSpPr>
              <a:spLocks/>
            </p:cNvSpPr>
            <p:nvPr/>
          </p:nvSpPr>
          <p:spPr bwMode="auto">
            <a:xfrm>
              <a:off x="8270876" y="8237538"/>
              <a:ext cx="87313" cy="73025"/>
            </a:xfrm>
            <a:custGeom>
              <a:avLst/>
              <a:gdLst>
                <a:gd name="T0" fmla="*/ 29 w 55"/>
                <a:gd name="T1" fmla="*/ 46 h 46"/>
                <a:gd name="T2" fmla="*/ 0 w 55"/>
                <a:gd name="T3" fmla="*/ 46 h 46"/>
                <a:gd name="T4" fmla="*/ 15 w 55"/>
                <a:gd name="T5" fmla="*/ 22 h 46"/>
                <a:gd name="T6" fmla="*/ 29 w 55"/>
                <a:gd name="T7" fmla="*/ 0 h 46"/>
                <a:gd name="T8" fmla="*/ 43 w 55"/>
                <a:gd name="T9" fmla="*/ 22 h 46"/>
                <a:gd name="T10" fmla="*/ 55 w 55"/>
                <a:gd name="T11" fmla="*/ 46 h 46"/>
                <a:gd name="T12" fmla="*/ 29 w 55"/>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5" h="46">
                  <a:moveTo>
                    <a:pt x="29" y="46"/>
                  </a:moveTo>
                  <a:lnTo>
                    <a:pt x="0" y="46"/>
                  </a:lnTo>
                  <a:lnTo>
                    <a:pt x="15" y="22"/>
                  </a:lnTo>
                  <a:lnTo>
                    <a:pt x="29" y="0"/>
                  </a:lnTo>
                  <a:lnTo>
                    <a:pt x="43" y="22"/>
                  </a:lnTo>
                  <a:lnTo>
                    <a:pt x="55" y="46"/>
                  </a:lnTo>
                  <a:lnTo>
                    <a:pt x="29"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3" name="Freeform 105">
              <a:extLst>
                <a:ext uri="{FF2B5EF4-FFF2-40B4-BE49-F238E27FC236}">
                  <a16:creationId xmlns:a16="http://schemas.microsoft.com/office/drawing/2014/main" id="{1F3D3645-0DB7-6EFE-B3A1-6CE7CB4CC015}"/>
                </a:ext>
              </a:extLst>
            </p:cNvPr>
            <p:cNvSpPr>
              <a:spLocks/>
            </p:cNvSpPr>
            <p:nvPr/>
          </p:nvSpPr>
          <p:spPr bwMode="auto">
            <a:xfrm>
              <a:off x="8270876" y="8261350"/>
              <a:ext cx="87313" cy="71438"/>
            </a:xfrm>
            <a:custGeom>
              <a:avLst/>
              <a:gdLst>
                <a:gd name="T0" fmla="*/ 29 w 55"/>
                <a:gd name="T1" fmla="*/ 45 h 45"/>
                <a:gd name="T2" fmla="*/ 0 w 55"/>
                <a:gd name="T3" fmla="*/ 45 h 45"/>
                <a:gd name="T4" fmla="*/ 15 w 55"/>
                <a:gd name="T5" fmla="*/ 21 h 45"/>
                <a:gd name="T6" fmla="*/ 29 w 55"/>
                <a:gd name="T7" fmla="*/ 0 h 45"/>
                <a:gd name="T8" fmla="*/ 43 w 55"/>
                <a:gd name="T9" fmla="*/ 21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1"/>
                  </a:lnTo>
                  <a:lnTo>
                    <a:pt x="29" y="0"/>
                  </a:lnTo>
                  <a:lnTo>
                    <a:pt x="43" y="21"/>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4" name="Freeform 106">
              <a:extLst>
                <a:ext uri="{FF2B5EF4-FFF2-40B4-BE49-F238E27FC236}">
                  <a16:creationId xmlns:a16="http://schemas.microsoft.com/office/drawing/2014/main" id="{5D12DC16-0C46-F2F6-416D-1DBD976247C5}"/>
                </a:ext>
              </a:extLst>
            </p:cNvPr>
            <p:cNvSpPr>
              <a:spLocks/>
            </p:cNvSpPr>
            <p:nvPr/>
          </p:nvSpPr>
          <p:spPr bwMode="auto">
            <a:xfrm>
              <a:off x="8289926" y="8283575"/>
              <a:ext cx="82550" cy="71438"/>
            </a:xfrm>
            <a:custGeom>
              <a:avLst/>
              <a:gdLst>
                <a:gd name="T0" fmla="*/ 26 w 52"/>
                <a:gd name="T1" fmla="*/ 45 h 45"/>
                <a:gd name="T2" fmla="*/ 0 w 52"/>
                <a:gd name="T3" fmla="*/ 45 h 45"/>
                <a:gd name="T4" fmla="*/ 12 w 52"/>
                <a:gd name="T5" fmla="*/ 24 h 45"/>
                <a:gd name="T6" fmla="*/ 26 w 52"/>
                <a:gd name="T7" fmla="*/ 0 h 45"/>
                <a:gd name="T8" fmla="*/ 41 w 52"/>
                <a:gd name="T9" fmla="*/ 24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2" y="24"/>
                  </a:lnTo>
                  <a:lnTo>
                    <a:pt x="26" y="0"/>
                  </a:lnTo>
                  <a:lnTo>
                    <a:pt x="41" y="24"/>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5" name="Freeform 107">
              <a:extLst>
                <a:ext uri="{FF2B5EF4-FFF2-40B4-BE49-F238E27FC236}">
                  <a16:creationId xmlns:a16="http://schemas.microsoft.com/office/drawing/2014/main" id="{BA820DAB-CC29-2F2C-3FB4-02C56D0168B0}"/>
                </a:ext>
              </a:extLst>
            </p:cNvPr>
            <p:cNvSpPr>
              <a:spLocks/>
            </p:cNvSpPr>
            <p:nvPr/>
          </p:nvSpPr>
          <p:spPr bwMode="auto">
            <a:xfrm>
              <a:off x="8312151" y="8283575"/>
              <a:ext cx="87313" cy="71438"/>
            </a:xfrm>
            <a:custGeom>
              <a:avLst/>
              <a:gdLst>
                <a:gd name="T0" fmla="*/ 29 w 55"/>
                <a:gd name="T1" fmla="*/ 45 h 45"/>
                <a:gd name="T2" fmla="*/ 0 w 55"/>
                <a:gd name="T3" fmla="*/ 45 h 45"/>
                <a:gd name="T4" fmla="*/ 15 w 55"/>
                <a:gd name="T5" fmla="*/ 24 h 45"/>
                <a:gd name="T6" fmla="*/ 29 w 55"/>
                <a:gd name="T7" fmla="*/ 0 h 45"/>
                <a:gd name="T8" fmla="*/ 41 w 55"/>
                <a:gd name="T9" fmla="*/ 24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4"/>
                  </a:lnTo>
                  <a:lnTo>
                    <a:pt x="29" y="0"/>
                  </a:lnTo>
                  <a:lnTo>
                    <a:pt x="41" y="24"/>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6" name="Freeform 108">
              <a:extLst>
                <a:ext uri="{FF2B5EF4-FFF2-40B4-BE49-F238E27FC236}">
                  <a16:creationId xmlns:a16="http://schemas.microsoft.com/office/drawing/2014/main" id="{7A8D6B21-CF03-C81F-92F4-16AD19CD213A}"/>
                </a:ext>
              </a:extLst>
            </p:cNvPr>
            <p:cNvSpPr>
              <a:spLocks/>
            </p:cNvSpPr>
            <p:nvPr/>
          </p:nvSpPr>
          <p:spPr bwMode="auto">
            <a:xfrm>
              <a:off x="8342313" y="8283575"/>
              <a:ext cx="84138" cy="71438"/>
            </a:xfrm>
            <a:custGeom>
              <a:avLst/>
              <a:gdLst>
                <a:gd name="T0" fmla="*/ 27 w 53"/>
                <a:gd name="T1" fmla="*/ 45 h 45"/>
                <a:gd name="T2" fmla="*/ 0 w 53"/>
                <a:gd name="T3" fmla="*/ 45 h 45"/>
                <a:gd name="T4" fmla="*/ 12 w 53"/>
                <a:gd name="T5" fmla="*/ 24 h 45"/>
                <a:gd name="T6" fmla="*/ 27 w 53"/>
                <a:gd name="T7" fmla="*/ 0 h 45"/>
                <a:gd name="T8" fmla="*/ 41 w 53"/>
                <a:gd name="T9" fmla="*/ 24 h 45"/>
                <a:gd name="T10" fmla="*/ 53 w 53"/>
                <a:gd name="T11" fmla="*/ 45 h 45"/>
                <a:gd name="T12" fmla="*/ 27 w 53"/>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3" h="45">
                  <a:moveTo>
                    <a:pt x="27" y="45"/>
                  </a:moveTo>
                  <a:lnTo>
                    <a:pt x="0" y="45"/>
                  </a:lnTo>
                  <a:lnTo>
                    <a:pt x="12" y="24"/>
                  </a:lnTo>
                  <a:lnTo>
                    <a:pt x="27" y="0"/>
                  </a:lnTo>
                  <a:lnTo>
                    <a:pt x="41" y="24"/>
                  </a:lnTo>
                  <a:lnTo>
                    <a:pt x="53" y="45"/>
                  </a:lnTo>
                  <a:lnTo>
                    <a:pt x="27"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7" name="Freeform 109">
              <a:extLst>
                <a:ext uri="{FF2B5EF4-FFF2-40B4-BE49-F238E27FC236}">
                  <a16:creationId xmlns:a16="http://schemas.microsoft.com/office/drawing/2014/main" id="{4DADDA75-D8D7-AD41-7BDC-5F7C67F17F93}"/>
                </a:ext>
              </a:extLst>
            </p:cNvPr>
            <p:cNvSpPr>
              <a:spLocks/>
            </p:cNvSpPr>
            <p:nvPr/>
          </p:nvSpPr>
          <p:spPr bwMode="auto">
            <a:xfrm>
              <a:off x="8380413" y="8283575"/>
              <a:ext cx="87313" cy="71438"/>
            </a:xfrm>
            <a:custGeom>
              <a:avLst/>
              <a:gdLst>
                <a:gd name="T0" fmla="*/ 26 w 55"/>
                <a:gd name="T1" fmla="*/ 45 h 45"/>
                <a:gd name="T2" fmla="*/ 0 w 55"/>
                <a:gd name="T3" fmla="*/ 45 h 45"/>
                <a:gd name="T4" fmla="*/ 14 w 55"/>
                <a:gd name="T5" fmla="*/ 24 h 45"/>
                <a:gd name="T6" fmla="*/ 26 w 55"/>
                <a:gd name="T7" fmla="*/ 0 h 45"/>
                <a:gd name="T8" fmla="*/ 41 w 55"/>
                <a:gd name="T9" fmla="*/ 24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4" y="24"/>
                  </a:lnTo>
                  <a:lnTo>
                    <a:pt x="26" y="0"/>
                  </a:lnTo>
                  <a:lnTo>
                    <a:pt x="41" y="24"/>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8" name="Freeform 110">
              <a:extLst>
                <a:ext uri="{FF2B5EF4-FFF2-40B4-BE49-F238E27FC236}">
                  <a16:creationId xmlns:a16="http://schemas.microsoft.com/office/drawing/2014/main" id="{16A35B51-260B-4800-910E-55C384CCACD4}"/>
                </a:ext>
              </a:extLst>
            </p:cNvPr>
            <p:cNvSpPr>
              <a:spLocks/>
            </p:cNvSpPr>
            <p:nvPr/>
          </p:nvSpPr>
          <p:spPr bwMode="auto">
            <a:xfrm>
              <a:off x="8501063" y="8283575"/>
              <a:ext cx="87313" cy="71438"/>
            </a:xfrm>
            <a:custGeom>
              <a:avLst/>
              <a:gdLst>
                <a:gd name="T0" fmla="*/ 26 w 55"/>
                <a:gd name="T1" fmla="*/ 45 h 45"/>
                <a:gd name="T2" fmla="*/ 0 w 55"/>
                <a:gd name="T3" fmla="*/ 45 h 45"/>
                <a:gd name="T4" fmla="*/ 12 w 55"/>
                <a:gd name="T5" fmla="*/ 24 h 45"/>
                <a:gd name="T6" fmla="*/ 26 w 55"/>
                <a:gd name="T7" fmla="*/ 0 h 45"/>
                <a:gd name="T8" fmla="*/ 40 w 55"/>
                <a:gd name="T9" fmla="*/ 24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2" y="24"/>
                  </a:lnTo>
                  <a:lnTo>
                    <a:pt x="26" y="0"/>
                  </a:lnTo>
                  <a:lnTo>
                    <a:pt x="40" y="24"/>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9" name="Freeform 111">
              <a:extLst>
                <a:ext uri="{FF2B5EF4-FFF2-40B4-BE49-F238E27FC236}">
                  <a16:creationId xmlns:a16="http://schemas.microsoft.com/office/drawing/2014/main" id="{395E8CED-E259-69A6-42B9-6FCF46D51155}"/>
                </a:ext>
              </a:extLst>
            </p:cNvPr>
            <p:cNvSpPr>
              <a:spLocks/>
            </p:cNvSpPr>
            <p:nvPr/>
          </p:nvSpPr>
          <p:spPr bwMode="auto">
            <a:xfrm>
              <a:off x="8569326" y="8283575"/>
              <a:ext cx="85725" cy="71438"/>
            </a:xfrm>
            <a:custGeom>
              <a:avLst/>
              <a:gdLst>
                <a:gd name="T0" fmla="*/ 26 w 54"/>
                <a:gd name="T1" fmla="*/ 45 h 45"/>
                <a:gd name="T2" fmla="*/ 0 w 54"/>
                <a:gd name="T3" fmla="*/ 45 h 45"/>
                <a:gd name="T4" fmla="*/ 14 w 54"/>
                <a:gd name="T5" fmla="*/ 24 h 45"/>
                <a:gd name="T6" fmla="*/ 26 w 54"/>
                <a:gd name="T7" fmla="*/ 0 h 45"/>
                <a:gd name="T8" fmla="*/ 40 w 54"/>
                <a:gd name="T9" fmla="*/ 24 h 45"/>
                <a:gd name="T10" fmla="*/ 54 w 54"/>
                <a:gd name="T11" fmla="*/ 45 h 45"/>
                <a:gd name="T12" fmla="*/ 26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6" y="45"/>
                  </a:moveTo>
                  <a:lnTo>
                    <a:pt x="0" y="45"/>
                  </a:lnTo>
                  <a:lnTo>
                    <a:pt x="14" y="24"/>
                  </a:lnTo>
                  <a:lnTo>
                    <a:pt x="26" y="0"/>
                  </a:lnTo>
                  <a:lnTo>
                    <a:pt x="40" y="24"/>
                  </a:lnTo>
                  <a:lnTo>
                    <a:pt x="54"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0" name="Freeform 112">
              <a:extLst>
                <a:ext uri="{FF2B5EF4-FFF2-40B4-BE49-F238E27FC236}">
                  <a16:creationId xmlns:a16="http://schemas.microsoft.com/office/drawing/2014/main" id="{7F1EB2A8-0A44-F66C-8D3C-C3128B638FDB}"/>
                </a:ext>
              </a:extLst>
            </p:cNvPr>
            <p:cNvSpPr>
              <a:spLocks/>
            </p:cNvSpPr>
            <p:nvPr/>
          </p:nvSpPr>
          <p:spPr bwMode="auto">
            <a:xfrm>
              <a:off x="8599488" y="8313738"/>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1" name="Freeform 113">
              <a:extLst>
                <a:ext uri="{FF2B5EF4-FFF2-40B4-BE49-F238E27FC236}">
                  <a16:creationId xmlns:a16="http://schemas.microsoft.com/office/drawing/2014/main" id="{B91E621D-5141-569D-BBEC-AA135562AEBE}"/>
                </a:ext>
              </a:extLst>
            </p:cNvPr>
            <p:cNvSpPr>
              <a:spLocks/>
            </p:cNvSpPr>
            <p:nvPr/>
          </p:nvSpPr>
          <p:spPr bwMode="auto">
            <a:xfrm>
              <a:off x="8613776" y="8313738"/>
              <a:ext cx="87313" cy="76200"/>
            </a:xfrm>
            <a:custGeom>
              <a:avLst/>
              <a:gdLst>
                <a:gd name="T0" fmla="*/ 26 w 55"/>
                <a:gd name="T1" fmla="*/ 48 h 48"/>
                <a:gd name="T2" fmla="*/ 0 w 55"/>
                <a:gd name="T3" fmla="*/ 48 h 48"/>
                <a:gd name="T4" fmla="*/ 15 w 55"/>
                <a:gd name="T5" fmla="*/ 24 h 48"/>
                <a:gd name="T6" fmla="*/ 26 w 55"/>
                <a:gd name="T7" fmla="*/ 0 h 48"/>
                <a:gd name="T8" fmla="*/ 41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5" y="24"/>
                  </a:lnTo>
                  <a:lnTo>
                    <a:pt x="26" y="0"/>
                  </a:lnTo>
                  <a:lnTo>
                    <a:pt x="41"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2" name="Freeform 114">
              <a:extLst>
                <a:ext uri="{FF2B5EF4-FFF2-40B4-BE49-F238E27FC236}">
                  <a16:creationId xmlns:a16="http://schemas.microsoft.com/office/drawing/2014/main" id="{CD6525E0-17F2-3613-379A-CDBB2A685706}"/>
                </a:ext>
              </a:extLst>
            </p:cNvPr>
            <p:cNvSpPr>
              <a:spLocks/>
            </p:cNvSpPr>
            <p:nvPr/>
          </p:nvSpPr>
          <p:spPr bwMode="auto">
            <a:xfrm>
              <a:off x="8769351" y="8313738"/>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3" name="Freeform 115">
              <a:extLst>
                <a:ext uri="{FF2B5EF4-FFF2-40B4-BE49-F238E27FC236}">
                  <a16:creationId xmlns:a16="http://schemas.microsoft.com/office/drawing/2014/main" id="{36F137C7-865D-39AB-0FED-A63714E8135B}"/>
                </a:ext>
              </a:extLst>
            </p:cNvPr>
            <p:cNvSpPr>
              <a:spLocks/>
            </p:cNvSpPr>
            <p:nvPr/>
          </p:nvSpPr>
          <p:spPr bwMode="auto">
            <a:xfrm>
              <a:off x="8877301" y="8313738"/>
              <a:ext cx="84138" cy="76200"/>
            </a:xfrm>
            <a:custGeom>
              <a:avLst/>
              <a:gdLst>
                <a:gd name="T0" fmla="*/ 26 w 53"/>
                <a:gd name="T1" fmla="*/ 48 h 48"/>
                <a:gd name="T2" fmla="*/ 0 w 53"/>
                <a:gd name="T3" fmla="*/ 48 h 48"/>
                <a:gd name="T4" fmla="*/ 12 w 53"/>
                <a:gd name="T5" fmla="*/ 24 h 48"/>
                <a:gd name="T6" fmla="*/ 26 w 53"/>
                <a:gd name="T7" fmla="*/ 0 h 48"/>
                <a:gd name="T8" fmla="*/ 41 w 53"/>
                <a:gd name="T9" fmla="*/ 24 h 48"/>
                <a:gd name="T10" fmla="*/ 53 w 53"/>
                <a:gd name="T11" fmla="*/ 48 h 48"/>
                <a:gd name="T12" fmla="*/ 26 w 53"/>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3" h="48">
                  <a:moveTo>
                    <a:pt x="26" y="48"/>
                  </a:moveTo>
                  <a:lnTo>
                    <a:pt x="0" y="48"/>
                  </a:lnTo>
                  <a:lnTo>
                    <a:pt x="12" y="24"/>
                  </a:lnTo>
                  <a:lnTo>
                    <a:pt x="26" y="0"/>
                  </a:lnTo>
                  <a:lnTo>
                    <a:pt x="41" y="24"/>
                  </a:lnTo>
                  <a:lnTo>
                    <a:pt x="53"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4" name="Freeform 116">
              <a:extLst>
                <a:ext uri="{FF2B5EF4-FFF2-40B4-BE49-F238E27FC236}">
                  <a16:creationId xmlns:a16="http://schemas.microsoft.com/office/drawing/2014/main" id="{ABE7ED9E-E0D0-5602-11C5-DEFBA53A0973}"/>
                </a:ext>
              </a:extLst>
            </p:cNvPr>
            <p:cNvSpPr>
              <a:spLocks/>
            </p:cNvSpPr>
            <p:nvPr/>
          </p:nvSpPr>
          <p:spPr bwMode="auto">
            <a:xfrm>
              <a:off x="8904288" y="8313738"/>
              <a:ext cx="87313" cy="76200"/>
            </a:xfrm>
            <a:custGeom>
              <a:avLst/>
              <a:gdLst>
                <a:gd name="T0" fmla="*/ 26 w 55"/>
                <a:gd name="T1" fmla="*/ 48 h 48"/>
                <a:gd name="T2" fmla="*/ 0 w 55"/>
                <a:gd name="T3" fmla="*/ 48 h 48"/>
                <a:gd name="T4" fmla="*/ 14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4"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5" name="Freeform 117">
              <a:extLst>
                <a:ext uri="{FF2B5EF4-FFF2-40B4-BE49-F238E27FC236}">
                  <a16:creationId xmlns:a16="http://schemas.microsoft.com/office/drawing/2014/main" id="{95C15CF9-C93A-6403-98E4-9B84A4EC7D8E}"/>
                </a:ext>
              </a:extLst>
            </p:cNvPr>
            <p:cNvSpPr>
              <a:spLocks/>
            </p:cNvSpPr>
            <p:nvPr/>
          </p:nvSpPr>
          <p:spPr bwMode="auto">
            <a:xfrm>
              <a:off x="8912226" y="8343900"/>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6" name="Freeform 118">
              <a:extLst>
                <a:ext uri="{FF2B5EF4-FFF2-40B4-BE49-F238E27FC236}">
                  <a16:creationId xmlns:a16="http://schemas.microsoft.com/office/drawing/2014/main" id="{DB767578-16D6-542C-CF96-E432F303235F}"/>
                </a:ext>
              </a:extLst>
            </p:cNvPr>
            <p:cNvSpPr>
              <a:spLocks/>
            </p:cNvSpPr>
            <p:nvPr/>
          </p:nvSpPr>
          <p:spPr bwMode="auto">
            <a:xfrm>
              <a:off x="8926513" y="8343900"/>
              <a:ext cx="87313" cy="76200"/>
            </a:xfrm>
            <a:custGeom>
              <a:avLst/>
              <a:gdLst>
                <a:gd name="T0" fmla="*/ 29 w 55"/>
                <a:gd name="T1" fmla="*/ 48 h 48"/>
                <a:gd name="T2" fmla="*/ 0 w 55"/>
                <a:gd name="T3" fmla="*/ 48 h 48"/>
                <a:gd name="T4" fmla="*/ 14 w 55"/>
                <a:gd name="T5" fmla="*/ 24 h 48"/>
                <a:gd name="T6" fmla="*/ 29 w 55"/>
                <a:gd name="T7" fmla="*/ 0 h 48"/>
                <a:gd name="T8" fmla="*/ 43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3"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7" name="Freeform 119">
              <a:extLst>
                <a:ext uri="{FF2B5EF4-FFF2-40B4-BE49-F238E27FC236}">
                  <a16:creationId xmlns:a16="http://schemas.microsoft.com/office/drawing/2014/main" id="{4CD58F85-3AC1-48F6-5568-4074E58D058D}"/>
                </a:ext>
              </a:extLst>
            </p:cNvPr>
            <p:cNvSpPr>
              <a:spLocks/>
            </p:cNvSpPr>
            <p:nvPr/>
          </p:nvSpPr>
          <p:spPr bwMode="auto">
            <a:xfrm>
              <a:off x="9036051" y="8343900"/>
              <a:ext cx="87313" cy="76200"/>
            </a:xfrm>
            <a:custGeom>
              <a:avLst/>
              <a:gdLst>
                <a:gd name="T0" fmla="*/ 26 w 55"/>
                <a:gd name="T1" fmla="*/ 48 h 48"/>
                <a:gd name="T2" fmla="*/ 0 w 55"/>
                <a:gd name="T3" fmla="*/ 48 h 48"/>
                <a:gd name="T4" fmla="*/ 14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4"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8" name="Freeform 120">
              <a:extLst>
                <a:ext uri="{FF2B5EF4-FFF2-40B4-BE49-F238E27FC236}">
                  <a16:creationId xmlns:a16="http://schemas.microsoft.com/office/drawing/2014/main" id="{F1A9B74B-0B7D-0FEF-E12A-E1739D3EB4CE}"/>
                </a:ext>
              </a:extLst>
            </p:cNvPr>
            <p:cNvSpPr>
              <a:spLocks/>
            </p:cNvSpPr>
            <p:nvPr/>
          </p:nvSpPr>
          <p:spPr bwMode="auto">
            <a:xfrm>
              <a:off x="9209088" y="8343900"/>
              <a:ext cx="87313" cy="76200"/>
            </a:xfrm>
            <a:custGeom>
              <a:avLst/>
              <a:gdLst>
                <a:gd name="T0" fmla="*/ 29 w 55"/>
                <a:gd name="T1" fmla="*/ 48 h 48"/>
                <a:gd name="T2" fmla="*/ 0 w 55"/>
                <a:gd name="T3" fmla="*/ 48 h 48"/>
                <a:gd name="T4" fmla="*/ 14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9" name="Freeform 121">
              <a:extLst>
                <a:ext uri="{FF2B5EF4-FFF2-40B4-BE49-F238E27FC236}">
                  <a16:creationId xmlns:a16="http://schemas.microsoft.com/office/drawing/2014/main" id="{94A522BB-FEFE-F1D5-5470-EDEB48750E02}"/>
                </a:ext>
              </a:extLst>
            </p:cNvPr>
            <p:cNvSpPr>
              <a:spLocks/>
            </p:cNvSpPr>
            <p:nvPr/>
          </p:nvSpPr>
          <p:spPr bwMode="auto">
            <a:xfrm>
              <a:off x="9236076" y="8407400"/>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0" name="Freeform 122">
              <a:extLst>
                <a:ext uri="{FF2B5EF4-FFF2-40B4-BE49-F238E27FC236}">
                  <a16:creationId xmlns:a16="http://schemas.microsoft.com/office/drawing/2014/main" id="{6985112E-9AF9-DD6B-5428-8B6E2FD5647F}"/>
                </a:ext>
              </a:extLst>
            </p:cNvPr>
            <p:cNvSpPr>
              <a:spLocks/>
            </p:cNvSpPr>
            <p:nvPr/>
          </p:nvSpPr>
          <p:spPr bwMode="auto">
            <a:xfrm>
              <a:off x="9261476" y="8407400"/>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1" name="Freeform 123">
              <a:extLst>
                <a:ext uri="{FF2B5EF4-FFF2-40B4-BE49-F238E27FC236}">
                  <a16:creationId xmlns:a16="http://schemas.microsoft.com/office/drawing/2014/main" id="{6BD13551-72A5-F155-B40A-35AC12EFF59A}"/>
                </a:ext>
              </a:extLst>
            </p:cNvPr>
            <p:cNvSpPr>
              <a:spLocks/>
            </p:cNvSpPr>
            <p:nvPr/>
          </p:nvSpPr>
          <p:spPr bwMode="auto">
            <a:xfrm>
              <a:off x="9291638" y="8407400"/>
              <a:ext cx="87313" cy="76200"/>
            </a:xfrm>
            <a:custGeom>
              <a:avLst/>
              <a:gdLst>
                <a:gd name="T0" fmla="*/ 27 w 55"/>
                <a:gd name="T1" fmla="*/ 48 h 48"/>
                <a:gd name="T2" fmla="*/ 0 w 55"/>
                <a:gd name="T3" fmla="*/ 48 h 48"/>
                <a:gd name="T4" fmla="*/ 12 w 55"/>
                <a:gd name="T5" fmla="*/ 24 h 48"/>
                <a:gd name="T6" fmla="*/ 27 w 55"/>
                <a:gd name="T7" fmla="*/ 0 h 48"/>
                <a:gd name="T8" fmla="*/ 41 w 55"/>
                <a:gd name="T9" fmla="*/ 24 h 48"/>
                <a:gd name="T10" fmla="*/ 55 w 55"/>
                <a:gd name="T11" fmla="*/ 48 h 48"/>
                <a:gd name="T12" fmla="*/ 27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7" y="48"/>
                  </a:moveTo>
                  <a:lnTo>
                    <a:pt x="0" y="48"/>
                  </a:lnTo>
                  <a:lnTo>
                    <a:pt x="12" y="24"/>
                  </a:lnTo>
                  <a:lnTo>
                    <a:pt x="27" y="0"/>
                  </a:lnTo>
                  <a:lnTo>
                    <a:pt x="41" y="24"/>
                  </a:lnTo>
                  <a:lnTo>
                    <a:pt x="55" y="48"/>
                  </a:lnTo>
                  <a:lnTo>
                    <a:pt x="27"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2" name="Freeform 124">
              <a:extLst>
                <a:ext uri="{FF2B5EF4-FFF2-40B4-BE49-F238E27FC236}">
                  <a16:creationId xmlns:a16="http://schemas.microsoft.com/office/drawing/2014/main" id="{06BF00BD-5987-C363-5CB9-B3F6D31714A8}"/>
                </a:ext>
              </a:extLst>
            </p:cNvPr>
            <p:cNvSpPr>
              <a:spLocks/>
            </p:cNvSpPr>
            <p:nvPr/>
          </p:nvSpPr>
          <p:spPr bwMode="auto">
            <a:xfrm>
              <a:off x="9521826" y="8407400"/>
              <a:ext cx="87313" cy="76200"/>
            </a:xfrm>
            <a:custGeom>
              <a:avLst/>
              <a:gdLst>
                <a:gd name="T0" fmla="*/ 26 w 55"/>
                <a:gd name="T1" fmla="*/ 48 h 48"/>
                <a:gd name="T2" fmla="*/ 0 w 55"/>
                <a:gd name="T3" fmla="*/ 48 h 48"/>
                <a:gd name="T4" fmla="*/ 12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3" name="Freeform 125">
              <a:extLst>
                <a:ext uri="{FF2B5EF4-FFF2-40B4-BE49-F238E27FC236}">
                  <a16:creationId xmlns:a16="http://schemas.microsoft.com/office/drawing/2014/main" id="{BC684A02-8547-1418-4BE0-3AD21BEE9E66}"/>
                </a:ext>
              </a:extLst>
            </p:cNvPr>
            <p:cNvSpPr>
              <a:spLocks/>
            </p:cNvSpPr>
            <p:nvPr/>
          </p:nvSpPr>
          <p:spPr bwMode="auto">
            <a:xfrm>
              <a:off x="9540876" y="8407400"/>
              <a:ext cx="87313" cy="76200"/>
            </a:xfrm>
            <a:custGeom>
              <a:avLst/>
              <a:gdLst>
                <a:gd name="T0" fmla="*/ 28 w 55"/>
                <a:gd name="T1" fmla="*/ 48 h 48"/>
                <a:gd name="T2" fmla="*/ 0 w 55"/>
                <a:gd name="T3" fmla="*/ 48 h 48"/>
                <a:gd name="T4" fmla="*/ 14 w 55"/>
                <a:gd name="T5" fmla="*/ 24 h 48"/>
                <a:gd name="T6" fmla="*/ 28 w 55"/>
                <a:gd name="T7" fmla="*/ 0 h 48"/>
                <a:gd name="T8" fmla="*/ 40 w 55"/>
                <a:gd name="T9" fmla="*/ 24 h 48"/>
                <a:gd name="T10" fmla="*/ 55 w 55"/>
                <a:gd name="T11" fmla="*/ 48 h 48"/>
                <a:gd name="T12" fmla="*/ 28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8" y="48"/>
                  </a:moveTo>
                  <a:lnTo>
                    <a:pt x="0" y="48"/>
                  </a:lnTo>
                  <a:lnTo>
                    <a:pt x="14" y="24"/>
                  </a:lnTo>
                  <a:lnTo>
                    <a:pt x="28" y="0"/>
                  </a:lnTo>
                  <a:lnTo>
                    <a:pt x="40" y="24"/>
                  </a:lnTo>
                  <a:lnTo>
                    <a:pt x="55"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4" name="Freeform 126">
              <a:extLst>
                <a:ext uri="{FF2B5EF4-FFF2-40B4-BE49-F238E27FC236}">
                  <a16:creationId xmlns:a16="http://schemas.microsoft.com/office/drawing/2014/main" id="{24133639-6DA9-97A7-770F-223CD2A80B37}"/>
                </a:ext>
              </a:extLst>
            </p:cNvPr>
            <p:cNvSpPr>
              <a:spLocks/>
            </p:cNvSpPr>
            <p:nvPr/>
          </p:nvSpPr>
          <p:spPr bwMode="auto">
            <a:xfrm>
              <a:off x="9556751" y="8407400"/>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5" name="Freeform 127">
              <a:extLst>
                <a:ext uri="{FF2B5EF4-FFF2-40B4-BE49-F238E27FC236}">
                  <a16:creationId xmlns:a16="http://schemas.microsoft.com/office/drawing/2014/main" id="{8E5B0346-443B-8F79-F728-937A19C12C26}"/>
                </a:ext>
              </a:extLst>
            </p:cNvPr>
            <p:cNvSpPr>
              <a:spLocks/>
            </p:cNvSpPr>
            <p:nvPr/>
          </p:nvSpPr>
          <p:spPr bwMode="auto">
            <a:xfrm>
              <a:off x="9771063" y="8407400"/>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6" name="Freeform 128">
              <a:extLst>
                <a:ext uri="{FF2B5EF4-FFF2-40B4-BE49-F238E27FC236}">
                  <a16:creationId xmlns:a16="http://schemas.microsoft.com/office/drawing/2014/main" id="{E981D5D8-5CE9-75C3-CF1A-BFF3C7DB4D64}"/>
                </a:ext>
              </a:extLst>
            </p:cNvPr>
            <p:cNvSpPr>
              <a:spLocks/>
            </p:cNvSpPr>
            <p:nvPr/>
          </p:nvSpPr>
          <p:spPr bwMode="auto">
            <a:xfrm>
              <a:off x="9853613" y="8407400"/>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7" name="Freeform 129">
              <a:extLst>
                <a:ext uri="{FF2B5EF4-FFF2-40B4-BE49-F238E27FC236}">
                  <a16:creationId xmlns:a16="http://schemas.microsoft.com/office/drawing/2014/main" id="{14874115-5A71-6AD0-2ACB-6F0B23225380}"/>
                </a:ext>
              </a:extLst>
            </p:cNvPr>
            <p:cNvSpPr>
              <a:spLocks/>
            </p:cNvSpPr>
            <p:nvPr/>
          </p:nvSpPr>
          <p:spPr bwMode="auto">
            <a:xfrm>
              <a:off x="9891713" y="8407400"/>
              <a:ext cx="85725" cy="76200"/>
            </a:xfrm>
            <a:custGeom>
              <a:avLst/>
              <a:gdLst>
                <a:gd name="T0" fmla="*/ 28 w 54"/>
                <a:gd name="T1" fmla="*/ 48 h 48"/>
                <a:gd name="T2" fmla="*/ 0 w 54"/>
                <a:gd name="T3" fmla="*/ 48 h 48"/>
                <a:gd name="T4" fmla="*/ 14 w 54"/>
                <a:gd name="T5" fmla="*/ 24 h 48"/>
                <a:gd name="T6" fmla="*/ 28 w 54"/>
                <a:gd name="T7" fmla="*/ 0 h 48"/>
                <a:gd name="T8" fmla="*/ 42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2"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8" name="Freeform 130">
              <a:extLst>
                <a:ext uri="{FF2B5EF4-FFF2-40B4-BE49-F238E27FC236}">
                  <a16:creationId xmlns:a16="http://schemas.microsoft.com/office/drawing/2014/main" id="{E391A178-E998-4418-A8B5-34F2271EBBFA}"/>
                </a:ext>
              </a:extLst>
            </p:cNvPr>
            <p:cNvSpPr>
              <a:spLocks/>
            </p:cNvSpPr>
            <p:nvPr/>
          </p:nvSpPr>
          <p:spPr bwMode="auto">
            <a:xfrm>
              <a:off x="10158413" y="8407400"/>
              <a:ext cx="87313" cy="76200"/>
            </a:xfrm>
            <a:custGeom>
              <a:avLst/>
              <a:gdLst>
                <a:gd name="T0" fmla="*/ 29 w 55"/>
                <a:gd name="T1" fmla="*/ 48 h 48"/>
                <a:gd name="T2" fmla="*/ 0 w 55"/>
                <a:gd name="T3" fmla="*/ 48 h 48"/>
                <a:gd name="T4" fmla="*/ 14 w 55"/>
                <a:gd name="T5" fmla="*/ 24 h 48"/>
                <a:gd name="T6" fmla="*/ 29 w 55"/>
                <a:gd name="T7" fmla="*/ 0 h 48"/>
                <a:gd name="T8" fmla="*/ 40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0"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9" name="Freeform 131">
              <a:extLst>
                <a:ext uri="{FF2B5EF4-FFF2-40B4-BE49-F238E27FC236}">
                  <a16:creationId xmlns:a16="http://schemas.microsoft.com/office/drawing/2014/main" id="{F662D83D-463E-FC9A-26C4-E575BDF44C48}"/>
                </a:ext>
              </a:extLst>
            </p:cNvPr>
            <p:cNvSpPr>
              <a:spLocks/>
            </p:cNvSpPr>
            <p:nvPr/>
          </p:nvSpPr>
          <p:spPr bwMode="auto">
            <a:xfrm>
              <a:off x="10204451" y="8407400"/>
              <a:ext cx="85725" cy="76200"/>
            </a:xfrm>
            <a:custGeom>
              <a:avLst/>
              <a:gdLst>
                <a:gd name="T0" fmla="*/ 26 w 54"/>
                <a:gd name="T1" fmla="*/ 48 h 48"/>
                <a:gd name="T2" fmla="*/ 0 w 54"/>
                <a:gd name="T3" fmla="*/ 48 h 48"/>
                <a:gd name="T4" fmla="*/ 14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4"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0" name="Freeform 132">
              <a:extLst>
                <a:ext uri="{FF2B5EF4-FFF2-40B4-BE49-F238E27FC236}">
                  <a16:creationId xmlns:a16="http://schemas.microsoft.com/office/drawing/2014/main" id="{181BF628-B7A7-9356-6DFD-09C6788995ED}"/>
                </a:ext>
              </a:extLst>
            </p:cNvPr>
            <p:cNvSpPr>
              <a:spLocks/>
            </p:cNvSpPr>
            <p:nvPr/>
          </p:nvSpPr>
          <p:spPr bwMode="auto">
            <a:xfrm>
              <a:off x="10328276" y="8407400"/>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1" name="Freeform 133">
              <a:extLst>
                <a:ext uri="{FF2B5EF4-FFF2-40B4-BE49-F238E27FC236}">
                  <a16:creationId xmlns:a16="http://schemas.microsoft.com/office/drawing/2014/main" id="{C36F1096-7153-B2AF-E59F-DB144904554D}"/>
                </a:ext>
              </a:extLst>
            </p:cNvPr>
            <p:cNvSpPr>
              <a:spLocks/>
            </p:cNvSpPr>
            <p:nvPr/>
          </p:nvSpPr>
          <p:spPr bwMode="auto">
            <a:xfrm>
              <a:off x="10456863" y="8407400"/>
              <a:ext cx="85725" cy="76200"/>
            </a:xfrm>
            <a:custGeom>
              <a:avLst/>
              <a:gdLst>
                <a:gd name="T0" fmla="*/ 26 w 54"/>
                <a:gd name="T1" fmla="*/ 48 h 48"/>
                <a:gd name="T2" fmla="*/ 0 w 54"/>
                <a:gd name="T3" fmla="*/ 48 h 48"/>
                <a:gd name="T4" fmla="*/ 14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4"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2" name="Freeform 134">
              <a:extLst>
                <a:ext uri="{FF2B5EF4-FFF2-40B4-BE49-F238E27FC236}">
                  <a16:creationId xmlns:a16="http://schemas.microsoft.com/office/drawing/2014/main" id="{5FC0C6AB-9DC0-D4C7-03B0-F6C9EF64E2E8}"/>
                </a:ext>
              </a:extLst>
            </p:cNvPr>
            <p:cNvSpPr>
              <a:spLocks/>
            </p:cNvSpPr>
            <p:nvPr/>
          </p:nvSpPr>
          <p:spPr bwMode="auto">
            <a:xfrm>
              <a:off x="10482263" y="8407400"/>
              <a:ext cx="87313" cy="76200"/>
            </a:xfrm>
            <a:custGeom>
              <a:avLst/>
              <a:gdLst>
                <a:gd name="T0" fmla="*/ 29 w 55"/>
                <a:gd name="T1" fmla="*/ 48 h 48"/>
                <a:gd name="T2" fmla="*/ 0 w 55"/>
                <a:gd name="T3" fmla="*/ 48 h 48"/>
                <a:gd name="T4" fmla="*/ 14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3" name="Freeform 135">
              <a:extLst>
                <a:ext uri="{FF2B5EF4-FFF2-40B4-BE49-F238E27FC236}">
                  <a16:creationId xmlns:a16="http://schemas.microsoft.com/office/drawing/2014/main" id="{E06F73EE-A751-2EF2-8467-E06F276ABBBA}"/>
                </a:ext>
              </a:extLst>
            </p:cNvPr>
            <p:cNvSpPr>
              <a:spLocks/>
            </p:cNvSpPr>
            <p:nvPr/>
          </p:nvSpPr>
          <p:spPr bwMode="auto">
            <a:xfrm>
              <a:off x="10791826" y="8407400"/>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4" name="Freeform 136">
              <a:extLst>
                <a:ext uri="{FF2B5EF4-FFF2-40B4-BE49-F238E27FC236}">
                  <a16:creationId xmlns:a16="http://schemas.microsoft.com/office/drawing/2014/main" id="{8E610359-E355-0573-060C-0B999511F7A2}"/>
                </a:ext>
              </a:extLst>
            </p:cNvPr>
            <p:cNvSpPr>
              <a:spLocks/>
            </p:cNvSpPr>
            <p:nvPr/>
          </p:nvSpPr>
          <p:spPr bwMode="auto">
            <a:xfrm>
              <a:off x="10882313" y="8407400"/>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5" name="Freeform 137">
              <a:extLst>
                <a:ext uri="{FF2B5EF4-FFF2-40B4-BE49-F238E27FC236}">
                  <a16:creationId xmlns:a16="http://schemas.microsoft.com/office/drawing/2014/main" id="{B37700B2-9F18-5FCE-3C8B-AF1EBD9357EE}"/>
                </a:ext>
              </a:extLst>
            </p:cNvPr>
            <p:cNvSpPr>
              <a:spLocks/>
            </p:cNvSpPr>
            <p:nvPr/>
          </p:nvSpPr>
          <p:spPr bwMode="auto">
            <a:xfrm>
              <a:off x="11096626" y="8407400"/>
              <a:ext cx="87313" cy="76200"/>
            </a:xfrm>
            <a:custGeom>
              <a:avLst/>
              <a:gdLst>
                <a:gd name="T0" fmla="*/ 28 w 55"/>
                <a:gd name="T1" fmla="*/ 48 h 48"/>
                <a:gd name="T2" fmla="*/ 0 w 55"/>
                <a:gd name="T3" fmla="*/ 48 h 48"/>
                <a:gd name="T4" fmla="*/ 14 w 55"/>
                <a:gd name="T5" fmla="*/ 24 h 48"/>
                <a:gd name="T6" fmla="*/ 28 w 55"/>
                <a:gd name="T7" fmla="*/ 0 h 48"/>
                <a:gd name="T8" fmla="*/ 40 w 55"/>
                <a:gd name="T9" fmla="*/ 24 h 48"/>
                <a:gd name="T10" fmla="*/ 55 w 55"/>
                <a:gd name="T11" fmla="*/ 48 h 48"/>
                <a:gd name="T12" fmla="*/ 28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8" y="48"/>
                  </a:moveTo>
                  <a:lnTo>
                    <a:pt x="0" y="48"/>
                  </a:lnTo>
                  <a:lnTo>
                    <a:pt x="14" y="24"/>
                  </a:lnTo>
                  <a:lnTo>
                    <a:pt x="28" y="0"/>
                  </a:lnTo>
                  <a:lnTo>
                    <a:pt x="40" y="24"/>
                  </a:lnTo>
                  <a:lnTo>
                    <a:pt x="55"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6" name="Freeform 138">
              <a:extLst>
                <a:ext uri="{FF2B5EF4-FFF2-40B4-BE49-F238E27FC236}">
                  <a16:creationId xmlns:a16="http://schemas.microsoft.com/office/drawing/2014/main" id="{47BB6489-B090-C88A-22BE-51DBAC3EF906}"/>
                </a:ext>
              </a:extLst>
            </p:cNvPr>
            <p:cNvSpPr>
              <a:spLocks/>
            </p:cNvSpPr>
            <p:nvPr/>
          </p:nvSpPr>
          <p:spPr bwMode="auto">
            <a:xfrm>
              <a:off x="11420476" y="8407400"/>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7" name="Freeform 139">
              <a:extLst>
                <a:ext uri="{FF2B5EF4-FFF2-40B4-BE49-F238E27FC236}">
                  <a16:creationId xmlns:a16="http://schemas.microsoft.com/office/drawing/2014/main" id="{372D91FB-4FAC-4329-3E3C-2C40FC4719AC}"/>
                </a:ext>
              </a:extLst>
            </p:cNvPr>
            <p:cNvSpPr>
              <a:spLocks/>
            </p:cNvSpPr>
            <p:nvPr/>
          </p:nvSpPr>
          <p:spPr bwMode="auto">
            <a:xfrm>
              <a:off x="11447463" y="8407400"/>
              <a:ext cx="85725" cy="76200"/>
            </a:xfrm>
            <a:custGeom>
              <a:avLst/>
              <a:gdLst>
                <a:gd name="T0" fmla="*/ 26 w 54"/>
                <a:gd name="T1" fmla="*/ 48 h 48"/>
                <a:gd name="T2" fmla="*/ 0 w 54"/>
                <a:gd name="T3" fmla="*/ 48 h 48"/>
                <a:gd name="T4" fmla="*/ 14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4"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grpSp>
      <p:grpSp>
        <p:nvGrpSpPr>
          <p:cNvPr id="1132" name="Group 1131">
            <a:extLst>
              <a:ext uri="{FF2B5EF4-FFF2-40B4-BE49-F238E27FC236}">
                <a16:creationId xmlns:a16="http://schemas.microsoft.com/office/drawing/2014/main" id="{8B87F205-37CD-23C8-8C7E-D093F7351DA1}"/>
              </a:ext>
            </a:extLst>
          </p:cNvPr>
          <p:cNvGrpSpPr/>
          <p:nvPr/>
        </p:nvGrpSpPr>
        <p:grpSpPr>
          <a:xfrm>
            <a:off x="1004677" y="2268222"/>
            <a:ext cx="7290940" cy="142589"/>
            <a:chOff x="1054104" y="7045245"/>
            <a:chExt cx="10615635" cy="208043"/>
          </a:xfrm>
        </p:grpSpPr>
        <p:sp>
          <p:nvSpPr>
            <p:cNvPr id="1139" name="Freeform 140">
              <a:extLst>
                <a:ext uri="{FF2B5EF4-FFF2-40B4-BE49-F238E27FC236}">
                  <a16:creationId xmlns:a16="http://schemas.microsoft.com/office/drawing/2014/main" id="{8127E058-1DD9-92C8-D686-88A7E97BD05A}"/>
                </a:ext>
              </a:extLst>
            </p:cNvPr>
            <p:cNvSpPr>
              <a:spLocks/>
            </p:cNvSpPr>
            <p:nvPr/>
          </p:nvSpPr>
          <p:spPr bwMode="auto">
            <a:xfrm>
              <a:off x="1087441" y="7091296"/>
              <a:ext cx="10582298" cy="120649"/>
            </a:xfrm>
            <a:custGeom>
              <a:avLst/>
              <a:gdLst>
                <a:gd name="T0" fmla="*/ 0 w 6666"/>
                <a:gd name="T1" fmla="*/ 0 h 76"/>
                <a:gd name="T2" fmla="*/ 1393 w 6666"/>
                <a:gd name="T3" fmla="*/ 0 h 76"/>
                <a:gd name="T4" fmla="*/ 1393 w 6666"/>
                <a:gd name="T5" fmla="*/ 9 h 76"/>
                <a:gd name="T6" fmla="*/ 1436 w 6666"/>
                <a:gd name="T7" fmla="*/ 9 h 76"/>
                <a:gd name="T8" fmla="*/ 1436 w 6666"/>
                <a:gd name="T9" fmla="*/ 16 h 76"/>
                <a:gd name="T10" fmla="*/ 2193 w 6666"/>
                <a:gd name="T11" fmla="*/ 16 h 76"/>
                <a:gd name="T12" fmla="*/ 2193 w 6666"/>
                <a:gd name="T13" fmla="*/ 26 h 76"/>
                <a:gd name="T14" fmla="*/ 2969 w 6666"/>
                <a:gd name="T15" fmla="*/ 26 h 76"/>
                <a:gd name="T16" fmla="*/ 2969 w 6666"/>
                <a:gd name="T17" fmla="*/ 31 h 76"/>
                <a:gd name="T18" fmla="*/ 3375 w 6666"/>
                <a:gd name="T19" fmla="*/ 31 h 76"/>
                <a:gd name="T20" fmla="*/ 3375 w 6666"/>
                <a:gd name="T21" fmla="*/ 47 h 76"/>
                <a:gd name="T22" fmla="*/ 3754 w 6666"/>
                <a:gd name="T23" fmla="*/ 47 h 76"/>
                <a:gd name="T24" fmla="*/ 3754 w 6666"/>
                <a:gd name="T25" fmla="*/ 62 h 76"/>
                <a:gd name="T26" fmla="*/ 4376 w 6666"/>
                <a:gd name="T27" fmla="*/ 62 h 76"/>
                <a:gd name="T28" fmla="*/ 4376 w 6666"/>
                <a:gd name="T29" fmla="*/ 76 h 76"/>
                <a:gd name="T30" fmla="*/ 6666 w 6666"/>
                <a:gd name="T3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66" h="76">
                  <a:moveTo>
                    <a:pt x="0" y="0"/>
                  </a:moveTo>
                  <a:lnTo>
                    <a:pt x="1393" y="0"/>
                  </a:lnTo>
                  <a:lnTo>
                    <a:pt x="1393" y="9"/>
                  </a:lnTo>
                  <a:lnTo>
                    <a:pt x="1436" y="9"/>
                  </a:lnTo>
                  <a:lnTo>
                    <a:pt x="1436" y="16"/>
                  </a:lnTo>
                  <a:lnTo>
                    <a:pt x="2193" y="16"/>
                  </a:lnTo>
                  <a:lnTo>
                    <a:pt x="2193" y="26"/>
                  </a:lnTo>
                  <a:lnTo>
                    <a:pt x="2969" y="26"/>
                  </a:lnTo>
                  <a:lnTo>
                    <a:pt x="2969" y="31"/>
                  </a:lnTo>
                  <a:lnTo>
                    <a:pt x="3375" y="31"/>
                  </a:lnTo>
                  <a:lnTo>
                    <a:pt x="3375" y="47"/>
                  </a:lnTo>
                  <a:lnTo>
                    <a:pt x="3754" y="47"/>
                  </a:lnTo>
                  <a:lnTo>
                    <a:pt x="3754" y="62"/>
                  </a:lnTo>
                  <a:lnTo>
                    <a:pt x="4376" y="62"/>
                  </a:lnTo>
                  <a:lnTo>
                    <a:pt x="4376" y="76"/>
                  </a:lnTo>
                  <a:lnTo>
                    <a:pt x="6666" y="76"/>
                  </a:lnTo>
                </a:path>
              </a:pathLst>
            </a:custGeom>
            <a:noFill/>
            <a:ln w="190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0" name="Rectangle 141">
              <a:extLst>
                <a:ext uri="{FF2B5EF4-FFF2-40B4-BE49-F238E27FC236}">
                  <a16:creationId xmlns:a16="http://schemas.microsoft.com/office/drawing/2014/main" id="{27E7C3C8-054C-7E72-DDEA-61E4699C60CF}"/>
                </a:ext>
              </a:extLst>
            </p:cNvPr>
            <p:cNvSpPr>
              <a:spLocks noChangeArrowheads="1"/>
            </p:cNvSpPr>
            <p:nvPr/>
          </p:nvSpPr>
          <p:spPr bwMode="auto">
            <a:xfrm>
              <a:off x="1054104"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1" name="Rectangle 142">
              <a:extLst>
                <a:ext uri="{FF2B5EF4-FFF2-40B4-BE49-F238E27FC236}">
                  <a16:creationId xmlns:a16="http://schemas.microsoft.com/office/drawing/2014/main" id="{3A61208B-802B-CAEA-BC3D-15C0F1A0E35B}"/>
                </a:ext>
              </a:extLst>
            </p:cNvPr>
            <p:cNvSpPr>
              <a:spLocks noChangeArrowheads="1"/>
            </p:cNvSpPr>
            <p:nvPr/>
          </p:nvSpPr>
          <p:spPr bwMode="auto">
            <a:xfrm>
              <a:off x="1163641"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2" name="Rectangle 143">
              <a:extLst>
                <a:ext uri="{FF2B5EF4-FFF2-40B4-BE49-F238E27FC236}">
                  <a16:creationId xmlns:a16="http://schemas.microsoft.com/office/drawing/2014/main" id="{C0094D94-7925-6DE0-0401-C28CF4660EC3}"/>
                </a:ext>
              </a:extLst>
            </p:cNvPr>
            <p:cNvSpPr>
              <a:spLocks noChangeArrowheads="1"/>
            </p:cNvSpPr>
            <p:nvPr/>
          </p:nvSpPr>
          <p:spPr bwMode="auto">
            <a:xfrm>
              <a:off x="1177929"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3" name="Rectangle 144">
              <a:extLst>
                <a:ext uri="{FF2B5EF4-FFF2-40B4-BE49-F238E27FC236}">
                  <a16:creationId xmlns:a16="http://schemas.microsoft.com/office/drawing/2014/main" id="{2B1701B9-9261-EF21-F6C8-17FE422A5CDC}"/>
                </a:ext>
              </a:extLst>
            </p:cNvPr>
            <p:cNvSpPr>
              <a:spLocks noChangeArrowheads="1"/>
            </p:cNvSpPr>
            <p:nvPr/>
          </p:nvSpPr>
          <p:spPr bwMode="auto">
            <a:xfrm>
              <a:off x="1246191"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4" name="Rectangle 145">
              <a:extLst>
                <a:ext uri="{FF2B5EF4-FFF2-40B4-BE49-F238E27FC236}">
                  <a16:creationId xmlns:a16="http://schemas.microsoft.com/office/drawing/2014/main" id="{69B64020-6FBB-8C82-AD7D-C07679165341}"/>
                </a:ext>
              </a:extLst>
            </p:cNvPr>
            <p:cNvSpPr>
              <a:spLocks noChangeArrowheads="1"/>
            </p:cNvSpPr>
            <p:nvPr/>
          </p:nvSpPr>
          <p:spPr bwMode="auto">
            <a:xfrm>
              <a:off x="1273180"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5" name="Rectangle 146">
              <a:extLst>
                <a:ext uri="{FF2B5EF4-FFF2-40B4-BE49-F238E27FC236}">
                  <a16:creationId xmlns:a16="http://schemas.microsoft.com/office/drawing/2014/main" id="{06F30021-F338-4D6E-3BB9-AA7E07788092}"/>
                </a:ext>
              </a:extLst>
            </p:cNvPr>
            <p:cNvSpPr>
              <a:spLocks noChangeArrowheads="1"/>
            </p:cNvSpPr>
            <p:nvPr/>
          </p:nvSpPr>
          <p:spPr bwMode="auto">
            <a:xfrm>
              <a:off x="1298580"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6" name="Rectangle 147">
              <a:extLst>
                <a:ext uri="{FF2B5EF4-FFF2-40B4-BE49-F238E27FC236}">
                  <a16:creationId xmlns:a16="http://schemas.microsoft.com/office/drawing/2014/main" id="{4E3056F9-765F-7785-F1A6-2123D43EC974}"/>
                </a:ext>
              </a:extLst>
            </p:cNvPr>
            <p:cNvSpPr>
              <a:spLocks noChangeArrowheads="1"/>
            </p:cNvSpPr>
            <p:nvPr/>
          </p:nvSpPr>
          <p:spPr bwMode="auto">
            <a:xfrm>
              <a:off x="1344617"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7" name="Rectangle 148">
              <a:extLst>
                <a:ext uri="{FF2B5EF4-FFF2-40B4-BE49-F238E27FC236}">
                  <a16:creationId xmlns:a16="http://schemas.microsoft.com/office/drawing/2014/main" id="{489756BB-C2EA-EF44-CAE2-F43CACBF64F9}"/>
                </a:ext>
              </a:extLst>
            </p:cNvPr>
            <p:cNvSpPr>
              <a:spLocks noChangeArrowheads="1"/>
            </p:cNvSpPr>
            <p:nvPr/>
          </p:nvSpPr>
          <p:spPr bwMode="auto">
            <a:xfrm>
              <a:off x="1381129" y="7045258"/>
              <a:ext cx="84138"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8" name="Rectangle 149">
              <a:extLst>
                <a:ext uri="{FF2B5EF4-FFF2-40B4-BE49-F238E27FC236}">
                  <a16:creationId xmlns:a16="http://schemas.microsoft.com/office/drawing/2014/main" id="{0046F456-32C7-858B-6186-4709F042275B}"/>
                </a:ext>
              </a:extLst>
            </p:cNvPr>
            <p:cNvSpPr>
              <a:spLocks noChangeArrowheads="1"/>
            </p:cNvSpPr>
            <p:nvPr/>
          </p:nvSpPr>
          <p:spPr bwMode="auto">
            <a:xfrm>
              <a:off x="1408116"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9" name="Rectangle 150">
              <a:extLst>
                <a:ext uri="{FF2B5EF4-FFF2-40B4-BE49-F238E27FC236}">
                  <a16:creationId xmlns:a16="http://schemas.microsoft.com/office/drawing/2014/main" id="{019FFC56-7B6E-92B2-8CC7-C1B030673472}"/>
                </a:ext>
              </a:extLst>
            </p:cNvPr>
            <p:cNvSpPr>
              <a:spLocks noChangeArrowheads="1"/>
            </p:cNvSpPr>
            <p:nvPr/>
          </p:nvSpPr>
          <p:spPr bwMode="auto">
            <a:xfrm>
              <a:off x="1566866"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0" name="Rectangle 151">
              <a:extLst>
                <a:ext uri="{FF2B5EF4-FFF2-40B4-BE49-F238E27FC236}">
                  <a16:creationId xmlns:a16="http://schemas.microsoft.com/office/drawing/2014/main" id="{539DACEE-7BA5-2C25-3CE5-5908CA50456E}"/>
                </a:ext>
              </a:extLst>
            </p:cNvPr>
            <p:cNvSpPr>
              <a:spLocks noChangeArrowheads="1"/>
            </p:cNvSpPr>
            <p:nvPr/>
          </p:nvSpPr>
          <p:spPr bwMode="auto">
            <a:xfrm>
              <a:off x="1646242"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1" name="Rectangle 152">
              <a:extLst>
                <a:ext uri="{FF2B5EF4-FFF2-40B4-BE49-F238E27FC236}">
                  <a16:creationId xmlns:a16="http://schemas.microsoft.com/office/drawing/2014/main" id="{96A73E15-5EC5-20FD-C85D-6AA5088690E1}"/>
                </a:ext>
              </a:extLst>
            </p:cNvPr>
            <p:cNvSpPr>
              <a:spLocks noChangeArrowheads="1"/>
            </p:cNvSpPr>
            <p:nvPr/>
          </p:nvSpPr>
          <p:spPr bwMode="auto">
            <a:xfrm>
              <a:off x="1671642"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2" name="Rectangle 153">
              <a:extLst>
                <a:ext uri="{FF2B5EF4-FFF2-40B4-BE49-F238E27FC236}">
                  <a16:creationId xmlns:a16="http://schemas.microsoft.com/office/drawing/2014/main" id="{278D7A75-FFDC-059B-CF76-BEE864952963}"/>
                </a:ext>
              </a:extLst>
            </p:cNvPr>
            <p:cNvSpPr>
              <a:spLocks noChangeArrowheads="1"/>
            </p:cNvSpPr>
            <p:nvPr/>
          </p:nvSpPr>
          <p:spPr bwMode="auto">
            <a:xfrm>
              <a:off x="1693866"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3" name="Rectangle 154">
              <a:extLst>
                <a:ext uri="{FF2B5EF4-FFF2-40B4-BE49-F238E27FC236}">
                  <a16:creationId xmlns:a16="http://schemas.microsoft.com/office/drawing/2014/main" id="{BD8C4703-3516-5973-A65D-CFE4F6C97557}"/>
                </a:ext>
              </a:extLst>
            </p:cNvPr>
            <p:cNvSpPr>
              <a:spLocks noChangeArrowheads="1"/>
            </p:cNvSpPr>
            <p:nvPr/>
          </p:nvSpPr>
          <p:spPr bwMode="auto">
            <a:xfrm>
              <a:off x="1712916"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4" name="Rectangle 155">
              <a:extLst>
                <a:ext uri="{FF2B5EF4-FFF2-40B4-BE49-F238E27FC236}">
                  <a16:creationId xmlns:a16="http://schemas.microsoft.com/office/drawing/2014/main" id="{DDA4FF85-9D57-291E-6D17-46467400EA13}"/>
                </a:ext>
              </a:extLst>
            </p:cNvPr>
            <p:cNvSpPr>
              <a:spLocks noChangeArrowheads="1"/>
            </p:cNvSpPr>
            <p:nvPr/>
          </p:nvSpPr>
          <p:spPr bwMode="auto">
            <a:xfrm>
              <a:off x="1728792"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5" name="Rectangle 156">
              <a:extLst>
                <a:ext uri="{FF2B5EF4-FFF2-40B4-BE49-F238E27FC236}">
                  <a16:creationId xmlns:a16="http://schemas.microsoft.com/office/drawing/2014/main" id="{2C4C61C0-6341-4B8F-BFEB-50F054A910E4}"/>
                </a:ext>
              </a:extLst>
            </p:cNvPr>
            <p:cNvSpPr>
              <a:spLocks noChangeArrowheads="1"/>
            </p:cNvSpPr>
            <p:nvPr/>
          </p:nvSpPr>
          <p:spPr bwMode="auto">
            <a:xfrm>
              <a:off x="1743080"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6" name="Rectangle 157">
              <a:extLst>
                <a:ext uri="{FF2B5EF4-FFF2-40B4-BE49-F238E27FC236}">
                  <a16:creationId xmlns:a16="http://schemas.microsoft.com/office/drawing/2014/main" id="{0E913CE6-F99D-2C93-2DF6-0A9585F226EE}"/>
                </a:ext>
              </a:extLst>
            </p:cNvPr>
            <p:cNvSpPr>
              <a:spLocks noChangeArrowheads="1"/>
            </p:cNvSpPr>
            <p:nvPr/>
          </p:nvSpPr>
          <p:spPr bwMode="auto">
            <a:xfrm>
              <a:off x="1800230"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7" name="Rectangle 158">
              <a:extLst>
                <a:ext uri="{FF2B5EF4-FFF2-40B4-BE49-F238E27FC236}">
                  <a16:creationId xmlns:a16="http://schemas.microsoft.com/office/drawing/2014/main" id="{6C657016-062F-B9B2-4778-090332F85A8C}"/>
                </a:ext>
              </a:extLst>
            </p:cNvPr>
            <p:cNvSpPr>
              <a:spLocks noChangeArrowheads="1"/>
            </p:cNvSpPr>
            <p:nvPr/>
          </p:nvSpPr>
          <p:spPr bwMode="auto">
            <a:xfrm>
              <a:off x="1833567"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8" name="Rectangle 159">
              <a:extLst>
                <a:ext uri="{FF2B5EF4-FFF2-40B4-BE49-F238E27FC236}">
                  <a16:creationId xmlns:a16="http://schemas.microsoft.com/office/drawing/2014/main" id="{13A680E6-4662-DEC5-5D12-FB70F613C39B}"/>
                </a:ext>
              </a:extLst>
            </p:cNvPr>
            <p:cNvSpPr>
              <a:spLocks noChangeArrowheads="1"/>
            </p:cNvSpPr>
            <p:nvPr/>
          </p:nvSpPr>
          <p:spPr bwMode="auto">
            <a:xfrm>
              <a:off x="1844680"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9" name="Rectangle 160">
              <a:extLst>
                <a:ext uri="{FF2B5EF4-FFF2-40B4-BE49-F238E27FC236}">
                  <a16:creationId xmlns:a16="http://schemas.microsoft.com/office/drawing/2014/main" id="{1D94F34F-F58C-1077-D391-CBFC9CE2ED98}"/>
                </a:ext>
              </a:extLst>
            </p:cNvPr>
            <p:cNvSpPr>
              <a:spLocks noChangeArrowheads="1"/>
            </p:cNvSpPr>
            <p:nvPr/>
          </p:nvSpPr>
          <p:spPr bwMode="auto">
            <a:xfrm>
              <a:off x="1928816"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0" name="Rectangle 161">
              <a:extLst>
                <a:ext uri="{FF2B5EF4-FFF2-40B4-BE49-F238E27FC236}">
                  <a16:creationId xmlns:a16="http://schemas.microsoft.com/office/drawing/2014/main" id="{89277A31-2858-2B47-2446-1679012E62FA}"/>
                </a:ext>
              </a:extLst>
            </p:cNvPr>
            <p:cNvSpPr>
              <a:spLocks noChangeArrowheads="1"/>
            </p:cNvSpPr>
            <p:nvPr/>
          </p:nvSpPr>
          <p:spPr bwMode="auto">
            <a:xfrm>
              <a:off x="1954218"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1" name="Rectangle 162">
              <a:extLst>
                <a:ext uri="{FF2B5EF4-FFF2-40B4-BE49-F238E27FC236}">
                  <a16:creationId xmlns:a16="http://schemas.microsoft.com/office/drawing/2014/main" id="{FBA9A641-8927-C8E8-5914-26F6AEC1B5CB}"/>
                </a:ext>
              </a:extLst>
            </p:cNvPr>
            <p:cNvSpPr>
              <a:spLocks noChangeArrowheads="1"/>
            </p:cNvSpPr>
            <p:nvPr/>
          </p:nvSpPr>
          <p:spPr bwMode="auto">
            <a:xfrm>
              <a:off x="2000255" y="7045258"/>
              <a:ext cx="82550"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2" name="Rectangle 163">
              <a:extLst>
                <a:ext uri="{FF2B5EF4-FFF2-40B4-BE49-F238E27FC236}">
                  <a16:creationId xmlns:a16="http://schemas.microsoft.com/office/drawing/2014/main" id="{029931A1-7187-AC77-64D7-8A5F21573679}"/>
                </a:ext>
              </a:extLst>
            </p:cNvPr>
            <p:cNvSpPr>
              <a:spLocks noChangeArrowheads="1"/>
            </p:cNvSpPr>
            <p:nvPr/>
          </p:nvSpPr>
          <p:spPr bwMode="auto">
            <a:xfrm>
              <a:off x="2305056"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3" name="Rectangle 164">
              <a:extLst>
                <a:ext uri="{FF2B5EF4-FFF2-40B4-BE49-F238E27FC236}">
                  <a16:creationId xmlns:a16="http://schemas.microsoft.com/office/drawing/2014/main" id="{ABEF5DA5-AAC7-996F-0EB0-EF0AB9627689}"/>
                </a:ext>
              </a:extLst>
            </p:cNvPr>
            <p:cNvSpPr>
              <a:spLocks noChangeArrowheads="1"/>
            </p:cNvSpPr>
            <p:nvPr/>
          </p:nvSpPr>
          <p:spPr bwMode="auto">
            <a:xfrm>
              <a:off x="2395543"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4" name="Rectangle 165">
              <a:extLst>
                <a:ext uri="{FF2B5EF4-FFF2-40B4-BE49-F238E27FC236}">
                  <a16:creationId xmlns:a16="http://schemas.microsoft.com/office/drawing/2014/main" id="{EBC40C76-2F1D-172D-8692-F50B153190EC}"/>
                </a:ext>
              </a:extLst>
            </p:cNvPr>
            <p:cNvSpPr>
              <a:spLocks noChangeArrowheads="1"/>
            </p:cNvSpPr>
            <p:nvPr/>
          </p:nvSpPr>
          <p:spPr bwMode="auto">
            <a:xfrm>
              <a:off x="2613031" y="7045258"/>
              <a:ext cx="84138"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5" name="Rectangle 166">
              <a:extLst>
                <a:ext uri="{FF2B5EF4-FFF2-40B4-BE49-F238E27FC236}">
                  <a16:creationId xmlns:a16="http://schemas.microsoft.com/office/drawing/2014/main" id="{6CE128B2-D23F-F465-4056-952BD81C64CC}"/>
                </a:ext>
              </a:extLst>
            </p:cNvPr>
            <p:cNvSpPr>
              <a:spLocks noChangeArrowheads="1"/>
            </p:cNvSpPr>
            <p:nvPr/>
          </p:nvSpPr>
          <p:spPr bwMode="auto">
            <a:xfrm>
              <a:off x="2787656" y="7045258"/>
              <a:ext cx="82550"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6" name="Rectangle 167">
              <a:extLst>
                <a:ext uri="{FF2B5EF4-FFF2-40B4-BE49-F238E27FC236}">
                  <a16:creationId xmlns:a16="http://schemas.microsoft.com/office/drawing/2014/main" id="{0E605376-81AF-7B40-8EE7-6631C17F9B36}"/>
                </a:ext>
              </a:extLst>
            </p:cNvPr>
            <p:cNvSpPr>
              <a:spLocks noChangeArrowheads="1"/>
            </p:cNvSpPr>
            <p:nvPr/>
          </p:nvSpPr>
          <p:spPr bwMode="auto">
            <a:xfrm>
              <a:off x="2914657" y="7045258"/>
              <a:ext cx="82550"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7" name="Rectangle 168">
              <a:extLst>
                <a:ext uri="{FF2B5EF4-FFF2-40B4-BE49-F238E27FC236}">
                  <a16:creationId xmlns:a16="http://schemas.microsoft.com/office/drawing/2014/main" id="{3AAB10D4-E1E3-2C9F-6CC4-6EF128E76391}"/>
                </a:ext>
              </a:extLst>
            </p:cNvPr>
            <p:cNvSpPr>
              <a:spLocks noChangeArrowheads="1"/>
            </p:cNvSpPr>
            <p:nvPr/>
          </p:nvSpPr>
          <p:spPr bwMode="auto">
            <a:xfrm>
              <a:off x="2986095" y="7045245"/>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8" name="Rectangle 169">
              <a:extLst>
                <a:ext uri="{FF2B5EF4-FFF2-40B4-BE49-F238E27FC236}">
                  <a16:creationId xmlns:a16="http://schemas.microsoft.com/office/drawing/2014/main" id="{539158F9-F8AF-85A8-669E-65EF43C75703}"/>
                </a:ext>
              </a:extLst>
            </p:cNvPr>
            <p:cNvSpPr>
              <a:spLocks noChangeArrowheads="1"/>
            </p:cNvSpPr>
            <p:nvPr/>
          </p:nvSpPr>
          <p:spPr bwMode="auto">
            <a:xfrm>
              <a:off x="3159133" y="7045262"/>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9" name="Rectangle 170">
              <a:extLst>
                <a:ext uri="{FF2B5EF4-FFF2-40B4-BE49-F238E27FC236}">
                  <a16:creationId xmlns:a16="http://schemas.microsoft.com/office/drawing/2014/main" id="{307FB2D6-67E5-D14A-767B-EECC71A44C3A}"/>
                </a:ext>
              </a:extLst>
            </p:cNvPr>
            <p:cNvSpPr>
              <a:spLocks noChangeArrowheads="1"/>
            </p:cNvSpPr>
            <p:nvPr/>
          </p:nvSpPr>
          <p:spPr bwMode="auto">
            <a:xfrm>
              <a:off x="3254383" y="7061136"/>
              <a:ext cx="85725"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0" name="Rectangle 171">
              <a:extLst>
                <a:ext uri="{FF2B5EF4-FFF2-40B4-BE49-F238E27FC236}">
                  <a16:creationId xmlns:a16="http://schemas.microsoft.com/office/drawing/2014/main" id="{6AE24C00-8218-C838-5F72-1223702842B7}"/>
                </a:ext>
              </a:extLst>
            </p:cNvPr>
            <p:cNvSpPr>
              <a:spLocks noChangeArrowheads="1"/>
            </p:cNvSpPr>
            <p:nvPr/>
          </p:nvSpPr>
          <p:spPr bwMode="auto">
            <a:xfrm>
              <a:off x="3273433" y="7061127"/>
              <a:ext cx="85725"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1" name="Rectangle 172">
              <a:extLst>
                <a:ext uri="{FF2B5EF4-FFF2-40B4-BE49-F238E27FC236}">
                  <a16:creationId xmlns:a16="http://schemas.microsoft.com/office/drawing/2014/main" id="{C8722C01-D0DE-AFA1-3953-AFC7173C9FEA}"/>
                </a:ext>
              </a:extLst>
            </p:cNvPr>
            <p:cNvSpPr>
              <a:spLocks noChangeArrowheads="1"/>
            </p:cNvSpPr>
            <p:nvPr/>
          </p:nvSpPr>
          <p:spPr bwMode="auto">
            <a:xfrm>
              <a:off x="3295657" y="7061132"/>
              <a:ext cx="85725"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2" name="Rectangle 173">
              <a:extLst>
                <a:ext uri="{FF2B5EF4-FFF2-40B4-BE49-F238E27FC236}">
                  <a16:creationId xmlns:a16="http://schemas.microsoft.com/office/drawing/2014/main" id="{493205B8-EA24-0118-1B26-6EDE0A590D6D}"/>
                </a:ext>
              </a:extLst>
            </p:cNvPr>
            <p:cNvSpPr>
              <a:spLocks noChangeArrowheads="1"/>
            </p:cNvSpPr>
            <p:nvPr/>
          </p:nvSpPr>
          <p:spPr bwMode="auto">
            <a:xfrm>
              <a:off x="3321058" y="7061139"/>
              <a:ext cx="87313"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3" name="Rectangle 174">
              <a:extLst>
                <a:ext uri="{FF2B5EF4-FFF2-40B4-BE49-F238E27FC236}">
                  <a16:creationId xmlns:a16="http://schemas.microsoft.com/office/drawing/2014/main" id="{B776CE23-352D-A090-9295-AD7B9D2EB15C}"/>
                </a:ext>
              </a:extLst>
            </p:cNvPr>
            <p:cNvSpPr>
              <a:spLocks noChangeArrowheads="1"/>
            </p:cNvSpPr>
            <p:nvPr/>
          </p:nvSpPr>
          <p:spPr bwMode="auto">
            <a:xfrm>
              <a:off x="3460757"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4" name="Rectangle 175">
              <a:extLst>
                <a:ext uri="{FF2B5EF4-FFF2-40B4-BE49-F238E27FC236}">
                  <a16:creationId xmlns:a16="http://schemas.microsoft.com/office/drawing/2014/main" id="{2C1F4624-091E-E657-D721-CFC32A300CE5}"/>
                </a:ext>
              </a:extLst>
            </p:cNvPr>
            <p:cNvSpPr>
              <a:spLocks noChangeArrowheads="1"/>
            </p:cNvSpPr>
            <p:nvPr/>
          </p:nvSpPr>
          <p:spPr bwMode="auto">
            <a:xfrm>
              <a:off x="3540132"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5" name="Rectangle 176">
              <a:extLst>
                <a:ext uri="{FF2B5EF4-FFF2-40B4-BE49-F238E27FC236}">
                  <a16:creationId xmlns:a16="http://schemas.microsoft.com/office/drawing/2014/main" id="{6150793B-7671-A82F-D7A1-2C9E58D3BE46}"/>
                </a:ext>
              </a:extLst>
            </p:cNvPr>
            <p:cNvSpPr>
              <a:spLocks noChangeArrowheads="1"/>
            </p:cNvSpPr>
            <p:nvPr/>
          </p:nvSpPr>
          <p:spPr bwMode="auto">
            <a:xfrm>
              <a:off x="3562356" y="7075426"/>
              <a:ext cx="84138"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6" name="Rectangle 177">
              <a:extLst>
                <a:ext uri="{FF2B5EF4-FFF2-40B4-BE49-F238E27FC236}">
                  <a16:creationId xmlns:a16="http://schemas.microsoft.com/office/drawing/2014/main" id="{BF4A52D1-039D-F148-A788-6F0D2C23969B}"/>
                </a:ext>
              </a:extLst>
            </p:cNvPr>
            <p:cNvSpPr>
              <a:spLocks noChangeArrowheads="1"/>
            </p:cNvSpPr>
            <p:nvPr/>
          </p:nvSpPr>
          <p:spPr bwMode="auto">
            <a:xfrm>
              <a:off x="3573468"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7" name="Rectangle 178">
              <a:extLst>
                <a:ext uri="{FF2B5EF4-FFF2-40B4-BE49-F238E27FC236}">
                  <a16:creationId xmlns:a16="http://schemas.microsoft.com/office/drawing/2014/main" id="{19EF3708-80C0-3FCD-AD3A-D7ECECFA044C}"/>
                </a:ext>
              </a:extLst>
            </p:cNvPr>
            <p:cNvSpPr>
              <a:spLocks noChangeArrowheads="1"/>
            </p:cNvSpPr>
            <p:nvPr/>
          </p:nvSpPr>
          <p:spPr bwMode="auto">
            <a:xfrm>
              <a:off x="3600457"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8" name="Rectangle 179">
              <a:extLst>
                <a:ext uri="{FF2B5EF4-FFF2-40B4-BE49-F238E27FC236}">
                  <a16:creationId xmlns:a16="http://schemas.microsoft.com/office/drawing/2014/main" id="{A6A5D008-CF9D-054B-6B62-A8067A696CD9}"/>
                </a:ext>
              </a:extLst>
            </p:cNvPr>
            <p:cNvSpPr>
              <a:spLocks noChangeArrowheads="1"/>
            </p:cNvSpPr>
            <p:nvPr/>
          </p:nvSpPr>
          <p:spPr bwMode="auto">
            <a:xfrm>
              <a:off x="3630619" y="7075426"/>
              <a:ext cx="82550"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9" name="Rectangle 180">
              <a:extLst>
                <a:ext uri="{FF2B5EF4-FFF2-40B4-BE49-F238E27FC236}">
                  <a16:creationId xmlns:a16="http://schemas.microsoft.com/office/drawing/2014/main" id="{B4FF27EF-A352-CA91-C325-A166122D606B}"/>
                </a:ext>
              </a:extLst>
            </p:cNvPr>
            <p:cNvSpPr>
              <a:spLocks noChangeArrowheads="1"/>
            </p:cNvSpPr>
            <p:nvPr/>
          </p:nvSpPr>
          <p:spPr bwMode="auto">
            <a:xfrm>
              <a:off x="3641732"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0" name="Rectangle 181">
              <a:extLst>
                <a:ext uri="{FF2B5EF4-FFF2-40B4-BE49-F238E27FC236}">
                  <a16:creationId xmlns:a16="http://schemas.microsoft.com/office/drawing/2014/main" id="{97FC373A-452A-2660-E30D-381ED894E2FF}"/>
                </a:ext>
              </a:extLst>
            </p:cNvPr>
            <p:cNvSpPr>
              <a:spLocks noChangeArrowheads="1"/>
            </p:cNvSpPr>
            <p:nvPr/>
          </p:nvSpPr>
          <p:spPr bwMode="auto">
            <a:xfrm>
              <a:off x="3671895"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1" name="Rectangle 182">
              <a:extLst>
                <a:ext uri="{FF2B5EF4-FFF2-40B4-BE49-F238E27FC236}">
                  <a16:creationId xmlns:a16="http://schemas.microsoft.com/office/drawing/2014/main" id="{C2AD2F86-7C30-F9DB-FE4F-BD8329B1B98C}"/>
                </a:ext>
              </a:extLst>
            </p:cNvPr>
            <p:cNvSpPr>
              <a:spLocks noChangeArrowheads="1"/>
            </p:cNvSpPr>
            <p:nvPr/>
          </p:nvSpPr>
          <p:spPr bwMode="auto">
            <a:xfrm>
              <a:off x="3856045"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2" name="Rectangle 183">
              <a:extLst>
                <a:ext uri="{FF2B5EF4-FFF2-40B4-BE49-F238E27FC236}">
                  <a16:creationId xmlns:a16="http://schemas.microsoft.com/office/drawing/2014/main" id="{79B86764-8C95-F859-6334-77BFDBFB8250}"/>
                </a:ext>
              </a:extLst>
            </p:cNvPr>
            <p:cNvSpPr>
              <a:spLocks noChangeArrowheads="1"/>
            </p:cNvSpPr>
            <p:nvPr/>
          </p:nvSpPr>
          <p:spPr bwMode="auto">
            <a:xfrm>
              <a:off x="3871920" y="7075426"/>
              <a:ext cx="85725"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3" name="Rectangle 184">
              <a:extLst>
                <a:ext uri="{FF2B5EF4-FFF2-40B4-BE49-F238E27FC236}">
                  <a16:creationId xmlns:a16="http://schemas.microsoft.com/office/drawing/2014/main" id="{9C122E11-EDE2-0FD6-7942-E0E050C1543A}"/>
                </a:ext>
              </a:extLst>
            </p:cNvPr>
            <p:cNvSpPr>
              <a:spLocks noChangeArrowheads="1"/>
            </p:cNvSpPr>
            <p:nvPr/>
          </p:nvSpPr>
          <p:spPr bwMode="auto">
            <a:xfrm>
              <a:off x="3886208"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4" name="Rectangle 185">
              <a:extLst>
                <a:ext uri="{FF2B5EF4-FFF2-40B4-BE49-F238E27FC236}">
                  <a16:creationId xmlns:a16="http://schemas.microsoft.com/office/drawing/2014/main" id="{FBF00A53-278F-29E2-E56B-579E586023DA}"/>
                </a:ext>
              </a:extLst>
            </p:cNvPr>
            <p:cNvSpPr>
              <a:spLocks noChangeArrowheads="1"/>
            </p:cNvSpPr>
            <p:nvPr/>
          </p:nvSpPr>
          <p:spPr bwMode="auto">
            <a:xfrm>
              <a:off x="3902085" y="7075426"/>
              <a:ext cx="82550"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5" name="Rectangle 186">
              <a:extLst>
                <a:ext uri="{FF2B5EF4-FFF2-40B4-BE49-F238E27FC236}">
                  <a16:creationId xmlns:a16="http://schemas.microsoft.com/office/drawing/2014/main" id="{21740715-9C7B-6B4E-7B3F-A4E34106C28B}"/>
                </a:ext>
              </a:extLst>
            </p:cNvPr>
            <p:cNvSpPr>
              <a:spLocks noChangeArrowheads="1"/>
            </p:cNvSpPr>
            <p:nvPr/>
          </p:nvSpPr>
          <p:spPr bwMode="auto">
            <a:xfrm>
              <a:off x="3962409" y="7075426"/>
              <a:ext cx="85725"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6" name="Rectangle 187">
              <a:extLst>
                <a:ext uri="{FF2B5EF4-FFF2-40B4-BE49-F238E27FC236}">
                  <a16:creationId xmlns:a16="http://schemas.microsoft.com/office/drawing/2014/main" id="{876A2326-775C-F094-ADDD-C6287C834CE2}"/>
                </a:ext>
              </a:extLst>
            </p:cNvPr>
            <p:cNvSpPr>
              <a:spLocks noChangeArrowheads="1"/>
            </p:cNvSpPr>
            <p:nvPr/>
          </p:nvSpPr>
          <p:spPr bwMode="auto">
            <a:xfrm>
              <a:off x="3992572" y="7075426"/>
              <a:ext cx="82550"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7" name="Rectangle 188">
              <a:extLst>
                <a:ext uri="{FF2B5EF4-FFF2-40B4-BE49-F238E27FC236}">
                  <a16:creationId xmlns:a16="http://schemas.microsoft.com/office/drawing/2014/main" id="{95F4E4E5-8BF9-A1E7-7DA9-47C8A5A5D548}"/>
                </a:ext>
              </a:extLst>
            </p:cNvPr>
            <p:cNvSpPr>
              <a:spLocks noChangeArrowheads="1"/>
            </p:cNvSpPr>
            <p:nvPr/>
          </p:nvSpPr>
          <p:spPr bwMode="auto">
            <a:xfrm>
              <a:off x="4014795"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8" name="Rectangle 189">
              <a:extLst>
                <a:ext uri="{FF2B5EF4-FFF2-40B4-BE49-F238E27FC236}">
                  <a16:creationId xmlns:a16="http://schemas.microsoft.com/office/drawing/2014/main" id="{539D31DD-7B65-BF32-2629-85373868FC7C}"/>
                </a:ext>
              </a:extLst>
            </p:cNvPr>
            <p:cNvSpPr>
              <a:spLocks noChangeArrowheads="1"/>
            </p:cNvSpPr>
            <p:nvPr/>
          </p:nvSpPr>
          <p:spPr bwMode="auto">
            <a:xfrm>
              <a:off x="4138621" y="7075426"/>
              <a:ext cx="84138"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9" name="Rectangle 190">
              <a:extLst>
                <a:ext uri="{FF2B5EF4-FFF2-40B4-BE49-F238E27FC236}">
                  <a16:creationId xmlns:a16="http://schemas.microsoft.com/office/drawing/2014/main" id="{D0BE59ED-477B-814C-CE63-23C8372EB6AB}"/>
                </a:ext>
              </a:extLst>
            </p:cNvPr>
            <p:cNvSpPr>
              <a:spLocks noChangeArrowheads="1"/>
            </p:cNvSpPr>
            <p:nvPr/>
          </p:nvSpPr>
          <p:spPr bwMode="auto">
            <a:xfrm>
              <a:off x="4154496" y="7075426"/>
              <a:ext cx="82550"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0" name="Rectangle 191">
              <a:extLst>
                <a:ext uri="{FF2B5EF4-FFF2-40B4-BE49-F238E27FC236}">
                  <a16:creationId xmlns:a16="http://schemas.microsoft.com/office/drawing/2014/main" id="{A1979F98-17D8-A0D9-91F6-28E87F335589}"/>
                </a:ext>
              </a:extLst>
            </p:cNvPr>
            <p:cNvSpPr>
              <a:spLocks noChangeArrowheads="1"/>
            </p:cNvSpPr>
            <p:nvPr/>
          </p:nvSpPr>
          <p:spPr bwMode="auto">
            <a:xfrm>
              <a:off x="4192596" y="7075418"/>
              <a:ext cx="85725"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1" name="Rectangle 192">
              <a:extLst>
                <a:ext uri="{FF2B5EF4-FFF2-40B4-BE49-F238E27FC236}">
                  <a16:creationId xmlns:a16="http://schemas.microsoft.com/office/drawing/2014/main" id="{444E4B34-1B0D-A6ED-2918-E412940DD7BC}"/>
                </a:ext>
              </a:extLst>
            </p:cNvPr>
            <p:cNvSpPr>
              <a:spLocks noChangeArrowheads="1"/>
            </p:cNvSpPr>
            <p:nvPr/>
          </p:nvSpPr>
          <p:spPr bwMode="auto">
            <a:xfrm>
              <a:off x="4206884" y="7075436"/>
              <a:ext cx="82550" cy="84138"/>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2" name="Rectangle 193">
              <a:extLst>
                <a:ext uri="{FF2B5EF4-FFF2-40B4-BE49-F238E27FC236}">
                  <a16:creationId xmlns:a16="http://schemas.microsoft.com/office/drawing/2014/main" id="{CABEF8BB-7EC8-C5B7-23DF-6AE8C4ED4DFF}"/>
                </a:ext>
              </a:extLst>
            </p:cNvPr>
            <p:cNvSpPr>
              <a:spLocks noChangeArrowheads="1"/>
            </p:cNvSpPr>
            <p:nvPr/>
          </p:nvSpPr>
          <p:spPr bwMode="auto">
            <a:xfrm>
              <a:off x="4289434" y="7075451"/>
              <a:ext cx="87313" cy="84138"/>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3" name="Rectangle 194">
              <a:extLst>
                <a:ext uri="{FF2B5EF4-FFF2-40B4-BE49-F238E27FC236}">
                  <a16:creationId xmlns:a16="http://schemas.microsoft.com/office/drawing/2014/main" id="{E640AED2-C8EA-2C6E-C67E-030857837BEF}"/>
                </a:ext>
              </a:extLst>
            </p:cNvPr>
            <p:cNvSpPr>
              <a:spLocks noChangeArrowheads="1"/>
            </p:cNvSpPr>
            <p:nvPr/>
          </p:nvSpPr>
          <p:spPr bwMode="auto">
            <a:xfrm>
              <a:off x="4305310" y="7075453"/>
              <a:ext cx="85725" cy="84138"/>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4" name="Rectangle 195">
              <a:extLst>
                <a:ext uri="{FF2B5EF4-FFF2-40B4-BE49-F238E27FC236}">
                  <a16:creationId xmlns:a16="http://schemas.microsoft.com/office/drawing/2014/main" id="{AB44C332-0B8B-8BC6-006B-3C758A055958}"/>
                </a:ext>
              </a:extLst>
            </p:cNvPr>
            <p:cNvSpPr>
              <a:spLocks noChangeArrowheads="1"/>
            </p:cNvSpPr>
            <p:nvPr/>
          </p:nvSpPr>
          <p:spPr bwMode="auto">
            <a:xfrm>
              <a:off x="4429137" y="7075466"/>
              <a:ext cx="82550" cy="84138"/>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5" name="Rectangle 196">
              <a:extLst>
                <a:ext uri="{FF2B5EF4-FFF2-40B4-BE49-F238E27FC236}">
                  <a16:creationId xmlns:a16="http://schemas.microsoft.com/office/drawing/2014/main" id="{472D926F-2EBA-5233-83E1-9D80B7E4E5A6}"/>
                </a:ext>
              </a:extLst>
            </p:cNvPr>
            <p:cNvSpPr>
              <a:spLocks noChangeArrowheads="1"/>
            </p:cNvSpPr>
            <p:nvPr/>
          </p:nvSpPr>
          <p:spPr bwMode="auto">
            <a:xfrm>
              <a:off x="4500575" y="7075474"/>
              <a:ext cx="82550" cy="84138"/>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6" name="Rectangle 197">
              <a:extLst>
                <a:ext uri="{FF2B5EF4-FFF2-40B4-BE49-F238E27FC236}">
                  <a16:creationId xmlns:a16="http://schemas.microsoft.com/office/drawing/2014/main" id="{8494E4AF-DAD6-F825-01BB-E1B9D7B55229}"/>
                </a:ext>
              </a:extLst>
            </p:cNvPr>
            <p:cNvSpPr>
              <a:spLocks noChangeArrowheads="1"/>
            </p:cNvSpPr>
            <p:nvPr/>
          </p:nvSpPr>
          <p:spPr bwMode="auto">
            <a:xfrm>
              <a:off x="4546612"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7" name="Rectangle 198">
              <a:extLst>
                <a:ext uri="{FF2B5EF4-FFF2-40B4-BE49-F238E27FC236}">
                  <a16:creationId xmlns:a16="http://schemas.microsoft.com/office/drawing/2014/main" id="{93E208C3-6C79-4422-DA6E-E549B6FB7AAD}"/>
                </a:ext>
              </a:extLst>
            </p:cNvPr>
            <p:cNvSpPr>
              <a:spLocks noChangeArrowheads="1"/>
            </p:cNvSpPr>
            <p:nvPr/>
          </p:nvSpPr>
          <p:spPr bwMode="auto">
            <a:xfrm>
              <a:off x="4613286"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8" name="Rectangle 199">
              <a:extLst>
                <a:ext uri="{FF2B5EF4-FFF2-40B4-BE49-F238E27FC236}">
                  <a16:creationId xmlns:a16="http://schemas.microsoft.com/office/drawing/2014/main" id="{A5173B70-9C65-8F45-34A2-091768C20B96}"/>
                </a:ext>
              </a:extLst>
            </p:cNvPr>
            <p:cNvSpPr>
              <a:spLocks noChangeArrowheads="1"/>
            </p:cNvSpPr>
            <p:nvPr/>
          </p:nvSpPr>
          <p:spPr bwMode="auto">
            <a:xfrm>
              <a:off x="4783147" y="7086586"/>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9" name="Rectangle 200">
              <a:extLst>
                <a:ext uri="{FF2B5EF4-FFF2-40B4-BE49-F238E27FC236}">
                  <a16:creationId xmlns:a16="http://schemas.microsoft.com/office/drawing/2014/main" id="{6BC41807-A843-4D57-1F6D-A4B7CCDB9C19}"/>
                </a:ext>
              </a:extLst>
            </p:cNvPr>
            <p:cNvSpPr>
              <a:spLocks noChangeArrowheads="1"/>
            </p:cNvSpPr>
            <p:nvPr/>
          </p:nvSpPr>
          <p:spPr bwMode="auto">
            <a:xfrm>
              <a:off x="4791086"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0" name="Rectangle 201">
              <a:extLst>
                <a:ext uri="{FF2B5EF4-FFF2-40B4-BE49-F238E27FC236}">
                  <a16:creationId xmlns:a16="http://schemas.microsoft.com/office/drawing/2014/main" id="{A1D8BC93-7B19-A94A-8B7C-05A8320B4240}"/>
                </a:ext>
              </a:extLst>
            </p:cNvPr>
            <p:cNvSpPr>
              <a:spLocks noChangeArrowheads="1"/>
            </p:cNvSpPr>
            <p:nvPr/>
          </p:nvSpPr>
          <p:spPr bwMode="auto">
            <a:xfrm>
              <a:off x="4805373"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1" name="Rectangle 202">
              <a:extLst>
                <a:ext uri="{FF2B5EF4-FFF2-40B4-BE49-F238E27FC236}">
                  <a16:creationId xmlns:a16="http://schemas.microsoft.com/office/drawing/2014/main" id="{6F4328AC-592C-E359-0901-3236E271A889}"/>
                </a:ext>
              </a:extLst>
            </p:cNvPr>
            <p:cNvSpPr>
              <a:spLocks noChangeArrowheads="1"/>
            </p:cNvSpPr>
            <p:nvPr/>
          </p:nvSpPr>
          <p:spPr bwMode="auto">
            <a:xfrm>
              <a:off x="4824423"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2" name="Rectangle 203">
              <a:extLst>
                <a:ext uri="{FF2B5EF4-FFF2-40B4-BE49-F238E27FC236}">
                  <a16:creationId xmlns:a16="http://schemas.microsoft.com/office/drawing/2014/main" id="{6257FA00-E136-101E-98F1-4A004BECE838}"/>
                </a:ext>
              </a:extLst>
            </p:cNvPr>
            <p:cNvSpPr>
              <a:spLocks noChangeArrowheads="1"/>
            </p:cNvSpPr>
            <p:nvPr/>
          </p:nvSpPr>
          <p:spPr bwMode="auto">
            <a:xfrm>
              <a:off x="4941899"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3" name="Rectangle 204">
              <a:extLst>
                <a:ext uri="{FF2B5EF4-FFF2-40B4-BE49-F238E27FC236}">
                  <a16:creationId xmlns:a16="http://schemas.microsoft.com/office/drawing/2014/main" id="{3D4B8E5E-D71D-7E1E-141D-39C02CAF47AA}"/>
                </a:ext>
              </a:extLst>
            </p:cNvPr>
            <p:cNvSpPr>
              <a:spLocks noChangeArrowheads="1"/>
            </p:cNvSpPr>
            <p:nvPr/>
          </p:nvSpPr>
          <p:spPr bwMode="auto">
            <a:xfrm>
              <a:off x="4953012" y="7086586"/>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4" name="Rectangle 206">
              <a:extLst>
                <a:ext uri="{FF2B5EF4-FFF2-40B4-BE49-F238E27FC236}">
                  <a16:creationId xmlns:a16="http://schemas.microsoft.com/office/drawing/2014/main" id="{95287D95-6147-63FD-C19A-B7C82BDC724E}"/>
                </a:ext>
              </a:extLst>
            </p:cNvPr>
            <p:cNvSpPr>
              <a:spLocks noChangeArrowheads="1"/>
            </p:cNvSpPr>
            <p:nvPr/>
          </p:nvSpPr>
          <p:spPr bwMode="auto">
            <a:xfrm>
              <a:off x="4994285"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5" name="Rectangle 207">
              <a:extLst>
                <a:ext uri="{FF2B5EF4-FFF2-40B4-BE49-F238E27FC236}">
                  <a16:creationId xmlns:a16="http://schemas.microsoft.com/office/drawing/2014/main" id="{3FD94923-D6F1-2428-FBF1-B91DA5FA72A2}"/>
                </a:ext>
              </a:extLst>
            </p:cNvPr>
            <p:cNvSpPr>
              <a:spLocks noChangeArrowheads="1"/>
            </p:cNvSpPr>
            <p:nvPr/>
          </p:nvSpPr>
          <p:spPr bwMode="auto">
            <a:xfrm>
              <a:off x="5073660"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6" name="Rectangle 208">
              <a:extLst>
                <a:ext uri="{FF2B5EF4-FFF2-40B4-BE49-F238E27FC236}">
                  <a16:creationId xmlns:a16="http://schemas.microsoft.com/office/drawing/2014/main" id="{72B139B5-DC31-FA39-599B-0F4431DF05DE}"/>
                </a:ext>
              </a:extLst>
            </p:cNvPr>
            <p:cNvSpPr>
              <a:spLocks noChangeArrowheads="1"/>
            </p:cNvSpPr>
            <p:nvPr/>
          </p:nvSpPr>
          <p:spPr bwMode="auto">
            <a:xfrm>
              <a:off x="5129223"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7" name="Rectangle 209">
              <a:extLst>
                <a:ext uri="{FF2B5EF4-FFF2-40B4-BE49-F238E27FC236}">
                  <a16:creationId xmlns:a16="http://schemas.microsoft.com/office/drawing/2014/main" id="{DEE1CED1-FB55-E357-AB2B-EEF4CD407339}"/>
                </a:ext>
              </a:extLst>
            </p:cNvPr>
            <p:cNvSpPr>
              <a:spLocks noChangeArrowheads="1"/>
            </p:cNvSpPr>
            <p:nvPr/>
          </p:nvSpPr>
          <p:spPr bwMode="auto">
            <a:xfrm>
              <a:off x="5205423"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8" name="Rectangle 210">
              <a:extLst>
                <a:ext uri="{FF2B5EF4-FFF2-40B4-BE49-F238E27FC236}">
                  <a16:creationId xmlns:a16="http://schemas.microsoft.com/office/drawing/2014/main" id="{95D6B9A0-5B75-B007-3348-A379F49396AC}"/>
                </a:ext>
              </a:extLst>
            </p:cNvPr>
            <p:cNvSpPr>
              <a:spLocks noChangeArrowheads="1"/>
            </p:cNvSpPr>
            <p:nvPr/>
          </p:nvSpPr>
          <p:spPr bwMode="auto">
            <a:xfrm>
              <a:off x="5397511"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9" name="Rectangle 211">
              <a:extLst>
                <a:ext uri="{FF2B5EF4-FFF2-40B4-BE49-F238E27FC236}">
                  <a16:creationId xmlns:a16="http://schemas.microsoft.com/office/drawing/2014/main" id="{4D7A7063-6743-8E0F-5E60-89A61035C224}"/>
                </a:ext>
              </a:extLst>
            </p:cNvPr>
            <p:cNvSpPr>
              <a:spLocks noChangeArrowheads="1"/>
            </p:cNvSpPr>
            <p:nvPr/>
          </p:nvSpPr>
          <p:spPr bwMode="auto">
            <a:xfrm>
              <a:off x="5408624"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0" name="Rectangle 212">
              <a:extLst>
                <a:ext uri="{FF2B5EF4-FFF2-40B4-BE49-F238E27FC236}">
                  <a16:creationId xmlns:a16="http://schemas.microsoft.com/office/drawing/2014/main" id="{698839A5-DBB4-4D03-70BF-CD06CBB88DBB}"/>
                </a:ext>
              </a:extLst>
            </p:cNvPr>
            <p:cNvSpPr>
              <a:spLocks noChangeArrowheads="1"/>
            </p:cNvSpPr>
            <p:nvPr/>
          </p:nvSpPr>
          <p:spPr bwMode="auto">
            <a:xfrm>
              <a:off x="5461012" y="7086584"/>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1" name="Rectangle 213">
              <a:extLst>
                <a:ext uri="{FF2B5EF4-FFF2-40B4-BE49-F238E27FC236}">
                  <a16:creationId xmlns:a16="http://schemas.microsoft.com/office/drawing/2014/main" id="{1CD94F54-FD82-A812-255B-84041843E866}"/>
                </a:ext>
              </a:extLst>
            </p:cNvPr>
            <p:cNvSpPr>
              <a:spLocks noChangeArrowheads="1"/>
            </p:cNvSpPr>
            <p:nvPr/>
          </p:nvSpPr>
          <p:spPr bwMode="auto">
            <a:xfrm>
              <a:off x="5649924" y="7086590"/>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2" name="Rectangle 214">
              <a:extLst>
                <a:ext uri="{FF2B5EF4-FFF2-40B4-BE49-F238E27FC236}">
                  <a16:creationId xmlns:a16="http://schemas.microsoft.com/office/drawing/2014/main" id="{8FBF494F-DD70-CA68-FA4E-444AB52B85A1}"/>
                </a:ext>
              </a:extLst>
            </p:cNvPr>
            <p:cNvSpPr>
              <a:spLocks noChangeArrowheads="1"/>
            </p:cNvSpPr>
            <p:nvPr/>
          </p:nvSpPr>
          <p:spPr bwMode="auto">
            <a:xfrm>
              <a:off x="5713424" y="7086597"/>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3" name="Rectangle 215">
              <a:extLst>
                <a:ext uri="{FF2B5EF4-FFF2-40B4-BE49-F238E27FC236}">
                  <a16:creationId xmlns:a16="http://schemas.microsoft.com/office/drawing/2014/main" id="{129E6FD5-0A51-C04F-3DCA-B85BBECA61DC}"/>
                </a:ext>
              </a:extLst>
            </p:cNvPr>
            <p:cNvSpPr>
              <a:spLocks noChangeArrowheads="1"/>
            </p:cNvSpPr>
            <p:nvPr/>
          </p:nvSpPr>
          <p:spPr bwMode="auto">
            <a:xfrm>
              <a:off x="5778513" y="7099297"/>
              <a:ext cx="85725"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4" name="Rectangle 216">
              <a:extLst>
                <a:ext uri="{FF2B5EF4-FFF2-40B4-BE49-F238E27FC236}">
                  <a16:creationId xmlns:a16="http://schemas.microsoft.com/office/drawing/2014/main" id="{D7DCF77C-B8D5-B01F-C450-363641526779}"/>
                </a:ext>
              </a:extLst>
            </p:cNvPr>
            <p:cNvSpPr>
              <a:spLocks noChangeArrowheads="1"/>
            </p:cNvSpPr>
            <p:nvPr/>
          </p:nvSpPr>
          <p:spPr bwMode="auto">
            <a:xfrm>
              <a:off x="6083312" y="7099297"/>
              <a:ext cx="82550"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5" name="Rectangle 217">
              <a:extLst>
                <a:ext uri="{FF2B5EF4-FFF2-40B4-BE49-F238E27FC236}">
                  <a16:creationId xmlns:a16="http://schemas.microsoft.com/office/drawing/2014/main" id="{5E666800-FDF9-D36D-DC21-7D7AE48D8A88}"/>
                </a:ext>
              </a:extLst>
            </p:cNvPr>
            <p:cNvSpPr>
              <a:spLocks noChangeArrowheads="1"/>
            </p:cNvSpPr>
            <p:nvPr/>
          </p:nvSpPr>
          <p:spPr bwMode="auto">
            <a:xfrm>
              <a:off x="6234124" y="7099291"/>
              <a:ext cx="85725"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6" name="Rectangle 218">
              <a:extLst>
                <a:ext uri="{FF2B5EF4-FFF2-40B4-BE49-F238E27FC236}">
                  <a16:creationId xmlns:a16="http://schemas.microsoft.com/office/drawing/2014/main" id="{45FB4167-0001-DFEB-1853-B66A41B12D98}"/>
                </a:ext>
              </a:extLst>
            </p:cNvPr>
            <p:cNvSpPr>
              <a:spLocks noChangeArrowheads="1"/>
            </p:cNvSpPr>
            <p:nvPr/>
          </p:nvSpPr>
          <p:spPr bwMode="auto">
            <a:xfrm>
              <a:off x="6377001" y="7099303"/>
              <a:ext cx="85725" cy="85725"/>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7" name="Rectangle 219">
              <a:extLst>
                <a:ext uri="{FF2B5EF4-FFF2-40B4-BE49-F238E27FC236}">
                  <a16:creationId xmlns:a16="http://schemas.microsoft.com/office/drawing/2014/main" id="{24CA9B49-D1A5-5478-897D-EF7E350EFA2C}"/>
                </a:ext>
              </a:extLst>
            </p:cNvPr>
            <p:cNvSpPr>
              <a:spLocks noChangeArrowheads="1"/>
            </p:cNvSpPr>
            <p:nvPr/>
          </p:nvSpPr>
          <p:spPr bwMode="auto">
            <a:xfrm>
              <a:off x="6399225" y="7099317"/>
              <a:ext cx="87313" cy="85725"/>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8" name="Rectangle 220">
              <a:extLst>
                <a:ext uri="{FF2B5EF4-FFF2-40B4-BE49-F238E27FC236}">
                  <a16:creationId xmlns:a16="http://schemas.microsoft.com/office/drawing/2014/main" id="{D9310A5F-48C2-0370-C69A-143348D8FD97}"/>
                </a:ext>
              </a:extLst>
            </p:cNvPr>
            <p:cNvSpPr>
              <a:spLocks noChangeArrowheads="1"/>
            </p:cNvSpPr>
            <p:nvPr/>
          </p:nvSpPr>
          <p:spPr bwMode="auto">
            <a:xfrm>
              <a:off x="6429389" y="7121541"/>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9" name="Rectangle 221">
              <a:extLst>
                <a:ext uri="{FF2B5EF4-FFF2-40B4-BE49-F238E27FC236}">
                  <a16:creationId xmlns:a16="http://schemas.microsoft.com/office/drawing/2014/main" id="{BC318F09-2419-094A-88C3-344BBF149158}"/>
                </a:ext>
              </a:extLst>
            </p:cNvPr>
            <p:cNvSpPr>
              <a:spLocks noChangeArrowheads="1"/>
            </p:cNvSpPr>
            <p:nvPr/>
          </p:nvSpPr>
          <p:spPr bwMode="auto">
            <a:xfrm>
              <a:off x="6481775" y="7121541"/>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0" name="Rectangle 222">
              <a:extLst>
                <a:ext uri="{FF2B5EF4-FFF2-40B4-BE49-F238E27FC236}">
                  <a16:creationId xmlns:a16="http://schemas.microsoft.com/office/drawing/2014/main" id="{027B6A8C-6731-6A42-639A-01148D4416AB}"/>
                </a:ext>
              </a:extLst>
            </p:cNvPr>
            <p:cNvSpPr>
              <a:spLocks noChangeArrowheads="1"/>
            </p:cNvSpPr>
            <p:nvPr/>
          </p:nvSpPr>
          <p:spPr bwMode="auto">
            <a:xfrm>
              <a:off x="6719899"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1" name="Rectangle 223">
              <a:extLst>
                <a:ext uri="{FF2B5EF4-FFF2-40B4-BE49-F238E27FC236}">
                  <a16:creationId xmlns:a16="http://schemas.microsoft.com/office/drawing/2014/main" id="{D052EE3C-D6D6-1A1B-077A-08A83D1ED648}"/>
                </a:ext>
              </a:extLst>
            </p:cNvPr>
            <p:cNvSpPr>
              <a:spLocks noChangeArrowheads="1"/>
            </p:cNvSpPr>
            <p:nvPr/>
          </p:nvSpPr>
          <p:spPr bwMode="auto">
            <a:xfrm>
              <a:off x="6745299" y="7121541"/>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2" name="Rectangle 224">
              <a:extLst>
                <a:ext uri="{FF2B5EF4-FFF2-40B4-BE49-F238E27FC236}">
                  <a16:creationId xmlns:a16="http://schemas.microsoft.com/office/drawing/2014/main" id="{A89F56B8-A369-6423-9A66-C6036FF39A6E}"/>
                </a:ext>
              </a:extLst>
            </p:cNvPr>
            <p:cNvSpPr>
              <a:spLocks noChangeArrowheads="1"/>
            </p:cNvSpPr>
            <p:nvPr/>
          </p:nvSpPr>
          <p:spPr bwMode="auto">
            <a:xfrm>
              <a:off x="6761175"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3" name="Rectangle 225">
              <a:extLst>
                <a:ext uri="{FF2B5EF4-FFF2-40B4-BE49-F238E27FC236}">
                  <a16:creationId xmlns:a16="http://schemas.microsoft.com/office/drawing/2014/main" id="{828134C3-BDE0-2506-4BF3-D32E71C58942}"/>
                </a:ext>
              </a:extLst>
            </p:cNvPr>
            <p:cNvSpPr>
              <a:spLocks noChangeArrowheads="1"/>
            </p:cNvSpPr>
            <p:nvPr/>
          </p:nvSpPr>
          <p:spPr bwMode="auto">
            <a:xfrm>
              <a:off x="6786576" y="7121541"/>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4" name="Rectangle 226">
              <a:extLst>
                <a:ext uri="{FF2B5EF4-FFF2-40B4-BE49-F238E27FC236}">
                  <a16:creationId xmlns:a16="http://schemas.microsoft.com/office/drawing/2014/main" id="{14048BA8-3DA8-B475-33B4-579FD48F3A68}"/>
                </a:ext>
              </a:extLst>
            </p:cNvPr>
            <p:cNvSpPr>
              <a:spLocks noChangeArrowheads="1"/>
            </p:cNvSpPr>
            <p:nvPr/>
          </p:nvSpPr>
          <p:spPr bwMode="auto">
            <a:xfrm>
              <a:off x="6799275"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5" name="Rectangle 227">
              <a:extLst>
                <a:ext uri="{FF2B5EF4-FFF2-40B4-BE49-F238E27FC236}">
                  <a16:creationId xmlns:a16="http://schemas.microsoft.com/office/drawing/2014/main" id="{407A3153-DDE2-4612-E808-3352E658B7B3}"/>
                </a:ext>
              </a:extLst>
            </p:cNvPr>
            <p:cNvSpPr>
              <a:spLocks noChangeArrowheads="1"/>
            </p:cNvSpPr>
            <p:nvPr/>
          </p:nvSpPr>
          <p:spPr bwMode="auto">
            <a:xfrm>
              <a:off x="6829437"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6" name="Rectangle 228">
              <a:extLst>
                <a:ext uri="{FF2B5EF4-FFF2-40B4-BE49-F238E27FC236}">
                  <a16:creationId xmlns:a16="http://schemas.microsoft.com/office/drawing/2014/main" id="{7DC466DD-8AC9-EA54-9701-08CE4D5C043C}"/>
                </a:ext>
              </a:extLst>
            </p:cNvPr>
            <p:cNvSpPr>
              <a:spLocks noChangeArrowheads="1"/>
            </p:cNvSpPr>
            <p:nvPr/>
          </p:nvSpPr>
          <p:spPr bwMode="auto">
            <a:xfrm>
              <a:off x="6840549"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7" name="Rectangle 229">
              <a:extLst>
                <a:ext uri="{FF2B5EF4-FFF2-40B4-BE49-F238E27FC236}">
                  <a16:creationId xmlns:a16="http://schemas.microsoft.com/office/drawing/2014/main" id="{174E60C5-0E24-BF9E-FF80-5FE911AEF152}"/>
                </a:ext>
              </a:extLst>
            </p:cNvPr>
            <p:cNvSpPr>
              <a:spLocks noChangeArrowheads="1"/>
            </p:cNvSpPr>
            <p:nvPr/>
          </p:nvSpPr>
          <p:spPr bwMode="auto">
            <a:xfrm>
              <a:off x="6953263"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8" name="Rectangle 230">
              <a:extLst>
                <a:ext uri="{FF2B5EF4-FFF2-40B4-BE49-F238E27FC236}">
                  <a16:creationId xmlns:a16="http://schemas.microsoft.com/office/drawing/2014/main" id="{7871391C-53E0-F3EB-3CEC-8C4092DBA050}"/>
                </a:ext>
              </a:extLst>
            </p:cNvPr>
            <p:cNvSpPr>
              <a:spLocks noChangeArrowheads="1"/>
            </p:cNvSpPr>
            <p:nvPr/>
          </p:nvSpPr>
          <p:spPr bwMode="auto">
            <a:xfrm>
              <a:off x="6986599" y="7121517"/>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9" name="Rectangle 231">
              <a:extLst>
                <a:ext uri="{FF2B5EF4-FFF2-40B4-BE49-F238E27FC236}">
                  <a16:creationId xmlns:a16="http://schemas.microsoft.com/office/drawing/2014/main" id="{8E552E60-D6D7-5258-C3D9-CC6AC2506276}"/>
                </a:ext>
              </a:extLst>
            </p:cNvPr>
            <p:cNvSpPr>
              <a:spLocks noChangeArrowheads="1"/>
            </p:cNvSpPr>
            <p:nvPr/>
          </p:nvSpPr>
          <p:spPr bwMode="auto">
            <a:xfrm>
              <a:off x="7002474" y="7121540"/>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0" name="Rectangle 232">
              <a:extLst>
                <a:ext uri="{FF2B5EF4-FFF2-40B4-BE49-F238E27FC236}">
                  <a16:creationId xmlns:a16="http://schemas.microsoft.com/office/drawing/2014/main" id="{F0D62F18-3C2A-D01B-8E11-456E78D463E7}"/>
                </a:ext>
              </a:extLst>
            </p:cNvPr>
            <p:cNvSpPr>
              <a:spLocks noChangeArrowheads="1"/>
            </p:cNvSpPr>
            <p:nvPr/>
          </p:nvSpPr>
          <p:spPr bwMode="auto">
            <a:xfrm>
              <a:off x="7002475" y="7143765"/>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1" name="Rectangle 233">
              <a:extLst>
                <a:ext uri="{FF2B5EF4-FFF2-40B4-BE49-F238E27FC236}">
                  <a16:creationId xmlns:a16="http://schemas.microsoft.com/office/drawing/2014/main" id="{05A2B9BB-0E1A-0457-B217-ED72DD99C055}"/>
                </a:ext>
              </a:extLst>
            </p:cNvPr>
            <p:cNvSpPr>
              <a:spLocks noChangeArrowheads="1"/>
            </p:cNvSpPr>
            <p:nvPr/>
          </p:nvSpPr>
          <p:spPr bwMode="auto">
            <a:xfrm>
              <a:off x="7016764"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2" name="Rectangle 234">
              <a:extLst>
                <a:ext uri="{FF2B5EF4-FFF2-40B4-BE49-F238E27FC236}">
                  <a16:creationId xmlns:a16="http://schemas.microsoft.com/office/drawing/2014/main" id="{077DD8DF-9687-5E56-6C47-3B5C25E3C75D}"/>
                </a:ext>
              </a:extLst>
            </p:cNvPr>
            <p:cNvSpPr>
              <a:spLocks noChangeArrowheads="1"/>
            </p:cNvSpPr>
            <p:nvPr/>
          </p:nvSpPr>
          <p:spPr bwMode="auto">
            <a:xfrm>
              <a:off x="7027874"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3" name="Rectangle 235">
              <a:extLst>
                <a:ext uri="{FF2B5EF4-FFF2-40B4-BE49-F238E27FC236}">
                  <a16:creationId xmlns:a16="http://schemas.microsoft.com/office/drawing/2014/main" id="{FD4F8F6B-88DC-C0B2-0C54-E61B97618467}"/>
                </a:ext>
              </a:extLst>
            </p:cNvPr>
            <p:cNvSpPr>
              <a:spLocks noChangeArrowheads="1"/>
            </p:cNvSpPr>
            <p:nvPr/>
          </p:nvSpPr>
          <p:spPr bwMode="auto">
            <a:xfrm>
              <a:off x="7054864"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4" name="Rectangle 236">
              <a:extLst>
                <a:ext uri="{FF2B5EF4-FFF2-40B4-BE49-F238E27FC236}">
                  <a16:creationId xmlns:a16="http://schemas.microsoft.com/office/drawing/2014/main" id="{0A4C4CFD-756F-E2F2-621B-503BBD2B222C}"/>
                </a:ext>
              </a:extLst>
            </p:cNvPr>
            <p:cNvSpPr>
              <a:spLocks noChangeArrowheads="1"/>
            </p:cNvSpPr>
            <p:nvPr/>
          </p:nvSpPr>
          <p:spPr bwMode="auto">
            <a:xfrm>
              <a:off x="7159639"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5" name="Rectangle 237">
              <a:extLst>
                <a:ext uri="{FF2B5EF4-FFF2-40B4-BE49-F238E27FC236}">
                  <a16:creationId xmlns:a16="http://schemas.microsoft.com/office/drawing/2014/main" id="{283DE8A1-D9DD-72C1-340D-A826FDA4A432}"/>
                </a:ext>
              </a:extLst>
            </p:cNvPr>
            <p:cNvSpPr>
              <a:spLocks noChangeArrowheads="1"/>
            </p:cNvSpPr>
            <p:nvPr/>
          </p:nvSpPr>
          <p:spPr bwMode="auto">
            <a:xfrm>
              <a:off x="7189802" y="7143765"/>
              <a:ext cx="84138"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6" name="Rectangle 238">
              <a:extLst>
                <a:ext uri="{FF2B5EF4-FFF2-40B4-BE49-F238E27FC236}">
                  <a16:creationId xmlns:a16="http://schemas.microsoft.com/office/drawing/2014/main" id="{EF54961C-B629-BB1D-9C75-7847742F8534}"/>
                </a:ext>
              </a:extLst>
            </p:cNvPr>
            <p:cNvSpPr>
              <a:spLocks noChangeArrowheads="1"/>
            </p:cNvSpPr>
            <p:nvPr/>
          </p:nvSpPr>
          <p:spPr bwMode="auto">
            <a:xfrm>
              <a:off x="7216789"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7" name="Rectangle 239">
              <a:extLst>
                <a:ext uri="{FF2B5EF4-FFF2-40B4-BE49-F238E27FC236}">
                  <a16:creationId xmlns:a16="http://schemas.microsoft.com/office/drawing/2014/main" id="{F552F109-72D2-BFA0-89E0-E5664E10EFE2}"/>
                </a:ext>
              </a:extLst>
            </p:cNvPr>
            <p:cNvSpPr>
              <a:spLocks noChangeArrowheads="1"/>
            </p:cNvSpPr>
            <p:nvPr/>
          </p:nvSpPr>
          <p:spPr bwMode="auto">
            <a:xfrm>
              <a:off x="7321566"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8" name="Rectangle 240">
              <a:extLst>
                <a:ext uri="{FF2B5EF4-FFF2-40B4-BE49-F238E27FC236}">
                  <a16:creationId xmlns:a16="http://schemas.microsoft.com/office/drawing/2014/main" id="{9B08C347-98BA-68B2-4B0F-EA33D2EBCFD6}"/>
                </a:ext>
              </a:extLst>
            </p:cNvPr>
            <p:cNvSpPr>
              <a:spLocks noChangeArrowheads="1"/>
            </p:cNvSpPr>
            <p:nvPr/>
          </p:nvSpPr>
          <p:spPr bwMode="auto">
            <a:xfrm>
              <a:off x="7337439"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9" name="Rectangle 241">
              <a:extLst>
                <a:ext uri="{FF2B5EF4-FFF2-40B4-BE49-F238E27FC236}">
                  <a16:creationId xmlns:a16="http://schemas.microsoft.com/office/drawing/2014/main" id="{5638E8C7-FA1E-DE10-0FF9-379D971098FD}"/>
                </a:ext>
              </a:extLst>
            </p:cNvPr>
            <p:cNvSpPr>
              <a:spLocks noChangeArrowheads="1"/>
            </p:cNvSpPr>
            <p:nvPr/>
          </p:nvSpPr>
          <p:spPr bwMode="auto">
            <a:xfrm>
              <a:off x="7348551"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0" name="Rectangle 242">
              <a:extLst>
                <a:ext uri="{FF2B5EF4-FFF2-40B4-BE49-F238E27FC236}">
                  <a16:creationId xmlns:a16="http://schemas.microsoft.com/office/drawing/2014/main" id="{7553D048-E738-E82E-9A5A-256BFEA052D8}"/>
                </a:ext>
              </a:extLst>
            </p:cNvPr>
            <p:cNvSpPr>
              <a:spLocks noChangeArrowheads="1"/>
            </p:cNvSpPr>
            <p:nvPr/>
          </p:nvSpPr>
          <p:spPr bwMode="auto">
            <a:xfrm>
              <a:off x="7364428"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1" name="Rectangle 243">
              <a:extLst>
                <a:ext uri="{FF2B5EF4-FFF2-40B4-BE49-F238E27FC236}">
                  <a16:creationId xmlns:a16="http://schemas.microsoft.com/office/drawing/2014/main" id="{E02130D7-B725-67D9-A54F-8B615F6398A0}"/>
                </a:ext>
              </a:extLst>
            </p:cNvPr>
            <p:cNvSpPr>
              <a:spLocks noChangeArrowheads="1"/>
            </p:cNvSpPr>
            <p:nvPr/>
          </p:nvSpPr>
          <p:spPr bwMode="auto">
            <a:xfrm>
              <a:off x="7405702"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2" name="Rectangle 244">
              <a:extLst>
                <a:ext uri="{FF2B5EF4-FFF2-40B4-BE49-F238E27FC236}">
                  <a16:creationId xmlns:a16="http://schemas.microsoft.com/office/drawing/2014/main" id="{32B3046E-7E1D-B0EB-FF2A-76D85D62E1AD}"/>
                </a:ext>
              </a:extLst>
            </p:cNvPr>
            <p:cNvSpPr>
              <a:spLocks noChangeArrowheads="1"/>
            </p:cNvSpPr>
            <p:nvPr/>
          </p:nvSpPr>
          <p:spPr bwMode="auto">
            <a:xfrm>
              <a:off x="7435866" y="7143765"/>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3" name="Rectangle 245">
              <a:extLst>
                <a:ext uri="{FF2B5EF4-FFF2-40B4-BE49-F238E27FC236}">
                  <a16:creationId xmlns:a16="http://schemas.microsoft.com/office/drawing/2014/main" id="{4C8680E8-3883-50C2-F855-0B5272852AB8}"/>
                </a:ext>
              </a:extLst>
            </p:cNvPr>
            <p:cNvSpPr>
              <a:spLocks noChangeArrowheads="1"/>
            </p:cNvSpPr>
            <p:nvPr/>
          </p:nvSpPr>
          <p:spPr bwMode="auto">
            <a:xfrm>
              <a:off x="7589854" y="7143765"/>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4" name="Rectangle 246">
              <a:extLst>
                <a:ext uri="{FF2B5EF4-FFF2-40B4-BE49-F238E27FC236}">
                  <a16:creationId xmlns:a16="http://schemas.microsoft.com/office/drawing/2014/main" id="{DFDD1ADC-C480-D814-E777-E12A915EB361}"/>
                </a:ext>
              </a:extLst>
            </p:cNvPr>
            <p:cNvSpPr>
              <a:spLocks noChangeArrowheads="1"/>
            </p:cNvSpPr>
            <p:nvPr/>
          </p:nvSpPr>
          <p:spPr bwMode="auto">
            <a:xfrm>
              <a:off x="7604142"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5" name="Rectangle 247">
              <a:extLst>
                <a:ext uri="{FF2B5EF4-FFF2-40B4-BE49-F238E27FC236}">
                  <a16:creationId xmlns:a16="http://schemas.microsoft.com/office/drawing/2014/main" id="{8CD3343E-43BE-3E82-1BA9-BF81A22E50CD}"/>
                </a:ext>
              </a:extLst>
            </p:cNvPr>
            <p:cNvSpPr>
              <a:spLocks noChangeArrowheads="1"/>
            </p:cNvSpPr>
            <p:nvPr/>
          </p:nvSpPr>
          <p:spPr bwMode="auto">
            <a:xfrm>
              <a:off x="7631129"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6" name="Rectangle 248">
              <a:extLst>
                <a:ext uri="{FF2B5EF4-FFF2-40B4-BE49-F238E27FC236}">
                  <a16:creationId xmlns:a16="http://schemas.microsoft.com/office/drawing/2014/main" id="{7D324BA9-EBAC-9042-0E0F-654B4C31CDD4}"/>
                </a:ext>
              </a:extLst>
            </p:cNvPr>
            <p:cNvSpPr>
              <a:spLocks noChangeArrowheads="1"/>
            </p:cNvSpPr>
            <p:nvPr/>
          </p:nvSpPr>
          <p:spPr bwMode="auto">
            <a:xfrm>
              <a:off x="7645416"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7" name="Rectangle 249">
              <a:extLst>
                <a:ext uri="{FF2B5EF4-FFF2-40B4-BE49-F238E27FC236}">
                  <a16:creationId xmlns:a16="http://schemas.microsoft.com/office/drawing/2014/main" id="{17C02EBC-8C8E-4CE9-AF8D-973806EF2A5B}"/>
                </a:ext>
              </a:extLst>
            </p:cNvPr>
            <p:cNvSpPr>
              <a:spLocks noChangeArrowheads="1"/>
            </p:cNvSpPr>
            <p:nvPr/>
          </p:nvSpPr>
          <p:spPr bwMode="auto">
            <a:xfrm>
              <a:off x="7661291"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8" name="Rectangle 250">
              <a:extLst>
                <a:ext uri="{FF2B5EF4-FFF2-40B4-BE49-F238E27FC236}">
                  <a16:creationId xmlns:a16="http://schemas.microsoft.com/office/drawing/2014/main" id="{5055A36F-3678-5462-3AF2-012BE47A9A7F}"/>
                </a:ext>
              </a:extLst>
            </p:cNvPr>
            <p:cNvSpPr>
              <a:spLocks noChangeArrowheads="1"/>
            </p:cNvSpPr>
            <p:nvPr/>
          </p:nvSpPr>
          <p:spPr bwMode="auto">
            <a:xfrm>
              <a:off x="7675578"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9" name="Rectangle 251">
              <a:extLst>
                <a:ext uri="{FF2B5EF4-FFF2-40B4-BE49-F238E27FC236}">
                  <a16:creationId xmlns:a16="http://schemas.microsoft.com/office/drawing/2014/main" id="{622EE700-E029-7790-5C89-CF5F4893D128}"/>
                </a:ext>
              </a:extLst>
            </p:cNvPr>
            <p:cNvSpPr>
              <a:spLocks noChangeArrowheads="1"/>
            </p:cNvSpPr>
            <p:nvPr/>
          </p:nvSpPr>
          <p:spPr bwMode="auto">
            <a:xfrm>
              <a:off x="7691454"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0" name="Rectangle 252">
              <a:extLst>
                <a:ext uri="{FF2B5EF4-FFF2-40B4-BE49-F238E27FC236}">
                  <a16:creationId xmlns:a16="http://schemas.microsoft.com/office/drawing/2014/main" id="{6B351123-27AF-E5CE-1985-D2C1A02EA530}"/>
                </a:ext>
              </a:extLst>
            </p:cNvPr>
            <p:cNvSpPr>
              <a:spLocks noChangeArrowheads="1"/>
            </p:cNvSpPr>
            <p:nvPr/>
          </p:nvSpPr>
          <p:spPr bwMode="auto">
            <a:xfrm>
              <a:off x="7812103" y="7143765"/>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1" name="Rectangle 253">
              <a:extLst>
                <a:ext uri="{FF2B5EF4-FFF2-40B4-BE49-F238E27FC236}">
                  <a16:creationId xmlns:a16="http://schemas.microsoft.com/office/drawing/2014/main" id="{C6D8238E-D1BE-7CB2-8990-EF93173B1120}"/>
                </a:ext>
              </a:extLst>
            </p:cNvPr>
            <p:cNvSpPr>
              <a:spLocks noChangeArrowheads="1"/>
            </p:cNvSpPr>
            <p:nvPr/>
          </p:nvSpPr>
          <p:spPr bwMode="auto">
            <a:xfrm>
              <a:off x="7940692"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2" name="Rectangle 254">
              <a:extLst>
                <a:ext uri="{FF2B5EF4-FFF2-40B4-BE49-F238E27FC236}">
                  <a16:creationId xmlns:a16="http://schemas.microsoft.com/office/drawing/2014/main" id="{D75005BC-A168-5523-C02E-FA0DE9023C6F}"/>
                </a:ext>
              </a:extLst>
            </p:cNvPr>
            <p:cNvSpPr>
              <a:spLocks noChangeArrowheads="1"/>
            </p:cNvSpPr>
            <p:nvPr/>
          </p:nvSpPr>
          <p:spPr bwMode="auto">
            <a:xfrm>
              <a:off x="7954980"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3" name="Rectangle 255">
              <a:extLst>
                <a:ext uri="{FF2B5EF4-FFF2-40B4-BE49-F238E27FC236}">
                  <a16:creationId xmlns:a16="http://schemas.microsoft.com/office/drawing/2014/main" id="{6AC580D5-DE29-9F2C-C4CC-6BBF382E4215}"/>
                </a:ext>
              </a:extLst>
            </p:cNvPr>
            <p:cNvSpPr>
              <a:spLocks noChangeArrowheads="1"/>
            </p:cNvSpPr>
            <p:nvPr/>
          </p:nvSpPr>
          <p:spPr bwMode="auto">
            <a:xfrm>
              <a:off x="7977204"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4" name="Rectangle 256">
              <a:extLst>
                <a:ext uri="{FF2B5EF4-FFF2-40B4-BE49-F238E27FC236}">
                  <a16:creationId xmlns:a16="http://schemas.microsoft.com/office/drawing/2014/main" id="{7281EFBE-C33D-D08B-0E58-6AA910BE95AD}"/>
                </a:ext>
              </a:extLst>
            </p:cNvPr>
            <p:cNvSpPr>
              <a:spLocks noChangeArrowheads="1"/>
            </p:cNvSpPr>
            <p:nvPr/>
          </p:nvSpPr>
          <p:spPr bwMode="auto">
            <a:xfrm>
              <a:off x="7993080" y="7143747"/>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5" name="Rectangle 257">
              <a:extLst>
                <a:ext uri="{FF2B5EF4-FFF2-40B4-BE49-F238E27FC236}">
                  <a16:creationId xmlns:a16="http://schemas.microsoft.com/office/drawing/2014/main" id="{07911CA0-2346-273C-B4EC-A7347EF37BEB}"/>
                </a:ext>
              </a:extLst>
            </p:cNvPr>
            <p:cNvSpPr>
              <a:spLocks noChangeArrowheads="1"/>
            </p:cNvSpPr>
            <p:nvPr/>
          </p:nvSpPr>
          <p:spPr bwMode="auto">
            <a:xfrm>
              <a:off x="7993080"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6" name="Rectangle 258">
              <a:extLst>
                <a:ext uri="{FF2B5EF4-FFF2-40B4-BE49-F238E27FC236}">
                  <a16:creationId xmlns:a16="http://schemas.microsoft.com/office/drawing/2014/main" id="{3CFE8C19-9556-496D-ACE7-DB0333908E55}"/>
                </a:ext>
              </a:extLst>
            </p:cNvPr>
            <p:cNvSpPr>
              <a:spLocks noChangeArrowheads="1"/>
            </p:cNvSpPr>
            <p:nvPr/>
          </p:nvSpPr>
          <p:spPr bwMode="auto">
            <a:xfrm>
              <a:off x="8023244"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7" name="Rectangle 259">
              <a:extLst>
                <a:ext uri="{FF2B5EF4-FFF2-40B4-BE49-F238E27FC236}">
                  <a16:creationId xmlns:a16="http://schemas.microsoft.com/office/drawing/2014/main" id="{EB74CB94-4193-5AD7-6DC8-C269F6D2467F}"/>
                </a:ext>
              </a:extLst>
            </p:cNvPr>
            <p:cNvSpPr>
              <a:spLocks noChangeArrowheads="1"/>
            </p:cNvSpPr>
            <p:nvPr/>
          </p:nvSpPr>
          <p:spPr bwMode="auto">
            <a:xfrm>
              <a:off x="8042295"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8" name="Rectangle 260">
              <a:extLst>
                <a:ext uri="{FF2B5EF4-FFF2-40B4-BE49-F238E27FC236}">
                  <a16:creationId xmlns:a16="http://schemas.microsoft.com/office/drawing/2014/main" id="{E29BA7EE-56B5-D99B-5EA9-5693C84BF10E}"/>
                </a:ext>
              </a:extLst>
            </p:cNvPr>
            <p:cNvSpPr>
              <a:spLocks noChangeArrowheads="1"/>
            </p:cNvSpPr>
            <p:nvPr/>
          </p:nvSpPr>
          <p:spPr bwMode="auto">
            <a:xfrm>
              <a:off x="8059756" y="7165972"/>
              <a:ext cx="84138"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9" name="Rectangle 261">
              <a:extLst>
                <a:ext uri="{FF2B5EF4-FFF2-40B4-BE49-F238E27FC236}">
                  <a16:creationId xmlns:a16="http://schemas.microsoft.com/office/drawing/2014/main" id="{4692B214-0884-185D-9D28-D9BC7A43FE9C}"/>
                </a:ext>
              </a:extLst>
            </p:cNvPr>
            <p:cNvSpPr>
              <a:spLocks noChangeArrowheads="1"/>
            </p:cNvSpPr>
            <p:nvPr/>
          </p:nvSpPr>
          <p:spPr bwMode="auto">
            <a:xfrm>
              <a:off x="8075632"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0" name="Rectangle 262">
              <a:extLst>
                <a:ext uri="{FF2B5EF4-FFF2-40B4-BE49-F238E27FC236}">
                  <a16:creationId xmlns:a16="http://schemas.microsoft.com/office/drawing/2014/main" id="{456D1D75-14B8-C2CF-E07E-16635FE7C0D6}"/>
                </a:ext>
              </a:extLst>
            </p:cNvPr>
            <p:cNvSpPr>
              <a:spLocks noChangeArrowheads="1"/>
            </p:cNvSpPr>
            <p:nvPr/>
          </p:nvSpPr>
          <p:spPr bwMode="auto">
            <a:xfrm>
              <a:off x="8089920"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1" name="Rectangle 263">
              <a:extLst>
                <a:ext uri="{FF2B5EF4-FFF2-40B4-BE49-F238E27FC236}">
                  <a16:creationId xmlns:a16="http://schemas.microsoft.com/office/drawing/2014/main" id="{0EEC4DB1-DDCE-1DF4-14F2-0627595D77BC}"/>
                </a:ext>
              </a:extLst>
            </p:cNvPr>
            <p:cNvSpPr>
              <a:spLocks noChangeArrowheads="1"/>
            </p:cNvSpPr>
            <p:nvPr/>
          </p:nvSpPr>
          <p:spPr bwMode="auto">
            <a:xfrm>
              <a:off x="8245496"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2" name="Rectangle 264">
              <a:extLst>
                <a:ext uri="{FF2B5EF4-FFF2-40B4-BE49-F238E27FC236}">
                  <a16:creationId xmlns:a16="http://schemas.microsoft.com/office/drawing/2014/main" id="{181EBE9C-852E-A8E4-7519-AC5FA613B10A}"/>
                </a:ext>
              </a:extLst>
            </p:cNvPr>
            <p:cNvSpPr>
              <a:spLocks noChangeArrowheads="1"/>
            </p:cNvSpPr>
            <p:nvPr/>
          </p:nvSpPr>
          <p:spPr bwMode="auto">
            <a:xfrm>
              <a:off x="8259785"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3" name="Rectangle 265">
              <a:extLst>
                <a:ext uri="{FF2B5EF4-FFF2-40B4-BE49-F238E27FC236}">
                  <a16:creationId xmlns:a16="http://schemas.microsoft.com/office/drawing/2014/main" id="{114301AA-1CB4-736B-ED59-7C4812D87F9A}"/>
                </a:ext>
              </a:extLst>
            </p:cNvPr>
            <p:cNvSpPr>
              <a:spLocks noChangeArrowheads="1"/>
            </p:cNvSpPr>
            <p:nvPr/>
          </p:nvSpPr>
          <p:spPr bwMode="auto">
            <a:xfrm>
              <a:off x="8275658"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4" name="Rectangle 266">
              <a:extLst>
                <a:ext uri="{FF2B5EF4-FFF2-40B4-BE49-F238E27FC236}">
                  <a16:creationId xmlns:a16="http://schemas.microsoft.com/office/drawing/2014/main" id="{61898A36-9492-2178-E86C-D14368F06EB3}"/>
                </a:ext>
              </a:extLst>
            </p:cNvPr>
            <p:cNvSpPr>
              <a:spLocks noChangeArrowheads="1"/>
            </p:cNvSpPr>
            <p:nvPr/>
          </p:nvSpPr>
          <p:spPr bwMode="auto">
            <a:xfrm>
              <a:off x="8286771"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5" name="Rectangle 267">
              <a:extLst>
                <a:ext uri="{FF2B5EF4-FFF2-40B4-BE49-F238E27FC236}">
                  <a16:creationId xmlns:a16="http://schemas.microsoft.com/office/drawing/2014/main" id="{258E0397-053D-FD29-AB44-C97BA96F0E67}"/>
                </a:ext>
              </a:extLst>
            </p:cNvPr>
            <p:cNvSpPr>
              <a:spLocks noChangeArrowheads="1"/>
            </p:cNvSpPr>
            <p:nvPr/>
          </p:nvSpPr>
          <p:spPr bwMode="auto">
            <a:xfrm>
              <a:off x="8297884"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6" name="Rectangle 268">
              <a:extLst>
                <a:ext uri="{FF2B5EF4-FFF2-40B4-BE49-F238E27FC236}">
                  <a16:creationId xmlns:a16="http://schemas.microsoft.com/office/drawing/2014/main" id="{43E94D52-71DA-4DE3-4EEB-B4470063313C}"/>
                </a:ext>
              </a:extLst>
            </p:cNvPr>
            <p:cNvSpPr>
              <a:spLocks noChangeArrowheads="1"/>
            </p:cNvSpPr>
            <p:nvPr/>
          </p:nvSpPr>
          <p:spPr bwMode="auto">
            <a:xfrm>
              <a:off x="8320108"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7" name="Rectangle 269">
              <a:extLst>
                <a:ext uri="{FF2B5EF4-FFF2-40B4-BE49-F238E27FC236}">
                  <a16:creationId xmlns:a16="http://schemas.microsoft.com/office/drawing/2014/main" id="{6C1B97B3-6FFF-931A-BA6E-0F44644D2045}"/>
                </a:ext>
              </a:extLst>
            </p:cNvPr>
            <p:cNvSpPr>
              <a:spLocks noChangeArrowheads="1"/>
            </p:cNvSpPr>
            <p:nvPr/>
          </p:nvSpPr>
          <p:spPr bwMode="auto">
            <a:xfrm>
              <a:off x="8388369"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8" name="Rectangle 270">
              <a:extLst>
                <a:ext uri="{FF2B5EF4-FFF2-40B4-BE49-F238E27FC236}">
                  <a16:creationId xmlns:a16="http://schemas.microsoft.com/office/drawing/2014/main" id="{BEB80548-A534-F1F3-B4E2-344EAB755772}"/>
                </a:ext>
              </a:extLst>
            </p:cNvPr>
            <p:cNvSpPr>
              <a:spLocks noChangeArrowheads="1"/>
            </p:cNvSpPr>
            <p:nvPr/>
          </p:nvSpPr>
          <p:spPr bwMode="auto">
            <a:xfrm>
              <a:off x="8558230"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9" name="Rectangle 271">
              <a:extLst>
                <a:ext uri="{FF2B5EF4-FFF2-40B4-BE49-F238E27FC236}">
                  <a16:creationId xmlns:a16="http://schemas.microsoft.com/office/drawing/2014/main" id="{EACA3D40-7883-F996-B6AD-92F011621962}"/>
                </a:ext>
              </a:extLst>
            </p:cNvPr>
            <p:cNvSpPr>
              <a:spLocks noChangeArrowheads="1"/>
            </p:cNvSpPr>
            <p:nvPr/>
          </p:nvSpPr>
          <p:spPr bwMode="auto">
            <a:xfrm>
              <a:off x="8580457"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0" name="Rectangle 272">
              <a:extLst>
                <a:ext uri="{FF2B5EF4-FFF2-40B4-BE49-F238E27FC236}">
                  <a16:creationId xmlns:a16="http://schemas.microsoft.com/office/drawing/2014/main" id="{C38323FD-A54E-751C-D9B9-08974C146F43}"/>
                </a:ext>
              </a:extLst>
            </p:cNvPr>
            <p:cNvSpPr>
              <a:spLocks noChangeArrowheads="1"/>
            </p:cNvSpPr>
            <p:nvPr/>
          </p:nvSpPr>
          <p:spPr bwMode="auto">
            <a:xfrm>
              <a:off x="8607444"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1" name="Rectangle 273">
              <a:extLst>
                <a:ext uri="{FF2B5EF4-FFF2-40B4-BE49-F238E27FC236}">
                  <a16:creationId xmlns:a16="http://schemas.microsoft.com/office/drawing/2014/main" id="{6BBAD208-3DED-A1B3-A947-F5C9CC3EFB55}"/>
                </a:ext>
              </a:extLst>
            </p:cNvPr>
            <p:cNvSpPr>
              <a:spLocks noChangeArrowheads="1"/>
            </p:cNvSpPr>
            <p:nvPr/>
          </p:nvSpPr>
          <p:spPr bwMode="auto">
            <a:xfrm>
              <a:off x="8621730"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2" name="Rectangle 274">
              <a:extLst>
                <a:ext uri="{FF2B5EF4-FFF2-40B4-BE49-F238E27FC236}">
                  <a16:creationId xmlns:a16="http://schemas.microsoft.com/office/drawing/2014/main" id="{DABA958C-3485-56F6-A18F-1D8E0DDFF48F}"/>
                </a:ext>
              </a:extLst>
            </p:cNvPr>
            <p:cNvSpPr>
              <a:spLocks noChangeArrowheads="1"/>
            </p:cNvSpPr>
            <p:nvPr/>
          </p:nvSpPr>
          <p:spPr bwMode="auto">
            <a:xfrm>
              <a:off x="8670942"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3" name="Rectangle 275">
              <a:extLst>
                <a:ext uri="{FF2B5EF4-FFF2-40B4-BE49-F238E27FC236}">
                  <a16:creationId xmlns:a16="http://schemas.microsoft.com/office/drawing/2014/main" id="{AD2C4F90-5D85-0149-50C6-FD4AEDD69B78}"/>
                </a:ext>
              </a:extLst>
            </p:cNvPr>
            <p:cNvSpPr>
              <a:spLocks noChangeArrowheads="1"/>
            </p:cNvSpPr>
            <p:nvPr/>
          </p:nvSpPr>
          <p:spPr bwMode="auto">
            <a:xfrm>
              <a:off x="8720154"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4" name="Rectangle 276">
              <a:extLst>
                <a:ext uri="{FF2B5EF4-FFF2-40B4-BE49-F238E27FC236}">
                  <a16:creationId xmlns:a16="http://schemas.microsoft.com/office/drawing/2014/main" id="{85109A2A-E253-453A-4476-F2B7268E4B49}"/>
                </a:ext>
              </a:extLst>
            </p:cNvPr>
            <p:cNvSpPr>
              <a:spLocks noChangeArrowheads="1"/>
            </p:cNvSpPr>
            <p:nvPr/>
          </p:nvSpPr>
          <p:spPr bwMode="auto">
            <a:xfrm>
              <a:off x="8859854"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5" name="Rectangle 277">
              <a:extLst>
                <a:ext uri="{FF2B5EF4-FFF2-40B4-BE49-F238E27FC236}">
                  <a16:creationId xmlns:a16="http://schemas.microsoft.com/office/drawing/2014/main" id="{7DD6802E-0397-A862-1EB5-C9383A6945EC}"/>
                </a:ext>
              </a:extLst>
            </p:cNvPr>
            <p:cNvSpPr>
              <a:spLocks noChangeArrowheads="1"/>
            </p:cNvSpPr>
            <p:nvPr/>
          </p:nvSpPr>
          <p:spPr bwMode="auto">
            <a:xfrm>
              <a:off x="8882077"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6" name="Rectangle 278">
              <a:extLst>
                <a:ext uri="{FF2B5EF4-FFF2-40B4-BE49-F238E27FC236}">
                  <a16:creationId xmlns:a16="http://schemas.microsoft.com/office/drawing/2014/main" id="{17329E3C-F456-333F-1C0C-4F48FF9CFAD9}"/>
                </a:ext>
              </a:extLst>
            </p:cNvPr>
            <p:cNvSpPr>
              <a:spLocks noChangeArrowheads="1"/>
            </p:cNvSpPr>
            <p:nvPr/>
          </p:nvSpPr>
          <p:spPr bwMode="auto">
            <a:xfrm>
              <a:off x="8893189"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7" name="Rectangle 279">
              <a:extLst>
                <a:ext uri="{FF2B5EF4-FFF2-40B4-BE49-F238E27FC236}">
                  <a16:creationId xmlns:a16="http://schemas.microsoft.com/office/drawing/2014/main" id="{3DD8659E-327C-FC28-EC21-4523ECEDD8DA}"/>
                </a:ext>
              </a:extLst>
            </p:cNvPr>
            <p:cNvSpPr>
              <a:spLocks noChangeArrowheads="1"/>
            </p:cNvSpPr>
            <p:nvPr/>
          </p:nvSpPr>
          <p:spPr bwMode="auto">
            <a:xfrm>
              <a:off x="8904302"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8" name="Rectangle 280">
              <a:extLst>
                <a:ext uri="{FF2B5EF4-FFF2-40B4-BE49-F238E27FC236}">
                  <a16:creationId xmlns:a16="http://schemas.microsoft.com/office/drawing/2014/main" id="{338A5C07-506C-DFD8-341E-7A7FAA5B102B}"/>
                </a:ext>
              </a:extLst>
            </p:cNvPr>
            <p:cNvSpPr>
              <a:spLocks noChangeArrowheads="1"/>
            </p:cNvSpPr>
            <p:nvPr/>
          </p:nvSpPr>
          <p:spPr bwMode="auto">
            <a:xfrm>
              <a:off x="8926525"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9" name="Rectangle 281">
              <a:extLst>
                <a:ext uri="{FF2B5EF4-FFF2-40B4-BE49-F238E27FC236}">
                  <a16:creationId xmlns:a16="http://schemas.microsoft.com/office/drawing/2014/main" id="{994BA566-59F3-2854-EFEC-890466630486}"/>
                </a:ext>
              </a:extLst>
            </p:cNvPr>
            <p:cNvSpPr>
              <a:spLocks noChangeArrowheads="1"/>
            </p:cNvSpPr>
            <p:nvPr/>
          </p:nvSpPr>
          <p:spPr bwMode="auto">
            <a:xfrm>
              <a:off x="9013837"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0" name="Rectangle 282">
              <a:extLst>
                <a:ext uri="{FF2B5EF4-FFF2-40B4-BE49-F238E27FC236}">
                  <a16:creationId xmlns:a16="http://schemas.microsoft.com/office/drawing/2014/main" id="{3E0AF4B1-6A29-BDAE-9E34-8B4D89C6B39A}"/>
                </a:ext>
              </a:extLst>
            </p:cNvPr>
            <p:cNvSpPr>
              <a:spLocks noChangeArrowheads="1"/>
            </p:cNvSpPr>
            <p:nvPr/>
          </p:nvSpPr>
          <p:spPr bwMode="auto">
            <a:xfrm>
              <a:off x="9209102"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1" name="Rectangle 283">
              <a:extLst>
                <a:ext uri="{FF2B5EF4-FFF2-40B4-BE49-F238E27FC236}">
                  <a16:creationId xmlns:a16="http://schemas.microsoft.com/office/drawing/2014/main" id="{33EA92CA-8CC0-8C6B-9570-B5246D31FC1A}"/>
                </a:ext>
              </a:extLst>
            </p:cNvPr>
            <p:cNvSpPr>
              <a:spLocks noChangeArrowheads="1"/>
            </p:cNvSpPr>
            <p:nvPr/>
          </p:nvSpPr>
          <p:spPr bwMode="auto">
            <a:xfrm>
              <a:off x="9224975"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2" name="Rectangle 284">
              <a:extLst>
                <a:ext uri="{FF2B5EF4-FFF2-40B4-BE49-F238E27FC236}">
                  <a16:creationId xmlns:a16="http://schemas.microsoft.com/office/drawing/2014/main" id="{28F91739-6072-D6B8-8C44-DC3D0F95D3E3}"/>
                </a:ext>
              </a:extLst>
            </p:cNvPr>
            <p:cNvSpPr>
              <a:spLocks noChangeArrowheads="1"/>
            </p:cNvSpPr>
            <p:nvPr/>
          </p:nvSpPr>
          <p:spPr bwMode="auto">
            <a:xfrm>
              <a:off x="9239261"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3" name="Rectangle 285">
              <a:extLst>
                <a:ext uri="{FF2B5EF4-FFF2-40B4-BE49-F238E27FC236}">
                  <a16:creationId xmlns:a16="http://schemas.microsoft.com/office/drawing/2014/main" id="{B3DE088C-7C51-9372-1114-EF37CBE9897B}"/>
                </a:ext>
              </a:extLst>
            </p:cNvPr>
            <p:cNvSpPr>
              <a:spLocks noChangeArrowheads="1"/>
            </p:cNvSpPr>
            <p:nvPr/>
          </p:nvSpPr>
          <p:spPr bwMode="auto">
            <a:xfrm>
              <a:off x="9348801"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4" name="Rectangle 286">
              <a:extLst>
                <a:ext uri="{FF2B5EF4-FFF2-40B4-BE49-F238E27FC236}">
                  <a16:creationId xmlns:a16="http://schemas.microsoft.com/office/drawing/2014/main" id="{31CDBD68-1B31-CEED-22B1-2AFE8C855D66}"/>
                </a:ext>
              </a:extLst>
            </p:cNvPr>
            <p:cNvSpPr>
              <a:spLocks noChangeArrowheads="1"/>
            </p:cNvSpPr>
            <p:nvPr/>
          </p:nvSpPr>
          <p:spPr bwMode="auto">
            <a:xfrm>
              <a:off x="9393248"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5" name="Rectangle 287">
              <a:extLst>
                <a:ext uri="{FF2B5EF4-FFF2-40B4-BE49-F238E27FC236}">
                  <a16:creationId xmlns:a16="http://schemas.microsoft.com/office/drawing/2014/main" id="{59C1E0B8-8741-91BA-8FD1-AF6F45876B6E}"/>
                </a:ext>
              </a:extLst>
            </p:cNvPr>
            <p:cNvSpPr>
              <a:spLocks noChangeArrowheads="1"/>
            </p:cNvSpPr>
            <p:nvPr/>
          </p:nvSpPr>
          <p:spPr bwMode="auto">
            <a:xfrm>
              <a:off x="9518659"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6" name="Rectangle 288">
              <a:extLst>
                <a:ext uri="{FF2B5EF4-FFF2-40B4-BE49-F238E27FC236}">
                  <a16:creationId xmlns:a16="http://schemas.microsoft.com/office/drawing/2014/main" id="{FEDE23EE-FD8F-7F04-7D45-975B270A63F2}"/>
                </a:ext>
              </a:extLst>
            </p:cNvPr>
            <p:cNvSpPr>
              <a:spLocks noChangeArrowheads="1"/>
            </p:cNvSpPr>
            <p:nvPr/>
          </p:nvSpPr>
          <p:spPr bwMode="auto">
            <a:xfrm>
              <a:off x="9529771"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7" name="Rectangle 289">
              <a:extLst>
                <a:ext uri="{FF2B5EF4-FFF2-40B4-BE49-F238E27FC236}">
                  <a16:creationId xmlns:a16="http://schemas.microsoft.com/office/drawing/2014/main" id="{C2687F2F-A3D5-5314-4A9B-130CEA70EA62}"/>
                </a:ext>
              </a:extLst>
            </p:cNvPr>
            <p:cNvSpPr>
              <a:spLocks noChangeArrowheads="1"/>
            </p:cNvSpPr>
            <p:nvPr/>
          </p:nvSpPr>
          <p:spPr bwMode="auto">
            <a:xfrm>
              <a:off x="9544058"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8" name="Rectangle 290">
              <a:extLst>
                <a:ext uri="{FF2B5EF4-FFF2-40B4-BE49-F238E27FC236}">
                  <a16:creationId xmlns:a16="http://schemas.microsoft.com/office/drawing/2014/main" id="{A3B56DBF-201D-78D2-699F-90F98D6D1345}"/>
                </a:ext>
              </a:extLst>
            </p:cNvPr>
            <p:cNvSpPr>
              <a:spLocks noChangeArrowheads="1"/>
            </p:cNvSpPr>
            <p:nvPr/>
          </p:nvSpPr>
          <p:spPr bwMode="auto">
            <a:xfrm>
              <a:off x="9556755"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9" name="Rectangle 291">
              <a:extLst>
                <a:ext uri="{FF2B5EF4-FFF2-40B4-BE49-F238E27FC236}">
                  <a16:creationId xmlns:a16="http://schemas.microsoft.com/office/drawing/2014/main" id="{1BFD9335-0F04-B217-A7E9-E6C3C69E56C5}"/>
                </a:ext>
              </a:extLst>
            </p:cNvPr>
            <p:cNvSpPr>
              <a:spLocks noChangeArrowheads="1"/>
            </p:cNvSpPr>
            <p:nvPr/>
          </p:nvSpPr>
          <p:spPr bwMode="auto">
            <a:xfrm>
              <a:off x="9585328" y="7165972"/>
              <a:ext cx="84137"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0" name="Rectangle 292">
              <a:extLst>
                <a:ext uri="{FF2B5EF4-FFF2-40B4-BE49-F238E27FC236}">
                  <a16:creationId xmlns:a16="http://schemas.microsoft.com/office/drawing/2014/main" id="{786CA3E9-2223-0D9C-BC04-63A1BAFEA97B}"/>
                </a:ext>
              </a:extLst>
            </p:cNvPr>
            <p:cNvSpPr>
              <a:spLocks noChangeArrowheads="1"/>
            </p:cNvSpPr>
            <p:nvPr/>
          </p:nvSpPr>
          <p:spPr bwMode="auto">
            <a:xfrm>
              <a:off x="9628188"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1" name="Rectangle 293">
              <a:extLst>
                <a:ext uri="{FF2B5EF4-FFF2-40B4-BE49-F238E27FC236}">
                  <a16:creationId xmlns:a16="http://schemas.microsoft.com/office/drawing/2014/main" id="{7887092D-1AB4-C603-17EE-6F60706C0408}"/>
                </a:ext>
              </a:extLst>
            </p:cNvPr>
            <p:cNvSpPr>
              <a:spLocks noChangeArrowheads="1"/>
            </p:cNvSpPr>
            <p:nvPr/>
          </p:nvSpPr>
          <p:spPr bwMode="auto">
            <a:xfrm>
              <a:off x="9842503"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2" name="Rectangle 294">
              <a:extLst>
                <a:ext uri="{FF2B5EF4-FFF2-40B4-BE49-F238E27FC236}">
                  <a16:creationId xmlns:a16="http://schemas.microsoft.com/office/drawing/2014/main" id="{5E9CF154-1A39-A675-75F4-CD04010D5D8A}"/>
                </a:ext>
              </a:extLst>
            </p:cNvPr>
            <p:cNvSpPr>
              <a:spLocks noChangeArrowheads="1"/>
            </p:cNvSpPr>
            <p:nvPr/>
          </p:nvSpPr>
          <p:spPr bwMode="auto">
            <a:xfrm>
              <a:off x="9856791" y="7165972"/>
              <a:ext cx="84137"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3" name="Rectangle 295">
              <a:extLst>
                <a:ext uri="{FF2B5EF4-FFF2-40B4-BE49-F238E27FC236}">
                  <a16:creationId xmlns:a16="http://schemas.microsoft.com/office/drawing/2014/main" id="{7A3FB8A1-E353-578D-D6E6-50C0C188557A}"/>
                </a:ext>
              </a:extLst>
            </p:cNvPr>
            <p:cNvSpPr>
              <a:spLocks noChangeArrowheads="1"/>
            </p:cNvSpPr>
            <p:nvPr/>
          </p:nvSpPr>
          <p:spPr bwMode="auto">
            <a:xfrm>
              <a:off x="9867900"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4" name="Rectangle 296">
              <a:extLst>
                <a:ext uri="{FF2B5EF4-FFF2-40B4-BE49-F238E27FC236}">
                  <a16:creationId xmlns:a16="http://schemas.microsoft.com/office/drawing/2014/main" id="{C636E815-9068-609A-BC29-BDBD71BE42A3}"/>
                </a:ext>
              </a:extLst>
            </p:cNvPr>
            <p:cNvSpPr>
              <a:spLocks noChangeArrowheads="1"/>
            </p:cNvSpPr>
            <p:nvPr/>
          </p:nvSpPr>
          <p:spPr bwMode="auto">
            <a:xfrm>
              <a:off x="9906004"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5" name="Rectangle 297">
              <a:extLst>
                <a:ext uri="{FF2B5EF4-FFF2-40B4-BE49-F238E27FC236}">
                  <a16:creationId xmlns:a16="http://schemas.microsoft.com/office/drawing/2014/main" id="{B92CD51C-9E11-4DE4-9B4C-2FBC2DEEC8E6}"/>
                </a:ext>
              </a:extLst>
            </p:cNvPr>
            <p:cNvSpPr>
              <a:spLocks noChangeArrowheads="1"/>
            </p:cNvSpPr>
            <p:nvPr/>
          </p:nvSpPr>
          <p:spPr bwMode="auto">
            <a:xfrm>
              <a:off x="9944106"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6" name="Rectangle 298">
              <a:extLst>
                <a:ext uri="{FF2B5EF4-FFF2-40B4-BE49-F238E27FC236}">
                  <a16:creationId xmlns:a16="http://schemas.microsoft.com/office/drawing/2014/main" id="{E3185B62-8B2A-01FB-BC78-0498D0161DD9}"/>
                </a:ext>
              </a:extLst>
            </p:cNvPr>
            <p:cNvSpPr>
              <a:spLocks noChangeArrowheads="1"/>
            </p:cNvSpPr>
            <p:nvPr/>
          </p:nvSpPr>
          <p:spPr bwMode="auto">
            <a:xfrm>
              <a:off x="10147309"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7" name="Rectangle 299">
              <a:extLst>
                <a:ext uri="{FF2B5EF4-FFF2-40B4-BE49-F238E27FC236}">
                  <a16:creationId xmlns:a16="http://schemas.microsoft.com/office/drawing/2014/main" id="{B8ACF36C-2821-8E9B-5269-FB9F8B6297F1}"/>
                </a:ext>
              </a:extLst>
            </p:cNvPr>
            <p:cNvSpPr>
              <a:spLocks noChangeArrowheads="1"/>
            </p:cNvSpPr>
            <p:nvPr/>
          </p:nvSpPr>
          <p:spPr bwMode="auto">
            <a:xfrm>
              <a:off x="10163181"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8" name="Rectangle 300">
              <a:extLst>
                <a:ext uri="{FF2B5EF4-FFF2-40B4-BE49-F238E27FC236}">
                  <a16:creationId xmlns:a16="http://schemas.microsoft.com/office/drawing/2014/main" id="{ABBC29F4-32FA-2854-8C08-0A10CBA2A316}"/>
                </a:ext>
              </a:extLst>
            </p:cNvPr>
            <p:cNvSpPr>
              <a:spLocks noChangeArrowheads="1"/>
            </p:cNvSpPr>
            <p:nvPr/>
          </p:nvSpPr>
          <p:spPr bwMode="auto">
            <a:xfrm>
              <a:off x="10174288"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9" name="Rectangle 301">
              <a:extLst>
                <a:ext uri="{FF2B5EF4-FFF2-40B4-BE49-F238E27FC236}">
                  <a16:creationId xmlns:a16="http://schemas.microsoft.com/office/drawing/2014/main" id="{B8F3594C-BFEE-FE4B-2007-82B8378FFC3A}"/>
                </a:ext>
              </a:extLst>
            </p:cNvPr>
            <p:cNvSpPr>
              <a:spLocks noChangeArrowheads="1"/>
            </p:cNvSpPr>
            <p:nvPr/>
          </p:nvSpPr>
          <p:spPr bwMode="auto">
            <a:xfrm>
              <a:off x="10456866"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0" name="Rectangle 302">
              <a:extLst>
                <a:ext uri="{FF2B5EF4-FFF2-40B4-BE49-F238E27FC236}">
                  <a16:creationId xmlns:a16="http://schemas.microsoft.com/office/drawing/2014/main" id="{780C87D7-CFB9-66A0-83C6-8D5D062333FC}"/>
                </a:ext>
              </a:extLst>
            </p:cNvPr>
            <p:cNvSpPr>
              <a:spLocks noChangeArrowheads="1"/>
            </p:cNvSpPr>
            <p:nvPr/>
          </p:nvSpPr>
          <p:spPr bwMode="auto">
            <a:xfrm>
              <a:off x="10479096"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1" name="Rectangle 303">
              <a:extLst>
                <a:ext uri="{FF2B5EF4-FFF2-40B4-BE49-F238E27FC236}">
                  <a16:creationId xmlns:a16="http://schemas.microsoft.com/office/drawing/2014/main" id="{8A8FDA94-3933-8D3B-65A1-5C6815921809}"/>
                </a:ext>
              </a:extLst>
            </p:cNvPr>
            <p:cNvSpPr>
              <a:spLocks noChangeArrowheads="1"/>
            </p:cNvSpPr>
            <p:nvPr/>
          </p:nvSpPr>
          <p:spPr bwMode="auto">
            <a:xfrm>
              <a:off x="10493385"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2" name="Rectangle 304">
              <a:extLst>
                <a:ext uri="{FF2B5EF4-FFF2-40B4-BE49-F238E27FC236}">
                  <a16:creationId xmlns:a16="http://schemas.microsoft.com/office/drawing/2014/main" id="{615117B5-33A7-A359-5C61-09127571D050}"/>
                </a:ext>
              </a:extLst>
            </p:cNvPr>
            <p:cNvSpPr>
              <a:spLocks noChangeArrowheads="1"/>
            </p:cNvSpPr>
            <p:nvPr/>
          </p:nvSpPr>
          <p:spPr bwMode="auto">
            <a:xfrm>
              <a:off x="10583878"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3" name="Rectangle 305">
              <a:extLst>
                <a:ext uri="{FF2B5EF4-FFF2-40B4-BE49-F238E27FC236}">
                  <a16:creationId xmlns:a16="http://schemas.microsoft.com/office/drawing/2014/main" id="{E6B5909A-8A94-05C3-31F5-9A7C51E2B94F}"/>
                </a:ext>
              </a:extLst>
            </p:cNvPr>
            <p:cNvSpPr>
              <a:spLocks noChangeArrowheads="1"/>
            </p:cNvSpPr>
            <p:nvPr/>
          </p:nvSpPr>
          <p:spPr bwMode="auto">
            <a:xfrm>
              <a:off x="10791830"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4" name="Rectangle 306">
              <a:extLst>
                <a:ext uri="{FF2B5EF4-FFF2-40B4-BE49-F238E27FC236}">
                  <a16:creationId xmlns:a16="http://schemas.microsoft.com/office/drawing/2014/main" id="{CF56B5A1-1943-A5C4-37E9-9E129213B582}"/>
                </a:ext>
              </a:extLst>
            </p:cNvPr>
            <p:cNvSpPr>
              <a:spLocks noChangeArrowheads="1"/>
            </p:cNvSpPr>
            <p:nvPr/>
          </p:nvSpPr>
          <p:spPr bwMode="auto">
            <a:xfrm>
              <a:off x="10833113"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5" name="Rectangle 307">
              <a:extLst>
                <a:ext uri="{FF2B5EF4-FFF2-40B4-BE49-F238E27FC236}">
                  <a16:creationId xmlns:a16="http://schemas.microsoft.com/office/drawing/2014/main" id="{B15FD00C-E575-4428-7BB5-340333EED000}"/>
                </a:ext>
              </a:extLst>
            </p:cNvPr>
            <p:cNvSpPr>
              <a:spLocks noChangeArrowheads="1"/>
            </p:cNvSpPr>
            <p:nvPr/>
          </p:nvSpPr>
          <p:spPr bwMode="auto">
            <a:xfrm>
              <a:off x="11088721" y="7165957"/>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6" name="Rectangle 308">
              <a:extLst>
                <a:ext uri="{FF2B5EF4-FFF2-40B4-BE49-F238E27FC236}">
                  <a16:creationId xmlns:a16="http://schemas.microsoft.com/office/drawing/2014/main" id="{F980A2A7-3841-410B-32A9-09D7916FE8F1}"/>
                </a:ext>
              </a:extLst>
            </p:cNvPr>
            <p:cNvSpPr>
              <a:spLocks noChangeArrowheads="1"/>
            </p:cNvSpPr>
            <p:nvPr/>
          </p:nvSpPr>
          <p:spPr bwMode="auto">
            <a:xfrm>
              <a:off x="11115675" y="716597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grpSp>
      <p:sp>
        <p:nvSpPr>
          <p:cNvPr id="1133" name="Line 16">
            <a:extLst>
              <a:ext uri="{FF2B5EF4-FFF2-40B4-BE49-F238E27FC236}">
                <a16:creationId xmlns:a16="http://schemas.microsoft.com/office/drawing/2014/main" id="{1C94825B-FC48-0F22-980C-897724639C43}"/>
              </a:ext>
            </a:extLst>
          </p:cNvPr>
          <p:cNvSpPr>
            <a:spLocks noChangeShapeType="1"/>
          </p:cNvSpPr>
          <p:nvPr/>
        </p:nvSpPr>
        <p:spPr bwMode="auto">
          <a:xfrm>
            <a:off x="1027106" y="3544996"/>
            <a:ext cx="7273275" cy="0"/>
          </a:xfrm>
          <a:prstGeom prst="line">
            <a:avLst/>
          </a:prstGeom>
          <a:noFill/>
          <a:ln w="12700" cap="sq">
            <a:solidFill>
              <a:schemeClr val="bg2"/>
            </a:solidFill>
            <a:prstDash val="dash"/>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40" name="Title 39">
            <a:extLst>
              <a:ext uri="{FF2B5EF4-FFF2-40B4-BE49-F238E27FC236}">
                <a16:creationId xmlns:a16="http://schemas.microsoft.com/office/drawing/2014/main" id="{A17200D7-763B-D99C-238D-F6DEE52DD235}"/>
              </a:ext>
            </a:extLst>
          </p:cNvPr>
          <p:cNvSpPr>
            <a:spLocks noGrp="1"/>
          </p:cNvSpPr>
          <p:nvPr>
            <p:ph type="title"/>
          </p:nvPr>
        </p:nvSpPr>
        <p:spPr>
          <a:xfrm>
            <a:off x="2774718" y="18348"/>
            <a:ext cx="6580776" cy="1067174"/>
          </a:xfrm>
        </p:spPr>
        <p:txBody>
          <a:bodyPr>
            <a:normAutofit fontScale="90000"/>
          </a:bodyPr>
          <a:lstStyle/>
          <a:p>
            <a:r>
              <a:rPr lang="en-US" sz="2400" dirty="0"/>
              <a:t>Key secondary endpoint — Time to PSA progression for enzalutamide combination vs. leuprolide acetate</a:t>
            </a:r>
          </a:p>
        </p:txBody>
      </p:sp>
      <p:sp>
        <p:nvSpPr>
          <p:cNvPr id="3" name="object 5">
            <a:extLst>
              <a:ext uri="{FF2B5EF4-FFF2-40B4-BE49-F238E27FC236}">
                <a16:creationId xmlns:a16="http://schemas.microsoft.com/office/drawing/2014/main" id="{48CEED3F-074F-C4A7-DFCD-337BF1794E14}"/>
              </a:ext>
            </a:extLst>
          </p:cNvPr>
          <p:cNvSpPr txBox="1"/>
          <p:nvPr/>
        </p:nvSpPr>
        <p:spPr>
          <a:xfrm>
            <a:off x="266399" y="6315371"/>
            <a:ext cx="11662075" cy="246221"/>
          </a:xfrm>
          <a:prstGeom prst="rect">
            <a:avLst/>
          </a:prstGeom>
        </p:spPr>
        <p:txBody>
          <a:bodyPr vert="horz" wrap="square" lIns="0" tIns="0" rIns="0" bIns="0" rtlCol="0" anchor="b">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E7E6E6"/>
                </a:solidFill>
                <a:effectLst/>
                <a:uLnTx/>
                <a:uFillTx/>
                <a:latin typeface="Arial" panose="020B0604020202020204"/>
                <a:ea typeface="Arial" panose="020B0604020202020204" pitchFamily="34" charset="0"/>
                <a:cs typeface="Arial" panose="020B0604020202020204" pitchFamily="34" charset="0"/>
              </a:rPr>
              <a:t>Data cutoff: January 31, 2023. Symbols indicate censored data. </a:t>
            </a:r>
            <a:r>
              <a:rPr kumimoji="0" lang="en-US" sz="800" b="0" i="0" u="none" strike="noStrike" kern="1200" cap="none" spc="0" normalizeH="0" baseline="30000" noProof="0" dirty="0" err="1">
                <a:ln>
                  <a:noFill/>
                </a:ln>
                <a:solidFill>
                  <a:srgbClr val="E7E6E6"/>
                </a:solidFill>
                <a:effectLst/>
                <a:uLnTx/>
                <a:uFillTx/>
                <a:latin typeface="Arial" panose="020B0604020202020204"/>
                <a:ea typeface="Arial" panose="020B0604020202020204" pitchFamily="34" charset="0"/>
                <a:cs typeface="Arial" panose="020B0604020202020204" pitchFamily="34" charset="0"/>
              </a:rPr>
              <a:t>a</a:t>
            </a:r>
            <a:r>
              <a:rPr kumimoji="0" lang="en-US" sz="800" b="0" i="0" u="none" strike="noStrike" kern="1200" cap="none" spc="0" normalizeH="0" baseline="0" noProof="0" dirty="0" err="1">
                <a:ln>
                  <a:noFill/>
                </a:ln>
                <a:solidFill>
                  <a:srgbClr val="E7E6E6"/>
                </a:solidFill>
                <a:effectLst/>
                <a:uLnTx/>
                <a:uFillTx/>
                <a:latin typeface="Arial" panose="020B0604020202020204"/>
                <a:ea typeface="Arial" panose="020B0604020202020204" pitchFamily="34" charset="0"/>
                <a:cs typeface="Arial" panose="020B0604020202020204" pitchFamily="34" charset="0"/>
              </a:rPr>
              <a:t>The</a:t>
            </a:r>
            <a:r>
              <a:rPr kumimoji="0" lang="en-US" sz="800" b="0" i="0" u="none" strike="noStrike" kern="1200" cap="none" spc="0" normalizeH="0" baseline="0" noProof="0" dirty="0">
                <a:ln>
                  <a:noFill/>
                </a:ln>
                <a:solidFill>
                  <a:srgbClr val="E7E6E6"/>
                </a:solidFill>
                <a:effectLst/>
                <a:uLnTx/>
                <a:uFillTx/>
                <a:latin typeface="Arial" panose="020B0604020202020204"/>
                <a:ea typeface="Arial" panose="020B0604020202020204" pitchFamily="34" charset="0"/>
                <a:cs typeface="Arial" panose="020B0604020202020204" pitchFamily="34" charset="0"/>
              </a:rPr>
              <a:t> HR was based on a Cox regression model with treatment as the only covariate stratified by screening PSA, PSADT, and prior hormonal therapy as reported in the IWRS; relative to leuprolide acetate &lt;1 favoring enzalutamide combination; the two-sided </a:t>
            </a:r>
            <a:r>
              <a:rPr kumimoji="0" lang="en-US" sz="800" b="0" i="1" u="none" strike="noStrike" kern="1200" cap="none" spc="0" normalizeH="0" baseline="0" noProof="0" dirty="0">
                <a:ln>
                  <a:noFill/>
                </a:ln>
                <a:solidFill>
                  <a:srgbClr val="E7E6E6"/>
                </a:solidFill>
                <a:effectLst/>
                <a:uLnTx/>
                <a:uFillTx/>
                <a:latin typeface="Arial" panose="020B0604020202020204"/>
                <a:ea typeface="Arial" panose="020B0604020202020204" pitchFamily="34" charset="0"/>
                <a:cs typeface="Arial" panose="020B0604020202020204" pitchFamily="34" charset="0"/>
              </a:rPr>
              <a:t>P</a:t>
            </a:r>
            <a:r>
              <a:rPr kumimoji="0" lang="en-US" sz="800" b="0" i="0" u="none" strike="noStrike" kern="1200" cap="none" spc="0" normalizeH="0" baseline="0" noProof="0" dirty="0">
                <a:ln>
                  <a:noFill/>
                </a:ln>
                <a:solidFill>
                  <a:srgbClr val="E7E6E6"/>
                </a:solidFill>
                <a:effectLst/>
                <a:uLnTx/>
                <a:uFillTx/>
                <a:latin typeface="Arial" panose="020B0604020202020204"/>
                <a:ea typeface="Arial" panose="020B0604020202020204" pitchFamily="34" charset="0"/>
                <a:cs typeface="Arial" panose="020B0604020202020204" pitchFamily="34" charset="0"/>
              </a:rPr>
              <a:t>-value is based on a stratified log-rank test.</a:t>
            </a:r>
            <a:endParaRPr kumimoji="0" lang="en-US" sz="8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graphicFrame>
        <p:nvGraphicFramePr>
          <p:cNvPr id="8" name="Table 7">
            <a:extLst>
              <a:ext uri="{FF2B5EF4-FFF2-40B4-BE49-F238E27FC236}">
                <a16:creationId xmlns:a16="http://schemas.microsoft.com/office/drawing/2014/main" id="{FF02DD43-5248-1E33-7EB0-9C70CEA13ECC}"/>
              </a:ext>
            </a:extLst>
          </p:cNvPr>
          <p:cNvGraphicFramePr>
            <a:graphicFrameLocks noGrp="1"/>
          </p:cNvGraphicFramePr>
          <p:nvPr/>
        </p:nvGraphicFramePr>
        <p:xfrm>
          <a:off x="8500895" y="2121148"/>
          <a:ext cx="3546000" cy="1280628"/>
        </p:xfrm>
        <a:graphic>
          <a:graphicData uri="http://schemas.openxmlformats.org/drawingml/2006/table">
            <a:tbl>
              <a:tblPr/>
              <a:tblGrid>
                <a:gridCol w="1641600">
                  <a:extLst>
                    <a:ext uri="{9D8B030D-6E8A-4147-A177-3AD203B41FA5}">
                      <a16:colId xmlns:a16="http://schemas.microsoft.com/office/drawing/2014/main" val="4273465190"/>
                    </a:ext>
                  </a:extLst>
                </a:gridCol>
                <a:gridCol w="954000">
                  <a:extLst>
                    <a:ext uri="{9D8B030D-6E8A-4147-A177-3AD203B41FA5}">
                      <a16:colId xmlns:a16="http://schemas.microsoft.com/office/drawing/2014/main" val="2807660285"/>
                    </a:ext>
                  </a:extLst>
                </a:gridCol>
                <a:gridCol w="950400">
                  <a:extLst>
                    <a:ext uri="{9D8B030D-6E8A-4147-A177-3AD203B41FA5}">
                      <a16:colId xmlns:a16="http://schemas.microsoft.com/office/drawing/2014/main" val="3237975342"/>
                    </a:ext>
                  </a:extLst>
                </a:gridCol>
              </a:tblGrid>
              <a:tr h="525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lnSpc>
                          <a:spcPct val="90000"/>
                        </a:lnSpc>
                      </a:pPr>
                      <a:endParaRPr lang="en-US" sz="1100" b="1" i="0" u="none" strike="noStrike" dirty="0">
                        <a:solidFill>
                          <a:schemeClr val="tx1"/>
                        </a:solidFill>
                        <a:effectLst/>
                        <a:latin typeface="+mn-lt"/>
                        <a:cs typeface="Arial" panose="020B0604020202020204" pitchFamily="34"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b="1" u="none" strike="noStrike" dirty="0">
                          <a:solidFill>
                            <a:schemeClr val="bg2"/>
                          </a:solidFill>
                          <a:effectLst/>
                          <a:latin typeface="Arial" panose="020B0604020202020204" pitchFamily="34" charset="0"/>
                          <a:cs typeface="Arial" panose="020B0604020202020204" pitchFamily="34" charset="0"/>
                        </a:rPr>
                        <a:t>Enzalutamide combination </a:t>
                      </a:r>
                    </a:p>
                    <a:p>
                      <a:pPr algn="ctr" fontAlgn="b">
                        <a:lnSpc>
                          <a:spcPct val="90000"/>
                        </a:lnSpc>
                      </a:pPr>
                      <a:r>
                        <a:rPr lang="en-US" sz="1100" b="1" u="none" strike="noStrike" dirty="0">
                          <a:solidFill>
                            <a:schemeClr val="bg2"/>
                          </a:solidFill>
                          <a:effectLst/>
                          <a:latin typeface="Arial" panose="020B0604020202020204" pitchFamily="34" charset="0"/>
                          <a:cs typeface="Arial" panose="020B0604020202020204" pitchFamily="34" charset="0"/>
                        </a:rPr>
                        <a:t>(n = 355)</a:t>
                      </a:r>
                      <a:endParaRPr lang="en-US" sz="1100" b="1" i="0" u="none" strike="noStrike" dirty="0">
                        <a:solidFill>
                          <a:schemeClr val="bg2"/>
                        </a:solidFill>
                        <a:effectLst/>
                        <a:latin typeface="Arial" panose="020B0604020202020204" pitchFamily="34" charset="0"/>
                        <a:cs typeface="Arial" panose="020B0604020202020204" pitchFamily="34" charset="0"/>
                      </a:endParaRPr>
                    </a:p>
                  </a:txBody>
                  <a:tcPr marL="0" marR="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b="1" u="none" strike="noStrike" dirty="0">
                          <a:solidFill>
                            <a:schemeClr val="bg2"/>
                          </a:solidFill>
                          <a:effectLst/>
                          <a:latin typeface="Arial" panose="020B0604020202020204" pitchFamily="34" charset="0"/>
                          <a:cs typeface="Arial" panose="020B0604020202020204" pitchFamily="34" charset="0"/>
                        </a:rPr>
                        <a:t>Leuprolide acetate </a:t>
                      </a:r>
                    </a:p>
                    <a:p>
                      <a:pPr algn="ctr" fontAlgn="b">
                        <a:lnSpc>
                          <a:spcPct val="90000"/>
                        </a:lnSpc>
                      </a:pPr>
                      <a:r>
                        <a:rPr lang="en-US" sz="1100" b="1" u="none" strike="noStrike" dirty="0">
                          <a:solidFill>
                            <a:schemeClr val="bg2"/>
                          </a:solidFill>
                          <a:effectLst/>
                          <a:latin typeface="Arial" panose="020B0604020202020204" pitchFamily="34" charset="0"/>
                          <a:cs typeface="Arial" panose="020B0604020202020204" pitchFamily="34" charset="0"/>
                        </a:rPr>
                        <a:t>(n = 358)</a:t>
                      </a:r>
                      <a:endParaRPr lang="en-US" sz="1100" b="1" i="0" u="none" strike="noStrike" dirty="0">
                        <a:solidFill>
                          <a:schemeClr val="bg2"/>
                        </a:solidFill>
                        <a:effectLst/>
                        <a:latin typeface="Arial" panose="020B0604020202020204" pitchFamily="34" charset="0"/>
                        <a:cs typeface="Arial" panose="020B0604020202020204" pitchFamily="34" charset="0"/>
                      </a:endParaRPr>
                    </a:p>
                  </a:txBody>
                  <a:tcPr marL="0" marR="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936347200"/>
                  </a:ext>
                </a:extLst>
              </a:tr>
              <a:tr h="2304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Events, n (%)</a:t>
                      </a:r>
                      <a:endParaRPr lang="en-US" sz="1100" b="1" i="0" u="none" strike="noStrike" dirty="0">
                        <a:solidFill>
                          <a:schemeClr val="bg2"/>
                        </a:solidFill>
                        <a:effectLst/>
                        <a:latin typeface="Arial" panose="020B0604020202020204" pitchFamily="34" charset="0"/>
                        <a:cs typeface="Arial" panose="020B0604020202020204" pitchFamily="34" charset="0"/>
                      </a:endParaRPr>
                    </a:p>
                  </a:txBody>
                  <a:tcPr marL="72000" marR="72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8 (2)</a:t>
                      </a:r>
                    </a:p>
                  </a:txBody>
                  <a:tcPr marL="72000" marR="72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93 (26)</a:t>
                      </a:r>
                    </a:p>
                  </a:txBody>
                  <a:tcPr marL="72000" marR="72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6806914"/>
                  </a:ext>
                </a:extLst>
              </a:tr>
              <a:tr h="3767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Median time to PSA progression (95% CI), mo</a:t>
                      </a:r>
                    </a:p>
                  </a:txBody>
                  <a:tcPr marL="72000" marR="108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NR (NR)</a:t>
                      </a:r>
                      <a:endParaRPr lang="en-US" sz="11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NR (NR)</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1035447"/>
                  </a:ext>
                </a:extLst>
              </a:tr>
            </a:tbl>
          </a:graphicData>
        </a:graphic>
      </p:graphicFrame>
      <p:sp>
        <p:nvSpPr>
          <p:cNvPr id="35" name="TextBox 34">
            <a:extLst>
              <a:ext uri="{FF2B5EF4-FFF2-40B4-BE49-F238E27FC236}">
                <a16:creationId xmlns:a16="http://schemas.microsoft.com/office/drawing/2014/main" id="{33B3E133-14A5-5D38-AAF6-25810273F0D8}"/>
              </a:ext>
            </a:extLst>
          </p:cNvPr>
          <p:cNvSpPr txBox="1"/>
          <p:nvPr/>
        </p:nvSpPr>
        <p:spPr>
          <a:xfrm>
            <a:off x="8505893" y="3524391"/>
            <a:ext cx="3528027" cy="707886"/>
          </a:xfrm>
          <a:prstGeom prst="rect">
            <a:avLst/>
          </a:prstGeom>
          <a:noFill/>
          <a:ln>
            <a:solidFill>
              <a:schemeClr val="bg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Arial" panose="020B0604020202020204"/>
                <a:ea typeface="MS PGothic" charset="0"/>
                <a:cs typeface="+mn-cs"/>
              </a:rPr>
              <a:t>HR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Arial" panose="020B0604020202020204"/>
                <a:ea typeface="MS PGothic" charset="0"/>
                <a:cs typeface="Arial" panose="020B0604020202020204" pitchFamily="34" charset="0"/>
              </a:rPr>
              <a:t>0.07 (0.03–0.14); </a:t>
            </a:r>
            <a:r>
              <a:rPr kumimoji="0" lang="en-US" sz="2000" b="1" i="1" u="none" strike="noStrike" kern="1200" cap="none" spc="0" normalizeH="0" baseline="0" noProof="0" dirty="0">
                <a:ln>
                  <a:noFill/>
                </a:ln>
                <a:solidFill>
                  <a:srgbClr val="5B9BD5"/>
                </a:solidFill>
                <a:effectLst/>
                <a:uLnTx/>
                <a:uFillTx/>
                <a:latin typeface="Arial" panose="020B0604020202020204"/>
                <a:ea typeface="MS PGothic" charset="0"/>
                <a:cs typeface="Arial" panose="020B0604020202020204" pitchFamily="34" charset="0"/>
              </a:rPr>
              <a:t>P</a:t>
            </a:r>
            <a:r>
              <a:rPr kumimoji="0" lang="en-US" sz="2000" b="1" i="0" u="none" strike="noStrike" kern="1200" cap="none" spc="0" normalizeH="0" baseline="0" noProof="0" dirty="0">
                <a:ln>
                  <a:noFill/>
                </a:ln>
                <a:solidFill>
                  <a:srgbClr val="5B9BD5"/>
                </a:solidFill>
                <a:effectLst/>
                <a:uLnTx/>
                <a:uFillTx/>
                <a:latin typeface="Arial" panose="020B0604020202020204"/>
                <a:ea typeface="MS PGothic" charset="0"/>
                <a:cs typeface="Arial" panose="020B0604020202020204" pitchFamily="34" charset="0"/>
              </a:rPr>
              <a:t>&lt;0.0001</a:t>
            </a:r>
            <a:r>
              <a:rPr kumimoji="0" lang="en-US" sz="2000" b="1" i="0" u="none" strike="noStrike" kern="1200" cap="none" spc="0" normalizeH="0" baseline="30000" noProof="0" dirty="0">
                <a:ln>
                  <a:noFill/>
                </a:ln>
                <a:solidFill>
                  <a:srgbClr val="5B9BD5"/>
                </a:solidFill>
                <a:effectLst/>
                <a:uLnTx/>
                <a:uFillTx/>
                <a:latin typeface="Arial" panose="020B0604020202020204"/>
                <a:ea typeface="MS PGothic" charset="0"/>
                <a:cs typeface="Arial" panose="020B0604020202020204" pitchFamily="34" charset="0"/>
              </a:rPr>
              <a:t>a</a:t>
            </a:r>
          </a:p>
        </p:txBody>
      </p:sp>
      <p:graphicFrame>
        <p:nvGraphicFramePr>
          <p:cNvPr id="605" name="Table 36">
            <a:extLst>
              <a:ext uri="{FF2B5EF4-FFF2-40B4-BE49-F238E27FC236}">
                <a16:creationId xmlns:a16="http://schemas.microsoft.com/office/drawing/2014/main" id="{4FF46D64-F142-EABE-FF76-826DD05E289D}"/>
              </a:ext>
            </a:extLst>
          </p:cNvPr>
          <p:cNvGraphicFramePr>
            <a:graphicFrameLocks noGrp="1"/>
          </p:cNvGraphicFramePr>
          <p:nvPr/>
        </p:nvGraphicFramePr>
        <p:xfrm>
          <a:off x="58795" y="5279474"/>
          <a:ext cx="8089166" cy="518160"/>
        </p:xfrm>
        <a:graphic>
          <a:graphicData uri="http://schemas.openxmlformats.org/drawingml/2006/table">
            <a:tbl>
              <a:tblPr>
                <a:tableStyleId>{5C22544A-7EE6-4342-B048-85BDC9FD1C3A}</a:tableStyleId>
              </a:tblPr>
              <a:tblGrid>
                <a:gridCol w="1053725">
                  <a:extLst>
                    <a:ext uri="{9D8B030D-6E8A-4147-A177-3AD203B41FA5}">
                      <a16:colId xmlns:a16="http://schemas.microsoft.com/office/drawing/2014/main" val="140014209"/>
                    </a:ext>
                  </a:extLst>
                </a:gridCol>
                <a:gridCol w="209550">
                  <a:extLst>
                    <a:ext uri="{9D8B030D-6E8A-4147-A177-3AD203B41FA5}">
                      <a16:colId xmlns:a16="http://schemas.microsoft.com/office/drawing/2014/main" val="2032646413"/>
                    </a:ext>
                  </a:extLst>
                </a:gridCol>
                <a:gridCol w="110361">
                  <a:extLst>
                    <a:ext uri="{9D8B030D-6E8A-4147-A177-3AD203B41FA5}">
                      <a16:colId xmlns:a16="http://schemas.microsoft.com/office/drawing/2014/main" val="3297370421"/>
                    </a:ext>
                  </a:extLst>
                </a:gridCol>
                <a:gridCol w="223851">
                  <a:extLst>
                    <a:ext uri="{9D8B030D-6E8A-4147-A177-3AD203B41FA5}">
                      <a16:colId xmlns:a16="http://schemas.microsoft.com/office/drawing/2014/main" val="3034628564"/>
                    </a:ext>
                  </a:extLst>
                </a:gridCol>
                <a:gridCol w="223851">
                  <a:extLst>
                    <a:ext uri="{9D8B030D-6E8A-4147-A177-3AD203B41FA5}">
                      <a16:colId xmlns:a16="http://schemas.microsoft.com/office/drawing/2014/main" val="407824820"/>
                    </a:ext>
                  </a:extLst>
                </a:gridCol>
                <a:gridCol w="223851">
                  <a:extLst>
                    <a:ext uri="{9D8B030D-6E8A-4147-A177-3AD203B41FA5}">
                      <a16:colId xmlns:a16="http://schemas.microsoft.com/office/drawing/2014/main" val="1444845738"/>
                    </a:ext>
                  </a:extLst>
                </a:gridCol>
                <a:gridCol w="223851">
                  <a:extLst>
                    <a:ext uri="{9D8B030D-6E8A-4147-A177-3AD203B41FA5}">
                      <a16:colId xmlns:a16="http://schemas.microsoft.com/office/drawing/2014/main" val="2609212394"/>
                    </a:ext>
                  </a:extLst>
                </a:gridCol>
                <a:gridCol w="223851">
                  <a:extLst>
                    <a:ext uri="{9D8B030D-6E8A-4147-A177-3AD203B41FA5}">
                      <a16:colId xmlns:a16="http://schemas.microsoft.com/office/drawing/2014/main" val="1974706796"/>
                    </a:ext>
                  </a:extLst>
                </a:gridCol>
                <a:gridCol w="223851">
                  <a:extLst>
                    <a:ext uri="{9D8B030D-6E8A-4147-A177-3AD203B41FA5}">
                      <a16:colId xmlns:a16="http://schemas.microsoft.com/office/drawing/2014/main" val="4066042805"/>
                    </a:ext>
                  </a:extLst>
                </a:gridCol>
                <a:gridCol w="223851">
                  <a:extLst>
                    <a:ext uri="{9D8B030D-6E8A-4147-A177-3AD203B41FA5}">
                      <a16:colId xmlns:a16="http://schemas.microsoft.com/office/drawing/2014/main" val="1808537197"/>
                    </a:ext>
                  </a:extLst>
                </a:gridCol>
                <a:gridCol w="223851">
                  <a:extLst>
                    <a:ext uri="{9D8B030D-6E8A-4147-A177-3AD203B41FA5}">
                      <a16:colId xmlns:a16="http://schemas.microsoft.com/office/drawing/2014/main" val="1005555721"/>
                    </a:ext>
                  </a:extLst>
                </a:gridCol>
                <a:gridCol w="223851">
                  <a:extLst>
                    <a:ext uri="{9D8B030D-6E8A-4147-A177-3AD203B41FA5}">
                      <a16:colId xmlns:a16="http://schemas.microsoft.com/office/drawing/2014/main" val="666296527"/>
                    </a:ext>
                  </a:extLst>
                </a:gridCol>
                <a:gridCol w="223851">
                  <a:extLst>
                    <a:ext uri="{9D8B030D-6E8A-4147-A177-3AD203B41FA5}">
                      <a16:colId xmlns:a16="http://schemas.microsoft.com/office/drawing/2014/main" val="2290868769"/>
                    </a:ext>
                  </a:extLst>
                </a:gridCol>
                <a:gridCol w="223851">
                  <a:extLst>
                    <a:ext uri="{9D8B030D-6E8A-4147-A177-3AD203B41FA5}">
                      <a16:colId xmlns:a16="http://schemas.microsoft.com/office/drawing/2014/main" val="3961046492"/>
                    </a:ext>
                  </a:extLst>
                </a:gridCol>
                <a:gridCol w="223851">
                  <a:extLst>
                    <a:ext uri="{9D8B030D-6E8A-4147-A177-3AD203B41FA5}">
                      <a16:colId xmlns:a16="http://schemas.microsoft.com/office/drawing/2014/main" val="2840222137"/>
                    </a:ext>
                  </a:extLst>
                </a:gridCol>
                <a:gridCol w="223851">
                  <a:extLst>
                    <a:ext uri="{9D8B030D-6E8A-4147-A177-3AD203B41FA5}">
                      <a16:colId xmlns:a16="http://schemas.microsoft.com/office/drawing/2014/main" val="1949732856"/>
                    </a:ext>
                  </a:extLst>
                </a:gridCol>
                <a:gridCol w="223851">
                  <a:extLst>
                    <a:ext uri="{9D8B030D-6E8A-4147-A177-3AD203B41FA5}">
                      <a16:colId xmlns:a16="http://schemas.microsoft.com/office/drawing/2014/main" val="3554782968"/>
                    </a:ext>
                  </a:extLst>
                </a:gridCol>
                <a:gridCol w="223851">
                  <a:extLst>
                    <a:ext uri="{9D8B030D-6E8A-4147-A177-3AD203B41FA5}">
                      <a16:colId xmlns:a16="http://schemas.microsoft.com/office/drawing/2014/main" val="1421745787"/>
                    </a:ext>
                  </a:extLst>
                </a:gridCol>
                <a:gridCol w="223851">
                  <a:extLst>
                    <a:ext uri="{9D8B030D-6E8A-4147-A177-3AD203B41FA5}">
                      <a16:colId xmlns:a16="http://schemas.microsoft.com/office/drawing/2014/main" val="1280299238"/>
                    </a:ext>
                  </a:extLst>
                </a:gridCol>
                <a:gridCol w="223851">
                  <a:extLst>
                    <a:ext uri="{9D8B030D-6E8A-4147-A177-3AD203B41FA5}">
                      <a16:colId xmlns:a16="http://schemas.microsoft.com/office/drawing/2014/main" val="4269198777"/>
                    </a:ext>
                  </a:extLst>
                </a:gridCol>
                <a:gridCol w="223851">
                  <a:extLst>
                    <a:ext uri="{9D8B030D-6E8A-4147-A177-3AD203B41FA5}">
                      <a16:colId xmlns:a16="http://schemas.microsoft.com/office/drawing/2014/main" val="453097047"/>
                    </a:ext>
                  </a:extLst>
                </a:gridCol>
                <a:gridCol w="223851">
                  <a:extLst>
                    <a:ext uri="{9D8B030D-6E8A-4147-A177-3AD203B41FA5}">
                      <a16:colId xmlns:a16="http://schemas.microsoft.com/office/drawing/2014/main" val="3147066855"/>
                    </a:ext>
                  </a:extLst>
                </a:gridCol>
                <a:gridCol w="223851">
                  <a:extLst>
                    <a:ext uri="{9D8B030D-6E8A-4147-A177-3AD203B41FA5}">
                      <a16:colId xmlns:a16="http://schemas.microsoft.com/office/drawing/2014/main" val="3316884753"/>
                    </a:ext>
                  </a:extLst>
                </a:gridCol>
                <a:gridCol w="223851">
                  <a:extLst>
                    <a:ext uri="{9D8B030D-6E8A-4147-A177-3AD203B41FA5}">
                      <a16:colId xmlns:a16="http://schemas.microsoft.com/office/drawing/2014/main" val="108671396"/>
                    </a:ext>
                  </a:extLst>
                </a:gridCol>
                <a:gridCol w="223851">
                  <a:extLst>
                    <a:ext uri="{9D8B030D-6E8A-4147-A177-3AD203B41FA5}">
                      <a16:colId xmlns:a16="http://schemas.microsoft.com/office/drawing/2014/main" val="3809800305"/>
                    </a:ext>
                  </a:extLst>
                </a:gridCol>
                <a:gridCol w="223851">
                  <a:extLst>
                    <a:ext uri="{9D8B030D-6E8A-4147-A177-3AD203B41FA5}">
                      <a16:colId xmlns:a16="http://schemas.microsoft.com/office/drawing/2014/main" val="3905885817"/>
                    </a:ext>
                  </a:extLst>
                </a:gridCol>
                <a:gridCol w="223851">
                  <a:extLst>
                    <a:ext uri="{9D8B030D-6E8A-4147-A177-3AD203B41FA5}">
                      <a16:colId xmlns:a16="http://schemas.microsoft.com/office/drawing/2014/main" val="2621390342"/>
                    </a:ext>
                  </a:extLst>
                </a:gridCol>
                <a:gridCol w="223851">
                  <a:extLst>
                    <a:ext uri="{9D8B030D-6E8A-4147-A177-3AD203B41FA5}">
                      <a16:colId xmlns:a16="http://schemas.microsoft.com/office/drawing/2014/main" val="340071785"/>
                    </a:ext>
                  </a:extLst>
                </a:gridCol>
                <a:gridCol w="223851">
                  <a:extLst>
                    <a:ext uri="{9D8B030D-6E8A-4147-A177-3AD203B41FA5}">
                      <a16:colId xmlns:a16="http://schemas.microsoft.com/office/drawing/2014/main" val="3796112928"/>
                    </a:ext>
                  </a:extLst>
                </a:gridCol>
                <a:gridCol w="223851">
                  <a:extLst>
                    <a:ext uri="{9D8B030D-6E8A-4147-A177-3AD203B41FA5}">
                      <a16:colId xmlns:a16="http://schemas.microsoft.com/office/drawing/2014/main" val="3597694153"/>
                    </a:ext>
                  </a:extLst>
                </a:gridCol>
                <a:gridCol w="223851">
                  <a:extLst>
                    <a:ext uri="{9D8B030D-6E8A-4147-A177-3AD203B41FA5}">
                      <a16:colId xmlns:a16="http://schemas.microsoft.com/office/drawing/2014/main" val="2579263039"/>
                    </a:ext>
                  </a:extLst>
                </a:gridCol>
                <a:gridCol w="223851">
                  <a:extLst>
                    <a:ext uri="{9D8B030D-6E8A-4147-A177-3AD203B41FA5}">
                      <a16:colId xmlns:a16="http://schemas.microsoft.com/office/drawing/2014/main" val="200013331"/>
                    </a:ext>
                  </a:extLst>
                </a:gridCol>
                <a:gridCol w="223851">
                  <a:extLst>
                    <a:ext uri="{9D8B030D-6E8A-4147-A177-3AD203B41FA5}">
                      <a16:colId xmlns:a16="http://schemas.microsoft.com/office/drawing/2014/main" val="2419452249"/>
                    </a:ext>
                  </a:extLst>
                </a:gridCol>
              </a:tblGrid>
              <a:tr h="115200">
                <a:tc gridSpan="33">
                  <a:txBody>
                    <a:bodyPr/>
                    <a:lstStyle/>
                    <a:p>
                      <a:r>
                        <a:rPr lang="en-US" sz="900" b="1" dirty="0">
                          <a:solidFill>
                            <a:schemeClr val="bg2"/>
                          </a:solidFill>
                          <a:latin typeface="+mn-lt"/>
                        </a:rPr>
                        <a:t>Patients at risk</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9017493"/>
                  </a:ext>
                </a:extLst>
              </a:tr>
              <a:tr h="115200">
                <a:tc>
                  <a:txBody>
                    <a:bodyPr/>
                    <a:lstStyle/>
                    <a:p>
                      <a:r>
                        <a:rPr lang="en-US" sz="800" dirty="0">
                          <a:solidFill>
                            <a:schemeClr val="accent5"/>
                          </a:solidFill>
                          <a:latin typeface="+mn-lt"/>
                        </a:rPr>
                        <a:t>Enzalutamide</a:t>
                      </a:r>
                      <a:br>
                        <a:rPr lang="en-US" sz="800" dirty="0">
                          <a:solidFill>
                            <a:schemeClr val="accent5"/>
                          </a:solidFill>
                          <a:latin typeface="+mn-lt"/>
                        </a:rPr>
                      </a:br>
                      <a:r>
                        <a:rPr lang="en-US" sz="800" dirty="0">
                          <a:solidFill>
                            <a:schemeClr val="accent5"/>
                          </a:solidFill>
                          <a:latin typeface="+mn-lt"/>
                        </a:rPr>
                        <a:t>combination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355883"/>
                  </a:ext>
                </a:extLst>
              </a:tr>
              <a:tr h="115200">
                <a:tc>
                  <a:txBody>
                    <a:bodyPr/>
                    <a:lstStyle/>
                    <a:p>
                      <a:r>
                        <a:rPr lang="en-US" sz="800" dirty="0">
                          <a:solidFill>
                            <a:schemeClr val="accent2"/>
                          </a:solidFill>
                          <a:latin typeface="+mn-lt"/>
                        </a:rPr>
                        <a:t>Leuprolide acetate</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428550"/>
                  </a:ext>
                </a:extLst>
              </a:tr>
            </a:tbl>
          </a:graphicData>
        </a:graphic>
      </p:graphicFrame>
      <p:graphicFrame>
        <p:nvGraphicFramePr>
          <p:cNvPr id="606" name="Table 36">
            <a:extLst>
              <a:ext uri="{FF2B5EF4-FFF2-40B4-BE49-F238E27FC236}">
                <a16:creationId xmlns:a16="http://schemas.microsoft.com/office/drawing/2014/main" id="{5CC6FF36-3EBE-7E88-1140-7C6BA9B661DB}"/>
              </a:ext>
            </a:extLst>
          </p:cNvPr>
          <p:cNvGraphicFramePr>
            <a:graphicFrameLocks noGrp="1"/>
          </p:cNvGraphicFramePr>
          <p:nvPr/>
        </p:nvGraphicFramePr>
        <p:xfrm>
          <a:off x="783463" y="5261784"/>
          <a:ext cx="7462432" cy="524125"/>
        </p:xfrm>
        <a:graphic>
          <a:graphicData uri="http://schemas.openxmlformats.org/drawingml/2006/table">
            <a:tbl>
              <a:tblPr>
                <a:tableStyleId>{5C22544A-7EE6-4342-B048-85BDC9FD1C3A}</a:tableStyleId>
              </a:tblPr>
              <a:tblGrid>
                <a:gridCol w="466402">
                  <a:extLst>
                    <a:ext uri="{9D8B030D-6E8A-4147-A177-3AD203B41FA5}">
                      <a16:colId xmlns:a16="http://schemas.microsoft.com/office/drawing/2014/main" val="2032646413"/>
                    </a:ext>
                  </a:extLst>
                </a:gridCol>
                <a:gridCol w="466402">
                  <a:extLst>
                    <a:ext uri="{9D8B030D-6E8A-4147-A177-3AD203B41FA5}">
                      <a16:colId xmlns:a16="http://schemas.microsoft.com/office/drawing/2014/main" val="3034628564"/>
                    </a:ext>
                  </a:extLst>
                </a:gridCol>
                <a:gridCol w="466402">
                  <a:extLst>
                    <a:ext uri="{9D8B030D-6E8A-4147-A177-3AD203B41FA5}">
                      <a16:colId xmlns:a16="http://schemas.microsoft.com/office/drawing/2014/main" val="1444845738"/>
                    </a:ext>
                  </a:extLst>
                </a:gridCol>
                <a:gridCol w="466402">
                  <a:extLst>
                    <a:ext uri="{9D8B030D-6E8A-4147-A177-3AD203B41FA5}">
                      <a16:colId xmlns:a16="http://schemas.microsoft.com/office/drawing/2014/main" val="1974706796"/>
                    </a:ext>
                  </a:extLst>
                </a:gridCol>
                <a:gridCol w="466402">
                  <a:extLst>
                    <a:ext uri="{9D8B030D-6E8A-4147-A177-3AD203B41FA5}">
                      <a16:colId xmlns:a16="http://schemas.microsoft.com/office/drawing/2014/main" val="1808537197"/>
                    </a:ext>
                  </a:extLst>
                </a:gridCol>
                <a:gridCol w="466402">
                  <a:extLst>
                    <a:ext uri="{9D8B030D-6E8A-4147-A177-3AD203B41FA5}">
                      <a16:colId xmlns:a16="http://schemas.microsoft.com/office/drawing/2014/main" val="666296527"/>
                    </a:ext>
                  </a:extLst>
                </a:gridCol>
                <a:gridCol w="466402">
                  <a:extLst>
                    <a:ext uri="{9D8B030D-6E8A-4147-A177-3AD203B41FA5}">
                      <a16:colId xmlns:a16="http://schemas.microsoft.com/office/drawing/2014/main" val="3961046492"/>
                    </a:ext>
                  </a:extLst>
                </a:gridCol>
                <a:gridCol w="466402">
                  <a:extLst>
                    <a:ext uri="{9D8B030D-6E8A-4147-A177-3AD203B41FA5}">
                      <a16:colId xmlns:a16="http://schemas.microsoft.com/office/drawing/2014/main" val="1949732856"/>
                    </a:ext>
                  </a:extLst>
                </a:gridCol>
                <a:gridCol w="466402">
                  <a:extLst>
                    <a:ext uri="{9D8B030D-6E8A-4147-A177-3AD203B41FA5}">
                      <a16:colId xmlns:a16="http://schemas.microsoft.com/office/drawing/2014/main" val="1421745787"/>
                    </a:ext>
                  </a:extLst>
                </a:gridCol>
                <a:gridCol w="466402">
                  <a:extLst>
                    <a:ext uri="{9D8B030D-6E8A-4147-A177-3AD203B41FA5}">
                      <a16:colId xmlns:a16="http://schemas.microsoft.com/office/drawing/2014/main" val="4269198777"/>
                    </a:ext>
                  </a:extLst>
                </a:gridCol>
                <a:gridCol w="466402">
                  <a:extLst>
                    <a:ext uri="{9D8B030D-6E8A-4147-A177-3AD203B41FA5}">
                      <a16:colId xmlns:a16="http://schemas.microsoft.com/office/drawing/2014/main" val="3147066855"/>
                    </a:ext>
                  </a:extLst>
                </a:gridCol>
                <a:gridCol w="466402">
                  <a:extLst>
                    <a:ext uri="{9D8B030D-6E8A-4147-A177-3AD203B41FA5}">
                      <a16:colId xmlns:a16="http://schemas.microsoft.com/office/drawing/2014/main" val="3905885817"/>
                    </a:ext>
                  </a:extLst>
                </a:gridCol>
                <a:gridCol w="466402">
                  <a:extLst>
                    <a:ext uri="{9D8B030D-6E8A-4147-A177-3AD203B41FA5}">
                      <a16:colId xmlns:a16="http://schemas.microsoft.com/office/drawing/2014/main" val="340071785"/>
                    </a:ext>
                  </a:extLst>
                </a:gridCol>
                <a:gridCol w="466402">
                  <a:extLst>
                    <a:ext uri="{9D8B030D-6E8A-4147-A177-3AD203B41FA5}">
                      <a16:colId xmlns:a16="http://schemas.microsoft.com/office/drawing/2014/main" val="3597694153"/>
                    </a:ext>
                  </a:extLst>
                </a:gridCol>
                <a:gridCol w="466402">
                  <a:extLst>
                    <a:ext uri="{9D8B030D-6E8A-4147-A177-3AD203B41FA5}">
                      <a16:colId xmlns:a16="http://schemas.microsoft.com/office/drawing/2014/main" val="200013331"/>
                    </a:ext>
                  </a:extLst>
                </a:gridCol>
                <a:gridCol w="466402">
                  <a:extLst>
                    <a:ext uri="{9D8B030D-6E8A-4147-A177-3AD203B41FA5}">
                      <a16:colId xmlns:a16="http://schemas.microsoft.com/office/drawing/2014/main" val="3645638357"/>
                    </a:ext>
                  </a:extLst>
                </a:gridCol>
              </a:tblGrid>
              <a:tr h="142468">
                <a:tc gridSpan="16">
                  <a:txBody>
                    <a:bodyPr/>
                    <a:lstStyle/>
                    <a:p>
                      <a:pPr algn="ctr"/>
                      <a:endParaRPr lang="en-US" sz="1000" dirty="0">
                        <a:solidFill>
                          <a:schemeClr val="accent5"/>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9017493"/>
                  </a:ext>
                </a:extLst>
              </a:tr>
              <a:tr h="227950">
                <a:tc>
                  <a:txBody>
                    <a:bodyPr/>
                    <a:lstStyle/>
                    <a:p>
                      <a:pPr algn="ctr" fontAlgn="b"/>
                      <a:r>
                        <a:rPr lang="en-US" sz="800" b="1" i="0" u="none" strike="noStrike" dirty="0">
                          <a:solidFill>
                            <a:schemeClr val="accent5"/>
                          </a:solidFill>
                          <a:effectLst/>
                          <a:latin typeface="+mn-lt"/>
                        </a:rPr>
                        <a:t>355</a:t>
                      </a:r>
                      <a:br>
                        <a:rPr lang="en-US" sz="800" b="1" i="0" u="none" strike="noStrike" dirty="0">
                          <a:solidFill>
                            <a:schemeClr val="accent1"/>
                          </a:solidFill>
                          <a:effectLst/>
                          <a:latin typeface="+mn-lt"/>
                        </a:rPr>
                      </a:br>
                      <a:endParaRPr lang="en-US" sz="800" b="1"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337</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326</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319</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302</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286</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270</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260</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247</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230</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175</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119</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75</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37</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12</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0</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355883"/>
                  </a:ext>
                </a:extLst>
              </a:tr>
              <a:tr h="127885">
                <a:tc>
                  <a:txBody>
                    <a:bodyPr/>
                    <a:lstStyle/>
                    <a:p>
                      <a:pPr algn="ctr" fontAlgn="b"/>
                      <a:r>
                        <a:rPr lang="en-US" sz="800" b="1" i="0" u="none" strike="noStrike" dirty="0">
                          <a:solidFill>
                            <a:schemeClr val="accent2"/>
                          </a:solidFill>
                          <a:effectLst/>
                          <a:latin typeface="+mn-lt"/>
                        </a:rPr>
                        <a:t>358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341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314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293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268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253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223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201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182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168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128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83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42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20</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428550"/>
                  </a:ext>
                </a:extLst>
              </a:tr>
            </a:tbl>
          </a:graphicData>
        </a:graphic>
      </p:graphicFrame>
      <p:sp>
        <p:nvSpPr>
          <p:cNvPr id="1676" name="Rectangle 306">
            <a:extLst>
              <a:ext uri="{FF2B5EF4-FFF2-40B4-BE49-F238E27FC236}">
                <a16:creationId xmlns:a16="http://schemas.microsoft.com/office/drawing/2014/main" id="{4F4623FE-1FD7-9694-A442-949A8B5D6C6E}"/>
              </a:ext>
            </a:extLst>
          </p:cNvPr>
          <p:cNvSpPr>
            <a:spLocks noChangeArrowheads="1"/>
          </p:cNvSpPr>
          <p:nvPr/>
        </p:nvSpPr>
        <p:spPr bwMode="auto">
          <a:xfrm>
            <a:off x="1402372" y="2938305"/>
            <a:ext cx="58727" cy="59779"/>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1677" name="Freeform 135">
            <a:extLst>
              <a:ext uri="{FF2B5EF4-FFF2-40B4-BE49-F238E27FC236}">
                <a16:creationId xmlns:a16="http://schemas.microsoft.com/office/drawing/2014/main" id="{B54A610E-06A4-4E30-205A-DA1D4E5BAAC1}"/>
              </a:ext>
            </a:extLst>
          </p:cNvPr>
          <p:cNvSpPr>
            <a:spLocks/>
          </p:cNvSpPr>
          <p:nvPr/>
        </p:nvSpPr>
        <p:spPr bwMode="auto">
          <a:xfrm>
            <a:off x="1403459" y="3171562"/>
            <a:ext cx="56552" cy="52169"/>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cxnSp>
        <p:nvCxnSpPr>
          <p:cNvPr id="1678" name="Straight Connector 1677">
            <a:extLst>
              <a:ext uri="{FF2B5EF4-FFF2-40B4-BE49-F238E27FC236}">
                <a16:creationId xmlns:a16="http://schemas.microsoft.com/office/drawing/2014/main" id="{14A6A093-D93F-7E42-69EA-8C9A66179073}"/>
              </a:ext>
            </a:extLst>
          </p:cNvPr>
          <p:cNvCxnSpPr/>
          <p:nvPr/>
        </p:nvCxnSpPr>
        <p:spPr>
          <a:xfrm>
            <a:off x="1300043" y="2969977"/>
            <a:ext cx="263385" cy="0"/>
          </a:xfrm>
          <a:prstGeom prst="line">
            <a:avLst/>
          </a:prstGeom>
          <a:noFill/>
          <a:ln w="190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79" name="Straight Connector 1678">
            <a:extLst>
              <a:ext uri="{FF2B5EF4-FFF2-40B4-BE49-F238E27FC236}">
                <a16:creationId xmlns:a16="http://schemas.microsoft.com/office/drawing/2014/main" id="{CE9E4714-0189-7750-AF8E-FECDA041CE20}"/>
              </a:ext>
            </a:extLst>
          </p:cNvPr>
          <p:cNvCxnSpPr/>
          <p:nvPr/>
        </p:nvCxnSpPr>
        <p:spPr>
          <a:xfrm>
            <a:off x="1300043" y="3197645"/>
            <a:ext cx="263385" cy="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2592" name="Rectangle 10">
            <a:extLst>
              <a:ext uri="{FF2B5EF4-FFF2-40B4-BE49-F238E27FC236}">
                <a16:creationId xmlns:a16="http://schemas.microsoft.com/office/drawing/2014/main" id="{4D4D1F0E-953E-6BD2-9309-C7AC0F414261}"/>
              </a:ext>
            </a:extLst>
          </p:cNvPr>
          <p:cNvSpPr>
            <a:spLocks noChangeArrowheads="1"/>
          </p:cNvSpPr>
          <p:nvPr/>
        </p:nvSpPr>
        <p:spPr bwMode="auto">
          <a:xfrm>
            <a:off x="1570416" y="2876014"/>
            <a:ext cx="1942373" cy="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0" rIns="72000" bIns="0" anchor="t">
            <a:spAutoFit/>
          </a:bodyPr>
          <a:lstStyle/>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Enzalutamide combination</a:t>
            </a:r>
          </a:p>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Leuprolide acetate</a:t>
            </a:r>
          </a:p>
        </p:txBody>
      </p:sp>
      <p:sp>
        <p:nvSpPr>
          <p:cNvPr id="2" name="TextBox 1">
            <a:extLst>
              <a:ext uri="{FF2B5EF4-FFF2-40B4-BE49-F238E27FC236}">
                <a16:creationId xmlns:a16="http://schemas.microsoft.com/office/drawing/2014/main" id="{5D6124E5-CA4C-B05F-903E-227F919A29C1}"/>
              </a:ext>
            </a:extLst>
          </p:cNvPr>
          <p:cNvSpPr txBox="1"/>
          <p:nvPr/>
        </p:nvSpPr>
        <p:spPr>
          <a:xfrm>
            <a:off x="9255227" y="6534426"/>
            <a:ext cx="284271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rial" panose="020B0604020202020204"/>
                <a:ea typeface="MS PGothic" charset="0"/>
                <a:cs typeface="+mn-cs"/>
              </a:rPr>
              <a:t>Shore N et al. AUA 2023;Abstract LBA02-09.</a:t>
            </a:r>
            <a:endParaRPr kumimoji="0" lang="en-US" sz="1000" b="0" i="0" u="none" strike="noStrike" kern="1200" cap="none" spc="0" normalizeH="0" baseline="0" noProof="0" dirty="0">
              <a:ln>
                <a:noFill/>
              </a:ln>
              <a:solidFill>
                <a:prstClr val="white"/>
              </a:solidFill>
              <a:effectLst/>
              <a:uLnTx/>
              <a:uFillTx/>
              <a:latin typeface="Calibri"/>
              <a:ea typeface="MS PGothic" charset="0"/>
              <a:cs typeface="+mn-cs"/>
            </a:endParaRPr>
          </a:p>
        </p:txBody>
      </p:sp>
    </p:spTree>
    <p:custDataLst>
      <p:tags r:id="rId1"/>
    </p:custDataLst>
    <p:extLst>
      <p:ext uri="{BB962C8B-B14F-4D97-AF65-F5344CB8AC3E}">
        <p14:creationId xmlns:p14="http://schemas.microsoft.com/office/powerpoint/2010/main" val="1312663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Rectangle 10">
            <a:extLst>
              <a:ext uri="{FF2B5EF4-FFF2-40B4-BE49-F238E27FC236}">
                <a16:creationId xmlns:a16="http://schemas.microsoft.com/office/drawing/2014/main" id="{5065E101-7D3E-00CB-E172-DBA10CC560A3}"/>
              </a:ext>
            </a:extLst>
          </p:cNvPr>
          <p:cNvSpPr>
            <a:spLocks noChangeArrowheads="1"/>
          </p:cNvSpPr>
          <p:nvPr/>
        </p:nvSpPr>
        <p:spPr bwMode="auto">
          <a:xfrm>
            <a:off x="1018061" y="5118194"/>
            <a:ext cx="72826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Time to PSA progression (mo)</a:t>
            </a:r>
          </a:p>
        </p:txBody>
      </p:sp>
      <p:sp>
        <p:nvSpPr>
          <p:cNvPr id="1085" name="Rectangle 10">
            <a:extLst>
              <a:ext uri="{FF2B5EF4-FFF2-40B4-BE49-F238E27FC236}">
                <a16:creationId xmlns:a16="http://schemas.microsoft.com/office/drawing/2014/main" id="{F06C8286-925F-5A5E-7A18-CF9C11DC70AA}"/>
              </a:ext>
            </a:extLst>
          </p:cNvPr>
          <p:cNvSpPr>
            <a:spLocks noChangeArrowheads="1"/>
          </p:cNvSpPr>
          <p:nvPr/>
        </p:nvSpPr>
        <p:spPr bwMode="auto">
          <a:xfrm>
            <a:off x="626823" y="2207666"/>
            <a:ext cx="4002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100</a:t>
            </a:r>
          </a:p>
        </p:txBody>
      </p:sp>
      <p:sp>
        <p:nvSpPr>
          <p:cNvPr id="1086" name="Rectangle 10">
            <a:extLst>
              <a:ext uri="{FF2B5EF4-FFF2-40B4-BE49-F238E27FC236}">
                <a16:creationId xmlns:a16="http://schemas.microsoft.com/office/drawing/2014/main" id="{CC9B963E-4F8B-4C57-7CC7-99D40834BD1A}"/>
              </a:ext>
            </a:extLst>
          </p:cNvPr>
          <p:cNvSpPr>
            <a:spLocks noChangeArrowheads="1"/>
          </p:cNvSpPr>
          <p:nvPr/>
        </p:nvSpPr>
        <p:spPr bwMode="auto">
          <a:xfrm>
            <a:off x="984626" y="4782721"/>
            <a:ext cx="84960"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0</a:t>
            </a:r>
          </a:p>
        </p:txBody>
      </p:sp>
      <p:sp>
        <p:nvSpPr>
          <p:cNvPr id="1087" name="Freeform 8">
            <a:extLst>
              <a:ext uri="{FF2B5EF4-FFF2-40B4-BE49-F238E27FC236}">
                <a16:creationId xmlns:a16="http://schemas.microsoft.com/office/drawing/2014/main" id="{0883A81A-AC9D-05EF-8D71-8F6094AF971B}"/>
              </a:ext>
            </a:extLst>
          </p:cNvPr>
          <p:cNvSpPr>
            <a:spLocks/>
          </p:cNvSpPr>
          <p:nvPr/>
        </p:nvSpPr>
        <p:spPr bwMode="auto">
          <a:xfrm>
            <a:off x="1027106" y="2299999"/>
            <a:ext cx="7273560" cy="2483065"/>
          </a:xfrm>
          <a:custGeom>
            <a:avLst/>
            <a:gdLst>
              <a:gd name="T0" fmla="*/ 0 w 3067"/>
              <a:gd name="T1" fmla="*/ 0 h 1963"/>
              <a:gd name="T2" fmla="*/ 0 w 3067"/>
              <a:gd name="T3" fmla="*/ 2147483647 h 1963"/>
              <a:gd name="T4" fmla="*/ 2147483647 w 3067"/>
              <a:gd name="T5" fmla="*/ 2147483647 h 1963"/>
              <a:gd name="T6" fmla="*/ 0 60000 65536"/>
              <a:gd name="T7" fmla="*/ 0 60000 65536"/>
              <a:gd name="T8" fmla="*/ 0 60000 65536"/>
              <a:gd name="T9" fmla="*/ 0 w 3067"/>
              <a:gd name="T10" fmla="*/ 0 h 1963"/>
              <a:gd name="T11" fmla="*/ 3067 w 3067"/>
              <a:gd name="T12" fmla="*/ 1963 h 1963"/>
            </a:gdLst>
            <a:ahLst/>
            <a:cxnLst>
              <a:cxn ang="T6">
                <a:pos x="T0" y="T1"/>
              </a:cxn>
              <a:cxn ang="T7">
                <a:pos x="T2" y="T3"/>
              </a:cxn>
              <a:cxn ang="T8">
                <a:pos x="T4" y="T5"/>
              </a:cxn>
            </a:cxnLst>
            <a:rect l="T9" t="T10" r="T11" b="T12"/>
            <a:pathLst>
              <a:path w="3067" h="1963">
                <a:moveTo>
                  <a:pt x="0" y="0"/>
                </a:moveTo>
                <a:lnTo>
                  <a:pt x="0" y="1963"/>
                </a:lnTo>
                <a:lnTo>
                  <a:pt x="3067" y="1963"/>
                </a:lnTo>
              </a:path>
            </a:pathLst>
          </a:custGeom>
          <a:noFill/>
          <a:ln w="12700" cap="sq" cmpd="sng">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88" name="Line 9">
            <a:extLst>
              <a:ext uri="{FF2B5EF4-FFF2-40B4-BE49-F238E27FC236}">
                <a16:creationId xmlns:a16="http://schemas.microsoft.com/office/drawing/2014/main" id="{A02CC3F0-84DE-50B9-9C48-02BDC446BC2A}"/>
              </a:ext>
            </a:extLst>
          </p:cNvPr>
          <p:cNvSpPr>
            <a:spLocks noChangeShapeType="1"/>
          </p:cNvSpPr>
          <p:nvPr/>
        </p:nvSpPr>
        <p:spPr bwMode="auto">
          <a:xfrm>
            <a:off x="968427" y="2299999"/>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89" name="Line 15">
            <a:extLst>
              <a:ext uri="{FF2B5EF4-FFF2-40B4-BE49-F238E27FC236}">
                <a16:creationId xmlns:a16="http://schemas.microsoft.com/office/drawing/2014/main" id="{D6F8E772-669F-FC2C-A7AD-735CD92211DD}"/>
              </a:ext>
            </a:extLst>
          </p:cNvPr>
          <p:cNvSpPr>
            <a:spLocks noChangeShapeType="1"/>
          </p:cNvSpPr>
          <p:nvPr/>
        </p:nvSpPr>
        <p:spPr bwMode="auto">
          <a:xfrm>
            <a:off x="968427" y="2797997"/>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0" name="Line 16">
            <a:extLst>
              <a:ext uri="{FF2B5EF4-FFF2-40B4-BE49-F238E27FC236}">
                <a16:creationId xmlns:a16="http://schemas.microsoft.com/office/drawing/2014/main" id="{99B31F44-A85B-E29A-8555-2F4894710B15}"/>
              </a:ext>
            </a:extLst>
          </p:cNvPr>
          <p:cNvSpPr>
            <a:spLocks noChangeShapeType="1"/>
          </p:cNvSpPr>
          <p:nvPr/>
        </p:nvSpPr>
        <p:spPr bwMode="auto">
          <a:xfrm>
            <a:off x="968427" y="3295996"/>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1" name="Line 17">
            <a:extLst>
              <a:ext uri="{FF2B5EF4-FFF2-40B4-BE49-F238E27FC236}">
                <a16:creationId xmlns:a16="http://schemas.microsoft.com/office/drawing/2014/main" id="{6AFFFB07-01DA-3CD2-2C82-D93C62443B4C}"/>
              </a:ext>
            </a:extLst>
          </p:cNvPr>
          <p:cNvSpPr>
            <a:spLocks noChangeShapeType="1"/>
          </p:cNvSpPr>
          <p:nvPr/>
        </p:nvSpPr>
        <p:spPr bwMode="auto">
          <a:xfrm>
            <a:off x="968427" y="3793995"/>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2" name="Line 18">
            <a:extLst>
              <a:ext uri="{FF2B5EF4-FFF2-40B4-BE49-F238E27FC236}">
                <a16:creationId xmlns:a16="http://schemas.microsoft.com/office/drawing/2014/main" id="{87D519E8-0EEE-ECEB-4B7E-8E653D11C244}"/>
              </a:ext>
            </a:extLst>
          </p:cNvPr>
          <p:cNvSpPr>
            <a:spLocks noChangeShapeType="1"/>
          </p:cNvSpPr>
          <p:nvPr/>
        </p:nvSpPr>
        <p:spPr bwMode="auto">
          <a:xfrm>
            <a:off x="968427" y="4291993"/>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3" name="Line 19">
            <a:extLst>
              <a:ext uri="{FF2B5EF4-FFF2-40B4-BE49-F238E27FC236}">
                <a16:creationId xmlns:a16="http://schemas.microsoft.com/office/drawing/2014/main" id="{57432164-5CD0-8254-234B-27834136A937}"/>
              </a:ext>
            </a:extLst>
          </p:cNvPr>
          <p:cNvSpPr>
            <a:spLocks noChangeShapeType="1"/>
          </p:cNvSpPr>
          <p:nvPr/>
        </p:nvSpPr>
        <p:spPr bwMode="auto">
          <a:xfrm>
            <a:off x="968427" y="4783063"/>
            <a:ext cx="58679"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4" name="Line 20">
            <a:extLst>
              <a:ext uri="{FF2B5EF4-FFF2-40B4-BE49-F238E27FC236}">
                <a16:creationId xmlns:a16="http://schemas.microsoft.com/office/drawing/2014/main" id="{4E3A8372-071E-60B8-D0D9-188B821AFD05}"/>
              </a:ext>
            </a:extLst>
          </p:cNvPr>
          <p:cNvSpPr>
            <a:spLocks noChangeShapeType="1"/>
          </p:cNvSpPr>
          <p:nvPr/>
        </p:nvSpPr>
        <p:spPr bwMode="auto">
          <a:xfrm rot="16200000">
            <a:off x="997809"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5" name="Line 24">
            <a:extLst>
              <a:ext uri="{FF2B5EF4-FFF2-40B4-BE49-F238E27FC236}">
                <a16:creationId xmlns:a16="http://schemas.microsoft.com/office/drawing/2014/main" id="{C327E214-9939-FFF9-9A25-33D0F2B3C7D5}"/>
              </a:ext>
            </a:extLst>
          </p:cNvPr>
          <p:cNvSpPr>
            <a:spLocks noChangeShapeType="1"/>
          </p:cNvSpPr>
          <p:nvPr/>
        </p:nvSpPr>
        <p:spPr bwMode="auto">
          <a:xfrm rot="16200000">
            <a:off x="1936332"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6" name="Line 26">
            <a:extLst>
              <a:ext uri="{FF2B5EF4-FFF2-40B4-BE49-F238E27FC236}">
                <a16:creationId xmlns:a16="http://schemas.microsoft.com/office/drawing/2014/main" id="{B2DE1AA8-DA42-F1BC-39F7-BF27155F3A2D}"/>
              </a:ext>
            </a:extLst>
          </p:cNvPr>
          <p:cNvSpPr>
            <a:spLocks noChangeShapeType="1"/>
          </p:cNvSpPr>
          <p:nvPr/>
        </p:nvSpPr>
        <p:spPr bwMode="auto">
          <a:xfrm rot="16200000">
            <a:off x="4282641"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097" name="Rectangle 10">
            <a:extLst>
              <a:ext uri="{FF2B5EF4-FFF2-40B4-BE49-F238E27FC236}">
                <a16:creationId xmlns:a16="http://schemas.microsoft.com/office/drawing/2014/main" id="{75E9A10A-05F1-C883-C004-ED3238EEC81A}"/>
              </a:ext>
            </a:extLst>
          </p:cNvPr>
          <p:cNvSpPr>
            <a:spLocks noChangeArrowheads="1"/>
          </p:cNvSpPr>
          <p:nvPr/>
        </p:nvSpPr>
        <p:spPr bwMode="auto">
          <a:xfrm rot="16200000">
            <a:off x="-740063" y="3403033"/>
            <a:ext cx="24830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PSA progression free (%)</a:t>
            </a:r>
          </a:p>
        </p:txBody>
      </p:sp>
      <p:sp>
        <p:nvSpPr>
          <p:cNvPr id="1098" name="Rectangle 10">
            <a:extLst>
              <a:ext uri="{FF2B5EF4-FFF2-40B4-BE49-F238E27FC236}">
                <a16:creationId xmlns:a16="http://schemas.microsoft.com/office/drawing/2014/main" id="{B29E9A66-BCF6-018F-B514-82A593D59D44}"/>
              </a:ext>
            </a:extLst>
          </p:cNvPr>
          <p:cNvSpPr>
            <a:spLocks noChangeArrowheads="1"/>
          </p:cNvSpPr>
          <p:nvPr/>
        </p:nvSpPr>
        <p:spPr bwMode="auto">
          <a:xfrm>
            <a:off x="711780" y="2705664"/>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80</a:t>
            </a:r>
          </a:p>
        </p:txBody>
      </p:sp>
      <p:sp>
        <p:nvSpPr>
          <p:cNvPr id="1099" name="Rectangle 10">
            <a:extLst>
              <a:ext uri="{FF2B5EF4-FFF2-40B4-BE49-F238E27FC236}">
                <a16:creationId xmlns:a16="http://schemas.microsoft.com/office/drawing/2014/main" id="{ED1642FF-9A13-3DD9-8220-0174273C4548}"/>
              </a:ext>
            </a:extLst>
          </p:cNvPr>
          <p:cNvSpPr>
            <a:spLocks noChangeArrowheads="1"/>
          </p:cNvSpPr>
          <p:nvPr/>
        </p:nvSpPr>
        <p:spPr bwMode="auto">
          <a:xfrm>
            <a:off x="711780" y="3203663"/>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60</a:t>
            </a:r>
          </a:p>
        </p:txBody>
      </p:sp>
      <p:sp>
        <p:nvSpPr>
          <p:cNvPr id="1100" name="Rectangle 10">
            <a:extLst>
              <a:ext uri="{FF2B5EF4-FFF2-40B4-BE49-F238E27FC236}">
                <a16:creationId xmlns:a16="http://schemas.microsoft.com/office/drawing/2014/main" id="{98713C7F-F2CD-B92C-77DC-974F12D334A7}"/>
              </a:ext>
            </a:extLst>
          </p:cNvPr>
          <p:cNvSpPr>
            <a:spLocks noChangeArrowheads="1"/>
          </p:cNvSpPr>
          <p:nvPr/>
        </p:nvSpPr>
        <p:spPr bwMode="auto">
          <a:xfrm>
            <a:off x="711780" y="3701661"/>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40</a:t>
            </a:r>
          </a:p>
        </p:txBody>
      </p:sp>
      <p:sp>
        <p:nvSpPr>
          <p:cNvPr id="1101" name="Rectangle 10">
            <a:extLst>
              <a:ext uri="{FF2B5EF4-FFF2-40B4-BE49-F238E27FC236}">
                <a16:creationId xmlns:a16="http://schemas.microsoft.com/office/drawing/2014/main" id="{8C978C92-90CB-A8A9-B19A-AEEF902A0C7B}"/>
              </a:ext>
            </a:extLst>
          </p:cNvPr>
          <p:cNvSpPr>
            <a:spLocks noChangeArrowheads="1"/>
          </p:cNvSpPr>
          <p:nvPr/>
        </p:nvSpPr>
        <p:spPr bwMode="auto">
          <a:xfrm>
            <a:off x="711780" y="4199660"/>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20</a:t>
            </a:r>
          </a:p>
        </p:txBody>
      </p:sp>
      <p:sp>
        <p:nvSpPr>
          <p:cNvPr id="1102" name="Rectangle 10">
            <a:extLst>
              <a:ext uri="{FF2B5EF4-FFF2-40B4-BE49-F238E27FC236}">
                <a16:creationId xmlns:a16="http://schemas.microsoft.com/office/drawing/2014/main" id="{6B408BF1-FF7E-E91C-D140-EC22833765E3}"/>
              </a:ext>
            </a:extLst>
          </p:cNvPr>
          <p:cNvSpPr>
            <a:spLocks noChangeArrowheads="1"/>
          </p:cNvSpPr>
          <p:nvPr/>
        </p:nvSpPr>
        <p:spPr bwMode="auto">
          <a:xfrm>
            <a:off x="796739" y="4690731"/>
            <a:ext cx="2303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0</a:t>
            </a:r>
          </a:p>
        </p:txBody>
      </p:sp>
      <p:sp>
        <p:nvSpPr>
          <p:cNvPr id="1103" name="Rectangle 10">
            <a:extLst>
              <a:ext uri="{FF2B5EF4-FFF2-40B4-BE49-F238E27FC236}">
                <a16:creationId xmlns:a16="http://schemas.microsoft.com/office/drawing/2014/main" id="{2ECADABF-9EC4-B5F4-21A5-B953568C250F}"/>
              </a:ext>
            </a:extLst>
          </p:cNvPr>
          <p:cNvSpPr>
            <a:spLocks noChangeArrowheads="1"/>
          </p:cNvSpPr>
          <p:nvPr/>
        </p:nvSpPr>
        <p:spPr bwMode="auto">
          <a:xfrm>
            <a:off x="1880669"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12</a:t>
            </a:r>
          </a:p>
        </p:txBody>
      </p:sp>
      <p:sp>
        <p:nvSpPr>
          <p:cNvPr id="1104" name="Rectangle 10">
            <a:extLst>
              <a:ext uri="{FF2B5EF4-FFF2-40B4-BE49-F238E27FC236}">
                <a16:creationId xmlns:a16="http://schemas.microsoft.com/office/drawing/2014/main" id="{8CEA0FBB-0D5D-637F-B16E-5445808CED73}"/>
              </a:ext>
            </a:extLst>
          </p:cNvPr>
          <p:cNvSpPr>
            <a:spLocks noChangeArrowheads="1"/>
          </p:cNvSpPr>
          <p:nvPr/>
        </p:nvSpPr>
        <p:spPr bwMode="auto">
          <a:xfrm>
            <a:off x="4226978"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42</a:t>
            </a:r>
          </a:p>
        </p:txBody>
      </p:sp>
      <p:sp>
        <p:nvSpPr>
          <p:cNvPr id="1105" name="Line 32">
            <a:extLst>
              <a:ext uri="{FF2B5EF4-FFF2-40B4-BE49-F238E27FC236}">
                <a16:creationId xmlns:a16="http://schemas.microsoft.com/office/drawing/2014/main" id="{A1FC097F-E084-0871-B120-DCDAA50E7BD8}"/>
              </a:ext>
            </a:extLst>
          </p:cNvPr>
          <p:cNvSpPr>
            <a:spLocks noChangeShapeType="1"/>
          </p:cNvSpPr>
          <p:nvPr/>
        </p:nvSpPr>
        <p:spPr bwMode="auto">
          <a:xfrm rot="16200000">
            <a:off x="8036734"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06" name="Rectangle 10">
            <a:extLst>
              <a:ext uri="{FF2B5EF4-FFF2-40B4-BE49-F238E27FC236}">
                <a16:creationId xmlns:a16="http://schemas.microsoft.com/office/drawing/2014/main" id="{3E923953-C7CD-493D-314C-CCEC8DA74470}"/>
              </a:ext>
            </a:extLst>
          </p:cNvPr>
          <p:cNvSpPr>
            <a:spLocks noChangeArrowheads="1"/>
          </p:cNvSpPr>
          <p:nvPr/>
        </p:nvSpPr>
        <p:spPr bwMode="auto">
          <a:xfrm>
            <a:off x="7981072"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90</a:t>
            </a:r>
          </a:p>
        </p:txBody>
      </p:sp>
      <p:sp>
        <p:nvSpPr>
          <p:cNvPr id="1107" name="Line 32">
            <a:extLst>
              <a:ext uri="{FF2B5EF4-FFF2-40B4-BE49-F238E27FC236}">
                <a16:creationId xmlns:a16="http://schemas.microsoft.com/office/drawing/2014/main" id="{5278A4C4-682F-8B19-B3BB-E0C54A27CD0E}"/>
              </a:ext>
            </a:extLst>
          </p:cNvPr>
          <p:cNvSpPr>
            <a:spLocks noChangeShapeType="1"/>
          </p:cNvSpPr>
          <p:nvPr/>
        </p:nvSpPr>
        <p:spPr bwMode="auto">
          <a:xfrm rot="16200000">
            <a:off x="7567473"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08" name="Rectangle 10">
            <a:extLst>
              <a:ext uri="{FF2B5EF4-FFF2-40B4-BE49-F238E27FC236}">
                <a16:creationId xmlns:a16="http://schemas.microsoft.com/office/drawing/2014/main" id="{55CB5D17-FCB2-8DEF-E409-150ECB284BB9}"/>
              </a:ext>
            </a:extLst>
          </p:cNvPr>
          <p:cNvSpPr>
            <a:spLocks noChangeArrowheads="1"/>
          </p:cNvSpPr>
          <p:nvPr/>
        </p:nvSpPr>
        <p:spPr bwMode="auto">
          <a:xfrm>
            <a:off x="7511810"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84</a:t>
            </a:r>
          </a:p>
        </p:txBody>
      </p:sp>
      <p:sp>
        <p:nvSpPr>
          <p:cNvPr id="1109" name="Line 32">
            <a:extLst>
              <a:ext uri="{FF2B5EF4-FFF2-40B4-BE49-F238E27FC236}">
                <a16:creationId xmlns:a16="http://schemas.microsoft.com/office/drawing/2014/main" id="{31EF9E9D-0C83-7BEB-B515-E4341F10FE44}"/>
              </a:ext>
            </a:extLst>
          </p:cNvPr>
          <p:cNvSpPr>
            <a:spLocks noChangeShapeType="1"/>
          </p:cNvSpPr>
          <p:nvPr/>
        </p:nvSpPr>
        <p:spPr bwMode="auto">
          <a:xfrm rot="16200000">
            <a:off x="7098211"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10" name="Rectangle 10">
            <a:extLst>
              <a:ext uri="{FF2B5EF4-FFF2-40B4-BE49-F238E27FC236}">
                <a16:creationId xmlns:a16="http://schemas.microsoft.com/office/drawing/2014/main" id="{A8357778-BB97-A937-3744-EC72AEF69400}"/>
              </a:ext>
            </a:extLst>
          </p:cNvPr>
          <p:cNvSpPr>
            <a:spLocks noChangeArrowheads="1"/>
          </p:cNvSpPr>
          <p:nvPr/>
        </p:nvSpPr>
        <p:spPr bwMode="auto">
          <a:xfrm>
            <a:off x="7042548"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78</a:t>
            </a:r>
          </a:p>
        </p:txBody>
      </p:sp>
      <p:sp>
        <p:nvSpPr>
          <p:cNvPr id="1111" name="Line 32">
            <a:extLst>
              <a:ext uri="{FF2B5EF4-FFF2-40B4-BE49-F238E27FC236}">
                <a16:creationId xmlns:a16="http://schemas.microsoft.com/office/drawing/2014/main" id="{49C0E5D0-D4CF-942C-C90B-F0E43C42DE26}"/>
              </a:ext>
            </a:extLst>
          </p:cNvPr>
          <p:cNvSpPr>
            <a:spLocks noChangeShapeType="1"/>
          </p:cNvSpPr>
          <p:nvPr/>
        </p:nvSpPr>
        <p:spPr bwMode="auto">
          <a:xfrm rot="16200000">
            <a:off x="6628949"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12" name="Rectangle 10">
            <a:extLst>
              <a:ext uri="{FF2B5EF4-FFF2-40B4-BE49-F238E27FC236}">
                <a16:creationId xmlns:a16="http://schemas.microsoft.com/office/drawing/2014/main" id="{8527ABD5-77EA-1C06-27A9-3D1CF52727F4}"/>
              </a:ext>
            </a:extLst>
          </p:cNvPr>
          <p:cNvSpPr>
            <a:spLocks noChangeArrowheads="1"/>
          </p:cNvSpPr>
          <p:nvPr/>
        </p:nvSpPr>
        <p:spPr bwMode="auto">
          <a:xfrm>
            <a:off x="6573286"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72</a:t>
            </a:r>
          </a:p>
        </p:txBody>
      </p:sp>
      <p:sp>
        <p:nvSpPr>
          <p:cNvPr id="1113" name="Line 32">
            <a:extLst>
              <a:ext uri="{FF2B5EF4-FFF2-40B4-BE49-F238E27FC236}">
                <a16:creationId xmlns:a16="http://schemas.microsoft.com/office/drawing/2014/main" id="{E1599B87-53F8-C340-A0A2-EC8312BA9B82}"/>
              </a:ext>
            </a:extLst>
          </p:cNvPr>
          <p:cNvSpPr>
            <a:spLocks noChangeShapeType="1"/>
          </p:cNvSpPr>
          <p:nvPr/>
        </p:nvSpPr>
        <p:spPr bwMode="auto">
          <a:xfrm rot="16200000">
            <a:off x="6159688"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14" name="Rectangle 10">
            <a:extLst>
              <a:ext uri="{FF2B5EF4-FFF2-40B4-BE49-F238E27FC236}">
                <a16:creationId xmlns:a16="http://schemas.microsoft.com/office/drawing/2014/main" id="{FB93C4C6-7934-E6F5-36F3-127CB3073A2C}"/>
              </a:ext>
            </a:extLst>
          </p:cNvPr>
          <p:cNvSpPr>
            <a:spLocks noChangeArrowheads="1"/>
          </p:cNvSpPr>
          <p:nvPr/>
        </p:nvSpPr>
        <p:spPr bwMode="auto">
          <a:xfrm>
            <a:off x="6104025"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66</a:t>
            </a:r>
          </a:p>
        </p:txBody>
      </p:sp>
      <p:sp>
        <p:nvSpPr>
          <p:cNvPr id="1115" name="Line 32">
            <a:extLst>
              <a:ext uri="{FF2B5EF4-FFF2-40B4-BE49-F238E27FC236}">
                <a16:creationId xmlns:a16="http://schemas.microsoft.com/office/drawing/2014/main" id="{D6C8529E-4DE2-AEF1-98F7-85308E29D76E}"/>
              </a:ext>
            </a:extLst>
          </p:cNvPr>
          <p:cNvSpPr>
            <a:spLocks noChangeShapeType="1"/>
          </p:cNvSpPr>
          <p:nvPr/>
        </p:nvSpPr>
        <p:spPr bwMode="auto">
          <a:xfrm rot="16200000">
            <a:off x="5690426"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16" name="Rectangle 10">
            <a:extLst>
              <a:ext uri="{FF2B5EF4-FFF2-40B4-BE49-F238E27FC236}">
                <a16:creationId xmlns:a16="http://schemas.microsoft.com/office/drawing/2014/main" id="{9EE86924-B2AD-B9CE-3FD5-BCEA8B20C091}"/>
              </a:ext>
            </a:extLst>
          </p:cNvPr>
          <p:cNvSpPr>
            <a:spLocks noChangeArrowheads="1"/>
          </p:cNvSpPr>
          <p:nvPr/>
        </p:nvSpPr>
        <p:spPr bwMode="auto">
          <a:xfrm>
            <a:off x="5634763"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60</a:t>
            </a:r>
          </a:p>
        </p:txBody>
      </p:sp>
      <p:sp>
        <p:nvSpPr>
          <p:cNvPr id="1117" name="Line 32">
            <a:extLst>
              <a:ext uri="{FF2B5EF4-FFF2-40B4-BE49-F238E27FC236}">
                <a16:creationId xmlns:a16="http://schemas.microsoft.com/office/drawing/2014/main" id="{3ED7C196-FEF2-4C15-EEAE-E47A083E55E2}"/>
              </a:ext>
            </a:extLst>
          </p:cNvPr>
          <p:cNvSpPr>
            <a:spLocks noChangeShapeType="1"/>
          </p:cNvSpPr>
          <p:nvPr/>
        </p:nvSpPr>
        <p:spPr bwMode="auto">
          <a:xfrm rot="16200000">
            <a:off x="5221164"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18" name="Rectangle 10">
            <a:extLst>
              <a:ext uri="{FF2B5EF4-FFF2-40B4-BE49-F238E27FC236}">
                <a16:creationId xmlns:a16="http://schemas.microsoft.com/office/drawing/2014/main" id="{64455EA8-ED6B-D6CF-978B-64D487E94894}"/>
              </a:ext>
            </a:extLst>
          </p:cNvPr>
          <p:cNvSpPr>
            <a:spLocks noChangeArrowheads="1"/>
          </p:cNvSpPr>
          <p:nvPr/>
        </p:nvSpPr>
        <p:spPr bwMode="auto">
          <a:xfrm>
            <a:off x="5165501"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54</a:t>
            </a:r>
          </a:p>
        </p:txBody>
      </p:sp>
      <p:sp>
        <p:nvSpPr>
          <p:cNvPr id="1119" name="Line 32">
            <a:extLst>
              <a:ext uri="{FF2B5EF4-FFF2-40B4-BE49-F238E27FC236}">
                <a16:creationId xmlns:a16="http://schemas.microsoft.com/office/drawing/2014/main" id="{545F5CC1-B0A5-DE58-57A3-60E4E82F54C4}"/>
              </a:ext>
            </a:extLst>
          </p:cNvPr>
          <p:cNvSpPr>
            <a:spLocks noChangeShapeType="1"/>
          </p:cNvSpPr>
          <p:nvPr/>
        </p:nvSpPr>
        <p:spPr bwMode="auto">
          <a:xfrm rot="16200000">
            <a:off x="4751903"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20" name="Rectangle 10">
            <a:extLst>
              <a:ext uri="{FF2B5EF4-FFF2-40B4-BE49-F238E27FC236}">
                <a16:creationId xmlns:a16="http://schemas.microsoft.com/office/drawing/2014/main" id="{005C1CC3-CBAD-1940-B9CE-7105A40B960D}"/>
              </a:ext>
            </a:extLst>
          </p:cNvPr>
          <p:cNvSpPr>
            <a:spLocks noChangeArrowheads="1"/>
          </p:cNvSpPr>
          <p:nvPr/>
        </p:nvSpPr>
        <p:spPr bwMode="auto">
          <a:xfrm>
            <a:off x="4696240"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48</a:t>
            </a:r>
          </a:p>
        </p:txBody>
      </p:sp>
      <p:sp>
        <p:nvSpPr>
          <p:cNvPr id="1121" name="Line 32">
            <a:extLst>
              <a:ext uri="{FF2B5EF4-FFF2-40B4-BE49-F238E27FC236}">
                <a16:creationId xmlns:a16="http://schemas.microsoft.com/office/drawing/2014/main" id="{965E03DB-430A-2512-3FBB-52E598077566}"/>
              </a:ext>
            </a:extLst>
          </p:cNvPr>
          <p:cNvSpPr>
            <a:spLocks noChangeShapeType="1"/>
          </p:cNvSpPr>
          <p:nvPr/>
        </p:nvSpPr>
        <p:spPr bwMode="auto">
          <a:xfrm rot="16200000">
            <a:off x="3813379"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22" name="Rectangle 10">
            <a:extLst>
              <a:ext uri="{FF2B5EF4-FFF2-40B4-BE49-F238E27FC236}">
                <a16:creationId xmlns:a16="http://schemas.microsoft.com/office/drawing/2014/main" id="{2DD903B1-8959-6C86-5B45-75D1FC757C12}"/>
              </a:ext>
            </a:extLst>
          </p:cNvPr>
          <p:cNvSpPr>
            <a:spLocks noChangeArrowheads="1"/>
          </p:cNvSpPr>
          <p:nvPr/>
        </p:nvSpPr>
        <p:spPr bwMode="auto">
          <a:xfrm>
            <a:off x="3757716"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36</a:t>
            </a:r>
          </a:p>
        </p:txBody>
      </p:sp>
      <p:sp>
        <p:nvSpPr>
          <p:cNvPr id="1123" name="Line 32">
            <a:extLst>
              <a:ext uri="{FF2B5EF4-FFF2-40B4-BE49-F238E27FC236}">
                <a16:creationId xmlns:a16="http://schemas.microsoft.com/office/drawing/2014/main" id="{8EFFBF6C-3D49-74A8-7360-A225477364B6}"/>
              </a:ext>
            </a:extLst>
          </p:cNvPr>
          <p:cNvSpPr>
            <a:spLocks noChangeShapeType="1"/>
          </p:cNvSpPr>
          <p:nvPr/>
        </p:nvSpPr>
        <p:spPr bwMode="auto">
          <a:xfrm rot="16200000">
            <a:off x="3344118"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24" name="Rectangle 10">
            <a:extLst>
              <a:ext uri="{FF2B5EF4-FFF2-40B4-BE49-F238E27FC236}">
                <a16:creationId xmlns:a16="http://schemas.microsoft.com/office/drawing/2014/main" id="{31DE9EE8-C4FF-437A-F3AA-11CD8EE40927}"/>
              </a:ext>
            </a:extLst>
          </p:cNvPr>
          <p:cNvSpPr>
            <a:spLocks noChangeArrowheads="1"/>
          </p:cNvSpPr>
          <p:nvPr/>
        </p:nvSpPr>
        <p:spPr bwMode="auto">
          <a:xfrm>
            <a:off x="3288455"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30</a:t>
            </a:r>
          </a:p>
        </p:txBody>
      </p:sp>
      <p:sp>
        <p:nvSpPr>
          <p:cNvPr id="1125" name="Line 32">
            <a:extLst>
              <a:ext uri="{FF2B5EF4-FFF2-40B4-BE49-F238E27FC236}">
                <a16:creationId xmlns:a16="http://schemas.microsoft.com/office/drawing/2014/main" id="{C1323D0E-7BBF-83EB-D098-D63C069E75D7}"/>
              </a:ext>
            </a:extLst>
          </p:cNvPr>
          <p:cNvSpPr>
            <a:spLocks noChangeShapeType="1"/>
          </p:cNvSpPr>
          <p:nvPr/>
        </p:nvSpPr>
        <p:spPr bwMode="auto">
          <a:xfrm rot="16200000">
            <a:off x="2874856"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26" name="Rectangle 10">
            <a:extLst>
              <a:ext uri="{FF2B5EF4-FFF2-40B4-BE49-F238E27FC236}">
                <a16:creationId xmlns:a16="http://schemas.microsoft.com/office/drawing/2014/main" id="{73611068-E568-AA72-6EA8-8C4C458E300B}"/>
              </a:ext>
            </a:extLst>
          </p:cNvPr>
          <p:cNvSpPr>
            <a:spLocks noChangeArrowheads="1"/>
          </p:cNvSpPr>
          <p:nvPr/>
        </p:nvSpPr>
        <p:spPr bwMode="auto">
          <a:xfrm>
            <a:off x="2819193"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24</a:t>
            </a:r>
          </a:p>
        </p:txBody>
      </p:sp>
      <p:sp>
        <p:nvSpPr>
          <p:cNvPr id="1127" name="Line 32">
            <a:extLst>
              <a:ext uri="{FF2B5EF4-FFF2-40B4-BE49-F238E27FC236}">
                <a16:creationId xmlns:a16="http://schemas.microsoft.com/office/drawing/2014/main" id="{9926E890-8B54-8ABE-37C5-F1E3D41D8EE7}"/>
              </a:ext>
            </a:extLst>
          </p:cNvPr>
          <p:cNvSpPr>
            <a:spLocks noChangeShapeType="1"/>
          </p:cNvSpPr>
          <p:nvPr/>
        </p:nvSpPr>
        <p:spPr bwMode="auto">
          <a:xfrm rot="16200000">
            <a:off x="2405594" y="4812360"/>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28" name="Rectangle 10">
            <a:extLst>
              <a:ext uri="{FF2B5EF4-FFF2-40B4-BE49-F238E27FC236}">
                <a16:creationId xmlns:a16="http://schemas.microsoft.com/office/drawing/2014/main" id="{BC7A5E30-7115-8C44-2017-2A54D6E8395C}"/>
              </a:ext>
            </a:extLst>
          </p:cNvPr>
          <p:cNvSpPr>
            <a:spLocks noChangeArrowheads="1"/>
          </p:cNvSpPr>
          <p:nvPr/>
        </p:nvSpPr>
        <p:spPr bwMode="auto">
          <a:xfrm>
            <a:off x="2349931" y="4782721"/>
            <a:ext cx="169919"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18</a:t>
            </a:r>
          </a:p>
        </p:txBody>
      </p:sp>
      <p:sp>
        <p:nvSpPr>
          <p:cNvPr id="1129" name="Line 32">
            <a:extLst>
              <a:ext uri="{FF2B5EF4-FFF2-40B4-BE49-F238E27FC236}">
                <a16:creationId xmlns:a16="http://schemas.microsoft.com/office/drawing/2014/main" id="{33359E40-DED9-2C6D-10D4-8BC3DE81B433}"/>
              </a:ext>
            </a:extLst>
          </p:cNvPr>
          <p:cNvSpPr>
            <a:spLocks noChangeShapeType="1"/>
          </p:cNvSpPr>
          <p:nvPr/>
        </p:nvSpPr>
        <p:spPr bwMode="auto">
          <a:xfrm rot="16200000">
            <a:off x="1467071" y="4812359"/>
            <a:ext cx="58593" cy="0"/>
          </a:xfrm>
          <a:prstGeom prst="line">
            <a:avLst/>
          </a:prstGeom>
          <a:noFill/>
          <a:ln w="12700" cap="sq">
            <a:solidFill>
              <a:schemeClr val="bg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1130" name="Rectangle 10">
            <a:extLst>
              <a:ext uri="{FF2B5EF4-FFF2-40B4-BE49-F238E27FC236}">
                <a16:creationId xmlns:a16="http://schemas.microsoft.com/office/drawing/2014/main" id="{A5412D93-B505-FCAE-4BDB-EE51AFC9D467}"/>
              </a:ext>
            </a:extLst>
          </p:cNvPr>
          <p:cNvSpPr>
            <a:spLocks noChangeArrowheads="1"/>
          </p:cNvSpPr>
          <p:nvPr/>
        </p:nvSpPr>
        <p:spPr bwMode="auto">
          <a:xfrm>
            <a:off x="1453888" y="4782721"/>
            <a:ext cx="84960"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6</a:t>
            </a:r>
          </a:p>
        </p:txBody>
      </p:sp>
      <p:grpSp>
        <p:nvGrpSpPr>
          <p:cNvPr id="1131" name="Group 1130">
            <a:extLst>
              <a:ext uri="{FF2B5EF4-FFF2-40B4-BE49-F238E27FC236}">
                <a16:creationId xmlns:a16="http://schemas.microsoft.com/office/drawing/2014/main" id="{795502F9-FB35-250F-9A70-0CD5ABDBEE3A}"/>
              </a:ext>
            </a:extLst>
          </p:cNvPr>
          <p:cNvGrpSpPr/>
          <p:nvPr/>
        </p:nvGrpSpPr>
        <p:grpSpPr>
          <a:xfrm>
            <a:off x="999225" y="2273671"/>
            <a:ext cx="7277857" cy="980318"/>
            <a:chOff x="1046163" y="7053263"/>
            <a:chExt cx="10596563" cy="1430337"/>
          </a:xfrm>
        </p:grpSpPr>
        <p:sp>
          <p:nvSpPr>
            <p:cNvPr id="1307" name="Freeform 9">
              <a:extLst>
                <a:ext uri="{FF2B5EF4-FFF2-40B4-BE49-F238E27FC236}">
                  <a16:creationId xmlns:a16="http://schemas.microsoft.com/office/drawing/2014/main" id="{647A2723-80FF-0A20-F8AA-11B205A70300}"/>
                </a:ext>
              </a:extLst>
            </p:cNvPr>
            <p:cNvSpPr>
              <a:spLocks/>
            </p:cNvSpPr>
            <p:nvPr/>
          </p:nvSpPr>
          <p:spPr bwMode="auto">
            <a:xfrm>
              <a:off x="1087438" y="7091363"/>
              <a:ext cx="10555288" cy="1354138"/>
            </a:xfrm>
            <a:custGeom>
              <a:avLst/>
              <a:gdLst>
                <a:gd name="T0" fmla="*/ 582 w 6649"/>
                <a:gd name="T1" fmla="*/ 0 h 853"/>
                <a:gd name="T2" fmla="*/ 795 w 6649"/>
                <a:gd name="T3" fmla="*/ 55 h 853"/>
                <a:gd name="T4" fmla="*/ 978 w 6649"/>
                <a:gd name="T5" fmla="*/ 83 h 853"/>
                <a:gd name="T6" fmla="*/ 1182 w 6649"/>
                <a:gd name="T7" fmla="*/ 114 h 853"/>
                <a:gd name="T8" fmla="*/ 1230 w 6649"/>
                <a:gd name="T9" fmla="*/ 150 h 853"/>
                <a:gd name="T10" fmla="*/ 1294 w 6649"/>
                <a:gd name="T11" fmla="*/ 171 h 853"/>
                <a:gd name="T12" fmla="*/ 1384 w 6649"/>
                <a:gd name="T13" fmla="*/ 180 h 853"/>
                <a:gd name="T14" fmla="*/ 1578 w 6649"/>
                <a:gd name="T15" fmla="*/ 211 h 853"/>
                <a:gd name="T16" fmla="*/ 1771 w 6649"/>
                <a:gd name="T17" fmla="*/ 235 h 853"/>
                <a:gd name="T18" fmla="*/ 1785 w 6649"/>
                <a:gd name="T19" fmla="*/ 252 h 853"/>
                <a:gd name="T20" fmla="*/ 2167 w 6649"/>
                <a:gd name="T21" fmla="*/ 268 h 853"/>
                <a:gd name="T22" fmla="*/ 2176 w 6649"/>
                <a:gd name="T23" fmla="*/ 287 h 853"/>
                <a:gd name="T24" fmla="*/ 2200 w 6649"/>
                <a:gd name="T25" fmla="*/ 318 h 853"/>
                <a:gd name="T26" fmla="*/ 2371 w 6649"/>
                <a:gd name="T27" fmla="*/ 333 h 853"/>
                <a:gd name="T28" fmla="*/ 2397 w 6649"/>
                <a:gd name="T29" fmla="*/ 354 h 853"/>
                <a:gd name="T30" fmla="*/ 2411 w 6649"/>
                <a:gd name="T31" fmla="*/ 368 h 853"/>
                <a:gd name="T32" fmla="*/ 2589 w 6649"/>
                <a:gd name="T33" fmla="*/ 375 h 853"/>
                <a:gd name="T34" fmla="*/ 2758 w 6649"/>
                <a:gd name="T35" fmla="*/ 409 h 853"/>
                <a:gd name="T36" fmla="*/ 2767 w 6649"/>
                <a:gd name="T37" fmla="*/ 423 h 853"/>
                <a:gd name="T38" fmla="*/ 2784 w 6649"/>
                <a:gd name="T39" fmla="*/ 437 h 853"/>
                <a:gd name="T40" fmla="*/ 2943 w 6649"/>
                <a:gd name="T41" fmla="*/ 449 h 853"/>
                <a:gd name="T42" fmla="*/ 2969 w 6649"/>
                <a:gd name="T43" fmla="*/ 456 h 853"/>
                <a:gd name="T44" fmla="*/ 3147 w 6649"/>
                <a:gd name="T45" fmla="*/ 473 h 853"/>
                <a:gd name="T46" fmla="*/ 3166 w 6649"/>
                <a:gd name="T47" fmla="*/ 487 h 853"/>
                <a:gd name="T48" fmla="*/ 3199 w 6649"/>
                <a:gd name="T49" fmla="*/ 506 h 853"/>
                <a:gd name="T50" fmla="*/ 3367 w 6649"/>
                <a:gd name="T51" fmla="*/ 530 h 853"/>
                <a:gd name="T52" fmla="*/ 3609 w 6649"/>
                <a:gd name="T53" fmla="*/ 573 h 853"/>
                <a:gd name="T54" fmla="*/ 3761 w 6649"/>
                <a:gd name="T55" fmla="*/ 582 h 853"/>
                <a:gd name="T56" fmla="*/ 3771 w 6649"/>
                <a:gd name="T57" fmla="*/ 604 h 853"/>
                <a:gd name="T58" fmla="*/ 3778 w 6649"/>
                <a:gd name="T59" fmla="*/ 627 h 853"/>
                <a:gd name="T60" fmla="*/ 3946 w 6649"/>
                <a:gd name="T61" fmla="*/ 639 h 853"/>
                <a:gd name="T62" fmla="*/ 4158 w 6649"/>
                <a:gd name="T63" fmla="*/ 656 h 853"/>
                <a:gd name="T64" fmla="*/ 4352 w 6649"/>
                <a:gd name="T65" fmla="*/ 684 h 853"/>
                <a:gd name="T66" fmla="*/ 4359 w 6649"/>
                <a:gd name="T67" fmla="*/ 706 h 853"/>
                <a:gd name="T68" fmla="*/ 4554 w 6649"/>
                <a:gd name="T69" fmla="*/ 744 h 853"/>
                <a:gd name="T70" fmla="*/ 4563 w 6649"/>
                <a:gd name="T71" fmla="*/ 758 h 853"/>
                <a:gd name="T72" fmla="*/ 4746 w 6649"/>
                <a:gd name="T73" fmla="*/ 772 h 853"/>
                <a:gd name="T74" fmla="*/ 4758 w 6649"/>
                <a:gd name="T75" fmla="*/ 780 h 853"/>
                <a:gd name="T76" fmla="*/ 4950 w 6649"/>
                <a:gd name="T77" fmla="*/ 794 h 853"/>
                <a:gd name="T78" fmla="*/ 5149 w 6649"/>
                <a:gd name="T79" fmla="*/ 813 h 853"/>
                <a:gd name="T80" fmla="*/ 6649 w 6649"/>
                <a:gd name="T81"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49" h="853">
                  <a:moveTo>
                    <a:pt x="0" y="0"/>
                  </a:moveTo>
                  <a:lnTo>
                    <a:pt x="582" y="0"/>
                  </a:lnTo>
                  <a:lnTo>
                    <a:pt x="582" y="55"/>
                  </a:lnTo>
                  <a:lnTo>
                    <a:pt x="795" y="55"/>
                  </a:lnTo>
                  <a:lnTo>
                    <a:pt x="795" y="83"/>
                  </a:lnTo>
                  <a:lnTo>
                    <a:pt x="978" y="83"/>
                  </a:lnTo>
                  <a:lnTo>
                    <a:pt x="978" y="114"/>
                  </a:lnTo>
                  <a:lnTo>
                    <a:pt x="1182" y="114"/>
                  </a:lnTo>
                  <a:lnTo>
                    <a:pt x="1182" y="150"/>
                  </a:lnTo>
                  <a:lnTo>
                    <a:pt x="1230" y="150"/>
                  </a:lnTo>
                  <a:lnTo>
                    <a:pt x="1230" y="171"/>
                  </a:lnTo>
                  <a:lnTo>
                    <a:pt x="1294" y="171"/>
                  </a:lnTo>
                  <a:lnTo>
                    <a:pt x="1294" y="180"/>
                  </a:lnTo>
                  <a:lnTo>
                    <a:pt x="1384" y="180"/>
                  </a:lnTo>
                  <a:lnTo>
                    <a:pt x="1384" y="211"/>
                  </a:lnTo>
                  <a:lnTo>
                    <a:pt x="1578" y="211"/>
                  </a:lnTo>
                  <a:lnTo>
                    <a:pt x="1578" y="235"/>
                  </a:lnTo>
                  <a:lnTo>
                    <a:pt x="1771" y="235"/>
                  </a:lnTo>
                  <a:lnTo>
                    <a:pt x="1771" y="252"/>
                  </a:lnTo>
                  <a:lnTo>
                    <a:pt x="1785" y="252"/>
                  </a:lnTo>
                  <a:lnTo>
                    <a:pt x="1785" y="268"/>
                  </a:lnTo>
                  <a:lnTo>
                    <a:pt x="2167" y="268"/>
                  </a:lnTo>
                  <a:lnTo>
                    <a:pt x="2167" y="287"/>
                  </a:lnTo>
                  <a:lnTo>
                    <a:pt x="2176" y="287"/>
                  </a:lnTo>
                  <a:lnTo>
                    <a:pt x="2176" y="318"/>
                  </a:lnTo>
                  <a:lnTo>
                    <a:pt x="2200" y="318"/>
                  </a:lnTo>
                  <a:lnTo>
                    <a:pt x="2200" y="333"/>
                  </a:lnTo>
                  <a:lnTo>
                    <a:pt x="2371" y="333"/>
                  </a:lnTo>
                  <a:lnTo>
                    <a:pt x="2371" y="354"/>
                  </a:lnTo>
                  <a:lnTo>
                    <a:pt x="2397" y="354"/>
                  </a:lnTo>
                  <a:lnTo>
                    <a:pt x="2397" y="368"/>
                  </a:lnTo>
                  <a:lnTo>
                    <a:pt x="2411" y="368"/>
                  </a:lnTo>
                  <a:lnTo>
                    <a:pt x="2411" y="375"/>
                  </a:lnTo>
                  <a:lnTo>
                    <a:pt x="2589" y="375"/>
                  </a:lnTo>
                  <a:lnTo>
                    <a:pt x="2589" y="409"/>
                  </a:lnTo>
                  <a:lnTo>
                    <a:pt x="2758" y="409"/>
                  </a:lnTo>
                  <a:lnTo>
                    <a:pt x="2758" y="423"/>
                  </a:lnTo>
                  <a:lnTo>
                    <a:pt x="2767" y="423"/>
                  </a:lnTo>
                  <a:lnTo>
                    <a:pt x="2767" y="437"/>
                  </a:lnTo>
                  <a:lnTo>
                    <a:pt x="2784" y="437"/>
                  </a:lnTo>
                  <a:lnTo>
                    <a:pt x="2784" y="449"/>
                  </a:lnTo>
                  <a:lnTo>
                    <a:pt x="2943" y="449"/>
                  </a:lnTo>
                  <a:lnTo>
                    <a:pt x="2943" y="456"/>
                  </a:lnTo>
                  <a:lnTo>
                    <a:pt x="2969" y="456"/>
                  </a:lnTo>
                  <a:lnTo>
                    <a:pt x="2969" y="473"/>
                  </a:lnTo>
                  <a:lnTo>
                    <a:pt x="3147" y="473"/>
                  </a:lnTo>
                  <a:lnTo>
                    <a:pt x="3147" y="487"/>
                  </a:lnTo>
                  <a:lnTo>
                    <a:pt x="3166" y="487"/>
                  </a:lnTo>
                  <a:lnTo>
                    <a:pt x="3166" y="506"/>
                  </a:lnTo>
                  <a:lnTo>
                    <a:pt x="3199" y="506"/>
                  </a:lnTo>
                  <a:lnTo>
                    <a:pt x="3199" y="530"/>
                  </a:lnTo>
                  <a:lnTo>
                    <a:pt x="3367" y="530"/>
                  </a:lnTo>
                  <a:lnTo>
                    <a:pt x="3367" y="573"/>
                  </a:lnTo>
                  <a:lnTo>
                    <a:pt x="3609" y="573"/>
                  </a:lnTo>
                  <a:lnTo>
                    <a:pt x="3609" y="582"/>
                  </a:lnTo>
                  <a:lnTo>
                    <a:pt x="3761" y="582"/>
                  </a:lnTo>
                  <a:lnTo>
                    <a:pt x="3761" y="604"/>
                  </a:lnTo>
                  <a:lnTo>
                    <a:pt x="3771" y="604"/>
                  </a:lnTo>
                  <a:lnTo>
                    <a:pt x="3771" y="627"/>
                  </a:lnTo>
                  <a:lnTo>
                    <a:pt x="3778" y="627"/>
                  </a:lnTo>
                  <a:lnTo>
                    <a:pt x="3778" y="639"/>
                  </a:lnTo>
                  <a:lnTo>
                    <a:pt x="3946" y="639"/>
                  </a:lnTo>
                  <a:lnTo>
                    <a:pt x="3946" y="656"/>
                  </a:lnTo>
                  <a:lnTo>
                    <a:pt x="4158" y="656"/>
                  </a:lnTo>
                  <a:lnTo>
                    <a:pt x="4158" y="684"/>
                  </a:lnTo>
                  <a:lnTo>
                    <a:pt x="4352" y="684"/>
                  </a:lnTo>
                  <a:lnTo>
                    <a:pt x="4352" y="706"/>
                  </a:lnTo>
                  <a:lnTo>
                    <a:pt x="4359" y="706"/>
                  </a:lnTo>
                  <a:lnTo>
                    <a:pt x="4359" y="744"/>
                  </a:lnTo>
                  <a:lnTo>
                    <a:pt x="4554" y="744"/>
                  </a:lnTo>
                  <a:lnTo>
                    <a:pt x="4554" y="758"/>
                  </a:lnTo>
                  <a:lnTo>
                    <a:pt x="4563" y="758"/>
                  </a:lnTo>
                  <a:lnTo>
                    <a:pt x="4563" y="772"/>
                  </a:lnTo>
                  <a:lnTo>
                    <a:pt x="4746" y="772"/>
                  </a:lnTo>
                  <a:lnTo>
                    <a:pt x="4746" y="780"/>
                  </a:lnTo>
                  <a:lnTo>
                    <a:pt x="4758" y="780"/>
                  </a:lnTo>
                  <a:lnTo>
                    <a:pt x="4758" y="794"/>
                  </a:lnTo>
                  <a:lnTo>
                    <a:pt x="4950" y="794"/>
                  </a:lnTo>
                  <a:lnTo>
                    <a:pt x="4950" y="813"/>
                  </a:lnTo>
                  <a:lnTo>
                    <a:pt x="5149" y="813"/>
                  </a:lnTo>
                  <a:lnTo>
                    <a:pt x="5149" y="853"/>
                  </a:lnTo>
                  <a:lnTo>
                    <a:pt x="6649" y="853"/>
                  </a:lnTo>
                </a:path>
              </a:pathLst>
            </a:cu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8" name="Freeform 10">
              <a:extLst>
                <a:ext uri="{FF2B5EF4-FFF2-40B4-BE49-F238E27FC236}">
                  <a16:creationId xmlns:a16="http://schemas.microsoft.com/office/drawing/2014/main" id="{DA52A801-F3D0-D396-59D5-19CF52D35316}"/>
                </a:ext>
              </a:extLst>
            </p:cNvPr>
            <p:cNvSpPr>
              <a:spLocks/>
            </p:cNvSpPr>
            <p:nvPr/>
          </p:nvSpPr>
          <p:spPr bwMode="auto">
            <a:xfrm>
              <a:off x="1046163" y="7053263"/>
              <a:ext cx="82550" cy="76200"/>
            </a:xfrm>
            <a:custGeom>
              <a:avLst/>
              <a:gdLst>
                <a:gd name="T0" fmla="*/ 26 w 52"/>
                <a:gd name="T1" fmla="*/ 48 h 48"/>
                <a:gd name="T2" fmla="*/ 0 w 52"/>
                <a:gd name="T3" fmla="*/ 48 h 48"/>
                <a:gd name="T4" fmla="*/ 12 w 52"/>
                <a:gd name="T5" fmla="*/ 24 h 48"/>
                <a:gd name="T6" fmla="*/ 26 w 52"/>
                <a:gd name="T7" fmla="*/ 0 h 48"/>
                <a:gd name="T8" fmla="*/ 41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1"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9" name="Freeform 11">
              <a:extLst>
                <a:ext uri="{FF2B5EF4-FFF2-40B4-BE49-F238E27FC236}">
                  <a16:creationId xmlns:a16="http://schemas.microsoft.com/office/drawing/2014/main" id="{FB1721BB-EE28-A4A4-FF56-EFAEEBADC7CE}"/>
                </a:ext>
              </a:extLst>
            </p:cNvPr>
            <p:cNvSpPr>
              <a:spLocks/>
            </p:cNvSpPr>
            <p:nvPr/>
          </p:nvSpPr>
          <p:spPr bwMode="auto">
            <a:xfrm>
              <a:off x="1141413" y="7053263"/>
              <a:ext cx="85725" cy="76200"/>
            </a:xfrm>
            <a:custGeom>
              <a:avLst/>
              <a:gdLst>
                <a:gd name="T0" fmla="*/ 26 w 54"/>
                <a:gd name="T1" fmla="*/ 48 h 48"/>
                <a:gd name="T2" fmla="*/ 0 w 54"/>
                <a:gd name="T3" fmla="*/ 48 h 48"/>
                <a:gd name="T4" fmla="*/ 11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1"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0" name="Freeform 12">
              <a:extLst>
                <a:ext uri="{FF2B5EF4-FFF2-40B4-BE49-F238E27FC236}">
                  <a16:creationId xmlns:a16="http://schemas.microsoft.com/office/drawing/2014/main" id="{B373700C-1C40-B407-EEFA-9A72E021AC4D}"/>
                </a:ext>
              </a:extLst>
            </p:cNvPr>
            <p:cNvSpPr>
              <a:spLocks/>
            </p:cNvSpPr>
            <p:nvPr/>
          </p:nvSpPr>
          <p:spPr bwMode="auto">
            <a:xfrm>
              <a:off x="1231901" y="7053263"/>
              <a:ext cx="85725" cy="76200"/>
            </a:xfrm>
            <a:custGeom>
              <a:avLst/>
              <a:gdLst>
                <a:gd name="T0" fmla="*/ 26 w 54"/>
                <a:gd name="T1" fmla="*/ 48 h 48"/>
                <a:gd name="T2" fmla="*/ 0 w 54"/>
                <a:gd name="T3" fmla="*/ 48 h 48"/>
                <a:gd name="T4" fmla="*/ 14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4"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1" name="Freeform 13">
              <a:extLst>
                <a:ext uri="{FF2B5EF4-FFF2-40B4-BE49-F238E27FC236}">
                  <a16:creationId xmlns:a16="http://schemas.microsoft.com/office/drawing/2014/main" id="{630A1437-DD0F-C7E8-6759-88E8F6718302}"/>
                </a:ext>
              </a:extLst>
            </p:cNvPr>
            <p:cNvSpPr>
              <a:spLocks/>
            </p:cNvSpPr>
            <p:nvPr/>
          </p:nvSpPr>
          <p:spPr bwMode="auto">
            <a:xfrm>
              <a:off x="1309688" y="7053263"/>
              <a:ext cx="87313" cy="76200"/>
            </a:xfrm>
            <a:custGeom>
              <a:avLst/>
              <a:gdLst>
                <a:gd name="T0" fmla="*/ 29 w 55"/>
                <a:gd name="T1" fmla="*/ 48 h 48"/>
                <a:gd name="T2" fmla="*/ 0 w 55"/>
                <a:gd name="T3" fmla="*/ 48 h 48"/>
                <a:gd name="T4" fmla="*/ 15 w 55"/>
                <a:gd name="T5" fmla="*/ 24 h 48"/>
                <a:gd name="T6" fmla="*/ 29 w 55"/>
                <a:gd name="T7" fmla="*/ 0 h 48"/>
                <a:gd name="T8" fmla="*/ 43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3"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2" name="Freeform 14">
              <a:extLst>
                <a:ext uri="{FF2B5EF4-FFF2-40B4-BE49-F238E27FC236}">
                  <a16:creationId xmlns:a16="http://schemas.microsoft.com/office/drawing/2014/main" id="{7AA103B1-628E-EC12-1800-256E96B2535B}"/>
                </a:ext>
              </a:extLst>
            </p:cNvPr>
            <p:cNvSpPr>
              <a:spLocks/>
            </p:cNvSpPr>
            <p:nvPr/>
          </p:nvSpPr>
          <p:spPr bwMode="auto">
            <a:xfrm>
              <a:off x="1339851" y="7053263"/>
              <a:ext cx="87313" cy="76200"/>
            </a:xfrm>
            <a:custGeom>
              <a:avLst/>
              <a:gdLst>
                <a:gd name="T0" fmla="*/ 26 w 55"/>
                <a:gd name="T1" fmla="*/ 48 h 48"/>
                <a:gd name="T2" fmla="*/ 0 w 55"/>
                <a:gd name="T3" fmla="*/ 48 h 48"/>
                <a:gd name="T4" fmla="*/ 12 w 55"/>
                <a:gd name="T5" fmla="*/ 24 h 48"/>
                <a:gd name="T6" fmla="*/ 26 w 55"/>
                <a:gd name="T7" fmla="*/ 0 h 48"/>
                <a:gd name="T8" fmla="*/ 41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1"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3" name="Freeform 15">
              <a:extLst>
                <a:ext uri="{FF2B5EF4-FFF2-40B4-BE49-F238E27FC236}">
                  <a16:creationId xmlns:a16="http://schemas.microsoft.com/office/drawing/2014/main" id="{894FFE57-A662-8FD5-59F9-5AEEF5C3E82A}"/>
                </a:ext>
              </a:extLst>
            </p:cNvPr>
            <p:cNvSpPr>
              <a:spLocks/>
            </p:cNvSpPr>
            <p:nvPr/>
          </p:nvSpPr>
          <p:spPr bwMode="auto">
            <a:xfrm>
              <a:off x="1350963" y="7053263"/>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4" name="Freeform 16">
              <a:extLst>
                <a:ext uri="{FF2B5EF4-FFF2-40B4-BE49-F238E27FC236}">
                  <a16:creationId xmlns:a16="http://schemas.microsoft.com/office/drawing/2014/main" id="{D8BFDF98-33D6-C682-393F-F7348E297E10}"/>
                </a:ext>
              </a:extLst>
            </p:cNvPr>
            <p:cNvSpPr>
              <a:spLocks/>
            </p:cNvSpPr>
            <p:nvPr/>
          </p:nvSpPr>
          <p:spPr bwMode="auto">
            <a:xfrm>
              <a:off x="1366838" y="7053263"/>
              <a:ext cx="87313" cy="76200"/>
            </a:xfrm>
            <a:custGeom>
              <a:avLst/>
              <a:gdLst>
                <a:gd name="T0" fmla="*/ 26 w 55"/>
                <a:gd name="T1" fmla="*/ 48 h 48"/>
                <a:gd name="T2" fmla="*/ 0 w 55"/>
                <a:gd name="T3" fmla="*/ 48 h 48"/>
                <a:gd name="T4" fmla="*/ 14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4"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5" name="Freeform 17">
              <a:extLst>
                <a:ext uri="{FF2B5EF4-FFF2-40B4-BE49-F238E27FC236}">
                  <a16:creationId xmlns:a16="http://schemas.microsoft.com/office/drawing/2014/main" id="{00EA4204-EAAA-1C5D-F02B-99AB6B6C513F}"/>
                </a:ext>
              </a:extLst>
            </p:cNvPr>
            <p:cNvSpPr>
              <a:spLocks/>
            </p:cNvSpPr>
            <p:nvPr/>
          </p:nvSpPr>
          <p:spPr bwMode="auto">
            <a:xfrm>
              <a:off x="1471613" y="7053263"/>
              <a:ext cx="87313" cy="76200"/>
            </a:xfrm>
            <a:custGeom>
              <a:avLst/>
              <a:gdLst>
                <a:gd name="T0" fmla="*/ 29 w 55"/>
                <a:gd name="T1" fmla="*/ 48 h 48"/>
                <a:gd name="T2" fmla="*/ 0 w 55"/>
                <a:gd name="T3" fmla="*/ 48 h 48"/>
                <a:gd name="T4" fmla="*/ 15 w 55"/>
                <a:gd name="T5" fmla="*/ 24 h 48"/>
                <a:gd name="T6" fmla="*/ 29 w 55"/>
                <a:gd name="T7" fmla="*/ 0 h 48"/>
                <a:gd name="T8" fmla="*/ 43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3"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6" name="Freeform 18">
              <a:extLst>
                <a:ext uri="{FF2B5EF4-FFF2-40B4-BE49-F238E27FC236}">
                  <a16:creationId xmlns:a16="http://schemas.microsoft.com/office/drawing/2014/main" id="{74EB3FA1-B02A-EA28-A3FB-8200CD41FAF3}"/>
                </a:ext>
              </a:extLst>
            </p:cNvPr>
            <p:cNvSpPr>
              <a:spLocks/>
            </p:cNvSpPr>
            <p:nvPr/>
          </p:nvSpPr>
          <p:spPr bwMode="auto">
            <a:xfrm>
              <a:off x="1649413" y="7053263"/>
              <a:ext cx="87313" cy="76200"/>
            </a:xfrm>
            <a:custGeom>
              <a:avLst/>
              <a:gdLst>
                <a:gd name="T0" fmla="*/ 26 w 55"/>
                <a:gd name="T1" fmla="*/ 48 h 48"/>
                <a:gd name="T2" fmla="*/ 0 w 55"/>
                <a:gd name="T3" fmla="*/ 48 h 48"/>
                <a:gd name="T4" fmla="*/ 12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7" name="Freeform 19">
              <a:extLst>
                <a:ext uri="{FF2B5EF4-FFF2-40B4-BE49-F238E27FC236}">
                  <a16:creationId xmlns:a16="http://schemas.microsoft.com/office/drawing/2014/main" id="{22AF3F2B-EAB2-92E6-EA6B-7F59013919D0}"/>
                </a:ext>
              </a:extLst>
            </p:cNvPr>
            <p:cNvSpPr>
              <a:spLocks/>
            </p:cNvSpPr>
            <p:nvPr/>
          </p:nvSpPr>
          <p:spPr bwMode="auto">
            <a:xfrm>
              <a:off x="1712913" y="7053263"/>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8" name="Freeform 20">
              <a:extLst>
                <a:ext uri="{FF2B5EF4-FFF2-40B4-BE49-F238E27FC236}">
                  <a16:creationId xmlns:a16="http://schemas.microsoft.com/office/drawing/2014/main" id="{301E6007-F574-8090-F496-D2993314CCD8}"/>
                </a:ext>
              </a:extLst>
            </p:cNvPr>
            <p:cNvSpPr>
              <a:spLocks/>
            </p:cNvSpPr>
            <p:nvPr/>
          </p:nvSpPr>
          <p:spPr bwMode="auto">
            <a:xfrm>
              <a:off x="1754188" y="7053263"/>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19" name="Freeform 21">
              <a:extLst>
                <a:ext uri="{FF2B5EF4-FFF2-40B4-BE49-F238E27FC236}">
                  <a16:creationId xmlns:a16="http://schemas.microsoft.com/office/drawing/2014/main" id="{CC88A75A-D737-2DFB-4497-C2064EE87E43}"/>
                </a:ext>
              </a:extLst>
            </p:cNvPr>
            <p:cNvSpPr>
              <a:spLocks/>
            </p:cNvSpPr>
            <p:nvPr/>
          </p:nvSpPr>
          <p:spPr bwMode="auto">
            <a:xfrm>
              <a:off x="1849438" y="7053263"/>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0" name="Freeform 22">
              <a:extLst>
                <a:ext uri="{FF2B5EF4-FFF2-40B4-BE49-F238E27FC236}">
                  <a16:creationId xmlns:a16="http://schemas.microsoft.com/office/drawing/2014/main" id="{AB0D7423-2EFF-F7E8-9362-29701B3F1CE2}"/>
                </a:ext>
              </a:extLst>
            </p:cNvPr>
            <p:cNvSpPr>
              <a:spLocks/>
            </p:cNvSpPr>
            <p:nvPr/>
          </p:nvSpPr>
          <p:spPr bwMode="auto">
            <a:xfrm>
              <a:off x="1943101" y="7053263"/>
              <a:ext cx="87313" cy="76200"/>
            </a:xfrm>
            <a:custGeom>
              <a:avLst/>
              <a:gdLst>
                <a:gd name="T0" fmla="*/ 26 w 55"/>
                <a:gd name="T1" fmla="*/ 48 h 48"/>
                <a:gd name="T2" fmla="*/ 0 w 55"/>
                <a:gd name="T3" fmla="*/ 48 h 48"/>
                <a:gd name="T4" fmla="*/ 14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4"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1" name="Freeform 23">
              <a:extLst>
                <a:ext uri="{FF2B5EF4-FFF2-40B4-BE49-F238E27FC236}">
                  <a16:creationId xmlns:a16="http://schemas.microsoft.com/office/drawing/2014/main" id="{0518C284-05E8-7B72-69ED-CBEFFA1698E5}"/>
                </a:ext>
              </a:extLst>
            </p:cNvPr>
            <p:cNvSpPr>
              <a:spLocks/>
            </p:cNvSpPr>
            <p:nvPr/>
          </p:nvSpPr>
          <p:spPr bwMode="auto">
            <a:xfrm>
              <a:off x="1995488" y="7140575"/>
              <a:ext cx="87313" cy="74613"/>
            </a:xfrm>
            <a:custGeom>
              <a:avLst/>
              <a:gdLst>
                <a:gd name="T0" fmla="*/ 29 w 55"/>
                <a:gd name="T1" fmla="*/ 47 h 47"/>
                <a:gd name="T2" fmla="*/ 0 w 55"/>
                <a:gd name="T3" fmla="*/ 47 h 47"/>
                <a:gd name="T4" fmla="*/ 14 w 55"/>
                <a:gd name="T5" fmla="*/ 24 h 47"/>
                <a:gd name="T6" fmla="*/ 29 w 55"/>
                <a:gd name="T7" fmla="*/ 0 h 47"/>
                <a:gd name="T8" fmla="*/ 41 w 55"/>
                <a:gd name="T9" fmla="*/ 24 h 47"/>
                <a:gd name="T10" fmla="*/ 55 w 55"/>
                <a:gd name="T11" fmla="*/ 47 h 47"/>
                <a:gd name="T12" fmla="*/ 29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9" y="47"/>
                  </a:moveTo>
                  <a:lnTo>
                    <a:pt x="0" y="47"/>
                  </a:lnTo>
                  <a:lnTo>
                    <a:pt x="14" y="24"/>
                  </a:lnTo>
                  <a:lnTo>
                    <a:pt x="29" y="0"/>
                  </a:lnTo>
                  <a:lnTo>
                    <a:pt x="41" y="24"/>
                  </a:lnTo>
                  <a:lnTo>
                    <a:pt x="55" y="47"/>
                  </a:lnTo>
                  <a:lnTo>
                    <a:pt x="29"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2" name="Freeform 24">
              <a:extLst>
                <a:ext uri="{FF2B5EF4-FFF2-40B4-BE49-F238E27FC236}">
                  <a16:creationId xmlns:a16="http://schemas.microsoft.com/office/drawing/2014/main" id="{24B0932F-3D7B-A4AB-ABE9-1C4D50079415}"/>
                </a:ext>
              </a:extLst>
            </p:cNvPr>
            <p:cNvSpPr>
              <a:spLocks/>
            </p:cNvSpPr>
            <p:nvPr/>
          </p:nvSpPr>
          <p:spPr bwMode="auto">
            <a:xfrm>
              <a:off x="2022476" y="7140575"/>
              <a:ext cx="82550" cy="74613"/>
            </a:xfrm>
            <a:custGeom>
              <a:avLst/>
              <a:gdLst>
                <a:gd name="T0" fmla="*/ 26 w 52"/>
                <a:gd name="T1" fmla="*/ 47 h 47"/>
                <a:gd name="T2" fmla="*/ 0 w 52"/>
                <a:gd name="T3" fmla="*/ 47 h 47"/>
                <a:gd name="T4" fmla="*/ 12 w 52"/>
                <a:gd name="T5" fmla="*/ 24 h 47"/>
                <a:gd name="T6" fmla="*/ 26 w 52"/>
                <a:gd name="T7" fmla="*/ 0 h 47"/>
                <a:gd name="T8" fmla="*/ 40 w 52"/>
                <a:gd name="T9" fmla="*/ 24 h 47"/>
                <a:gd name="T10" fmla="*/ 52 w 52"/>
                <a:gd name="T11" fmla="*/ 47 h 47"/>
                <a:gd name="T12" fmla="*/ 26 w 5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2" h="47">
                  <a:moveTo>
                    <a:pt x="26" y="47"/>
                  </a:moveTo>
                  <a:lnTo>
                    <a:pt x="0" y="47"/>
                  </a:lnTo>
                  <a:lnTo>
                    <a:pt x="12" y="24"/>
                  </a:lnTo>
                  <a:lnTo>
                    <a:pt x="26" y="0"/>
                  </a:lnTo>
                  <a:lnTo>
                    <a:pt x="40" y="24"/>
                  </a:lnTo>
                  <a:lnTo>
                    <a:pt x="52"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3" name="Freeform 25">
              <a:extLst>
                <a:ext uri="{FF2B5EF4-FFF2-40B4-BE49-F238E27FC236}">
                  <a16:creationId xmlns:a16="http://schemas.microsoft.com/office/drawing/2014/main" id="{E9AD05D0-5887-D712-BA91-24336C7E26B1}"/>
                </a:ext>
              </a:extLst>
            </p:cNvPr>
            <p:cNvSpPr>
              <a:spLocks/>
            </p:cNvSpPr>
            <p:nvPr/>
          </p:nvSpPr>
          <p:spPr bwMode="auto">
            <a:xfrm>
              <a:off x="2063751" y="7140575"/>
              <a:ext cx="87313" cy="74613"/>
            </a:xfrm>
            <a:custGeom>
              <a:avLst/>
              <a:gdLst>
                <a:gd name="T0" fmla="*/ 26 w 55"/>
                <a:gd name="T1" fmla="*/ 47 h 47"/>
                <a:gd name="T2" fmla="*/ 0 w 55"/>
                <a:gd name="T3" fmla="*/ 47 h 47"/>
                <a:gd name="T4" fmla="*/ 14 w 55"/>
                <a:gd name="T5" fmla="*/ 24 h 47"/>
                <a:gd name="T6" fmla="*/ 26 w 55"/>
                <a:gd name="T7" fmla="*/ 0 h 47"/>
                <a:gd name="T8" fmla="*/ 40 w 55"/>
                <a:gd name="T9" fmla="*/ 24 h 47"/>
                <a:gd name="T10" fmla="*/ 55 w 55"/>
                <a:gd name="T11" fmla="*/ 47 h 47"/>
                <a:gd name="T12" fmla="*/ 26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6" y="47"/>
                  </a:moveTo>
                  <a:lnTo>
                    <a:pt x="0" y="47"/>
                  </a:lnTo>
                  <a:lnTo>
                    <a:pt x="14" y="24"/>
                  </a:lnTo>
                  <a:lnTo>
                    <a:pt x="26" y="0"/>
                  </a:lnTo>
                  <a:lnTo>
                    <a:pt x="40" y="24"/>
                  </a:lnTo>
                  <a:lnTo>
                    <a:pt x="55"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4" name="Freeform 26">
              <a:extLst>
                <a:ext uri="{FF2B5EF4-FFF2-40B4-BE49-F238E27FC236}">
                  <a16:creationId xmlns:a16="http://schemas.microsoft.com/office/drawing/2014/main" id="{03768D83-997A-3B07-FF39-BD2F601F0E98}"/>
                </a:ext>
              </a:extLst>
            </p:cNvPr>
            <p:cNvSpPr>
              <a:spLocks/>
            </p:cNvSpPr>
            <p:nvPr/>
          </p:nvSpPr>
          <p:spPr bwMode="auto">
            <a:xfrm>
              <a:off x="2252663" y="7140575"/>
              <a:ext cx="85725" cy="74613"/>
            </a:xfrm>
            <a:custGeom>
              <a:avLst/>
              <a:gdLst>
                <a:gd name="T0" fmla="*/ 26 w 54"/>
                <a:gd name="T1" fmla="*/ 47 h 47"/>
                <a:gd name="T2" fmla="*/ 0 w 54"/>
                <a:gd name="T3" fmla="*/ 47 h 47"/>
                <a:gd name="T4" fmla="*/ 11 w 54"/>
                <a:gd name="T5" fmla="*/ 24 h 47"/>
                <a:gd name="T6" fmla="*/ 26 w 54"/>
                <a:gd name="T7" fmla="*/ 0 h 47"/>
                <a:gd name="T8" fmla="*/ 40 w 54"/>
                <a:gd name="T9" fmla="*/ 24 h 47"/>
                <a:gd name="T10" fmla="*/ 54 w 54"/>
                <a:gd name="T11" fmla="*/ 47 h 47"/>
                <a:gd name="T12" fmla="*/ 26 w 5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4" h="47">
                  <a:moveTo>
                    <a:pt x="26" y="47"/>
                  </a:moveTo>
                  <a:lnTo>
                    <a:pt x="0" y="47"/>
                  </a:lnTo>
                  <a:lnTo>
                    <a:pt x="11" y="24"/>
                  </a:lnTo>
                  <a:lnTo>
                    <a:pt x="26" y="0"/>
                  </a:lnTo>
                  <a:lnTo>
                    <a:pt x="40" y="24"/>
                  </a:lnTo>
                  <a:lnTo>
                    <a:pt x="54"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5" name="Freeform 27">
              <a:extLst>
                <a:ext uri="{FF2B5EF4-FFF2-40B4-BE49-F238E27FC236}">
                  <a16:creationId xmlns:a16="http://schemas.microsoft.com/office/drawing/2014/main" id="{BC862985-5412-E37C-9971-E47D948F6C2F}"/>
                </a:ext>
              </a:extLst>
            </p:cNvPr>
            <p:cNvSpPr>
              <a:spLocks/>
            </p:cNvSpPr>
            <p:nvPr/>
          </p:nvSpPr>
          <p:spPr bwMode="auto">
            <a:xfrm>
              <a:off x="2308226" y="7162800"/>
              <a:ext cx="82550" cy="76200"/>
            </a:xfrm>
            <a:custGeom>
              <a:avLst/>
              <a:gdLst>
                <a:gd name="T0" fmla="*/ 26 w 52"/>
                <a:gd name="T1" fmla="*/ 48 h 48"/>
                <a:gd name="T2" fmla="*/ 0 w 52"/>
                <a:gd name="T3" fmla="*/ 48 h 48"/>
                <a:gd name="T4" fmla="*/ 12 w 52"/>
                <a:gd name="T5" fmla="*/ 24 h 48"/>
                <a:gd name="T6" fmla="*/ 26 w 52"/>
                <a:gd name="T7" fmla="*/ 0 h 48"/>
                <a:gd name="T8" fmla="*/ 41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1"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6" name="Freeform 28">
              <a:extLst>
                <a:ext uri="{FF2B5EF4-FFF2-40B4-BE49-F238E27FC236}">
                  <a16:creationId xmlns:a16="http://schemas.microsoft.com/office/drawing/2014/main" id="{B8AD61A2-E9DE-40A9-5399-75EB9A061CBF}"/>
                </a:ext>
              </a:extLst>
            </p:cNvPr>
            <p:cNvSpPr>
              <a:spLocks/>
            </p:cNvSpPr>
            <p:nvPr/>
          </p:nvSpPr>
          <p:spPr bwMode="auto">
            <a:xfrm>
              <a:off x="2368551" y="7185025"/>
              <a:ext cx="87313" cy="76200"/>
            </a:xfrm>
            <a:custGeom>
              <a:avLst/>
              <a:gdLst>
                <a:gd name="T0" fmla="*/ 29 w 55"/>
                <a:gd name="T1" fmla="*/ 48 h 48"/>
                <a:gd name="T2" fmla="*/ 0 w 55"/>
                <a:gd name="T3" fmla="*/ 48 h 48"/>
                <a:gd name="T4" fmla="*/ 14 w 55"/>
                <a:gd name="T5" fmla="*/ 24 h 48"/>
                <a:gd name="T6" fmla="*/ 29 w 55"/>
                <a:gd name="T7" fmla="*/ 0 h 48"/>
                <a:gd name="T8" fmla="*/ 43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3"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7" name="Freeform 29">
              <a:extLst>
                <a:ext uri="{FF2B5EF4-FFF2-40B4-BE49-F238E27FC236}">
                  <a16:creationId xmlns:a16="http://schemas.microsoft.com/office/drawing/2014/main" id="{D2F11B9F-0718-AA7F-88E2-2BA7F674314B}"/>
                </a:ext>
              </a:extLst>
            </p:cNvPr>
            <p:cNvSpPr>
              <a:spLocks/>
            </p:cNvSpPr>
            <p:nvPr/>
          </p:nvSpPr>
          <p:spPr bwMode="auto">
            <a:xfrm>
              <a:off x="2398713" y="7185025"/>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8" name="Freeform 30">
              <a:extLst>
                <a:ext uri="{FF2B5EF4-FFF2-40B4-BE49-F238E27FC236}">
                  <a16:creationId xmlns:a16="http://schemas.microsoft.com/office/drawing/2014/main" id="{01746CED-39B5-03B8-6279-506C8162BF58}"/>
                </a:ext>
              </a:extLst>
            </p:cNvPr>
            <p:cNvSpPr>
              <a:spLocks/>
            </p:cNvSpPr>
            <p:nvPr/>
          </p:nvSpPr>
          <p:spPr bwMode="auto">
            <a:xfrm>
              <a:off x="2409826" y="7185025"/>
              <a:ext cx="87313" cy="76200"/>
            </a:xfrm>
            <a:custGeom>
              <a:avLst/>
              <a:gdLst>
                <a:gd name="T0" fmla="*/ 29 w 55"/>
                <a:gd name="T1" fmla="*/ 48 h 48"/>
                <a:gd name="T2" fmla="*/ 0 w 55"/>
                <a:gd name="T3" fmla="*/ 48 h 48"/>
                <a:gd name="T4" fmla="*/ 14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29" name="Freeform 31">
              <a:extLst>
                <a:ext uri="{FF2B5EF4-FFF2-40B4-BE49-F238E27FC236}">
                  <a16:creationId xmlns:a16="http://schemas.microsoft.com/office/drawing/2014/main" id="{D6D16085-8AE2-DB4B-2767-51577CA1CDC8}"/>
                </a:ext>
              </a:extLst>
            </p:cNvPr>
            <p:cNvSpPr>
              <a:spLocks/>
            </p:cNvSpPr>
            <p:nvPr/>
          </p:nvSpPr>
          <p:spPr bwMode="auto">
            <a:xfrm>
              <a:off x="2598738" y="7185025"/>
              <a:ext cx="85725" cy="76200"/>
            </a:xfrm>
            <a:custGeom>
              <a:avLst/>
              <a:gdLst>
                <a:gd name="T0" fmla="*/ 26 w 54"/>
                <a:gd name="T1" fmla="*/ 48 h 48"/>
                <a:gd name="T2" fmla="*/ 0 w 54"/>
                <a:gd name="T3" fmla="*/ 48 h 48"/>
                <a:gd name="T4" fmla="*/ 14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4"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0" name="Freeform 32">
              <a:extLst>
                <a:ext uri="{FF2B5EF4-FFF2-40B4-BE49-F238E27FC236}">
                  <a16:creationId xmlns:a16="http://schemas.microsoft.com/office/drawing/2014/main" id="{759964A1-D883-FBF0-CAC8-7F8F71F4986C}"/>
                </a:ext>
              </a:extLst>
            </p:cNvPr>
            <p:cNvSpPr>
              <a:spLocks/>
            </p:cNvSpPr>
            <p:nvPr/>
          </p:nvSpPr>
          <p:spPr bwMode="auto">
            <a:xfrm>
              <a:off x="2613026" y="7234238"/>
              <a:ext cx="84138" cy="76200"/>
            </a:xfrm>
            <a:custGeom>
              <a:avLst/>
              <a:gdLst>
                <a:gd name="T0" fmla="*/ 26 w 53"/>
                <a:gd name="T1" fmla="*/ 48 h 48"/>
                <a:gd name="T2" fmla="*/ 0 w 53"/>
                <a:gd name="T3" fmla="*/ 48 h 48"/>
                <a:gd name="T4" fmla="*/ 12 w 53"/>
                <a:gd name="T5" fmla="*/ 24 h 48"/>
                <a:gd name="T6" fmla="*/ 26 w 53"/>
                <a:gd name="T7" fmla="*/ 0 h 48"/>
                <a:gd name="T8" fmla="*/ 41 w 53"/>
                <a:gd name="T9" fmla="*/ 24 h 48"/>
                <a:gd name="T10" fmla="*/ 53 w 53"/>
                <a:gd name="T11" fmla="*/ 48 h 48"/>
                <a:gd name="T12" fmla="*/ 26 w 53"/>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3" h="48">
                  <a:moveTo>
                    <a:pt x="26" y="48"/>
                  </a:moveTo>
                  <a:lnTo>
                    <a:pt x="0" y="48"/>
                  </a:lnTo>
                  <a:lnTo>
                    <a:pt x="12" y="24"/>
                  </a:lnTo>
                  <a:lnTo>
                    <a:pt x="26" y="0"/>
                  </a:lnTo>
                  <a:lnTo>
                    <a:pt x="41" y="24"/>
                  </a:lnTo>
                  <a:lnTo>
                    <a:pt x="53"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1" name="Freeform 33">
              <a:extLst>
                <a:ext uri="{FF2B5EF4-FFF2-40B4-BE49-F238E27FC236}">
                  <a16:creationId xmlns:a16="http://schemas.microsoft.com/office/drawing/2014/main" id="{88CF831D-115A-BB84-B2EE-8D53375E7E10}"/>
                </a:ext>
              </a:extLst>
            </p:cNvPr>
            <p:cNvSpPr>
              <a:spLocks/>
            </p:cNvSpPr>
            <p:nvPr/>
          </p:nvSpPr>
          <p:spPr bwMode="auto">
            <a:xfrm>
              <a:off x="2625726" y="7234238"/>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2" name="Freeform 34">
              <a:extLst>
                <a:ext uri="{FF2B5EF4-FFF2-40B4-BE49-F238E27FC236}">
                  <a16:creationId xmlns:a16="http://schemas.microsoft.com/office/drawing/2014/main" id="{8D2B01F3-23ED-957D-8D2F-9D34768413A0}"/>
                </a:ext>
              </a:extLst>
            </p:cNvPr>
            <p:cNvSpPr>
              <a:spLocks/>
            </p:cNvSpPr>
            <p:nvPr/>
          </p:nvSpPr>
          <p:spPr bwMode="auto">
            <a:xfrm>
              <a:off x="2640013" y="7234238"/>
              <a:ext cx="87313" cy="76200"/>
            </a:xfrm>
            <a:custGeom>
              <a:avLst/>
              <a:gdLst>
                <a:gd name="T0" fmla="*/ 26 w 55"/>
                <a:gd name="T1" fmla="*/ 48 h 48"/>
                <a:gd name="T2" fmla="*/ 0 w 55"/>
                <a:gd name="T3" fmla="*/ 48 h 48"/>
                <a:gd name="T4" fmla="*/ 14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4"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3" name="Freeform 35">
              <a:extLst>
                <a:ext uri="{FF2B5EF4-FFF2-40B4-BE49-F238E27FC236}">
                  <a16:creationId xmlns:a16="http://schemas.microsoft.com/office/drawing/2014/main" id="{E01FEA76-8ED2-D938-A553-11EB33B80DD5}"/>
                </a:ext>
              </a:extLst>
            </p:cNvPr>
            <p:cNvSpPr>
              <a:spLocks/>
            </p:cNvSpPr>
            <p:nvPr/>
          </p:nvSpPr>
          <p:spPr bwMode="auto">
            <a:xfrm>
              <a:off x="2922588" y="7291388"/>
              <a:ext cx="82550" cy="74613"/>
            </a:xfrm>
            <a:custGeom>
              <a:avLst/>
              <a:gdLst>
                <a:gd name="T0" fmla="*/ 26 w 52"/>
                <a:gd name="T1" fmla="*/ 47 h 47"/>
                <a:gd name="T2" fmla="*/ 0 w 52"/>
                <a:gd name="T3" fmla="*/ 47 h 47"/>
                <a:gd name="T4" fmla="*/ 12 w 52"/>
                <a:gd name="T5" fmla="*/ 24 h 47"/>
                <a:gd name="T6" fmla="*/ 26 w 52"/>
                <a:gd name="T7" fmla="*/ 0 h 47"/>
                <a:gd name="T8" fmla="*/ 40 w 52"/>
                <a:gd name="T9" fmla="*/ 24 h 47"/>
                <a:gd name="T10" fmla="*/ 52 w 52"/>
                <a:gd name="T11" fmla="*/ 47 h 47"/>
                <a:gd name="T12" fmla="*/ 26 w 5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2" h="47">
                  <a:moveTo>
                    <a:pt x="26" y="47"/>
                  </a:moveTo>
                  <a:lnTo>
                    <a:pt x="0" y="47"/>
                  </a:lnTo>
                  <a:lnTo>
                    <a:pt x="12" y="24"/>
                  </a:lnTo>
                  <a:lnTo>
                    <a:pt x="26" y="0"/>
                  </a:lnTo>
                  <a:lnTo>
                    <a:pt x="40" y="24"/>
                  </a:lnTo>
                  <a:lnTo>
                    <a:pt x="52"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4" name="Freeform 36">
              <a:extLst>
                <a:ext uri="{FF2B5EF4-FFF2-40B4-BE49-F238E27FC236}">
                  <a16:creationId xmlns:a16="http://schemas.microsoft.com/office/drawing/2014/main" id="{38C58C48-B243-663D-8660-3B277ADB0326}"/>
                </a:ext>
              </a:extLst>
            </p:cNvPr>
            <p:cNvSpPr>
              <a:spLocks/>
            </p:cNvSpPr>
            <p:nvPr/>
          </p:nvSpPr>
          <p:spPr bwMode="auto">
            <a:xfrm>
              <a:off x="2994026" y="7329488"/>
              <a:ext cx="87313" cy="71438"/>
            </a:xfrm>
            <a:custGeom>
              <a:avLst/>
              <a:gdLst>
                <a:gd name="T0" fmla="*/ 29 w 55"/>
                <a:gd name="T1" fmla="*/ 45 h 45"/>
                <a:gd name="T2" fmla="*/ 0 w 55"/>
                <a:gd name="T3" fmla="*/ 45 h 45"/>
                <a:gd name="T4" fmla="*/ 14 w 55"/>
                <a:gd name="T5" fmla="*/ 23 h 45"/>
                <a:gd name="T6" fmla="*/ 29 w 55"/>
                <a:gd name="T7" fmla="*/ 0 h 45"/>
                <a:gd name="T8" fmla="*/ 43 w 55"/>
                <a:gd name="T9" fmla="*/ 23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4" y="23"/>
                  </a:lnTo>
                  <a:lnTo>
                    <a:pt x="29" y="0"/>
                  </a:lnTo>
                  <a:lnTo>
                    <a:pt x="43" y="23"/>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5" name="Freeform 37">
              <a:extLst>
                <a:ext uri="{FF2B5EF4-FFF2-40B4-BE49-F238E27FC236}">
                  <a16:creationId xmlns:a16="http://schemas.microsoft.com/office/drawing/2014/main" id="{65838D7A-F7EC-5DEC-9673-DA3E4ED811B7}"/>
                </a:ext>
              </a:extLst>
            </p:cNvPr>
            <p:cNvSpPr>
              <a:spLocks/>
            </p:cNvSpPr>
            <p:nvPr/>
          </p:nvSpPr>
          <p:spPr bwMode="auto">
            <a:xfrm>
              <a:off x="3095626" y="7340600"/>
              <a:ext cx="87313" cy="74613"/>
            </a:xfrm>
            <a:custGeom>
              <a:avLst/>
              <a:gdLst>
                <a:gd name="T0" fmla="*/ 29 w 55"/>
                <a:gd name="T1" fmla="*/ 47 h 47"/>
                <a:gd name="T2" fmla="*/ 0 w 55"/>
                <a:gd name="T3" fmla="*/ 47 h 47"/>
                <a:gd name="T4" fmla="*/ 14 w 55"/>
                <a:gd name="T5" fmla="*/ 23 h 47"/>
                <a:gd name="T6" fmla="*/ 29 w 55"/>
                <a:gd name="T7" fmla="*/ 0 h 47"/>
                <a:gd name="T8" fmla="*/ 43 w 55"/>
                <a:gd name="T9" fmla="*/ 23 h 47"/>
                <a:gd name="T10" fmla="*/ 55 w 55"/>
                <a:gd name="T11" fmla="*/ 47 h 47"/>
                <a:gd name="T12" fmla="*/ 29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9" y="47"/>
                  </a:moveTo>
                  <a:lnTo>
                    <a:pt x="0" y="47"/>
                  </a:lnTo>
                  <a:lnTo>
                    <a:pt x="14" y="23"/>
                  </a:lnTo>
                  <a:lnTo>
                    <a:pt x="29" y="0"/>
                  </a:lnTo>
                  <a:lnTo>
                    <a:pt x="43" y="23"/>
                  </a:lnTo>
                  <a:lnTo>
                    <a:pt x="55" y="47"/>
                  </a:lnTo>
                  <a:lnTo>
                    <a:pt x="29"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6" name="Freeform 38">
              <a:extLst>
                <a:ext uri="{FF2B5EF4-FFF2-40B4-BE49-F238E27FC236}">
                  <a16:creationId xmlns:a16="http://schemas.microsoft.com/office/drawing/2014/main" id="{A5C807C7-F947-1DA5-6124-F0334793C231}"/>
                </a:ext>
              </a:extLst>
            </p:cNvPr>
            <p:cNvSpPr>
              <a:spLocks/>
            </p:cNvSpPr>
            <p:nvPr/>
          </p:nvSpPr>
          <p:spPr bwMode="auto">
            <a:xfrm>
              <a:off x="3243263" y="7373938"/>
              <a:ext cx="85725" cy="71438"/>
            </a:xfrm>
            <a:custGeom>
              <a:avLst/>
              <a:gdLst>
                <a:gd name="T0" fmla="*/ 26 w 54"/>
                <a:gd name="T1" fmla="*/ 45 h 45"/>
                <a:gd name="T2" fmla="*/ 0 w 54"/>
                <a:gd name="T3" fmla="*/ 45 h 45"/>
                <a:gd name="T4" fmla="*/ 14 w 54"/>
                <a:gd name="T5" fmla="*/ 24 h 45"/>
                <a:gd name="T6" fmla="*/ 26 w 54"/>
                <a:gd name="T7" fmla="*/ 0 h 45"/>
                <a:gd name="T8" fmla="*/ 40 w 54"/>
                <a:gd name="T9" fmla="*/ 24 h 45"/>
                <a:gd name="T10" fmla="*/ 54 w 54"/>
                <a:gd name="T11" fmla="*/ 45 h 45"/>
                <a:gd name="T12" fmla="*/ 26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6" y="45"/>
                  </a:moveTo>
                  <a:lnTo>
                    <a:pt x="0" y="45"/>
                  </a:lnTo>
                  <a:lnTo>
                    <a:pt x="14" y="24"/>
                  </a:lnTo>
                  <a:lnTo>
                    <a:pt x="26" y="0"/>
                  </a:lnTo>
                  <a:lnTo>
                    <a:pt x="40" y="24"/>
                  </a:lnTo>
                  <a:lnTo>
                    <a:pt x="54"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7" name="Freeform 39">
              <a:extLst>
                <a:ext uri="{FF2B5EF4-FFF2-40B4-BE49-F238E27FC236}">
                  <a16:creationId xmlns:a16="http://schemas.microsoft.com/office/drawing/2014/main" id="{C4CDF855-0CEF-4F12-4466-8DFEE935F2BA}"/>
                </a:ext>
              </a:extLst>
            </p:cNvPr>
            <p:cNvSpPr>
              <a:spLocks/>
            </p:cNvSpPr>
            <p:nvPr/>
          </p:nvSpPr>
          <p:spPr bwMode="auto">
            <a:xfrm>
              <a:off x="3306763" y="7392988"/>
              <a:ext cx="87313" cy="71438"/>
            </a:xfrm>
            <a:custGeom>
              <a:avLst/>
              <a:gdLst>
                <a:gd name="T0" fmla="*/ 28 w 55"/>
                <a:gd name="T1" fmla="*/ 45 h 45"/>
                <a:gd name="T2" fmla="*/ 0 w 55"/>
                <a:gd name="T3" fmla="*/ 45 h 45"/>
                <a:gd name="T4" fmla="*/ 14 w 55"/>
                <a:gd name="T5" fmla="*/ 24 h 45"/>
                <a:gd name="T6" fmla="*/ 28 w 55"/>
                <a:gd name="T7" fmla="*/ 0 h 45"/>
                <a:gd name="T8" fmla="*/ 40 w 55"/>
                <a:gd name="T9" fmla="*/ 24 h 45"/>
                <a:gd name="T10" fmla="*/ 55 w 55"/>
                <a:gd name="T11" fmla="*/ 45 h 45"/>
                <a:gd name="T12" fmla="*/ 28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8" y="45"/>
                  </a:moveTo>
                  <a:lnTo>
                    <a:pt x="0" y="45"/>
                  </a:lnTo>
                  <a:lnTo>
                    <a:pt x="14" y="24"/>
                  </a:lnTo>
                  <a:lnTo>
                    <a:pt x="28" y="0"/>
                  </a:lnTo>
                  <a:lnTo>
                    <a:pt x="40" y="24"/>
                  </a:lnTo>
                  <a:lnTo>
                    <a:pt x="55"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8" name="Freeform 40">
              <a:extLst>
                <a:ext uri="{FF2B5EF4-FFF2-40B4-BE49-F238E27FC236}">
                  <a16:creationId xmlns:a16="http://schemas.microsoft.com/office/drawing/2014/main" id="{8C6D33BD-179A-E771-3174-0EB53BE21FBC}"/>
                </a:ext>
              </a:extLst>
            </p:cNvPr>
            <p:cNvSpPr>
              <a:spLocks/>
            </p:cNvSpPr>
            <p:nvPr/>
          </p:nvSpPr>
          <p:spPr bwMode="auto">
            <a:xfrm>
              <a:off x="3375026" y="7392988"/>
              <a:ext cx="82550" cy="71438"/>
            </a:xfrm>
            <a:custGeom>
              <a:avLst/>
              <a:gdLst>
                <a:gd name="T0" fmla="*/ 26 w 52"/>
                <a:gd name="T1" fmla="*/ 45 h 45"/>
                <a:gd name="T2" fmla="*/ 0 w 52"/>
                <a:gd name="T3" fmla="*/ 45 h 45"/>
                <a:gd name="T4" fmla="*/ 12 w 52"/>
                <a:gd name="T5" fmla="*/ 24 h 45"/>
                <a:gd name="T6" fmla="*/ 26 w 52"/>
                <a:gd name="T7" fmla="*/ 0 h 45"/>
                <a:gd name="T8" fmla="*/ 40 w 52"/>
                <a:gd name="T9" fmla="*/ 24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2" y="24"/>
                  </a:lnTo>
                  <a:lnTo>
                    <a:pt x="26" y="0"/>
                  </a:lnTo>
                  <a:lnTo>
                    <a:pt x="40" y="24"/>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39" name="Freeform 41">
              <a:extLst>
                <a:ext uri="{FF2B5EF4-FFF2-40B4-BE49-F238E27FC236}">
                  <a16:creationId xmlns:a16="http://schemas.microsoft.com/office/drawing/2014/main" id="{1D984CAB-64A2-C3A2-2B44-0BB0D69C4F53}"/>
                </a:ext>
              </a:extLst>
            </p:cNvPr>
            <p:cNvSpPr>
              <a:spLocks/>
            </p:cNvSpPr>
            <p:nvPr/>
          </p:nvSpPr>
          <p:spPr bwMode="auto">
            <a:xfrm>
              <a:off x="3551238" y="7431088"/>
              <a:ext cx="87313" cy="71438"/>
            </a:xfrm>
            <a:custGeom>
              <a:avLst/>
              <a:gdLst>
                <a:gd name="T0" fmla="*/ 26 w 55"/>
                <a:gd name="T1" fmla="*/ 45 h 45"/>
                <a:gd name="T2" fmla="*/ 0 w 55"/>
                <a:gd name="T3" fmla="*/ 45 h 45"/>
                <a:gd name="T4" fmla="*/ 12 w 55"/>
                <a:gd name="T5" fmla="*/ 21 h 45"/>
                <a:gd name="T6" fmla="*/ 26 w 55"/>
                <a:gd name="T7" fmla="*/ 0 h 45"/>
                <a:gd name="T8" fmla="*/ 41 w 55"/>
                <a:gd name="T9" fmla="*/ 21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2" y="21"/>
                  </a:lnTo>
                  <a:lnTo>
                    <a:pt x="26" y="0"/>
                  </a:lnTo>
                  <a:lnTo>
                    <a:pt x="41" y="21"/>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0" name="Freeform 42">
              <a:extLst>
                <a:ext uri="{FF2B5EF4-FFF2-40B4-BE49-F238E27FC236}">
                  <a16:creationId xmlns:a16="http://schemas.microsoft.com/office/drawing/2014/main" id="{3FD93F74-C0F0-ED20-C524-F44D6EFEA6D8}"/>
                </a:ext>
              </a:extLst>
            </p:cNvPr>
            <p:cNvSpPr>
              <a:spLocks/>
            </p:cNvSpPr>
            <p:nvPr/>
          </p:nvSpPr>
          <p:spPr bwMode="auto">
            <a:xfrm>
              <a:off x="3592513" y="7431088"/>
              <a:ext cx="84138" cy="71438"/>
            </a:xfrm>
            <a:custGeom>
              <a:avLst/>
              <a:gdLst>
                <a:gd name="T0" fmla="*/ 26 w 53"/>
                <a:gd name="T1" fmla="*/ 45 h 45"/>
                <a:gd name="T2" fmla="*/ 0 w 53"/>
                <a:gd name="T3" fmla="*/ 45 h 45"/>
                <a:gd name="T4" fmla="*/ 12 w 53"/>
                <a:gd name="T5" fmla="*/ 21 h 45"/>
                <a:gd name="T6" fmla="*/ 26 w 53"/>
                <a:gd name="T7" fmla="*/ 0 h 45"/>
                <a:gd name="T8" fmla="*/ 41 w 53"/>
                <a:gd name="T9" fmla="*/ 21 h 45"/>
                <a:gd name="T10" fmla="*/ 53 w 53"/>
                <a:gd name="T11" fmla="*/ 45 h 45"/>
                <a:gd name="T12" fmla="*/ 26 w 53"/>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3" h="45">
                  <a:moveTo>
                    <a:pt x="26" y="45"/>
                  </a:moveTo>
                  <a:lnTo>
                    <a:pt x="0" y="45"/>
                  </a:lnTo>
                  <a:lnTo>
                    <a:pt x="12" y="21"/>
                  </a:lnTo>
                  <a:lnTo>
                    <a:pt x="26" y="0"/>
                  </a:lnTo>
                  <a:lnTo>
                    <a:pt x="41" y="21"/>
                  </a:lnTo>
                  <a:lnTo>
                    <a:pt x="53"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1" name="Freeform 43">
              <a:extLst>
                <a:ext uri="{FF2B5EF4-FFF2-40B4-BE49-F238E27FC236}">
                  <a16:creationId xmlns:a16="http://schemas.microsoft.com/office/drawing/2014/main" id="{407BC60E-1BC8-5750-FC07-C3AF13F83E69}"/>
                </a:ext>
              </a:extLst>
            </p:cNvPr>
            <p:cNvSpPr>
              <a:spLocks/>
            </p:cNvSpPr>
            <p:nvPr/>
          </p:nvSpPr>
          <p:spPr bwMode="auto">
            <a:xfrm>
              <a:off x="3600451" y="7431088"/>
              <a:ext cx="87313" cy="71438"/>
            </a:xfrm>
            <a:custGeom>
              <a:avLst/>
              <a:gdLst>
                <a:gd name="T0" fmla="*/ 26 w 55"/>
                <a:gd name="T1" fmla="*/ 45 h 45"/>
                <a:gd name="T2" fmla="*/ 0 w 55"/>
                <a:gd name="T3" fmla="*/ 45 h 45"/>
                <a:gd name="T4" fmla="*/ 14 w 55"/>
                <a:gd name="T5" fmla="*/ 21 h 45"/>
                <a:gd name="T6" fmla="*/ 26 w 55"/>
                <a:gd name="T7" fmla="*/ 0 h 45"/>
                <a:gd name="T8" fmla="*/ 40 w 55"/>
                <a:gd name="T9" fmla="*/ 21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4" y="21"/>
                  </a:lnTo>
                  <a:lnTo>
                    <a:pt x="26" y="0"/>
                  </a:lnTo>
                  <a:lnTo>
                    <a:pt x="40" y="21"/>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2" name="Freeform 44">
              <a:extLst>
                <a:ext uri="{FF2B5EF4-FFF2-40B4-BE49-F238E27FC236}">
                  <a16:creationId xmlns:a16="http://schemas.microsoft.com/office/drawing/2014/main" id="{5753B145-B61F-B83F-4FE2-981E66ABF688}"/>
                </a:ext>
              </a:extLst>
            </p:cNvPr>
            <p:cNvSpPr>
              <a:spLocks/>
            </p:cNvSpPr>
            <p:nvPr/>
          </p:nvSpPr>
          <p:spPr bwMode="auto">
            <a:xfrm>
              <a:off x="3630613" y="7431088"/>
              <a:ext cx="87313" cy="71438"/>
            </a:xfrm>
            <a:custGeom>
              <a:avLst/>
              <a:gdLst>
                <a:gd name="T0" fmla="*/ 29 w 55"/>
                <a:gd name="T1" fmla="*/ 45 h 45"/>
                <a:gd name="T2" fmla="*/ 0 w 55"/>
                <a:gd name="T3" fmla="*/ 45 h 45"/>
                <a:gd name="T4" fmla="*/ 14 w 55"/>
                <a:gd name="T5" fmla="*/ 21 h 45"/>
                <a:gd name="T6" fmla="*/ 29 w 55"/>
                <a:gd name="T7" fmla="*/ 0 h 45"/>
                <a:gd name="T8" fmla="*/ 40 w 55"/>
                <a:gd name="T9" fmla="*/ 21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4" y="21"/>
                  </a:lnTo>
                  <a:lnTo>
                    <a:pt x="29" y="0"/>
                  </a:lnTo>
                  <a:lnTo>
                    <a:pt x="40" y="21"/>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3" name="Freeform 45">
              <a:extLst>
                <a:ext uri="{FF2B5EF4-FFF2-40B4-BE49-F238E27FC236}">
                  <a16:creationId xmlns:a16="http://schemas.microsoft.com/office/drawing/2014/main" id="{24559A8E-7D8D-7160-BF00-E08A983E173D}"/>
                </a:ext>
              </a:extLst>
            </p:cNvPr>
            <p:cNvSpPr>
              <a:spLocks/>
            </p:cNvSpPr>
            <p:nvPr/>
          </p:nvSpPr>
          <p:spPr bwMode="auto">
            <a:xfrm>
              <a:off x="3641726" y="7431088"/>
              <a:ext cx="87313" cy="71438"/>
            </a:xfrm>
            <a:custGeom>
              <a:avLst/>
              <a:gdLst>
                <a:gd name="T0" fmla="*/ 26 w 55"/>
                <a:gd name="T1" fmla="*/ 45 h 45"/>
                <a:gd name="T2" fmla="*/ 0 w 55"/>
                <a:gd name="T3" fmla="*/ 45 h 45"/>
                <a:gd name="T4" fmla="*/ 14 w 55"/>
                <a:gd name="T5" fmla="*/ 21 h 45"/>
                <a:gd name="T6" fmla="*/ 26 w 55"/>
                <a:gd name="T7" fmla="*/ 0 h 45"/>
                <a:gd name="T8" fmla="*/ 41 w 55"/>
                <a:gd name="T9" fmla="*/ 21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4" y="21"/>
                  </a:lnTo>
                  <a:lnTo>
                    <a:pt x="26" y="0"/>
                  </a:lnTo>
                  <a:lnTo>
                    <a:pt x="41" y="21"/>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4" name="Freeform 46">
              <a:extLst>
                <a:ext uri="{FF2B5EF4-FFF2-40B4-BE49-F238E27FC236}">
                  <a16:creationId xmlns:a16="http://schemas.microsoft.com/office/drawing/2014/main" id="{8FA016D0-D9AD-EFDB-9FB1-FCE2DD789DCB}"/>
                </a:ext>
              </a:extLst>
            </p:cNvPr>
            <p:cNvSpPr>
              <a:spLocks/>
            </p:cNvSpPr>
            <p:nvPr/>
          </p:nvSpPr>
          <p:spPr bwMode="auto">
            <a:xfrm>
              <a:off x="3694113" y="7431088"/>
              <a:ext cx="87313" cy="71438"/>
            </a:xfrm>
            <a:custGeom>
              <a:avLst/>
              <a:gdLst>
                <a:gd name="T0" fmla="*/ 29 w 55"/>
                <a:gd name="T1" fmla="*/ 45 h 45"/>
                <a:gd name="T2" fmla="*/ 0 w 55"/>
                <a:gd name="T3" fmla="*/ 45 h 45"/>
                <a:gd name="T4" fmla="*/ 15 w 55"/>
                <a:gd name="T5" fmla="*/ 21 h 45"/>
                <a:gd name="T6" fmla="*/ 29 w 55"/>
                <a:gd name="T7" fmla="*/ 0 h 45"/>
                <a:gd name="T8" fmla="*/ 43 w 55"/>
                <a:gd name="T9" fmla="*/ 21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1"/>
                  </a:lnTo>
                  <a:lnTo>
                    <a:pt x="29" y="0"/>
                  </a:lnTo>
                  <a:lnTo>
                    <a:pt x="43" y="21"/>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5" name="Freeform 47">
              <a:extLst>
                <a:ext uri="{FF2B5EF4-FFF2-40B4-BE49-F238E27FC236}">
                  <a16:creationId xmlns:a16="http://schemas.microsoft.com/office/drawing/2014/main" id="{9708E749-1FB4-5B05-DD70-0E1EFE759402}"/>
                </a:ext>
              </a:extLst>
            </p:cNvPr>
            <p:cNvSpPr>
              <a:spLocks/>
            </p:cNvSpPr>
            <p:nvPr/>
          </p:nvSpPr>
          <p:spPr bwMode="auto">
            <a:xfrm>
              <a:off x="3709988" y="7431088"/>
              <a:ext cx="85725" cy="71438"/>
            </a:xfrm>
            <a:custGeom>
              <a:avLst/>
              <a:gdLst>
                <a:gd name="T0" fmla="*/ 28 w 54"/>
                <a:gd name="T1" fmla="*/ 45 h 45"/>
                <a:gd name="T2" fmla="*/ 0 w 54"/>
                <a:gd name="T3" fmla="*/ 45 h 45"/>
                <a:gd name="T4" fmla="*/ 14 w 54"/>
                <a:gd name="T5" fmla="*/ 21 h 45"/>
                <a:gd name="T6" fmla="*/ 28 w 54"/>
                <a:gd name="T7" fmla="*/ 0 h 45"/>
                <a:gd name="T8" fmla="*/ 40 w 54"/>
                <a:gd name="T9" fmla="*/ 21 h 45"/>
                <a:gd name="T10" fmla="*/ 54 w 54"/>
                <a:gd name="T11" fmla="*/ 45 h 45"/>
                <a:gd name="T12" fmla="*/ 28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8" y="45"/>
                  </a:moveTo>
                  <a:lnTo>
                    <a:pt x="0" y="45"/>
                  </a:lnTo>
                  <a:lnTo>
                    <a:pt x="14" y="21"/>
                  </a:lnTo>
                  <a:lnTo>
                    <a:pt x="28" y="0"/>
                  </a:lnTo>
                  <a:lnTo>
                    <a:pt x="40" y="21"/>
                  </a:lnTo>
                  <a:lnTo>
                    <a:pt x="54"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6" name="Freeform 48">
              <a:extLst>
                <a:ext uri="{FF2B5EF4-FFF2-40B4-BE49-F238E27FC236}">
                  <a16:creationId xmlns:a16="http://schemas.microsoft.com/office/drawing/2014/main" id="{6D82C11A-EF04-3A0E-182D-BB25DFC4ED6B}"/>
                </a:ext>
              </a:extLst>
            </p:cNvPr>
            <p:cNvSpPr>
              <a:spLocks/>
            </p:cNvSpPr>
            <p:nvPr/>
          </p:nvSpPr>
          <p:spPr bwMode="auto">
            <a:xfrm>
              <a:off x="3751263" y="7431088"/>
              <a:ext cx="87313" cy="71438"/>
            </a:xfrm>
            <a:custGeom>
              <a:avLst/>
              <a:gdLst>
                <a:gd name="T0" fmla="*/ 26 w 55"/>
                <a:gd name="T1" fmla="*/ 45 h 45"/>
                <a:gd name="T2" fmla="*/ 0 w 55"/>
                <a:gd name="T3" fmla="*/ 45 h 45"/>
                <a:gd name="T4" fmla="*/ 14 w 55"/>
                <a:gd name="T5" fmla="*/ 21 h 45"/>
                <a:gd name="T6" fmla="*/ 26 w 55"/>
                <a:gd name="T7" fmla="*/ 0 h 45"/>
                <a:gd name="T8" fmla="*/ 40 w 55"/>
                <a:gd name="T9" fmla="*/ 21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4" y="21"/>
                  </a:lnTo>
                  <a:lnTo>
                    <a:pt x="26" y="0"/>
                  </a:lnTo>
                  <a:lnTo>
                    <a:pt x="40" y="21"/>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7" name="Freeform 49">
              <a:extLst>
                <a:ext uri="{FF2B5EF4-FFF2-40B4-BE49-F238E27FC236}">
                  <a16:creationId xmlns:a16="http://schemas.microsoft.com/office/drawing/2014/main" id="{58B3707C-8BAA-27E0-7A10-282FFDE20307}"/>
                </a:ext>
              </a:extLst>
            </p:cNvPr>
            <p:cNvSpPr>
              <a:spLocks/>
            </p:cNvSpPr>
            <p:nvPr/>
          </p:nvSpPr>
          <p:spPr bwMode="auto">
            <a:xfrm>
              <a:off x="3830638" y="7431088"/>
              <a:ext cx="85725" cy="71438"/>
            </a:xfrm>
            <a:custGeom>
              <a:avLst/>
              <a:gdLst>
                <a:gd name="T0" fmla="*/ 28 w 54"/>
                <a:gd name="T1" fmla="*/ 45 h 45"/>
                <a:gd name="T2" fmla="*/ 0 w 54"/>
                <a:gd name="T3" fmla="*/ 45 h 45"/>
                <a:gd name="T4" fmla="*/ 14 w 54"/>
                <a:gd name="T5" fmla="*/ 21 h 45"/>
                <a:gd name="T6" fmla="*/ 28 w 54"/>
                <a:gd name="T7" fmla="*/ 0 h 45"/>
                <a:gd name="T8" fmla="*/ 40 w 54"/>
                <a:gd name="T9" fmla="*/ 21 h 45"/>
                <a:gd name="T10" fmla="*/ 54 w 54"/>
                <a:gd name="T11" fmla="*/ 45 h 45"/>
                <a:gd name="T12" fmla="*/ 28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8" y="45"/>
                  </a:moveTo>
                  <a:lnTo>
                    <a:pt x="0" y="45"/>
                  </a:lnTo>
                  <a:lnTo>
                    <a:pt x="14" y="21"/>
                  </a:lnTo>
                  <a:lnTo>
                    <a:pt x="28" y="0"/>
                  </a:lnTo>
                  <a:lnTo>
                    <a:pt x="40" y="21"/>
                  </a:lnTo>
                  <a:lnTo>
                    <a:pt x="54"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8" name="Freeform 50">
              <a:extLst>
                <a:ext uri="{FF2B5EF4-FFF2-40B4-BE49-F238E27FC236}">
                  <a16:creationId xmlns:a16="http://schemas.microsoft.com/office/drawing/2014/main" id="{47A86C34-F5CC-CEBA-E064-013A1BC151A8}"/>
                </a:ext>
              </a:extLst>
            </p:cNvPr>
            <p:cNvSpPr>
              <a:spLocks/>
            </p:cNvSpPr>
            <p:nvPr/>
          </p:nvSpPr>
          <p:spPr bwMode="auto">
            <a:xfrm>
              <a:off x="3879851" y="7456488"/>
              <a:ext cx="85725" cy="73025"/>
            </a:xfrm>
            <a:custGeom>
              <a:avLst/>
              <a:gdLst>
                <a:gd name="T0" fmla="*/ 26 w 54"/>
                <a:gd name="T1" fmla="*/ 46 h 46"/>
                <a:gd name="T2" fmla="*/ 0 w 54"/>
                <a:gd name="T3" fmla="*/ 46 h 46"/>
                <a:gd name="T4" fmla="*/ 14 w 54"/>
                <a:gd name="T5" fmla="*/ 22 h 46"/>
                <a:gd name="T6" fmla="*/ 26 w 54"/>
                <a:gd name="T7" fmla="*/ 0 h 46"/>
                <a:gd name="T8" fmla="*/ 40 w 54"/>
                <a:gd name="T9" fmla="*/ 22 h 46"/>
                <a:gd name="T10" fmla="*/ 54 w 54"/>
                <a:gd name="T11" fmla="*/ 46 h 46"/>
                <a:gd name="T12" fmla="*/ 26 w 5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26" y="46"/>
                  </a:moveTo>
                  <a:lnTo>
                    <a:pt x="0" y="46"/>
                  </a:lnTo>
                  <a:lnTo>
                    <a:pt x="14" y="22"/>
                  </a:lnTo>
                  <a:lnTo>
                    <a:pt x="26" y="0"/>
                  </a:lnTo>
                  <a:lnTo>
                    <a:pt x="40" y="22"/>
                  </a:lnTo>
                  <a:lnTo>
                    <a:pt x="54" y="46"/>
                  </a:lnTo>
                  <a:lnTo>
                    <a:pt x="26"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49" name="Freeform 51">
              <a:extLst>
                <a:ext uri="{FF2B5EF4-FFF2-40B4-BE49-F238E27FC236}">
                  <a16:creationId xmlns:a16="http://schemas.microsoft.com/office/drawing/2014/main" id="{810742E8-DB8D-ACE8-9EC4-B4FA8ADC457F}"/>
                </a:ext>
              </a:extLst>
            </p:cNvPr>
            <p:cNvSpPr>
              <a:spLocks/>
            </p:cNvSpPr>
            <p:nvPr/>
          </p:nvSpPr>
          <p:spPr bwMode="auto">
            <a:xfrm>
              <a:off x="3935413" y="7483475"/>
              <a:ext cx="87313" cy="71438"/>
            </a:xfrm>
            <a:custGeom>
              <a:avLst/>
              <a:gdLst>
                <a:gd name="T0" fmla="*/ 29 w 55"/>
                <a:gd name="T1" fmla="*/ 45 h 45"/>
                <a:gd name="T2" fmla="*/ 0 w 55"/>
                <a:gd name="T3" fmla="*/ 45 h 45"/>
                <a:gd name="T4" fmla="*/ 14 w 55"/>
                <a:gd name="T5" fmla="*/ 21 h 45"/>
                <a:gd name="T6" fmla="*/ 29 w 55"/>
                <a:gd name="T7" fmla="*/ 0 h 45"/>
                <a:gd name="T8" fmla="*/ 41 w 55"/>
                <a:gd name="T9" fmla="*/ 21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4" y="21"/>
                  </a:lnTo>
                  <a:lnTo>
                    <a:pt x="29" y="0"/>
                  </a:lnTo>
                  <a:lnTo>
                    <a:pt x="41" y="21"/>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0" name="Freeform 52">
              <a:extLst>
                <a:ext uri="{FF2B5EF4-FFF2-40B4-BE49-F238E27FC236}">
                  <a16:creationId xmlns:a16="http://schemas.microsoft.com/office/drawing/2014/main" id="{666DC369-9FCA-D3D1-D0FF-B8F58BD8F560}"/>
                </a:ext>
              </a:extLst>
            </p:cNvPr>
            <p:cNvSpPr>
              <a:spLocks/>
            </p:cNvSpPr>
            <p:nvPr/>
          </p:nvSpPr>
          <p:spPr bwMode="auto">
            <a:xfrm>
              <a:off x="4003676" y="7483475"/>
              <a:ext cx="87313" cy="71438"/>
            </a:xfrm>
            <a:custGeom>
              <a:avLst/>
              <a:gdLst>
                <a:gd name="T0" fmla="*/ 28 w 55"/>
                <a:gd name="T1" fmla="*/ 45 h 45"/>
                <a:gd name="T2" fmla="*/ 0 w 55"/>
                <a:gd name="T3" fmla="*/ 45 h 45"/>
                <a:gd name="T4" fmla="*/ 14 w 55"/>
                <a:gd name="T5" fmla="*/ 21 h 45"/>
                <a:gd name="T6" fmla="*/ 28 w 55"/>
                <a:gd name="T7" fmla="*/ 0 h 45"/>
                <a:gd name="T8" fmla="*/ 40 w 55"/>
                <a:gd name="T9" fmla="*/ 21 h 45"/>
                <a:gd name="T10" fmla="*/ 55 w 55"/>
                <a:gd name="T11" fmla="*/ 45 h 45"/>
                <a:gd name="T12" fmla="*/ 28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8" y="45"/>
                  </a:moveTo>
                  <a:lnTo>
                    <a:pt x="0" y="45"/>
                  </a:lnTo>
                  <a:lnTo>
                    <a:pt x="14" y="21"/>
                  </a:lnTo>
                  <a:lnTo>
                    <a:pt x="28" y="0"/>
                  </a:lnTo>
                  <a:lnTo>
                    <a:pt x="40" y="21"/>
                  </a:lnTo>
                  <a:lnTo>
                    <a:pt x="55"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1" name="Freeform 53">
              <a:extLst>
                <a:ext uri="{FF2B5EF4-FFF2-40B4-BE49-F238E27FC236}">
                  <a16:creationId xmlns:a16="http://schemas.microsoft.com/office/drawing/2014/main" id="{E28477D7-1406-B1CB-C0AA-607AF6BD1A85}"/>
                </a:ext>
              </a:extLst>
            </p:cNvPr>
            <p:cNvSpPr>
              <a:spLocks/>
            </p:cNvSpPr>
            <p:nvPr/>
          </p:nvSpPr>
          <p:spPr bwMode="auto">
            <a:xfrm>
              <a:off x="4192588" y="7483475"/>
              <a:ext cx="85725" cy="71438"/>
            </a:xfrm>
            <a:custGeom>
              <a:avLst/>
              <a:gdLst>
                <a:gd name="T0" fmla="*/ 26 w 54"/>
                <a:gd name="T1" fmla="*/ 45 h 45"/>
                <a:gd name="T2" fmla="*/ 0 w 54"/>
                <a:gd name="T3" fmla="*/ 45 h 45"/>
                <a:gd name="T4" fmla="*/ 14 w 54"/>
                <a:gd name="T5" fmla="*/ 21 h 45"/>
                <a:gd name="T6" fmla="*/ 26 w 54"/>
                <a:gd name="T7" fmla="*/ 0 h 45"/>
                <a:gd name="T8" fmla="*/ 40 w 54"/>
                <a:gd name="T9" fmla="*/ 21 h 45"/>
                <a:gd name="T10" fmla="*/ 54 w 54"/>
                <a:gd name="T11" fmla="*/ 45 h 45"/>
                <a:gd name="T12" fmla="*/ 26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6" y="45"/>
                  </a:moveTo>
                  <a:lnTo>
                    <a:pt x="0" y="45"/>
                  </a:lnTo>
                  <a:lnTo>
                    <a:pt x="14" y="21"/>
                  </a:lnTo>
                  <a:lnTo>
                    <a:pt x="26" y="0"/>
                  </a:lnTo>
                  <a:lnTo>
                    <a:pt x="40" y="21"/>
                  </a:lnTo>
                  <a:lnTo>
                    <a:pt x="54"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2" name="Freeform 54">
              <a:extLst>
                <a:ext uri="{FF2B5EF4-FFF2-40B4-BE49-F238E27FC236}">
                  <a16:creationId xmlns:a16="http://schemas.microsoft.com/office/drawing/2014/main" id="{1675BF3D-E5D0-4F73-EDC0-0C8043D57FDC}"/>
                </a:ext>
              </a:extLst>
            </p:cNvPr>
            <p:cNvSpPr>
              <a:spLocks/>
            </p:cNvSpPr>
            <p:nvPr/>
          </p:nvSpPr>
          <p:spPr bwMode="auto">
            <a:xfrm>
              <a:off x="4244976" y="7483475"/>
              <a:ext cx="85725" cy="71438"/>
            </a:xfrm>
            <a:custGeom>
              <a:avLst/>
              <a:gdLst>
                <a:gd name="T0" fmla="*/ 28 w 54"/>
                <a:gd name="T1" fmla="*/ 45 h 45"/>
                <a:gd name="T2" fmla="*/ 0 w 54"/>
                <a:gd name="T3" fmla="*/ 45 h 45"/>
                <a:gd name="T4" fmla="*/ 14 w 54"/>
                <a:gd name="T5" fmla="*/ 21 h 45"/>
                <a:gd name="T6" fmla="*/ 28 w 54"/>
                <a:gd name="T7" fmla="*/ 0 h 45"/>
                <a:gd name="T8" fmla="*/ 40 w 54"/>
                <a:gd name="T9" fmla="*/ 21 h 45"/>
                <a:gd name="T10" fmla="*/ 54 w 54"/>
                <a:gd name="T11" fmla="*/ 45 h 45"/>
                <a:gd name="T12" fmla="*/ 28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8" y="45"/>
                  </a:moveTo>
                  <a:lnTo>
                    <a:pt x="0" y="45"/>
                  </a:lnTo>
                  <a:lnTo>
                    <a:pt x="14" y="21"/>
                  </a:lnTo>
                  <a:lnTo>
                    <a:pt x="28" y="0"/>
                  </a:lnTo>
                  <a:lnTo>
                    <a:pt x="40" y="21"/>
                  </a:lnTo>
                  <a:lnTo>
                    <a:pt x="54"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3" name="Freeform 55">
              <a:extLst>
                <a:ext uri="{FF2B5EF4-FFF2-40B4-BE49-F238E27FC236}">
                  <a16:creationId xmlns:a16="http://schemas.microsoft.com/office/drawing/2014/main" id="{8096995A-DD17-DFF2-2220-A7DA82AFAD67}"/>
                </a:ext>
              </a:extLst>
            </p:cNvPr>
            <p:cNvSpPr>
              <a:spLocks/>
            </p:cNvSpPr>
            <p:nvPr/>
          </p:nvSpPr>
          <p:spPr bwMode="auto">
            <a:xfrm>
              <a:off x="4313238" y="7483475"/>
              <a:ext cx="82550" cy="71438"/>
            </a:xfrm>
            <a:custGeom>
              <a:avLst/>
              <a:gdLst>
                <a:gd name="T0" fmla="*/ 26 w 52"/>
                <a:gd name="T1" fmla="*/ 45 h 45"/>
                <a:gd name="T2" fmla="*/ 0 w 52"/>
                <a:gd name="T3" fmla="*/ 45 h 45"/>
                <a:gd name="T4" fmla="*/ 11 w 52"/>
                <a:gd name="T5" fmla="*/ 21 h 45"/>
                <a:gd name="T6" fmla="*/ 26 w 52"/>
                <a:gd name="T7" fmla="*/ 0 h 45"/>
                <a:gd name="T8" fmla="*/ 40 w 52"/>
                <a:gd name="T9" fmla="*/ 21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1" y="21"/>
                  </a:lnTo>
                  <a:lnTo>
                    <a:pt x="26" y="0"/>
                  </a:lnTo>
                  <a:lnTo>
                    <a:pt x="40" y="21"/>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4" name="Freeform 56">
              <a:extLst>
                <a:ext uri="{FF2B5EF4-FFF2-40B4-BE49-F238E27FC236}">
                  <a16:creationId xmlns:a16="http://schemas.microsoft.com/office/drawing/2014/main" id="{825E31C0-D486-097A-B446-8F879385CDFF}"/>
                </a:ext>
              </a:extLst>
            </p:cNvPr>
            <p:cNvSpPr>
              <a:spLocks/>
            </p:cNvSpPr>
            <p:nvPr/>
          </p:nvSpPr>
          <p:spPr bwMode="auto">
            <a:xfrm>
              <a:off x="4365626" y="7483475"/>
              <a:ext cx="85725" cy="71438"/>
            </a:xfrm>
            <a:custGeom>
              <a:avLst/>
              <a:gdLst>
                <a:gd name="T0" fmla="*/ 26 w 54"/>
                <a:gd name="T1" fmla="*/ 45 h 45"/>
                <a:gd name="T2" fmla="*/ 0 w 54"/>
                <a:gd name="T3" fmla="*/ 45 h 45"/>
                <a:gd name="T4" fmla="*/ 14 w 54"/>
                <a:gd name="T5" fmla="*/ 21 h 45"/>
                <a:gd name="T6" fmla="*/ 26 w 54"/>
                <a:gd name="T7" fmla="*/ 0 h 45"/>
                <a:gd name="T8" fmla="*/ 40 w 54"/>
                <a:gd name="T9" fmla="*/ 21 h 45"/>
                <a:gd name="T10" fmla="*/ 54 w 54"/>
                <a:gd name="T11" fmla="*/ 45 h 45"/>
                <a:gd name="T12" fmla="*/ 26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6" y="45"/>
                  </a:moveTo>
                  <a:lnTo>
                    <a:pt x="0" y="45"/>
                  </a:lnTo>
                  <a:lnTo>
                    <a:pt x="14" y="21"/>
                  </a:lnTo>
                  <a:lnTo>
                    <a:pt x="26" y="0"/>
                  </a:lnTo>
                  <a:lnTo>
                    <a:pt x="40" y="21"/>
                  </a:lnTo>
                  <a:lnTo>
                    <a:pt x="54"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5" name="Freeform 57">
              <a:extLst>
                <a:ext uri="{FF2B5EF4-FFF2-40B4-BE49-F238E27FC236}">
                  <a16:creationId xmlns:a16="http://schemas.microsoft.com/office/drawing/2014/main" id="{904CCFDA-B3BC-CDE0-0050-0C24C9C81502}"/>
                </a:ext>
              </a:extLst>
            </p:cNvPr>
            <p:cNvSpPr>
              <a:spLocks/>
            </p:cNvSpPr>
            <p:nvPr/>
          </p:nvSpPr>
          <p:spPr bwMode="auto">
            <a:xfrm>
              <a:off x="4500563" y="7562850"/>
              <a:ext cx="87313" cy="71438"/>
            </a:xfrm>
            <a:custGeom>
              <a:avLst/>
              <a:gdLst>
                <a:gd name="T0" fmla="*/ 26 w 55"/>
                <a:gd name="T1" fmla="*/ 45 h 45"/>
                <a:gd name="T2" fmla="*/ 0 w 55"/>
                <a:gd name="T3" fmla="*/ 45 h 45"/>
                <a:gd name="T4" fmla="*/ 14 w 55"/>
                <a:gd name="T5" fmla="*/ 24 h 45"/>
                <a:gd name="T6" fmla="*/ 26 w 55"/>
                <a:gd name="T7" fmla="*/ 0 h 45"/>
                <a:gd name="T8" fmla="*/ 41 w 55"/>
                <a:gd name="T9" fmla="*/ 24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4" y="24"/>
                  </a:lnTo>
                  <a:lnTo>
                    <a:pt x="26" y="0"/>
                  </a:lnTo>
                  <a:lnTo>
                    <a:pt x="41" y="24"/>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6" name="Freeform 58">
              <a:extLst>
                <a:ext uri="{FF2B5EF4-FFF2-40B4-BE49-F238E27FC236}">
                  <a16:creationId xmlns:a16="http://schemas.microsoft.com/office/drawing/2014/main" id="{964D1954-8872-6B9C-9C5F-EAB34BD5E1A4}"/>
                </a:ext>
              </a:extLst>
            </p:cNvPr>
            <p:cNvSpPr>
              <a:spLocks/>
            </p:cNvSpPr>
            <p:nvPr/>
          </p:nvSpPr>
          <p:spPr bwMode="auto">
            <a:xfrm>
              <a:off x="4516438" y="7562850"/>
              <a:ext cx="82550" cy="71438"/>
            </a:xfrm>
            <a:custGeom>
              <a:avLst/>
              <a:gdLst>
                <a:gd name="T0" fmla="*/ 26 w 52"/>
                <a:gd name="T1" fmla="*/ 45 h 45"/>
                <a:gd name="T2" fmla="*/ 0 w 52"/>
                <a:gd name="T3" fmla="*/ 45 h 45"/>
                <a:gd name="T4" fmla="*/ 12 w 52"/>
                <a:gd name="T5" fmla="*/ 24 h 45"/>
                <a:gd name="T6" fmla="*/ 26 w 52"/>
                <a:gd name="T7" fmla="*/ 0 h 45"/>
                <a:gd name="T8" fmla="*/ 40 w 52"/>
                <a:gd name="T9" fmla="*/ 24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2" y="24"/>
                  </a:lnTo>
                  <a:lnTo>
                    <a:pt x="26" y="0"/>
                  </a:lnTo>
                  <a:lnTo>
                    <a:pt x="40" y="24"/>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7" name="Freeform 59">
              <a:extLst>
                <a:ext uri="{FF2B5EF4-FFF2-40B4-BE49-F238E27FC236}">
                  <a16:creationId xmlns:a16="http://schemas.microsoft.com/office/drawing/2014/main" id="{38B41421-32AA-83B7-5F58-0326B01C75B1}"/>
                </a:ext>
              </a:extLst>
            </p:cNvPr>
            <p:cNvSpPr>
              <a:spLocks/>
            </p:cNvSpPr>
            <p:nvPr/>
          </p:nvSpPr>
          <p:spPr bwMode="auto">
            <a:xfrm>
              <a:off x="4552951" y="7581900"/>
              <a:ext cx="87313" cy="74613"/>
            </a:xfrm>
            <a:custGeom>
              <a:avLst/>
              <a:gdLst>
                <a:gd name="T0" fmla="*/ 26 w 55"/>
                <a:gd name="T1" fmla="*/ 47 h 47"/>
                <a:gd name="T2" fmla="*/ 0 w 55"/>
                <a:gd name="T3" fmla="*/ 47 h 47"/>
                <a:gd name="T4" fmla="*/ 12 w 55"/>
                <a:gd name="T5" fmla="*/ 24 h 47"/>
                <a:gd name="T6" fmla="*/ 26 w 55"/>
                <a:gd name="T7" fmla="*/ 0 h 47"/>
                <a:gd name="T8" fmla="*/ 41 w 55"/>
                <a:gd name="T9" fmla="*/ 24 h 47"/>
                <a:gd name="T10" fmla="*/ 55 w 55"/>
                <a:gd name="T11" fmla="*/ 47 h 47"/>
                <a:gd name="T12" fmla="*/ 26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6" y="47"/>
                  </a:moveTo>
                  <a:lnTo>
                    <a:pt x="0" y="47"/>
                  </a:lnTo>
                  <a:lnTo>
                    <a:pt x="12" y="24"/>
                  </a:lnTo>
                  <a:lnTo>
                    <a:pt x="26" y="0"/>
                  </a:lnTo>
                  <a:lnTo>
                    <a:pt x="41" y="24"/>
                  </a:lnTo>
                  <a:lnTo>
                    <a:pt x="55"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8" name="Freeform 60">
              <a:extLst>
                <a:ext uri="{FF2B5EF4-FFF2-40B4-BE49-F238E27FC236}">
                  <a16:creationId xmlns:a16="http://schemas.microsoft.com/office/drawing/2014/main" id="{8FA04950-971B-2751-CAEC-7CAA57434894}"/>
                </a:ext>
              </a:extLst>
            </p:cNvPr>
            <p:cNvSpPr>
              <a:spLocks/>
            </p:cNvSpPr>
            <p:nvPr/>
          </p:nvSpPr>
          <p:spPr bwMode="auto">
            <a:xfrm>
              <a:off x="4821238" y="7620000"/>
              <a:ext cx="85725" cy="71438"/>
            </a:xfrm>
            <a:custGeom>
              <a:avLst/>
              <a:gdLst>
                <a:gd name="T0" fmla="*/ 28 w 54"/>
                <a:gd name="T1" fmla="*/ 45 h 45"/>
                <a:gd name="T2" fmla="*/ 0 w 54"/>
                <a:gd name="T3" fmla="*/ 45 h 45"/>
                <a:gd name="T4" fmla="*/ 14 w 54"/>
                <a:gd name="T5" fmla="*/ 21 h 45"/>
                <a:gd name="T6" fmla="*/ 28 w 54"/>
                <a:gd name="T7" fmla="*/ 0 h 45"/>
                <a:gd name="T8" fmla="*/ 40 w 54"/>
                <a:gd name="T9" fmla="*/ 21 h 45"/>
                <a:gd name="T10" fmla="*/ 54 w 54"/>
                <a:gd name="T11" fmla="*/ 45 h 45"/>
                <a:gd name="T12" fmla="*/ 28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8" y="45"/>
                  </a:moveTo>
                  <a:lnTo>
                    <a:pt x="0" y="45"/>
                  </a:lnTo>
                  <a:lnTo>
                    <a:pt x="14" y="21"/>
                  </a:lnTo>
                  <a:lnTo>
                    <a:pt x="28" y="0"/>
                  </a:lnTo>
                  <a:lnTo>
                    <a:pt x="40" y="21"/>
                  </a:lnTo>
                  <a:lnTo>
                    <a:pt x="54"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59" name="Freeform 61">
              <a:extLst>
                <a:ext uri="{FF2B5EF4-FFF2-40B4-BE49-F238E27FC236}">
                  <a16:creationId xmlns:a16="http://schemas.microsoft.com/office/drawing/2014/main" id="{0ED18C18-A193-A1D8-4686-B6FA12C6B612}"/>
                </a:ext>
              </a:extLst>
            </p:cNvPr>
            <p:cNvSpPr>
              <a:spLocks/>
            </p:cNvSpPr>
            <p:nvPr/>
          </p:nvSpPr>
          <p:spPr bwMode="auto">
            <a:xfrm>
              <a:off x="4926013" y="7653338"/>
              <a:ext cx="87313" cy="71438"/>
            </a:xfrm>
            <a:custGeom>
              <a:avLst/>
              <a:gdLst>
                <a:gd name="T0" fmla="*/ 29 w 55"/>
                <a:gd name="T1" fmla="*/ 45 h 45"/>
                <a:gd name="T2" fmla="*/ 0 w 55"/>
                <a:gd name="T3" fmla="*/ 45 h 45"/>
                <a:gd name="T4" fmla="*/ 15 w 55"/>
                <a:gd name="T5" fmla="*/ 24 h 45"/>
                <a:gd name="T6" fmla="*/ 29 w 55"/>
                <a:gd name="T7" fmla="*/ 0 h 45"/>
                <a:gd name="T8" fmla="*/ 41 w 55"/>
                <a:gd name="T9" fmla="*/ 24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4"/>
                  </a:lnTo>
                  <a:lnTo>
                    <a:pt x="29" y="0"/>
                  </a:lnTo>
                  <a:lnTo>
                    <a:pt x="41" y="24"/>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0" name="Freeform 62">
              <a:extLst>
                <a:ext uri="{FF2B5EF4-FFF2-40B4-BE49-F238E27FC236}">
                  <a16:creationId xmlns:a16="http://schemas.microsoft.com/office/drawing/2014/main" id="{D2A0916B-7DCA-40DF-3232-4DDA50FBBCA1}"/>
                </a:ext>
              </a:extLst>
            </p:cNvPr>
            <p:cNvSpPr>
              <a:spLocks/>
            </p:cNvSpPr>
            <p:nvPr/>
          </p:nvSpPr>
          <p:spPr bwMode="auto">
            <a:xfrm>
              <a:off x="4956176" y="7653338"/>
              <a:ext cx="82550" cy="71438"/>
            </a:xfrm>
            <a:custGeom>
              <a:avLst/>
              <a:gdLst>
                <a:gd name="T0" fmla="*/ 26 w 52"/>
                <a:gd name="T1" fmla="*/ 45 h 45"/>
                <a:gd name="T2" fmla="*/ 0 w 52"/>
                <a:gd name="T3" fmla="*/ 45 h 45"/>
                <a:gd name="T4" fmla="*/ 12 w 52"/>
                <a:gd name="T5" fmla="*/ 24 h 45"/>
                <a:gd name="T6" fmla="*/ 26 w 52"/>
                <a:gd name="T7" fmla="*/ 0 h 45"/>
                <a:gd name="T8" fmla="*/ 41 w 52"/>
                <a:gd name="T9" fmla="*/ 24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2" y="24"/>
                  </a:lnTo>
                  <a:lnTo>
                    <a:pt x="26" y="0"/>
                  </a:lnTo>
                  <a:lnTo>
                    <a:pt x="41" y="24"/>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1" name="Freeform 63">
              <a:extLst>
                <a:ext uri="{FF2B5EF4-FFF2-40B4-BE49-F238E27FC236}">
                  <a16:creationId xmlns:a16="http://schemas.microsoft.com/office/drawing/2014/main" id="{F71DB570-10F6-AE62-DB5D-74AD061130EF}"/>
                </a:ext>
              </a:extLst>
            </p:cNvPr>
            <p:cNvSpPr>
              <a:spLocks/>
            </p:cNvSpPr>
            <p:nvPr/>
          </p:nvSpPr>
          <p:spPr bwMode="auto">
            <a:xfrm>
              <a:off x="5076826" y="7653338"/>
              <a:ext cx="87313" cy="71438"/>
            </a:xfrm>
            <a:custGeom>
              <a:avLst/>
              <a:gdLst>
                <a:gd name="T0" fmla="*/ 26 w 55"/>
                <a:gd name="T1" fmla="*/ 45 h 45"/>
                <a:gd name="T2" fmla="*/ 0 w 55"/>
                <a:gd name="T3" fmla="*/ 45 h 45"/>
                <a:gd name="T4" fmla="*/ 12 w 55"/>
                <a:gd name="T5" fmla="*/ 24 h 45"/>
                <a:gd name="T6" fmla="*/ 26 w 55"/>
                <a:gd name="T7" fmla="*/ 0 h 45"/>
                <a:gd name="T8" fmla="*/ 41 w 55"/>
                <a:gd name="T9" fmla="*/ 24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2" y="24"/>
                  </a:lnTo>
                  <a:lnTo>
                    <a:pt x="26" y="0"/>
                  </a:lnTo>
                  <a:lnTo>
                    <a:pt x="41" y="24"/>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2" name="Freeform 64">
              <a:extLst>
                <a:ext uri="{FF2B5EF4-FFF2-40B4-BE49-F238E27FC236}">
                  <a16:creationId xmlns:a16="http://schemas.microsoft.com/office/drawing/2014/main" id="{6EAF2B52-634F-8289-90EB-C8FD8C46826B}"/>
                </a:ext>
              </a:extLst>
            </p:cNvPr>
            <p:cNvSpPr>
              <a:spLocks/>
            </p:cNvSpPr>
            <p:nvPr/>
          </p:nvSpPr>
          <p:spPr bwMode="auto">
            <a:xfrm>
              <a:off x="5126038" y="7653338"/>
              <a:ext cx="87313" cy="71438"/>
            </a:xfrm>
            <a:custGeom>
              <a:avLst/>
              <a:gdLst>
                <a:gd name="T0" fmla="*/ 29 w 55"/>
                <a:gd name="T1" fmla="*/ 45 h 45"/>
                <a:gd name="T2" fmla="*/ 0 w 55"/>
                <a:gd name="T3" fmla="*/ 45 h 45"/>
                <a:gd name="T4" fmla="*/ 14 w 55"/>
                <a:gd name="T5" fmla="*/ 24 h 45"/>
                <a:gd name="T6" fmla="*/ 29 w 55"/>
                <a:gd name="T7" fmla="*/ 0 h 45"/>
                <a:gd name="T8" fmla="*/ 43 w 55"/>
                <a:gd name="T9" fmla="*/ 24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4" y="24"/>
                  </a:lnTo>
                  <a:lnTo>
                    <a:pt x="29" y="0"/>
                  </a:lnTo>
                  <a:lnTo>
                    <a:pt x="43" y="24"/>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3" name="Freeform 65">
              <a:extLst>
                <a:ext uri="{FF2B5EF4-FFF2-40B4-BE49-F238E27FC236}">
                  <a16:creationId xmlns:a16="http://schemas.microsoft.com/office/drawing/2014/main" id="{275AF5C8-B5CC-D752-A895-DEE9F80A9CEB}"/>
                </a:ext>
              </a:extLst>
            </p:cNvPr>
            <p:cNvSpPr>
              <a:spLocks/>
            </p:cNvSpPr>
            <p:nvPr/>
          </p:nvSpPr>
          <p:spPr bwMode="auto">
            <a:xfrm>
              <a:off x="5183188" y="7702550"/>
              <a:ext cx="85725" cy="74613"/>
            </a:xfrm>
            <a:custGeom>
              <a:avLst/>
              <a:gdLst>
                <a:gd name="T0" fmla="*/ 28 w 54"/>
                <a:gd name="T1" fmla="*/ 47 h 47"/>
                <a:gd name="T2" fmla="*/ 0 w 54"/>
                <a:gd name="T3" fmla="*/ 47 h 47"/>
                <a:gd name="T4" fmla="*/ 14 w 54"/>
                <a:gd name="T5" fmla="*/ 24 h 47"/>
                <a:gd name="T6" fmla="*/ 28 w 54"/>
                <a:gd name="T7" fmla="*/ 0 h 47"/>
                <a:gd name="T8" fmla="*/ 40 w 54"/>
                <a:gd name="T9" fmla="*/ 24 h 47"/>
                <a:gd name="T10" fmla="*/ 54 w 54"/>
                <a:gd name="T11" fmla="*/ 47 h 47"/>
                <a:gd name="T12" fmla="*/ 28 w 5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4" h="47">
                  <a:moveTo>
                    <a:pt x="28" y="47"/>
                  </a:moveTo>
                  <a:lnTo>
                    <a:pt x="0" y="47"/>
                  </a:lnTo>
                  <a:lnTo>
                    <a:pt x="14" y="24"/>
                  </a:lnTo>
                  <a:lnTo>
                    <a:pt x="28" y="0"/>
                  </a:lnTo>
                  <a:lnTo>
                    <a:pt x="40" y="24"/>
                  </a:lnTo>
                  <a:lnTo>
                    <a:pt x="54" y="47"/>
                  </a:lnTo>
                  <a:lnTo>
                    <a:pt x="28"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4" name="Freeform 66">
              <a:extLst>
                <a:ext uri="{FF2B5EF4-FFF2-40B4-BE49-F238E27FC236}">
                  <a16:creationId xmlns:a16="http://schemas.microsoft.com/office/drawing/2014/main" id="{79D20718-5F80-2A94-77A2-66D5D05C5FED}"/>
                </a:ext>
              </a:extLst>
            </p:cNvPr>
            <p:cNvSpPr>
              <a:spLocks/>
            </p:cNvSpPr>
            <p:nvPr/>
          </p:nvSpPr>
          <p:spPr bwMode="auto">
            <a:xfrm>
              <a:off x="5208588" y="7702550"/>
              <a:ext cx="82550" cy="74613"/>
            </a:xfrm>
            <a:custGeom>
              <a:avLst/>
              <a:gdLst>
                <a:gd name="T0" fmla="*/ 26 w 52"/>
                <a:gd name="T1" fmla="*/ 47 h 47"/>
                <a:gd name="T2" fmla="*/ 0 w 52"/>
                <a:gd name="T3" fmla="*/ 47 h 47"/>
                <a:gd name="T4" fmla="*/ 12 w 52"/>
                <a:gd name="T5" fmla="*/ 24 h 47"/>
                <a:gd name="T6" fmla="*/ 26 w 52"/>
                <a:gd name="T7" fmla="*/ 0 h 47"/>
                <a:gd name="T8" fmla="*/ 41 w 52"/>
                <a:gd name="T9" fmla="*/ 24 h 47"/>
                <a:gd name="T10" fmla="*/ 52 w 52"/>
                <a:gd name="T11" fmla="*/ 47 h 47"/>
                <a:gd name="T12" fmla="*/ 26 w 5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2" h="47">
                  <a:moveTo>
                    <a:pt x="26" y="47"/>
                  </a:moveTo>
                  <a:lnTo>
                    <a:pt x="0" y="47"/>
                  </a:lnTo>
                  <a:lnTo>
                    <a:pt x="12" y="24"/>
                  </a:lnTo>
                  <a:lnTo>
                    <a:pt x="26" y="0"/>
                  </a:lnTo>
                  <a:lnTo>
                    <a:pt x="41" y="24"/>
                  </a:lnTo>
                  <a:lnTo>
                    <a:pt x="52"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5" name="Freeform 67">
              <a:extLst>
                <a:ext uri="{FF2B5EF4-FFF2-40B4-BE49-F238E27FC236}">
                  <a16:creationId xmlns:a16="http://schemas.microsoft.com/office/drawing/2014/main" id="{62654909-9185-275D-C68C-7C771696AD26}"/>
                </a:ext>
              </a:extLst>
            </p:cNvPr>
            <p:cNvSpPr>
              <a:spLocks/>
            </p:cNvSpPr>
            <p:nvPr/>
          </p:nvSpPr>
          <p:spPr bwMode="auto">
            <a:xfrm>
              <a:off x="5438776" y="7724775"/>
              <a:ext cx="87313" cy="76200"/>
            </a:xfrm>
            <a:custGeom>
              <a:avLst/>
              <a:gdLst>
                <a:gd name="T0" fmla="*/ 26 w 55"/>
                <a:gd name="T1" fmla="*/ 48 h 48"/>
                <a:gd name="T2" fmla="*/ 0 w 55"/>
                <a:gd name="T3" fmla="*/ 48 h 48"/>
                <a:gd name="T4" fmla="*/ 12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6" name="Freeform 68">
              <a:extLst>
                <a:ext uri="{FF2B5EF4-FFF2-40B4-BE49-F238E27FC236}">
                  <a16:creationId xmlns:a16="http://schemas.microsoft.com/office/drawing/2014/main" id="{F72E1705-2794-E56B-DD37-5980F00E779A}"/>
                </a:ext>
              </a:extLst>
            </p:cNvPr>
            <p:cNvSpPr>
              <a:spLocks/>
            </p:cNvSpPr>
            <p:nvPr/>
          </p:nvSpPr>
          <p:spPr bwMode="auto">
            <a:xfrm>
              <a:off x="5449888" y="7751763"/>
              <a:ext cx="87313" cy="71438"/>
            </a:xfrm>
            <a:custGeom>
              <a:avLst/>
              <a:gdLst>
                <a:gd name="T0" fmla="*/ 29 w 55"/>
                <a:gd name="T1" fmla="*/ 45 h 45"/>
                <a:gd name="T2" fmla="*/ 0 w 55"/>
                <a:gd name="T3" fmla="*/ 45 h 45"/>
                <a:gd name="T4" fmla="*/ 14 w 55"/>
                <a:gd name="T5" fmla="*/ 21 h 45"/>
                <a:gd name="T6" fmla="*/ 29 w 55"/>
                <a:gd name="T7" fmla="*/ 0 h 45"/>
                <a:gd name="T8" fmla="*/ 40 w 55"/>
                <a:gd name="T9" fmla="*/ 21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4" y="21"/>
                  </a:lnTo>
                  <a:lnTo>
                    <a:pt x="29" y="0"/>
                  </a:lnTo>
                  <a:lnTo>
                    <a:pt x="40" y="21"/>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7" name="Freeform 69">
              <a:extLst>
                <a:ext uri="{FF2B5EF4-FFF2-40B4-BE49-F238E27FC236}">
                  <a16:creationId xmlns:a16="http://schemas.microsoft.com/office/drawing/2014/main" id="{6A3871D2-41CA-8749-87AB-61A12112CB57}"/>
                </a:ext>
              </a:extLst>
            </p:cNvPr>
            <p:cNvSpPr>
              <a:spLocks/>
            </p:cNvSpPr>
            <p:nvPr/>
          </p:nvSpPr>
          <p:spPr bwMode="auto">
            <a:xfrm>
              <a:off x="5465763" y="7770813"/>
              <a:ext cx="82550" cy="71438"/>
            </a:xfrm>
            <a:custGeom>
              <a:avLst/>
              <a:gdLst>
                <a:gd name="T0" fmla="*/ 26 w 52"/>
                <a:gd name="T1" fmla="*/ 45 h 45"/>
                <a:gd name="T2" fmla="*/ 0 w 52"/>
                <a:gd name="T3" fmla="*/ 45 h 45"/>
                <a:gd name="T4" fmla="*/ 11 w 52"/>
                <a:gd name="T5" fmla="*/ 21 h 45"/>
                <a:gd name="T6" fmla="*/ 26 w 52"/>
                <a:gd name="T7" fmla="*/ 0 h 45"/>
                <a:gd name="T8" fmla="*/ 40 w 52"/>
                <a:gd name="T9" fmla="*/ 21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1" y="21"/>
                  </a:lnTo>
                  <a:lnTo>
                    <a:pt x="26" y="0"/>
                  </a:lnTo>
                  <a:lnTo>
                    <a:pt x="40" y="21"/>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8" name="Freeform 70">
              <a:extLst>
                <a:ext uri="{FF2B5EF4-FFF2-40B4-BE49-F238E27FC236}">
                  <a16:creationId xmlns:a16="http://schemas.microsoft.com/office/drawing/2014/main" id="{0077A23C-93D1-C614-1F07-96CC8869B1E4}"/>
                </a:ext>
              </a:extLst>
            </p:cNvPr>
            <p:cNvSpPr>
              <a:spLocks/>
            </p:cNvSpPr>
            <p:nvPr/>
          </p:nvSpPr>
          <p:spPr bwMode="auto">
            <a:xfrm>
              <a:off x="5529263" y="7770813"/>
              <a:ext cx="87313" cy="71438"/>
            </a:xfrm>
            <a:custGeom>
              <a:avLst/>
              <a:gdLst>
                <a:gd name="T0" fmla="*/ 28 w 55"/>
                <a:gd name="T1" fmla="*/ 45 h 45"/>
                <a:gd name="T2" fmla="*/ 0 w 55"/>
                <a:gd name="T3" fmla="*/ 45 h 45"/>
                <a:gd name="T4" fmla="*/ 14 w 55"/>
                <a:gd name="T5" fmla="*/ 21 h 45"/>
                <a:gd name="T6" fmla="*/ 28 w 55"/>
                <a:gd name="T7" fmla="*/ 0 h 45"/>
                <a:gd name="T8" fmla="*/ 40 w 55"/>
                <a:gd name="T9" fmla="*/ 21 h 45"/>
                <a:gd name="T10" fmla="*/ 55 w 55"/>
                <a:gd name="T11" fmla="*/ 45 h 45"/>
                <a:gd name="T12" fmla="*/ 28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8" y="45"/>
                  </a:moveTo>
                  <a:lnTo>
                    <a:pt x="0" y="45"/>
                  </a:lnTo>
                  <a:lnTo>
                    <a:pt x="14" y="21"/>
                  </a:lnTo>
                  <a:lnTo>
                    <a:pt x="28" y="0"/>
                  </a:lnTo>
                  <a:lnTo>
                    <a:pt x="40" y="21"/>
                  </a:lnTo>
                  <a:lnTo>
                    <a:pt x="55"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69" name="Freeform 71">
              <a:extLst>
                <a:ext uri="{FF2B5EF4-FFF2-40B4-BE49-F238E27FC236}">
                  <a16:creationId xmlns:a16="http://schemas.microsoft.com/office/drawing/2014/main" id="{3870E862-6288-8594-D0F9-74286D2735E5}"/>
                </a:ext>
              </a:extLst>
            </p:cNvPr>
            <p:cNvSpPr>
              <a:spLocks/>
            </p:cNvSpPr>
            <p:nvPr/>
          </p:nvSpPr>
          <p:spPr bwMode="auto">
            <a:xfrm>
              <a:off x="5556251" y="7770813"/>
              <a:ext cx="85725" cy="71438"/>
            </a:xfrm>
            <a:custGeom>
              <a:avLst/>
              <a:gdLst>
                <a:gd name="T0" fmla="*/ 28 w 54"/>
                <a:gd name="T1" fmla="*/ 45 h 45"/>
                <a:gd name="T2" fmla="*/ 0 w 54"/>
                <a:gd name="T3" fmla="*/ 45 h 45"/>
                <a:gd name="T4" fmla="*/ 14 w 54"/>
                <a:gd name="T5" fmla="*/ 21 h 45"/>
                <a:gd name="T6" fmla="*/ 28 w 54"/>
                <a:gd name="T7" fmla="*/ 0 h 45"/>
                <a:gd name="T8" fmla="*/ 40 w 54"/>
                <a:gd name="T9" fmla="*/ 21 h 45"/>
                <a:gd name="T10" fmla="*/ 54 w 54"/>
                <a:gd name="T11" fmla="*/ 45 h 45"/>
                <a:gd name="T12" fmla="*/ 28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8" y="45"/>
                  </a:moveTo>
                  <a:lnTo>
                    <a:pt x="0" y="45"/>
                  </a:lnTo>
                  <a:lnTo>
                    <a:pt x="14" y="21"/>
                  </a:lnTo>
                  <a:lnTo>
                    <a:pt x="28" y="0"/>
                  </a:lnTo>
                  <a:lnTo>
                    <a:pt x="40" y="21"/>
                  </a:lnTo>
                  <a:lnTo>
                    <a:pt x="54" y="45"/>
                  </a:lnTo>
                  <a:lnTo>
                    <a:pt x="28"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0" name="Freeform 72">
              <a:extLst>
                <a:ext uri="{FF2B5EF4-FFF2-40B4-BE49-F238E27FC236}">
                  <a16:creationId xmlns:a16="http://schemas.microsoft.com/office/drawing/2014/main" id="{9CF3366E-B1A4-5BB3-34FA-D3E0C3CE7583}"/>
                </a:ext>
              </a:extLst>
            </p:cNvPr>
            <p:cNvSpPr>
              <a:spLocks/>
            </p:cNvSpPr>
            <p:nvPr/>
          </p:nvSpPr>
          <p:spPr bwMode="auto">
            <a:xfrm>
              <a:off x="5759451" y="7804150"/>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1" name="Freeform 73">
              <a:extLst>
                <a:ext uri="{FF2B5EF4-FFF2-40B4-BE49-F238E27FC236}">
                  <a16:creationId xmlns:a16="http://schemas.microsoft.com/office/drawing/2014/main" id="{58648DF7-35D7-D25D-F694-8D2D137DC5E8}"/>
                </a:ext>
              </a:extLst>
            </p:cNvPr>
            <p:cNvSpPr>
              <a:spLocks/>
            </p:cNvSpPr>
            <p:nvPr/>
          </p:nvSpPr>
          <p:spPr bwMode="auto">
            <a:xfrm>
              <a:off x="5795963" y="7804150"/>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2" name="Freeform 74">
              <a:extLst>
                <a:ext uri="{FF2B5EF4-FFF2-40B4-BE49-F238E27FC236}">
                  <a16:creationId xmlns:a16="http://schemas.microsoft.com/office/drawing/2014/main" id="{5AF53A0D-380D-75C3-F411-0F8A43D6E525}"/>
                </a:ext>
              </a:extLst>
            </p:cNvPr>
            <p:cNvSpPr>
              <a:spLocks/>
            </p:cNvSpPr>
            <p:nvPr/>
          </p:nvSpPr>
          <p:spPr bwMode="auto">
            <a:xfrm>
              <a:off x="6067426" y="7861300"/>
              <a:ext cx="87313" cy="71438"/>
            </a:xfrm>
            <a:custGeom>
              <a:avLst/>
              <a:gdLst>
                <a:gd name="T0" fmla="*/ 29 w 55"/>
                <a:gd name="T1" fmla="*/ 45 h 45"/>
                <a:gd name="T2" fmla="*/ 0 w 55"/>
                <a:gd name="T3" fmla="*/ 45 h 45"/>
                <a:gd name="T4" fmla="*/ 15 w 55"/>
                <a:gd name="T5" fmla="*/ 24 h 45"/>
                <a:gd name="T6" fmla="*/ 29 w 55"/>
                <a:gd name="T7" fmla="*/ 0 h 45"/>
                <a:gd name="T8" fmla="*/ 41 w 55"/>
                <a:gd name="T9" fmla="*/ 24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4"/>
                  </a:lnTo>
                  <a:lnTo>
                    <a:pt x="29" y="0"/>
                  </a:lnTo>
                  <a:lnTo>
                    <a:pt x="41" y="24"/>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3" name="Freeform 75">
              <a:extLst>
                <a:ext uri="{FF2B5EF4-FFF2-40B4-BE49-F238E27FC236}">
                  <a16:creationId xmlns:a16="http://schemas.microsoft.com/office/drawing/2014/main" id="{166F5BCA-6033-CF30-4C96-E7BF4F712743}"/>
                </a:ext>
              </a:extLst>
            </p:cNvPr>
            <p:cNvSpPr>
              <a:spLocks/>
            </p:cNvSpPr>
            <p:nvPr/>
          </p:nvSpPr>
          <p:spPr bwMode="auto">
            <a:xfrm>
              <a:off x="6078538" y="7861300"/>
              <a:ext cx="87313" cy="71438"/>
            </a:xfrm>
            <a:custGeom>
              <a:avLst/>
              <a:gdLst>
                <a:gd name="T0" fmla="*/ 29 w 55"/>
                <a:gd name="T1" fmla="*/ 45 h 45"/>
                <a:gd name="T2" fmla="*/ 0 w 55"/>
                <a:gd name="T3" fmla="*/ 45 h 45"/>
                <a:gd name="T4" fmla="*/ 15 w 55"/>
                <a:gd name="T5" fmla="*/ 24 h 45"/>
                <a:gd name="T6" fmla="*/ 29 w 55"/>
                <a:gd name="T7" fmla="*/ 0 h 45"/>
                <a:gd name="T8" fmla="*/ 41 w 55"/>
                <a:gd name="T9" fmla="*/ 24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4"/>
                  </a:lnTo>
                  <a:lnTo>
                    <a:pt x="29" y="0"/>
                  </a:lnTo>
                  <a:lnTo>
                    <a:pt x="41" y="24"/>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4" name="Freeform 76">
              <a:extLst>
                <a:ext uri="{FF2B5EF4-FFF2-40B4-BE49-F238E27FC236}">
                  <a16:creationId xmlns:a16="http://schemas.microsoft.com/office/drawing/2014/main" id="{986AF92F-7DE2-2249-1222-DDD477CED192}"/>
                </a:ext>
              </a:extLst>
            </p:cNvPr>
            <p:cNvSpPr>
              <a:spLocks/>
            </p:cNvSpPr>
            <p:nvPr/>
          </p:nvSpPr>
          <p:spPr bwMode="auto">
            <a:xfrm>
              <a:off x="6188076" y="7894638"/>
              <a:ext cx="87313" cy="76200"/>
            </a:xfrm>
            <a:custGeom>
              <a:avLst/>
              <a:gdLst>
                <a:gd name="T0" fmla="*/ 26 w 55"/>
                <a:gd name="T1" fmla="*/ 48 h 48"/>
                <a:gd name="T2" fmla="*/ 0 w 55"/>
                <a:gd name="T3" fmla="*/ 48 h 48"/>
                <a:gd name="T4" fmla="*/ 12 w 55"/>
                <a:gd name="T5" fmla="*/ 24 h 48"/>
                <a:gd name="T6" fmla="*/ 26 w 55"/>
                <a:gd name="T7" fmla="*/ 0 h 48"/>
                <a:gd name="T8" fmla="*/ 41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1"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5" name="Freeform 77">
              <a:extLst>
                <a:ext uri="{FF2B5EF4-FFF2-40B4-BE49-F238E27FC236}">
                  <a16:creationId xmlns:a16="http://schemas.microsoft.com/office/drawing/2014/main" id="{FD181903-AC7A-1C64-7BCE-FEFF0A5F889F}"/>
                </a:ext>
              </a:extLst>
            </p:cNvPr>
            <p:cNvSpPr>
              <a:spLocks/>
            </p:cNvSpPr>
            <p:nvPr/>
          </p:nvSpPr>
          <p:spPr bwMode="auto">
            <a:xfrm>
              <a:off x="6357938" y="7894638"/>
              <a:ext cx="87313" cy="76200"/>
            </a:xfrm>
            <a:custGeom>
              <a:avLst/>
              <a:gdLst>
                <a:gd name="T0" fmla="*/ 28 w 55"/>
                <a:gd name="T1" fmla="*/ 48 h 48"/>
                <a:gd name="T2" fmla="*/ 0 w 55"/>
                <a:gd name="T3" fmla="*/ 48 h 48"/>
                <a:gd name="T4" fmla="*/ 14 w 55"/>
                <a:gd name="T5" fmla="*/ 24 h 48"/>
                <a:gd name="T6" fmla="*/ 28 w 55"/>
                <a:gd name="T7" fmla="*/ 0 h 48"/>
                <a:gd name="T8" fmla="*/ 40 w 55"/>
                <a:gd name="T9" fmla="*/ 24 h 48"/>
                <a:gd name="T10" fmla="*/ 55 w 55"/>
                <a:gd name="T11" fmla="*/ 48 h 48"/>
                <a:gd name="T12" fmla="*/ 28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8" y="48"/>
                  </a:moveTo>
                  <a:lnTo>
                    <a:pt x="0" y="48"/>
                  </a:lnTo>
                  <a:lnTo>
                    <a:pt x="14" y="24"/>
                  </a:lnTo>
                  <a:lnTo>
                    <a:pt x="28" y="0"/>
                  </a:lnTo>
                  <a:lnTo>
                    <a:pt x="40" y="24"/>
                  </a:lnTo>
                  <a:lnTo>
                    <a:pt x="55"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6" name="Freeform 78">
              <a:extLst>
                <a:ext uri="{FF2B5EF4-FFF2-40B4-BE49-F238E27FC236}">
                  <a16:creationId xmlns:a16="http://schemas.microsoft.com/office/drawing/2014/main" id="{DC733930-DBF4-9D29-8C93-DA9D4A8CFD96}"/>
                </a:ext>
              </a:extLst>
            </p:cNvPr>
            <p:cNvSpPr>
              <a:spLocks/>
            </p:cNvSpPr>
            <p:nvPr/>
          </p:nvSpPr>
          <p:spPr bwMode="auto">
            <a:xfrm>
              <a:off x="6492876" y="7962900"/>
              <a:ext cx="87313" cy="74613"/>
            </a:xfrm>
            <a:custGeom>
              <a:avLst/>
              <a:gdLst>
                <a:gd name="T0" fmla="*/ 26 w 55"/>
                <a:gd name="T1" fmla="*/ 47 h 47"/>
                <a:gd name="T2" fmla="*/ 0 w 55"/>
                <a:gd name="T3" fmla="*/ 47 h 47"/>
                <a:gd name="T4" fmla="*/ 15 w 55"/>
                <a:gd name="T5" fmla="*/ 24 h 47"/>
                <a:gd name="T6" fmla="*/ 26 w 55"/>
                <a:gd name="T7" fmla="*/ 0 h 47"/>
                <a:gd name="T8" fmla="*/ 41 w 55"/>
                <a:gd name="T9" fmla="*/ 24 h 47"/>
                <a:gd name="T10" fmla="*/ 55 w 55"/>
                <a:gd name="T11" fmla="*/ 47 h 47"/>
                <a:gd name="T12" fmla="*/ 26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6" y="47"/>
                  </a:moveTo>
                  <a:lnTo>
                    <a:pt x="0" y="47"/>
                  </a:lnTo>
                  <a:lnTo>
                    <a:pt x="15" y="24"/>
                  </a:lnTo>
                  <a:lnTo>
                    <a:pt x="26" y="0"/>
                  </a:lnTo>
                  <a:lnTo>
                    <a:pt x="41" y="24"/>
                  </a:lnTo>
                  <a:lnTo>
                    <a:pt x="55"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7" name="Freeform 79">
              <a:extLst>
                <a:ext uri="{FF2B5EF4-FFF2-40B4-BE49-F238E27FC236}">
                  <a16:creationId xmlns:a16="http://schemas.microsoft.com/office/drawing/2014/main" id="{CA212C13-86D2-7BE7-17A0-C9B4B09391FF}"/>
                </a:ext>
              </a:extLst>
            </p:cNvPr>
            <p:cNvSpPr>
              <a:spLocks/>
            </p:cNvSpPr>
            <p:nvPr/>
          </p:nvSpPr>
          <p:spPr bwMode="auto">
            <a:xfrm>
              <a:off x="6640513" y="7962900"/>
              <a:ext cx="87313" cy="74613"/>
            </a:xfrm>
            <a:custGeom>
              <a:avLst/>
              <a:gdLst>
                <a:gd name="T0" fmla="*/ 26 w 55"/>
                <a:gd name="T1" fmla="*/ 47 h 47"/>
                <a:gd name="T2" fmla="*/ 0 w 55"/>
                <a:gd name="T3" fmla="*/ 47 h 47"/>
                <a:gd name="T4" fmla="*/ 14 w 55"/>
                <a:gd name="T5" fmla="*/ 24 h 47"/>
                <a:gd name="T6" fmla="*/ 26 w 55"/>
                <a:gd name="T7" fmla="*/ 0 h 47"/>
                <a:gd name="T8" fmla="*/ 40 w 55"/>
                <a:gd name="T9" fmla="*/ 24 h 47"/>
                <a:gd name="T10" fmla="*/ 55 w 55"/>
                <a:gd name="T11" fmla="*/ 47 h 47"/>
                <a:gd name="T12" fmla="*/ 26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6" y="47"/>
                  </a:moveTo>
                  <a:lnTo>
                    <a:pt x="0" y="47"/>
                  </a:lnTo>
                  <a:lnTo>
                    <a:pt x="14" y="24"/>
                  </a:lnTo>
                  <a:lnTo>
                    <a:pt x="26" y="0"/>
                  </a:lnTo>
                  <a:lnTo>
                    <a:pt x="40" y="24"/>
                  </a:lnTo>
                  <a:lnTo>
                    <a:pt x="55"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8" name="Freeform 80">
              <a:extLst>
                <a:ext uri="{FF2B5EF4-FFF2-40B4-BE49-F238E27FC236}">
                  <a16:creationId xmlns:a16="http://schemas.microsoft.com/office/drawing/2014/main" id="{23E69AF3-5AF5-204A-B025-66669BEA08DC}"/>
                </a:ext>
              </a:extLst>
            </p:cNvPr>
            <p:cNvSpPr>
              <a:spLocks/>
            </p:cNvSpPr>
            <p:nvPr/>
          </p:nvSpPr>
          <p:spPr bwMode="auto">
            <a:xfrm>
              <a:off x="6697663" y="7962900"/>
              <a:ext cx="82550" cy="74613"/>
            </a:xfrm>
            <a:custGeom>
              <a:avLst/>
              <a:gdLst>
                <a:gd name="T0" fmla="*/ 26 w 52"/>
                <a:gd name="T1" fmla="*/ 47 h 47"/>
                <a:gd name="T2" fmla="*/ 0 w 52"/>
                <a:gd name="T3" fmla="*/ 47 h 47"/>
                <a:gd name="T4" fmla="*/ 11 w 52"/>
                <a:gd name="T5" fmla="*/ 24 h 47"/>
                <a:gd name="T6" fmla="*/ 26 w 52"/>
                <a:gd name="T7" fmla="*/ 0 h 47"/>
                <a:gd name="T8" fmla="*/ 40 w 52"/>
                <a:gd name="T9" fmla="*/ 24 h 47"/>
                <a:gd name="T10" fmla="*/ 52 w 52"/>
                <a:gd name="T11" fmla="*/ 47 h 47"/>
                <a:gd name="T12" fmla="*/ 26 w 5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2" h="47">
                  <a:moveTo>
                    <a:pt x="26" y="47"/>
                  </a:moveTo>
                  <a:lnTo>
                    <a:pt x="0" y="47"/>
                  </a:lnTo>
                  <a:lnTo>
                    <a:pt x="11" y="24"/>
                  </a:lnTo>
                  <a:lnTo>
                    <a:pt x="26" y="0"/>
                  </a:lnTo>
                  <a:lnTo>
                    <a:pt x="40" y="24"/>
                  </a:lnTo>
                  <a:lnTo>
                    <a:pt x="52"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79" name="Freeform 81">
              <a:extLst>
                <a:ext uri="{FF2B5EF4-FFF2-40B4-BE49-F238E27FC236}">
                  <a16:creationId xmlns:a16="http://schemas.microsoft.com/office/drawing/2014/main" id="{7085BF77-0787-1C5E-CC66-654F0A55A07F}"/>
                </a:ext>
              </a:extLst>
            </p:cNvPr>
            <p:cNvSpPr>
              <a:spLocks/>
            </p:cNvSpPr>
            <p:nvPr/>
          </p:nvSpPr>
          <p:spPr bwMode="auto">
            <a:xfrm>
              <a:off x="6772276" y="7977188"/>
              <a:ext cx="87313" cy="76200"/>
            </a:xfrm>
            <a:custGeom>
              <a:avLst/>
              <a:gdLst>
                <a:gd name="T0" fmla="*/ 28 w 55"/>
                <a:gd name="T1" fmla="*/ 48 h 48"/>
                <a:gd name="T2" fmla="*/ 0 w 55"/>
                <a:gd name="T3" fmla="*/ 48 h 48"/>
                <a:gd name="T4" fmla="*/ 14 w 55"/>
                <a:gd name="T5" fmla="*/ 24 h 48"/>
                <a:gd name="T6" fmla="*/ 28 w 55"/>
                <a:gd name="T7" fmla="*/ 0 h 48"/>
                <a:gd name="T8" fmla="*/ 43 w 55"/>
                <a:gd name="T9" fmla="*/ 24 h 48"/>
                <a:gd name="T10" fmla="*/ 55 w 55"/>
                <a:gd name="T11" fmla="*/ 48 h 48"/>
                <a:gd name="T12" fmla="*/ 28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8" y="48"/>
                  </a:moveTo>
                  <a:lnTo>
                    <a:pt x="0" y="48"/>
                  </a:lnTo>
                  <a:lnTo>
                    <a:pt x="14" y="24"/>
                  </a:lnTo>
                  <a:lnTo>
                    <a:pt x="28" y="0"/>
                  </a:lnTo>
                  <a:lnTo>
                    <a:pt x="43" y="24"/>
                  </a:lnTo>
                  <a:lnTo>
                    <a:pt x="55"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0" name="Freeform 82">
              <a:extLst>
                <a:ext uri="{FF2B5EF4-FFF2-40B4-BE49-F238E27FC236}">
                  <a16:creationId xmlns:a16="http://schemas.microsoft.com/office/drawing/2014/main" id="{72B88F47-F79D-D3BC-843E-07E21E9D3F2D}"/>
                </a:ext>
              </a:extLst>
            </p:cNvPr>
            <p:cNvSpPr>
              <a:spLocks/>
            </p:cNvSpPr>
            <p:nvPr/>
          </p:nvSpPr>
          <p:spPr bwMode="auto">
            <a:xfrm>
              <a:off x="6865938" y="7977188"/>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1" name="Freeform 83">
              <a:extLst>
                <a:ext uri="{FF2B5EF4-FFF2-40B4-BE49-F238E27FC236}">
                  <a16:creationId xmlns:a16="http://schemas.microsoft.com/office/drawing/2014/main" id="{63C72F15-E2FC-5283-4092-2C42303502AE}"/>
                </a:ext>
              </a:extLst>
            </p:cNvPr>
            <p:cNvSpPr>
              <a:spLocks/>
            </p:cNvSpPr>
            <p:nvPr/>
          </p:nvSpPr>
          <p:spPr bwMode="auto">
            <a:xfrm>
              <a:off x="7016751" y="8015288"/>
              <a:ext cx="87313" cy="71438"/>
            </a:xfrm>
            <a:custGeom>
              <a:avLst/>
              <a:gdLst>
                <a:gd name="T0" fmla="*/ 26 w 55"/>
                <a:gd name="T1" fmla="*/ 45 h 45"/>
                <a:gd name="T2" fmla="*/ 0 w 55"/>
                <a:gd name="T3" fmla="*/ 45 h 45"/>
                <a:gd name="T4" fmla="*/ 12 w 55"/>
                <a:gd name="T5" fmla="*/ 24 h 45"/>
                <a:gd name="T6" fmla="*/ 26 w 55"/>
                <a:gd name="T7" fmla="*/ 0 h 45"/>
                <a:gd name="T8" fmla="*/ 41 w 55"/>
                <a:gd name="T9" fmla="*/ 24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2" y="24"/>
                  </a:lnTo>
                  <a:lnTo>
                    <a:pt x="26" y="0"/>
                  </a:lnTo>
                  <a:lnTo>
                    <a:pt x="41" y="24"/>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2" name="Freeform 84">
              <a:extLst>
                <a:ext uri="{FF2B5EF4-FFF2-40B4-BE49-F238E27FC236}">
                  <a16:creationId xmlns:a16="http://schemas.microsoft.com/office/drawing/2014/main" id="{7B685400-F31F-16E5-99E1-C1B6288ED065}"/>
                </a:ext>
              </a:extLst>
            </p:cNvPr>
            <p:cNvSpPr>
              <a:spLocks/>
            </p:cNvSpPr>
            <p:nvPr/>
          </p:nvSpPr>
          <p:spPr bwMode="auto">
            <a:xfrm>
              <a:off x="7027863" y="8050213"/>
              <a:ext cx="87313" cy="74613"/>
            </a:xfrm>
            <a:custGeom>
              <a:avLst/>
              <a:gdLst>
                <a:gd name="T0" fmla="*/ 29 w 55"/>
                <a:gd name="T1" fmla="*/ 47 h 47"/>
                <a:gd name="T2" fmla="*/ 0 w 55"/>
                <a:gd name="T3" fmla="*/ 47 h 47"/>
                <a:gd name="T4" fmla="*/ 15 w 55"/>
                <a:gd name="T5" fmla="*/ 23 h 47"/>
                <a:gd name="T6" fmla="*/ 29 w 55"/>
                <a:gd name="T7" fmla="*/ 0 h 47"/>
                <a:gd name="T8" fmla="*/ 41 w 55"/>
                <a:gd name="T9" fmla="*/ 23 h 47"/>
                <a:gd name="T10" fmla="*/ 55 w 55"/>
                <a:gd name="T11" fmla="*/ 47 h 47"/>
                <a:gd name="T12" fmla="*/ 29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9" y="47"/>
                  </a:moveTo>
                  <a:lnTo>
                    <a:pt x="0" y="47"/>
                  </a:lnTo>
                  <a:lnTo>
                    <a:pt x="15" y="23"/>
                  </a:lnTo>
                  <a:lnTo>
                    <a:pt x="29" y="0"/>
                  </a:lnTo>
                  <a:lnTo>
                    <a:pt x="41" y="23"/>
                  </a:lnTo>
                  <a:lnTo>
                    <a:pt x="55" y="47"/>
                  </a:lnTo>
                  <a:lnTo>
                    <a:pt x="29"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3" name="Freeform 85">
              <a:extLst>
                <a:ext uri="{FF2B5EF4-FFF2-40B4-BE49-F238E27FC236}">
                  <a16:creationId xmlns:a16="http://schemas.microsoft.com/office/drawing/2014/main" id="{D8597B18-61FB-6787-6688-D07BCEC7C726}"/>
                </a:ext>
              </a:extLst>
            </p:cNvPr>
            <p:cNvSpPr>
              <a:spLocks/>
            </p:cNvSpPr>
            <p:nvPr/>
          </p:nvSpPr>
          <p:spPr bwMode="auto">
            <a:xfrm>
              <a:off x="7043738" y="8072438"/>
              <a:ext cx="85725" cy="71438"/>
            </a:xfrm>
            <a:custGeom>
              <a:avLst/>
              <a:gdLst>
                <a:gd name="T0" fmla="*/ 26 w 54"/>
                <a:gd name="T1" fmla="*/ 45 h 45"/>
                <a:gd name="T2" fmla="*/ 0 w 54"/>
                <a:gd name="T3" fmla="*/ 45 h 45"/>
                <a:gd name="T4" fmla="*/ 14 w 54"/>
                <a:gd name="T5" fmla="*/ 21 h 45"/>
                <a:gd name="T6" fmla="*/ 26 w 54"/>
                <a:gd name="T7" fmla="*/ 0 h 45"/>
                <a:gd name="T8" fmla="*/ 40 w 54"/>
                <a:gd name="T9" fmla="*/ 21 h 45"/>
                <a:gd name="T10" fmla="*/ 54 w 54"/>
                <a:gd name="T11" fmla="*/ 45 h 45"/>
                <a:gd name="T12" fmla="*/ 26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6" y="45"/>
                  </a:moveTo>
                  <a:lnTo>
                    <a:pt x="0" y="45"/>
                  </a:lnTo>
                  <a:lnTo>
                    <a:pt x="14" y="21"/>
                  </a:lnTo>
                  <a:lnTo>
                    <a:pt x="26" y="0"/>
                  </a:lnTo>
                  <a:lnTo>
                    <a:pt x="40" y="21"/>
                  </a:lnTo>
                  <a:lnTo>
                    <a:pt x="54"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4" name="Freeform 86">
              <a:extLst>
                <a:ext uri="{FF2B5EF4-FFF2-40B4-BE49-F238E27FC236}">
                  <a16:creationId xmlns:a16="http://schemas.microsoft.com/office/drawing/2014/main" id="{0CDAF6F3-39C6-0BA3-6BC3-39A886CF078D}"/>
                </a:ext>
              </a:extLst>
            </p:cNvPr>
            <p:cNvSpPr>
              <a:spLocks/>
            </p:cNvSpPr>
            <p:nvPr/>
          </p:nvSpPr>
          <p:spPr bwMode="auto">
            <a:xfrm>
              <a:off x="7310438" y="8094663"/>
              <a:ext cx="87313" cy="76200"/>
            </a:xfrm>
            <a:custGeom>
              <a:avLst/>
              <a:gdLst>
                <a:gd name="T0" fmla="*/ 26 w 55"/>
                <a:gd name="T1" fmla="*/ 48 h 48"/>
                <a:gd name="T2" fmla="*/ 0 w 55"/>
                <a:gd name="T3" fmla="*/ 48 h 48"/>
                <a:gd name="T4" fmla="*/ 12 w 55"/>
                <a:gd name="T5" fmla="*/ 24 h 48"/>
                <a:gd name="T6" fmla="*/ 26 w 55"/>
                <a:gd name="T7" fmla="*/ 0 h 48"/>
                <a:gd name="T8" fmla="*/ 41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1"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5" name="Freeform 87">
              <a:extLst>
                <a:ext uri="{FF2B5EF4-FFF2-40B4-BE49-F238E27FC236}">
                  <a16:creationId xmlns:a16="http://schemas.microsoft.com/office/drawing/2014/main" id="{561E7C1A-CC0B-0CCA-9D9C-FA119D18E9BA}"/>
                </a:ext>
              </a:extLst>
            </p:cNvPr>
            <p:cNvSpPr>
              <a:spLocks/>
            </p:cNvSpPr>
            <p:nvPr/>
          </p:nvSpPr>
          <p:spPr bwMode="auto">
            <a:xfrm>
              <a:off x="7321551" y="8094663"/>
              <a:ext cx="87313" cy="76200"/>
            </a:xfrm>
            <a:custGeom>
              <a:avLst/>
              <a:gdLst>
                <a:gd name="T0" fmla="*/ 29 w 55"/>
                <a:gd name="T1" fmla="*/ 48 h 48"/>
                <a:gd name="T2" fmla="*/ 0 w 55"/>
                <a:gd name="T3" fmla="*/ 48 h 48"/>
                <a:gd name="T4" fmla="*/ 15 w 55"/>
                <a:gd name="T5" fmla="*/ 24 h 48"/>
                <a:gd name="T6" fmla="*/ 29 w 55"/>
                <a:gd name="T7" fmla="*/ 0 h 48"/>
                <a:gd name="T8" fmla="*/ 43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3"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6" name="Freeform 88">
              <a:extLst>
                <a:ext uri="{FF2B5EF4-FFF2-40B4-BE49-F238E27FC236}">
                  <a16:creationId xmlns:a16="http://schemas.microsoft.com/office/drawing/2014/main" id="{3DFC51B0-6C03-D19F-7A41-CE502F14B3F5}"/>
                </a:ext>
              </a:extLst>
            </p:cNvPr>
            <p:cNvSpPr>
              <a:spLocks/>
            </p:cNvSpPr>
            <p:nvPr/>
          </p:nvSpPr>
          <p:spPr bwMode="auto">
            <a:xfrm>
              <a:off x="7337426" y="8094663"/>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7" name="Freeform 89">
              <a:extLst>
                <a:ext uri="{FF2B5EF4-FFF2-40B4-BE49-F238E27FC236}">
                  <a16:creationId xmlns:a16="http://schemas.microsoft.com/office/drawing/2014/main" id="{A147FD49-9C94-4631-70A5-32670A8CDDE7}"/>
                </a:ext>
              </a:extLst>
            </p:cNvPr>
            <p:cNvSpPr>
              <a:spLocks/>
            </p:cNvSpPr>
            <p:nvPr/>
          </p:nvSpPr>
          <p:spPr bwMode="auto">
            <a:xfrm>
              <a:off x="7364413" y="8094663"/>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8" name="Freeform 90">
              <a:extLst>
                <a:ext uri="{FF2B5EF4-FFF2-40B4-BE49-F238E27FC236}">
                  <a16:creationId xmlns:a16="http://schemas.microsoft.com/office/drawing/2014/main" id="{591E55AA-5DF3-8930-BED9-AB00F7DA0E53}"/>
                </a:ext>
              </a:extLst>
            </p:cNvPr>
            <p:cNvSpPr>
              <a:spLocks/>
            </p:cNvSpPr>
            <p:nvPr/>
          </p:nvSpPr>
          <p:spPr bwMode="auto">
            <a:xfrm>
              <a:off x="7419976" y="8094663"/>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89" name="Freeform 91">
              <a:extLst>
                <a:ext uri="{FF2B5EF4-FFF2-40B4-BE49-F238E27FC236}">
                  <a16:creationId xmlns:a16="http://schemas.microsoft.com/office/drawing/2014/main" id="{D9868ADB-F491-71BF-6184-35D05E9FF453}"/>
                </a:ext>
              </a:extLst>
            </p:cNvPr>
            <p:cNvSpPr>
              <a:spLocks/>
            </p:cNvSpPr>
            <p:nvPr/>
          </p:nvSpPr>
          <p:spPr bwMode="auto">
            <a:xfrm>
              <a:off x="7620001" y="8094663"/>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0" name="Freeform 92">
              <a:extLst>
                <a:ext uri="{FF2B5EF4-FFF2-40B4-BE49-F238E27FC236}">
                  <a16:creationId xmlns:a16="http://schemas.microsoft.com/office/drawing/2014/main" id="{D7EE6BF8-959B-F19B-0E38-5A3FCE0E9F95}"/>
                </a:ext>
              </a:extLst>
            </p:cNvPr>
            <p:cNvSpPr>
              <a:spLocks/>
            </p:cNvSpPr>
            <p:nvPr/>
          </p:nvSpPr>
          <p:spPr bwMode="auto">
            <a:xfrm>
              <a:off x="7631113" y="8094663"/>
              <a:ext cx="87313" cy="76200"/>
            </a:xfrm>
            <a:custGeom>
              <a:avLst/>
              <a:gdLst>
                <a:gd name="T0" fmla="*/ 28 w 55"/>
                <a:gd name="T1" fmla="*/ 48 h 48"/>
                <a:gd name="T2" fmla="*/ 0 w 55"/>
                <a:gd name="T3" fmla="*/ 48 h 48"/>
                <a:gd name="T4" fmla="*/ 14 w 55"/>
                <a:gd name="T5" fmla="*/ 24 h 48"/>
                <a:gd name="T6" fmla="*/ 28 w 55"/>
                <a:gd name="T7" fmla="*/ 0 h 48"/>
                <a:gd name="T8" fmla="*/ 40 w 55"/>
                <a:gd name="T9" fmla="*/ 24 h 48"/>
                <a:gd name="T10" fmla="*/ 55 w 55"/>
                <a:gd name="T11" fmla="*/ 48 h 48"/>
                <a:gd name="T12" fmla="*/ 28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8" y="48"/>
                  </a:moveTo>
                  <a:lnTo>
                    <a:pt x="0" y="48"/>
                  </a:lnTo>
                  <a:lnTo>
                    <a:pt x="14" y="24"/>
                  </a:lnTo>
                  <a:lnTo>
                    <a:pt x="28" y="0"/>
                  </a:lnTo>
                  <a:lnTo>
                    <a:pt x="40" y="24"/>
                  </a:lnTo>
                  <a:lnTo>
                    <a:pt x="55"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1" name="Freeform 93">
              <a:extLst>
                <a:ext uri="{FF2B5EF4-FFF2-40B4-BE49-F238E27FC236}">
                  <a16:creationId xmlns:a16="http://schemas.microsoft.com/office/drawing/2014/main" id="{371FD3FA-018B-07E7-3D1A-0C01C77FBB5C}"/>
                </a:ext>
              </a:extLst>
            </p:cNvPr>
            <p:cNvSpPr>
              <a:spLocks/>
            </p:cNvSpPr>
            <p:nvPr/>
          </p:nvSpPr>
          <p:spPr bwMode="auto">
            <a:xfrm>
              <a:off x="7658101" y="8140700"/>
              <a:ext cx="85725" cy="74613"/>
            </a:xfrm>
            <a:custGeom>
              <a:avLst/>
              <a:gdLst>
                <a:gd name="T0" fmla="*/ 28 w 54"/>
                <a:gd name="T1" fmla="*/ 47 h 47"/>
                <a:gd name="T2" fmla="*/ 0 w 54"/>
                <a:gd name="T3" fmla="*/ 47 h 47"/>
                <a:gd name="T4" fmla="*/ 14 w 54"/>
                <a:gd name="T5" fmla="*/ 23 h 47"/>
                <a:gd name="T6" fmla="*/ 28 w 54"/>
                <a:gd name="T7" fmla="*/ 0 h 47"/>
                <a:gd name="T8" fmla="*/ 40 w 54"/>
                <a:gd name="T9" fmla="*/ 23 h 47"/>
                <a:gd name="T10" fmla="*/ 54 w 54"/>
                <a:gd name="T11" fmla="*/ 47 h 47"/>
                <a:gd name="T12" fmla="*/ 28 w 5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4" h="47">
                  <a:moveTo>
                    <a:pt x="28" y="47"/>
                  </a:moveTo>
                  <a:lnTo>
                    <a:pt x="0" y="47"/>
                  </a:lnTo>
                  <a:lnTo>
                    <a:pt x="14" y="23"/>
                  </a:lnTo>
                  <a:lnTo>
                    <a:pt x="28" y="0"/>
                  </a:lnTo>
                  <a:lnTo>
                    <a:pt x="40" y="23"/>
                  </a:lnTo>
                  <a:lnTo>
                    <a:pt x="54" y="47"/>
                  </a:lnTo>
                  <a:lnTo>
                    <a:pt x="28"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2" name="Freeform 94">
              <a:extLst>
                <a:ext uri="{FF2B5EF4-FFF2-40B4-BE49-F238E27FC236}">
                  <a16:creationId xmlns:a16="http://schemas.microsoft.com/office/drawing/2014/main" id="{988B78BC-28C0-F649-480C-5851AB307D2C}"/>
                </a:ext>
              </a:extLst>
            </p:cNvPr>
            <p:cNvSpPr>
              <a:spLocks/>
            </p:cNvSpPr>
            <p:nvPr/>
          </p:nvSpPr>
          <p:spPr bwMode="auto">
            <a:xfrm>
              <a:off x="7735888" y="8140700"/>
              <a:ext cx="87313" cy="74613"/>
            </a:xfrm>
            <a:custGeom>
              <a:avLst/>
              <a:gdLst>
                <a:gd name="T0" fmla="*/ 29 w 55"/>
                <a:gd name="T1" fmla="*/ 47 h 47"/>
                <a:gd name="T2" fmla="*/ 0 w 55"/>
                <a:gd name="T3" fmla="*/ 47 h 47"/>
                <a:gd name="T4" fmla="*/ 15 w 55"/>
                <a:gd name="T5" fmla="*/ 23 h 47"/>
                <a:gd name="T6" fmla="*/ 29 w 55"/>
                <a:gd name="T7" fmla="*/ 0 h 47"/>
                <a:gd name="T8" fmla="*/ 41 w 55"/>
                <a:gd name="T9" fmla="*/ 23 h 47"/>
                <a:gd name="T10" fmla="*/ 55 w 55"/>
                <a:gd name="T11" fmla="*/ 47 h 47"/>
                <a:gd name="T12" fmla="*/ 29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9" y="47"/>
                  </a:moveTo>
                  <a:lnTo>
                    <a:pt x="0" y="47"/>
                  </a:lnTo>
                  <a:lnTo>
                    <a:pt x="15" y="23"/>
                  </a:lnTo>
                  <a:lnTo>
                    <a:pt x="29" y="0"/>
                  </a:lnTo>
                  <a:lnTo>
                    <a:pt x="41" y="23"/>
                  </a:lnTo>
                  <a:lnTo>
                    <a:pt x="55" y="47"/>
                  </a:lnTo>
                  <a:lnTo>
                    <a:pt x="29"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3" name="Freeform 95">
              <a:extLst>
                <a:ext uri="{FF2B5EF4-FFF2-40B4-BE49-F238E27FC236}">
                  <a16:creationId xmlns:a16="http://schemas.microsoft.com/office/drawing/2014/main" id="{B2F4C3F9-8781-8D06-AABB-AD96FFA0B057}"/>
                </a:ext>
              </a:extLst>
            </p:cNvPr>
            <p:cNvSpPr>
              <a:spLocks/>
            </p:cNvSpPr>
            <p:nvPr/>
          </p:nvSpPr>
          <p:spPr bwMode="auto">
            <a:xfrm>
              <a:off x="7793038" y="8140700"/>
              <a:ext cx="87313" cy="74613"/>
            </a:xfrm>
            <a:custGeom>
              <a:avLst/>
              <a:gdLst>
                <a:gd name="T0" fmla="*/ 26 w 55"/>
                <a:gd name="T1" fmla="*/ 47 h 47"/>
                <a:gd name="T2" fmla="*/ 0 w 55"/>
                <a:gd name="T3" fmla="*/ 47 h 47"/>
                <a:gd name="T4" fmla="*/ 14 w 55"/>
                <a:gd name="T5" fmla="*/ 23 h 47"/>
                <a:gd name="T6" fmla="*/ 26 w 55"/>
                <a:gd name="T7" fmla="*/ 0 h 47"/>
                <a:gd name="T8" fmla="*/ 40 w 55"/>
                <a:gd name="T9" fmla="*/ 23 h 47"/>
                <a:gd name="T10" fmla="*/ 55 w 55"/>
                <a:gd name="T11" fmla="*/ 47 h 47"/>
                <a:gd name="T12" fmla="*/ 26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6" y="47"/>
                  </a:moveTo>
                  <a:lnTo>
                    <a:pt x="0" y="47"/>
                  </a:lnTo>
                  <a:lnTo>
                    <a:pt x="14" y="23"/>
                  </a:lnTo>
                  <a:lnTo>
                    <a:pt x="26" y="0"/>
                  </a:lnTo>
                  <a:lnTo>
                    <a:pt x="40" y="23"/>
                  </a:lnTo>
                  <a:lnTo>
                    <a:pt x="55"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4" name="Freeform 96">
              <a:extLst>
                <a:ext uri="{FF2B5EF4-FFF2-40B4-BE49-F238E27FC236}">
                  <a16:creationId xmlns:a16="http://schemas.microsoft.com/office/drawing/2014/main" id="{3C76E484-2D2E-5BCF-8FA6-1719ACF8EE87}"/>
                </a:ext>
              </a:extLst>
            </p:cNvPr>
            <p:cNvSpPr>
              <a:spLocks/>
            </p:cNvSpPr>
            <p:nvPr/>
          </p:nvSpPr>
          <p:spPr bwMode="auto">
            <a:xfrm>
              <a:off x="7804151" y="8140700"/>
              <a:ext cx="87313" cy="74613"/>
            </a:xfrm>
            <a:custGeom>
              <a:avLst/>
              <a:gdLst>
                <a:gd name="T0" fmla="*/ 29 w 55"/>
                <a:gd name="T1" fmla="*/ 47 h 47"/>
                <a:gd name="T2" fmla="*/ 0 w 55"/>
                <a:gd name="T3" fmla="*/ 47 h 47"/>
                <a:gd name="T4" fmla="*/ 14 w 55"/>
                <a:gd name="T5" fmla="*/ 23 h 47"/>
                <a:gd name="T6" fmla="*/ 29 w 55"/>
                <a:gd name="T7" fmla="*/ 0 h 47"/>
                <a:gd name="T8" fmla="*/ 43 w 55"/>
                <a:gd name="T9" fmla="*/ 23 h 47"/>
                <a:gd name="T10" fmla="*/ 55 w 55"/>
                <a:gd name="T11" fmla="*/ 47 h 47"/>
                <a:gd name="T12" fmla="*/ 29 w 5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5" h="47">
                  <a:moveTo>
                    <a:pt x="29" y="47"/>
                  </a:moveTo>
                  <a:lnTo>
                    <a:pt x="0" y="47"/>
                  </a:lnTo>
                  <a:lnTo>
                    <a:pt x="14" y="23"/>
                  </a:lnTo>
                  <a:lnTo>
                    <a:pt x="29" y="0"/>
                  </a:lnTo>
                  <a:lnTo>
                    <a:pt x="43" y="23"/>
                  </a:lnTo>
                  <a:lnTo>
                    <a:pt x="55" y="47"/>
                  </a:lnTo>
                  <a:lnTo>
                    <a:pt x="29"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5" name="Freeform 97">
              <a:extLst>
                <a:ext uri="{FF2B5EF4-FFF2-40B4-BE49-F238E27FC236}">
                  <a16:creationId xmlns:a16="http://schemas.microsoft.com/office/drawing/2014/main" id="{6510E22D-0A9D-68EE-FD25-B534C22C182B}"/>
                </a:ext>
              </a:extLst>
            </p:cNvPr>
            <p:cNvSpPr>
              <a:spLocks/>
            </p:cNvSpPr>
            <p:nvPr/>
          </p:nvSpPr>
          <p:spPr bwMode="auto">
            <a:xfrm>
              <a:off x="7872413" y="8140700"/>
              <a:ext cx="85725" cy="74613"/>
            </a:xfrm>
            <a:custGeom>
              <a:avLst/>
              <a:gdLst>
                <a:gd name="T0" fmla="*/ 26 w 54"/>
                <a:gd name="T1" fmla="*/ 47 h 47"/>
                <a:gd name="T2" fmla="*/ 0 w 54"/>
                <a:gd name="T3" fmla="*/ 47 h 47"/>
                <a:gd name="T4" fmla="*/ 12 w 54"/>
                <a:gd name="T5" fmla="*/ 23 h 47"/>
                <a:gd name="T6" fmla="*/ 26 w 54"/>
                <a:gd name="T7" fmla="*/ 0 h 47"/>
                <a:gd name="T8" fmla="*/ 40 w 54"/>
                <a:gd name="T9" fmla="*/ 23 h 47"/>
                <a:gd name="T10" fmla="*/ 54 w 54"/>
                <a:gd name="T11" fmla="*/ 47 h 47"/>
                <a:gd name="T12" fmla="*/ 26 w 5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54" h="47">
                  <a:moveTo>
                    <a:pt x="26" y="47"/>
                  </a:moveTo>
                  <a:lnTo>
                    <a:pt x="0" y="47"/>
                  </a:lnTo>
                  <a:lnTo>
                    <a:pt x="12" y="23"/>
                  </a:lnTo>
                  <a:lnTo>
                    <a:pt x="26" y="0"/>
                  </a:lnTo>
                  <a:lnTo>
                    <a:pt x="40" y="23"/>
                  </a:lnTo>
                  <a:lnTo>
                    <a:pt x="54" y="47"/>
                  </a:lnTo>
                  <a:lnTo>
                    <a:pt x="26" y="47"/>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6" name="Freeform 98">
              <a:extLst>
                <a:ext uri="{FF2B5EF4-FFF2-40B4-BE49-F238E27FC236}">
                  <a16:creationId xmlns:a16="http://schemas.microsoft.com/office/drawing/2014/main" id="{2A03F76A-B5E7-0853-71D6-993C419A0E20}"/>
                </a:ext>
              </a:extLst>
            </p:cNvPr>
            <p:cNvSpPr>
              <a:spLocks/>
            </p:cNvSpPr>
            <p:nvPr/>
          </p:nvSpPr>
          <p:spPr bwMode="auto">
            <a:xfrm>
              <a:off x="7951788" y="8177213"/>
              <a:ext cx="85725" cy="73025"/>
            </a:xfrm>
            <a:custGeom>
              <a:avLst/>
              <a:gdLst>
                <a:gd name="T0" fmla="*/ 28 w 54"/>
                <a:gd name="T1" fmla="*/ 46 h 46"/>
                <a:gd name="T2" fmla="*/ 0 w 54"/>
                <a:gd name="T3" fmla="*/ 46 h 46"/>
                <a:gd name="T4" fmla="*/ 14 w 54"/>
                <a:gd name="T5" fmla="*/ 24 h 46"/>
                <a:gd name="T6" fmla="*/ 28 w 54"/>
                <a:gd name="T7" fmla="*/ 0 h 46"/>
                <a:gd name="T8" fmla="*/ 40 w 54"/>
                <a:gd name="T9" fmla="*/ 24 h 46"/>
                <a:gd name="T10" fmla="*/ 54 w 54"/>
                <a:gd name="T11" fmla="*/ 46 h 46"/>
                <a:gd name="T12" fmla="*/ 28 w 5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28" y="46"/>
                  </a:moveTo>
                  <a:lnTo>
                    <a:pt x="0" y="46"/>
                  </a:lnTo>
                  <a:lnTo>
                    <a:pt x="14" y="24"/>
                  </a:lnTo>
                  <a:lnTo>
                    <a:pt x="28" y="0"/>
                  </a:lnTo>
                  <a:lnTo>
                    <a:pt x="40" y="24"/>
                  </a:lnTo>
                  <a:lnTo>
                    <a:pt x="54" y="46"/>
                  </a:lnTo>
                  <a:lnTo>
                    <a:pt x="28"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7" name="Freeform 99">
              <a:extLst>
                <a:ext uri="{FF2B5EF4-FFF2-40B4-BE49-F238E27FC236}">
                  <a16:creationId xmlns:a16="http://schemas.microsoft.com/office/drawing/2014/main" id="{D927F670-25E0-4B76-5E2B-43E7CA37EE35}"/>
                </a:ext>
              </a:extLst>
            </p:cNvPr>
            <p:cNvSpPr>
              <a:spLocks/>
            </p:cNvSpPr>
            <p:nvPr/>
          </p:nvSpPr>
          <p:spPr bwMode="auto">
            <a:xfrm>
              <a:off x="7993063" y="8237538"/>
              <a:ext cx="85725" cy="73025"/>
            </a:xfrm>
            <a:custGeom>
              <a:avLst/>
              <a:gdLst>
                <a:gd name="T0" fmla="*/ 26 w 54"/>
                <a:gd name="T1" fmla="*/ 46 h 46"/>
                <a:gd name="T2" fmla="*/ 0 w 54"/>
                <a:gd name="T3" fmla="*/ 46 h 46"/>
                <a:gd name="T4" fmla="*/ 14 w 54"/>
                <a:gd name="T5" fmla="*/ 22 h 46"/>
                <a:gd name="T6" fmla="*/ 26 w 54"/>
                <a:gd name="T7" fmla="*/ 0 h 46"/>
                <a:gd name="T8" fmla="*/ 40 w 54"/>
                <a:gd name="T9" fmla="*/ 22 h 46"/>
                <a:gd name="T10" fmla="*/ 54 w 54"/>
                <a:gd name="T11" fmla="*/ 46 h 46"/>
                <a:gd name="T12" fmla="*/ 26 w 5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26" y="46"/>
                  </a:moveTo>
                  <a:lnTo>
                    <a:pt x="0" y="46"/>
                  </a:lnTo>
                  <a:lnTo>
                    <a:pt x="14" y="22"/>
                  </a:lnTo>
                  <a:lnTo>
                    <a:pt x="26" y="0"/>
                  </a:lnTo>
                  <a:lnTo>
                    <a:pt x="40" y="22"/>
                  </a:lnTo>
                  <a:lnTo>
                    <a:pt x="54" y="46"/>
                  </a:lnTo>
                  <a:lnTo>
                    <a:pt x="26"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8" name="Freeform 100">
              <a:extLst>
                <a:ext uri="{FF2B5EF4-FFF2-40B4-BE49-F238E27FC236}">
                  <a16:creationId xmlns:a16="http://schemas.microsoft.com/office/drawing/2014/main" id="{B0390B3A-E990-EFB4-8CD5-7AD27240500A}"/>
                </a:ext>
              </a:extLst>
            </p:cNvPr>
            <p:cNvSpPr>
              <a:spLocks/>
            </p:cNvSpPr>
            <p:nvPr/>
          </p:nvSpPr>
          <p:spPr bwMode="auto">
            <a:xfrm>
              <a:off x="8023226" y="8237538"/>
              <a:ext cx="85725" cy="73025"/>
            </a:xfrm>
            <a:custGeom>
              <a:avLst/>
              <a:gdLst>
                <a:gd name="T0" fmla="*/ 26 w 54"/>
                <a:gd name="T1" fmla="*/ 46 h 46"/>
                <a:gd name="T2" fmla="*/ 0 w 54"/>
                <a:gd name="T3" fmla="*/ 46 h 46"/>
                <a:gd name="T4" fmla="*/ 12 w 54"/>
                <a:gd name="T5" fmla="*/ 22 h 46"/>
                <a:gd name="T6" fmla="*/ 26 w 54"/>
                <a:gd name="T7" fmla="*/ 0 h 46"/>
                <a:gd name="T8" fmla="*/ 40 w 54"/>
                <a:gd name="T9" fmla="*/ 22 h 46"/>
                <a:gd name="T10" fmla="*/ 54 w 54"/>
                <a:gd name="T11" fmla="*/ 46 h 46"/>
                <a:gd name="T12" fmla="*/ 26 w 5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26" y="46"/>
                  </a:moveTo>
                  <a:lnTo>
                    <a:pt x="0" y="46"/>
                  </a:lnTo>
                  <a:lnTo>
                    <a:pt x="12" y="22"/>
                  </a:lnTo>
                  <a:lnTo>
                    <a:pt x="26" y="0"/>
                  </a:lnTo>
                  <a:lnTo>
                    <a:pt x="40" y="22"/>
                  </a:lnTo>
                  <a:lnTo>
                    <a:pt x="54" y="46"/>
                  </a:lnTo>
                  <a:lnTo>
                    <a:pt x="26"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99" name="Freeform 101">
              <a:extLst>
                <a:ext uri="{FF2B5EF4-FFF2-40B4-BE49-F238E27FC236}">
                  <a16:creationId xmlns:a16="http://schemas.microsoft.com/office/drawing/2014/main" id="{B3141AB6-80AE-66A3-8FB5-B6F0461E196A}"/>
                </a:ext>
              </a:extLst>
            </p:cNvPr>
            <p:cNvSpPr>
              <a:spLocks/>
            </p:cNvSpPr>
            <p:nvPr/>
          </p:nvSpPr>
          <p:spPr bwMode="auto">
            <a:xfrm>
              <a:off x="8034338" y="8237538"/>
              <a:ext cx="85725" cy="73025"/>
            </a:xfrm>
            <a:custGeom>
              <a:avLst/>
              <a:gdLst>
                <a:gd name="T0" fmla="*/ 26 w 54"/>
                <a:gd name="T1" fmla="*/ 46 h 46"/>
                <a:gd name="T2" fmla="*/ 0 w 54"/>
                <a:gd name="T3" fmla="*/ 46 h 46"/>
                <a:gd name="T4" fmla="*/ 14 w 54"/>
                <a:gd name="T5" fmla="*/ 22 h 46"/>
                <a:gd name="T6" fmla="*/ 26 w 54"/>
                <a:gd name="T7" fmla="*/ 0 h 46"/>
                <a:gd name="T8" fmla="*/ 40 w 54"/>
                <a:gd name="T9" fmla="*/ 22 h 46"/>
                <a:gd name="T10" fmla="*/ 54 w 54"/>
                <a:gd name="T11" fmla="*/ 46 h 46"/>
                <a:gd name="T12" fmla="*/ 26 w 5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4" h="46">
                  <a:moveTo>
                    <a:pt x="26" y="46"/>
                  </a:moveTo>
                  <a:lnTo>
                    <a:pt x="0" y="46"/>
                  </a:lnTo>
                  <a:lnTo>
                    <a:pt x="14" y="22"/>
                  </a:lnTo>
                  <a:lnTo>
                    <a:pt x="26" y="0"/>
                  </a:lnTo>
                  <a:lnTo>
                    <a:pt x="40" y="22"/>
                  </a:lnTo>
                  <a:lnTo>
                    <a:pt x="54" y="46"/>
                  </a:lnTo>
                  <a:lnTo>
                    <a:pt x="26"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0" name="Freeform 102">
              <a:extLst>
                <a:ext uri="{FF2B5EF4-FFF2-40B4-BE49-F238E27FC236}">
                  <a16:creationId xmlns:a16="http://schemas.microsoft.com/office/drawing/2014/main" id="{616CE863-9A7B-6761-D416-D93B939023DE}"/>
                </a:ext>
              </a:extLst>
            </p:cNvPr>
            <p:cNvSpPr>
              <a:spLocks/>
            </p:cNvSpPr>
            <p:nvPr/>
          </p:nvSpPr>
          <p:spPr bwMode="auto">
            <a:xfrm>
              <a:off x="8248651" y="8237538"/>
              <a:ext cx="82550" cy="73025"/>
            </a:xfrm>
            <a:custGeom>
              <a:avLst/>
              <a:gdLst>
                <a:gd name="T0" fmla="*/ 26 w 52"/>
                <a:gd name="T1" fmla="*/ 46 h 46"/>
                <a:gd name="T2" fmla="*/ 0 w 52"/>
                <a:gd name="T3" fmla="*/ 46 h 46"/>
                <a:gd name="T4" fmla="*/ 12 w 52"/>
                <a:gd name="T5" fmla="*/ 22 h 46"/>
                <a:gd name="T6" fmla="*/ 26 w 52"/>
                <a:gd name="T7" fmla="*/ 0 h 46"/>
                <a:gd name="T8" fmla="*/ 40 w 52"/>
                <a:gd name="T9" fmla="*/ 22 h 46"/>
                <a:gd name="T10" fmla="*/ 52 w 52"/>
                <a:gd name="T11" fmla="*/ 46 h 46"/>
                <a:gd name="T12" fmla="*/ 26 w 52"/>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2" h="46">
                  <a:moveTo>
                    <a:pt x="26" y="46"/>
                  </a:moveTo>
                  <a:lnTo>
                    <a:pt x="0" y="46"/>
                  </a:lnTo>
                  <a:lnTo>
                    <a:pt x="12" y="22"/>
                  </a:lnTo>
                  <a:lnTo>
                    <a:pt x="26" y="0"/>
                  </a:lnTo>
                  <a:lnTo>
                    <a:pt x="40" y="22"/>
                  </a:lnTo>
                  <a:lnTo>
                    <a:pt x="52" y="46"/>
                  </a:lnTo>
                  <a:lnTo>
                    <a:pt x="26"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1" name="Freeform 103">
              <a:extLst>
                <a:ext uri="{FF2B5EF4-FFF2-40B4-BE49-F238E27FC236}">
                  <a16:creationId xmlns:a16="http://schemas.microsoft.com/office/drawing/2014/main" id="{572FE7F1-A583-3C1D-77D6-BC11EEE7B063}"/>
                </a:ext>
              </a:extLst>
            </p:cNvPr>
            <p:cNvSpPr>
              <a:spLocks/>
            </p:cNvSpPr>
            <p:nvPr/>
          </p:nvSpPr>
          <p:spPr bwMode="auto">
            <a:xfrm>
              <a:off x="8259763" y="8237538"/>
              <a:ext cx="87313" cy="73025"/>
            </a:xfrm>
            <a:custGeom>
              <a:avLst/>
              <a:gdLst>
                <a:gd name="T0" fmla="*/ 29 w 55"/>
                <a:gd name="T1" fmla="*/ 46 h 46"/>
                <a:gd name="T2" fmla="*/ 0 w 55"/>
                <a:gd name="T3" fmla="*/ 46 h 46"/>
                <a:gd name="T4" fmla="*/ 14 w 55"/>
                <a:gd name="T5" fmla="*/ 22 h 46"/>
                <a:gd name="T6" fmla="*/ 29 w 55"/>
                <a:gd name="T7" fmla="*/ 0 h 46"/>
                <a:gd name="T8" fmla="*/ 41 w 55"/>
                <a:gd name="T9" fmla="*/ 22 h 46"/>
                <a:gd name="T10" fmla="*/ 55 w 55"/>
                <a:gd name="T11" fmla="*/ 46 h 46"/>
                <a:gd name="T12" fmla="*/ 29 w 55"/>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5" h="46">
                  <a:moveTo>
                    <a:pt x="29" y="46"/>
                  </a:moveTo>
                  <a:lnTo>
                    <a:pt x="0" y="46"/>
                  </a:lnTo>
                  <a:lnTo>
                    <a:pt x="14" y="22"/>
                  </a:lnTo>
                  <a:lnTo>
                    <a:pt x="29" y="0"/>
                  </a:lnTo>
                  <a:lnTo>
                    <a:pt x="41" y="22"/>
                  </a:lnTo>
                  <a:lnTo>
                    <a:pt x="55" y="46"/>
                  </a:lnTo>
                  <a:lnTo>
                    <a:pt x="29"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2" name="Freeform 104">
              <a:extLst>
                <a:ext uri="{FF2B5EF4-FFF2-40B4-BE49-F238E27FC236}">
                  <a16:creationId xmlns:a16="http://schemas.microsoft.com/office/drawing/2014/main" id="{ECAD4589-E2D8-C446-C480-DB696DAD96C3}"/>
                </a:ext>
              </a:extLst>
            </p:cNvPr>
            <p:cNvSpPr>
              <a:spLocks/>
            </p:cNvSpPr>
            <p:nvPr/>
          </p:nvSpPr>
          <p:spPr bwMode="auto">
            <a:xfrm>
              <a:off x="8270876" y="8237538"/>
              <a:ext cx="87313" cy="73025"/>
            </a:xfrm>
            <a:custGeom>
              <a:avLst/>
              <a:gdLst>
                <a:gd name="T0" fmla="*/ 29 w 55"/>
                <a:gd name="T1" fmla="*/ 46 h 46"/>
                <a:gd name="T2" fmla="*/ 0 w 55"/>
                <a:gd name="T3" fmla="*/ 46 h 46"/>
                <a:gd name="T4" fmla="*/ 15 w 55"/>
                <a:gd name="T5" fmla="*/ 22 h 46"/>
                <a:gd name="T6" fmla="*/ 29 w 55"/>
                <a:gd name="T7" fmla="*/ 0 h 46"/>
                <a:gd name="T8" fmla="*/ 43 w 55"/>
                <a:gd name="T9" fmla="*/ 22 h 46"/>
                <a:gd name="T10" fmla="*/ 55 w 55"/>
                <a:gd name="T11" fmla="*/ 46 h 46"/>
                <a:gd name="T12" fmla="*/ 29 w 55"/>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55" h="46">
                  <a:moveTo>
                    <a:pt x="29" y="46"/>
                  </a:moveTo>
                  <a:lnTo>
                    <a:pt x="0" y="46"/>
                  </a:lnTo>
                  <a:lnTo>
                    <a:pt x="15" y="22"/>
                  </a:lnTo>
                  <a:lnTo>
                    <a:pt x="29" y="0"/>
                  </a:lnTo>
                  <a:lnTo>
                    <a:pt x="43" y="22"/>
                  </a:lnTo>
                  <a:lnTo>
                    <a:pt x="55" y="46"/>
                  </a:lnTo>
                  <a:lnTo>
                    <a:pt x="29" y="46"/>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3" name="Freeform 105">
              <a:extLst>
                <a:ext uri="{FF2B5EF4-FFF2-40B4-BE49-F238E27FC236}">
                  <a16:creationId xmlns:a16="http://schemas.microsoft.com/office/drawing/2014/main" id="{1F3D3645-0DB7-6EFE-B3A1-6CE7CB4CC015}"/>
                </a:ext>
              </a:extLst>
            </p:cNvPr>
            <p:cNvSpPr>
              <a:spLocks/>
            </p:cNvSpPr>
            <p:nvPr/>
          </p:nvSpPr>
          <p:spPr bwMode="auto">
            <a:xfrm>
              <a:off x="8270876" y="8261350"/>
              <a:ext cx="87313" cy="71438"/>
            </a:xfrm>
            <a:custGeom>
              <a:avLst/>
              <a:gdLst>
                <a:gd name="T0" fmla="*/ 29 w 55"/>
                <a:gd name="T1" fmla="*/ 45 h 45"/>
                <a:gd name="T2" fmla="*/ 0 w 55"/>
                <a:gd name="T3" fmla="*/ 45 h 45"/>
                <a:gd name="T4" fmla="*/ 15 w 55"/>
                <a:gd name="T5" fmla="*/ 21 h 45"/>
                <a:gd name="T6" fmla="*/ 29 w 55"/>
                <a:gd name="T7" fmla="*/ 0 h 45"/>
                <a:gd name="T8" fmla="*/ 43 w 55"/>
                <a:gd name="T9" fmla="*/ 21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1"/>
                  </a:lnTo>
                  <a:lnTo>
                    <a:pt x="29" y="0"/>
                  </a:lnTo>
                  <a:lnTo>
                    <a:pt x="43" y="21"/>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4" name="Freeform 106">
              <a:extLst>
                <a:ext uri="{FF2B5EF4-FFF2-40B4-BE49-F238E27FC236}">
                  <a16:creationId xmlns:a16="http://schemas.microsoft.com/office/drawing/2014/main" id="{5D12DC16-0C46-F2F6-416D-1DBD976247C5}"/>
                </a:ext>
              </a:extLst>
            </p:cNvPr>
            <p:cNvSpPr>
              <a:spLocks/>
            </p:cNvSpPr>
            <p:nvPr/>
          </p:nvSpPr>
          <p:spPr bwMode="auto">
            <a:xfrm>
              <a:off x="8289926" y="8283575"/>
              <a:ext cx="82550" cy="71438"/>
            </a:xfrm>
            <a:custGeom>
              <a:avLst/>
              <a:gdLst>
                <a:gd name="T0" fmla="*/ 26 w 52"/>
                <a:gd name="T1" fmla="*/ 45 h 45"/>
                <a:gd name="T2" fmla="*/ 0 w 52"/>
                <a:gd name="T3" fmla="*/ 45 h 45"/>
                <a:gd name="T4" fmla="*/ 12 w 52"/>
                <a:gd name="T5" fmla="*/ 24 h 45"/>
                <a:gd name="T6" fmla="*/ 26 w 52"/>
                <a:gd name="T7" fmla="*/ 0 h 45"/>
                <a:gd name="T8" fmla="*/ 41 w 52"/>
                <a:gd name="T9" fmla="*/ 24 h 45"/>
                <a:gd name="T10" fmla="*/ 52 w 52"/>
                <a:gd name="T11" fmla="*/ 45 h 45"/>
                <a:gd name="T12" fmla="*/ 26 w 52"/>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2" h="45">
                  <a:moveTo>
                    <a:pt x="26" y="45"/>
                  </a:moveTo>
                  <a:lnTo>
                    <a:pt x="0" y="45"/>
                  </a:lnTo>
                  <a:lnTo>
                    <a:pt x="12" y="24"/>
                  </a:lnTo>
                  <a:lnTo>
                    <a:pt x="26" y="0"/>
                  </a:lnTo>
                  <a:lnTo>
                    <a:pt x="41" y="24"/>
                  </a:lnTo>
                  <a:lnTo>
                    <a:pt x="52"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5" name="Freeform 107">
              <a:extLst>
                <a:ext uri="{FF2B5EF4-FFF2-40B4-BE49-F238E27FC236}">
                  <a16:creationId xmlns:a16="http://schemas.microsoft.com/office/drawing/2014/main" id="{BA820DAB-CC29-2F2C-3FB4-02C56D0168B0}"/>
                </a:ext>
              </a:extLst>
            </p:cNvPr>
            <p:cNvSpPr>
              <a:spLocks/>
            </p:cNvSpPr>
            <p:nvPr/>
          </p:nvSpPr>
          <p:spPr bwMode="auto">
            <a:xfrm>
              <a:off x="8312151" y="8283575"/>
              <a:ext cx="87313" cy="71438"/>
            </a:xfrm>
            <a:custGeom>
              <a:avLst/>
              <a:gdLst>
                <a:gd name="T0" fmla="*/ 29 w 55"/>
                <a:gd name="T1" fmla="*/ 45 h 45"/>
                <a:gd name="T2" fmla="*/ 0 w 55"/>
                <a:gd name="T3" fmla="*/ 45 h 45"/>
                <a:gd name="T4" fmla="*/ 15 w 55"/>
                <a:gd name="T5" fmla="*/ 24 h 45"/>
                <a:gd name="T6" fmla="*/ 29 w 55"/>
                <a:gd name="T7" fmla="*/ 0 h 45"/>
                <a:gd name="T8" fmla="*/ 41 w 55"/>
                <a:gd name="T9" fmla="*/ 24 h 45"/>
                <a:gd name="T10" fmla="*/ 55 w 55"/>
                <a:gd name="T11" fmla="*/ 45 h 45"/>
                <a:gd name="T12" fmla="*/ 29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9" y="45"/>
                  </a:moveTo>
                  <a:lnTo>
                    <a:pt x="0" y="45"/>
                  </a:lnTo>
                  <a:lnTo>
                    <a:pt x="15" y="24"/>
                  </a:lnTo>
                  <a:lnTo>
                    <a:pt x="29" y="0"/>
                  </a:lnTo>
                  <a:lnTo>
                    <a:pt x="41" y="24"/>
                  </a:lnTo>
                  <a:lnTo>
                    <a:pt x="55" y="45"/>
                  </a:lnTo>
                  <a:lnTo>
                    <a:pt x="29"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6" name="Freeform 108">
              <a:extLst>
                <a:ext uri="{FF2B5EF4-FFF2-40B4-BE49-F238E27FC236}">
                  <a16:creationId xmlns:a16="http://schemas.microsoft.com/office/drawing/2014/main" id="{7A8D6B21-CF03-C81F-92F4-16AD19CD213A}"/>
                </a:ext>
              </a:extLst>
            </p:cNvPr>
            <p:cNvSpPr>
              <a:spLocks/>
            </p:cNvSpPr>
            <p:nvPr/>
          </p:nvSpPr>
          <p:spPr bwMode="auto">
            <a:xfrm>
              <a:off x="8342313" y="8283575"/>
              <a:ext cx="84138" cy="71438"/>
            </a:xfrm>
            <a:custGeom>
              <a:avLst/>
              <a:gdLst>
                <a:gd name="T0" fmla="*/ 27 w 53"/>
                <a:gd name="T1" fmla="*/ 45 h 45"/>
                <a:gd name="T2" fmla="*/ 0 w 53"/>
                <a:gd name="T3" fmla="*/ 45 h 45"/>
                <a:gd name="T4" fmla="*/ 12 w 53"/>
                <a:gd name="T5" fmla="*/ 24 h 45"/>
                <a:gd name="T6" fmla="*/ 27 w 53"/>
                <a:gd name="T7" fmla="*/ 0 h 45"/>
                <a:gd name="T8" fmla="*/ 41 w 53"/>
                <a:gd name="T9" fmla="*/ 24 h 45"/>
                <a:gd name="T10" fmla="*/ 53 w 53"/>
                <a:gd name="T11" fmla="*/ 45 h 45"/>
                <a:gd name="T12" fmla="*/ 27 w 53"/>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3" h="45">
                  <a:moveTo>
                    <a:pt x="27" y="45"/>
                  </a:moveTo>
                  <a:lnTo>
                    <a:pt x="0" y="45"/>
                  </a:lnTo>
                  <a:lnTo>
                    <a:pt x="12" y="24"/>
                  </a:lnTo>
                  <a:lnTo>
                    <a:pt x="27" y="0"/>
                  </a:lnTo>
                  <a:lnTo>
                    <a:pt x="41" y="24"/>
                  </a:lnTo>
                  <a:lnTo>
                    <a:pt x="53" y="45"/>
                  </a:lnTo>
                  <a:lnTo>
                    <a:pt x="27"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7" name="Freeform 109">
              <a:extLst>
                <a:ext uri="{FF2B5EF4-FFF2-40B4-BE49-F238E27FC236}">
                  <a16:creationId xmlns:a16="http://schemas.microsoft.com/office/drawing/2014/main" id="{4DADDA75-D8D7-AD41-7BDC-5F7C67F17F93}"/>
                </a:ext>
              </a:extLst>
            </p:cNvPr>
            <p:cNvSpPr>
              <a:spLocks/>
            </p:cNvSpPr>
            <p:nvPr/>
          </p:nvSpPr>
          <p:spPr bwMode="auto">
            <a:xfrm>
              <a:off x="8380413" y="8283575"/>
              <a:ext cx="87313" cy="71438"/>
            </a:xfrm>
            <a:custGeom>
              <a:avLst/>
              <a:gdLst>
                <a:gd name="T0" fmla="*/ 26 w 55"/>
                <a:gd name="T1" fmla="*/ 45 h 45"/>
                <a:gd name="T2" fmla="*/ 0 w 55"/>
                <a:gd name="T3" fmla="*/ 45 h 45"/>
                <a:gd name="T4" fmla="*/ 14 w 55"/>
                <a:gd name="T5" fmla="*/ 24 h 45"/>
                <a:gd name="T6" fmla="*/ 26 w 55"/>
                <a:gd name="T7" fmla="*/ 0 h 45"/>
                <a:gd name="T8" fmla="*/ 41 w 55"/>
                <a:gd name="T9" fmla="*/ 24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4" y="24"/>
                  </a:lnTo>
                  <a:lnTo>
                    <a:pt x="26" y="0"/>
                  </a:lnTo>
                  <a:lnTo>
                    <a:pt x="41" y="24"/>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8" name="Freeform 110">
              <a:extLst>
                <a:ext uri="{FF2B5EF4-FFF2-40B4-BE49-F238E27FC236}">
                  <a16:creationId xmlns:a16="http://schemas.microsoft.com/office/drawing/2014/main" id="{16A35B51-260B-4800-910E-55C384CCACD4}"/>
                </a:ext>
              </a:extLst>
            </p:cNvPr>
            <p:cNvSpPr>
              <a:spLocks/>
            </p:cNvSpPr>
            <p:nvPr/>
          </p:nvSpPr>
          <p:spPr bwMode="auto">
            <a:xfrm>
              <a:off x="8501063" y="8283575"/>
              <a:ext cx="87313" cy="71438"/>
            </a:xfrm>
            <a:custGeom>
              <a:avLst/>
              <a:gdLst>
                <a:gd name="T0" fmla="*/ 26 w 55"/>
                <a:gd name="T1" fmla="*/ 45 h 45"/>
                <a:gd name="T2" fmla="*/ 0 w 55"/>
                <a:gd name="T3" fmla="*/ 45 h 45"/>
                <a:gd name="T4" fmla="*/ 12 w 55"/>
                <a:gd name="T5" fmla="*/ 24 h 45"/>
                <a:gd name="T6" fmla="*/ 26 w 55"/>
                <a:gd name="T7" fmla="*/ 0 h 45"/>
                <a:gd name="T8" fmla="*/ 40 w 55"/>
                <a:gd name="T9" fmla="*/ 24 h 45"/>
                <a:gd name="T10" fmla="*/ 55 w 55"/>
                <a:gd name="T11" fmla="*/ 45 h 45"/>
                <a:gd name="T12" fmla="*/ 26 w 5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26" y="45"/>
                  </a:moveTo>
                  <a:lnTo>
                    <a:pt x="0" y="45"/>
                  </a:lnTo>
                  <a:lnTo>
                    <a:pt x="12" y="24"/>
                  </a:lnTo>
                  <a:lnTo>
                    <a:pt x="26" y="0"/>
                  </a:lnTo>
                  <a:lnTo>
                    <a:pt x="40" y="24"/>
                  </a:lnTo>
                  <a:lnTo>
                    <a:pt x="55"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09" name="Freeform 111">
              <a:extLst>
                <a:ext uri="{FF2B5EF4-FFF2-40B4-BE49-F238E27FC236}">
                  <a16:creationId xmlns:a16="http://schemas.microsoft.com/office/drawing/2014/main" id="{395E8CED-E259-69A6-42B9-6FCF46D51155}"/>
                </a:ext>
              </a:extLst>
            </p:cNvPr>
            <p:cNvSpPr>
              <a:spLocks/>
            </p:cNvSpPr>
            <p:nvPr/>
          </p:nvSpPr>
          <p:spPr bwMode="auto">
            <a:xfrm>
              <a:off x="8569326" y="8283575"/>
              <a:ext cx="85725" cy="71438"/>
            </a:xfrm>
            <a:custGeom>
              <a:avLst/>
              <a:gdLst>
                <a:gd name="T0" fmla="*/ 26 w 54"/>
                <a:gd name="T1" fmla="*/ 45 h 45"/>
                <a:gd name="T2" fmla="*/ 0 w 54"/>
                <a:gd name="T3" fmla="*/ 45 h 45"/>
                <a:gd name="T4" fmla="*/ 14 w 54"/>
                <a:gd name="T5" fmla="*/ 24 h 45"/>
                <a:gd name="T6" fmla="*/ 26 w 54"/>
                <a:gd name="T7" fmla="*/ 0 h 45"/>
                <a:gd name="T8" fmla="*/ 40 w 54"/>
                <a:gd name="T9" fmla="*/ 24 h 45"/>
                <a:gd name="T10" fmla="*/ 54 w 54"/>
                <a:gd name="T11" fmla="*/ 45 h 45"/>
                <a:gd name="T12" fmla="*/ 26 w 5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4" h="45">
                  <a:moveTo>
                    <a:pt x="26" y="45"/>
                  </a:moveTo>
                  <a:lnTo>
                    <a:pt x="0" y="45"/>
                  </a:lnTo>
                  <a:lnTo>
                    <a:pt x="14" y="24"/>
                  </a:lnTo>
                  <a:lnTo>
                    <a:pt x="26" y="0"/>
                  </a:lnTo>
                  <a:lnTo>
                    <a:pt x="40" y="24"/>
                  </a:lnTo>
                  <a:lnTo>
                    <a:pt x="54" y="45"/>
                  </a:lnTo>
                  <a:lnTo>
                    <a:pt x="26" y="45"/>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0" name="Freeform 112">
              <a:extLst>
                <a:ext uri="{FF2B5EF4-FFF2-40B4-BE49-F238E27FC236}">
                  <a16:creationId xmlns:a16="http://schemas.microsoft.com/office/drawing/2014/main" id="{7F1EB2A8-0A44-F66C-8D3C-C3128B638FDB}"/>
                </a:ext>
              </a:extLst>
            </p:cNvPr>
            <p:cNvSpPr>
              <a:spLocks/>
            </p:cNvSpPr>
            <p:nvPr/>
          </p:nvSpPr>
          <p:spPr bwMode="auto">
            <a:xfrm>
              <a:off x="8599488" y="8313738"/>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1" name="Freeform 113">
              <a:extLst>
                <a:ext uri="{FF2B5EF4-FFF2-40B4-BE49-F238E27FC236}">
                  <a16:creationId xmlns:a16="http://schemas.microsoft.com/office/drawing/2014/main" id="{B91E621D-5141-569D-BBEC-AA135562AEBE}"/>
                </a:ext>
              </a:extLst>
            </p:cNvPr>
            <p:cNvSpPr>
              <a:spLocks/>
            </p:cNvSpPr>
            <p:nvPr/>
          </p:nvSpPr>
          <p:spPr bwMode="auto">
            <a:xfrm>
              <a:off x="8613776" y="8313738"/>
              <a:ext cx="87313" cy="76200"/>
            </a:xfrm>
            <a:custGeom>
              <a:avLst/>
              <a:gdLst>
                <a:gd name="T0" fmla="*/ 26 w 55"/>
                <a:gd name="T1" fmla="*/ 48 h 48"/>
                <a:gd name="T2" fmla="*/ 0 w 55"/>
                <a:gd name="T3" fmla="*/ 48 h 48"/>
                <a:gd name="T4" fmla="*/ 15 w 55"/>
                <a:gd name="T5" fmla="*/ 24 h 48"/>
                <a:gd name="T6" fmla="*/ 26 w 55"/>
                <a:gd name="T7" fmla="*/ 0 h 48"/>
                <a:gd name="T8" fmla="*/ 41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5" y="24"/>
                  </a:lnTo>
                  <a:lnTo>
                    <a:pt x="26" y="0"/>
                  </a:lnTo>
                  <a:lnTo>
                    <a:pt x="41"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2" name="Freeform 114">
              <a:extLst>
                <a:ext uri="{FF2B5EF4-FFF2-40B4-BE49-F238E27FC236}">
                  <a16:creationId xmlns:a16="http://schemas.microsoft.com/office/drawing/2014/main" id="{CD6525E0-17F2-3613-379A-CDBB2A685706}"/>
                </a:ext>
              </a:extLst>
            </p:cNvPr>
            <p:cNvSpPr>
              <a:spLocks/>
            </p:cNvSpPr>
            <p:nvPr/>
          </p:nvSpPr>
          <p:spPr bwMode="auto">
            <a:xfrm>
              <a:off x="8769351" y="8313738"/>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3" name="Freeform 115">
              <a:extLst>
                <a:ext uri="{FF2B5EF4-FFF2-40B4-BE49-F238E27FC236}">
                  <a16:creationId xmlns:a16="http://schemas.microsoft.com/office/drawing/2014/main" id="{36F137C7-865D-39AB-0FED-A63714E8135B}"/>
                </a:ext>
              </a:extLst>
            </p:cNvPr>
            <p:cNvSpPr>
              <a:spLocks/>
            </p:cNvSpPr>
            <p:nvPr/>
          </p:nvSpPr>
          <p:spPr bwMode="auto">
            <a:xfrm>
              <a:off x="8877301" y="8313738"/>
              <a:ext cx="84138" cy="76200"/>
            </a:xfrm>
            <a:custGeom>
              <a:avLst/>
              <a:gdLst>
                <a:gd name="T0" fmla="*/ 26 w 53"/>
                <a:gd name="T1" fmla="*/ 48 h 48"/>
                <a:gd name="T2" fmla="*/ 0 w 53"/>
                <a:gd name="T3" fmla="*/ 48 h 48"/>
                <a:gd name="T4" fmla="*/ 12 w 53"/>
                <a:gd name="T5" fmla="*/ 24 h 48"/>
                <a:gd name="T6" fmla="*/ 26 w 53"/>
                <a:gd name="T7" fmla="*/ 0 h 48"/>
                <a:gd name="T8" fmla="*/ 41 w 53"/>
                <a:gd name="T9" fmla="*/ 24 h 48"/>
                <a:gd name="T10" fmla="*/ 53 w 53"/>
                <a:gd name="T11" fmla="*/ 48 h 48"/>
                <a:gd name="T12" fmla="*/ 26 w 53"/>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3" h="48">
                  <a:moveTo>
                    <a:pt x="26" y="48"/>
                  </a:moveTo>
                  <a:lnTo>
                    <a:pt x="0" y="48"/>
                  </a:lnTo>
                  <a:lnTo>
                    <a:pt x="12" y="24"/>
                  </a:lnTo>
                  <a:lnTo>
                    <a:pt x="26" y="0"/>
                  </a:lnTo>
                  <a:lnTo>
                    <a:pt x="41" y="24"/>
                  </a:lnTo>
                  <a:lnTo>
                    <a:pt x="53"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4" name="Freeform 116">
              <a:extLst>
                <a:ext uri="{FF2B5EF4-FFF2-40B4-BE49-F238E27FC236}">
                  <a16:creationId xmlns:a16="http://schemas.microsoft.com/office/drawing/2014/main" id="{ABE7ED9E-E0D0-5602-11C5-DEFBA53A0973}"/>
                </a:ext>
              </a:extLst>
            </p:cNvPr>
            <p:cNvSpPr>
              <a:spLocks/>
            </p:cNvSpPr>
            <p:nvPr/>
          </p:nvSpPr>
          <p:spPr bwMode="auto">
            <a:xfrm>
              <a:off x="8904288" y="8313738"/>
              <a:ext cx="87313" cy="76200"/>
            </a:xfrm>
            <a:custGeom>
              <a:avLst/>
              <a:gdLst>
                <a:gd name="T0" fmla="*/ 26 w 55"/>
                <a:gd name="T1" fmla="*/ 48 h 48"/>
                <a:gd name="T2" fmla="*/ 0 w 55"/>
                <a:gd name="T3" fmla="*/ 48 h 48"/>
                <a:gd name="T4" fmla="*/ 14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4"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5" name="Freeform 117">
              <a:extLst>
                <a:ext uri="{FF2B5EF4-FFF2-40B4-BE49-F238E27FC236}">
                  <a16:creationId xmlns:a16="http://schemas.microsoft.com/office/drawing/2014/main" id="{95C15CF9-C93A-6403-98E4-9B84A4EC7D8E}"/>
                </a:ext>
              </a:extLst>
            </p:cNvPr>
            <p:cNvSpPr>
              <a:spLocks/>
            </p:cNvSpPr>
            <p:nvPr/>
          </p:nvSpPr>
          <p:spPr bwMode="auto">
            <a:xfrm>
              <a:off x="8912226" y="8343900"/>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6" name="Freeform 118">
              <a:extLst>
                <a:ext uri="{FF2B5EF4-FFF2-40B4-BE49-F238E27FC236}">
                  <a16:creationId xmlns:a16="http://schemas.microsoft.com/office/drawing/2014/main" id="{DB767578-16D6-542C-CF96-E432F303235F}"/>
                </a:ext>
              </a:extLst>
            </p:cNvPr>
            <p:cNvSpPr>
              <a:spLocks/>
            </p:cNvSpPr>
            <p:nvPr/>
          </p:nvSpPr>
          <p:spPr bwMode="auto">
            <a:xfrm>
              <a:off x="8926513" y="8343900"/>
              <a:ext cx="87313" cy="76200"/>
            </a:xfrm>
            <a:custGeom>
              <a:avLst/>
              <a:gdLst>
                <a:gd name="T0" fmla="*/ 29 w 55"/>
                <a:gd name="T1" fmla="*/ 48 h 48"/>
                <a:gd name="T2" fmla="*/ 0 w 55"/>
                <a:gd name="T3" fmla="*/ 48 h 48"/>
                <a:gd name="T4" fmla="*/ 14 w 55"/>
                <a:gd name="T5" fmla="*/ 24 h 48"/>
                <a:gd name="T6" fmla="*/ 29 w 55"/>
                <a:gd name="T7" fmla="*/ 0 h 48"/>
                <a:gd name="T8" fmla="*/ 43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3"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7" name="Freeform 119">
              <a:extLst>
                <a:ext uri="{FF2B5EF4-FFF2-40B4-BE49-F238E27FC236}">
                  <a16:creationId xmlns:a16="http://schemas.microsoft.com/office/drawing/2014/main" id="{4CD58F85-3AC1-48F6-5568-4074E58D058D}"/>
                </a:ext>
              </a:extLst>
            </p:cNvPr>
            <p:cNvSpPr>
              <a:spLocks/>
            </p:cNvSpPr>
            <p:nvPr/>
          </p:nvSpPr>
          <p:spPr bwMode="auto">
            <a:xfrm>
              <a:off x="9036051" y="8343900"/>
              <a:ext cx="87313" cy="76200"/>
            </a:xfrm>
            <a:custGeom>
              <a:avLst/>
              <a:gdLst>
                <a:gd name="T0" fmla="*/ 26 w 55"/>
                <a:gd name="T1" fmla="*/ 48 h 48"/>
                <a:gd name="T2" fmla="*/ 0 w 55"/>
                <a:gd name="T3" fmla="*/ 48 h 48"/>
                <a:gd name="T4" fmla="*/ 14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4"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8" name="Freeform 120">
              <a:extLst>
                <a:ext uri="{FF2B5EF4-FFF2-40B4-BE49-F238E27FC236}">
                  <a16:creationId xmlns:a16="http://schemas.microsoft.com/office/drawing/2014/main" id="{F1A9B74B-0B7D-0FEF-E12A-E1739D3EB4CE}"/>
                </a:ext>
              </a:extLst>
            </p:cNvPr>
            <p:cNvSpPr>
              <a:spLocks/>
            </p:cNvSpPr>
            <p:nvPr/>
          </p:nvSpPr>
          <p:spPr bwMode="auto">
            <a:xfrm>
              <a:off x="9209088" y="8343900"/>
              <a:ext cx="87313" cy="76200"/>
            </a:xfrm>
            <a:custGeom>
              <a:avLst/>
              <a:gdLst>
                <a:gd name="T0" fmla="*/ 29 w 55"/>
                <a:gd name="T1" fmla="*/ 48 h 48"/>
                <a:gd name="T2" fmla="*/ 0 w 55"/>
                <a:gd name="T3" fmla="*/ 48 h 48"/>
                <a:gd name="T4" fmla="*/ 14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19" name="Freeform 121">
              <a:extLst>
                <a:ext uri="{FF2B5EF4-FFF2-40B4-BE49-F238E27FC236}">
                  <a16:creationId xmlns:a16="http://schemas.microsoft.com/office/drawing/2014/main" id="{94A522BB-FEFE-F1D5-5470-EDEB48750E02}"/>
                </a:ext>
              </a:extLst>
            </p:cNvPr>
            <p:cNvSpPr>
              <a:spLocks/>
            </p:cNvSpPr>
            <p:nvPr/>
          </p:nvSpPr>
          <p:spPr bwMode="auto">
            <a:xfrm>
              <a:off x="9236076" y="8407400"/>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0" name="Freeform 122">
              <a:extLst>
                <a:ext uri="{FF2B5EF4-FFF2-40B4-BE49-F238E27FC236}">
                  <a16:creationId xmlns:a16="http://schemas.microsoft.com/office/drawing/2014/main" id="{6985112E-9AF9-DD6B-5428-8B6E2FD5647F}"/>
                </a:ext>
              </a:extLst>
            </p:cNvPr>
            <p:cNvSpPr>
              <a:spLocks/>
            </p:cNvSpPr>
            <p:nvPr/>
          </p:nvSpPr>
          <p:spPr bwMode="auto">
            <a:xfrm>
              <a:off x="9261476" y="8407400"/>
              <a:ext cx="87313" cy="76200"/>
            </a:xfrm>
            <a:custGeom>
              <a:avLst/>
              <a:gdLst>
                <a:gd name="T0" fmla="*/ 29 w 55"/>
                <a:gd name="T1" fmla="*/ 48 h 48"/>
                <a:gd name="T2" fmla="*/ 0 w 55"/>
                <a:gd name="T3" fmla="*/ 48 h 48"/>
                <a:gd name="T4" fmla="*/ 15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5"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1" name="Freeform 123">
              <a:extLst>
                <a:ext uri="{FF2B5EF4-FFF2-40B4-BE49-F238E27FC236}">
                  <a16:creationId xmlns:a16="http://schemas.microsoft.com/office/drawing/2014/main" id="{6BD13551-72A5-F155-B40A-35AC12EFF59A}"/>
                </a:ext>
              </a:extLst>
            </p:cNvPr>
            <p:cNvSpPr>
              <a:spLocks/>
            </p:cNvSpPr>
            <p:nvPr/>
          </p:nvSpPr>
          <p:spPr bwMode="auto">
            <a:xfrm>
              <a:off x="9291638" y="8407400"/>
              <a:ext cx="87313" cy="76200"/>
            </a:xfrm>
            <a:custGeom>
              <a:avLst/>
              <a:gdLst>
                <a:gd name="T0" fmla="*/ 27 w 55"/>
                <a:gd name="T1" fmla="*/ 48 h 48"/>
                <a:gd name="T2" fmla="*/ 0 w 55"/>
                <a:gd name="T3" fmla="*/ 48 h 48"/>
                <a:gd name="T4" fmla="*/ 12 w 55"/>
                <a:gd name="T5" fmla="*/ 24 h 48"/>
                <a:gd name="T6" fmla="*/ 27 w 55"/>
                <a:gd name="T7" fmla="*/ 0 h 48"/>
                <a:gd name="T8" fmla="*/ 41 w 55"/>
                <a:gd name="T9" fmla="*/ 24 h 48"/>
                <a:gd name="T10" fmla="*/ 55 w 55"/>
                <a:gd name="T11" fmla="*/ 48 h 48"/>
                <a:gd name="T12" fmla="*/ 27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7" y="48"/>
                  </a:moveTo>
                  <a:lnTo>
                    <a:pt x="0" y="48"/>
                  </a:lnTo>
                  <a:lnTo>
                    <a:pt x="12" y="24"/>
                  </a:lnTo>
                  <a:lnTo>
                    <a:pt x="27" y="0"/>
                  </a:lnTo>
                  <a:lnTo>
                    <a:pt x="41" y="24"/>
                  </a:lnTo>
                  <a:lnTo>
                    <a:pt x="55" y="48"/>
                  </a:lnTo>
                  <a:lnTo>
                    <a:pt x="27"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2" name="Freeform 124">
              <a:extLst>
                <a:ext uri="{FF2B5EF4-FFF2-40B4-BE49-F238E27FC236}">
                  <a16:creationId xmlns:a16="http://schemas.microsoft.com/office/drawing/2014/main" id="{06BF00BD-5987-C363-5CB9-B3F6D31714A8}"/>
                </a:ext>
              </a:extLst>
            </p:cNvPr>
            <p:cNvSpPr>
              <a:spLocks/>
            </p:cNvSpPr>
            <p:nvPr/>
          </p:nvSpPr>
          <p:spPr bwMode="auto">
            <a:xfrm>
              <a:off x="9521826" y="8407400"/>
              <a:ext cx="87313" cy="76200"/>
            </a:xfrm>
            <a:custGeom>
              <a:avLst/>
              <a:gdLst>
                <a:gd name="T0" fmla="*/ 26 w 55"/>
                <a:gd name="T1" fmla="*/ 48 h 48"/>
                <a:gd name="T2" fmla="*/ 0 w 55"/>
                <a:gd name="T3" fmla="*/ 48 h 48"/>
                <a:gd name="T4" fmla="*/ 12 w 55"/>
                <a:gd name="T5" fmla="*/ 24 h 48"/>
                <a:gd name="T6" fmla="*/ 26 w 55"/>
                <a:gd name="T7" fmla="*/ 0 h 48"/>
                <a:gd name="T8" fmla="*/ 40 w 55"/>
                <a:gd name="T9" fmla="*/ 24 h 48"/>
                <a:gd name="T10" fmla="*/ 55 w 55"/>
                <a:gd name="T11" fmla="*/ 48 h 48"/>
                <a:gd name="T12" fmla="*/ 26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6" y="48"/>
                  </a:moveTo>
                  <a:lnTo>
                    <a:pt x="0" y="48"/>
                  </a:lnTo>
                  <a:lnTo>
                    <a:pt x="12" y="24"/>
                  </a:lnTo>
                  <a:lnTo>
                    <a:pt x="26" y="0"/>
                  </a:lnTo>
                  <a:lnTo>
                    <a:pt x="40" y="24"/>
                  </a:lnTo>
                  <a:lnTo>
                    <a:pt x="55"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3" name="Freeform 125">
              <a:extLst>
                <a:ext uri="{FF2B5EF4-FFF2-40B4-BE49-F238E27FC236}">
                  <a16:creationId xmlns:a16="http://schemas.microsoft.com/office/drawing/2014/main" id="{BC684A02-8547-1418-4BE0-3AD21BEE9E66}"/>
                </a:ext>
              </a:extLst>
            </p:cNvPr>
            <p:cNvSpPr>
              <a:spLocks/>
            </p:cNvSpPr>
            <p:nvPr/>
          </p:nvSpPr>
          <p:spPr bwMode="auto">
            <a:xfrm>
              <a:off x="9540876" y="8407400"/>
              <a:ext cx="87313" cy="76200"/>
            </a:xfrm>
            <a:custGeom>
              <a:avLst/>
              <a:gdLst>
                <a:gd name="T0" fmla="*/ 28 w 55"/>
                <a:gd name="T1" fmla="*/ 48 h 48"/>
                <a:gd name="T2" fmla="*/ 0 w 55"/>
                <a:gd name="T3" fmla="*/ 48 h 48"/>
                <a:gd name="T4" fmla="*/ 14 w 55"/>
                <a:gd name="T5" fmla="*/ 24 h 48"/>
                <a:gd name="T6" fmla="*/ 28 w 55"/>
                <a:gd name="T7" fmla="*/ 0 h 48"/>
                <a:gd name="T8" fmla="*/ 40 w 55"/>
                <a:gd name="T9" fmla="*/ 24 h 48"/>
                <a:gd name="T10" fmla="*/ 55 w 55"/>
                <a:gd name="T11" fmla="*/ 48 h 48"/>
                <a:gd name="T12" fmla="*/ 28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8" y="48"/>
                  </a:moveTo>
                  <a:lnTo>
                    <a:pt x="0" y="48"/>
                  </a:lnTo>
                  <a:lnTo>
                    <a:pt x="14" y="24"/>
                  </a:lnTo>
                  <a:lnTo>
                    <a:pt x="28" y="0"/>
                  </a:lnTo>
                  <a:lnTo>
                    <a:pt x="40" y="24"/>
                  </a:lnTo>
                  <a:lnTo>
                    <a:pt x="55"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4" name="Freeform 126">
              <a:extLst>
                <a:ext uri="{FF2B5EF4-FFF2-40B4-BE49-F238E27FC236}">
                  <a16:creationId xmlns:a16="http://schemas.microsoft.com/office/drawing/2014/main" id="{24133639-6DA9-97A7-770F-223CD2A80B37}"/>
                </a:ext>
              </a:extLst>
            </p:cNvPr>
            <p:cNvSpPr>
              <a:spLocks/>
            </p:cNvSpPr>
            <p:nvPr/>
          </p:nvSpPr>
          <p:spPr bwMode="auto">
            <a:xfrm>
              <a:off x="9556751" y="8407400"/>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5" name="Freeform 127">
              <a:extLst>
                <a:ext uri="{FF2B5EF4-FFF2-40B4-BE49-F238E27FC236}">
                  <a16:creationId xmlns:a16="http://schemas.microsoft.com/office/drawing/2014/main" id="{8E5B0346-443B-8F79-F728-937A19C12C26}"/>
                </a:ext>
              </a:extLst>
            </p:cNvPr>
            <p:cNvSpPr>
              <a:spLocks/>
            </p:cNvSpPr>
            <p:nvPr/>
          </p:nvSpPr>
          <p:spPr bwMode="auto">
            <a:xfrm>
              <a:off x="9771063" y="8407400"/>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6" name="Freeform 128">
              <a:extLst>
                <a:ext uri="{FF2B5EF4-FFF2-40B4-BE49-F238E27FC236}">
                  <a16:creationId xmlns:a16="http://schemas.microsoft.com/office/drawing/2014/main" id="{E981D5D8-5CE9-75C3-CF1A-BFF3C7DB4D64}"/>
                </a:ext>
              </a:extLst>
            </p:cNvPr>
            <p:cNvSpPr>
              <a:spLocks/>
            </p:cNvSpPr>
            <p:nvPr/>
          </p:nvSpPr>
          <p:spPr bwMode="auto">
            <a:xfrm>
              <a:off x="9853613" y="8407400"/>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7" name="Freeform 129">
              <a:extLst>
                <a:ext uri="{FF2B5EF4-FFF2-40B4-BE49-F238E27FC236}">
                  <a16:creationId xmlns:a16="http://schemas.microsoft.com/office/drawing/2014/main" id="{14874115-5A71-6AD0-2ACB-6F0B23225380}"/>
                </a:ext>
              </a:extLst>
            </p:cNvPr>
            <p:cNvSpPr>
              <a:spLocks/>
            </p:cNvSpPr>
            <p:nvPr/>
          </p:nvSpPr>
          <p:spPr bwMode="auto">
            <a:xfrm>
              <a:off x="9891713" y="8407400"/>
              <a:ext cx="85725" cy="76200"/>
            </a:xfrm>
            <a:custGeom>
              <a:avLst/>
              <a:gdLst>
                <a:gd name="T0" fmla="*/ 28 w 54"/>
                <a:gd name="T1" fmla="*/ 48 h 48"/>
                <a:gd name="T2" fmla="*/ 0 w 54"/>
                <a:gd name="T3" fmla="*/ 48 h 48"/>
                <a:gd name="T4" fmla="*/ 14 w 54"/>
                <a:gd name="T5" fmla="*/ 24 h 48"/>
                <a:gd name="T6" fmla="*/ 28 w 54"/>
                <a:gd name="T7" fmla="*/ 0 h 48"/>
                <a:gd name="T8" fmla="*/ 42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2"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8" name="Freeform 130">
              <a:extLst>
                <a:ext uri="{FF2B5EF4-FFF2-40B4-BE49-F238E27FC236}">
                  <a16:creationId xmlns:a16="http://schemas.microsoft.com/office/drawing/2014/main" id="{E391A178-E998-4418-A8B5-34F2271EBBFA}"/>
                </a:ext>
              </a:extLst>
            </p:cNvPr>
            <p:cNvSpPr>
              <a:spLocks/>
            </p:cNvSpPr>
            <p:nvPr/>
          </p:nvSpPr>
          <p:spPr bwMode="auto">
            <a:xfrm>
              <a:off x="10158413" y="8407400"/>
              <a:ext cx="87313" cy="76200"/>
            </a:xfrm>
            <a:custGeom>
              <a:avLst/>
              <a:gdLst>
                <a:gd name="T0" fmla="*/ 29 w 55"/>
                <a:gd name="T1" fmla="*/ 48 h 48"/>
                <a:gd name="T2" fmla="*/ 0 w 55"/>
                <a:gd name="T3" fmla="*/ 48 h 48"/>
                <a:gd name="T4" fmla="*/ 14 w 55"/>
                <a:gd name="T5" fmla="*/ 24 h 48"/>
                <a:gd name="T6" fmla="*/ 29 w 55"/>
                <a:gd name="T7" fmla="*/ 0 h 48"/>
                <a:gd name="T8" fmla="*/ 40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0"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29" name="Freeform 131">
              <a:extLst>
                <a:ext uri="{FF2B5EF4-FFF2-40B4-BE49-F238E27FC236}">
                  <a16:creationId xmlns:a16="http://schemas.microsoft.com/office/drawing/2014/main" id="{F662D83D-463E-FC9A-26C4-E575BDF44C48}"/>
                </a:ext>
              </a:extLst>
            </p:cNvPr>
            <p:cNvSpPr>
              <a:spLocks/>
            </p:cNvSpPr>
            <p:nvPr/>
          </p:nvSpPr>
          <p:spPr bwMode="auto">
            <a:xfrm>
              <a:off x="10204451" y="8407400"/>
              <a:ext cx="85725" cy="76200"/>
            </a:xfrm>
            <a:custGeom>
              <a:avLst/>
              <a:gdLst>
                <a:gd name="T0" fmla="*/ 26 w 54"/>
                <a:gd name="T1" fmla="*/ 48 h 48"/>
                <a:gd name="T2" fmla="*/ 0 w 54"/>
                <a:gd name="T3" fmla="*/ 48 h 48"/>
                <a:gd name="T4" fmla="*/ 14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4"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0" name="Freeform 132">
              <a:extLst>
                <a:ext uri="{FF2B5EF4-FFF2-40B4-BE49-F238E27FC236}">
                  <a16:creationId xmlns:a16="http://schemas.microsoft.com/office/drawing/2014/main" id="{181BF628-B7A7-9356-6DFD-09C6788995ED}"/>
                </a:ext>
              </a:extLst>
            </p:cNvPr>
            <p:cNvSpPr>
              <a:spLocks/>
            </p:cNvSpPr>
            <p:nvPr/>
          </p:nvSpPr>
          <p:spPr bwMode="auto">
            <a:xfrm>
              <a:off x="10328276" y="8407400"/>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1" name="Freeform 133">
              <a:extLst>
                <a:ext uri="{FF2B5EF4-FFF2-40B4-BE49-F238E27FC236}">
                  <a16:creationId xmlns:a16="http://schemas.microsoft.com/office/drawing/2014/main" id="{C36F1096-7153-B2AF-E59F-DB144904554D}"/>
                </a:ext>
              </a:extLst>
            </p:cNvPr>
            <p:cNvSpPr>
              <a:spLocks/>
            </p:cNvSpPr>
            <p:nvPr/>
          </p:nvSpPr>
          <p:spPr bwMode="auto">
            <a:xfrm>
              <a:off x="10456863" y="8407400"/>
              <a:ext cx="85725" cy="76200"/>
            </a:xfrm>
            <a:custGeom>
              <a:avLst/>
              <a:gdLst>
                <a:gd name="T0" fmla="*/ 26 w 54"/>
                <a:gd name="T1" fmla="*/ 48 h 48"/>
                <a:gd name="T2" fmla="*/ 0 w 54"/>
                <a:gd name="T3" fmla="*/ 48 h 48"/>
                <a:gd name="T4" fmla="*/ 14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4"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2" name="Freeform 134">
              <a:extLst>
                <a:ext uri="{FF2B5EF4-FFF2-40B4-BE49-F238E27FC236}">
                  <a16:creationId xmlns:a16="http://schemas.microsoft.com/office/drawing/2014/main" id="{5FC0C6AB-9DC0-D4C7-03B0-F6C9EF64E2E8}"/>
                </a:ext>
              </a:extLst>
            </p:cNvPr>
            <p:cNvSpPr>
              <a:spLocks/>
            </p:cNvSpPr>
            <p:nvPr/>
          </p:nvSpPr>
          <p:spPr bwMode="auto">
            <a:xfrm>
              <a:off x="10482263" y="8407400"/>
              <a:ext cx="87313" cy="76200"/>
            </a:xfrm>
            <a:custGeom>
              <a:avLst/>
              <a:gdLst>
                <a:gd name="T0" fmla="*/ 29 w 55"/>
                <a:gd name="T1" fmla="*/ 48 h 48"/>
                <a:gd name="T2" fmla="*/ 0 w 55"/>
                <a:gd name="T3" fmla="*/ 48 h 48"/>
                <a:gd name="T4" fmla="*/ 14 w 55"/>
                <a:gd name="T5" fmla="*/ 24 h 48"/>
                <a:gd name="T6" fmla="*/ 29 w 55"/>
                <a:gd name="T7" fmla="*/ 0 h 48"/>
                <a:gd name="T8" fmla="*/ 41 w 55"/>
                <a:gd name="T9" fmla="*/ 24 h 48"/>
                <a:gd name="T10" fmla="*/ 55 w 55"/>
                <a:gd name="T11" fmla="*/ 48 h 48"/>
                <a:gd name="T12" fmla="*/ 29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9" y="48"/>
                  </a:moveTo>
                  <a:lnTo>
                    <a:pt x="0" y="48"/>
                  </a:lnTo>
                  <a:lnTo>
                    <a:pt x="14" y="24"/>
                  </a:lnTo>
                  <a:lnTo>
                    <a:pt x="29" y="0"/>
                  </a:lnTo>
                  <a:lnTo>
                    <a:pt x="41" y="24"/>
                  </a:lnTo>
                  <a:lnTo>
                    <a:pt x="55" y="48"/>
                  </a:lnTo>
                  <a:lnTo>
                    <a:pt x="29"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3" name="Freeform 135">
              <a:extLst>
                <a:ext uri="{FF2B5EF4-FFF2-40B4-BE49-F238E27FC236}">
                  <a16:creationId xmlns:a16="http://schemas.microsoft.com/office/drawing/2014/main" id="{E06F73EE-A751-2EF2-8467-E06F276ABBBA}"/>
                </a:ext>
              </a:extLst>
            </p:cNvPr>
            <p:cNvSpPr>
              <a:spLocks/>
            </p:cNvSpPr>
            <p:nvPr/>
          </p:nvSpPr>
          <p:spPr bwMode="auto">
            <a:xfrm>
              <a:off x="10791826" y="8407400"/>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4" name="Freeform 136">
              <a:extLst>
                <a:ext uri="{FF2B5EF4-FFF2-40B4-BE49-F238E27FC236}">
                  <a16:creationId xmlns:a16="http://schemas.microsoft.com/office/drawing/2014/main" id="{8E610359-E355-0573-060C-0B999511F7A2}"/>
                </a:ext>
              </a:extLst>
            </p:cNvPr>
            <p:cNvSpPr>
              <a:spLocks/>
            </p:cNvSpPr>
            <p:nvPr/>
          </p:nvSpPr>
          <p:spPr bwMode="auto">
            <a:xfrm>
              <a:off x="10882313" y="8407400"/>
              <a:ext cx="85725" cy="76200"/>
            </a:xfrm>
            <a:custGeom>
              <a:avLst/>
              <a:gdLst>
                <a:gd name="T0" fmla="*/ 28 w 54"/>
                <a:gd name="T1" fmla="*/ 48 h 48"/>
                <a:gd name="T2" fmla="*/ 0 w 54"/>
                <a:gd name="T3" fmla="*/ 48 h 48"/>
                <a:gd name="T4" fmla="*/ 14 w 54"/>
                <a:gd name="T5" fmla="*/ 24 h 48"/>
                <a:gd name="T6" fmla="*/ 28 w 54"/>
                <a:gd name="T7" fmla="*/ 0 h 48"/>
                <a:gd name="T8" fmla="*/ 40 w 54"/>
                <a:gd name="T9" fmla="*/ 24 h 48"/>
                <a:gd name="T10" fmla="*/ 54 w 54"/>
                <a:gd name="T11" fmla="*/ 48 h 48"/>
                <a:gd name="T12" fmla="*/ 28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8" y="48"/>
                  </a:moveTo>
                  <a:lnTo>
                    <a:pt x="0" y="48"/>
                  </a:lnTo>
                  <a:lnTo>
                    <a:pt x="14" y="24"/>
                  </a:lnTo>
                  <a:lnTo>
                    <a:pt x="28" y="0"/>
                  </a:lnTo>
                  <a:lnTo>
                    <a:pt x="40" y="24"/>
                  </a:lnTo>
                  <a:lnTo>
                    <a:pt x="54"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5" name="Freeform 137">
              <a:extLst>
                <a:ext uri="{FF2B5EF4-FFF2-40B4-BE49-F238E27FC236}">
                  <a16:creationId xmlns:a16="http://schemas.microsoft.com/office/drawing/2014/main" id="{B37700B2-9F18-5FCE-3C8B-AF1EBD9357EE}"/>
                </a:ext>
              </a:extLst>
            </p:cNvPr>
            <p:cNvSpPr>
              <a:spLocks/>
            </p:cNvSpPr>
            <p:nvPr/>
          </p:nvSpPr>
          <p:spPr bwMode="auto">
            <a:xfrm>
              <a:off x="11096626" y="8407400"/>
              <a:ext cx="87313" cy="76200"/>
            </a:xfrm>
            <a:custGeom>
              <a:avLst/>
              <a:gdLst>
                <a:gd name="T0" fmla="*/ 28 w 55"/>
                <a:gd name="T1" fmla="*/ 48 h 48"/>
                <a:gd name="T2" fmla="*/ 0 w 55"/>
                <a:gd name="T3" fmla="*/ 48 h 48"/>
                <a:gd name="T4" fmla="*/ 14 w 55"/>
                <a:gd name="T5" fmla="*/ 24 h 48"/>
                <a:gd name="T6" fmla="*/ 28 w 55"/>
                <a:gd name="T7" fmla="*/ 0 h 48"/>
                <a:gd name="T8" fmla="*/ 40 w 55"/>
                <a:gd name="T9" fmla="*/ 24 h 48"/>
                <a:gd name="T10" fmla="*/ 55 w 55"/>
                <a:gd name="T11" fmla="*/ 48 h 48"/>
                <a:gd name="T12" fmla="*/ 28 w 55"/>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5" h="48">
                  <a:moveTo>
                    <a:pt x="28" y="48"/>
                  </a:moveTo>
                  <a:lnTo>
                    <a:pt x="0" y="48"/>
                  </a:lnTo>
                  <a:lnTo>
                    <a:pt x="14" y="24"/>
                  </a:lnTo>
                  <a:lnTo>
                    <a:pt x="28" y="0"/>
                  </a:lnTo>
                  <a:lnTo>
                    <a:pt x="40" y="24"/>
                  </a:lnTo>
                  <a:lnTo>
                    <a:pt x="55" y="48"/>
                  </a:lnTo>
                  <a:lnTo>
                    <a:pt x="28"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6" name="Freeform 138">
              <a:extLst>
                <a:ext uri="{FF2B5EF4-FFF2-40B4-BE49-F238E27FC236}">
                  <a16:creationId xmlns:a16="http://schemas.microsoft.com/office/drawing/2014/main" id="{47BB6489-B090-C88A-22BE-51DBAC3EF906}"/>
                </a:ext>
              </a:extLst>
            </p:cNvPr>
            <p:cNvSpPr>
              <a:spLocks/>
            </p:cNvSpPr>
            <p:nvPr/>
          </p:nvSpPr>
          <p:spPr bwMode="auto">
            <a:xfrm>
              <a:off x="11420476" y="8407400"/>
              <a:ext cx="82550" cy="76200"/>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437" name="Freeform 139">
              <a:extLst>
                <a:ext uri="{FF2B5EF4-FFF2-40B4-BE49-F238E27FC236}">
                  <a16:creationId xmlns:a16="http://schemas.microsoft.com/office/drawing/2014/main" id="{372D91FB-4FAC-4329-3E3C-2C40FC4719AC}"/>
                </a:ext>
              </a:extLst>
            </p:cNvPr>
            <p:cNvSpPr>
              <a:spLocks/>
            </p:cNvSpPr>
            <p:nvPr/>
          </p:nvSpPr>
          <p:spPr bwMode="auto">
            <a:xfrm>
              <a:off x="11447463" y="8407400"/>
              <a:ext cx="85725" cy="76200"/>
            </a:xfrm>
            <a:custGeom>
              <a:avLst/>
              <a:gdLst>
                <a:gd name="T0" fmla="*/ 26 w 54"/>
                <a:gd name="T1" fmla="*/ 48 h 48"/>
                <a:gd name="T2" fmla="*/ 0 w 54"/>
                <a:gd name="T3" fmla="*/ 48 h 48"/>
                <a:gd name="T4" fmla="*/ 14 w 54"/>
                <a:gd name="T5" fmla="*/ 24 h 48"/>
                <a:gd name="T6" fmla="*/ 26 w 54"/>
                <a:gd name="T7" fmla="*/ 0 h 48"/>
                <a:gd name="T8" fmla="*/ 40 w 54"/>
                <a:gd name="T9" fmla="*/ 24 h 48"/>
                <a:gd name="T10" fmla="*/ 54 w 54"/>
                <a:gd name="T11" fmla="*/ 48 h 48"/>
                <a:gd name="T12" fmla="*/ 26 w 54"/>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6" y="48"/>
                  </a:moveTo>
                  <a:lnTo>
                    <a:pt x="0" y="48"/>
                  </a:lnTo>
                  <a:lnTo>
                    <a:pt x="14" y="24"/>
                  </a:lnTo>
                  <a:lnTo>
                    <a:pt x="26" y="0"/>
                  </a:lnTo>
                  <a:lnTo>
                    <a:pt x="40" y="24"/>
                  </a:lnTo>
                  <a:lnTo>
                    <a:pt x="54"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grpSp>
      <p:grpSp>
        <p:nvGrpSpPr>
          <p:cNvPr id="1132" name="Group 1131">
            <a:extLst>
              <a:ext uri="{FF2B5EF4-FFF2-40B4-BE49-F238E27FC236}">
                <a16:creationId xmlns:a16="http://schemas.microsoft.com/office/drawing/2014/main" id="{8B87F205-37CD-23C8-8C7E-D093F7351DA1}"/>
              </a:ext>
            </a:extLst>
          </p:cNvPr>
          <p:cNvGrpSpPr/>
          <p:nvPr/>
        </p:nvGrpSpPr>
        <p:grpSpPr>
          <a:xfrm>
            <a:off x="1004677" y="2268222"/>
            <a:ext cx="7290940" cy="142589"/>
            <a:chOff x="1054104" y="7045245"/>
            <a:chExt cx="10615635" cy="208043"/>
          </a:xfrm>
        </p:grpSpPr>
        <p:sp>
          <p:nvSpPr>
            <p:cNvPr id="1139" name="Freeform 140">
              <a:extLst>
                <a:ext uri="{FF2B5EF4-FFF2-40B4-BE49-F238E27FC236}">
                  <a16:creationId xmlns:a16="http://schemas.microsoft.com/office/drawing/2014/main" id="{8127E058-1DD9-92C8-D686-88A7E97BD05A}"/>
                </a:ext>
              </a:extLst>
            </p:cNvPr>
            <p:cNvSpPr>
              <a:spLocks/>
            </p:cNvSpPr>
            <p:nvPr/>
          </p:nvSpPr>
          <p:spPr bwMode="auto">
            <a:xfrm>
              <a:off x="1087441" y="7091296"/>
              <a:ext cx="10582298" cy="120649"/>
            </a:xfrm>
            <a:custGeom>
              <a:avLst/>
              <a:gdLst>
                <a:gd name="T0" fmla="*/ 0 w 6666"/>
                <a:gd name="T1" fmla="*/ 0 h 76"/>
                <a:gd name="T2" fmla="*/ 1393 w 6666"/>
                <a:gd name="T3" fmla="*/ 0 h 76"/>
                <a:gd name="T4" fmla="*/ 1393 w 6666"/>
                <a:gd name="T5" fmla="*/ 9 h 76"/>
                <a:gd name="T6" fmla="*/ 1436 w 6666"/>
                <a:gd name="T7" fmla="*/ 9 h 76"/>
                <a:gd name="T8" fmla="*/ 1436 w 6666"/>
                <a:gd name="T9" fmla="*/ 16 h 76"/>
                <a:gd name="T10" fmla="*/ 2193 w 6666"/>
                <a:gd name="T11" fmla="*/ 16 h 76"/>
                <a:gd name="T12" fmla="*/ 2193 w 6666"/>
                <a:gd name="T13" fmla="*/ 26 h 76"/>
                <a:gd name="T14" fmla="*/ 2969 w 6666"/>
                <a:gd name="T15" fmla="*/ 26 h 76"/>
                <a:gd name="T16" fmla="*/ 2969 w 6666"/>
                <a:gd name="T17" fmla="*/ 31 h 76"/>
                <a:gd name="T18" fmla="*/ 3375 w 6666"/>
                <a:gd name="T19" fmla="*/ 31 h 76"/>
                <a:gd name="T20" fmla="*/ 3375 w 6666"/>
                <a:gd name="T21" fmla="*/ 47 h 76"/>
                <a:gd name="T22" fmla="*/ 3754 w 6666"/>
                <a:gd name="T23" fmla="*/ 47 h 76"/>
                <a:gd name="T24" fmla="*/ 3754 w 6666"/>
                <a:gd name="T25" fmla="*/ 62 h 76"/>
                <a:gd name="T26" fmla="*/ 4376 w 6666"/>
                <a:gd name="T27" fmla="*/ 62 h 76"/>
                <a:gd name="T28" fmla="*/ 4376 w 6666"/>
                <a:gd name="T29" fmla="*/ 76 h 76"/>
                <a:gd name="T30" fmla="*/ 6666 w 6666"/>
                <a:gd name="T3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66" h="76">
                  <a:moveTo>
                    <a:pt x="0" y="0"/>
                  </a:moveTo>
                  <a:lnTo>
                    <a:pt x="1393" y="0"/>
                  </a:lnTo>
                  <a:lnTo>
                    <a:pt x="1393" y="9"/>
                  </a:lnTo>
                  <a:lnTo>
                    <a:pt x="1436" y="9"/>
                  </a:lnTo>
                  <a:lnTo>
                    <a:pt x="1436" y="16"/>
                  </a:lnTo>
                  <a:lnTo>
                    <a:pt x="2193" y="16"/>
                  </a:lnTo>
                  <a:lnTo>
                    <a:pt x="2193" y="26"/>
                  </a:lnTo>
                  <a:lnTo>
                    <a:pt x="2969" y="26"/>
                  </a:lnTo>
                  <a:lnTo>
                    <a:pt x="2969" y="31"/>
                  </a:lnTo>
                  <a:lnTo>
                    <a:pt x="3375" y="31"/>
                  </a:lnTo>
                  <a:lnTo>
                    <a:pt x="3375" y="47"/>
                  </a:lnTo>
                  <a:lnTo>
                    <a:pt x="3754" y="47"/>
                  </a:lnTo>
                  <a:lnTo>
                    <a:pt x="3754" y="62"/>
                  </a:lnTo>
                  <a:lnTo>
                    <a:pt x="4376" y="62"/>
                  </a:lnTo>
                  <a:lnTo>
                    <a:pt x="4376" y="76"/>
                  </a:lnTo>
                  <a:lnTo>
                    <a:pt x="6666" y="76"/>
                  </a:lnTo>
                </a:path>
              </a:pathLst>
            </a:custGeom>
            <a:noFill/>
            <a:ln w="190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0" name="Rectangle 141">
              <a:extLst>
                <a:ext uri="{FF2B5EF4-FFF2-40B4-BE49-F238E27FC236}">
                  <a16:creationId xmlns:a16="http://schemas.microsoft.com/office/drawing/2014/main" id="{27E7C3C8-054C-7E72-DDEA-61E4699C60CF}"/>
                </a:ext>
              </a:extLst>
            </p:cNvPr>
            <p:cNvSpPr>
              <a:spLocks noChangeArrowheads="1"/>
            </p:cNvSpPr>
            <p:nvPr/>
          </p:nvSpPr>
          <p:spPr bwMode="auto">
            <a:xfrm>
              <a:off x="1054104"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1" name="Rectangle 142">
              <a:extLst>
                <a:ext uri="{FF2B5EF4-FFF2-40B4-BE49-F238E27FC236}">
                  <a16:creationId xmlns:a16="http://schemas.microsoft.com/office/drawing/2014/main" id="{3A61208B-802B-CAEA-BC3D-15C0F1A0E35B}"/>
                </a:ext>
              </a:extLst>
            </p:cNvPr>
            <p:cNvSpPr>
              <a:spLocks noChangeArrowheads="1"/>
            </p:cNvSpPr>
            <p:nvPr/>
          </p:nvSpPr>
          <p:spPr bwMode="auto">
            <a:xfrm>
              <a:off x="1163641"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2" name="Rectangle 143">
              <a:extLst>
                <a:ext uri="{FF2B5EF4-FFF2-40B4-BE49-F238E27FC236}">
                  <a16:creationId xmlns:a16="http://schemas.microsoft.com/office/drawing/2014/main" id="{C0094D94-7925-6DE0-0401-C28CF4660EC3}"/>
                </a:ext>
              </a:extLst>
            </p:cNvPr>
            <p:cNvSpPr>
              <a:spLocks noChangeArrowheads="1"/>
            </p:cNvSpPr>
            <p:nvPr/>
          </p:nvSpPr>
          <p:spPr bwMode="auto">
            <a:xfrm>
              <a:off x="1177929"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3" name="Rectangle 144">
              <a:extLst>
                <a:ext uri="{FF2B5EF4-FFF2-40B4-BE49-F238E27FC236}">
                  <a16:creationId xmlns:a16="http://schemas.microsoft.com/office/drawing/2014/main" id="{2B1701B9-9261-EF21-F6C8-17FE422A5CDC}"/>
                </a:ext>
              </a:extLst>
            </p:cNvPr>
            <p:cNvSpPr>
              <a:spLocks noChangeArrowheads="1"/>
            </p:cNvSpPr>
            <p:nvPr/>
          </p:nvSpPr>
          <p:spPr bwMode="auto">
            <a:xfrm>
              <a:off x="1246191"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4" name="Rectangle 145">
              <a:extLst>
                <a:ext uri="{FF2B5EF4-FFF2-40B4-BE49-F238E27FC236}">
                  <a16:creationId xmlns:a16="http://schemas.microsoft.com/office/drawing/2014/main" id="{69B64020-6FBB-8C82-AD7D-C07679165341}"/>
                </a:ext>
              </a:extLst>
            </p:cNvPr>
            <p:cNvSpPr>
              <a:spLocks noChangeArrowheads="1"/>
            </p:cNvSpPr>
            <p:nvPr/>
          </p:nvSpPr>
          <p:spPr bwMode="auto">
            <a:xfrm>
              <a:off x="1273180"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5" name="Rectangle 146">
              <a:extLst>
                <a:ext uri="{FF2B5EF4-FFF2-40B4-BE49-F238E27FC236}">
                  <a16:creationId xmlns:a16="http://schemas.microsoft.com/office/drawing/2014/main" id="{06F30021-F338-4D6E-3BB9-AA7E07788092}"/>
                </a:ext>
              </a:extLst>
            </p:cNvPr>
            <p:cNvSpPr>
              <a:spLocks noChangeArrowheads="1"/>
            </p:cNvSpPr>
            <p:nvPr/>
          </p:nvSpPr>
          <p:spPr bwMode="auto">
            <a:xfrm>
              <a:off x="1298580"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6" name="Rectangle 147">
              <a:extLst>
                <a:ext uri="{FF2B5EF4-FFF2-40B4-BE49-F238E27FC236}">
                  <a16:creationId xmlns:a16="http://schemas.microsoft.com/office/drawing/2014/main" id="{4E3056F9-765F-7785-F1A6-2123D43EC974}"/>
                </a:ext>
              </a:extLst>
            </p:cNvPr>
            <p:cNvSpPr>
              <a:spLocks noChangeArrowheads="1"/>
            </p:cNvSpPr>
            <p:nvPr/>
          </p:nvSpPr>
          <p:spPr bwMode="auto">
            <a:xfrm>
              <a:off x="1344617"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7" name="Rectangle 148">
              <a:extLst>
                <a:ext uri="{FF2B5EF4-FFF2-40B4-BE49-F238E27FC236}">
                  <a16:creationId xmlns:a16="http://schemas.microsoft.com/office/drawing/2014/main" id="{489756BB-C2EA-EF44-CAE2-F43CACBF64F9}"/>
                </a:ext>
              </a:extLst>
            </p:cNvPr>
            <p:cNvSpPr>
              <a:spLocks noChangeArrowheads="1"/>
            </p:cNvSpPr>
            <p:nvPr/>
          </p:nvSpPr>
          <p:spPr bwMode="auto">
            <a:xfrm>
              <a:off x="1381129" y="7045258"/>
              <a:ext cx="84138"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8" name="Rectangle 149">
              <a:extLst>
                <a:ext uri="{FF2B5EF4-FFF2-40B4-BE49-F238E27FC236}">
                  <a16:creationId xmlns:a16="http://schemas.microsoft.com/office/drawing/2014/main" id="{0046F456-32C7-858B-6186-4709F042275B}"/>
                </a:ext>
              </a:extLst>
            </p:cNvPr>
            <p:cNvSpPr>
              <a:spLocks noChangeArrowheads="1"/>
            </p:cNvSpPr>
            <p:nvPr/>
          </p:nvSpPr>
          <p:spPr bwMode="auto">
            <a:xfrm>
              <a:off x="1408116"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49" name="Rectangle 150">
              <a:extLst>
                <a:ext uri="{FF2B5EF4-FFF2-40B4-BE49-F238E27FC236}">
                  <a16:creationId xmlns:a16="http://schemas.microsoft.com/office/drawing/2014/main" id="{019FFC56-7B6E-92B2-8CC7-C1B030673472}"/>
                </a:ext>
              </a:extLst>
            </p:cNvPr>
            <p:cNvSpPr>
              <a:spLocks noChangeArrowheads="1"/>
            </p:cNvSpPr>
            <p:nvPr/>
          </p:nvSpPr>
          <p:spPr bwMode="auto">
            <a:xfrm>
              <a:off x="1566866"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0" name="Rectangle 151">
              <a:extLst>
                <a:ext uri="{FF2B5EF4-FFF2-40B4-BE49-F238E27FC236}">
                  <a16:creationId xmlns:a16="http://schemas.microsoft.com/office/drawing/2014/main" id="{539DACEE-7BA5-2C25-3CE5-5908CA50456E}"/>
                </a:ext>
              </a:extLst>
            </p:cNvPr>
            <p:cNvSpPr>
              <a:spLocks noChangeArrowheads="1"/>
            </p:cNvSpPr>
            <p:nvPr/>
          </p:nvSpPr>
          <p:spPr bwMode="auto">
            <a:xfrm>
              <a:off x="1646242"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1" name="Rectangle 152">
              <a:extLst>
                <a:ext uri="{FF2B5EF4-FFF2-40B4-BE49-F238E27FC236}">
                  <a16:creationId xmlns:a16="http://schemas.microsoft.com/office/drawing/2014/main" id="{96A73E15-5EC5-20FD-C85D-6AA5088690E1}"/>
                </a:ext>
              </a:extLst>
            </p:cNvPr>
            <p:cNvSpPr>
              <a:spLocks noChangeArrowheads="1"/>
            </p:cNvSpPr>
            <p:nvPr/>
          </p:nvSpPr>
          <p:spPr bwMode="auto">
            <a:xfrm>
              <a:off x="1671642"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2" name="Rectangle 153">
              <a:extLst>
                <a:ext uri="{FF2B5EF4-FFF2-40B4-BE49-F238E27FC236}">
                  <a16:creationId xmlns:a16="http://schemas.microsoft.com/office/drawing/2014/main" id="{278D7A75-FFDC-059B-CF76-BEE864952963}"/>
                </a:ext>
              </a:extLst>
            </p:cNvPr>
            <p:cNvSpPr>
              <a:spLocks noChangeArrowheads="1"/>
            </p:cNvSpPr>
            <p:nvPr/>
          </p:nvSpPr>
          <p:spPr bwMode="auto">
            <a:xfrm>
              <a:off x="1693866"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3" name="Rectangle 154">
              <a:extLst>
                <a:ext uri="{FF2B5EF4-FFF2-40B4-BE49-F238E27FC236}">
                  <a16:creationId xmlns:a16="http://schemas.microsoft.com/office/drawing/2014/main" id="{BD8C4703-3516-5973-A65D-CFE4F6C97557}"/>
                </a:ext>
              </a:extLst>
            </p:cNvPr>
            <p:cNvSpPr>
              <a:spLocks noChangeArrowheads="1"/>
            </p:cNvSpPr>
            <p:nvPr/>
          </p:nvSpPr>
          <p:spPr bwMode="auto">
            <a:xfrm>
              <a:off x="1712916"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4" name="Rectangle 155">
              <a:extLst>
                <a:ext uri="{FF2B5EF4-FFF2-40B4-BE49-F238E27FC236}">
                  <a16:creationId xmlns:a16="http://schemas.microsoft.com/office/drawing/2014/main" id="{DDA4FF85-9D57-291E-6D17-46467400EA13}"/>
                </a:ext>
              </a:extLst>
            </p:cNvPr>
            <p:cNvSpPr>
              <a:spLocks noChangeArrowheads="1"/>
            </p:cNvSpPr>
            <p:nvPr/>
          </p:nvSpPr>
          <p:spPr bwMode="auto">
            <a:xfrm>
              <a:off x="1728792"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5" name="Rectangle 156">
              <a:extLst>
                <a:ext uri="{FF2B5EF4-FFF2-40B4-BE49-F238E27FC236}">
                  <a16:creationId xmlns:a16="http://schemas.microsoft.com/office/drawing/2014/main" id="{2C4C61C0-6341-4B8F-BFEB-50F054A910E4}"/>
                </a:ext>
              </a:extLst>
            </p:cNvPr>
            <p:cNvSpPr>
              <a:spLocks noChangeArrowheads="1"/>
            </p:cNvSpPr>
            <p:nvPr/>
          </p:nvSpPr>
          <p:spPr bwMode="auto">
            <a:xfrm>
              <a:off x="1743080"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6" name="Rectangle 157">
              <a:extLst>
                <a:ext uri="{FF2B5EF4-FFF2-40B4-BE49-F238E27FC236}">
                  <a16:creationId xmlns:a16="http://schemas.microsoft.com/office/drawing/2014/main" id="{0E913CE6-F99D-2C93-2DF6-0A9585F226EE}"/>
                </a:ext>
              </a:extLst>
            </p:cNvPr>
            <p:cNvSpPr>
              <a:spLocks noChangeArrowheads="1"/>
            </p:cNvSpPr>
            <p:nvPr/>
          </p:nvSpPr>
          <p:spPr bwMode="auto">
            <a:xfrm>
              <a:off x="1800230"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7" name="Rectangle 158">
              <a:extLst>
                <a:ext uri="{FF2B5EF4-FFF2-40B4-BE49-F238E27FC236}">
                  <a16:creationId xmlns:a16="http://schemas.microsoft.com/office/drawing/2014/main" id="{6C657016-062F-B9B2-4778-090332F85A8C}"/>
                </a:ext>
              </a:extLst>
            </p:cNvPr>
            <p:cNvSpPr>
              <a:spLocks noChangeArrowheads="1"/>
            </p:cNvSpPr>
            <p:nvPr/>
          </p:nvSpPr>
          <p:spPr bwMode="auto">
            <a:xfrm>
              <a:off x="1833567"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8" name="Rectangle 159">
              <a:extLst>
                <a:ext uri="{FF2B5EF4-FFF2-40B4-BE49-F238E27FC236}">
                  <a16:creationId xmlns:a16="http://schemas.microsoft.com/office/drawing/2014/main" id="{13A680E6-4662-DEC5-5D12-FB70F613C39B}"/>
                </a:ext>
              </a:extLst>
            </p:cNvPr>
            <p:cNvSpPr>
              <a:spLocks noChangeArrowheads="1"/>
            </p:cNvSpPr>
            <p:nvPr/>
          </p:nvSpPr>
          <p:spPr bwMode="auto">
            <a:xfrm>
              <a:off x="1844680"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59" name="Rectangle 160">
              <a:extLst>
                <a:ext uri="{FF2B5EF4-FFF2-40B4-BE49-F238E27FC236}">
                  <a16:creationId xmlns:a16="http://schemas.microsoft.com/office/drawing/2014/main" id="{1D94F34F-F58C-1077-D391-CBFC9CE2ED98}"/>
                </a:ext>
              </a:extLst>
            </p:cNvPr>
            <p:cNvSpPr>
              <a:spLocks noChangeArrowheads="1"/>
            </p:cNvSpPr>
            <p:nvPr/>
          </p:nvSpPr>
          <p:spPr bwMode="auto">
            <a:xfrm>
              <a:off x="1928816"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0" name="Rectangle 161">
              <a:extLst>
                <a:ext uri="{FF2B5EF4-FFF2-40B4-BE49-F238E27FC236}">
                  <a16:creationId xmlns:a16="http://schemas.microsoft.com/office/drawing/2014/main" id="{89277A31-2858-2B47-2446-1679012E62FA}"/>
                </a:ext>
              </a:extLst>
            </p:cNvPr>
            <p:cNvSpPr>
              <a:spLocks noChangeArrowheads="1"/>
            </p:cNvSpPr>
            <p:nvPr/>
          </p:nvSpPr>
          <p:spPr bwMode="auto">
            <a:xfrm>
              <a:off x="1954218" y="7045258"/>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1" name="Rectangle 162">
              <a:extLst>
                <a:ext uri="{FF2B5EF4-FFF2-40B4-BE49-F238E27FC236}">
                  <a16:creationId xmlns:a16="http://schemas.microsoft.com/office/drawing/2014/main" id="{FBA9A641-8927-C8E8-5914-26F6AEC1B5CB}"/>
                </a:ext>
              </a:extLst>
            </p:cNvPr>
            <p:cNvSpPr>
              <a:spLocks noChangeArrowheads="1"/>
            </p:cNvSpPr>
            <p:nvPr/>
          </p:nvSpPr>
          <p:spPr bwMode="auto">
            <a:xfrm>
              <a:off x="2000255" y="7045258"/>
              <a:ext cx="82550"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2" name="Rectangle 163">
              <a:extLst>
                <a:ext uri="{FF2B5EF4-FFF2-40B4-BE49-F238E27FC236}">
                  <a16:creationId xmlns:a16="http://schemas.microsoft.com/office/drawing/2014/main" id="{029931A1-7187-AC77-64D7-8A5F21573679}"/>
                </a:ext>
              </a:extLst>
            </p:cNvPr>
            <p:cNvSpPr>
              <a:spLocks noChangeArrowheads="1"/>
            </p:cNvSpPr>
            <p:nvPr/>
          </p:nvSpPr>
          <p:spPr bwMode="auto">
            <a:xfrm>
              <a:off x="2305056"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3" name="Rectangle 164">
              <a:extLst>
                <a:ext uri="{FF2B5EF4-FFF2-40B4-BE49-F238E27FC236}">
                  <a16:creationId xmlns:a16="http://schemas.microsoft.com/office/drawing/2014/main" id="{ABEF5DA5-AAC7-996F-0EB0-EF0AB9627689}"/>
                </a:ext>
              </a:extLst>
            </p:cNvPr>
            <p:cNvSpPr>
              <a:spLocks noChangeArrowheads="1"/>
            </p:cNvSpPr>
            <p:nvPr/>
          </p:nvSpPr>
          <p:spPr bwMode="auto">
            <a:xfrm>
              <a:off x="2395543" y="7045258"/>
              <a:ext cx="85725"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4" name="Rectangle 165">
              <a:extLst>
                <a:ext uri="{FF2B5EF4-FFF2-40B4-BE49-F238E27FC236}">
                  <a16:creationId xmlns:a16="http://schemas.microsoft.com/office/drawing/2014/main" id="{EBC40C76-2F1D-172D-8692-F50B153190EC}"/>
                </a:ext>
              </a:extLst>
            </p:cNvPr>
            <p:cNvSpPr>
              <a:spLocks noChangeArrowheads="1"/>
            </p:cNvSpPr>
            <p:nvPr/>
          </p:nvSpPr>
          <p:spPr bwMode="auto">
            <a:xfrm>
              <a:off x="2613031" y="7045258"/>
              <a:ext cx="84138"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5" name="Rectangle 166">
              <a:extLst>
                <a:ext uri="{FF2B5EF4-FFF2-40B4-BE49-F238E27FC236}">
                  <a16:creationId xmlns:a16="http://schemas.microsoft.com/office/drawing/2014/main" id="{6CE128B2-D23F-F465-4056-952BD81C64CC}"/>
                </a:ext>
              </a:extLst>
            </p:cNvPr>
            <p:cNvSpPr>
              <a:spLocks noChangeArrowheads="1"/>
            </p:cNvSpPr>
            <p:nvPr/>
          </p:nvSpPr>
          <p:spPr bwMode="auto">
            <a:xfrm>
              <a:off x="2787656" y="7045258"/>
              <a:ext cx="82550"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6" name="Rectangle 167">
              <a:extLst>
                <a:ext uri="{FF2B5EF4-FFF2-40B4-BE49-F238E27FC236}">
                  <a16:creationId xmlns:a16="http://schemas.microsoft.com/office/drawing/2014/main" id="{0E605376-81AF-7B40-8EE7-6631C17F9B36}"/>
                </a:ext>
              </a:extLst>
            </p:cNvPr>
            <p:cNvSpPr>
              <a:spLocks noChangeArrowheads="1"/>
            </p:cNvSpPr>
            <p:nvPr/>
          </p:nvSpPr>
          <p:spPr bwMode="auto">
            <a:xfrm>
              <a:off x="2914657" y="7045258"/>
              <a:ext cx="82550"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7" name="Rectangle 168">
              <a:extLst>
                <a:ext uri="{FF2B5EF4-FFF2-40B4-BE49-F238E27FC236}">
                  <a16:creationId xmlns:a16="http://schemas.microsoft.com/office/drawing/2014/main" id="{3AAB10D4-E1E3-2C9F-6CC4-6EF128E76391}"/>
                </a:ext>
              </a:extLst>
            </p:cNvPr>
            <p:cNvSpPr>
              <a:spLocks noChangeArrowheads="1"/>
            </p:cNvSpPr>
            <p:nvPr/>
          </p:nvSpPr>
          <p:spPr bwMode="auto">
            <a:xfrm>
              <a:off x="2986095" y="7045245"/>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8" name="Rectangle 169">
              <a:extLst>
                <a:ext uri="{FF2B5EF4-FFF2-40B4-BE49-F238E27FC236}">
                  <a16:creationId xmlns:a16="http://schemas.microsoft.com/office/drawing/2014/main" id="{539158F9-F8AF-85A8-669E-65EF43C75703}"/>
                </a:ext>
              </a:extLst>
            </p:cNvPr>
            <p:cNvSpPr>
              <a:spLocks noChangeArrowheads="1"/>
            </p:cNvSpPr>
            <p:nvPr/>
          </p:nvSpPr>
          <p:spPr bwMode="auto">
            <a:xfrm>
              <a:off x="3159133" y="7045262"/>
              <a:ext cx="87313" cy="87312"/>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69" name="Rectangle 170">
              <a:extLst>
                <a:ext uri="{FF2B5EF4-FFF2-40B4-BE49-F238E27FC236}">
                  <a16:creationId xmlns:a16="http://schemas.microsoft.com/office/drawing/2014/main" id="{307FB2D6-67E5-D14A-767B-EECC71A44C3A}"/>
                </a:ext>
              </a:extLst>
            </p:cNvPr>
            <p:cNvSpPr>
              <a:spLocks noChangeArrowheads="1"/>
            </p:cNvSpPr>
            <p:nvPr/>
          </p:nvSpPr>
          <p:spPr bwMode="auto">
            <a:xfrm>
              <a:off x="3254383" y="7061136"/>
              <a:ext cx="85725"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0" name="Rectangle 171">
              <a:extLst>
                <a:ext uri="{FF2B5EF4-FFF2-40B4-BE49-F238E27FC236}">
                  <a16:creationId xmlns:a16="http://schemas.microsoft.com/office/drawing/2014/main" id="{6AE24C00-8218-C838-5F72-1223702842B7}"/>
                </a:ext>
              </a:extLst>
            </p:cNvPr>
            <p:cNvSpPr>
              <a:spLocks noChangeArrowheads="1"/>
            </p:cNvSpPr>
            <p:nvPr/>
          </p:nvSpPr>
          <p:spPr bwMode="auto">
            <a:xfrm>
              <a:off x="3273433" y="7061127"/>
              <a:ext cx="85725"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1" name="Rectangle 172">
              <a:extLst>
                <a:ext uri="{FF2B5EF4-FFF2-40B4-BE49-F238E27FC236}">
                  <a16:creationId xmlns:a16="http://schemas.microsoft.com/office/drawing/2014/main" id="{C8722C01-D0DE-AFA1-3953-AFC7173C9FEA}"/>
                </a:ext>
              </a:extLst>
            </p:cNvPr>
            <p:cNvSpPr>
              <a:spLocks noChangeArrowheads="1"/>
            </p:cNvSpPr>
            <p:nvPr/>
          </p:nvSpPr>
          <p:spPr bwMode="auto">
            <a:xfrm>
              <a:off x="3295657" y="7061132"/>
              <a:ext cx="85725"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2" name="Rectangle 173">
              <a:extLst>
                <a:ext uri="{FF2B5EF4-FFF2-40B4-BE49-F238E27FC236}">
                  <a16:creationId xmlns:a16="http://schemas.microsoft.com/office/drawing/2014/main" id="{493205B8-EA24-0118-1B26-6EDE0A590D6D}"/>
                </a:ext>
              </a:extLst>
            </p:cNvPr>
            <p:cNvSpPr>
              <a:spLocks noChangeArrowheads="1"/>
            </p:cNvSpPr>
            <p:nvPr/>
          </p:nvSpPr>
          <p:spPr bwMode="auto">
            <a:xfrm>
              <a:off x="3321058" y="7061139"/>
              <a:ext cx="87313"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3" name="Rectangle 174">
              <a:extLst>
                <a:ext uri="{FF2B5EF4-FFF2-40B4-BE49-F238E27FC236}">
                  <a16:creationId xmlns:a16="http://schemas.microsoft.com/office/drawing/2014/main" id="{B776CE23-352D-A090-9295-AD7B9D2EB15C}"/>
                </a:ext>
              </a:extLst>
            </p:cNvPr>
            <p:cNvSpPr>
              <a:spLocks noChangeArrowheads="1"/>
            </p:cNvSpPr>
            <p:nvPr/>
          </p:nvSpPr>
          <p:spPr bwMode="auto">
            <a:xfrm>
              <a:off x="3460757"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4" name="Rectangle 175">
              <a:extLst>
                <a:ext uri="{FF2B5EF4-FFF2-40B4-BE49-F238E27FC236}">
                  <a16:creationId xmlns:a16="http://schemas.microsoft.com/office/drawing/2014/main" id="{2C1F4624-091E-E657-D721-CFC32A300CE5}"/>
                </a:ext>
              </a:extLst>
            </p:cNvPr>
            <p:cNvSpPr>
              <a:spLocks noChangeArrowheads="1"/>
            </p:cNvSpPr>
            <p:nvPr/>
          </p:nvSpPr>
          <p:spPr bwMode="auto">
            <a:xfrm>
              <a:off x="3540132"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5" name="Rectangle 176">
              <a:extLst>
                <a:ext uri="{FF2B5EF4-FFF2-40B4-BE49-F238E27FC236}">
                  <a16:creationId xmlns:a16="http://schemas.microsoft.com/office/drawing/2014/main" id="{6150793B-7671-A82F-D7A1-2C9E58D3BE46}"/>
                </a:ext>
              </a:extLst>
            </p:cNvPr>
            <p:cNvSpPr>
              <a:spLocks noChangeArrowheads="1"/>
            </p:cNvSpPr>
            <p:nvPr/>
          </p:nvSpPr>
          <p:spPr bwMode="auto">
            <a:xfrm>
              <a:off x="3562356" y="7075426"/>
              <a:ext cx="84138"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6" name="Rectangle 177">
              <a:extLst>
                <a:ext uri="{FF2B5EF4-FFF2-40B4-BE49-F238E27FC236}">
                  <a16:creationId xmlns:a16="http://schemas.microsoft.com/office/drawing/2014/main" id="{BF4A52D1-039D-F148-A788-6F0D2C23969B}"/>
                </a:ext>
              </a:extLst>
            </p:cNvPr>
            <p:cNvSpPr>
              <a:spLocks noChangeArrowheads="1"/>
            </p:cNvSpPr>
            <p:nvPr/>
          </p:nvSpPr>
          <p:spPr bwMode="auto">
            <a:xfrm>
              <a:off x="3573468"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7" name="Rectangle 178">
              <a:extLst>
                <a:ext uri="{FF2B5EF4-FFF2-40B4-BE49-F238E27FC236}">
                  <a16:creationId xmlns:a16="http://schemas.microsoft.com/office/drawing/2014/main" id="{19EF3708-80C0-3FCD-AD3A-D7ECECFA044C}"/>
                </a:ext>
              </a:extLst>
            </p:cNvPr>
            <p:cNvSpPr>
              <a:spLocks noChangeArrowheads="1"/>
            </p:cNvSpPr>
            <p:nvPr/>
          </p:nvSpPr>
          <p:spPr bwMode="auto">
            <a:xfrm>
              <a:off x="3600457"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8" name="Rectangle 179">
              <a:extLst>
                <a:ext uri="{FF2B5EF4-FFF2-40B4-BE49-F238E27FC236}">
                  <a16:creationId xmlns:a16="http://schemas.microsoft.com/office/drawing/2014/main" id="{A6A5D008-CF9D-054B-6B62-A8067A696CD9}"/>
                </a:ext>
              </a:extLst>
            </p:cNvPr>
            <p:cNvSpPr>
              <a:spLocks noChangeArrowheads="1"/>
            </p:cNvSpPr>
            <p:nvPr/>
          </p:nvSpPr>
          <p:spPr bwMode="auto">
            <a:xfrm>
              <a:off x="3630619" y="7075426"/>
              <a:ext cx="82550"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79" name="Rectangle 180">
              <a:extLst>
                <a:ext uri="{FF2B5EF4-FFF2-40B4-BE49-F238E27FC236}">
                  <a16:creationId xmlns:a16="http://schemas.microsoft.com/office/drawing/2014/main" id="{B4FF27EF-A352-CA91-C325-A166122D606B}"/>
                </a:ext>
              </a:extLst>
            </p:cNvPr>
            <p:cNvSpPr>
              <a:spLocks noChangeArrowheads="1"/>
            </p:cNvSpPr>
            <p:nvPr/>
          </p:nvSpPr>
          <p:spPr bwMode="auto">
            <a:xfrm>
              <a:off x="3641732"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0" name="Rectangle 181">
              <a:extLst>
                <a:ext uri="{FF2B5EF4-FFF2-40B4-BE49-F238E27FC236}">
                  <a16:creationId xmlns:a16="http://schemas.microsoft.com/office/drawing/2014/main" id="{97FC373A-452A-2660-E30D-381ED894E2FF}"/>
                </a:ext>
              </a:extLst>
            </p:cNvPr>
            <p:cNvSpPr>
              <a:spLocks noChangeArrowheads="1"/>
            </p:cNvSpPr>
            <p:nvPr/>
          </p:nvSpPr>
          <p:spPr bwMode="auto">
            <a:xfrm>
              <a:off x="3671895"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1" name="Rectangle 182">
              <a:extLst>
                <a:ext uri="{FF2B5EF4-FFF2-40B4-BE49-F238E27FC236}">
                  <a16:creationId xmlns:a16="http://schemas.microsoft.com/office/drawing/2014/main" id="{C2AD2F86-7C30-F9DB-FE4F-BD8329B1B98C}"/>
                </a:ext>
              </a:extLst>
            </p:cNvPr>
            <p:cNvSpPr>
              <a:spLocks noChangeArrowheads="1"/>
            </p:cNvSpPr>
            <p:nvPr/>
          </p:nvSpPr>
          <p:spPr bwMode="auto">
            <a:xfrm>
              <a:off x="3856045"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2" name="Rectangle 183">
              <a:extLst>
                <a:ext uri="{FF2B5EF4-FFF2-40B4-BE49-F238E27FC236}">
                  <a16:creationId xmlns:a16="http://schemas.microsoft.com/office/drawing/2014/main" id="{79B86764-8C95-F859-6334-77BFDBFB8250}"/>
                </a:ext>
              </a:extLst>
            </p:cNvPr>
            <p:cNvSpPr>
              <a:spLocks noChangeArrowheads="1"/>
            </p:cNvSpPr>
            <p:nvPr/>
          </p:nvSpPr>
          <p:spPr bwMode="auto">
            <a:xfrm>
              <a:off x="3871920" y="7075426"/>
              <a:ext cx="85725"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3" name="Rectangle 184">
              <a:extLst>
                <a:ext uri="{FF2B5EF4-FFF2-40B4-BE49-F238E27FC236}">
                  <a16:creationId xmlns:a16="http://schemas.microsoft.com/office/drawing/2014/main" id="{9C122E11-EDE2-0FD6-7942-E0E050C1543A}"/>
                </a:ext>
              </a:extLst>
            </p:cNvPr>
            <p:cNvSpPr>
              <a:spLocks noChangeArrowheads="1"/>
            </p:cNvSpPr>
            <p:nvPr/>
          </p:nvSpPr>
          <p:spPr bwMode="auto">
            <a:xfrm>
              <a:off x="3886208"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4" name="Rectangle 185">
              <a:extLst>
                <a:ext uri="{FF2B5EF4-FFF2-40B4-BE49-F238E27FC236}">
                  <a16:creationId xmlns:a16="http://schemas.microsoft.com/office/drawing/2014/main" id="{FBF00A53-278F-29E2-E56B-579E586023DA}"/>
                </a:ext>
              </a:extLst>
            </p:cNvPr>
            <p:cNvSpPr>
              <a:spLocks noChangeArrowheads="1"/>
            </p:cNvSpPr>
            <p:nvPr/>
          </p:nvSpPr>
          <p:spPr bwMode="auto">
            <a:xfrm>
              <a:off x="3902085" y="7075426"/>
              <a:ext cx="82550"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5" name="Rectangle 186">
              <a:extLst>
                <a:ext uri="{FF2B5EF4-FFF2-40B4-BE49-F238E27FC236}">
                  <a16:creationId xmlns:a16="http://schemas.microsoft.com/office/drawing/2014/main" id="{21740715-9C7B-6B4E-7B3F-A4E34106C28B}"/>
                </a:ext>
              </a:extLst>
            </p:cNvPr>
            <p:cNvSpPr>
              <a:spLocks noChangeArrowheads="1"/>
            </p:cNvSpPr>
            <p:nvPr/>
          </p:nvSpPr>
          <p:spPr bwMode="auto">
            <a:xfrm>
              <a:off x="3962409" y="7075426"/>
              <a:ext cx="85725"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6" name="Rectangle 187">
              <a:extLst>
                <a:ext uri="{FF2B5EF4-FFF2-40B4-BE49-F238E27FC236}">
                  <a16:creationId xmlns:a16="http://schemas.microsoft.com/office/drawing/2014/main" id="{876A2326-775C-F094-ADDD-C6287C834CE2}"/>
                </a:ext>
              </a:extLst>
            </p:cNvPr>
            <p:cNvSpPr>
              <a:spLocks noChangeArrowheads="1"/>
            </p:cNvSpPr>
            <p:nvPr/>
          </p:nvSpPr>
          <p:spPr bwMode="auto">
            <a:xfrm>
              <a:off x="3992572" y="7075426"/>
              <a:ext cx="82550"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7" name="Rectangle 188">
              <a:extLst>
                <a:ext uri="{FF2B5EF4-FFF2-40B4-BE49-F238E27FC236}">
                  <a16:creationId xmlns:a16="http://schemas.microsoft.com/office/drawing/2014/main" id="{95F4E4E5-8BF9-A1E7-7DA9-47C8A5A5D548}"/>
                </a:ext>
              </a:extLst>
            </p:cNvPr>
            <p:cNvSpPr>
              <a:spLocks noChangeArrowheads="1"/>
            </p:cNvSpPr>
            <p:nvPr/>
          </p:nvSpPr>
          <p:spPr bwMode="auto">
            <a:xfrm>
              <a:off x="4014795" y="7075426"/>
              <a:ext cx="87313"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8" name="Rectangle 189">
              <a:extLst>
                <a:ext uri="{FF2B5EF4-FFF2-40B4-BE49-F238E27FC236}">
                  <a16:creationId xmlns:a16="http://schemas.microsoft.com/office/drawing/2014/main" id="{539D31DD-7B65-BF32-2629-85373868FC7C}"/>
                </a:ext>
              </a:extLst>
            </p:cNvPr>
            <p:cNvSpPr>
              <a:spLocks noChangeArrowheads="1"/>
            </p:cNvSpPr>
            <p:nvPr/>
          </p:nvSpPr>
          <p:spPr bwMode="auto">
            <a:xfrm>
              <a:off x="4138621" y="7075426"/>
              <a:ext cx="84138"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89" name="Rectangle 190">
              <a:extLst>
                <a:ext uri="{FF2B5EF4-FFF2-40B4-BE49-F238E27FC236}">
                  <a16:creationId xmlns:a16="http://schemas.microsoft.com/office/drawing/2014/main" id="{D0BE59ED-477B-814C-CE63-23C8372EB6AB}"/>
                </a:ext>
              </a:extLst>
            </p:cNvPr>
            <p:cNvSpPr>
              <a:spLocks noChangeArrowheads="1"/>
            </p:cNvSpPr>
            <p:nvPr/>
          </p:nvSpPr>
          <p:spPr bwMode="auto">
            <a:xfrm>
              <a:off x="4154496" y="7075426"/>
              <a:ext cx="82550"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0" name="Rectangle 191">
              <a:extLst>
                <a:ext uri="{FF2B5EF4-FFF2-40B4-BE49-F238E27FC236}">
                  <a16:creationId xmlns:a16="http://schemas.microsoft.com/office/drawing/2014/main" id="{A1979F98-17D8-A0D9-91F6-28E87F335589}"/>
                </a:ext>
              </a:extLst>
            </p:cNvPr>
            <p:cNvSpPr>
              <a:spLocks noChangeArrowheads="1"/>
            </p:cNvSpPr>
            <p:nvPr/>
          </p:nvSpPr>
          <p:spPr bwMode="auto">
            <a:xfrm>
              <a:off x="4192596" y="7075418"/>
              <a:ext cx="85725" cy="84137"/>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1" name="Rectangle 192">
              <a:extLst>
                <a:ext uri="{FF2B5EF4-FFF2-40B4-BE49-F238E27FC236}">
                  <a16:creationId xmlns:a16="http://schemas.microsoft.com/office/drawing/2014/main" id="{444E4B34-1B0D-A6ED-2918-E412940DD7BC}"/>
                </a:ext>
              </a:extLst>
            </p:cNvPr>
            <p:cNvSpPr>
              <a:spLocks noChangeArrowheads="1"/>
            </p:cNvSpPr>
            <p:nvPr/>
          </p:nvSpPr>
          <p:spPr bwMode="auto">
            <a:xfrm>
              <a:off x="4206884" y="7075436"/>
              <a:ext cx="82550" cy="84138"/>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2" name="Rectangle 193">
              <a:extLst>
                <a:ext uri="{FF2B5EF4-FFF2-40B4-BE49-F238E27FC236}">
                  <a16:creationId xmlns:a16="http://schemas.microsoft.com/office/drawing/2014/main" id="{CABEF8BB-7EC8-C5B7-23DF-6AE8C4ED4DFF}"/>
                </a:ext>
              </a:extLst>
            </p:cNvPr>
            <p:cNvSpPr>
              <a:spLocks noChangeArrowheads="1"/>
            </p:cNvSpPr>
            <p:nvPr/>
          </p:nvSpPr>
          <p:spPr bwMode="auto">
            <a:xfrm>
              <a:off x="4289434" y="7075451"/>
              <a:ext cx="87313" cy="84138"/>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3" name="Rectangle 194">
              <a:extLst>
                <a:ext uri="{FF2B5EF4-FFF2-40B4-BE49-F238E27FC236}">
                  <a16:creationId xmlns:a16="http://schemas.microsoft.com/office/drawing/2014/main" id="{E640AED2-C8EA-2C6E-C67E-030857837BEF}"/>
                </a:ext>
              </a:extLst>
            </p:cNvPr>
            <p:cNvSpPr>
              <a:spLocks noChangeArrowheads="1"/>
            </p:cNvSpPr>
            <p:nvPr/>
          </p:nvSpPr>
          <p:spPr bwMode="auto">
            <a:xfrm>
              <a:off x="4305310" y="7075453"/>
              <a:ext cx="85725" cy="84138"/>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4" name="Rectangle 195">
              <a:extLst>
                <a:ext uri="{FF2B5EF4-FFF2-40B4-BE49-F238E27FC236}">
                  <a16:creationId xmlns:a16="http://schemas.microsoft.com/office/drawing/2014/main" id="{AB44C332-0B8B-8BC6-006B-3C758A055958}"/>
                </a:ext>
              </a:extLst>
            </p:cNvPr>
            <p:cNvSpPr>
              <a:spLocks noChangeArrowheads="1"/>
            </p:cNvSpPr>
            <p:nvPr/>
          </p:nvSpPr>
          <p:spPr bwMode="auto">
            <a:xfrm>
              <a:off x="4429137" y="7075466"/>
              <a:ext cx="82550" cy="84138"/>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5" name="Rectangle 196">
              <a:extLst>
                <a:ext uri="{FF2B5EF4-FFF2-40B4-BE49-F238E27FC236}">
                  <a16:creationId xmlns:a16="http://schemas.microsoft.com/office/drawing/2014/main" id="{472D926F-2EBA-5233-83E1-9D80B7E4E5A6}"/>
                </a:ext>
              </a:extLst>
            </p:cNvPr>
            <p:cNvSpPr>
              <a:spLocks noChangeArrowheads="1"/>
            </p:cNvSpPr>
            <p:nvPr/>
          </p:nvSpPr>
          <p:spPr bwMode="auto">
            <a:xfrm>
              <a:off x="4500575" y="7075474"/>
              <a:ext cx="82550" cy="84138"/>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6" name="Rectangle 197">
              <a:extLst>
                <a:ext uri="{FF2B5EF4-FFF2-40B4-BE49-F238E27FC236}">
                  <a16:creationId xmlns:a16="http://schemas.microsoft.com/office/drawing/2014/main" id="{8494E4AF-DAD6-F825-01BB-E1B9D7B55229}"/>
                </a:ext>
              </a:extLst>
            </p:cNvPr>
            <p:cNvSpPr>
              <a:spLocks noChangeArrowheads="1"/>
            </p:cNvSpPr>
            <p:nvPr/>
          </p:nvSpPr>
          <p:spPr bwMode="auto">
            <a:xfrm>
              <a:off x="4546612"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7" name="Rectangle 198">
              <a:extLst>
                <a:ext uri="{FF2B5EF4-FFF2-40B4-BE49-F238E27FC236}">
                  <a16:creationId xmlns:a16="http://schemas.microsoft.com/office/drawing/2014/main" id="{93E208C3-6C79-4422-DA6E-E549B6FB7AAD}"/>
                </a:ext>
              </a:extLst>
            </p:cNvPr>
            <p:cNvSpPr>
              <a:spLocks noChangeArrowheads="1"/>
            </p:cNvSpPr>
            <p:nvPr/>
          </p:nvSpPr>
          <p:spPr bwMode="auto">
            <a:xfrm>
              <a:off x="4613286"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8" name="Rectangle 199">
              <a:extLst>
                <a:ext uri="{FF2B5EF4-FFF2-40B4-BE49-F238E27FC236}">
                  <a16:creationId xmlns:a16="http://schemas.microsoft.com/office/drawing/2014/main" id="{A5173B70-9C65-8F45-34A2-091768C20B96}"/>
                </a:ext>
              </a:extLst>
            </p:cNvPr>
            <p:cNvSpPr>
              <a:spLocks noChangeArrowheads="1"/>
            </p:cNvSpPr>
            <p:nvPr/>
          </p:nvSpPr>
          <p:spPr bwMode="auto">
            <a:xfrm>
              <a:off x="4783147" y="7086586"/>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199" name="Rectangle 200">
              <a:extLst>
                <a:ext uri="{FF2B5EF4-FFF2-40B4-BE49-F238E27FC236}">
                  <a16:creationId xmlns:a16="http://schemas.microsoft.com/office/drawing/2014/main" id="{6BC41807-A843-4D57-1F6D-A4B7CCDB9C19}"/>
                </a:ext>
              </a:extLst>
            </p:cNvPr>
            <p:cNvSpPr>
              <a:spLocks noChangeArrowheads="1"/>
            </p:cNvSpPr>
            <p:nvPr/>
          </p:nvSpPr>
          <p:spPr bwMode="auto">
            <a:xfrm>
              <a:off x="4791086"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0" name="Rectangle 201">
              <a:extLst>
                <a:ext uri="{FF2B5EF4-FFF2-40B4-BE49-F238E27FC236}">
                  <a16:creationId xmlns:a16="http://schemas.microsoft.com/office/drawing/2014/main" id="{A1D8BC93-7B19-A94A-8B7C-05A8320B4240}"/>
                </a:ext>
              </a:extLst>
            </p:cNvPr>
            <p:cNvSpPr>
              <a:spLocks noChangeArrowheads="1"/>
            </p:cNvSpPr>
            <p:nvPr/>
          </p:nvSpPr>
          <p:spPr bwMode="auto">
            <a:xfrm>
              <a:off x="4805373"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1" name="Rectangle 202">
              <a:extLst>
                <a:ext uri="{FF2B5EF4-FFF2-40B4-BE49-F238E27FC236}">
                  <a16:creationId xmlns:a16="http://schemas.microsoft.com/office/drawing/2014/main" id="{6F4328AC-592C-E359-0901-3236E271A889}"/>
                </a:ext>
              </a:extLst>
            </p:cNvPr>
            <p:cNvSpPr>
              <a:spLocks noChangeArrowheads="1"/>
            </p:cNvSpPr>
            <p:nvPr/>
          </p:nvSpPr>
          <p:spPr bwMode="auto">
            <a:xfrm>
              <a:off x="4824423"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2" name="Rectangle 203">
              <a:extLst>
                <a:ext uri="{FF2B5EF4-FFF2-40B4-BE49-F238E27FC236}">
                  <a16:creationId xmlns:a16="http://schemas.microsoft.com/office/drawing/2014/main" id="{6257FA00-E136-101E-98F1-4A004BECE838}"/>
                </a:ext>
              </a:extLst>
            </p:cNvPr>
            <p:cNvSpPr>
              <a:spLocks noChangeArrowheads="1"/>
            </p:cNvSpPr>
            <p:nvPr/>
          </p:nvSpPr>
          <p:spPr bwMode="auto">
            <a:xfrm>
              <a:off x="4941899"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3" name="Rectangle 204">
              <a:extLst>
                <a:ext uri="{FF2B5EF4-FFF2-40B4-BE49-F238E27FC236}">
                  <a16:creationId xmlns:a16="http://schemas.microsoft.com/office/drawing/2014/main" id="{3D4B8E5E-D71D-7E1E-141D-39C02CAF47AA}"/>
                </a:ext>
              </a:extLst>
            </p:cNvPr>
            <p:cNvSpPr>
              <a:spLocks noChangeArrowheads="1"/>
            </p:cNvSpPr>
            <p:nvPr/>
          </p:nvSpPr>
          <p:spPr bwMode="auto">
            <a:xfrm>
              <a:off x="4953012" y="7086586"/>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4" name="Rectangle 206">
              <a:extLst>
                <a:ext uri="{FF2B5EF4-FFF2-40B4-BE49-F238E27FC236}">
                  <a16:creationId xmlns:a16="http://schemas.microsoft.com/office/drawing/2014/main" id="{95287D95-6147-63FD-C19A-B7C82BDC724E}"/>
                </a:ext>
              </a:extLst>
            </p:cNvPr>
            <p:cNvSpPr>
              <a:spLocks noChangeArrowheads="1"/>
            </p:cNvSpPr>
            <p:nvPr/>
          </p:nvSpPr>
          <p:spPr bwMode="auto">
            <a:xfrm>
              <a:off x="4994285"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5" name="Rectangle 207">
              <a:extLst>
                <a:ext uri="{FF2B5EF4-FFF2-40B4-BE49-F238E27FC236}">
                  <a16:creationId xmlns:a16="http://schemas.microsoft.com/office/drawing/2014/main" id="{3FD94923-D6F1-2428-FBF1-B91DA5FA72A2}"/>
                </a:ext>
              </a:extLst>
            </p:cNvPr>
            <p:cNvSpPr>
              <a:spLocks noChangeArrowheads="1"/>
            </p:cNvSpPr>
            <p:nvPr/>
          </p:nvSpPr>
          <p:spPr bwMode="auto">
            <a:xfrm>
              <a:off x="5073660"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6" name="Rectangle 208">
              <a:extLst>
                <a:ext uri="{FF2B5EF4-FFF2-40B4-BE49-F238E27FC236}">
                  <a16:creationId xmlns:a16="http://schemas.microsoft.com/office/drawing/2014/main" id="{72B139B5-DC31-FA39-599B-0F4431DF05DE}"/>
                </a:ext>
              </a:extLst>
            </p:cNvPr>
            <p:cNvSpPr>
              <a:spLocks noChangeArrowheads="1"/>
            </p:cNvSpPr>
            <p:nvPr/>
          </p:nvSpPr>
          <p:spPr bwMode="auto">
            <a:xfrm>
              <a:off x="5129223"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7" name="Rectangle 209">
              <a:extLst>
                <a:ext uri="{FF2B5EF4-FFF2-40B4-BE49-F238E27FC236}">
                  <a16:creationId xmlns:a16="http://schemas.microsoft.com/office/drawing/2014/main" id="{DEE1CED1-FB55-E357-AB2B-EEF4CD407339}"/>
                </a:ext>
              </a:extLst>
            </p:cNvPr>
            <p:cNvSpPr>
              <a:spLocks noChangeArrowheads="1"/>
            </p:cNvSpPr>
            <p:nvPr/>
          </p:nvSpPr>
          <p:spPr bwMode="auto">
            <a:xfrm>
              <a:off x="5205423"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8" name="Rectangle 210">
              <a:extLst>
                <a:ext uri="{FF2B5EF4-FFF2-40B4-BE49-F238E27FC236}">
                  <a16:creationId xmlns:a16="http://schemas.microsoft.com/office/drawing/2014/main" id="{95D6B9A0-5B75-B007-3348-A379F49396AC}"/>
                </a:ext>
              </a:extLst>
            </p:cNvPr>
            <p:cNvSpPr>
              <a:spLocks noChangeArrowheads="1"/>
            </p:cNvSpPr>
            <p:nvPr/>
          </p:nvSpPr>
          <p:spPr bwMode="auto">
            <a:xfrm>
              <a:off x="5397511" y="7086586"/>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09" name="Rectangle 211">
              <a:extLst>
                <a:ext uri="{FF2B5EF4-FFF2-40B4-BE49-F238E27FC236}">
                  <a16:creationId xmlns:a16="http://schemas.microsoft.com/office/drawing/2014/main" id="{4D7A7063-6743-8E0F-5E60-89A61035C224}"/>
                </a:ext>
              </a:extLst>
            </p:cNvPr>
            <p:cNvSpPr>
              <a:spLocks noChangeArrowheads="1"/>
            </p:cNvSpPr>
            <p:nvPr/>
          </p:nvSpPr>
          <p:spPr bwMode="auto">
            <a:xfrm>
              <a:off x="5408624" y="7086586"/>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0" name="Rectangle 212">
              <a:extLst>
                <a:ext uri="{FF2B5EF4-FFF2-40B4-BE49-F238E27FC236}">
                  <a16:creationId xmlns:a16="http://schemas.microsoft.com/office/drawing/2014/main" id="{698839A5-DBB4-4D03-70BF-CD06CBB88DBB}"/>
                </a:ext>
              </a:extLst>
            </p:cNvPr>
            <p:cNvSpPr>
              <a:spLocks noChangeArrowheads="1"/>
            </p:cNvSpPr>
            <p:nvPr/>
          </p:nvSpPr>
          <p:spPr bwMode="auto">
            <a:xfrm>
              <a:off x="5461012" y="7086584"/>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1" name="Rectangle 213">
              <a:extLst>
                <a:ext uri="{FF2B5EF4-FFF2-40B4-BE49-F238E27FC236}">
                  <a16:creationId xmlns:a16="http://schemas.microsoft.com/office/drawing/2014/main" id="{1CD94F54-FD82-A812-255B-84041843E866}"/>
                </a:ext>
              </a:extLst>
            </p:cNvPr>
            <p:cNvSpPr>
              <a:spLocks noChangeArrowheads="1"/>
            </p:cNvSpPr>
            <p:nvPr/>
          </p:nvSpPr>
          <p:spPr bwMode="auto">
            <a:xfrm>
              <a:off x="5649924" y="7086590"/>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2" name="Rectangle 214">
              <a:extLst>
                <a:ext uri="{FF2B5EF4-FFF2-40B4-BE49-F238E27FC236}">
                  <a16:creationId xmlns:a16="http://schemas.microsoft.com/office/drawing/2014/main" id="{8FBF494F-DD70-CA68-FA4E-444AB52B85A1}"/>
                </a:ext>
              </a:extLst>
            </p:cNvPr>
            <p:cNvSpPr>
              <a:spLocks noChangeArrowheads="1"/>
            </p:cNvSpPr>
            <p:nvPr/>
          </p:nvSpPr>
          <p:spPr bwMode="auto">
            <a:xfrm>
              <a:off x="5713424" y="7086597"/>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3" name="Rectangle 215">
              <a:extLst>
                <a:ext uri="{FF2B5EF4-FFF2-40B4-BE49-F238E27FC236}">
                  <a16:creationId xmlns:a16="http://schemas.microsoft.com/office/drawing/2014/main" id="{129E6FD5-0A51-C04F-3DCA-B85BBECA61DC}"/>
                </a:ext>
              </a:extLst>
            </p:cNvPr>
            <p:cNvSpPr>
              <a:spLocks noChangeArrowheads="1"/>
            </p:cNvSpPr>
            <p:nvPr/>
          </p:nvSpPr>
          <p:spPr bwMode="auto">
            <a:xfrm>
              <a:off x="5778513" y="7099297"/>
              <a:ext cx="85725"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4" name="Rectangle 216">
              <a:extLst>
                <a:ext uri="{FF2B5EF4-FFF2-40B4-BE49-F238E27FC236}">
                  <a16:creationId xmlns:a16="http://schemas.microsoft.com/office/drawing/2014/main" id="{D7DCF77C-B8D5-B01F-C450-363641526779}"/>
                </a:ext>
              </a:extLst>
            </p:cNvPr>
            <p:cNvSpPr>
              <a:spLocks noChangeArrowheads="1"/>
            </p:cNvSpPr>
            <p:nvPr/>
          </p:nvSpPr>
          <p:spPr bwMode="auto">
            <a:xfrm>
              <a:off x="6083312" y="7099297"/>
              <a:ext cx="82550"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5" name="Rectangle 217">
              <a:extLst>
                <a:ext uri="{FF2B5EF4-FFF2-40B4-BE49-F238E27FC236}">
                  <a16:creationId xmlns:a16="http://schemas.microsoft.com/office/drawing/2014/main" id="{5E666800-FDF9-D36D-DC21-7D7AE48D8A88}"/>
                </a:ext>
              </a:extLst>
            </p:cNvPr>
            <p:cNvSpPr>
              <a:spLocks noChangeArrowheads="1"/>
            </p:cNvSpPr>
            <p:nvPr/>
          </p:nvSpPr>
          <p:spPr bwMode="auto">
            <a:xfrm>
              <a:off x="6234124" y="7099291"/>
              <a:ext cx="85725" cy="85724"/>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6" name="Rectangle 218">
              <a:extLst>
                <a:ext uri="{FF2B5EF4-FFF2-40B4-BE49-F238E27FC236}">
                  <a16:creationId xmlns:a16="http://schemas.microsoft.com/office/drawing/2014/main" id="{45FB4167-0001-DFEB-1853-B66A41B12D98}"/>
                </a:ext>
              </a:extLst>
            </p:cNvPr>
            <p:cNvSpPr>
              <a:spLocks noChangeArrowheads="1"/>
            </p:cNvSpPr>
            <p:nvPr/>
          </p:nvSpPr>
          <p:spPr bwMode="auto">
            <a:xfrm>
              <a:off x="6377001" y="7099303"/>
              <a:ext cx="85725" cy="85725"/>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7" name="Rectangle 219">
              <a:extLst>
                <a:ext uri="{FF2B5EF4-FFF2-40B4-BE49-F238E27FC236}">
                  <a16:creationId xmlns:a16="http://schemas.microsoft.com/office/drawing/2014/main" id="{24CA9B49-D1A5-5478-897D-EF7E350EFA2C}"/>
                </a:ext>
              </a:extLst>
            </p:cNvPr>
            <p:cNvSpPr>
              <a:spLocks noChangeArrowheads="1"/>
            </p:cNvSpPr>
            <p:nvPr/>
          </p:nvSpPr>
          <p:spPr bwMode="auto">
            <a:xfrm>
              <a:off x="6399225" y="7099317"/>
              <a:ext cx="87313" cy="85725"/>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8" name="Rectangle 220">
              <a:extLst>
                <a:ext uri="{FF2B5EF4-FFF2-40B4-BE49-F238E27FC236}">
                  <a16:creationId xmlns:a16="http://schemas.microsoft.com/office/drawing/2014/main" id="{D9310A5F-48C2-0370-C69A-143348D8FD97}"/>
                </a:ext>
              </a:extLst>
            </p:cNvPr>
            <p:cNvSpPr>
              <a:spLocks noChangeArrowheads="1"/>
            </p:cNvSpPr>
            <p:nvPr/>
          </p:nvSpPr>
          <p:spPr bwMode="auto">
            <a:xfrm>
              <a:off x="6429389" y="7121541"/>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19" name="Rectangle 221">
              <a:extLst>
                <a:ext uri="{FF2B5EF4-FFF2-40B4-BE49-F238E27FC236}">
                  <a16:creationId xmlns:a16="http://schemas.microsoft.com/office/drawing/2014/main" id="{BC318F09-2419-094A-88C3-344BBF149158}"/>
                </a:ext>
              </a:extLst>
            </p:cNvPr>
            <p:cNvSpPr>
              <a:spLocks noChangeArrowheads="1"/>
            </p:cNvSpPr>
            <p:nvPr/>
          </p:nvSpPr>
          <p:spPr bwMode="auto">
            <a:xfrm>
              <a:off x="6481775" y="7121541"/>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0" name="Rectangle 222">
              <a:extLst>
                <a:ext uri="{FF2B5EF4-FFF2-40B4-BE49-F238E27FC236}">
                  <a16:creationId xmlns:a16="http://schemas.microsoft.com/office/drawing/2014/main" id="{027B6A8C-6731-6A42-639A-01148D4416AB}"/>
                </a:ext>
              </a:extLst>
            </p:cNvPr>
            <p:cNvSpPr>
              <a:spLocks noChangeArrowheads="1"/>
            </p:cNvSpPr>
            <p:nvPr/>
          </p:nvSpPr>
          <p:spPr bwMode="auto">
            <a:xfrm>
              <a:off x="6719899"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1" name="Rectangle 223">
              <a:extLst>
                <a:ext uri="{FF2B5EF4-FFF2-40B4-BE49-F238E27FC236}">
                  <a16:creationId xmlns:a16="http://schemas.microsoft.com/office/drawing/2014/main" id="{D052EE3C-D6D6-1A1B-077A-08A83D1ED648}"/>
                </a:ext>
              </a:extLst>
            </p:cNvPr>
            <p:cNvSpPr>
              <a:spLocks noChangeArrowheads="1"/>
            </p:cNvSpPr>
            <p:nvPr/>
          </p:nvSpPr>
          <p:spPr bwMode="auto">
            <a:xfrm>
              <a:off x="6745299" y="7121541"/>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2" name="Rectangle 224">
              <a:extLst>
                <a:ext uri="{FF2B5EF4-FFF2-40B4-BE49-F238E27FC236}">
                  <a16:creationId xmlns:a16="http://schemas.microsoft.com/office/drawing/2014/main" id="{A89F56B8-A369-6423-9A66-C6036FF39A6E}"/>
                </a:ext>
              </a:extLst>
            </p:cNvPr>
            <p:cNvSpPr>
              <a:spLocks noChangeArrowheads="1"/>
            </p:cNvSpPr>
            <p:nvPr/>
          </p:nvSpPr>
          <p:spPr bwMode="auto">
            <a:xfrm>
              <a:off x="6761175"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3" name="Rectangle 225">
              <a:extLst>
                <a:ext uri="{FF2B5EF4-FFF2-40B4-BE49-F238E27FC236}">
                  <a16:creationId xmlns:a16="http://schemas.microsoft.com/office/drawing/2014/main" id="{828134C3-BDE0-2506-4BF3-D32E71C58942}"/>
                </a:ext>
              </a:extLst>
            </p:cNvPr>
            <p:cNvSpPr>
              <a:spLocks noChangeArrowheads="1"/>
            </p:cNvSpPr>
            <p:nvPr/>
          </p:nvSpPr>
          <p:spPr bwMode="auto">
            <a:xfrm>
              <a:off x="6786576" y="7121541"/>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4" name="Rectangle 226">
              <a:extLst>
                <a:ext uri="{FF2B5EF4-FFF2-40B4-BE49-F238E27FC236}">
                  <a16:creationId xmlns:a16="http://schemas.microsoft.com/office/drawing/2014/main" id="{14048BA8-3DA8-B475-33B4-579FD48F3A68}"/>
                </a:ext>
              </a:extLst>
            </p:cNvPr>
            <p:cNvSpPr>
              <a:spLocks noChangeArrowheads="1"/>
            </p:cNvSpPr>
            <p:nvPr/>
          </p:nvSpPr>
          <p:spPr bwMode="auto">
            <a:xfrm>
              <a:off x="6799275"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5" name="Rectangle 227">
              <a:extLst>
                <a:ext uri="{FF2B5EF4-FFF2-40B4-BE49-F238E27FC236}">
                  <a16:creationId xmlns:a16="http://schemas.microsoft.com/office/drawing/2014/main" id="{407A3153-DDE2-4612-E808-3352E658B7B3}"/>
                </a:ext>
              </a:extLst>
            </p:cNvPr>
            <p:cNvSpPr>
              <a:spLocks noChangeArrowheads="1"/>
            </p:cNvSpPr>
            <p:nvPr/>
          </p:nvSpPr>
          <p:spPr bwMode="auto">
            <a:xfrm>
              <a:off x="6829437"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6" name="Rectangle 228">
              <a:extLst>
                <a:ext uri="{FF2B5EF4-FFF2-40B4-BE49-F238E27FC236}">
                  <a16:creationId xmlns:a16="http://schemas.microsoft.com/office/drawing/2014/main" id="{7DC466DD-8AC9-EA54-9701-08CE4D5C043C}"/>
                </a:ext>
              </a:extLst>
            </p:cNvPr>
            <p:cNvSpPr>
              <a:spLocks noChangeArrowheads="1"/>
            </p:cNvSpPr>
            <p:nvPr/>
          </p:nvSpPr>
          <p:spPr bwMode="auto">
            <a:xfrm>
              <a:off x="6840549"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7" name="Rectangle 229">
              <a:extLst>
                <a:ext uri="{FF2B5EF4-FFF2-40B4-BE49-F238E27FC236}">
                  <a16:creationId xmlns:a16="http://schemas.microsoft.com/office/drawing/2014/main" id="{174E60C5-0E24-BF9E-FF80-5FE911AEF152}"/>
                </a:ext>
              </a:extLst>
            </p:cNvPr>
            <p:cNvSpPr>
              <a:spLocks noChangeArrowheads="1"/>
            </p:cNvSpPr>
            <p:nvPr/>
          </p:nvSpPr>
          <p:spPr bwMode="auto">
            <a:xfrm>
              <a:off x="6953263" y="7121541"/>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8" name="Rectangle 230">
              <a:extLst>
                <a:ext uri="{FF2B5EF4-FFF2-40B4-BE49-F238E27FC236}">
                  <a16:creationId xmlns:a16="http://schemas.microsoft.com/office/drawing/2014/main" id="{7871391C-53E0-F3EB-3CEC-8C4092DBA050}"/>
                </a:ext>
              </a:extLst>
            </p:cNvPr>
            <p:cNvSpPr>
              <a:spLocks noChangeArrowheads="1"/>
            </p:cNvSpPr>
            <p:nvPr/>
          </p:nvSpPr>
          <p:spPr bwMode="auto">
            <a:xfrm>
              <a:off x="6986599" y="7121517"/>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29" name="Rectangle 231">
              <a:extLst>
                <a:ext uri="{FF2B5EF4-FFF2-40B4-BE49-F238E27FC236}">
                  <a16:creationId xmlns:a16="http://schemas.microsoft.com/office/drawing/2014/main" id="{8E552E60-D6D7-5258-C3D9-CC6AC2506276}"/>
                </a:ext>
              </a:extLst>
            </p:cNvPr>
            <p:cNvSpPr>
              <a:spLocks noChangeArrowheads="1"/>
            </p:cNvSpPr>
            <p:nvPr/>
          </p:nvSpPr>
          <p:spPr bwMode="auto">
            <a:xfrm>
              <a:off x="7002474" y="7121540"/>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0" name="Rectangle 232">
              <a:extLst>
                <a:ext uri="{FF2B5EF4-FFF2-40B4-BE49-F238E27FC236}">
                  <a16:creationId xmlns:a16="http://schemas.microsoft.com/office/drawing/2014/main" id="{F0D62F18-3C2A-D01B-8E11-456E78D463E7}"/>
                </a:ext>
              </a:extLst>
            </p:cNvPr>
            <p:cNvSpPr>
              <a:spLocks noChangeArrowheads="1"/>
            </p:cNvSpPr>
            <p:nvPr/>
          </p:nvSpPr>
          <p:spPr bwMode="auto">
            <a:xfrm>
              <a:off x="7002475" y="7143765"/>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1" name="Rectangle 233">
              <a:extLst>
                <a:ext uri="{FF2B5EF4-FFF2-40B4-BE49-F238E27FC236}">
                  <a16:creationId xmlns:a16="http://schemas.microsoft.com/office/drawing/2014/main" id="{05A2B9BB-0E1A-0457-B217-ED72DD99C055}"/>
                </a:ext>
              </a:extLst>
            </p:cNvPr>
            <p:cNvSpPr>
              <a:spLocks noChangeArrowheads="1"/>
            </p:cNvSpPr>
            <p:nvPr/>
          </p:nvSpPr>
          <p:spPr bwMode="auto">
            <a:xfrm>
              <a:off x="7016764"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2" name="Rectangle 234">
              <a:extLst>
                <a:ext uri="{FF2B5EF4-FFF2-40B4-BE49-F238E27FC236}">
                  <a16:creationId xmlns:a16="http://schemas.microsoft.com/office/drawing/2014/main" id="{077DD8DF-9687-5E56-6C47-3B5C25E3C75D}"/>
                </a:ext>
              </a:extLst>
            </p:cNvPr>
            <p:cNvSpPr>
              <a:spLocks noChangeArrowheads="1"/>
            </p:cNvSpPr>
            <p:nvPr/>
          </p:nvSpPr>
          <p:spPr bwMode="auto">
            <a:xfrm>
              <a:off x="7027874"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3" name="Rectangle 235">
              <a:extLst>
                <a:ext uri="{FF2B5EF4-FFF2-40B4-BE49-F238E27FC236}">
                  <a16:creationId xmlns:a16="http://schemas.microsoft.com/office/drawing/2014/main" id="{FD4F8F6B-88DC-C0B2-0C54-E61B97618467}"/>
                </a:ext>
              </a:extLst>
            </p:cNvPr>
            <p:cNvSpPr>
              <a:spLocks noChangeArrowheads="1"/>
            </p:cNvSpPr>
            <p:nvPr/>
          </p:nvSpPr>
          <p:spPr bwMode="auto">
            <a:xfrm>
              <a:off x="7054864"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4" name="Rectangle 236">
              <a:extLst>
                <a:ext uri="{FF2B5EF4-FFF2-40B4-BE49-F238E27FC236}">
                  <a16:creationId xmlns:a16="http://schemas.microsoft.com/office/drawing/2014/main" id="{0A4C4CFD-756F-E2F2-621B-503BBD2B222C}"/>
                </a:ext>
              </a:extLst>
            </p:cNvPr>
            <p:cNvSpPr>
              <a:spLocks noChangeArrowheads="1"/>
            </p:cNvSpPr>
            <p:nvPr/>
          </p:nvSpPr>
          <p:spPr bwMode="auto">
            <a:xfrm>
              <a:off x="7159639"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5" name="Rectangle 237">
              <a:extLst>
                <a:ext uri="{FF2B5EF4-FFF2-40B4-BE49-F238E27FC236}">
                  <a16:creationId xmlns:a16="http://schemas.microsoft.com/office/drawing/2014/main" id="{283DE8A1-D9DD-72C1-340D-A826FDA4A432}"/>
                </a:ext>
              </a:extLst>
            </p:cNvPr>
            <p:cNvSpPr>
              <a:spLocks noChangeArrowheads="1"/>
            </p:cNvSpPr>
            <p:nvPr/>
          </p:nvSpPr>
          <p:spPr bwMode="auto">
            <a:xfrm>
              <a:off x="7189802" y="7143765"/>
              <a:ext cx="84138"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6" name="Rectangle 238">
              <a:extLst>
                <a:ext uri="{FF2B5EF4-FFF2-40B4-BE49-F238E27FC236}">
                  <a16:creationId xmlns:a16="http://schemas.microsoft.com/office/drawing/2014/main" id="{EF54961C-B629-BB1D-9C75-7847742F8534}"/>
                </a:ext>
              </a:extLst>
            </p:cNvPr>
            <p:cNvSpPr>
              <a:spLocks noChangeArrowheads="1"/>
            </p:cNvSpPr>
            <p:nvPr/>
          </p:nvSpPr>
          <p:spPr bwMode="auto">
            <a:xfrm>
              <a:off x="7216789"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7" name="Rectangle 239">
              <a:extLst>
                <a:ext uri="{FF2B5EF4-FFF2-40B4-BE49-F238E27FC236}">
                  <a16:creationId xmlns:a16="http://schemas.microsoft.com/office/drawing/2014/main" id="{F552F109-72D2-BFA0-89E0-E5664E10EFE2}"/>
                </a:ext>
              </a:extLst>
            </p:cNvPr>
            <p:cNvSpPr>
              <a:spLocks noChangeArrowheads="1"/>
            </p:cNvSpPr>
            <p:nvPr/>
          </p:nvSpPr>
          <p:spPr bwMode="auto">
            <a:xfrm>
              <a:off x="7321566"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8" name="Rectangle 240">
              <a:extLst>
                <a:ext uri="{FF2B5EF4-FFF2-40B4-BE49-F238E27FC236}">
                  <a16:creationId xmlns:a16="http://schemas.microsoft.com/office/drawing/2014/main" id="{9B08C347-98BA-68B2-4B0F-EA33D2EBCFD6}"/>
                </a:ext>
              </a:extLst>
            </p:cNvPr>
            <p:cNvSpPr>
              <a:spLocks noChangeArrowheads="1"/>
            </p:cNvSpPr>
            <p:nvPr/>
          </p:nvSpPr>
          <p:spPr bwMode="auto">
            <a:xfrm>
              <a:off x="7337439"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39" name="Rectangle 241">
              <a:extLst>
                <a:ext uri="{FF2B5EF4-FFF2-40B4-BE49-F238E27FC236}">
                  <a16:creationId xmlns:a16="http://schemas.microsoft.com/office/drawing/2014/main" id="{5638E8C7-FA1E-DE10-0FF9-379D971098FD}"/>
                </a:ext>
              </a:extLst>
            </p:cNvPr>
            <p:cNvSpPr>
              <a:spLocks noChangeArrowheads="1"/>
            </p:cNvSpPr>
            <p:nvPr/>
          </p:nvSpPr>
          <p:spPr bwMode="auto">
            <a:xfrm>
              <a:off x="7348551"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0" name="Rectangle 242">
              <a:extLst>
                <a:ext uri="{FF2B5EF4-FFF2-40B4-BE49-F238E27FC236}">
                  <a16:creationId xmlns:a16="http://schemas.microsoft.com/office/drawing/2014/main" id="{7553D048-E738-E82E-9A5A-256BFEA052D8}"/>
                </a:ext>
              </a:extLst>
            </p:cNvPr>
            <p:cNvSpPr>
              <a:spLocks noChangeArrowheads="1"/>
            </p:cNvSpPr>
            <p:nvPr/>
          </p:nvSpPr>
          <p:spPr bwMode="auto">
            <a:xfrm>
              <a:off x="7364428"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1" name="Rectangle 243">
              <a:extLst>
                <a:ext uri="{FF2B5EF4-FFF2-40B4-BE49-F238E27FC236}">
                  <a16:creationId xmlns:a16="http://schemas.microsoft.com/office/drawing/2014/main" id="{E02130D7-B725-67D9-A54F-8B615F6398A0}"/>
                </a:ext>
              </a:extLst>
            </p:cNvPr>
            <p:cNvSpPr>
              <a:spLocks noChangeArrowheads="1"/>
            </p:cNvSpPr>
            <p:nvPr/>
          </p:nvSpPr>
          <p:spPr bwMode="auto">
            <a:xfrm>
              <a:off x="7405702"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2" name="Rectangle 244">
              <a:extLst>
                <a:ext uri="{FF2B5EF4-FFF2-40B4-BE49-F238E27FC236}">
                  <a16:creationId xmlns:a16="http://schemas.microsoft.com/office/drawing/2014/main" id="{32B3046E-7E1D-B0EB-FF2A-76D85D62E1AD}"/>
                </a:ext>
              </a:extLst>
            </p:cNvPr>
            <p:cNvSpPr>
              <a:spLocks noChangeArrowheads="1"/>
            </p:cNvSpPr>
            <p:nvPr/>
          </p:nvSpPr>
          <p:spPr bwMode="auto">
            <a:xfrm>
              <a:off x="7435866" y="7143765"/>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3" name="Rectangle 245">
              <a:extLst>
                <a:ext uri="{FF2B5EF4-FFF2-40B4-BE49-F238E27FC236}">
                  <a16:creationId xmlns:a16="http://schemas.microsoft.com/office/drawing/2014/main" id="{4C8680E8-3883-50C2-F855-0B5272852AB8}"/>
                </a:ext>
              </a:extLst>
            </p:cNvPr>
            <p:cNvSpPr>
              <a:spLocks noChangeArrowheads="1"/>
            </p:cNvSpPr>
            <p:nvPr/>
          </p:nvSpPr>
          <p:spPr bwMode="auto">
            <a:xfrm>
              <a:off x="7589854" y="7143765"/>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4" name="Rectangle 246">
              <a:extLst>
                <a:ext uri="{FF2B5EF4-FFF2-40B4-BE49-F238E27FC236}">
                  <a16:creationId xmlns:a16="http://schemas.microsoft.com/office/drawing/2014/main" id="{DFDD1ADC-C480-D814-E777-E12A915EB361}"/>
                </a:ext>
              </a:extLst>
            </p:cNvPr>
            <p:cNvSpPr>
              <a:spLocks noChangeArrowheads="1"/>
            </p:cNvSpPr>
            <p:nvPr/>
          </p:nvSpPr>
          <p:spPr bwMode="auto">
            <a:xfrm>
              <a:off x="7604142"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5" name="Rectangle 247">
              <a:extLst>
                <a:ext uri="{FF2B5EF4-FFF2-40B4-BE49-F238E27FC236}">
                  <a16:creationId xmlns:a16="http://schemas.microsoft.com/office/drawing/2014/main" id="{8CD3343E-43BE-3E82-1BA9-BF81A22E50CD}"/>
                </a:ext>
              </a:extLst>
            </p:cNvPr>
            <p:cNvSpPr>
              <a:spLocks noChangeArrowheads="1"/>
            </p:cNvSpPr>
            <p:nvPr/>
          </p:nvSpPr>
          <p:spPr bwMode="auto">
            <a:xfrm>
              <a:off x="7631129"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6" name="Rectangle 248">
              <a:extLst>
                <a:ext uri="{FF2B5EF4-FFF2-40B4-BE49-F238E27FC236}">
                  <a16:creationId xmlns:a16="http://schemas.microsoft.com/office/drawing/2014/main" id="{7D324BA9-EBAC-9042-0E0F-654B4C31CDD4}"/>
                </a:ext>
              </a:extLst>
            </p:cNvPr>
            <p:cNvSpPr>
              <a:spLocks noChangeArrowheads="1"/>
            </p:cNvSpPr>
            <p:nvPr/>
          </p:nvSpPr>
          <p:spPr bwMode="auto">
            <a:xfrm>
              <a:off x="7645416"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7" name="Rectangle 249">
              <a:extLst>
                <a:ext uri="{FF2B5EF4-FFF2-40B4-BE49-F238E27FC236}">
                  <a16:creationId xmlns:a16="http://schemas.microsoft.com/office/drawing/2014/main" id="{17C02EBC-8C8E-4CE9-AF8D-973806EF2A5B}"/>
                </a:ext>
              </a:extLst>
            </p:cNvPr>
            <p:cNvSpPr>
              <a:spLocks noChangeArrowheads="1"/>
            </p:cNvSpPr>
            <p:nvPr/>
          </p:nvSpPr>
          <p:spPr bwMode="auto">
            <a:xfrm>
              <a:off x="7661291"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8" name="Rectangle 250">
              <a:extLst>
                <a:ext uri="{FF2B5EF4-FFF2-40B4-BE49-F238E27FC236}">
                  <a16:creationId xmlns:a16="http://schemas.microsoft.com/office/drawing/2014/main" id="{5055A36F-3678-5462-3AF2-012BE47A9A7F}"/>
                </a:ext>
              </a:extLst>
            </p:cNvPr>
            <p:cNvSpPr>
              <a:spLocks noChangeArrowheads="1"/>
            </p:cNvSpPr>
            <p:nvPr/>
          </p:nvSpPr>
          <p:spPr bwMode="auto">
            <a:xfrm>
              <a:off x="7675578"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49" name="Rectangle 251">
              <a:extLst>
                <a:ext uri="{FF2B5EF4-FFF2-40B4-BE49-F238E27FC236}">
                  <a16:creationId xmlns:a16="http://schemas.microsoft.com/office/drawing/2014/main" id="{622EE700-E029-7790-5C89-CF5F4893D128}"/>
                </a:ext>
              </a:extLst>
            </p:cNvPr>
            <p:cNvSpPr>
              <a:spLocks noChangeArrowheads="1"/>
            </p:cNvSpPr>
            <p:nvPr/>
          </p:nvSpPr>
          <p:spPr bwMode="auto">
            <a:xfrm>
              <a:off x="7691454"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0" name="Rectangle 252">
              <a:extLst>
                <a:ext uri="{FF2B5EF4-FFF2-40B4-BE49-F238E27FC236}">
                  <a16:creationId xmlns:a16="http://schemas.microsoft.com/office/drawing/2014/main" id="{6B351123-27AF-E5CE-1985-D2C1A02EA530}"/>
                </a:ext>
              </a:extLst>
            </p:cNvPr>
            <p:cNvSpPr>
              <a:spLocks noChangeArrowheads="1"/>
            </p:cNvSpPr>
            <p:nvPr/>
          </p:nvSpPr>
          <p:spPr bwMode="auto">
            <a:xfrm>
              <a:off x="7812103" y="7143765"/>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1" name="Rectangle 253">
              <a:extLst>
                <a:ext uri="{FF2B5EF4-FFF2-40B4-BE49-F238E27FC236}">
                  <a16:creationId xmlns:a16="http://schemas.microsoft.com/office/drawing/2014/main" id="{C6D8238E-D1BE-7CB2-8990-EF93173B1120}"/>
                </a:ext>
              </a:extLst>
            </p:cNvPr>
            <p:cNvSpPr>
              <a:spLocks noChangeArrowheads="1"/>
            </p:cNvSpPr>
            <p:nvPr/>
          </p:nvSpPr>
          <p:spPr bwMode="auto">
            <a:xfrm>
              <a:off x="7940692"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2" name="Rectangle 254">
              <a:extLst>
                <a:ext uri="{FF2B5EF4-FFF2-40B4-BE49-F238E27FC236}">
                  <a16:creationId xmlns:a16="http://schemas.microsoft.com/office/drawing/2014/main" id="{D75005BC-A168-5523-C02E-FA0DE9023C6F}"/>
                </a:ext>
              </a:extLst>
            </p:cNvPr>
            <p:cNvSpPr>
              <a:spLocks noChangeArrowheads="1"/>
            </p:cNvSpPr>
            <p:nvPr/>
          </p:nvSpPr>
          <p:spPr bwMode="auto">
            <a:xfrm>
              <a:off x="7954980" y="714376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3" name="Rectangle 255">
              <a:extLst>
                <a:ext uri="{FF2B5EF4-FFF2-40B4-BE49-F238E27FC236}">
                  <a16:creationId xmlns:a16="http://schemas.microsoft.com/office/drawing/2014/main" id="{6AC580D5-DE29-9F2C-C4CC-6BBF382E4215}"/>
                </a:ext>
              </a:extLst>
            </p:cNvPr>
            <p:cNvSpPr>
              <a:spLocks noChangeArrowheads="1"/>
            </p:cNvSpPr>
            <p:nvPr/>
          </p:nvSpPr>
          <p:spPr bwMode="auto">
            <a:xfrm>
              <a:off x="7977204" y="7143765"/>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4" name="Rectangle 256">
              <a:extLst>
                <a:ext uri="{FF2B5EF4-FFF2-40B4-BE49-F238E27FC236}">
                  <a16:creationId xmlns:a16="http://schemas.microsoft.com/office/drawing/2014/main" id="{7281EFBE-C33D-D08B-0E58-6AA910BE95AD}"/>
                </a:ext>
              </a:extLst>
            </p:cNvPr>
            <p:cNvSpPr>
              <a:spLocks noChangeArrowheads="1"/>
            </p:cNvSpPr>
            <p:nvPr/>
          </p:nvSpPr>
          <p:spPr bwMode="auto">
            <a:xfrm>
              <a:off x="7993080" y="7143747"/>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5" name="Rectangle 257">
              <a:extLst>
                <a:ext uri="{FF2B5EF4-FFF2-40B4-BE49-F238E27FC236}">
                  <a16:creationId xmlns:a16="http://schemas.microsoft.com/office/drawing/2014/main" id="{07911CA0-2346-273C-B4EC-A7347EF37BEB}"/>
                </a:ext>
              </a:extLst>
            </p:cNvPr>
            <p:cNvSpPr>
              <a:spLocks noChangeArrowheads="1"/>
            </p:cNvSpPr>
            <p:nvPr/>
          </p:nvSpPr>
          <p:spPr bwMode="auto">
            <a:xfrm>
              <a:off x="7993080"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6" name="Rectangle 258">
              <a:extLst>
                <a:ext uri="{FF2B5EF4-FFF2-40B4-BE49-F238E27FC236}">
                  <a16:creationId xmlns:a16="http://schemas.microsoft.com/office/drawing/2014/main" id="{3CFE8C19-9556-496D-ACE7-DB0333908E55}"/>
                </a:ext>
              </a:extLst>
            </p:cNvPr>
            <p:cNvSpPr>
              <a:spLocks noChangeArrowheads="1"/>
            </p:cNvSpPr>
            <p:nvPr/>
          </p:nvSpPr>
          <p:spPr bwMode="auto">
            <a:xfrm>
              <a:off x="8023244"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7" name="Rectangle 259">
              <a:extLst>
                <a:ext uri="{FF2B5EF4-FFF2-40B4-BE49-F238E27FC236}">
                  <a16:creationId xmlns:a16="http://schemas.microsoft.com/office/drawing/2014/main" id="{EB74CB94-4193-5AD7-6DC8-C269F6D2467F}"/>
                </a:ext>
              </a:extLst>
            </p:cNvPr>
            <p:cNvSpPr>
              <a:spLocks noChangeArrowheads="1"/>
            </p:cNvSpPr>
            <p:nvPr/>
          </p:nvSpPr>
          <p:spPr bwMode="auto">
            <a:xfrm>
              <a:off x="8042295"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8" name="Rectangle 260">
              <a:extLst>
                <a:ext uri="{FF2B5EF4-FFF2-40B4-BE49-F238E27FC236}">
                  <a16:creationId xmlns:a16="http://schemas.microsoft.com/office/drawing/2014/main" id="{E29BA7EE-56B5-D99B-5EA9-5693C84BF10E}"/>
                </a:ext>
              </a:extLst>
            </p:cNvPr>
            <p:cNvSpPr>
              <a:spLocks noChangeArrowheads="1"/>
            </p:cNvSpPr>
            <p:nvPr/>
          </p:nvSpPr>
          <p:spPr bwMode="auto">
            <a:xfrm>
              <a:off x="8059756" y="7165972"/>
              <a:ext cx="84138"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59" name="Rectangle 261">
              <a:extLst>
                <a:ext uri="{FF2B5EF4-FFF2-40B4-BE49-F238E27FC236}">
                  <a16:creationId xmlns:a16="http://schemas.microsoft.com/office/drawing/2014/main" id="{4692B214-0884-185D-9D28-D9BC7A43FE9C}"/>
                </a:ext>
              </a:extLst>
            </p:cNvPr>
            <p:cNvSpPr>
              <a:spLocks noChangeArrowheads="1"/>
            </p:cNvSpPr>
            <p:nvPr/>
          </p:nvSpPr>
          <p:spPr bwMode="auto">
            <a:xfrm>
              <a:off x="8075632"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0" name="Rectangle 262">
              <a:extLst>
                <a:ext uri="{FF2B5EF4-FFF2-40B4-BE49-F238E27FC236}">
                  <a16:creationId xmlns:a16="http://schemas.microsoft.com/office/drawing/2014/main" id="{456D1D75-14B8-C2CF-E07E-16635FE7C0D6}"/>
                </a:ext>
              </a:extLst>
            </p:cNvPr>
            <p:cNvSpPr>
              <a:spLocks noChangeArrowheads="1"/>
            </p:cNvSpPr>
            <p:nvPr/>
          </p:nvSpPr>
          <p:spPr bwMode="auto">
            <a:xfrm>
              <a:off x="8089920"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1" name="Rectangle 263">
              <a:extLst>
                <a:ext uri="{FF2B5EF4-FFF2-40B4-BE49-F238E27FC236}">
                  <a16:creationId xmlns:a16="http://schemas.microsoft.com/office/drawing/2014/main" id="{0EEC4DB1-DDCE-1DF4-14F2-0627595D77BC}"/>
                </a:ext>
              </a:extLst>
            </p:cNvPr>
            <p:cNvSpPr>
              <a:spLocks noChangeArrowheads="1"/>
            </p:cNvSpPr>
            <p:nvPr/>
          </p:nvSpPr>
          <p:spPr bwMode="auto">
            <a:xfrm>
              <a:off x="8245496"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2" name="Rectangle 264">
              <a:extLst>
                <a:ext uri="{FF2B5EF4-FFF2-40B4-BE49-F238E27FC236}">
                  <a16:creationId xmlns:a16="http://schemas.microsoft.com/office/drawing/2014/main" id="{181EBE9C-852E-A8E4-7519-AC5FA613B10A}"/>
                </a:ext>
              </a:extLst>
            </p:cNvPr>
            <p:cNvSpPr>
              <a:spLocks noChangeArrowheads="1"/>
            </p:cNvSpPr>
            <p:nvPr/>
          </p:nvSpPr>
          <p:spPr bwMode="auto">
            <a:xfrm>
              <a:off x="8259785"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3" name="Rectangle 265">
              <a:extLst>
                <a:ext uri="{FF2B5EF4-FFF2-40B4-BE49-F238E27FC236}">
                  <a16:creationId xmlns:a16="http://schemas.microsoft.com/office/drawing/2014/main" id="{114301AA-1CB4-736B-ED59-7C4812D87F9A}"/>
                </a:ext>
              </a:extLst>
            </p:cNvPr>
            <p:cNvSpPr>
              <a:spLocks noChangeArrowheads="1"/>
            </p:cNvSpPr>
            <p:nvPr/>
          </p:nvSpPr>
          <p:spPr bwMode="auto">
            <a:xfrm>
              <a:off x="8275658"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4" name="Rectangle 266">
              <a:extLst>
                <a:ext uri="{FF2B5EF4-FFF2-40B4-BE49-F238E27FC236}">
                  <a16:creationId xmlns:a16="http://schemas.microsoft.com/office/drawing/2014/main" id="{61898A36-9492-2178-E86C-D14368F06EB3}"/>
                </a:ext>
              </a:extLst>
            </p:cNvPr>
            <p:cNvSpPr>
              <a:spLocks noChangeArrowheads="1"/>
            </p:cNvSpPr>
            <p:nvPr/>
          </p:nvSpPr>
          <p:spPr bwMode="auto">
            <a:xfrm>
              <a:off x="8286771"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5" name="Rectangle 267">
              <a:extLst>
                <a:ext uri="{FF2B5EF4-FFF2-40B4-BE49-F238E27FC236}">
                  <a16:creationId xmlns:a16="http://schemas.microsoft.com/office/drawing/2014/main" id="{258E0397-053D-FD29-AB44-C97BA96F0E67}"/>
                </a:ext>
              </a:extLst>
            </p:cNvPr>
            <p:cNvSpPr>
              <a:spLocks noChangeArrowheads="1"/>
            </p:cNvSpPr>
            <p:nvPr/>
          </p:nvSpPr>
          <p:spPr bwMode="auto">
            <a:xfrm>
              <a:off x="8297884"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6" name="Rectangle 268">
              <a:extLst>
                <a:ext uri="{FF2B5EF4-FFF2-40B4-BE49-F238E27FC236}">
                  <a16:creationId xmlns:a16="http://schemas.microsoft.com/office/drawing/2014/main" id="{43E94D52-71DA-4DE3-4EEB-B4470063313C}"/>
                </a:ext>
              </a:extLst>
            </p:cNvPr>
            <p:cNvSpPr>
              <a:spLocks noChangeArrowheads="1"/>
            </p:cNvSpPr>
            <p:nvPr/>
          </p:nvSpPr>
          <p:spPr bwMode="auto">
            <a:xfrm>
              <a:off x="8320108"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7" name="Rectangle 269">
              <a:extLst>
                <a:ext uri="{FF2B5EF4-FFF2-40B4-BE49-F238E27FC236}">
                  <a16:creationId xmlns:a16="http://schemas.microsoft.com/office/drawing/2014/main" id="{6C1B97B3-6FFF-931A-BA6E-0F44644D2045}"/>
                </a:ext>
              </a:extLst>
            </p:cNvPr>
            <p:cNvSpPr>
              <a:spLocks noChangeArrowheads="1"/>
            </p:cNvSpPr>
            <p:nvPr/>
          </p:nvSpPr>
          <p:spPr bwMode="auto">
            <a:xfrm>
              <a:off x="8388369"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8" name="Rectangle 270">
              <a:extLst>
                <a:ext uri="{FF2B5EF4-FFF2-40B4-BE49-F238E27FC236}">
                  <a16:creationId xmlns:a16="http://schemas.microsoft.com/office/drawing/2014/main" id="{BEB80548-A534-F1F3-B4E2-344EAB755772}"/>
                </a:ext>
              </a:extLst>
            </p:cNvPr>
            <p:cNvSpPr>
              <a:spLocks noChangeArrowheads="1"/>
            </p:cNvSpPr>
            <p:nvPr/>
          </p:nvSpPr>
          <p:spPr bwMode="auto">
            <a:xfrm>
              <a:off x="8558230"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69" name="Rectangle 271">
              <a:extLst>
                <a:ext uri="{FF2B5EF4-FFF2-40B4-BE49-F238E27FC236}">
                  <a16:creationId xmlns:a16="http://schemas.microsoft.com/office/drawing/2014/main" id="{EACA3D40-7883-F996-B6AD-92F011621962}"/>
                </a:ext>
              </a:extLst>
            </p:cNvPr>
            <p:cNvSpPr>
              <a:spLocks noChangeArrowheads="1"/>
            </p:cNvSpPr>
            <p:nvPr/>
          </p:nvSpPr>
          <p:spPr bwMode="auto">
            <a:xfrm>
              <a:off x="8580457"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0" name="Rectangle 272">
              <a:extLst>
                <a:ext uri="{FF2B5EF4-FFF2-40B4-BE49-F238E27FC236}">
                  <a16:creationId xmlns:a16="http://schemas.microsoft.com/office/drawing/2014/main" id="{C38323FD-A54E-751C-D9B9-08974C146F43}"/>
                </a:ext>
              </a:extLst>
            </p:cNvPr>
            <p:cNvSpPr>
              <a:spLocks noChangeArrowheads="1"/>
            </p:cNvSpPr>
            <p:nvPr/>
          </p:nvSpPr>
          <p:spPr bwMode="auto">
            <a:xfrm>
              <a:off x="8607444"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1" name="Rectangle 273">
              <a:extLst>
                <a:ext uri="{FF2B5EF4-FFF2-40B4-BE49-F238E27FC236}">
                  <a16:creationId xmlns:a16="http://schemas.microsoft.com/office/drawing/2014/main" id="{6BBAD208-3DED-A1B3-A947-F5C9CC3EFB55}"/>
                </a:ext>
              </a:extLst>
            </p:cNvPr>
            <p:cNvSpPr>
              <a:spLocks noChangeArrowheads="1"/>
            </p:cNvSpPr>
            <p:nvPr/>
          </p:nvSpPr>
          <p:spPr bwMode="auto">
            <a:xfrm>
              <a:off x="8621730"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2" name="Rectangle 274">
              <a:extLst>
                <a:ext uri="{FF2B5EF4-FFF2-40B4-BE49-F238E27FC236}">
                  <a16:creationId xmlns:a16="http://schemas.microsoft.com/office/drawing/2014/main" id="{DABA958C-3485-56F6-A18F-1D8E0DDFF48F}"/>
                </a:ext>
              </a:extLst>
            </p:cNvPr>
            <p:cNvSpPr>
              <a:spLocks noChangeArrowheads="1"/>
            </p:cNvSpPr>
            <p:nvPr/>
          </p:nvSpPr>
          <p:spPr bwMode="auto">
            <a:xfrm>
              <a:off x="8670942"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3" name="Rectangle 275">
              <a:extLst>
                <a:ext uri="{FF2B5EF4-FFF2-40B4-BE49-F238E27FC236}">
                  <a16:creationId xmlns:a16="http://schemas.microsoft.com/office/drawing/2014/main" id="{AD2C4F90-5D85-0149-50C6-FD4AEDD69B78}"/>
                </a:ext>
              </a:extLst>
            </p:cNvPr>
            <p:cNvSpPr>
              <a:spLocks noChangeArrowheads="1"/>
            </p:cNvSpPr>
            <p:nvPr/>
          </p:nvSpPr>
          <p:spPr bwMode="auto">
            <a:xfrm>
              <a:off x="8720154"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4" name="Rectangle 276">
              <a:extLst>
                <a:ext uri="{FF2B5EF4-FFF2-40B4-BE49-F238E27FC236}">
                  <a16:creationId xmlns:a16="http://schemas.microsoft.com/office/drawing/2014/main" id="{85109A2A-E253-453A-4476-F2B7268E4B49}"/>
                </a:ext>
              </a:extLst>
            </p:cNvPr>
            <p:cNvSpPr>
              <a:spLocks noChangeArrowheads="1"/>
            </p:cNvSpPr>
            <p:nvPr/>
          </p:nvSpPr>
          <p:spPr bwMode="auto">
            <a:xfrm>
              <a:off x="8859854"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5" name="Rectangle 277">
              <a:extLst>
                <a:ext uri="{FF2B5EF4-FFF2-40B4-BE49-F238E27FC236}">
                  <a16:creationId xmlns:a16="http://schemas.microsoft.com/office/drawing/2014/main" id="{7DD6802E-0397-A862-1EB5-C9383A6945EC}"/>
                </a:ext>
              </a:extLst>
            </p:cNvPr>
            <p:cNvSpPr>
              <a:spLocks noChangeArrowheads="1"/>
            </p:cNvSpPr>
            <p:nvPr/>
          </p:nvSpPr>
          <p:spPr bwMode="auto">
            <a:xfrm>
              <a:off x="8882077"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6" name="Rectangle 278">
              <a:extLst>
                <a:ext uri="{FF2B5EF4-FFF2-40B4-BE49-F238E27FC236}">
                  <a16:creationId xmlns:a16="http://schemas.microsoft.com/office/drawing/2014/main" id="{17329E3C-F456-333F-1C0C-4F48FF9CFAD9}"/>
                </a:ext>
              </a:extLst>
            </p:cNvPr>
            <p:cNvSpPr>
              <a:spLocks noChangeArrowheads="1"/>
            </p:cNvSpPr>
            <p:nvPr/>
          </p:nvSpPr>
          <p:spPr bwMode="auto">
            <a:xfrm>
              <a:off x="8893189"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7" name="Rectangle 279">
              <a:extLst>
                <a:ext uri="{FF2B5EF4-FFF2-40B4-BE49-F238E27FC236}">
                  <a16:creationId xmlns:a16="http://schemas.microsoft.com/office/drawing/2014/main" id="{3DD8659E-327C-FC28-EC21-4523ECEDD8DA}"/>
                </a:ext>
              </a:extLst>
            </p:cNvPr>
            <p:cNvSpPr>
              <a:spLocks noChangeArrowheads="1"/>
            </p:cNvSpPr>
            <p:nvPr/>
          </p:nvSpPr>
          <p:spPr bwMode="auto">
            <a:xfrm>
              <a:off x="8904302"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8" name="Rectangle 280">
              <a:extLst>
                <a:ext uri="{FF2B5EF4-FFF2-40B4-BE49-F238E27FC236}">
                  <a16:creationId xmlns:a16="http://schemas.microsoft.com/office/drawing/2014/main" id="{338A5C07-506C-DFD8-341E-7A7FAA5B102B}"/>
                </a:ext>
              </a:extLst>
            </p:cNvPr>
            <p:cNvSpPr>
              <a:spLocks noChangeArrowheads="1"/>
            </p:cNvSpPr>
            <p:nvPr/>
          </p:nvSpPr>
          <p:spPr bwMode="auto">
            <a:xfrm>
              <a:off x="8926525"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79" name="Rectangle 281">
              <a:extLst>
                <a:ext uri="{FF2B5EF4-FFF2-40B4-BE49-F238E27FC236}">
                  <a16:creationId xmlns:a16="http://schemas.microsoft.com/office/drawing/2014/main" id="{994BA566-59F3-2854-EFEC-890466630486}"/>
                </a:ext>
              </a:extLst>
            </p:cNvPr>
            <p:cNvSpPr>
              <a:spLocks noChangeArrowheads="1"/>
            </p:cNvSpPr>
            <p:nvPr/>
          </p:nvSpPr>
          <p:spPr bwMode="auto">
            <a:xfrm>
              <a:off x="9013837"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0" name="Rectangle 282">
              <a:extLst>
                <a:ext uri="{FF2B5EF4-FFF2-40B4-BE49-F238E27FC236}">
                  <a16:creationId xmlns:a16="http://schemas.microsoft.com/office/drawing/2014/main" id="{3E0AF4B1-6A29-BDAE-9E34-8B4D89C6B39A}"/>
                </a:ext>
              </a:extLst>
            </p:cNvPr>
            <p:cNvSpPr>
              <a:spLocks noChangeArrowheads="1"/>
            </p:cNvSpPr>
            <p:nvPr/>
          </p:nvSpPr>
          <p:spPr bwMode="auto">
            <a:xfrm>
              <a:off x="9209102"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1" name="Rectangle 283">
              <a:extLst>
                <a:ext uri="{FF2B5EF4-FFF2-40B4-BE49-F238E27FC236}">
                  <a16:creationId xmlns:a16="http://schemas.microsoft.com/office/drawing/2014/main" id="{33EA92CA-8CC0-8C6B-9570-B5246D31FC1A}"/>
                </a:ext>
              </a:extLst>
            </p:cNvPr>
            <p:cNvSpPr>
              <a:spLocks noChangeArrowheads="1"/>
            </p:cNvSpPr>
            <p:nvPr/>
          </p:nvSpPr>
          <p:spPr bwMode="auto">
            <a:xfrm>
              <a:off x="9224975"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2" name="Rectangle 284">
              <a:extLst>
                <a:ext uri="{FF2B5EF4-FFF2-40B4-BE49-F238E27FC236}">
                  <a16:creationId xmlns:a16="http://schemas.microsoft.com/office/drawing/2014/main" id="{28F91739-6072-D6B8-8C44-DC3D0F95D3E3}"/>
                </a:ext>
              </a:extLst>
            </p:cNvPr>
            <p:cNvSpPr>
              <a:spLocks noChangeArrowheads="1"/>
            </p:cNvSpPr>
            <p:nvPr/>
          </p:nvSpPr>
          <p:spPr bwMode="auto">
            <a:xfrm>
              <a:off x="9239261"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3" name="Rectangle 285">
              <a:extLst>
                <a:ext uri="{FF2B5EF4-FFF2-40B4-BE49-F238E27FC236}">
                  <a16:creationId xmlns:a16="http://schemas.microsoft.com/office/drawing/2014/main" id="{B3DE088C-7C51-9372-1114-EF37CBE9897B}"/>
                </a:ext>
              </a:extLst>
            </p:cNvPr>
            <p:cNvSpPr>
              <a:spLocks noChangeArrowheads="1"/>
            </p:cNvSpPr>
            <p:nvPr/>
          </p:nvSpPr>
          <p:spPr bwMode="auto">
            <a:xfrm>
              <a:off x="9348801"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4" name="Rectangle 286">
              <a:extLst>
                <a:ext uri="{FF2B5EF4-FFF2-40B4-BE49-F238E27FC236}">
                  <a16:creationId xmlns:a16="http://schemas.microsoft.com/office/drawing/2014/main" id="{31CDBD68-1B31-CEED-22B1-2AFE8C855D66}"/>
                </a:ext>
              </a:extLst>
            </p:cNvPr>
            <p:cNvSpPr>
              <a:spLocks noChangeArrowheads="1"/>
            </p:cNvSpPr>
            <p:nvPr/>
          </p:nvSpPr>
          <p:spPr bwMode="auto">
            <a:xfrm>
              <a:off x="9393248"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5" name="Rectangle 287">
              <a:extLst>
                <a:ext uri="{FF2B5EF4-FFF2-40B4-BE49-F238E27FC236}">
                  <a16:creationId xmlns:a16="http://schemas.microsoft.com/office/drawing/2014/main" id="{59C1E0B8-8741-91BA-8FD1-AF6F45876B6E}"/>
                </a:ext>
              </a:extLst>
            </p:cNvPr>
            <p:cNvSpPr>
              <a:spLocks noChangeArrowheads="1"/>
            </p:cNvSpPr>
            <p:nvPr/>
          </p:nvSpPr>
          <p:spPr bwMode="auto">
            <a:xfrm>
              <a:off x="9518659"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6" name="Rectangle 288">
              <a:extLst>
                <a:ext uri="{FF2B5EF4-FFF2-40B4-BE49-F238E27FC236}">
                  <a16:creationId xmlns:a16="http://schemas.microsoft.com/office/drawing/2014/main" id="{FEDE23EE-FD8F-7F04-7D45-975B270A63F2}"/>
                </a:ext>
              </a:extLst>
            </p:cNvPr>
            <p:cNvSpPr>
              <a:spLocks noChangeArrowheads="1"/>
            </p:cNvSpPr>
            <p:nvPr/>
          </p:nvSpPr>
          <p:spPr bwMode="auto">
            <a:xfrm>
              <a:off x="9529771"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7" name="Rectangle 289">
              <a:extLst>
                <a:ext uri="{FF2B5EF4-FFF2-40B4-BE49-F238E27FC236}">
                  <a16:creationId xmlns:a16="http://schemas.microsoft.com/office/drawing/2014/main" id="{C2687F2F-A3D5-5314-4A9B-130CEA70EA62}"/>
                </a:ext>
              </a:extLst>
            </p:cNvPr>
            <p:cNvSpPr>
              <a:spLocks noChangeArrowheads="1"/>
            </p:cNvSpPr>
            <p:nvPr/>
          </p:nvSpPr>
          <p:spPr bwMode="auto">
            <a:xfrm>
              <a:off x="9544058"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8" name="Rectangle 290">
              <a:extLst>
                <a:ext uri="{FF2B5EF4-FFF2-40B4-BE49-F238E27FC236}">
                  <a16:creationId xmlns:a16="http://schemas.microsoft.com/office/drawing/2014/main" id="{A3B56DBF-201D-78D2-699F-90F98D6D1345}"/>
                </a:ext>
              </a:extLst>
            </p:cNvPr>
            <p:cNvSpPr>
              <a:spLocks noChangeArrowheads="1"/>
            </p:cNvSpPr>
            <p:nvPr/>
          </p:nvSpPr>
          <p:spPr bwMode="auto">
            <a:xfrm>
              <a:off x="9556755"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89" name="Rectangle 291">
              <a:extLst>
                <a:ext uri="{FF2B5EF4-FFF2-40B4-BE49-F238E27FC236}">
                  <a16:creationId xmlns:a16="http://schemas.microsoft.com/office/drawing/2014/main" id="{1BFD9335-0F04-B217-A7E9-E6C3C69E56C5}"/>
                </a:ext>
              </a:extLst>
            </p:cNvPr>
            <p:cNvSpPr>
              <a:spLocks noChangeArrowheads="1"/>
            </p:cNvSpPr>
            <p:nvPr/>
          </p:nvSpPr>
          <p:spPr bwMode="auto">
            <a:xfrm>
              <a:off x="9585328" y="7165972"/>
              <a:ext cx="84137"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0" name="Rectangle 292">
              <a:extLst>
                <a:ext uri="{FF2B5EF4-FFF2-40B4-BE49-F238E27FC236}">
                  <a16:creationId xmlns:a16="http://schemas.microsoft.com/office/drawing/2014/main" id="{786CA3E9-2223-0D9C-BC04-63A1BAFEA97B}"/>
                </a:ext>
              </a:extLst>
            </p:cNvPr>
            <p:cNvSpPr>
              <a:spLocks noChangeArrowheads="1"/>
            </p:cNvSpPr>
            <p:nvPr/>
          </p:nvSpPr>
          <p:spPr bwMode="auto">
            <a:xfrm>
              <a:off x="9628188"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1" name="Rectangle 293">
              <a:extLst>
                <a:ext uri="{FF2B5EF4-FFF2-40B4-BE49-F238E27FC236}">
                  <a16:creationId xmlns:a16="http://schemas.microsoft.com/office/drawing/2014/main" id="{7887092D-1AB4-C603-17EE-6F60706C0408}"/>
                </a:ext>
              </a:extLst>
            </p:cNvPr>
            <p:cNvSpPr>
              <a:spLocks noChangeArrowheads="1"/>
            </p:cNvSpPr>
            <p:nvPr/>
          </p:nvSpPr>
          <p:spPr bwMode="auto">
            <a:xfrm>
              <a:off x="9842503"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2" name="Rectangle 294">
              <a:extLst>
                <a:ext uri="{FF2B5EF4-FFF2-40B4-BE49-F238E27FC236}">
                  <a16:creationId xmlns:a16="http://schemas.microsoft.com/office/drawing/2014/main" id="{5E9CF154-1A39-A675-75F4-CD04010D5D8A}"/>
                </a:ext>
              </a:extLst>
            </p:cNvPr>
            <p:cNvSpPr>
              <a:spLocks noChangeArrowheads="1"/>
            </p:cNvSpPr>
            <p:nvPr/>
          </p:nvSpPr>
          <p:spPr bwMode="auto">
            <a:xfrm>
              <a:off x="9856791" y="7165972"/>
              <a:ext cx="84137"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3" name="Rectangle 295">
              <a:extLst>
                <a:ext uri="{FF2B5EF4-FFF2-40B4-BE49-F238E27FC236}">
                  <a16:creationId xmlns:a16="http://schemas.microsoft.com/office/drawing/2014/main" id="{7A3FB8A1-E353-578D-D6E6-50C0C188557A}"/>
                </a:ext>
              </a:extLst>
            </p:cNvPr>
            <p:cNvSpPr>
              <a:spLocks noChangeArrowheads="1"/>
            </p:cNvSpPr>
            <p:nvPr/>
          </p:nvSpPr>
          <p:spPr bwMode="auto">
            <a:xfrm>
              <a:off x="9867900"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4" name="Rectangle 296">
              <a:extLst>
                <a:ext uri="{FF2B5EF4-FFF2-40B4-BE49-F238E27FC236}">
                  <a16:creationId xmlns:a16="http://schemas.microsoft.com/office/drawing/2014/main" id="{C636E815-9068-609A-BC29-BDBD71BE42A3}"/>
                </a:ext>
              </a:extLst>
            </p:cNvPr>
            <p:cNvSpPr>
              <a:spLocks noChangeArrowheads="1"/>
            </p:cNvSpPr>
            <p:nvPr/>
          </p:nvSpPr>
          <p:spPr bwMode="auto">
            <a:xfrm>
              <a:off x="9906004"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5" name="Rectangle 297">
              <a:extLst>
                <a:ext uri="{FF2B5EF4-FFF2-40B4-BE49-F238E27FC236}">
                  <a16:creationId xmlns:a16="http://schemas.microsoft.com/office/drawing/2014/main" id="{B92CD51C-9E11-4DE4-9B4C-2FBC2DEEC8E6}"/>
                </a:ext>
              </a:extLst>
            </p:cNvPr>
            <p:cNvSpPr>
              <a:spLocks noChangeArrowheads="1"/>
            </p:cNvSpPr>
            <p:nvPr/>
          </p:nvSpPr>
          <p:spPr bwMode="auto">
            <a:xfrm>
              <a:off x="9944106"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6" name="Rectangle 298">
              <a:extLst>
                <a:ext uri="{FF2B5EF4-FFF2-40B4-BE49-F238E27FC236}">
                  <a16:creationId xmlns:a16="http://schemas.microsoft.com/office/drawing/2014/main" id="{E3185B62-8B2A-01FB-BC78-0498D0161DD9}"/>
                </a:ext>
              </a:extLst>
            </p:cNvPr>
            <p:cNvSpPr>
              <a:spLocks noChangeArrowheads="1"/>
            </p:cNvSpPr>
            <p:nvPr/>
          </p:nvSpPr>
          <p:spPr bwMode="auto">
            <a:xfrm>
              <a:off x="10147309"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7" name="Rectangle 299">
              <a:extLst>
                <a:ext uri="{FF2B5EF4-FFF2-40B4-BE49-F238E27FC236}">
                  <a16:creationId xmlns:a16="http://schemas.microsoft.com/office/drawing/2014/main" id="{B8ACF36C-2821-8E9B-5269-FB9F8B6297F1}"/>
                </a:ext>
              </a:extLst>
            </p:cNvPr>
            <p:cNvSpPr>
              <a:spLocks noChangeArrowheads="1"/>
            </p:cNvSpPr>
            <p:nvPr/>
          </p:nvSpPr>
          <p:spPr bwMode="auto">
            <a:xfrm>
              <a:off x="10163181"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8" name="Rectangle 300">
              <a:extLst>
                <a:ext uri="{FF2B5EF4-FFF2-40B4-BE49-F238E27FC236}">
                  <a16:creationId xmlns:a16="http://schemas.microsoft.com/office/drawing/2014/main" id="{ABBC29F4-32FA-2854-8C08-0A10CBA2A316}"/>
                </a:ext>
              </a:extLst>
            </p:cNvPr>
            <p:cNvSpPr>
              <a:spLocks noChangeArrowheads="1"/>
            </p:cNvSpPr>
            <p:nvPr/>
          </p:nvSpPr>
          <p:spPr bwMode="auto">
            <a:xfrm>
              <a:off x="10174288"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299" name="Rectangle 301">
              <a:extLst>
                <a:ext uri="{FF2B5EF4-FFF2-40B4-BE49-F238E27FC236}">
                  <a16:creationId xmlns:a16="http://schemas.microsoft.com/office/drawing/2014/main" id="{B8F3594C-BFEE-FE4B-2007-82B8378FFC3A}"/>
                </a:ext>
              </a:extLst>
            </p:cNvPr>
            <p:cNvSpPr>
              <a:spLocks noChangeArrowheads="1"/>
            </p:cNvSpPr>
            <p:nvPr/>
          </p:nvSpPr>
          <p:spPr bwMode="auto">
            <a:xfrm>
              <a:off x="10456866"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0" name="Rectangle 302">
              <a:extLst>
                <a:ext uri="{FF2B5EF4-FFF2-40B4-BE49-F238E27FC236}">
                  <a16:creationId xmlns:a16="http://schemas.microsoft.com/office/drawing/2014/main" id="{780C87D7-CFB9-66A0-83C6-8D5D062333FC}"/>
                </a:ext>
              </a:extLst>
            </p:cNvPr>
            <p:cNvSpPr>
              <a:spLocks noChangeArrowheads="1"/>
            </p:cNvSpPr>
            <p:nvPr/>
          </p:nvSpPr>
          <p:spPr bwMode="auto">
            <a:xfrm>
              <a:off x="10479096"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1" name="Rectangle 303">
              <a:extLst>
                <a:ext uri="{FF2B5EF4-FFF2-40B4-BE49-F238E27FC236}">
                  <a16:creationId xmlns:a16="http://schemas.microsoft.com/office/drawing/2014/main" id="{8A8FDA94-3933-8D3B-65A1-5C6815921809}"/>
                </a:ext>
              </a:extLst>
            </p:cNvPr>
            <p:cNvSpPr>
              <a:spLocks noChangeArrowheads="1"/>
            </p:cNvSpPr>
            <p:nvPr/>
          </p:nvSpPr>
          <p:spPr bwMode="auto">
            <a:xfrm>
              <a:off x="10493385" y="7165972"/>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2" name="Rectangle 304">
              <a:extLst>
                <a:ext uri="{FF2B5EF4-FFF2-40B4-BE49-F238E27FC236}">
                  <a16:creationId xmlns:a16="http://schemas.microsoft.com/office/drawing/2014/main" id="{615117B5-33A7-A359-5C61-09127571D050}"/>
                </a:ext>
              </a:extLst>
            </p:cNvPr>
            <p:cNvSpPr>
              <a:spLocks noChangeArrowheads="1"/>
            </p:cNvSpPr>
            <p:nvPr/>
          </p:nvSpPr>
          <p:spPr bwMode="auto">
            <a:xfrm>
              <a:off x="10583878"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3" name="Rectangle 305">
              <a:extLst>
                <a:ext uri="{FF2B5EF4-FFF2-40B4-BE49-F238E27FC236}">
                  <a16:creationId xmlns:a16="http://schemas.microsoft.com/office/drawing/2014/main" id="{E6B5909A-8A94-05C3-31F5-9A7C51E2B94F}"/>
                </a:ext>
              </a:extLst>
            </p:cNvPr>
            <p:cNvSpPr>
              <a:spLocks noChangeArrowheads="1"/>
            </p:cNvSpPr>
            <p:nvPr/>
          </p:nvSpPr>
          <p:spPr bwMode="auto">
            <a:xfrm>
              <a:off x="10791830" y="7165972"/>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4" name="Rectangle 306">
              <a:extLst>
                <a:ext uri="{FF2B5EF4-FFF2-40B4-BE49-F238E27FC236}">
                  <a16:creationId xmlns:a16="http://schemas.microsoft.com/office/drawing/2014/main" id="{CF56B5A1-1943-A5C4-37E9-9E129213B582}"/>
                </a:ext>
              </a:extLst>
            </p:cNvPr>
            <p:cNvSpPr>
              <a:spLocks noChangeArrowheads="1"/>
            </p:cNvSpPr>
            <p:nvPr/>
          </p:nvSpPr>
          <p:spPr bwMode="auto">
            <a:xfrm>
              <a:off x="10833113" y="7165972"/>
              <a:ext cx="85725"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5" name="Rectangle 307">
              <a:extLst>
                <a:ext uri="{FF2B5EF4-FFF2-40B4-BE49-F238E27FC236}">
                  <a16:creationId xmlns:a16="http://schemas.microsoft.com/office/drawing/2014/main" id="{B15FD00C-E575-4428-7BB5-340333EED000}"/>
                </a:ext>
              </a:extLst>
            </p:cNvPr>
            <p:cNvSpPr>
              <a:spLocks noChangeArrowheads="1"/>
            </p:cNvSpPr>
            <p:nvPr/>
          </p:nvSpPr>
          <p:spPr bwMode="auto">
            <a:xfrm>
              <a:off x="11088721" y="7165957"/>
              <a:ext cx="87313"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sp>
          <p:nvSpPr>
            <p:cNvPr id="1306" name="Rectangle 308">
              <a:extLst>
                <a:ext uri="{FF2B5EF4-FFF2-40B4-BE49-F238E27FC236}">
                  <a16:creationId xmlns:a16="http://schemas.microsoft.com/office/drawing/2014/main" id="{F980A2A7-3841-410B-32A9-09D7916FE8F1}"/>
                </a:ext>
              </a:extLst>
            </p:cNvPr>
            <p:cNvSpPr>
              <a:spLocks noChangeArrowheads="1"/>
            </p:cNvSpPr>
            <p:nvPr/>
          </p:nvSpPr>
          <p:spPr bwMode="auto">
            <a:xfrm>
              <a:off x="11115675" y="7165975"/>
              <a:ext cx="82550" cy="87313"/>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grpSp>
      <p:sp>
        <p:nvSpPr>
          <p:cNvPr id="1133" name="Line 16">
            <a:extLst>
              <a:ext uri="{FF2B5EF4-FFF2-40B4-BE49-F238E27FC236}">
                <a16:creationId xmlns:a16="http://schemas.microsoft.com/office/drawing/2014/main" id="{1C94825B-FC48-0F22-980C-897724639C43}"/>
              </a:ext>
            </a:extLst>
          </p:cNvPr>
          <p:cNvSpPr>
            <a:spLocks noChangeShapeType="1"/>
          </p:cNvSpPr>
          <p:nvPr/>
        </p:nvSpPr>
        <p:spPr bwMode="auto">
          <a:xfrm>
            <a:off x="1027106" y="3544996"/>
            <a:ext cx="7273275" cy="0"/>
          </a:xfrm>
          <a:prstGeom prst="line">
            <a:avLst/>
          </a:prstGeom>
          <a:noFill/>
          <a:ln w="12700" cap="sq">
            <a:solidFill>
              <a:schemeClr val="bg2"/>
            </a:solidFill>
            <a:prstDash val="dash"/>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endParaRPr>
          </a:p>
        </p:txBody>
      </p:sp>
      <p:sp>
        <p:nvSpPr>
          <p:cNvPr id="40" name="Title 39">
            <a:extLst>
              <a:ext uri="{FF2B5EF4-FFF2-40B4-BE49-F238E27FC236}">
                <a16:creationId xmlns:a16="http://schemas.microsoft.com/office/drawing/2014/main" id="{A17200D7-763B-D99C-238D-F6DEE52DD235}"/>
              </a:ext>
            </a:extLst>
          </p:cNvPr>
          <p:cNvSpPr>
            <a:spLocks noGrp="1"/>
          </p:cNvSpPr>
          <p:nvPr>
            <p:ph type="title"/>
          </p:nvPr>
        </p:nvSpPr>
        <p:spPr>
          <a:xfrm>
            <a:off x="2774718" y="18348"/>
            <a:ext cx="6580776" cy="1067174"/>
          </a:xfrm>
        </p:spPr>
        <p:txBody>
          <a:bodyPr>
            <a:normAutofit fontScale="90000"/>
          </a:bodyPr>
          <a:lstStyle/>
          <a:p>
            <a:r>
              <a:rPr lang="en-US" sz="2400" dirty="0"/>
              <a:t>Key secondary endpoint — Time to PSA progression for enzalutamide combination vs. leuprolide acetate</a:t>
            </a:r>
          </a:p>
        </p:txBody>
      </p:sp>
      <p:sp>
        <p:nvSpPr>
          <p:cNvPr id="3" name="object 5">
            <a:extLst>
              <a:ext uri="{FF2B5EF4-FFF2-40B4-BE49-F238E27FC236}">
                <a16:creationId xmlns:a16="http://schemas.microsoft.com/office/drawing/2014/main" id="{48CEED3F-074F-C4A7-DFCD-337BF1794E14}"/>
              </a:ext>
            </a:extLst>
          </p:cNvPr>
          <p:cNvSpPr txBox="1"/>
          <p:nvPr/>
        </p:nvSpPr>
        <p:spPr>
          <a:xfrm>
            <a:off x="266399" y="6315371"/>
            <a:ext cx="11662075" cy="246221"/>
          </a:xfrm>
          <a:prstGeom prst="rect">
            <a:avLst/>
          </a:prstGeom>
        </p:spPr>
        <p:txBody>
          <a:bodyPr vert="horz" wrap="square" lIns="0" tIns="0" rIns="0" bIns="0" rtlCol="0" anchor="b">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E7E6E6"/>
                </a:solidFill>
                <a:effectLst/>
                <a:uLnTx/>
                <a:uFillTx/>
                <a:latin typeface="Arial" panose="020B0604020202020204"/>
                <a:ea typeface="Arial" panose="020B0604020202020204" pitchFamily="34" charset="0"/>
                <a:cs typeface="Arial" panose="020B0604020202020204" pitchFamily="34" charset="0"/>
              </a:rPr>
              <a:t>Data cutoff: January 31, 2023. Symbols indicate censored data. </a:t>
            </a:r>
            <a:r>
              <a:rPr kumimoji="0" lang="en-US" sz="800" b="0" i="0" u="none" strike="noStrike" kern="1200" cap="none" spc="0" normalizeH="0" baseline="30000" noProof="0" dirty="0" err="1">
                <a:ln>
                  <a:noFill/>
                </a:ln>
                <a:solidFill>
                  <a:srgbClr val="E7E6E6"/>
                </a:solidFill>
                <a:effectLst/>
                <a:uLnTx/>
                <a:uFillTx/>
                <a:latin typeface="Arial" panose="020B0604020202020204"/>
                <a:ea typeface="Arial" panose="020B0604020202020204" pitchFamily="34" charset="0"/>
                <a:cs typeface="Arial" panose="020B0604020202020204" pitchFamily="34" charset="0"/>
              </a:rPr>
              <a:t>a</a:t>
            </a:r>
            <a:r>
              <a:rPr kumimoji="0" lang="en-US" sz="800" b="0" i="0" u="none" strike="noStrike" kern="1200" cap="none" spc="0" normalizeH="0" baseline="0" noProof="0" dirty="0" err="1">
                <a:ln>
                  <a:noFill/>
                </a:ln>
                <a:solidFill>
                  <a:srgbClr val="E7E6E6"/>
                </a:solidFill>
                <a:effectLst/>
                <a:uLnTx/>
                <a:uFillTx/>
                <a:latin typeface="Arial" panose="020B0604020202020204"/>
                <a:ea typeface="Arial" panose="020B0604020202020204" pitchFamily="34" charset="0"/>
                <a:cs typeface="Arial" panose="020B0604020202020204" pitchFamily="34" charset="0"/>
              </a:rPr>
              <a:t>The</a:t>
            </a:r>
            <a:r>
              <a:rPr kumimoji="0" lang="en-US" sz="800" b="0" i="0" u="none" strike="noStrike" kern="1200" cap="none" spc="0" normalizeH="0" baseline="0" noProof="0" dirty="0">
                <a:ln>
                  <a:noFill/>
                </a:ln>
                <a:solidFill>
                  <a:srgbClr val="E7E6E6"/>
                </a:solidFill>
                <a:effectLst/>
                <a:uLnTx/>
                <a:uFillTx/>
                <a:latin typeface="Arial" panose="020B0604020202020204"/>
                <a:ea typeface="Arial" panose="020B0604020202020204" pitchFamily="34" charset="0"/>
                <a:cs typeface="Arial" panose="020B0604020202020204" pitchFamily="34" charset="0"/>
              </a:rPr>
              <a:t> HR was based on a Cox regression model with treatment as the only covariate stratified by screening PSA, PSADT, and prior hormonal therapy as reported in the IWRS; relative to leuprolide acetate &lt;1 favoring enzalutamide combination; the two-sided </a:t>
            </a:r>
            <a:r>
              <a:rPr kumimoji="0" lang="en-US" sz="800" b="0" i="1" u="none" strike="noStrike" kern="1200" cap="none" spc="0" normalizeH="0" baseline="0" noProof="0" dirty="0">
                <a:ln>
                  <a:noFill/>
                </a:ln>
                <a:solidFill>
                  <a:srgbClr val="E7E6E6"/>
                </a:solidFill>
                <a:effectLst/>
                <a:uLnTx/>
                <a:uFillTx/>
                <a:latin typeface="Arial" panose="020B0604020202020204"/>
                <a:ea typeface="Arial" panose="020B0604020202020204" pitchFamily="34" charset="0"/>
                <a:cs typeface="Arial" panose="020B0604020202020204" pitchFamily="34" charset="0"/>
              </a:rPr>
              <a:t>P</a:t>
            </a:r>
            <a:r>
              <a:rPr kumimoji="0" lang="en-US" sz="800" b="0" i="0" u="none" strike="noStrike" kern="1200" cap="none" spc="0" normalizeH="0" baseline="0" noProof="0" dirty="0">
                <a:ln>
                  <a:noFill/>
                </a:ln>
                <a:solidFill>
                  <a:srgbClr val="E7E6E6"/>
                </a:solidFill>
                <a:effectLst/>
                <a:uLnTx/>
                <a:uFillTx/>
                <a:latin typeface="Arial" panose="020B0604020202020204"/>
                <a:ea typeface="Arial" panose="020B0604020202020204" pitchFamily="34" charset="0"/>
                <a:cs typeface="Arial" panose="020B0604020202020204" pitchFamily="34" charset="0"/>
              </a:rPr>
              <a:t>-value is based on a stratified log-rank test.</a:t>
            </a:r>
            <a:endParaRPr kumimoji="0" lang="en-US" sz="800" b="0" i="0" u="none" strike="noStrike" kern="1200" cap="none" spc="0" normalizeH="0" baseline="0" noProof="0" dirty="0">
              <a:ln>
                <a:noFill/>
              </a:ln>
              <a:solidFill>
                <a:srgbClr val="E7E6E6"/>
              </a:solidFill>
              <a:effectLst/>
              <a:uLnTx/>
              <a:uFillTx/>
              <a:latin typeface="Arial" panose="020B0604020202020204"/>
              <a:ea typeface="MS PGothic" charset="0"/>
              <a:cs typeface="+mn-cs"/>
            </a:endParaRPr>
          </a:p>
        </p:txBody>
      </p:sp>
      <p:graphicFrame>
        <p:nvGraphicFramePr>
          <p:cNvPr id="8" name="Table 7">
            <a:extLst>
              <a:ext uri="{FF2B5EF4-FFF2-40B4-BE49-F238E27FC236}">
                <a16:creationId xmlns:a16="http://schemas.microsoft.com/office/drawing/2014/main" id="{FF02DD43-5248-1E33-7EB0-9C70CEA13ECC}"/>
              </a:ext>
            </a:extLst>
          </p:cNvPr>
          <p:cNvGraphicFramePr>
            <a:graphicFrameLocks noGrp="1"/>
          </p:cNvGraphicFramePr>
          <p:nvPr/>
        </p:nvGraphicFramePr>
        <p:xfrm>
          <a:off x="8500895" y="2121148"/>
          <a:ext cx="3546000" cy="1280628"/>
        </p:xfrm>
        <a:graphic>
          <a:graphicData uri="http://schemas.openxmlformats.org/drawingml/2006/table">
            <a:tbl>
              <a:tblPr/>
              <a:tblGrid>
                <a:gridCol w="1641600">
                  <a:extLst>
                    <a:ext uri="{9D8B030D-6E8A-4147-A177-3AD203B41FA5}">
                      <a16:colId xmlns:a16="http://schemas.microsoft.com/office/drawing/2014/main" val="4273465190"/>
                    </a:ext>
                  </a:extLst>
                </a:gridCol>
                <a:gridCol w="954000">
                  <a:extLst>
                    <a:ext uri="{9D8B030D-6E8A-4147-A177-3AD203B41FA5}">
                      <a16:colId xmlns:a16="http://schemas.microsoft.com/office/drawing/2014/main" val="2807660285"/>
                    </a:ext>
                  </a:extLst>
                </a:gridCol>
                <a:gridCol w="950400">
                  <a:extLst>
                    <a:ext uri="{9D8B030D-6E8A-4147-A177-3AD203B41FA5}">
                      <a16:colId xmlns:a16="http://schemas.microsoft.com/office/drawing/2014/main" val="3237975342"/>
                    </a:ext>
                  </a:extLst>
                </a:gridCol>
              </a:tblGrid>
              <a:tr h="525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lnSpc>
                          <a:spcPct val="90000"/>
                        </a:lnSpc>
                      </a:pPr>
                      <a:endParaRPr lang="en-US" sz="1100" b="1" i="0" u="none" strike="noStrike" dirty="0">
                        <a:solidFill>
                          <a:schemeClr val="tx1"/>
                        </a:solidFill>
                        <a:effectLst/>
                        <a:latin typeface="+mn-lt"/>
                        <a:cs typeface="Arial" panose="020B0604020202020204" pitchFamily="34"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b="1" u="none" strike="noStrike" dirty="0">
                          <a:solidFill>
                            <a:schemeClr val="bg2"/>
                          </a:solidFill>
                          <a:effectLst/>
                          <a:latin typeface="Arial" panose="020B0604020202020204" pitchFamily="34" charset="0"/>
                          <a:cs typeface="Arial" panose="020B0604020202020204" pitchFamily="34" charset="0"/>
                        </a:rPr>
                        <a:t>Enzalutamide combination </a:t>
                      </a:r>
                    </a:p>
                    <a:p>
                      <a:pPr algn="ctr" fontAlgn="b">
                        <a:lnSpc>
                          <a:spcPct val="90000"/>
                        </a:lnSpc>
                      </a:pPr>
                      <a:r>
                        <a:rPr lang="en-US" sz="1100" b="1" u="none" strike="noStrike" dirty="0">
                          <a:solidFill>
                            <a:schemeClr val="bg2"/>
                          </a:solidFill>
                          <a:effectLst/>
                          <a:latin typeface="Arial" panose="020B0604020202020204" pitchFamily="34" charset="0"/>
                          <a:cs typeface="Arial" panose="020B0604020202020204" pitchFamily="34" charset="0"/>
                        </a:rPr>
                        <a:t>(n = 355)</a:t>
                      </a:r>
                      <a:endParaRPr lang="en-US" sz="1100" b="1" i="0" u="none" strike="noStrike" dirty="0">
                        <a:solidFill>
                          <a:schemeClr val="bg2"/>
                        </a:solidFill>
                        <a:effectLst/>
                        <a:latin typeface="Arial" panose="020B0604020202020204" pitchFamily="34" charset="0"/>
                        <a:cs typeface="Arial" panose="020B0604020202020204" pitchFamily="34" charset="0"/>
                      </a:endParaRPr>
                    </a:p>
                  </a:txBody>
                  <a:tcPr marL="0" marR="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b="1" u="none" strike="noStrike" dirty="0">
                          <a:solidFill>
                            <a:schemeClr val="bg2"/>
                          </a:solidFill>
                          <a:effectLst/>
                          <a:latin typeface="Arial" panose="020B0604020202020204" pitchFamily="34" charset="0"/>
                          <a:cs typeface="Arial" panose="020B0604020202020204" pitchFamily="34" charset="0"/>
                        </a:rPr>
                        <a:t>Leuprolide acetate </a:t>
                      </a:r>
                    </a:p>
                    <a:p>
                      <a:pPr algn="ctr" fontAlgn="b">
                        <a:lnSpc>
                          <a:spcPct val="90000"/>
                        </a:lnSpc>
                      </a:pPr>
                      <a:r>
                        <a:rPr lang="en-US" sz="1100" b="1" u="none" strike="noStrike" dirty="0">
                          <a:solidFill>
                            <a:schemeClr val="bg2"/>
                          </a:solidFill>
                          <a:effectLst/>
                          <a:latin typeface="Arial" panose="020B0604020202020204" pitchFamily="34" charset="0"/>
                          <a:cs typeface="Arial" panose="020B0604020202020204" pitchFamily="34" charset="0"/>
                        </a:rPr>
                        <a:t>(n = 358)</a:t>
                      </a:r>
                      <a:endParaRPr lang="en-US" sz="1100" b="1" i="0" u="none" strike="noStrike" dirty="0">
                        <a:solidFill>
                          <a:schemeClr val="bg2"/>
                        </a:solidFill>
                        <a:effectLst/>
                        <a:latin typeface="Arial" panose="020B0604020202020204" pitchFamily="34" charset="0"/>
                        <a:cs typeface="Arial" panose="020B0604020202020204" pitchFamily="34" charset="0"/>
                      </a:endParaRPr>
                    </a:p>
                  </a:txBody>
                  <a:tcPr marL="0" marR="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936347200"/>
                  </a:ext>
                </a:extLst>
              </a:tr>
              <a:tr h="2304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Events, n (%)</a:t>
                      </a:r>
                      <a:endParaRPr lang="en-US" sz="1100" b="1" i="0" u="none" strike="noStrike" dirty="0">
                        <a:solidFill>
                          <a:schemeClr val="bg2"/>
                        </a:solidFill>
                        <a:effectLst/>
                        <a:latin typeface="Arial" panose="020B0604020202020204" pitchFamily="34" charset="0"/>
                        <a:cs typeface="Arial" panose="020B0604020202020204" pitchFamily="34" charset="0"/>
                      </a:endParaRPr>
                    </a:p>
                  </a:txBody>
                  <a:tcPr marL="72000" marR="72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8 (2)</a:t>
                      </a:r>
                    </a:p>
                  </a:txBody>
                  <a:tcPr marL="72000" marR="72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93 (26)</a:t>
                      </a:r>
                    </a:p>
                  </a:txBody>
                  <a:tcPr marL="72000" marR="72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6806914"/>
                  </a:ext>
                </a:extLst>
              </a:tr>
              <a:tr h="3767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Median time to PSA progression (95% CI), mo</a:t>
                      </a:r>
                    </a:p>
                  </a:txBody>
                  <a:tcPr marL="72000" marR="108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NR (NR)</a:t>
                      </a:r>
                      <a:endParaRPr lang="en-US" sz="11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lnSpc>
                          <a:spcPct val="90000"/>
                        </a:lnSpc>
                      </a:pPr>
                      <a:r>
                        <a:rPr lang="en-US" sz="1100" u="none" strike="noStrike" dirty="0">
                          <a:solidFill>
                            <a:schemeClr val="bg2"/>
                          </a:solidFill>
                          <a:effectLst/>
                          <a:latin typeface="Arial" panose="020B0604020202020204" pitchFamily="34" charset="0"/>
                          <a:cs typeface="Arial" panose="020B0604020202020204" pitchFamily="34" charset="0"/>
                        </a:rPr>
                        <a:t>NR (NR)</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1035447"/>
                  </a:ext>
                </a:extLst>
              </a:tr>
            </a:tbl>
          </a:graphicData>
        </a:graphic>
      </p:graphicFrame>
      <p:sp>
        <p:nvSpPr>
          <p:cNvPr id="35" name="TextBox 34">
            <a:extLst>
              <a:ext uri="{FF2B5EF4-FFF2-40B4-BE49-F238E27FC236}">
                <a16:creationId xmlns:a16="http://schemas.microsoft.com/office/drawing/2014/main" id="{33B3E133-14A5-5D38-AAF6-25810273F0D8}"/>
              </a:ext>
            </a:extLst>
          </p:cNvPr>
          <p:cNvSpPr txBox="1"/>
          <p:nvPr/>
        </p:nvSpPr>
        <p:spPr>
          <a:xfrm>
            <a:off x="8505893" y="3524391"/>
            <a:ext cx="3528027" cy="707886"/>
          </a:xfrm>
          <a:prstGeom prst="rect">
            <a:avLst/>
          </a:prstGeom>
          <a:noFill/>
          <a:ln>
            <a:solidFill>
              <a:schemeClr val="bg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Arial" panose="020B0604020202020204"/>
                <a:ea typeface="MS PGothic" charset="0"/>
                <a:cs typeface="+mn-cs"/>
              </a:rPr>
              <a:t>HR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Arial" panose="020B0604020202020204"/>
                <a:ea typeface="MS PGothic" charset="0"/>
                <a:cs typeface="Arial" panose="020B0604020202020204" pitchFamily="34" charset="0"/>
              </a:rPr>
              <a:t>0.07 (0.03–0.14); </a:t>
            </a:r>
            <a:r>
              <a:rPr kumimoji="0" lang="en-US" sz="2000" b="1" i="1" u="none" strike="noStrike" kern="1200" cap="none" spc="0" normalizeH="0" baseline="0" noProof="0" dirty="0">
                <a:ln>
                  <a:noFill/>
                </a:ln>
                <a:solidFill>
                  <a:srgbClr val="5B9BD5"/>
                </a:solidFill>
                <a:effectLst/>
                <a:uLnTx/>
                <a:uFillTx/>
                <a:latin typeface="Arial" panose="020B0604020202020204"/>
                <a:ea typeface="MS PGothic" charset="0"/>
                <a:cs typeface="Arial" panose="020B0604020202020204" pitchFamily="34" charset="0"/>
              </a:rPr>
              <a:t>P</a:t>
            </a:r>
            <a:r>
              <a:rPr kumimoji="0" lang="en-US" sz="2000" b="1" i="0" u="none" strike="noStrike" kern="1200" cap="none" spc="0" normalizeH="0" baseline="0" noProof="0" dirty="0">
                <a:ln>
                  <a:noFill/>
                </a:ln>
                <a:solidFill>
                  <a:srgbClr val="5B9BD5"/>
                </a:solidFill>
                <a:effectLst/>
                <a:uLnTx/>
                <a:uFillTx/>
                <a:latin typeface="Arial" panose="020B0604020202020204"/>
                <a:ea typeface="MS PGothic" charset="0"/>
                <a:cs typeface="Arial" panose="020B0604020202020204" pitchFamily="34" charset="0"/>
              </a:rPr>
              <a:t>&lt;0.0001</a:t>
            </a:r>
            <a:r>
              <a:rPr kumimoji="0" lang="en-US" sz="2000" b="1" i="0" u="none" strike="noStrike" kern="1200" cap="none" spc="0" normalizeH="0" baseline="30000" noProof="0" dirty="0">
                <a:ln>
                  <a:noFill/>
                </a:ln>
                <a:solidFill>
                  <a:srgbClr val="5B9BD5"/>
                </a:solidFill>
                <a:effectLst/>
                <a:uLnTx/>
                <a:uFillTx/>
                <a:latin typeface="Arial" panose="020B0604020202020204"/>
                <a:ea typeface="MS PGothic" charset="0"/>
                <a:cs typeface="Arial" panose="020B0604020202020204" pitchFamily="34" charset="0"/>
              </a:rPr>
              <a:t>a</a:t>
            </a:r>
          </a:p>
        </p:txBody>
      </p:sp>
      <p:graphicFrame>
        <p:nvGraphicFramePr>
          <p:cNvPr id="605" name="Table 36">
            <a:extLst>
              <a:ext uri="{FF2B5EF4-FFF2-40B4-BE49-F238E27FC236}">
                <a16:creationId xmlns:a16="http://schemas.microsoft.com/office/drawing/2014/main" id="{4FF46D64-F142-EABE-FF76-826DD05E289D}"/>
              </a:ext>
            </a:extLst>
          </p:cNvPr>
          <p:cNvGraphicFramePr>
            <a:graphicFrameLocks noGrp="1"/>
          </p:cNvGraphicFramePr>
          <p:nvPr/>
        </p:nvGraphicFramePr>
        <p:xfrm>
          <a:off x="58795" y="5279474"/>
          <a:ext cx="8089166" cy="518160"/>
        </p:xfrm>
        <a:graphic>
          <a:graphicData uri="http://schemas.openxmlformats.org/drawingml/2006/table">
            <a:tbl>
              <a:tblPr>
                <a:tableStyleId>{5C22544A-7EE6-4342-B048-85BDC9FD1C3A}</a:tableStyleId>
              </a:tblPr>
              <a:tblGrid>
                <a:gridCol w="1053725">
                  <a:extLst>
                    <a:ext uri="{9D8B030D-6E8A-4147-A177-3AD203B41FA5}">
                      <a16:colId xmlns:a16="http://schemas.microsoft.com/office/drawing/2014/main" val="140014209"/>
                    </a:ext>
                  </a:extLst>
                </a:gridCol>
                <a:gridCol w="209550">
                  <a:extLst>
                    <a:ext uri="{9D8B030D-6E8A-4147-A177-3AD203B41FA5}">
                      <a16:colId xmlns:a16="http://schemas.microsoft.com/office/drawing/2014/main" val="2032646413"/>
                    </a:ext>
                  </a:extLst>
                </a:gridCol>
                <a:gridCol w="110361">
                  <a:extLst>
                    <a:ext uri="{9D8B030D-6E8A-4147-A177-3AD203B41FA5}">
                      <a16:colId xmlns:a16="http://schemas.microsoft.com/office/drawing/2014/main" val="3297370421"/>
                    </a:ext>
                  </a:extLst>
                </a:gridCol>
                <a:gridCol w="223851">
                  <a:extLst>
                    <a:ext uri="{9D8B030D-6E8A-4147-A177-3AD203B41FA5}">
                      <a16:colId xmlns:a16="http://schemas.microsoft.com/office/drawing/2014/main" val="3034628564"/>
                    </a:ext>
                  </a:extLst>
                </a:gridCol>
                <a:gridCol w="223851">
                  <a:extLst>
                    <a:ext uri="{9D8B030D-6E8A-4147-A177-3AD203B41FA5}">
                      <a16:colId xmlns:a16="http://schemas.microsoft.com/office/drawing/2014/main" val="407824820"/>
                    </a:ext>
                  </a:extLst>
                </a:gridCol>
                <a:gridCol w="223851">
                  <a:extLst>
                    <a:ext uri="{9D8B030D-6E8A-4147-A177-3AD203B41FA5}">
                      <a16:colId xmlns:a16="http://schemas.microsoft.com/office/drawing/2014/main" val="1444845738"/>
                    </a:ext>
                  </a:extLst>
                </a:gridCol>
                <a:gridCol w="223851">
                  <a:extLst>
                    <a:ext uri="{9D8B030D-6E8A-4147-A177-3AD203B41FA5}">
                      <a16:colId xmlns:a16="http://schemas.microsoft.com/office/drawing/2014/main" val="2609212394"/>
                    </a:ext>
                  </a:extLst>
                </a:gridCol>
                <a:gridCol w="223851">
                  <a:extLst>
                    <a:ext uri="{9D8B030D-6E8A-4147-A177-3AD203B41FA5}">
                      <a16:colId xmlns:a16="http://schemas.microsoft.com/office/drawing/2014/main" val="1974706796"/>
                    </a:ext>
                  </a:extLst>
                </a:gridCol>
                <a:gridCol w="223851">
                  <a:extLst>
                    <a:ext uri="{9D8B030D-6E8A-4147-A177-3AD203B41FA5}">
                      <a16:colId xmlns:a16="http://schemas.microsoft.com/office/drawing/2014/main" val="4066042805"/>
                    </a:ext>
                  </a:extLst>
                </a:gridCol>
                <a:gridCol w="223851">
                  <a:extLst>
                    <a:ext uri="{9D8B030D-6E8A-4147-A177-3AD203B41FA5}">
                      <a16:colId xmlns:a16="http://schemas.microsoft.com/office/drawing/2014/main" val="1808537197"/>
                    </a:ext>
                  </a:extLst>
                </a:gridCol>
                <a:gridCol w="223851">
                  <a:extLst>
                    <a:ext uri="{9D8B030D-6E8A-4147-A177-3AD203B41FA5}">
                      <a16:colId xmlns:a16="http://schemas.microsoft.com/office/drawing/2014/main" val="1005555721"/>
                    </a:ext>
                  </a:extLst>
                </a:gridCol>
                <a:gridCol w="223851">
                  <a:extLst>
                    <a:ext uri="{9D8B030D-6E8A-4147-A177-3AD203B41FA5}">
                      <a16:colId xmlns:a16="http://schemas.microsoft.com/office/drawing/2014/main" val="666296527"/>
                    </a:ext>
                  </a:extLst>
                </a:gridCol>
                <a:gridCol w="223851">
                  <a:extLst>
                    <a:ext uri="{9D8B030D-6E8A-4147-A177-3AD203B41FA5}">
                      <a16:colId xmlns:a16="http://schemas.microsoft.com/office/drawing/2014/main" val="2290868769"/>
                    </a:ext>
                  </a:extLst>
                </a:gridCol>
                <a:gridCol w="223851">
                  <a:extLst>
                    <a:ext uri="{9D8B030D-6E8A-4147-A177-3AD203B41FA5}">
                      <a16:colId xmlns:a16="http://schemas.microsoft.com/office/drawing/2014/main" val="3961046492"/>
                    </a:ext>
                  </a:extLst>
                </a:gridCol>
                <a:gridCol w="223851">
                  <a:extLst>
                    <a:ext uri="{9D8B030D-6E8A-4147-A177-3AD203B41FA5}">
                      <a16:colId xmlns:a16="http://schemas.microsoft.com/office/drawing/2014/main" val="2840222137"/>
                    </a:ext>
                  </a:extLst>
                </a:gridCol>
                <a:gridCol w="223851">
                  <a:extLst>
                    <a:ext uri="{9D8B030D-6E8A-4147-A177-3AD203B41FA5}">
                      <a16:colId xmlns:a16="http://schemas.microsoft.com/office/drawing/2014/main" val="1949732856"/>
                    </a:ext>
                  </a:extLst>
                </a:gridCol>
                <a:gridCol w="223851">
                  <a:extLst>
                    <a:ext uri="{9D8B030D-6E8A-4147-A177-3AD203B41FA5}">
                      <a16:colId xmlns:a16="http://schemas.microsoft.com/office/drawing/2014/main" val="3554782968"/>
                    </a:ext>
                  </a:extLst>
                </a:gridCol>
                <a:gridCol w="223851">
                  <a:extLst>
                    <a:ext uri="{9D8B030D-6E8A-4147-A177-3AD203B41FA5}">
                      <a16:colId xmlns:a16="http://schemas.microsoft.com/office/drawing/2014/main" val="1421745787"/>
                    </a:ext>
                  </a:extLst>
                </a:gridCol>
                <a:gridCol w="223851">
                  <a:extLst>
                    <a:ext uri="{9D8B030D-6E8A-4147-A177-3AD203B41FA5}">
                      <a16:colId xmlns:a16="http://schemas.microsoft.com/office/drawing/2014/main" val="1280299238"/>
                    </a:ext>
                  </a:extLst>
                </a:gridCol>
                <a:gridCol w="223851">
                  <a:extLst>
                    <a:ext uri="{9D8B030D-6E8A-4147-A177-3AD203B41FA5}">
                      <a16:colId xmlns:a16="http://schemas.microsoft.com/office/drawing/2014/main" val="4269198777"/>
                    </a:ext>
                  </a:extLst>
                </a:gridCol>
                <a:gridCol w="223851">
                  <a:extLst>
                    <a:ext uri="{9D8B030D-6E8A-4147-A177-3AD203B41FA5}">
                      <a16:colId xmlns:a16="http://schemas.microsoft.com/office/drawing/2014/main" val="453097047"/>
                    </a:ext>
                  </a:extLst>
                </a:gridCol>
                <a:gridCol w="223851">
                  <a:extLst>
                    <a:ext uri="{9D8B030D-6E8A-4147-A177-3AD203B41FA5}">
                      <a16:colId xmlns:a16="http://schemas.microsoft.com/office/drawing/2014/main" val="3147066855"/>
                    </a:ext>
                  </a:extLst>
                </a:gridCol>
                <a:gridCol w="223851">
                  <a:extLst>
                    <a:ext uri="{9D8B030D-6E8A-4147-A177-3AD203B41FA5}">
                      <a16:colId xmlns:a16="http://schemas.microsoft.com/office/drawing/2014/main" val="3316884753"/>
                    </a:ext>
                  </a:extLst>
                </a:gridCol>
                <a:gridCol w="223851">
                  <a:extLst>
                    <a:ext uri="{9D8B030D-6E8A-4147-A177-3AD203B41FA5}">
                      <a16:colId xmlns:a16="http://schemas.microsoft.com/office/drawing/2014/main" val="108671396"/>
                    </a:ext>
                  </a:extLst>
                </a:gridCol>
                <a:gridCol w="223851">
                  <a:extLst>
                    <a:ext uri="{9D8B030D-6E8A-4147-A177-3AD203B41FA5}">
                      <a16:colId xmlns:a16="http://schemas.microsoft.com/office/drawing/2014/main" val="3809800305"/>
                    </a:ext>
                  </a:extLst>
                </a:gridCol>
                <a:gridCol w="223851">
                  <a:extLst>
                    <a:ext uri="{9D8B030D-6E8A-4147-A177-3AD203B41FA5}">
                      <a16:colId xmlns:a16="http://schemas.microsoft.com/office/drawing/2014/main" val="3905885817"/>
                    </a:ext>
                  </a:extLst>
                </a:gridCol>
                <a:gridCol w="223851">
                  <a:extLst>
                    <a:ext uri="{9D8B030D-6E8A-4147-A177-3AD203B41FA5}">
                      <a16:colId xmlns:a16="http://schemas.microsoft.com/office/drawing/2014/main" val="2621390342"/>
                    </a:ext>
                  </a:extLst>
                </a:gridCol>
                <a:gridCol w="223851">
                  <a:extLst>
                    <a:ext uri="{9D8B030D-6E8A-4147-A177-3AD203B41FA5}">
                      <a16:colId xmlns:a16="http://schemas.microsoft.com/office/drawing/2014/main" val="340071785"/>
                    </a:ext>
                  </a:extLst>
                </a:gridCol>
                <a:gridCol w="223851">
                  <a:extLst>
                    <a:ext uri="{9D8B030D-6E8A-4147-A177-3AD203B41FA5}">
                      <a16:colId xmlns:a16="http://schemas.microsoft.com/office/drawing/2014/main" val="3796112928"/>
                    </a:ext>
                  </a:extLst>
                </a:gridCol>
                <a:gridCol w="223851">
                  <a:extLst>
                    <a:ext uri="{9D8B030D-6E8A-4147-A177-3AD203B41FA5}">
                      <a16:colId xmlns:a16="http://schemas.microsoft.com/office/drawing/2014/main" val="3597694153"/>
                    </a:ext>
                  </a:extLst>
                </a:gridCol>
                <a:gridCol w="223851">
                  <a:extLst>
                    <a:ext uri="{9D8B030D-6E8A-4147-A177-3AD203B41FA5}">
                      <a16:colId xmlns:a16="http://schemas.microsoft.com/office/drawing/2014/main" val="2579263039"/>
                    </a:ext>
                  </a:extLst>
                </a:gridCol>
                <a:gridCol w="223851">
                  <a:extLst>
                    <a:ext uri="{9D8B030D-6E8A-4147-A177-3AD203B41FA5}">
                      <a16:colId xmlns:a16="http://schemas.microsoft.com/office/drawing/2014/main" val="200013331"/>
                    </a:ext>
                  </a:extLst>
                </a:gridCol>
                <a:gridCol w="223851">
                  <a:extLst>
                    <a:ext uri="{9D8B030D-6E8A-4147-A177-3AD203B41FA5}">
                      <a16:colId xmlns:a16="http://schemas.microsoft.com/office/drawing/2014/main" val="2419452249"/>
                    </a:ext>
                  </a:extLst>
                </a:gridCol>
              </a:tblGrid>
              <a:tr h="115200">
                <a:tc gridSpan="33">
                  <a:txBody>
                    <a:bodyPr/>
                    <a:lstStyle/>
                    <a:p>
                      <a:r>
                        <a:rPr lang="en-US" sz="900" b="1" dirty="0">
                          <a:solidFill>
                            <a:schemeClr val="bg2"/>
                          </a:solidFill>
                          <a:latin typeface="+mn-lt"/>
                        </a:rPr>
                        <a:t>Patients at risk</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9017493"/>
                  </a:ext>
                </a:extLst>
              </a:tr>
              <a:tr h="115200">
                <a:tc>
                  <a:txBody>
                    <a:bodyPr/>
                    <a:lstStyle/>
                    <a:p>
                      <a:r>
                        <a:rPr lang="en-US" sz="800" dirty="0">
                          <a:solidFill>
                            <a:schemeClr val="accent5"/>
                          </a:solidFill>
                          <a:latin typeface="+mn-lt"/>
                        </a:rPr>
                        <a:t>Enzalutamide</a:t>
                      </a:r>
                      <a:br>
                        <a:rPr lang="en-US" sz="800" dirty="0">
                          <a:solidFill>
                            <a:schemeClr val="accent5"/>
                          </a:solidFill>
                          <a:latin typeface="+mn-lt"/>
                        </a:rPr>
                      </a:br>
                      <a:r>
                        <a:rPr lang="en-US" sz="800" dirty="0">
                          <a:solidFill>
                            <a:schemeClr val="accent5"/>
                          </a:solidFill>
                          <a:latin typeface="+mn-lt"/>
                        </a:rPr>
                        <a:t>combination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355883"/>
                  </a:ext>
                </a:extLst>
              </a:tr>
              <a:tr h="115200">
                <a:tc>
                  <a:txBody>
                    <a:bodyPr/>
                    <a:lstStyle/>
                    <a:p>
                      <a:r>
                        <a:rPr lang="en-US" sz="800" dirty="0">
                          <a:solidFill>
                            <a:schemeClr val="accent2"/>
                          </a:solidFill>
                          <a:latin typeface="+mn-lt"/>
                        </a:rPr>
                        <a:t>Leuprolide acetate</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dirty="0">
                        <a:solidFill>
                          <a:schemeClr val="accent2"/>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428550"/>
                  </a:ext>
                </a:extLst>
              </a:tr>
            </a:tbl>
          </a:graphicData>
        </a:graphic>
      </p:graphicFrame>
      <p:graphicFrame>
        <p:nvGraphicFramePr>
          <p:cNvPr id="606" name="Table 36">
            <a:extLst>
              <a:ext uri="{FF2B5EF4-FFF2-40B4-BE49-F238E27FC236}">
                <a16:creationId xmlns:a16="http://schemas.microsoft.com/office/drawing/2014/main" id="{5CC6FF36-3EBE-7E88-1140-7C6BA9B661DB}"/>
              </a:ext>
            </a:extLst>
          </p:cNvPr>
          <p:cNvGraphicFramePr>
            <a:graphicFrameLocks noGrp="1"/>
          </p:cNvGraphicFramePr>
          <p:nvPr/>
        </p:nvGraphicFramePr>
        <p:xfrm>
          <a:off x="783463" y="5261784"/>
          <a:ext cx="7462432" cy="524125"/>
        </p:xfrm>
        <a:graphic>
          <a:graphicData uri="http://schemas.openxmlformats.org/drawingml/2006/table">
            <a:tbl>
              <a:tblPr>
                <a:tableStyleId>{5C22544A-7EE6-4342-B048-85BDC9FD1C3A}</a:tableStyleId>
              </a:tblPr>
              <a:tblGrid>
                <a:gridCol w="466402">
                  <a:extLst>
                    <a:ext uri="{9D8B030D-6E8A-4147-A177-3AD203B41FA5}">
                      <a16:colId xmlns:a16="http://schemas.microsoft.com/office/drawing/2014/main" val="2032646413"/>
                    </a:ext>
                  </a:extLst>
                </a:gridCol>
                <a:gridCol w="466402">
                  <a:extLst>
                    <a:ext uri="{9D8B030D-6E8A-4147-A177-3AD203B41FA5}">
                      <a16:colId xmlns:a16="http://schemas.microsoft.com/office/drawing/2014/main" val="3034628564"/>
                    </a:ext>
                  </a:extLst>
                </a:gridCol>
                <a:gridCol w="466402">
                  <a:extLst>
                    <a:ext uri="{9D8B030D-6E8A-4147-A177-3AD203B41FA5}">
                      <a16:colId xmlns:a16="http://schemas.microsoft.com/office/drawing/2014/main" val="1444845738"/>
                    </a:ext>
                  </a:extLst>
                </a:gridCol>
                <a:gridCol w="466402">
                  <a:extLst>
                    <a:ext uri="{9D8B030D-6E8A-4147-A177-3AD203B41FA5}">
                      <a16:colId xmlns:a16="http://schemas.microsoft.com/office/drawing/2014/main" val="1974706796"/>
                    </a:ext>
                  </a:extLst>
                </a:gridCol>
                <a:gridCol w="466402">
                  <a:extLst>
                    <a:ext uri="{9D8B030D-6E8A-4147-A177-3AD203B41FA5}">
                      <a16:colId xmlns:a16="http://schemas.microsoft.com/office/drawing/2014/main" val="1808537197"/>
                    </a:ext>
                  </a:extLst>
                </a:gridCol>
                <a:gridCol w="466402">
                  <a:extLst>
                    <a:ext uri="{9D8B030D-6E8A-4147-A177-3AD203B41FA5}">
                      <a16:colId xmlns:a16="http://schemas.microsoft.com/office/drawing/2014/main" val="666296527"/>
                    </a:ext>
                  </a:extLst>
                </a:gridCol>
                <a:gridCol w="466402">
                  <a:extLst>
                    <a:ext uri="{9D8B030D-6E8A-4147-A177-3AD203B41FA5}">
                      <a16:colId xmlns:a16="http://schemas.microsoft.com/office/drawing/2014/main" val="3961046492"/>
                    </a:ext>
                  </a:extLst>
                </a:gridCol>
                <a:gridCol w="466402">
                  <a:extLst>
                    <a:ext uri="{9D8B030D-6E8A-4147-A177-3AD203B41FA5}">
                      <a16:colId xmlns:a16="http://schemas.microsoft.com/office/drawing/2014/main" val="1949732856"/>
                    </a:ext>
                  </a:extLst>
                </a:gridCol>
                <a:gridCol w="466402">
                  <a:extLst>
                    <a:ext uri="{9D8B030D-6E8A-4147-A177-3AD203B41FA5}">
                      <a16:colId xmlns:a16="http://schemas.microsoft.com/office/drawing/2014/main" val="1421745787"/>
                    </a:ext>
                  </a:extLst>
                </a:gridCol>
                <a:gridCol w="466402">
                  <a:extLst>
                    <a:ext uri="{9D8B030D-6E8A-4147-A177-3AD203B41FA5}">
                      <a16:colId xmlns:a16="http://schemas.microsoft.com/office/drawing/2014/main" val="4269198777"/>
                    </a:ext>
                  </a:extLst>
                </a:gridCol>
                <a:gridCol w="466402">
                  <a:extLst>
                    <a:ext uri="{9D8B030D-6E8A-4147-A177-3AD203B41FA5}">
                      <a16:colId xmlns:a16="http://schemas.microsoft.com/office/drawing/2014/main" val="3147066855"/>
                    </a:ext>
                  </a:extLst>
                </a:gridCol>
                <a:gridCol w="466402">
                  <a:extLst>
                    <a:ext uri="{9D8B030D-6E8A-4147-A177-3AD203B41FA5}">
                      <a16:colId xmlns:a16="http://schemas.microsoft.com/office/drawing/2014/main" val="3905885817"/>
                    </a:ext>
                  </a:extLst>
                </a:gridCol>
                <a:gridCol w="466402">
                  <a:extLst>
                    <a:ext uri="{9D8B030D-6E8A-4147-A177-3AD203B41FA5}">
                      <a16:colId xmlns:a16="http://schemas.microsoft.com/office/drawing/2014/main" val="340071785"/>
                    </a:ext>
                  </a:extLst>
                </a:gridCol>
                <a:gridCol w="466402">
                  <a:extLst>
                    <a:ext uri="{9D8B030D-6E8A-4147-A177-3AD203B41FA5}">
                      <a16:colId xmlns:a16="http://schemas.microsoft.com/office/drawing/2014/main" val="3597694153"/>
                    </a:ext>
                  </a:extLst>
                </a:gridCol>
                <a:gridCol w="466402">
                  <a:extLst>
                    <a:ext uri="{9D8B030D-6E8A-4147-A177-3AD203B41FA5}">
                      <a16:colId xmlns:a16="http://schemas.microsoft.com/office/drawing/2014/main" val="200013331"/>
                    </a:ext>
                  </a:extLst>
                </a:gridCol>
                <a:gridCol w="466402">
                  <a:extLst>
                    <a:ext uri="{9D8B030D-6E8A-4147-A177-3AD203B41FA5}">
                      <a16:colId xmlns:a16="http://schemas.microsoft.com/office/drawing/2014/main" val="3645638357"/>
                    </a:ext>
                  </a:extLst>
                </a:gridCol>
              </a:tblGrid>
              <a:tr h="142468">
                <a:tc gridSpan="16">
                  <a:txBody>
                    <a:bodyPr/>
                    <a:lstStyle/>
                    <a:p>
                      <a:pPr algn="ctr"/>
                      <a:endParaRPr lang="en-US" sz="1000" dirty="0">
                        <a:solidFill>
                          <a:schemeClr val="accent5"/>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solidFill>
                          <a:srgbClr val="FF0000"/>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9017493"/>
                  </a:ext>
                </a:extLst>
              </a:tr>
              <a:tr h="227950">
                <a:tc>
                  <a:txBody>
                    <a:bodyPr/>
                    <a:lstStyle/>
                    <a:p>
                      <a:pPr algn="ctr" fontAlgn="b"/>
                      <a:r>
                        <a:rPr lang="en-US" sz="800" b="1" i="0" u="none" strike="noStrike" dirty="0">
                          <a:solidFill>
                            <a:schemeClr val="accent5"/>
                          </a:solidFill>
                          <a:effectLst/>
                          <a:latin typeface="+mn-lt"/>
                        </a:rPr>
                        <a:t>355</a:t>
                      </a:r>
                      <a:br>
                        <a:rPr lang="en-US" sz="800" b="1" i="0" u="none" strike="noStrike" dirty="0">
                          <a:solidFill>
                            <a:schemeClr val="accent1"/>
                          </a:solidFill>
                          <a:effectLst/>
                          <a:latin typeface="+mn-lt"/>
                        </a:rPr>
                      </a:br>
                      <a:endParaRPr lang="en-US" sz="800" b="1" i="0" u="none" strike="noStrike" dirty="0">
                        <a:solidFill>
                          <a:schemeClr val="accent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337</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326</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319</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302</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286</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270</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260</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247</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230</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175</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119</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75</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37</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12</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5"/>
                          </a:solidFill>
                          <a:effectLst/>
                          <a:latin typeface="+mn-lt"/>
                        </a:rPr>
                        <a:t>0</a:t>
                      </a:r>
                      <a:br>
                        <a:rPr lang="en-US" sz="800" b="1" i="0" u="none" strike="noStrike" dirty="0">
                          <a:solidFill>
                            <a:schemeClr val="accent5"/>
                          </a:solidFill>
                          <a:effectLst/>
                          <a:latin typeface="+mn-lt"/>
                        </a:rPr>
                      </a:br>
                      <a:endParaRPr lang="en-US" sz="800" b="1" i="0" u="none" strike="noStrike" dirty="0">
                        <a:solidFill>
                          <a:schemeClr val="accent5"/>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355883"/>
                  </a:ext>
                </a:extLst>
              </a:tr>
              <a:tr h="127885">
                <a:tc>
                  <a:txBody>
                    <a:bodyPr/>
                    <a:lstStyle/>
                    <a:p>
                      <a:pPr algn="ctr" fontAlgn="b"/>
                      <a:r>
                        <a:rPr lang="en-US" sz="800" b="1" i="0" u="none" strike="noStrike" dirty="0">
                          <a:solidFill>
                            <a:schemeClr val="accent2"/>
                          </a:solidFill>
                          <a:effectLst/>
                          <a:latin typeface="+mn-lt"/>
                        </a:rPr>
                        <a:t>358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341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314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293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268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253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223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201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182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168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128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83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42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20</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1" i="0" u="none" strike="noStrike" dirty="0">
                          <a:solidFill>
                            <a:schemeClr val="accent2"/>
                          </a:solidFill>
                          <a:effectLst/>
                          <a:latin typeface="+mn-lt"/>
                        </a:rPr>
                        <a:t>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428550"/>
                  </a:ext>
                </a:extLst>
              </a:tr>
            </a:tbl>
          </a:graphicData>
        </a:graphic>
      </p:graphicFrame>
      <p:sp>
        <p:nvSpPr>
          <p:cNvPr id="1676" name="Rectangle 306">
            <a:extLst>
              <a:ext uri="{FF2B5EF4-FFF2-40B4-BE49-F238E27FC236}">
                <a16:creationId xmlns:a16="http://schemas.microsoft.com/office/drawing/2014/main" id="{4F4623FE-1FD7-9694-A442-949A8B5D6C6E}"/>
              </a:ext>
            </a:extLst>
          </p:cNvPr>
          <p:cNvSpPr>
            <a:spLocks noChangeArrowheads="1"/>
          </p:cNvSpPr>
          <p:nvPr/>
        </p:nvSpPr>
        <p:spPr bwMode="auto">
          <a:xfrm>
            <a:off x="1402372" y="2938305"/>
            <a:ext cx="58727" cy="59779"/>
          </a:xfrm>
          <a:prstGeom prst="rect">
            <a:avLst/>
          </a:prstGeom>
          <a:noFill/>
          <a:ln w="63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1677" name="Freeform 135">
            <a:extLst>
              <a:ext uri="{FF2B5EF4-FFF2-40B4-BE49-F238E27FC236}">
                <a16:creationId xmlns:a16="http://schemas.microsoft.com/office/drawing/2014/main" id="{B54A610E-06A4-4E30-205A-DA1D4E5BAAC1}"/>
              </a:ext>
            </a:extLst>
          </p:cNvPr>
          <p:cNvSpPr>
            <a:spLocks/>
          </p:cNvSpPr>
          <p:nvPr/>
        </p:nvSpPr>
        <p:spPr bwMode="auto">
          <a:xfrm>
            <a:off x="1403459" y="3171562"/>
            <a:ext cx="56552" cy="52169"/>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cxnSp>
        <p:nvCxnSpPr>
          <p:cNvPr id="1678" name="Straight Connector 1677">
            <a:extLst>
              <a:ext uri="{FF2B5EF4-FFF2-40B4-BE49-F238E27FC236}">
                <a16:creationId xmlns:a16="http://schemas.microsoft.com/office/drawing/2014/main" id="{14A6A093-D93F-7E42-69EA-8C9A66179073}"/>
              </a:ext>
            </a:extLst>
          </p:cNvPr>
          <p:cNvCxnSpPr/>
          <p:nvPr/>
        </p:nvCxnSpPr>
        <p:spPr>
          <a:xfrm>
            <a:off x="1300043" y="2969977"/>
            <a:ext cx="263385" cy="0"/>
          </a:xfrm>
          <a:prstGeom prst="line">
            <a:avLst/>
          </a:prstGeom>
          <a:noFill/>
          <a:ln w="190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79" name="Straight Connector 1678">
            <a:extLst>
              <a:ext uri="{FF2B5EF4-FFF2-40B4-BE49-F238E27FC236}">
                <a16:creationId xmlns:a16="http://schemas.microsoft.com/office/drawing/2014/main" id="{CE9E4714-0189-7750-AF8E-FECDA041CE20}"/>
              </a:ext>
            </a:extLst>
          </p:cNvPr>
          <p:cNvCxnSpPr/>
          <p:nvPr/>
        </p:nvCxnSpPr>
        <p:spPr>
          <a:xfrm>
            <a:off x="1300043" y="3197645"/>
            <a:ext cx="263385" cy="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2592" name="Rectangle 10">
            <a:extLst>
              <a:ext uri="{FF2B5EF4-FFF2-40B4-BE49-F238E27FC236}">
                <a16:creationId xmlns:a16="http://schemas.microsoft.com/office/drawing/2014/main" id="{4D4D1F0E-953E-6BD2-9309-C7AC0F414261}"/>
              </a:ext>
            </a:extLst>
          </p:cNvPr>
          <p:cNvSpPr>
            <a:spLocks noChangeArrowheads="1"/>
          </p:cNvSpPr>
          <p:nvPr/>
        </p:nvSpPr>
        <p:spPr bwMode="auto">
          <a:xfrm>
            <a:off x="1570416" y="2876014"/>
            <a:ext cx="1942373" cy="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0" rIns="72000" bIns="0" anchor="t">
            <a:spAutoFit/>
          </a:bodyPr>
          <a:lstStyle/>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Enzalutamide combination</a:t>
            </a:r>
          </a:p>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Arial" pitchFamily="34" charset="0"/>
                <a:ea typeface="MS PGothic" charset="0"/>
                <a:cs typeface="Arial" pitchFamily="34" charset="0"/>
              </a:rPr>
              <a:t>Leuprolide acetate</a:t>
            </a:r>
          </a:p>
        </p:txBody>
      </p:sp>
      <p:sp>
        <p:nvSpPr>
          <p:cNvPr id="2" name="TextBox 1">
            <a:extLst>
              <a:ext uri="{FF2B5EF4-FFF2-40B4-BE49-F238E27FC236}">
                <a16:creationId xmlns:a16="http://schemas.microsoft.com/office/drawing/2014/main" id="{5D6124E5-CA4C-B05F-903E-227F919A29C1}"/>
              </a:ext>
            </a:extLst>
          </p:cNvPr>
          <p:cNvSpPr txBox="1"/>
          <p:nvPr/>
        </p:nvSpPr>
        <p:spPr>
          <a:xfrm>
            <a:off x="9255227" y="6534426"/>
            <a:ext cx="284271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rial" panose="020B0604020202020204"/>
                <a:ea typeface="MS PGothic" charset="0"/>
                <a:cs typeface="+mn-cs"/>
              </a:rPr>
              <a:t>Shore N et al. AUA 2023;Abstract LBA02-09.</a:t>
            </a:r>
            <a:endParaRPr kumimoji="0" lang="en-US" sz="1000" b="0" i="0" u="none" strike="noStrike" kern="1200" cap="none" spc="0" normalizeH="0" baseline="0" noProof="0" dirty="0">
              <a:ln>
                <a:noFill/>
              </a:ln>
              <a:solidFill>
                <a:prstClr val="white"/>
              </a:solidFill>
              <a:effectLst/>
              <a:uLnTx/>
              <a:uFillTx/>
              <a:latin typeface="Calibri"/>
              <a:ea typeface="MS PGothic" charset="0"/>
              <a:cs typeface="+mn-cs"/>
            </a:endParaRPr>
          </a:p>
        </p:txBody>
      </p:sp>
      <p:pic>
        <p:nvPicPr>
          <p:cNvPr id="5" name="Picture 4" descr="A white outline of a pelican&#10;&#10;Description automatically generated">
            <a:extLst>
              <a:ext uri="{FF2B5EF4-FFF2-40B4-BE49-F238E27FC236}">
                <a16:creationId xmlns:a16="http://schemas.microsoft.com/office/drawing/2014/main" id="{2824C8CB-B8E5-9B94-0065-0409D1B47EE7}"/>
              </a:ext>
            </a:extLst>
          </p:cNvPr>
          <p:cNvPicPr>
            <a:picLocks noChangeAspect="1"/>
          </p:cNvPicPr>
          <p:nvPr/>
        </p:nvPicPr>
        <p:blipFill>
          <a:blip r:embed="rId4">
            <a:alphaModFix amt="90000"/>
            <a:extLst>
              <a:ext uri="{28A0092B-C50C-407E-A947-70E740481C1C}">
                <a14:useLocalDpi xmlns:a14="http://schemas.microsoft.com/office/drawing/2010/main" val="0"/>
              </a:ext>
            </a:extLst>
          </a:blip>
          <a:stretch>
            <a:fillRect/>
          </a:stretch>
        </p:blipFill>
        <p:spPr>
          <a:xfrm>
            <a:off x="2655805" y="2255553"/>
            <a:ext cx="3170452" cy="2396861"/>
          </a:xfrm>
          <a:prstGeom prst="rect">
            <a:avLst/>
          </a:prstGeom>
        </p:spPr>
      </p:pic>
    </p:spTree>
    <p:custDataLst>
      <p:tags r:id="rId1"/>
    </p:custDataLst>
    <p:extLst>
      <p:ext uri="{BB962C8B-B14F-4D97-AF65-F5344CB8AC3E}">
        <p14:creationId xmlns:p14="http://schemas.microsoft.com/office/powerpoint/2010/main" val="1032398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Androgen deprivation therapy for prostate cancer</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 </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3" name="Picture 2" descr="A person wearing a headset&#10;&#10;Description automatically generated">
            <a:extLst>
              <a:ext uri="{FF2B5EF4-FFF2-40B4-BE49-F238E27FC236}">
                <a16:creationId xmlns:a16="http://schemas.microsoft.com/office/drawing/2014/main" id="{4D2DF80A-521E-2809-EE0E-20213D2AA8AB}"/>
              </a:ext>
            </a:extLst>
          </p:cNvPr>
          <p:cNvPicPr>
            <a:picLocks noChangeAspect="1"/>
          </p:cNvPicPr>
          <p:nvPr/>
        </p:nvPicPr>
        <p:blipFill>
          <a:blip r:embed="rId3"/>
          <a:stretch>
            <a:fillRect/>
          </a:stretch>
        </p:blipFill>
        <p:spPr>
          <a:xfrm>
            <a:off x="3201317" y="2348254"/>
            <a:ext cx="5819606" cy="3273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8324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163" y="-121035"/>
            <a:ext cx="10515600" cy="662781"/>
          </a:xfrm>
        </p:spPr>
        <p:txBody>
          <a:bodyPr>
            <a:normAutofit/>
          </a:bodyPr>
          <a:lstStyle/>
          <a:p>
            <a:r>
              <a:rPr lang="en-US" sz="2400" b="1" dirty="0"/>
              <a:t>Major side effects associated with ADT</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7414" t="30085" r="28185" b="27580"/>
          <a:stretch/>
        </p:blipFill>
        <p:spPr>
          <a:xfrm>
            <a:off x="647163" y="363946"/>
            <a:ext cx="10897674" cy="6494054"/>
          </a:xfrm>
          <a:prstGeom prst="rect">
            <a:avLst/>
          </a:prstGeom>
        </p:spPr>
      </p:pic>
      <p:sp>
        <p:nvSpPr>
          <p:cNvPr id="4" name="TextBox 3">
            <a:extLst>
              <a:ext uri="{FF2B5EF4-FFF2-40B4-BE49-F238E27FC236}">
                <a16:creationId xmlns:a16="http://schemas.microsoft.com/office/drawing/2014/main" id="{0AC292DF-3340-ECDA-3B20-19B86E2CF69D}"/>
              </a:ext>
            </a:extLst>
          </p:cNvPr>
          <p:cNvSpPr txBox="1"/>
          <p:nvPr/>
        </p:nvSpPr>
        <p:spPr>
          <a:xfrm>
            <a:off x="9408368" y="5680"/>
            <a:ext cx="2810834" cy="307777"/>
          </a:xfrm>
          <a:prstGeom prst="rect">
            <a:avLst/>
          </a:prstGeom>
          <a:noFill/>
        </p:spPr>
        <p:txBody>
          <a:bodyPr wrap="none" rtlCol="0">
            <a:spAutoFit/>
          </a:bodyPr>
          <a:lstStyle/>
          <a:p>
            <a:r>
              <a:rPr lang="en-US" sz="1400" b="0" dirty="0">
                <a:solidFill>
                  <a:schemeClr val="tx1"/>
                </a:solidFill>
                <a:latin typeface="+mn-lt"/>
              </a:rPr>
              <a:t>Courtesy of Laurence Klotz, CM, MD</a:t>
            </a:r>
          </a:p>
        </p:txBody>
      </p:sp>
    </p:spTree>
    <p:extLst>
      <p:ext uri="{BB962C8B-B14F-4D97-AF65-F5344CB8AC3E}">
        <p14:creationId xmlns:p14="http://schemas.microsoft.com/office/powerpoint/2010/main" val="3766033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28700" y="1967266"/>
            <a:ext cx="2628900" cy="2547257"/>
          </a:xfrm>
          <a:noFill/>
        </p:spPr>
        <p:txBody>
          <a:bodyPr anchor="ctr">
            <a:normAutofit/>
          </a:bodyPr>
          <a:lstStyle/>
          <a:p>
            <a:pPr algn="ctr"/>
            <a:r>
              <a:rPr lang="en-US" sz="2800">
                <a:solidFill>
                  <a:srgbClr val="FFFFFF"/>
                </a:solidFill>
              </a:rPr>
              <a:t>Stimulation of immunocytes by LHRH may destabilize vascular plaques</a:t>
            </a:r>
          </a:p>
        </p:txBody>
      </p:sp>
      <p:pic>
        <p:nvPicPr>
          <p:cNvPr id="5" name="Picture 4" descr="yoni 2.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59496" y="0"/>
            <a:ext cx="9468224" cy="6604084"/>
          </a:xfrm>
          <a:prstGeom prst="rect">
            <a:avLst/>
          </a:prstGeom>
        </p:spPr>
      </p:pic>
      <p:sp>
        <p:nvSpPr>
          <p:cNvPr id="2" name="TextBox 1">
            <a:extLst>
              <a:ext uri="{FF2B5EF4-FFF2-40B4-BE49-F238E27FC236}">
                <a16:creationId xmlns:a16="http://schemas.microsoft.com/office/drawing/2014/main" id="{443523E0-C397-8E15-D3EA-9FB2A7DF2F04}"/>
              </a:ext>
            </a:extLst>
          </p:cNvPr>
          <p:cNvSpPr txBox="1"/>
          <p:nvPr/>
        </p:nvSpPr>
        <p:spPr>
          <a:xfrm>
            <a:off x="140382" y="6483265"/>
            <a:ext cx="2810834" cy="307777"/>
          </a:xfrm>
          <a:prstGeom prst="rect">
            <a:avLst/>
          </a:prstGeom>
          <a:noFill/>
        </p:spPr>
        <p:txBody>
          <a:bodyPr wrap="none" rtlCol="0">
            <a:spAutoFit/>
          </a:bodyPr>
          <a:lstStyle/>
          <a:p>
            <a:r>
              <a:rPr lang="en-US" sz="1400" b="0" dirty="0">
                <a:solidFill>
                  <a:schemeClr val="tx1"/>
                </a:solidFill>
                <a:latin typeface="+mn-lt"/>
              </a:rPr>
              <a:t>Courtesy of Laurence Klotz, CM, MD</a:t>
            </a:r>
          </a:p>
        </p:txBody>
      </p:sp>
      <p:sp>
        <p:nvSpPr>
          <p:cNvPr id="3" name="TextBox 2">
            <a:extLst>
              <a:ext uri="{FF2B5EF4-FFF2-40B4-BE49-F238E27FC236}">
                <a16:creationId xmlns:a16="http://schemas.microsoft.com/office/drawing/2014/main" id="{A200E763-7931-B078-31D1-1618315B9924}"/>
              </a:ext>
            </a:extLst>
          </p:cNvPr>
          <p:cNvSpPr txBox="1"/>
          <p:nvPr/>
        </p:nvSpPr>
        <p:spPr>
          <a:xfrm>
            <a:off x="8040216" y="6543675"/>
            <a:ext cx="3690690" cy="307777"/>
          </a:xfrm>
          <a:prstGeom prst="rect">
            <a:avLst/>
          </a:prstGeom>
          <a:noFill/>
        </p:spPr>
        <p:txBody>
          <a:bodyPr wrap="none" rtlCol="0">
            <a:spAutoFit/>
          </a:bodyPr>
          <a:lstStyle/>
          <a:p>
            <a:r>
              <a:rPr lang="en-US" sz="1400" b="0" dirty="0" err="1">
                <a:solidFill>
                  <a:schemeClr val="tx1"/>
                </a:solidFill>
                <a:latin typeface="+mn-lt"/>
              </a:rPr>
              <a:t>Tivesten</a:t>
            </a:r>
            <a:r>
              <a:rPr lang="en-US" sz="1400" b="0" dirty="0">
                <a:solidFill>
                  <a:schemeClr val="tx1"/>
                </a:solidFill>
                <a:latin typeface="+mn-lt"/>
              </a:rPr>
              <a:t> </a:t>
            </a:r>
            <a:r>
              <a:rPr lang="en-US" sz="1400" b="0" dirty="0" err="1">
                <a:solidFill>
                  <a:schemeClr val="tx1"/>
                </a:solidFill>
                <a:latin typeface="+mn-lt"/>
              </a:rPr>
              <a:t>Å</a:t>
            </a:r>
            <a:r>
              <a:rPr lang="en-US" sz="1400" b="0" dirty="0">
                <a:solidFill>
                  <a:schemeClr val="tx1"/>
                </a:solidFill>
                <a:latin typeface="+mn-lt"/>
              </a:rPr>
              <a:t> et al. </a:t>
            </a:r>
            <a:r>
              <a:rPr lang="en-US" sz="1400" b="0" i="1" dirty="0" err="1">
                <a:solidFill>
                  <a:schemeClr val="tx1"/>
                </a:solidFill>
                <a:latin typeface="+mn-lt"/>
              </a:rPr>
              <a:t>Urol</a:t>
            </a:r>
            <a:r>
              <a:rPr lang="en-US" sz="1400" b="0" i="1" dirty="0">
                <a:solidFill>
                  <a:schemeClr val="tx1"/>
                </a:solidFill>
                <a:latin typeface="+mn-lt"/>
              </a:rPr>
              <a:t> Oncol </a:t>
            </a:r>
            <a:r>
              <a:rPr lang="en-US" sz="1400" b="0" dirty="0">
                <a:solidFill>
                  <a:schemeClr val="tx1"/>
                </a:solidFill>
                <a:latin typeface="+mn-lt"/>
              </a:rPr>
              <a:t>2015;33(11):464-75.</a:t>
            </a:r>
          </a:p>
        </p:txBody>
      </p:sp>
    </p:spTree>
    <p:extLst>
      <p:ext uri="{BB962C8B-B14F-4D97-AF65-F5344CB8AC3E}">
        <p14:creationId xmlns:p14="http://schemas.microsoft.com/office/powerpoint/2010/main" val="2947689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C5E7-22ED-9045-9C39-FF7AD6DEB94D}"/>
              </a:ext>
            </a:extLst>
          </p:cNvPr>
          <p:cNvSpPr>
            <a:spLocks noGrp="1"/>
          </p:cNvSpPr>
          <p:nvPr>
            <p:ph type="title"/>
          </p:nvPr>
        </p:nvSpPr>
        <p:spPr>
          <a:xfrm>
            <a:off x="1153618" y="1239927"/>
            <a:ext cx="4008586" cy="4680583"/>
          </a:xfrm>
        </p:spPr>
        <p:txBody>
          <a:bodyPr anchor="ctr">
            <a:normAutofit/>
          </a:bodyPr>
          <a:lstStyle/>
          <a:p>
            <a:r>
              <a:rPr lang="en-US" sz="5200"/>
              <a:t>Unanswered questions:</a:t>
            </a:r>
          </a:p>
        </p:txBody>
      </p:sp>
      <p:graphicFrame>
        <p:nvGraphicFramePr>
          <p:cNvPr id="6" name="Content Placeholder 2">
            <a:extLst>
              <a:ext uri="{FF2B5EF4-FFF2-40B4-BE49-F238E27FC236}">
                <a16:creationId xmlns:a16="http://schemas.microsoft.com/office/drawing/2014/main" id="{FE7451A1-6D13-F0FB-4DEB-B38FDC5FFFBE}"/>
              </a:ext>
            </a:extLst>
          </p:cNvPr>
          <p:cNvGraphicFramePr>
            <a:graphicFrameLocks noGrp="1"/>
          </p:cNvGraphicFramePr>
          <p:nvPr>
            <p:ph idx="1"/>
          </p:nvPr>
        </p:nvGraphicFramePr>
        <p:xfrm>
          <a:off x="4803495" y="254643"/>
          <a:ext cx="6445566" cy="6129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B05D6F9-0571-D060-AD55-7BAC4D39957B}"/>
              </a:ext>
            </a:extLst>
          </p:cNvPr>
          <p:cNvSpPr txBox="1"/>
          <p:nvPr/>
        </p:nvSpPr>
        <p:spPr>
          <a:xfrm>
            <a:off x="140382" y="6483265"/>
            <a:ext cx="2810834" cy="307777"/>
          </a:xfrm>
          <a:prstGeom prst="rect">
            <a:avLst/>
          </a:prstGeom>
          <a:noFill/>
        </p:spPr>
        <p:txBody>
          <a:bodyPr wrap="none" rtlCol="0">
            <a:spAutoFit/>
          </a:bodyPr>
          <a:lstStyle/>
          <a:p>
            <a:r>
              <a:rPr lang="en-US" sz="1400" b="0" dirty="0">
                <a:solidFill>
                  <a:schemeClr val="tx1"/>
                </a:solidFill>
                <a:latin typeface="+mn-lt"/>
              </a:rPr>
              <a:t>Courtesy of Laurence Klotz, CM, MD</a:t>
            </a:r>
          </a:p>
        </p:txBody>
      </p:sp>
    </p:spTree>
    <p:extLst>
      <p:ext uri="{BB962C8B-B14F-4D97-AF65-F5344CB8AC3E}">
        <p14:creationId xmlns:p14="http://schemas.microsoft.com/office/powerpoint/2010/main" val="2375325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92345"/>
          </a:xfrm>
        </p:spPr>
        <p:txBody>
          <a:bodyPr/>
          <a:lstStyle/>
          <a:p>
            <a:r>
              <a:rPr lang="en-US" dirty="0">
                <a:solidFill>
                  <a:srgbClr val="0432FF"/>
                </a:solidFill>
              </a:rPr>
              <a:t>Faculty</a:t>
            </a:r>
          </a:p>
        </p:txBody>
      </p:sp>
      <p:sp>
        <p:nvSpPr>
          <p:cNvPr id="17" name="Text Box 7">
            <a:extLst>
              <a:ext uri="{FF2B5EF4-FFF2-40B4-BE49-F238E27FC236}">
                <a16:creationId xmlns:a16="http://schemas.microsoft.com/office/drawing/2014/main" id="{CCE30255-3114-D346-ACF6-C8EAE26F575B}"/>
              </a:ext>
            </a:extLst>
          </p:cNvPr>
          <p:cNvSpPr txBox="1">
            <a:spLocks noChangeArrowheads="1"/>
          </p:cNvSpPr>
          <p:nvPr/>
        </p:nvSpPr>
        <p:spPr bwMode="auto">
          <a:xfrm>
            <a:off x="2054480" y="4437112"/>
            <a:ext cx="425754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Brenda Martone, MSN, NP-BC,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Northwestern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Northwestern Memorial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Chicago, Illinois</a:t>
            </a:r>
          </a:p>
        </p:txBody>
      </p:sp>
      <p:pic>
        <p:nvPicPr>
          <p:cNvPr id="18" name="Picture 17">
            <a:extLst>
              <a:ext uri="{FF2B5EF4-FFF2-40B4-BE49-F238E27FC236}">
                <a16:creationId xmlns:a16="http://schemas.microsoft.com/office/drawing/2014/main" id="{FCB0BC0A-0C94-FB42-B854-0D0B17B363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3392" y="4437112"/>
            <a:ext cx="1371600" cy="1371600"/>
          </a:xfrm>
          <a:prstGeom prst="rect">
            <a:avLst/>
          </a:prstGeom>
        </p:spPr>
      </p:pic>
      <p:sp>
        <p:nvSpPr>
          <p:cNvPr id="5" name="Text Box 7">
            <a:extLst>
              <a:ext uri="{FF2B5EF4-FFF2-40B4-BE49-F238E27FC236}">
                <a16:creationId xmlns:a16="http://schemas.microsoft.com/office/drawing/2014/main" id="{ED154A66-2612-D431-7ACB-42FC2CE50575}"/>
              </a:ext>
            </a:extLst>
          </p:cNvPr>
          <p:cNvSpPr txBox="1">
            <a:spLocks noChangeArrowheads="1"/>
          </p:cNvSpPr>
          <p:nvPr/>
        </p:nvSpPr>
        <p:spPr bwMode="auto">
          <a:xfrm>
            <a:off x="2054481" y="1484784"/>
            <a:ext cx="411480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Andrew J Armstrong,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ScM</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Surgery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Pharmacology and Cancer Biology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Cancer Institute Center for Prostate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Urologic Cancers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Divisions of Medical Oncology and Urology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University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6" name="Picture 5">
            <a:extLst>
              <a:ext uri="{FF2B5EF4-FFF2-40B4-BE49-F238E27FC236}">
                <a16:creationId xmlns:a16="http://schemas.microsoft.com/office/drawing/2014/main" id="{92618185-9FF6-CE55-5A8F-CB475B3F5F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484784"/>
            <a:ext cx="1371600" cy="1371600"/>
          </a:xfrm>
          <a:prstGeom prst="rect">
            <a:avLst/>
          </a:prstGeom>
        </p:spPr>
      </p:pic>
      <p:sp>
        <p:nvSpPr>
          <p:cNvPr id="9" name="Text Box 7">
            <a:extLst>
              <a:ext uri="{FF2B5EF4-FFF2-40B4-BE49-F238E27FC236}">
                <a16:creationId xmlns:a16="http://schemas.microsoft.com/office/drawing/2014/main" id="{A8CF5FBE-D5C7-9B59-1103-6B6A0B5BEAB2}"/>
              </a:ext>
            </a:extLst>
          </p:cNvPr>
          <p:cNvSpPr txBox="1">
            <a:spLocks noChangeArrowheads="1"/>
          </p:cNvSpPr>
          <p:nvPr/>
        </p:nvSpPr>
        <p:spPr bwMode="auto">
          <a:xfrm>
            <a:off x="8122294" y="14847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0" name="Picture 9">
            <a:extLst>
              <a:ext uri="{FF2B5EF4-FFF2-40B4-BE49-F238E27FC236}">
                <a16:creationId xmlns:a16="http://schemas.microsoft.com/office/drawing/2014/main" id="{5F5A0747-F847-4E82-16A9-21129A11EB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72064" y="1484784"/>
            <a:ext cx="1371600" cy="1371600"/>
          </a:xfrm>
          <a:prstGeom prst="rect">
            <a:avLst/>
          </a:prstGeom>
        </p:spPr>
      </p:pic>
    </p:spTree>
    <p:extLst>
      <p:ext uri="{BB962C8B-B14F-4D97-AF65-F5344CB8AC3E}">
        <p14:creationId xmlns:p14="http://schemas.microsoft.com/office/powerpoint/2010/main" val="225454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white hat and glasses speaking into a microphone&#10;&#10;Description automatically generated">
            <a:extLst>
              <a:ext uri="{FF2B5EF4-FFF2-40B4-BE49-F238E27FC236}">
                <a16:creationId xmlns:a16="http://schemas.microsoft.com/office/drawing/2014/main" id="{C387FC70-DE08-827E-5C70-355F5E792B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724"/>
          <a:stretch/>
        </p:blipFill>
        <p:spPr>
          <a:xfrm>
            <a:off x="120650" y="68263"/>
            <a:ext cx="11125200" cy="6721475"/>
          </a:xfrm>
          <a:noFill/>
        </p:spPr>
      </p:pic>
    </p:spTree>
    <p:extLst>
      <p:ext uri="{BB962C8B-B14F-4D97-AF65-F5344CB8AC3E}">
        <p14:creationId xmlns:p14="http://schemas.microsoft.com/office/powerpoint/2010/main" val="11998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9E4DEF-F669-C7FD-4979-443D5B046E19}"/>
              </a:ext>
            </a:extLst>
          </p:cNvPr>
          <p:cNvSpPr/>
          <p:nvPr/>
        </p:nvSpPr>
        <p:spPr bwMode="auto">
          <a:xfrm>
            <a:off x="471172" y="1988840"/>
            <a:ext cx="10874516"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04528" y="1268760"/>
            <a:ext cx="10972800" cy="5303520"/>
          </a:xfrm>
        </p:spPr>
        <p:txBody>
          <a:bodyPr/>
          <a:lstStyle/>
          <a:p>
            <a:pPr marL="98425" indent="0">
              <a:lnSpc>
                <a:spcPct val="100000"/>
              </a:lnSpc>
              <a:spcBef>
                <a:spcPts val="2400"/>
              </a:spcBef>
              <a:spcAft>
                <a:spcPts val="0"/>
              </a:spcAft>
              <a:buNone/>
            </a:pPr>
            <a:r>
              <a:rPr lang="en-US" sz="2800" dirty="0">
                <a:solidFill>
                  <a:schemeClr val="tx1"/>
                </a:solidFill>
              </a:rPr>
              <a:t>INTRODUCTION: Overview of Prostate Cancer; Hormonal Therapy</a:t>
            </a:r>
          </a:p>
          <a:p>
            <a:pPr marL="98425" indent="0">
              <a:lnSpc>
                <a:spcPct val="100000"/>
              </a:lnSpc>
              <a:spcBef>
                <a:spcPts val="2400"/>
              </a:spcBef>
              <a:spcAft>
                <a:spcPts val="0"/>
              </a:spcAft>
              <a:buNone/>
            </a:pPr>
            <a:r>
              <a:rPr lang="en-US" sz="2800" dirty="0">
                <a:solidFill>
                  <a:schemeClr val="bg1"/>
                </a:solidFill>
              </a:rPr>
              <a:t>MODULE 1: Radiopharmaceuticals for the Management of Metastatic Castration-Resistant Prostate Cancer (</a:t>
            </a:r>
            <a:r>
              <a:rPr lang="en-US" sz="2800" dirty="0" err="1">
                <a:solidFill>
                  <a:schemeClr val="bg1"/>
                </a:solidFill>
              </a:rPr>
              <a:t>mCRPC</a:t>
            </a:r>
            <a:r>
              <a:rPr lang="en-US" sz="2800" dirty="0">
                <a:solidFill>
                  <a:schemeClr val="bg1"/>
                </a:solidFill>
              </a:rPr>
              <a:t>)</a:t>
            </a:r>
          </a:p>
          <a:p>
            <a:pPr marL="98425" indent="0">
              <a:lnSpc>
                <a:spcPct val="100000"/>
              </a:lnSpc>
              <a:spcBef>
                <a:spcPts val="2400"/>
              </a:spcBef>
              <a:spcAft>
                <a:spcPts val="0"/>
              </a:spcAft>
              <a:buNone/>
            </a:pPr>
            <a:r>
              <a:rPr lang="en-US" sz="2800" dirty="0">
                <a:solidFill>
                  <a:schemeClr val="tx1"/>
                </a:solidFill>
              </a:rPr>
              <a:t>MODULE 2: Biomarker Testing for </a:t>
            </a:r>
            <a:r>
              <a:rPr lang="en-US" sz="2800" dirty="0" err="1">
                <a:solidFill>
                  <a:schemeClr val="tx1"/>
                </a:solidFill>
              </a:rPr>
              <a:t>mCRPC</a:t>
            </a:r>
            <a:r>
              <a:rPr lang="en-US" sz="2800" dirty="0">
                <a:solidFill>
                  <a:schemeClr val="tx1"/>
                </a:solidFill>
              </a:rPr>
              <a:t>; PARP Inhibitors for </a:t>
            </a:r>
            <a:r>
              <a:rPr lang="en-US" sz="2800" dirty="0" err="1">
                <a:solidFill>
                  <a:schemeClr val="tx1"/>
                </a:solidFill>
              </a:rPr>
              <a:t>mCRPC</a:t>
            </a:r>
            <a:endParaRPr lang="en-US" sz="2800" dirty="0">
              <a:solidFill>
                <a:schemeClr val="tx1"/>
              </a:solidFill>
            </a:endParaRP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309713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279575" y="188640"/>
            <a:ext cx="9134829"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055438" y="2517337"/>
            <a:ext cx="10358967" cy="2354018"/>
          </a:xfrm>
        </p:spPr>
        <p:txBody>
          <a:bodyPr/>
          <a:lstStyle/>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Mechanism of action of lutetium Lu 177 </a:t>
            </a:r>
            <a:r>
              <a:rPr lang="en-US" sz="2400" kern="100" dirty="0" err="1">
                <a:effectLst/>
                <a:latin typeface="+mn-lt"/>
                <a:ea typeface="Aptos" panose="020B0004020202020204" pitchFamily="34" charset="0"/>
                <a:cs typeface="Times New Roman" panose="02020603050405020304" pitchFamily="18" charset="0"/>
              </a:rPr>
              <a:t>vipivotide</a:t>
            </a:r>
            <a:r>
              <a:rPr lang="en-US" sz="2400" kern="100" dirty="0">
                <a:effectLst/>
                <a:latin typeface="+mn-lt"/>
                <a:ea typeface="Aptos" panose="020B0004020202020204" pitchFamily="34" charset="0"/>
                <a:cs typeface="Times New Roman" panose="02020603050405020304" pitchFamily="18" charset="0"/>
              </a:rPr>
              <a:t> tetraxetan</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Published Phase III data sets with lutetium Lu 177 </a:t>
            </a:r>
            <a:r>
              <a:rPr lang="en-US" sz="2400" kern="100" dirty="0" err="1">
                <a:effectLst/>
                <a:latin typeface="+mn-lt"/>
                <a:ea typeface="Aptos" panose="020B0004020202020204" pitchFamily="34" charset="0"/>
                <a:cs typeface="Times New Roman" panose="02020603050405020304" pitchFamily="18" charset="0"/>
              </a:rPr>
              <a:t>vipivotide</a:t>
            </a:r>
            <a:r>
              <a:rPr lang="en-US" sz="2400" kern="100" dirty="0">
                <a:effectLst/>
                <a:latin typeface="+mn-lt"/>
                <a:ea typeface="Aptos" panose="020B0004020202020204" pitchFamily="34" charset="0"/>
                <a:cs typeface="Times New Roman" panose="02020603050405020304" pitchFamily="18" charset="0"/>
              </a:rPr>
              <a:t> tetraxetan for patients with PSMA-positive </a:t>
            </a:r>
            <a:r>
              <a:rPr lang="en-US" sz="2400" kern="100" dirty="0" err="1">
                <a:effectLst/>
                <a:latin typeface="+mn-lt"/>
                <a:ea typeface="Aptos" panose="020B0004020202020204" pitchFamily="34" charset="0"/>
                <a:cs typeface="Times New Roman" panose="02020603050405020304" pitchFamily="18" charset="0"/>
              </a:rPr>
              <a:t>mCRPC</a:t>
            </a: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Implications of recently presented data for the sequencing of lutetium Lu 177 </a:t>
            </a:r>
            <a:r>
              <a:rPr lang="en-US" sz="2400" kern="100" dirty="0" err="1">
                <a:effectLst/>
                <a:latin typeface="+mn-lt"/>
                <a:ea typeface="Aptos" panose="020B0004020202020204" pitchFamily="34" charset="0"/>
                <a:cs typeface="Times New Roman" panose="02020603050405020304" pitchFamily="18" charset="0"/>
              </a:rPr>
              <a:t>vipivotide</a:t>
            </a:r>
            <a:r>
              <a:rPr lang="en-US" sz="2400" kern="100" dirty="0">
                <a:effectLst/>
                <a:latin typeface="+mn-lt"/>
                <a:ea typeface="Aptos" panose="020B0004020202020204" pitchFamily="34" charset="0"/>
                <a:cs typeface="Times New Roman" panose="02020603050405020304" pitchFamily="18" charset="0"/>
              </a:rPr>
              <a:t> tetraxetan; optimal integration into current </a:t>
            </a:r>
            <a:r>
              <a:rPr lang="en-US" sz="2400" kern="100" dirty="0" err="1">
                <a:effectLst/>
                <a:latin typeface="+mn-lt"/>
                <a:ea typeface="Aptos" panose="020B0004020202020204" pitchFamily="34" charset="0"/>
                <a:cs typeface="Times New Roman" panose="02020603050405020304" pitchFamily="18" charset="0"/>
              </a:rPr>
              <a:t>mCRPC</a:t>
            </a:r>
            <a:r>
              <a:rPr lang="en-US" sz="2400" kern="100" dirty="0">
                <a:effectLst/>
                <a:latin typeface="+mn-lt"/>
                <a:ea typeface="Aptos" panose="020B0004020202020204" pitchFamily="34" charset="0"/>
                <a:cs typeface="Times New Roman" panose="02020603050405020304" pitchFamily="18" charset="0"/>
              </a:rPr>
              <a:t> treatment algorithms</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Early data with and ongoing evaluation of lutetium Lu 177 </a:t>
            </a:r>
            <a:r>
              <a:rPr lang="en-US" sz="2400" kern="100" dirty="0" err="1">
                <a:effectLst/>
                <a:latin typeface="+mn-lt"/>
                <a:ea typeface="Aptos" panose="020B0004020202020204" pitchFamily="34" charset="0"/>
                <a:cs typeface="Times New Roman" panose="02020603050405020304" pitchFamily="18" charset="0"/>
              </a:rPr>
              <a:t>vipivotide</a:t>
            </a:r>
            <a:r>
              <a:rPr lang="en-US" sz="2400" kern="100" dirty="0">
                <a:effectLst/>
                <a:latin typeface="+mn-lt"/>
                <a:ea typeface="Aptos" panose="020B0004020202020204" pitchFamily="34" charset="0"/>
                <a:cs typeface="Times New Roman" panose="02020603050405020304" pitchFamily="18" charset="0"/>
              </a:rPr>
              <a:t> tetraxetan in combination with other systemic therapies (</a:t>
            </a:r>
            <a:r>
              <a:rPr lang="en-US" sz="2400" kern="100" dirty="0" err="1">
                <a:effectLst/>
                <a:latin typeface="+mn-lt"/>
                <a:ea typeface="Aptos" panose="020B0004020202020204" pitchFamily="34" charset="0"/>
                <a:cs typeface="Times New Roman" panose="02020603050405020304" pitchFamily="18" charset="0"/>
              </a:rPr>
              <a:t>eg</a:t>
            </a:r>
            <a:r>
              <a:rPr lang="en-US" sz="2400" kern="100" dirty="0">
                <a:effectLst/>
                <a:latin typeface="+mn-lt"/>
                <a:ea typeface="Aptos" panose="020B0004020202020204" pitchFamily="34" charset="0"/>
                <a:cs typeface="Times New Roman" panose="02020603050405020304" pitchFamily="18" charset="0"/>
              </a:rPr>
              <a:t>, pembrolizumab, </a:t>
            </a:r>
            <a:r>
              <a:rPr lang="en-US" sz="2400" kern="100" dirty="0" err="1">
                <a:effectLst/>
                <a:latin typeface="+mn-lt"/>
                <a:ea typeface="Aptos" panose="020B0004020202020204" pitchFamily="34" charset="0"/>
                <a:cs typeface="Times New Roman" panose="02020603050405020304" pitchFamily="18" charset="0"/>
              </a:rPr>
              <a:t>olaparib</a:t>
            </a:r>
            <a:r>
              <a:rPr lang="en-US" sz="2400" kern="100" dirty="0">
                <a:effectLst/>
                <a:latin typeface="+mn-lt"/>
                <a:ea typeface="Aptos" panose="020B0004020202020204" pitchFamily="34" charset="0"/>
                <a:cs typeface="Times New Roman" panose="02020603050405020304" pitchFamily="18" charset="0"/>
              </a:rPr>
              <a:t>) or in earlier settings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310486" y="392562"/>
            <a:ext cx="9103918" cy="1143000"/>
          </a:xfrm>
        </p:spPr>
        <p:txBody>
          <a:bodyPr lIns="91440" tIns="91440" rIns="91440" bIns="182880"/>
          <a:lstStyle/>
          <a:p>
            <a:r>
              <a:rPr lang="en-US" dirty="0">
                <a:solidFill>
                  <a:schemeClr val="bg1"/>
                </a:solidFill>
              </a:rPr>
              <a:t>Lutetium Lu 177 </a:t>
            </a:r>
            <a:r>
              <a:rPr lang="en-US" dirty="0" err="1">
                <a:solidFill>
                  <a:schemeClr val="bg1"/>
                </a:solidFill>
              </a:rPr>
              <a:t>Vipivotide</a:t>
            </a:r>
            <a:r>
              <a:rPr lang="en-US" dirty="0">
                <a:solidFill>
                  <a:schemeClr val="bg1"/>
                </a:solidFill>
              </a:rPr>
              <a:t> Tetraxetan for </a:t>
            </a:r>
            <a:r>
              <a:rPr lang="en-US" dirty="0" err="1">
                <a:solidFill>
                  <a:schemeClr val="bg1"/>
                </a:solidFill>
              </a:rPr>
              <a:t>mCRPC</a:t>
            </a:r>
            <a:endParaRPr lang="en-US" dirty="0">
              <a:solidFill>
                <a:schemeClr val="bg1"/>
              </a:solidFill>
            </a:endParaRP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6" name="TextBox 5">
            <a:extLst>
              <a:ext uri="{FF2B5EF4-FFF2-40B4-BE49-F238E27FC236}">
                <a16:creationId xmlns:a16="http://schemas.microsoft.com/office/drawing/2014/main" id="{2244D14A-778C-3B4F-201A-AE3420737D46}"/>
              </a:ext>
            </a:extLst>
          </p:cNvPr>
          <p:cNvSpPr txBox="1"/>
          <p:nvPr/>
        </p:nvSpPr>
        <p:spPr>
          <a:xfrm>
            <a:off x="65639"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Armstrong</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B2CFFBBA-6A41-2DAC-1F7C-054129742A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64438"/>
            <a:ext cx="1599249" cy="1599249"/>
          </a:xfrm>
          <a:prstGeom prst="rect">
            <a:avLst/>
          </a:prstGeom>
        </p:spPr>
      </p:pic>
    </p:spTree>
    <p:extLst>
      <p:ext uri="{BB962C8B-B14F-4D97-AF65-F5344CB8AC3E}">
        <p14:creationId xmlns:p14="http://schemas.microsoft.com/office/powerpoint/2010/main" val="290010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671DD9B-02EC-F2B6-42FA-3A74E800E3F9}"/>
              </a:ext>
            </a:extLst>
          </p:cNvPr>
          <p:cNvSpPr/>
          <p:nvPr/>
        </p:nvSpPr>
        <p:spPr bwMode="auto">
          <a:xfrm>
            <a:off x="4727848" y="2492896"/>
            <a:ext cx="7272808" cy="346607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407368" y="68737"/>
            <a:ext cx="11377264" cy="1325563"/>
          </a:xfrm>
        </p:spPr>
        <p:txBody>
          <a:bodyPr/>
          <a:lstStyle/>
          <a:p>
            <a:r>
              <a:rPr lang="en-US" sz="3200" b="1" dirty="0"/>
              <a:t>Prostate-Specific Membrane Antigen (PSMA) </a:t>
            </a:r>
          </a:p>
        </p:txBody>
      </p:sp>
      <p:sp>
        <p:nvSpPr>
          <p:cNvPr id="4" name="Text Placeholder 4">
            <a:extLst>
              <a:ext uri="{FF2B5EF4-FFF2-40B4-BE49-F238E27FC236}">
                <a16:creationId xmlns:a16="http://schemas.microsoft.com/office/drawing/2014/main" id="{4D16950D-08AC-7204-AAB3-1DD66FA2D82D}"/>
              </a:ext>
            </a:extLst>
          </p:cNvPr>
          <p:cNvSpPr txBox="1">
            <a:spLocks/>
          </p:cNvSpPr>
          <p:nvPr/>
        </p:nvSpPr>
        <p:spPr>
          <a:xfrm>
            <a:off x="178097" y="6479758"/>
            <a:ext cx="11318504" cy="26161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Hupe</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MC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Front Oncol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2018;8:263.</a:t>
            </a:r>
          </a:p>
        </p:txBody>
      </p:sp>
      <p:sp>
        <p:nvSpPr>
          <p:cNvPr id="13" name="TextBox 12">
            <a:extLst>
              <a:ext uri="{FF2B5EF4-FFF2-40B4-BE49-F238E27FC236}">
                <a16:creationId xmlns:a16="http://schemas.microsoft.com/office/drawing/2014/main" id="{3BEAF74F-5439-867C-73D9-BE6176722933}"/>
              </a:ext>
            </a:extLst>
          </p:cNvPr>
          <p:cNvSpPr txBox="1"/>
          <p:nvPr/>
        </p:nvSpPr>
        <p:spPr>
          <a:xfrm>
            <a:off x="191344" y="1268760"/>
            <a:ext cx="4320480"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PSMA expression increases during prostate cancer progression</a:t>
            </a:r>
          </a:p>
        </p:txBody>
      </p:sp>
      <p:pic>
        <p:nvPicPr>
          <p:cNvPr id="15" name="Picture 14">
            <a:extLst>
              <a:ext uri="{FF2B5EF4-FFF2-40B4-BE49-F238E27FC236}">
                <a16:creationId xmlns:a16="http://schemas.microsoft.com/office/drawing/2014/main" id="{8052DFCF-8EEB-B425-F91C-3FAD842FD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24" y="2123567"/>
            <a:ext cx="3784600" cy="3835400"/>
          </a:xfrm>
          <a:prstGeom prst="rect">
            <a:avLst/>
          </a:prstGeom>
          <a:ln>
            <a:solidFill>
              <a:schemeClr val="tx1"/>
            </a:solidFill>
          </a:ln>
        </p:spPr>
      </p:pic>
      <p:sp>
        <p:nvSpPr>
          <p:cNvPr id="16" name="Rectangle 15">
            <a:extLst>
              <a:ext uri="{FF2B5EF4-FFF2-40B4-BE49-F238E27FC236}">
                <a16:creationId xmlns:a16="http://schemas.microsoft.com/office/drawing/2014/main" id="{21A3B746-B739-698F-98A9-444479848182}"/>
              </a:ext>
            </a:extLst>
          </p:cNvPr>
          <p:cNvSpPr/>
          <p:nvPr/>
        </p:nvSpPr>
        <p:spPr bwMode="auto">
          <a:xfrm>
            <a:off x="522524" y="2179963"/>
            <a:ext cx="244884" cy="1689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7" name="TextBox 16">
            <a:extLst>
              <a:ext uri="{FF2B5EF4-FFF2-40B4-BE49-F238E27FC236}">
                <a16:creationId xmlns:a16="http://schemas.microsoft.com/office/drawing/2014/main" id="{7FC476B3-0964-0A3D-EA75-2B843539CB81}"/>
              </a:ext>
            </a:extLst>
          </p:cNvPr>
          <p:cNvSpPr txBox="1"/>
          <p:nvPr/>
        </p:nvSpPr>
        <p:spPr>
          <a:xfrm>
            <a:off x="5159896" y="1268760"/>
            <a:ext cx="6624736" cy="92333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High PSMA expression on both biopsy and radical prostatectomy (RPE) specimens significantly associates with a higher risk of disease recurrence following curative surgery</a:t>
            </a:r>
          </a:p>
        </p:txBody>
      </p:sp>
      <p:pic>
        <p:nvPicPr>
          <p:cNvPr id="19" name="Picture 18" descr="A graph of multicolored lines&#10;&#10;Description automatically generated">
            <a:extLst>
              <a:ext uri="{FF2B5EF4-FFF2-40B4-BE49-F238E27FC236}">
                <a16:creationId xmlns:a16="http://schemas.microsoft.com/office/drawing/2014/main" id="{78650733-AA2E-E1B9-A64A-186070B2C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856" y="2945721"/>
            <a:ext cx="3464217" cy="2982785"/>
          </a:xfrm>
          <a:prstGeom prst="rect">
            <a:avLst/>
          </a:prstGeom>
        </p:spPr>
      </p:pic>
      <p:sp>
        <p:nvSpPr>
          <p:cNvPr id="20" name="TextBox 19">
            <a:extLst>
              <a:ext uri="{FF2B5EF4-FFF2-40B4-BE49-F238E27FC236}">
                <a16:creationId xmlns:a16="http://schemas.microsoft.com/office/drawing/2014/main" id="{ACA518DF-9206-13BF-3E3D-C576018578F0}"/>
              </a:ext>
            </a:extLst>
          </p:cNvPr>
          <p:cNvSpPr txBox="1"/>
          <p:nvPr/>
        </p:nvSpPr>
        <p:spPr>
          <a:xfrm>
            <a:off x="4799856" y="2516021"/>
            <a:ext cx="3229038" cy="52322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rPr>
              <a:t>RFS following RPE stratified by PSMA expression on biopsies</a:t>
            </a:r>
          </a:p>
        </p:txBody>
      </p:sp>
      <p:sp>
        <p:nvSpPr>
          <p:cNvPr id="21" name="TextBox 20">
            <a:extLst>
              <a:ext uri="{FF2B5EF4-FFF2-40B4-BE49-F238E27FC236}">
                <a16:creationId xmlns:a16="http://schemas.microsoft.com/office/drawing/2014/main" id="{6BCFB8B5-C2FE-F79A-DB8F-394686251C98}"/>
              </a:ext>
            </a:extLst>
          </p:cNvPr>
          <p:cNvSpPr txBox="1"/>
          <p:nvPr/>
        </p:nvSpPr>
        <p:spPr>
          <a:xfrm>
            <a:off x="8655632" y="2492896"/>
            <a:ext cx="3283026" cy="52322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rPr>
              <a:t>RFS following RPE stratified by PSMA expression on RPE specimens</a:t>
            </a:r>
          </a:p>
        </p:txBody>
      </p:sp>
      <p:pic>
        <p:nvPicPr>
          <p:cNvPr id="23" name="Picture 22" descr="A graph of a number of patients with different colored lines&#10;&#10;Description automatically generated">
            <a:extLst>
              <a:ext uri="{FF2B5EF4-FFF2-40B4-BE49-F238E27FC236}">
                <a16:creationId xmlns:a16="http://schemas.microsoft.com/office/drawing/2014/main" id="{CF040360-418A-860B-BA8F-EA65E6AB5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0256" y="2966495"/>
            <a:ext cx="3538402" cy="2982785"/>
          </a:xfrm>
          <a:prstGeom prst="rect">
            <a:avLst/>
          </a:prstGeom>
        </p:spPr>
      </p:pic>
      <p:sp>
        <p:nvSpPr>
          <p:cNvPr id="25" name="Rectangle 24">
            <a:extLst>
              <a:ext uri="{FF2B5EF4-FFF2-40B4-BE49-F238E27FC236}">
                <a16:creationId xmlns:a16="http://schemas.microsoft.com/office/drawing/2014/main" id="{2E4AB03E-1ACC-7E54-9F93-9540E180ACAF}"/>
              </a:ext>
            </a:extLst>
          </p:cNvPr>
          <p:cNvSpPr/>
          <p:nvPr/>
        </p:nvSpPr>
        <p:spPr bwMode="auto">
          <a:xfrm>
            <a:off x="4799856" y="3013687"/>
            <a:ext cx="288032" cy="2616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6" name="Rectangle 25">
            <a:extLst>
              <a:ext uri="{FF2B5EF4-FFF2-40B4-BE49-F238E27FC236}">
                <a16:creationId xmlns:a16="http://schemas.microsoft.com/office/drawing/2014/main" id="{F7FFA7AE-DC3D-EC0C-CE78-5EB9069C5E35}"/>
              </a:ext>
            </a:extLst>
          </p:cNvPr>
          <p:cNvSpPr/>
          <p:nvPr/>
        </p:nvSpPr>
        <p:spPr bwMode="auto">
          <a:xfrm>
            <a:off x="8454020" y="2945721"/>
            <a:ext cx="288032" cy="2616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593674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177Lu-PSMA-617 targeted radioligand therapy&lt;br /&gt;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40" t="15458" b="9080"/>
          <a:stretch/>
        </p:blipFill>
        <p:spPr bwMode="auto">
          <a:xfrm>
            <a:off x="1271464" y="1340768"/>
            <a:ext cx="9884664" cy="456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368A4A5-ABD2-6645-AFCF-7924FF047742}"/>
              </a:ext>
            </a:extLst>
          </p:cNvPr>
          <p:cNvSpPr txBox="1"/>
          <p:nvPr/>
        </p:nvSpPr>
        <p:spPr>
          <a:xfrm>
            <a:off x="8317684" y="3861048"/>
            <a:ext cx="28745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S PGothic" charset="0"/>
                <a:cs typeface="+mn-cs"/>
              </a:rPr>
              <a:t>TARGETED TO PSMA</a:t>
            </a:r>
          </a:p>
        </p:txBody>
      </p:sp>
      <p:sp>
        <p:nvSpPr>
          <p:cNvPr id="9" name="TextBox 8">
            <a:extLst>
              <a:ext uri="{FF2B5EF4-FFF2-40B4-BE49-F238E27FC236}">
                <a16:creationId xmlns:a16="http://schemas.microsoft.com/office/drawing/2014/main" id="{8B19CD37-AD96-F046-AECF-D5B7BFC5F16E}"/>
              </a:ext>
            </a:extLst>
          </p:cNvPr>
          <p:cNvSpPr txBox="1"/>
          <p:nvPr/>
        </p:nvSpPr>
        <p:spPr>
          <a:xfrm>
            <a:off x="202348" y="6422506"/>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Morris MJ et al. </a:t>
            </a:r>
            <a:r>
              <a:rPr kumimoji="0" lang="it-IT"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ASCO 2021;Abstract LBA4</a:t>
            </a:r>
            <a:r>
              <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p>
        </p:txBody>
      </p:sp>
      <p:sp>
        <p:nvSpPr>
          <p:cNvPr id="10" name="Title 1">
            <a:extLst>
              <a:ext uri="{FF2B5EF4-FFF2-40B4-BE49-F238E27FC236}">
                <a16:creationId xmlns:a16="http://schemas.microsoft.com/office/drawing/2014/main" id="{CE8FFBFC-4B02-F74F-9BD1-0BC4B451E5BF}"/>
              </a:ext>
            </a:extLst>
          </p:cNvPr>
          <p:cNvSpPr txBox="1">
            <a:spLocks/>
          </p:cNvSpPr>
          <p:nvPr/>
        </p:nvSpPr>
        <p:spPr bwMode="auto">
          <a:xfrm>
            <a:off x="0" y="337735"/>
            <a:ext cx="12192000" cy="102391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noProof="0" dirty="0">
                <a:ln>
                  <a:noFill/>
                </a:ln>
                <a:solidFill>
                  <a:srgbClr val="3333FF"/>
                </a:solidFill>
                <a:effectLst/>
                <a:uLnTx/>
                <a:uFillTx/>
                <a:latin typeface="Calibri"/>
                <a:ea typeface="MS PGothic" pitchFamily="34" charset="-128"/>
                <a:cs typeface="Calibri"/>
              </a:rPr>
              <a:t>Lutetium Lu 177 </a:t>
            </a:r>
            <a:r>
              <a:rPr kumimoji="0" lang="en-US" sz="3000" b="1" i="0" u="none" strike="noStrike" kern="0" cap="none" spc="0" normalizeH="0" noProof="0" dirty="0" err="1">
                <a:ln>
                  <a:noFill/>
                </a:ln>
                <a:solidFill>
                  <a:srgbClr val="3333FF"/>
                </a:solidFill>
                <a:effectLst/>
                <a:uLnTx/>
                <a:uFillTx/>
                <a:latin typeface="Calibri"/>
                <a:ea typeface="MS PGothic" pitchFamily="34" charset="-128"/>
                <a:cs typeface="Calibri"/>
              </a:rPr>
              <a:t>Vipivotide</a:t>
            </a:r>
            <a:r>
              <a:rPr kumimoji="0" lang="en-US" sz="3000" b="1" i="0" u="none" strike="noStrike" kern="0" cap="none" spc="0" normalizeH="0" noProof="0" dirty="0">
                <a:ln>
                  <a:noFill/>
                </a:ln>
                <a:solidFill>
                  <a:srgbClr val="3333FF"/>
                </a:solidFill>
                <a:effectLst/>
                <a:uLnTx/>
                <a:uFillTx/>
                <a:latin typeface="Calibri"/>
                <a:ea typeface="MS PGothic" pitchFamily="34" charset="-128"/>
                <a:cs typeface="Calibri"/>
              </a:rPr>
              <a:t> Tetraxetan (Formerly </a:t>
            </a:r>
            <a:r>
              <a:rPr kumimoji="0" lang="en-US" sz="3000" b="1" i="0" u="none" strike="noStrike" kern="0" cap="none" spc="0" normalizeH="0" baseline="30000" noProof="0" dirty="0">
                <a:ln>
                  <a:noFill/>
                </a:ln>
                <a:solidFill>
                  <a:srgbClr val="3333FF"/>
                </a:solidFill>
                <a:effectLst/>
                <a:uLnTx/>
                <a:uFillTx/>
                <a:latin typeface="Calibri"/>
                <a:ea typeface="MS PGothic" pitchFamily="34" charset="-128"/>
                <a:cs typeface="Calibri"/>
              </a:rPr>
              <a:t>177</a:t>
            </a:r>
            <a:r>
              <a:rPr kumimoji="0" lang="en-US" sz="3000" b="1" i="0" u="none" strike="noStrike" kern="0" cap="none" spc="0" normalizeH="0" noProof="0" dirty="0">
                <a:ln>
                  <a:noFill/>
                </a:ln>
                <a:solidFill>
                  <a:srgbClr val="3333FF"/>
                </a:solidFill>
                <a:effectLst/>
                <a:uLnTx/>
                <a:uFillTx/>
                <a:latin typeface="Calibri"/>
                <a:ea typeface="MS PGothic" pitchFamily="34" charset="-128"/>
                <a:cs typeface="Calibri"/>
              </a:rPr>
              <a:t>Lu-PSMA-617)</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Mechanism of Action</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2627385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Lutetium Lu 177 </a:t>
            </a:r>
            <a:r>
              <a:rPr lang="en-US" dirty="0" err="1">
                <a:latin typeface="Calibri" panose="020F0502020204030204" pitchFamily="34" charset="0"/>
                <a:ea typeface="ＭＳ Ｐゴシック" charset="0"/>
                <a:cs typeface="Calibri" panose="020F0502020204030204" pitchFamily="34" charset="0"/>
              </a:rPr>
              <a:t>Vipivotide</a:t>
            </a:r>
            <a:r>
              <a:rPr lang="en-US" dirty="0">
                <a:latin typeface="Calibri" panose="020F0502020204030204" pitchFamily="34" charset="0"/>
                <a:ea typeface="ＭＳ Ｐゴシック" charset="0"/>
                <a:cs typeface="Calibri" panose="020F0502020204030204" pitchFamily="34" charset="0"/>
              </a:rPr>
              <a:t> Tetraxetan</a:t>
            </a:r>
          </a:p>
        </p:txBody>
      </p:sp>
      <p:sp>
        <p:nvSpPr>
          <p:cNvPr id="63489" name="Content Placeholder 1"/>
          <p:cNvSpPr>
            <a:spLocks noGrp="1"/>
          </p:cNvSpPr>
          <p:nvPr>
            <p:ph idx="1"/>
          </p:nvPr>
        </p:nvSpPr>
        <p:spPr>
          <a:xfrm>
            <a:off x="912286" y="1189769"/>
            <a:ext cx="10512306" cy="4677243"/>
          </a:xfrm>
        </p:spPr>
        <p:txBody>
          <a:bodyPr/>
          <a:lstStyle/>
          <a:p>
            <a:pPr marL="0" indent="0">
              <a:spcBef>
                <a:spcPts val="18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pPr>
            <a:r>
              <a:rPr lang="en-US" sz="2400" dirty="0">
                <a:latin typeface="Calibri" panose="020F0502020204030204" pitchFamily="34" charset="0"/>
                <a:cs typeface="Calibri" panose="020F0502020204030204" pitchFamily="34" charset="0"/>
              </a:rPr>
              <a:t>Targeted radioligand</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8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pPr>
            <a:r>
              <a:rPr lang="en-US" sz="2400" dirty="0">
                <a:latin typeface="+mn-lt"/>
                <a:cs typeface="Calibri" panose="020F0502020204030204" pitchFamily="34" charset="0"/>
              </a:rPr>
              <a:t>For adult </a:t>
            </a:r>
            <a:r>
              <a:rPr lang="en-US" sz="2400" dirty="0">
                <a:effectLst/>
                <a:latin typeface="+mn-lt"/>
              </a:rPr>
              <a:t>patients with prostate-specific membrane antigen (PSMA)-positive metastatic castration-resistant prostate cancer (</a:t>
            </a:r>
            <a:r>
              <a:rPr lang="en-US" sz="2400" dirty="0" err="1">
                <a:effectLst/>
                <a:latin typeface="+mn-lt"/>
              </a:rPr>
              <a:t>mCRPC</a:t>
            </a:r>
            <a:r>
              <a:rPr lang="en-US" sz="2400" dirty="0">
                <a:effectLst/>
                <a:latin typeface="+mn-lt"/>
              </a:rPr>
              <a:t>) who have received androgen receptor (AR) pathway inhibition and </a:t>
            </a:r>
            <a:r>
              <a:rPr lang="en-US" sz="2400" dirty="0" err="1">
                <a:effectLst/>
                <a:latin typeface="+mn-lt"/>
              </a:rPr>
              <a:t>taxane</a:t>
            </a:r>
            <a:r>
              <a:rPr lang="en-US" sz="2400" dirty="0">
                <a:effectLst/>
                <a:latin typeface="+mn-lt"/>
              </a:rPr>
              <a:t>-based chemotherapy  </a:t>
            </a:r>
            <a:endParaRPr lang="en-US" sz="2400" dirty="0">
              <a:latin typeface="+mn-lt"/>
            </a:endParaRPr>
          </a:p>
          <a:p>
            <a:pPr marL="0" indent="0">
              <a:spcBef>
                <a:spcPts val="18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pPr>
            <a:r>
              <a:rPr lang="en-US" sz="2000" dirty="0">
                <a:effectLst/>
                <a:latin typeface="HelveticaNeueLTStd"/>
              </a:rPr>
              <a:t>7.4 </a:t>
            </a:r>
            <a:r>
              <a:rPr lang="en-US" sz="2000" dirty="0" err="1">
                <a:effectLst/>
                <a:latin typeface="HelveticaNeueLTStd"/>
              </a:rPr>
              <a:t>GBq</a:t>
            </a:r>
            <a:r>
              <a:rPr lang="en-US" sz="2000" dirty="0">
                <a:effectLst/>
                <a:latin typeface="HelveticaNeueLTStd"/>
              </a:rPr>
              <a:t> (200 </a:t>
            </a:r>
            <a:r>
              <a:rPr lang="en-US" sz="2000" dirty="0" err="1">
                <a:effectLst/>
                <a:latin typeface="HelveticaNeueLTStd"/>
              </a:rPr>
              <a:t>mCi</a:t>
            </a:r>
            <a:r>
              <a:rPr lang="en-US" sz="2000" dirty="0">
                <a:effectLst/>
                <a:latin typeface="HelveticaNeueLTStd"/>
              </a:rPr>
              <a:t>) every 6 weeks for up to 6 doses </a:t>
            </a:r>
          </a:p>
          <a:p>
            <a:pPr marL="98425" indent="0">
              <a:buNone/>
            </a:pPr>
            <a:r>
              <a:rPr lang="en-US" sz="2000" dirty="0">
                <a:effectLst/>
                <a:latin typeface="HelveticaNeueLTStd"/>
              </a:rPr>
              <a:t> </a:t>
            </a:r>
            <a:endParaRPr lang="en-US" sz="1400" dirty="0"/>
          </a:p>
          <a:p>
            <a:pPr marL="98425" indent="0">
              <a:buNone/>
            </a:pPr>
            <a:endParaRPr lang="en-US" sz="2000" dirty="0">
              <a:latin typeface="Calibri" panose="020F0502020204030204" pitchFamily="34" charset="0"/>
              <a:cs typeface="Calibri" panose="020F0502020204030204" pitchFamily="34" charset="0"/>
            </a:endParaRPr>
          </a:p>
          <a:p>
            <a:pPr>
              <a:spcBef>
                <a:spcPts val="0"/>
              </a:spcBef>
            </a:pPr>
            <a:endParaRPr lang="en-US" sz="26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18661" y="6419088"/>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L</a:t>
            </a:r>
            <a:r>
              <a:rPr kumimoji="0" lang="en-US" sz="1600" b="0"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utetium</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Lu 177 </a:t>
            </a:r>
            <a:r>
              <a:rPr kumimoji="0" lang="en-US" sz="1600" b="0"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vipivotide</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tetraxetan package insert, 10/2022. </a:t>
            </a:r>
            <a:endParaRPr kumimoji="0" lang="en-US" sz="16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799243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Brenda Martone, MSN, NP-BC,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PSMA-positive </a:t>
            </a:r>
            <a:r>
              <a:rPr lang="en-US" sz="3200" dirty="0" err="1"/>
              <a:t>mCRPC</a:t>
            </a:r>
            <a:r>
              <a:rPr lang="en-US" sz="3200" dirty="0"/>
              <a:t> who are about to begin treatment with lutetium Lu 177 </a:t>
            </a:r>
            <a:r>
              <a:rPr lang="en-US" sz="3200" dirty="0" err="1"/>
              <a:t>vipivotide</a:t>
            </a:r>
            <a:r>
              <a:rPr lang="en-US" sz="3200" dirty="0"/>
              <a:t> tetraxetan about how it works and what to expect</a:t>
            </a:r>
          </a:p>
        </p:txBody>
      </p:sp>
      <p:pic>
        <p:nvPicPr>
          <p:cNvPr id="3" name="Picture 2">
            <a:extLst>
              <a:ext uri="{FF2B5EF4-FFF2-40B4-BE49-F238E27FC236}">
                <a16:creationId xmlns:a16="http://schemas.microsoft.com/office/drawing/2014/main" id="{45AA60E8-6F4F-68E3-EAFA-A9A876A21D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188640"/>
            <a:ext cx="1261872" cy="1261872"/>
          </a:xfrm>
          <a:prstGeom prst="rect">
            <a:avLst/>
          </a:prstGeom>
        </p:spPr>
      </p:pic>
    </p:spTree>
    <p:extLst>
      <p:ext uri="{BB962C8B-B14F-4D97-AF65-F5344CB8AC3E}">
        <p14:creationId xmlns:p14="http://schemas.microsoft.com/office/powerpoint/2010/main" val="142837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C66660-47DC-F2A6-2227-DB52F67227EC}"/>
              </a:ext>
            </a:extLst>
          </p:cNvPr>
          <p:cNvGrpSpPr/>
          <p:nvPr/>
        </p:nvGrpSpPr>
        <p:grpSpPr>
          <a:xfrm>
            <a:off x="479376" y="152734"/>
            <a:ext cx="11123630" cy="3678128"/>
            <a:chOff x="479376" y="332656"/>
            <a:chExt cx="11123630" cy="3678128"/>
          </a:xfrm>
        </p:grpSpPr>
        <p:pic>
          <p:nvPicPr>
            <p:cNvPr id="3" name="Picture 2" descr="A close-up of a text&#10;&#10;Description automatically generated">
              <a:extLst>
                <a:ext uri="{FF2B5EF4-FFF2-40B4-BE49-F238E27FC236}">
                  <a16:creationId xmlns:a16="http://schemas.microsoft.com/office/drawing/2014/main" id="{4A7445D0-ABD2-2DCE-4522-24AC90337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332656"/>
              <a:ext cx="11123630" cy="3346194"/>
            </a:xfrm>
            <a:prstGeom prst="rect">
              <a:avLst/>
            </a:prstGeom>
          </p:spPr>
        </p:pic>
        <p:sp>
          <p:nvSpPr>
            <p:cNvPr id="4" name="TextBox 3">
              <a:extLst>
                <a:ext uri="{FF2B5EF4-FFF2-40B4-BE49-F238E27FC236}">
                  <a16:creationId xmlns:a16="http://schemas.microsoft.com/office/drawing/2014/main" id="{D38824E3-0F47-8BDA-4019-3478A01E16B2}"/>
                </a:ext>
              </a:extLst>
            </p:cNvPr>
            <p:cNvSpPr txBox="1"/>
            <p:nvPr/>
          </p:nvSpPr>
          <p:spPr>
            <a:xfrm>
              <a:off x="479376" y="3645024"/>
              <a:ext cx="11123630" cy="365760"/>
            </a:xfrm>
            <a:prstGeom prst="rect">
              <a:avLst/>
            </a:prstGeom>
            <a:solidFill>
              <a:schemeClr val="bg1"/>
            </a:solidFill>
          </p:spPr>
          <p:txBody>
            <a:bodyPr wrap="square" rtlCol="0">
              <a:spAutoFit/>
            </a:bodyPr>
            <a:lstStyle/>
            <a:p>
              <a:endParaRPr lang="en-US" dirty="0"/>
            </a:p>
          </p:txBody>
        </p:sp>
      </p:grpSp>
      <p:sp>
        <p:nvSpPr>
          <p:cNvPr id="6" name="TextBox 5">
            <a:extLst>
              <a:ext uri="{FF2B5EF4-FFF2-40B4-BE49-F238E27FC236}">
                <a16:creationId xmlns:a16="http://schemas.microsoft.com/office/drawing/2014/main" id="{1AC96AAC-24F3-5C39-DB40-C0945EE21B65}"/>
              </a:ext>
            </a:extLst>
          </p:cNvPr>
          <p:cNvSpPr txBox="1"/>
          <p:nvPr/>
        </p:nvSpPr>
        <p:spPr>
          <a:xfrm>
            <a:off x="7536160" y="3429000"/>
            <a:ext cx="3967496" cy="430887"/>
          </a:xfrm>
          <a:prstGeom prst="rect">
            <a:avLst/>
          </a:prstGeom>
          <a:noFill/>
        </p:spPr>
        <p:txBody>
          <a:bodyPr wrap="none" rtlCol="0">
            <a:spAutoFit/>
          </a:bodyPr>
          <a:lstStyle/>
          <a:p>
            <a:pPr defTabSz="914400" fontAlgn="auto">
              <a:spcBef>
                <a:spcPts val="0"/>
              </a:spcBef>
              <a:spcAft>
                <a:spcPts val="0"/>
              </a:spcAft>
              <a:defRPr/>
            </a:pPr>
            <a:r>
              <a:rPr kumimoji="0" lang="en-US" sz="2200" b="1" i="1" u="none" strike="noStrike" kern="1200" cap="none" spc="0" normalizeH="0" baseline="0" noProof="0" dirty="0" err="1">
                <a:ln>
                  <a:noFill/>
                </a:ln>
                <a:solidFill>
                  <a:schemeClr val="tx1"/>
                </a:solidFill>
                <a:effectLst/>
                <a:uLnTx/>
                <a:uFillTx/>
                <a:latin typeface="Calibri"/>
                <a:ea typeface="MS PGothic" charset="0"/>
                <a:cs typeface="+mn-cs"/>
              </a:rPr>
              <a:t>Eur</a:t>
            </a:r>
            <a:r>
              <a:rPr kumimoji="0" lang="en-US" sz="2200" b="1" i="1" u="none" strike="noStrike" kern="1200" cap="none" spc="0" normalizeH="0" baseline="0" noProof="0" dirty="0">
                <a:ln>
                  <a:noFill/>
                </a:ln>
                <a:solidFill>
                  <a:schemeClr val="tx1"/>
                </a:solidFill>
                <a:effectLst/>
                <a:uLnTx/>
                <a:uFillTx/>
                <a:latin typeface="Calibri"/>
                <a:ea typeface="MS PGothic" charset="0"/>
                <a:cs typeface="+mn-cs"/>
              </a:rPr>
              <a:t> </a:t>
            </a:r>
            <a:r>
              <a:rPr kumimoji="0" lang="en-US" sz="2200" b="1" i="1" u="none" strike="noStrike" kern="1200" cap="none" spc="0" normalizeH="0" baseline="0" noProof="0" dirty="0" err="1">
                <a:ln>
                  <a:noFill/>
                </a:ln>
                <a:solidFill>
                  <a:schemeClr val="tx1"/>
                </a:solidFill>
                <a:effectLst/>
                <a:uLnTx/>
                <a:uFillTx/>
                <a:latin typeface="Calibri"/>
                <a:ea typeface="MS PGothic" charset="0"/>
                <a:cs typeface="+mn-cs"/>
              </a:rPr>
              <a:t>Urol</a:t>
            </a:r>
            <a:r>
              <a:rPr kumimoji="0" lang="en-US" sz="2200" b="1" i="1" u="none" strike="noStrike" kern="1200" cap="none" spc="0" normalizeH="0" baseline="0" noProof="0" dirty="0">
                <a:ln>
                  <a:noFill/>
                </a:ln>
                <a:solidFill>
                  <a:schemeClr val="tx1"/>
                </a:solidFill>
                <a:effectLst/>
                <a:uLnTx/>
                <a:uFillTx/>
                <a:latin typeface="Calibri"/>
                <a:ea typeface="MS PGothic" charset="0"/>
                <a:cs typeface="+mn-cs"/>
              </a:rPr>
              <a:t> </a:t>
            </a:r>
            <a:r>
              <a:rPr kumimoji="0" lang="en-US" sz="2200" b="1" i="0" u="none" strike="noStrike" kern="1200" cap="none" spc="0" normalizeH="0" baseline="0" noProof="0" dirty="0">
                <a:ln>
                  <a:noFill/>
                </a:ln>
                <a:solidFill>
                  <a:schemeClr val="tx1"/>
                </a:solidFill>
                <a:effectLst/>
                <a:uLnTx/>
                <a:uFillTx/>
                <a:latin typeface="Calibri"/>
                <a:ea typeface="MS PGothic" charset="0"/>
                <a:cs typeface="+mn-cs"/>
              </a:rPr>
              <a:t>2024 April;85(4):382-91</a:t>
            </a:r>
          </a:p>
        </p:txBody>
      </p:sp>
      <p:sp>
        <p:nvSpPr>
          <p:cNvPr id="9" name="TextBox 8">
            <a:extLst>
              <a:ext uri="{FF2B5EF4-FFF2-40B4-BE49-F238E27FC236}">
                <a16:creationId xmlns:a16="http://schemas.microsoft.com/office/drawing/2014/main" id="{6CF9B833-7BFA-976E-A90A-F58AF2011E5B}"/>
              </a:ext>
            </a:extLst>
          </p:cNvPr>
          <p:cNvSpPr txBox="1"/>
          <p:nvPr/>
        </p:nvSpPr>
        <p:spPr>
          <a:xfrm>
            <a:off x="928623" y="4005064"/>
            <a:ext cx="10225136" cy="2431435"/>
          </a:xfrm>
          <a:prstGeom prst="rect">
            <a:avLst/>
          </a:prstGeom>
          <a:noFill/>
          <a:ln>
            <a:solidFill>
              <a:schemeClr val="tx1"/>
            </a:solidFill>
          </a:ln>
        </p:spPr>
        <p:txBody>
          <a:bodyPr wrap="square">
            <a:spAutoFit/>
          </a:bodyPr>
          <a:lstStyle/>
          <a:p>
            <a:pPr algn="ctr"/>
            <a:r>
              <a:rPr lang="en-US" sz="1900" dirty="0">
                <a:solidFill>
                  <a:schemeClr val="tx1"/>
                </a:solidFill>
                <a:effectLst/>
                <a:latin typeface="+mn-lt"/>
              </a:rPr>
              <a:t>Author Conclusions: </a:t>
            </a:r>
            <a:r>
              <a:rPr lang="en-US" sz="1900" b="0" i="1" dirty="0">
                <a:solidFill>
                  <a:schemeClr val="tx1"/>
                </a:solidFill>
                <a:effectLst/>
                <a:latin typeface="+mn-lt"/>
              </a:rPr>
              <a:t>Overall, these safety analyses support a favorable benefit risk</a:t>
            </a:r>
            <a:r>
              <a:rPr lang="en-US" sz="1900" b="0" i="1" dirty="0">
                <a:solidFill>
                  <a:schemeClr val="tx1"/>
                </a:solidFill>
                <a:latin typeface="+mn-lt"/>
              </a:rPr>
              <a:t> </a:t>
            </a:r>
            <a:r>
              <a:rPr lang="en-US" sz="1900" b="0" i="1" dirty="0">
                <a:solidFill>
                  <a:schemeClr val="tx1"/>
                </a:solidFill>
                <a:effectLst/>
                <a:latin typeface="+mn-lt"/>
              </a:rPr>
              <a:t>profile of up to 6 cycles of </a:t>
            </a:r>
            <a:r>
              <a:rPr lang="en-US" sz="1900" b="0" i="1" baseline="30000" dirty="0">
                <a:solidFill>
                  <a:schemeClr val="tx1"/>
                </a:solidFill>
                <a:effectLst/>
                <a:latin typeface="+mn-lt"/>
              </a:rPr>
              <a:t>177</a:t>
            </a:r>
            <a:r>
              <a:rPr lang="en-US" sz="1900" b="0" i="1" dirty="0">
                <a:solidFill>
                  <a:schemeClr val="tx1"/>
                </a:solidFill>
                <a:effectLst/>
                <a:latin typeface="+mn-lt"/>
              </a:rPr>
              <a:t>Lu-PSMA-617 plus SoC in heavily pretreated patients with PSMA-positive </a:t>
            </a:r>
            <a:r>
              <a:rPr lang="en-US" sz="1900" b="0" i="1" dirty="0" err="1">
                <a:solidFill>
                  <a:schemeClr val="tx1"/>
                </a:solidFill>
                <a:effectLst/>
                <a:latin typeface="+mn-lt"/>
              </a:rPr>
              <a:t>mCRPC</a:t>
            </a:r>
            <a:r>
              <a:rPr lang="en-US" sz="1900" b="0" i="1" dirty="0">
                <a:solidFill>
                  <a:schemeClr val="tx1"/>
                </a:solidFill>
                <a:effectLst/>
                <a:latin typeface="+mn-lt"/>
              </a:rPr>
              <a:t>. The results provide important information for health care providers supporting the use of a further 2 cycles of </a:t>
            </a:r>
            <a:r>
              <a:rPr lang="en-US" sz="1900" b="0" i="1" baseline="30000" dirty="0">
                <a:solidFill>
                  <a:schemeClr val="tx1"/>
                </a:solidFill>
                <a:effectLst/>
                <a:latin typeface="+mn-lt"/>
              </a:rPr>
              <a:t>177</a:t>
            </a:r>
            <a:r>
              <a:rPr lang="en-US" sz="1900" b="0" i="1" dirty="0">
                <a:solidFill>
                  <a:schemeClr val="tx1"/>
                </a:solidFill>
                <a:effectLst/>
                <a:latin typeface="+mn-lt"/>
              </a:rPr>
              <a:t>Lu-PSMA-617 in patients who are clinically benefiting and tolerating the therapy after 4 cycles. The analyses also emphasize that differences in treatment exposure and safety observation time between treatment groups are an important consideration when evaluating safety data in clinical studies. Ongoing phase 3 trials are investigating whether radioligand therapy with </a:t>
            </a:r>
            <a:r>
              <a:rPr lang="en-US" sz="1900" b="0" i="1" baseline="30000" dirty="0">
                <a:solidFill>
                  <a:schemeClr val="tx1"/>
                </a:solidFill>
                <a:effectLst/>
                <a:latin typeface="+mn-lt"/>
              </a:rPr>
              <a:t>177</a:t>
            </a:r>
            <a:r>
              <a:rPr lang="en-US" sz="1900" b="0" i="1" dirty="0">
                <a:solidFill>
                  <a:schemeClr val="tx1"/>
                </a:solidFill>
                <a:effectLst/>
                <a:latin typeface="+mn-lt"/>
              </a:rPr>
              <a:t>Lu-PSMA-617 has a good safety profile and therapeutic benefit earlier in the treatment sequence for </a:t>
            </a:r>
            <a:r>
              <a:rPr lang="en-US" sz="1900" b="0" i="1" dirty="0" err="1">
                <a:solidFill>
                  <a:schemeClr val="tx1"/>
                </a:solidFill>
                <a:effectLst/>
                <a:latin typeface="+mn-lt"/>
              </a:rPr>
              <a:t>mCRPC</a:t>
            </a:r>
            <a:r>
              <a:rPr lang="en-US" sz="1900" b="0" i="1" dirty="0">
                <a:solidFill>
                  <a:schemeClr val="tx1"/>
                </a:solidFill>
                <a:effectLst/>
                <a:latin typeface="+mn-lt"/>
              </a:rPr>
              <a:t>.</a:t>
            </a:r>
          </a:p>
        </p:txBody>
      </p:sp>
    </p:spTree>
    <p:extLst>
      <p:ext uri="{BB962C8B-B14F-4D97-AF65-F5344CB8AC3E}">
        <p14:creationId xmlns:p14="http://schemas.microsoft.com/office/powerpoint/2010/main" val="725664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870841" y="-27384"/>
            <a:ext cx="10326719" cy="1080120"/>
          </a:xfrm>
        </p:spPr>
        <p:txBody>
          <a:bodyPr/>
          <a:lstStyle/>
          <a:p>
            <a:r>
              <a:rPr lang="en-US" dirty="0" err="1">
                <a:latin typeface="Calibri" panose="020F0502020204030204" pitchFamily="34" charset="0"/>
                <a:ea typeface="ＭＳ Ｐゴシック" charset="0"/>
                <a:cs typeface="Calibri" panose="020F0502020204030204" pitchFamily="34" charset="0"/>
              </a:rPr>
              <a:t>PSMAfore</a:t>
            </a:r>
            <a:r>
              <a:rPr lang="en-US" dirty="0">
                <a:latin typeface="Calibri" panose="020F0502020204030204" pitchFamily="34" charset="0"/>
                <a:ea typeface="ＭＳ Ｐゴシック" charset="0"/>
                <a:cs typeface="Calibri" panose="020F0502020204030204" pitchFamily="34" charset="0"/>
              </a:rPr>
              <a:t> Trial: Phase III Study Design</a:t>
            </a:r>
          </a:p>
        </p:txBody>
      </p:sp>
      <p:sp>
        <p:nvSpPr>
          <p:cNvPr id="63491" name="TextBox 6"/>
          <p:cNvSpPr txBox="1">
            <a:spLocks noChangeArrowheads="1"/>
          </p:cNvSpPr>
          <p:nvPr/>
        </p:nvSpPr>
        <p:spPr bwMode="auto">
          <a:xfrm>
            <a:off x="0" y="6419088"/>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Sartor O et al. ESMO 2023;Abstract </a:t>
            </a:r>
            <a:r>
              <a:rPr lang="en-US" sz="1600" b="0" dirty="0">
                <a:latin typeface="Calibri" panose="020F0502020204030204" pitchFamily="34" charset="0"/>
                <a:cs typeface="Calibri" panose="020F0502020204030204" pitchFamily="34" charset="0"/>
              </a:rPr>
              <a:t>LBA13</a:t>
            </a: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pic>
        <p:nvPicPr>
          <p:cNvPr id="4" name="Picture 3" descr="A diagram of a patient's recovery&#10;&#10;Description automatically generated">
            <a:extLst>
              <a:ext uri="{FF2B5EF4-FFF2-40B4-BE49-F238E27FC236}">
                <a16:creationId xmlns:a16="http://schemas.microsoft.com/office/drawing/2014/main" id="{C5E4F2EC-1971-E5A3-0398-39212BCE0D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08804" y="1052736"/>
            <a:ext cx="10193711" cy="4945867"/>
          </a:xfrm>
          <a:prstGeom prst="rect">
            <a:avLst/>
          </a:prstGeom>
        </p:spPr>
      </p:pic>
      <p:sp>
        <p:nvSpPr>
          <p:cNvPr id="2" name="TextBox 6">
            <a:extLst>
              <a:ext uri="{FF2B5EF4-FFF2-40B4-BE49-F238E27FC236}">
                <a16:creationId xmlns:a16="http://schemas.microsoft.com/office/drawing/2014/main" id="{8AB3BB33-366C-218F-C2DC-5D682014336B}"/>
              </a:ext>
            </a:extLst>
          </p:cNvPr>
          <p:cNvSpPr txBox="1">
            <a:spLocks noChangeArrowheads="1"/>
          </p:cNvSpPr>
          <p:nvPr/>
        </p:nvSpPr>
        <p:spPr bwMode="auto">
          <a:xfrm>
            <a:off x="1030147" y="597925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ARPI = androgen receptor pathway inhibitor</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4582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83431" y="510931"/>
            <a:ext cx="11208569" cy="799808"/>
          </a:xfrm>
        </p:spPr>
        <p:txBody>
          <a:bodyPr/>
          <a:lstStyle/>
          <a:p>
            <a:pPr algn="l"/>
            <a:r>
              <a:rPr lang="en-US" dirty="0" err="1">
                <a:latin typeface="Calibri" panose="020F0502020204030204" pitchFamily="34" charset="0"/>
                <a:ea typeface="ＭＳ Ｐゴシック" charset="0"/>
                <a:cs typeface="Calibri" panose="020F0502020204030204" pitchFamily="34" charset="0"/>
              </a:rPr>
              <a:t>PSMAfore</a:t>
            </a:r>
            <a:r>
              <a:rPr lang="en-US" dirty="0">
                <a:latin typeface="Calibri" panose="020F0502020204030204" pitchFamily="34" charset="0"/>
                <a:ea typeface="ＭＳ Ｐゴシック" charset="0"/>
                <a:cs typeface="Calibri" panose="020F0502020204030204" pitchFamily="34" charset="0"/>
              </a:rPr>
              <a:t>: Primary Endpoint Radiographic Progression-Free </a:t>
            </a:r>
            <a:br>
              <a:rPr lang="en-US" dirty="0">
                <a:latin typeface="Calibri" panose="020F0502020204030204" pitchFamily="34" charset="0"/>
                <a:ea typeface="ＭＳ Ｐゴシック" charset="0"/>
                <a:cs typeface="Calibri" panose="020F0502020204030204" pitchFamily="34" charset="0"/>
              </a:rPr>
            </a:br>
            <a:r>
              <a:rPr lang="en-US" dirty="0">
                <a:latin typeface="Calibri" panose="020F0502020204030204" pitchFamily="34" charset="0"/>
                <a:ea typeface="ＭＳ Ｐゴシック" charset="0"/>
                <a:cs typeface="Calibri" panose="020F0502020204030204" pitchFamily="34" charset="0"/>
              </a:rPr>
              <a:t>Survival (</a:t>
            </a:r>
            <a:r>
              <a:rPr lang="en-US" dirty="0" err="1">
                <a:latin typeface="Calibri" panose="020F0502020204030204" pitchFamily="34" charset="0"/>
                <a:ea typeface="ＭＳ Ｐゴシック" charset="0"/>
                <a:cs typeface="Calibri" panose="020F0502020204030204" pitchFamily="34" charset="0"/>
              </a:rPr>
              <a:t>rPFS</a:t>
            </a:r>
            <a:r>
              <a:rPr lang="en-US" dirty="0">
                <a:latin typeface="Calibri" panose="020F0502020204030204" pitchFamily="34" charset="0"/>
                <a:ea typeface="ＭＳ Ｐゴシック" charset="0"/>
                <a:cs typeface="Calibri" panose="020F0502020204030204" pitchFamily="34" charset="0"/>
              </a:rPr>
              <a:t>)</a:t>
            </a:r>
          </a:p>
        </p:txBody>
      </p:sp>
      <p:pic>
        <p:nvPicPr>
          <p:cNvPr id="5" name="Picture 4" descr="A graph of events and events&#10;&#10;Description automatically generated">
            <a:extLst>
              <a:ext uri="{FF2B5EF4-FFF2-40B4-BE49-F238E27FC236}">
                <a16:creationId xmlns:a16="http://schemas.microsoft.com/office/drawing/2014/main" id="{008F3413-A162-DE65-8FF9-BA9E1DB8B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41" y="1608710"/>
            <a:ext cx="10502160" cy="4423738"/>
          </a:xfrm>
          <a:prstGeom prst="rect">
            <a:avLst/>
          </a:prstGeom>
        </p:spPr>
      </p:pic>
      <p:sp>
        <p:nvSpPr>
          <p:cNvPr id="2" name="TextBox 6">
            <a:extLst>
              <a:ext uri="{FF2B5EF4-FFF2-40B4-BE49-F238E27FC236}">
                <a16:creationId xmlns:a16="http://schemas.microsoft.com/office/drawing/2014/main" id="{F3B14E1B-F4E9-6207-0A50-657445CD9E1D}"/>
              </a:ext>
            </a:extLst>
          </p:cNvPr>
          <p:cNvSpPr txBox="1">
            <a:spLocks noChangeArrowheads="1"/>
          </p:cNvSpPr>
          <p:nvPr/>
        </p:nvSpPr>
        <p:spPr bwMode="auto">
          <a:xfrm>
            <a:off x="0" y="6358016"/>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Sartor O et al. ESMO 2023;Abstract </a:t>
            </a:r>
            <a:r>
              <a:rPr lang="en-US" sz="1600" b="0" dirty="0">
                <a:latin typeface="Calibri" panose="020F0502020204030204" pitchFamily="34" charset="0"/>
                <a:cs typeface="Calibri" panose="020F0502020204030204" pitchFamily="34" charset="0"/>
              </a:rPr>
              <a:t>LBA13</a:t>
            </a: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851719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5"/>
            <a:ext cx="10358967" cy="730762"/>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Nurse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EAE9CF58-B650-5CAF-353F-842DD5162C42}"/>
              </a:ext>
            </a:extLst>
          </p:cNvPr>
          <p:cNvSpPr txBox="1"/>
          <p:nvPr/>
        </p:nvSpPr>
        <p:spPr>
          <a:xfrm>
            <a:off x="2434373" y="775387"/>
            <a:ext cx="2871405" cy="123908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28" name="TextBox 27">
            <a:extLst>
              <a:ext uri="{FF2B5EF4-FFF2-40B4-BE49-F238E27FC236}">
                <a16:creationId xmlns:a16="http://schemas.microsoft.com/office/drawing/2014/main" id="{EC14A0F5-C7E1-581E-9E67-C3ABB78C2B09}"/>
              </a:ext>
            </a:extLst>
          </p:cNvPr>
          <p:cNvSpPr txBox="1"/>
          <p:nvPr/>
        </p:nvSpPr>
        <p:spPr>
          <a:xfrm>
            <a:off x="2434373" y="4682516"/>
            <a:ext cx="3258856"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Amy Goodrich, CRNP </a:t>
            </a: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Gothic" panose="020B0609070205080204" pitchFamily="49" charset="-128"/>
                <a:cs typeface="Calibri" panose="020F0502020204030204" pitchFamily="34" charset="0"/>
              </a:rPr>
              <a:t> </a:t>
            </a: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Baltimore, Maryland</a:t>
            </a:r>
          </a:p>
        </p:txBody>
      </p:sp>
      <p:pic>
        <p:nvPicPr>
          <p:cNvPr id="2" name="Picture 1" descr="A person in a red jacket&#10;&#10;Description automatically generated">
            <a:extLst>
              <a:ext uri="{FF2B5EF4-FFF2-40B4-BE49-F238E27FC236}">
                <a16:creationId xmlns:a16="http://schemas.microsoft.com/office/drawing/2014/main" id="{7675560C-B5C0-0685-1F36-DAF0DD6A518F}"/>
              </a:ext>
            </a:extLst>
          </p:cNvPr>
          <p:cNvPicPr>
            <a:picLocks noChangeAspect="1"/>
          </p:cNvPicPr>
          <p:nvPr/>
        </p:nvPicPr>
        <p:blipFill>
          <a:blip r:embed="rId3"/>
          <a:stretch>
            <a:fillRect/>
          </a:stretch>
        </p:blipFill>
        <p:spPr>
          <a:xfrm>
            <a:off x="387190" y="775387"/>
            <a:ext cx="1970994" cy="1108684"/>
          </a:xfrm>
          <a:prstGeom prst="rect">
            <a:avLst/>
          </a:prstGeom>
          <a:effectLst>
            <a:outerShdw blurRad="50800" dist="38100" dir="2700000" algn="tl" rotWithShape="0">
              <a:prstClr val="black">
                <a:alpha val="40000"/>
              </a:prstClr>
            </a:outerShdw>
          </a:effectLst>
        </p:spPr>
      </p:pic>
      <p:pic>
        <p:nvPicPr>
          <p:cNvPr id="4" name="Picture 3" descr="A person wearing a headset&#10;&#10;Description automatically generated">
            <a:extLst>
              <a:ext uri="{FF2B5EF4-FFF2-40B4-BE49-F238E27FC236}">
                <a16:creationId xmlns:a16="http://schemas.microsoft.com/office/drawing/2014/main" id="{722A501F-35C0-8A4E-79FA-D75A73AA5D19}"/>
              </a:ext>
            </a:extLst>
          </p:cNvPr>
          <p:cNvPicPr>
            <a:picLocks noChangeAspect="1"/>
          </p:cNvPicPr>
          <p:nvPr/>
        </p:nvPicPr>
        <p:blipFill>
          <a:blip r:embed="rId4"/>
          <a:stretch>
            <a:fillRect/>
          </a:stretch>
        </p:blipFill>
        <p:spPr>
          <a:xfrm>
            <a:off x="387190" y="4682516"/>
            <a:ext cx="1970994" cy="1108684"/>
          </a:xfrm>
          <a:prstGeom prst="rect">
            <a:avLst/>
          </a:prstGeom>
          <a:effectLst>
            <a:outerShdw blurRad="50800" dist="38100" dir="2700000" algn="tl" rotWithShape="0">
              <a:prstClr val="black">
                <a:alpha val="40000"/>
              </a:prstClr>
            </a:outerShdw>
          </a:effectLst>
        </p:spPr>
      </p:pic>
      <p:pic>
        <p:nvPicPr>
          <p:cNvPr id="7" name="Picture 6" descr="A person smiling at camera&#10;&#10;Description automatically generated">
            <a:extLst>
              <a:ext uri="{FF2B5EF4-FFF2-40B4-BE49-F238E27FC236}">
                <a16:creationId xmlns:a16="http://schemas.microsoft.com/office/drawing/2014/main" id="{45C0A428-F93E-AFBC-83B0-06844B01BB84}"/>
              </a:ext>
            </a:extLst>
          </p:cNvPr>
          <p:cNvPicPr>
            <a:picLocks noChangeAspect="1"/>
          </p:cNvPicPr>
          <p:nvPr/>
        </p:nvPicPr>
        <p:blipFill>
          <a:blip r:embed="rId5"/>
          <a:stretch>
            <a:fillRect/>
          </a:stretch>
        </p:blipFill>
        <p:spPr>
          <a:xfrm>
            <a:off x="6092048" y="775387"/>
            <a:ext cx="1970994" cy="114839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D692C14-2200-461D-D5D8-4A5BE967FD3E}"/>
              </a:ext>
            </a:extLst>
          </p:cNvPr>
          <p:cNvSpPr txBox="1"/>
          <p:nvPr/>
        </p:nvSpPr>
        <p:spPr>
          <a:xfrm>
            <a:off x="8111315" y="775387"/>
            <a:ext cx="3895628"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Jessica Mitchell, APRN, CNP, MPH</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Mayo Clinic College of Medicine and Science</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Rochester, Minnesota</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person wearing glasses and a headset&#10;&#10;Description automatically generated">
            <a:extLst>
              <a:ext uri="{FF2B5EF4-FFF2-40B4-BE49-F238E27FC236}">
                <a16:creationId xmlns:a16="http://schemas.microsoft.com/office/drawing/2014/main" id="{26375F02-F8E9-F0D0-6D49-587401178A57}"/>
              </a:ext>
            </a:extLst>
          </p:cNvPr>
          <p:cNvPicPr>
            <a:picLocks noChangeAspect="1"/>
          </p:cNvPicPr>
          <p:nvPr/>
        </p:nvPicPr>
        <p:blipFill>
          <a:blip r:embed="rId6"/>
          <a:stretch>
            <a:fillRect/>
          </a:stretch>
        </p:blipFill>
        <p:spPr>
          <a:xfrm>
            <a:off x="6092048" y="4682517"/>
            <a:ext cx="1969273" cy="110771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BCBE6EB-D633-BB82-E44F-4F154D20CE4A}"/>
              </a:ext>
            </a:extLst>
          </p:cNvPr>
          <p:cNvSpPr txBox="1"/>
          <p:nvPr/>
        </p:nvSpPr>
        <p:spPr>
          <a:xfrm>
            <a:off x="8111315" y="4682516"/>
            <a:ext cx="3663355" cy="104501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Ronald Stein, JD, MSN, NP-C,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Los Angeles, California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person wearing glasses and a headset&#10;&#10;Description automatically generated">
            <a:extLst>
              <a:ext uri="{FF2B5EF4-FFF2-40B4-BE49-F238E27FC236}">
                <a16:creationId xmlns:a16="http://schemas.microsoft.com/office/drawing/2014/main" id="{3A1E8F4A-40D4-F29E-9085-E4CC1D29A876}"/>
              </a:ext>
            </a:extLst>
          </p:cNvPr>
          <p:cNvPicPr>
            <a:picLocks noChangeAspect="1"/>
          </p:cNvPicPr>
          <p:nvPr/>
        </p:nvPicPr>
        <p:blipFill>
          <a:blip r:embed="rId7"/>
          <a:stretch>
            <a:fillRect/>
          </a:stretch>
        </p:blipFill>
        <p:spPr>
          <a:xfrm>
            <a:off x="6092048" y="2090434"/>
            <a:ext cx="1969273" cy="1107716"/>
          </a:xfrm>
          <a:prstGeom prst="rect">
            <a:avLst/>
          </a:prstGeom>
          <a:effectLst>
            <a:outerShdw blurRad="50800" dist="38100" dir="2700000" algn="tl" rotWithShape="0">
              <a:prstClr val="black">
                <a:alpha val="40000"/>
              </a:prstClr>
            </a:outerShdw>
          </a:effectLst>
        </p:spPr>
      </p:pic>
      <p:pic>
        <p:nvPicPr>
          <p:cNvPr id="12" name="Picture 11" descr="A person wearing glasses and headphones&#10;&#10;Description automatically generated">
            <a:extLst>
              <a:ext uri="{FF2B5EF4-FFF2-40B4-BE49-F238E27FC236}">
                <a16:creationId xmlns:a16="http://schemas.microsoft.com/office/drawing/2014/main" id="{8BF995ED-656E-8998-6CD6-CCEC895E5EF2}"/>
              </a:ext>
            </a:extLst>
          </p:cNvPr>
          <p:cNvPicPr>
            <a:picLocks noChangeAspect="1"/>
          </p:cNvPicPr>
          <p:nvPr/>
        </p:nvPicPr>
        <p:blipFill>
          <a:blip r:embed="rId8"/>
          <a:stretch>
            <a:fillRect/>
          </a:stretch>
        </p:blipFill>
        <p:spPr>
          <a:xfrm>
            <a:off x="6092048" y="3410399"/>
            <a:ext cx="1969273" cy="110771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825FBE2-BFB8-757D-91CD-37D61DCC9162}"/>
              </a:ext>
            </a:extLst>
          </p:cNvPr>
          <p:cNvSpPr txBox="1"/>
          <p:nvPr/>
        </p:nvSpPr>
        <p:spPr>
          <a:xfrm>
            <a:off x="8111315" y="2090433"/>
            <a:ext cx="3693494" cy="100022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Tiffany A Richards, PhD, ANP-BC,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14" name="TextBox 13">
            <a:extLst>
              <a:ext uri="{FF2B5EF4-FFF2-40B4-BE49-F238E27FC236}">
                <a16:creationId xmlns:a16="http://schemas.microsoft.com/office/drawing/2014/main" id="{3BAA3A96-EE43-8672-571D-E572E6A34CCF}"/>
              </a:ext>
            </a:extLst>
          </p:cNvPr>
          <p:cNvSpPr txBox="1"/>
          <p:nvPr/>
        </p:nvSpPr>
        <p:spPr>
          <a:xfrm>
            <a:off x="8111314" y="3410398"/>
            <a:ext cx="3993599"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Kimberly A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Spickes</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MNSc</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RN, APRN, OCN, ACNP-BC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University of Arkansas for Medical Sciences </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Little Rock, Arkansas</a:t>
            </a:r>
          </a:p>
        </p:txBody>
      </p:sp>
      <p:sp>
        <p:nvSpPr>
          <p:cNvPr id="15" name="TextBox 14">
            <a:extLst>
              <a:ext uri="{FF2B5EF4-FFF2-40B4-BE49-F238E27FC236}">
                <a16:creationId xmlns:a16="http://schemas.microsoft.com/office/drawing/2014/main" id="{E0E8E456-9C27-AF39-2B52-2D7D6F67332D}"/>
              </a:ext>
            </a:extLst>
          </p:cNvPr>
          <p:cNvSpPr txBox="1"/>
          <p:nvPr/>
        </p:nvSpPr>
        <p:spPr>
          <a:xfrm>
            <a:off x="2434373" y="2090433"/>
            <a:ext cx="32588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City of Hope Comprehensive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Duarte, California</a:t>
            </a:r>
          </a:p>
        </p:txBody>
      </p:sp>
      <p:sp>
        <p:nvSpPr>
          <p:cNvPr id="16" name="TextBox 15">
            <a:extLst>
              <a:ext uri="{FF2B5EF4-FFF2-40B4-BE49-F238E27FC236}">
                <a16:creationId xmlns:a16="http://schemas.microsoft.com/office/drawing/2014/main" id="{583E10DB-C3DD-9EEB-071D-248AC7214955}"/>
              </a:ext>
            </a:extLst>
          </p:cNvPr>
          <p:cNvSpPr txBox="1"/>
          <p:nvPr/>
        </p:nvSpPr>
        <p:spPr>
          <a:xfrm>
            <a:off x="2434373" y="3410398"/>
            <a:ext cx="33350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Swedish Cancer Institute Center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Blood Disorders</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Seattle, Washington</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1" name="Picture 10" descr="A person wearing a headset&#10;&#10;Description automatically generated">
            <a:extLst>
              <a:ext uri="{FF2B5EF4-FFF2-40B4-BE49-F238E27FC236}">
                <a16:creationId xmlns:a16="http://schemas.microsoft.com/office/drawing/2014/main" id="{54A7C546-8442-03C8-B05A-BDBC5F588AEE}"/>
              </a:ext>
            </a:extLst>
          </p:cNvPr>
          <p:cNvPicPr>
            <a:picLocks noChangeAspect="1"/>
          </p:cNvPicPr>
          <p:nvPr/>
        </p:nvPicPr>
        <p:blipFill>
          <a:blip r:embed="rId9"/>
          <a:stretch>
            <a:fillRect/>
          </a:stretch>
        </p:blipFill>
        <p:spPr>
          <a:xfrm>
            <a:off x="387190" y="2090433"/>
            <a:ext cx="1970994" cy="1108684"/>
          </a:xfrm>
          <a:prstGeom prst="rect">
            <a:avLst/>
          </a:prstGeom>
          <a:effectLst>
            <a:outerShdw blurRad="50800" dist="38100" dir="2700000" algn="tl" rotWithShape="0">
              <a:prstClr val="black">
                <a:alpha val="40000"/>
              </a:prstClr>
            </a:outerShdw>
          </a:effectLst>
        </p:spPr>
      </p:pic>
      <p:pic>
        <p:nvPicPr>
          <p:cNvPr id="17" name="Picture 16" descr="A person wearing glasses and headphones&#10;&#10;Description automatically generated">
            <a:extLst>
              <a:ext uri="{FF2B5EF4-FFF2-40B4-BE49-F238E27FC236}">
                <a16:creationId xmlns:a16="http://schemas.microsoft.com/office/drawing/2014/main" id="{47282E02-9C98-5230-F64E-33DEE929E56D}"/>
              </a:ext>
            </a:extLst>
          </p:cNvPr>
          <p:cNvPicPr>
            <a:picLocks noChangeAspect="1"/>
          </p:cNvPicPr>
          <p:nvPr/>
        </p:nvPicPr>
        <p:blipFill>
          <a:blip r:embed="rId10"/>
          <a:stretch>
            <a:fillRect/>
          </a:stretch>
        </p:blipFill>
        <p:spPr>
          <a:xfrm>
            <a:off x="388203" y="3410398"/>
            <a:ext cx="1969981" cy="1108115"/>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A0688EAB-BDC4-D752-A06C-DE9192A5DCBA}"/>
              </a:ext>
            </a:extLst>
          </p:cNvPr>
          <p:cNvSpPr txBox="1">
            <a:spLocks/>
          </p:cNvSpPr>
          <p:nvPr/>
        </p:nvSpPr>
        <p:spPr>
          <a:xfrm>
            <a:off x="0" y="5924849"/>
            <a:ext cx="11186672" cy="925702"/>
          </a:xfrm>
          <a:prstGeom prst="rect">
            <a:avLst/>
          </a:prstGeom>
          <a:solidFill>
            <a:srgbClr val="1799B4"/>
          </a:solidFill>
        </p:spPr>
        <p:txBody>
          <a:bodyPr lIns="182880" tIns="182880" rIns="182880"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u="none" strike="noStrike" kern="0" cap="none" spc="0" normalizeH="0" baseline="0" noProof="0" dirty="0">
                <a:ln>
                  <a:noFill/>
                </a:ln>
                <a:solidFill>
                  <a:srgbClr val="FFFFFF"/>
                </a:solidFill>
                <a:effectLst/>
                <a:uLnTx/>
                <a:uFillTx/>
                <a:latin typeface="system-ui"/>
                <a:ea typeface="MS PGothic" pitchFamily="34" charset="-128"/>
                <a:hlinkClick r:id="rId11">
                  <a:extLst>
                    <a:ext uri="{A12FA001-AC4F-418D-AE19-62706E023703}">
                      <ahyp:hlinkClr xmlns:ahyp="http://schemas.microsoft.com/office/drawing/2018/hyperlinkcolor" val="tx"/>
                    </a:ext>
                  </a:extLst>
                </a:hlinkClick>
              </a:rPr>
              <a:t>https://www.ResearchToPractice.com/ONS2024Clips</a:t>
            </a:r>
            <a:r>
              <a:rPr kumimoji="0" lang="en-US" sz="2900" b="0" i="0" u="none" strike="noStrike" kern="0" cap="none" spc="0" normalizeH="0" baseline="0" noProof="0" dirty="0">
                <a:ln>
                  <a:noFill/>
                </a:ln>
                <a:solidFill>
                  <a:srgbClr val="FFFFFF"/>
                </a:solidFill>
                <a:effectLst/>
                <a:uLnTx/>
                <a:uFillTx/>
                <a:latin typeface="system-ui"/>
                <a:ea typeface="MS PGothic" pitchFamily="34" charset="-128"/>
              </a:rPr>
              <a:t> </a:t>
            </a:r>
            <a:endParaRPr kumimoji="0" lang="en-US" sz="2900" b="1" i="0" u="none" strike="noStrike" kern="0" cap="none" spc="0" normalizeH="0" baseline="0" noProof="0" dirty="0">
              <a:ln>
                <a:noFill/>
              </a:ln>
              <a:solidFill>
                <a:srgbClr val="FFFFFF"/>
              </a:solidFill>
              <a:effectLst/>
              <a:uLnTx/>
              <a:uFillTx/>
              <a:latin typeface="Calibri" charset="0"/>
              <a:ea typeface="MS PGothic" pitchFamily="34" charset="-128"/>
            </a:endParaRPr>
          </a:p>
        </p:txBody>
      </p:sp>
      <p:pic>
        <p:nvPicPr>
          <p:cNvPr id="19" name="Picture 18">
            <a:extLst>
              <a:ext uri="{FF2B5EF4-FFF2-40B4-BE49-F238E27FC236}">
                <a16:creationId xmlns:a16="http://schemas.microsoft.com/office/drawing/2014/main" id="{0016448F-3A73-6D4A-4C28-AAA9F436A9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9129" y="6007399"/>
            <a:ext cx="760601" cy="760601"/>
          </a:xfrm>
          <a:prstGeom prst="rect">
            <a:avLst/>
          </a:prstGeom>
        </p:spPr>
      </p:pic>
    </p:spTree>
    <p:extLst>
      <p:ext uri="{BB962C8B-B14F-4D97-AF65-F5344CB8AC3E}">
        <p14:creationId xmlns:p14="http://schemas.microsoft.com/office/powerpoint/2010/main" val="34165252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870841" y="252928"/>
            <a:ext cx="10326719" cy="799808"/>
          </a:xfrm>
        </p:spPr>
        <p:txBody>
          <a:bodyPr/>
          <a:lstStyle/>
          <a:p>
            <a:r>
              <a:rPr lang="en-US" dirty="0" err="1">
                <a:latin typeface="Calibri" panose="020F0502020204030204" pitchFamily="34" charset="0"/>
                <a:ea typeface="ＭＳ Ｐゴシック" charset="0"/>
                <a:cs typeface="Calibri" panose="020F0502020204030204" pitchFamily="34" charset="0"/>
              </a:rPr>
              <a:t>PSMAfore</a:t>
            </a:r>
            <a:r>
              <a:rPr lang="en-US" dirty="0">
                <a:latin typeface="Calibri" panose="020F0502020204030204" pitchFamily="34" charset="0"/>
                <a:ea typeface="ＭＳ Ｐゴシック" charset="0"/>
                <a:cs typeface="Calibri" panose="020F0502020204030204" pitchFamily="34" charset="0"/>
              </a:rPr>
              <a:t>: Treatment-Emergent Adverse Events</a:t>
            </a:r>
          </a:p>
        </p:txBody>
      </p:sp>
      <p:pic>
        <p:nvPicPr>
          <p:cNvPr id="4" name="Picture 3" descr="A table with numbers and text&#10;&#10;Description automatically generated">
            <a:extLst>
              <a:ext uri="{FF2B5EF4-FFF2-40B4-BE49-F238E27FC236}">
                <a16:creationId xmlns:a16="http://schemas.microsoft.com/office/drawing/2014/main" id="{DA7785A5-2EA1-E2A2-218A-D98E3EEE5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062741"/>
            <a:ext cx="10081120" cy="4993048"/>
          </a:xfrm>
          <a:prstGeom prst="rect">
            <a:avLst/>
          </a:prstGeom>
        </p:spPr>
      </p:pic>
      <p:sp>
        <p:nvSpPr>
          <p:cNvPr id="2" name="TextBox 6">
            <a:extLst>
              <a:ext uri="{FF2B5EF4-FFF2-40B4-BE49-F238E27FC236}">
                <a16:creationId xmlns:a16="http://schemas.microsoft.com/office/drawing/2014/main" id="{47F45BDD-B1EC-63CF-0971-113894103236}"/>
              </a:ext>
            </a:extLst>
          </p:cNvPr>
          <p:cNvSpPr txBox="1">
            <a:spLocks noChangeArrowheads="1"/>
          </p:cNvSpPr>
          <p:nvPr/>
        </p:nvSpPr>
        <p:spPr bwMode="auto">
          <a:xfrm>
            <a:off x="0" y="645152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Sartor O et al. ESMO 2023;Abstract </a:t>
            </a:r>
            <a:r>
              <a:rPr lang="en-US" sz="1600" b="0" dirty="0">
                <a:latin typeface="Calibri" panose="020F0502020204030204" pitchFamily="34" charset="0"/>
                <a:cs typeface="Calibri" panose="020F0502020204030204" pitchFamily="34" charset="0"/>
              </a:rPr>
              <a:t>LBA13</a:t>
            </a: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
        <p:nvSpPr>
          <p:cNvPr id="5" name="TextBox 6">
            <a:extLst>
              <a:ext uri="{FF2B5EF4-FFF2-40B4-BE49-F238E27FC236}">
                <a16:creationId xmlns:a16="http://schemas.microsoft.com/office/drawing/2014/main" id="{5F4036A0-D211-8BAB-3475-F561FE0CF4E0}"/>
              </a:ext>
            </a:extLst>
          </p:cNvPr>
          <p:cNvSpPr txBox="1">
            <a:spLocks noChangeArrowheads="1"/>
          </p:cNvSpPr>
          <p:nvPr/>
        </p:nvSpPr>
        <p:spPr bwMode="auto">
          <a:xfrm>
            <a:off x="1037689" y="6030279"/>
            <a:ext cx="10972800" cy="42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AEs = adverse events</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670703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E0B6-EB4A-B0BB-B9AB-9081B0317E5B}"/>
              </a:ext>
            </a:extLst>
          </p:cNvPr>
          <p:cNvSpPr>
            <a:spLocks noGrp="1"/>
          </p:cNvSpPr>
          <p:nvPr>
            <p:ph type="title"/>
          </p:nvPr>
        </p:nvSpPr>
        <p:spPr>
          <a:xfrm>
            <a:off x="1161502" y="313491"/>
            <a:ext cx="10358967" cy="1143000"/>
          </a:xfrm>
        </p:spPr>
        <p:txBody>
          <a:bodyPr/>
          <a:lstStyle/>
          <a:p>
            <a:pPr algn="l"/>
            <a:r>
              <a:rPr lang="en-US" dirty="0"/>
              <a:t>PRINCE: A Phase </a:t>
            </a:r>
            <a:r>
              <a:rPr lang="en-US" dirty="0" err="1"/>
              <a:t>Ib</a:t>
            </a:r>
            <a:r>
              <a:rPr lang="en-US" dirty="0"/>
              <a:t> Study of Pembrolizumab with Lutetium Lu 177 </a:t>
            </a:r>
            <a:r>
              <a:rPr lang="en-US" dirty="0" err="1"/>
              <a:t>Vipivotide</a:t>
            </a:r>
            <a:r>
              <a:rPr lang="en-US" dirty="0"/>
              <a:t> Tetraxetan for </a:t>
            </a:r>
            <a:r>
              <a:rPr lang="en-US" dirty="0" err="1"/>
              <a:t>mCRPC</a:t>
            </a:r>
            <a:endParaRPr lang="en-US" dirty="0"/>
          </a:p>
        </p:txBody>
      </p:sp>
      <p:pic>
        <p:nvPicPr>
          <p:cNvPr id="4" name="Picture 3">
            <a:extLst>
              <a:ext uri="{FF2B5EF4-FFF2-40B4-BE49-F238E27FC236}">
                <a16:creationId xmlns:a16="http://schemas.microsoft.com/office/drawing/2014/main" id="{29CA5DBD-CBAF-2DE0-89ED-7603B53CB3C4}"/>
              </a:ext>
            </a:extLst>
          </p:cNvPr>
          <p:cNvPicPr>
            <a:picLocks noChangeAspect="1"/>
          </p:cNvPicPr>
          <p:nvPr/>
        </p:nvPicPr>
        <p:blipFill rotWithShape="1">
          <a:blip r:embed="rId2">
            <a:extLst>
              <a:ext uri="{28A0092B-C50C-407E-A947-70E740481C1C}">
                <a14:useLocalDpi xmlns:a14="http://schemas.microsoft.com/office/drawing/2010/main" val="0"/>
              </a:ext>
            </a:extLst>
          </a:blip>
          <a:srcRect l="2797" t="15153" r="5067" b="12048"/>
          <a:stretch/>
        </p:blipFill>
        <p:spPr>
          <a:xfrm>
            <a:off x="1130899" y="1556792"/>
            <a:ext cx="10045116" cy="4464496"/>
          </a:xfrm>
          <a:prstGeom prst="rect">
            <a:avLst/>
          </a:prstGeom>
        </p:spPr>
      </p:pic>
      <p:sp>
        <p:nvSpPr>
          <p:cNvPr id="6" name="Rectangle 5">
            <a:extLst>
              <a:ext uri="{FF2B5EF4-FFF2-40B4-BE49-F238E27FC236}">
                <a16:creationId xmlns:a16="http://schemas.microsoft.com/office/drawing/2014/main" id="{F1435307-8126-0523-6276-E26792893B90}"/>
              </a:ext>
            </a:extLst>
          </p:cNvPr>
          <p:cNvSpPr/>
          <p:nvPr/>
        </p:nvSpPr>
        <p:spPr>
          <a:xfrm>
            <a:off x="119336" y="6485594"/>
            <a:ext cx="3531736"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Sandhu S et al. ESMO 2021;Abstract 577O. </a:t>
            </a:r>
          </a:p>
        </p:txBody>
      </p:sp>
    </p:spTree>
    <p:extLst>
      <p:ext uri="{BB962C8B-B14F-4D97-AF65-F5344CB8AC3E}">
        <p14:creationId xmlns:p14="http://schemas.microsoft.com/office/powerpoint/2010/main" val="4031403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902933-0BAA-B8A8-6375-7481EA934F0C}"/>
              </a:ext>
            </a:extLst>
          </p:cNvPr>
          <p:cNvSpPr txBox="1"/>
          <p:nvPr/>
        </p:nvSpPr>
        <p:spPr>
          <a:xfrm>
            <a:off x="174839" y="6491705"/>
            <a:ext cx="345940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Sandhu S et al. ASCO 2022;Abstract 5017.</a:t>
            </a:r>
          </a:p>
        </p:txBody>
      </p:sp>
      <p:sp>
        <p:nvSpPr>
          <p:cNvPr id="3" name="Title 2">
            <a:extLst>
              <a:ext uri="{FF2B5EF4-FFF2-40B4-BE49-F238E27FC236}">
                <a16:creationId xmlns:a16="http://schemas.microsoft.com/office/drawing/2014/main" id="{D8FEF58B-C9E5-F6A6-9D73-BB8FCC431646}"/>
              </a:ext>
            </a:extLst>
          </p:cNvPr>
          <p:cNvSpPr>
            <a:spLocks noGrp="1"/>
          </p:cNvSpPr>
          <p:nvPr>
            <p:ph type="title"/>
          </p:nvPr>
        </p:nvSpPr>
        <p:spPr>
          <a:xfrm>
            <a:off x="912286" y="43130"/>
            <a:ext cx="10358967" cy="1143000"/>
          </a:xfrm>
        </p:spPr>
        <p:txBody>
          <a:bodyPr/>
          <a:lstStyle/>
          <a:p>
            <a:r>
              <a:rPr lang="en-US" dirty="0"/>
              <a:t>PRINCE Primary Endpoint: PSA Response Rate </a:t>
            </a:r>
          </a:p>
        </p:txBody>
      </p:sp>
      <p:pic>
        <p:nvPicPr>
          <p:cNvPr id="7" name="Picture 6" descr="Chart, bar chart&#10;&#10;Description automatically generated">
            <a:extLst>
              <a:ext uri="{FF2B5EF4-FFF2-40B4-BE49-F238E27FC236}">
                <a16:creationId xmlns:a16="http://schemas.microsoft.com/office/drawing/2014/main" id="{8A1E0CDA-AFB2-0FBA-1A08-6FBDA3906FFB}"/>
              </a:ext>
            </a:extLst>
          </p:cNvPr>
          <p:cNvPicPr>
            <a:picLocks noChangeAspect="1"/>
          </p:cNvPicPr>
          <p:nvPr/>
        </p:nvPicPr>
        <p:blipFill>
          <a:blip r:embed="rId2"/>
          <a:stretch>
            <a:fillRect/>
          </a:stretch>
        </p:blipFill>
        <p:spPr>
          <a:xfrm>
            <a:off x="1027135" y="1137560"/>
            <a:ext cx="10252579" cy="5105810"/>
          </a:xfrm>
          <a:prstGeom prst="rect">
            <a:avLst/>
          </a:prstGeom>
        </p:spPr>
      </p:pic>
    </p:spTree>
    <p:extLst>
      <p:ext uri="{BB962C8B-B14F-4D97-AF65-F5344CB8AC3E}">
        <p14:creationId xmlns:p14="http://schemas.microsoft.com/office/powerpoint/2010/main" val="3150973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B854-EC34-2AE8-BA86-4FA98416456C}"/>
              </a:ext>
            </a:extLst>
          </p:cNvPr>
          <p:cNvSpPr>
            <a:spLocks noGrp="1"/>
          </p:cNvSpPr>
          <p:nvPr>
            <p:ph type="title"/>
          </p:nvPr>
        </p:nvSpPr>
        <p:spPr>
          <a:xfrm>
            <a:off x="1127448" y="121196"/>
            <a:ext cx="10148035" cy="1143000"/>
          </a:xfrm>
        </p:spPr>
        <p:txBody>
          <a:bodyPr/>
          <a:lstStyle/>
          <a:p>
            <a:pPr algn="l"/>
            <a:r>
              <a:rPr lang="en-US" dirty="0" err="1"/>
              <a:t>LuPARP</a:t>
            </a:r>
            <a:r>
              <a:rPr lang="en-US" dirty="0"/>
              <a:t>: A Phase I Trial of Olaparib with Lutetium Lu 177 </a:t>
            </a:r>
            <a:br>
              <a:rPr lang="en-US" dirty="0"/>
            </a:br>
            <a:r>
              <a:rPr lang="en-US" dirty="0" err="1"/>
              <a:t>Vipivotide</a:t>
            </a:r>
            <a:r>
              <a:rPr lang="en-US" dirty="0"/>
              <a:t> Tetraxetan for </a:t>
            </a:r>
            <a:r>
              <a:rPr lang="en-US" dirty="0" err="1"/>
              <a:t>mCRPC</a:t>
            </a:r>
            <a:endParaRPr lang="en-US" dirty="0"/>
          </a:p>
        </p:txBody>
      </p:sp>
      <p:sp>
        <p:nvSpPr>
          <p:cNvPr id="4" name="TextBox 3">
            <a:extLst>
              <a:ext uri="{FF2B5EF4-FFF2-40B4-BE49-F238E27FC236}">
                <a16:creationId xmlns:a16="http://schemas.microsoft.com/office/drawing/2014/main" id="{47CEEDD6-1E5E-2F40-351B-527415180ABF}"/>
              </a:ext>
            </a:extLst>
          </p:cNvPr>
          <p:cNvSpPr txBox="1"/>
          <p:nvPr/>
        </p:nvSpPr>
        <p:spPr>
          <a:xfrm>
            <a:off x="191344" y="6469404"/>
            <a:ext cx="34594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Sandhu S et al. ASCO 2023;Abstract 5005.</a:t>
            </a:r>
          </a:p>
        </p:txBody>
      </p:sp>
      <p:pic>
        <p:nvPicPr>
          <p:cNvPr id="95234" name="Picture 2">
            <a:extLst>
              <a:ext uri="{FF2B5EF4-FFF2-40B4-BE49-F238E27FC236}">
                <a16:creationId xmlns:a16="http://schemas.microsoft.com/office/drawing/2014/main" id="{DCED184C-7CE7-A0B9-FAF4-001040262A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9" t="17451" r="1569" b="10100"/>
          <a:stretch/>
        </p:blipFill>
        <p:spPr bwMode="auto">
          <a:xfrm>
            <a:off x="191344" y="1196752"/>
            <a:ext cx="11809312"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849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B854-EC34-2AE8-BA86-4FA98416456C}"/>
              </a:ext>
            </a:extLst>
          </p:cNvPr>
          <p:cNvSpPr>
            <a:spLocks noGrp="1"/>
          </p:cNvSpPr>
          <p:nvPr>
            <p:ph type="title"/>
          </p:nvPr>
        </p:nvSpPr>
        <p:spPr>
          <a:xfrm>
            <a:off x="941885" y="49188"/>
            <a:ext cx="10358967" cy="1143000"/>
          </a:xfrm>
        </p:spPr>
        <p:txBody>
          <a:bodyPr/>
          <a:lstStyle/>
          <a:p>
            <a:r>
              <a:rPr lang="en-US" dirty="0" err="1"/>
              <a:t>LuPARP</a:t>
            </a:r>
            <a:r>
              <a:rPr lang="en-US" dirty="0"/>
              <a:t>: PSA Responses</a:t>
            </a:r>
          </a:p>
        </p:txBody>
      </p:sp>
      <p:sp>
        <p:nvSpPr>
          <p:cNvPr id="4" name="TextBox 3">
            <a:extLst>
              <a:ext uri="{FF2B5EF4-FFF2-40B4-BE49-F238E27FC236}">
                <a16:creationId xmlns:a16="http://schemas.microsoft.com/office/drawing/2014/main" id="{47CEEDD6-1E5E-2F40-351B-527415180ABF}"/>
              </a:ext>
            </a:extLst>
          </p:cNvPr>
          <p:cNvSpPr txBox="1"/>
          <p:nvPr/>
        </p:nvSpPr>
        <p:spPr>
          <a:xfrm>
            <a:off x="191344" y="6469404"/>
            <a:ext cx="34594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Sandhu S et al. ASCO 2023;Abstract 5005.</a:t>
            </a:r>
          </a:p>
        </p:txBody>
      </p:sp>
      <p:pic>
        <p:nvPicPr>
          <p:cNvPr id="100354" name="Picture 2">
            <a:extLst>
              <a:ext uri="{FF2B5EF4-FFF2-40B4-BE49-F238E27FC236}">
                <a16:creationId xmlns:a16="http://schemas.microsoft.com/office/drawing/2014/main" id="{56C044F9-69DC-1D93-43FD-0298603A8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39" t="16400" r="5196" b="10100"/>
          <a:stretch/>
        </p:blipFill>
        <p:spPr bwMode="auto">
          <a:xfrm>
            <a:off x="920747" y="1196752"/>
            <a:ext cx="10358967"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531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B854-EC34-2AE8-BA86-4FA98416456C}"/>
              </a:ext>
            </a:extLst>
          </p:cNvPr>
          <p:cNvSpPr>
            <a:spLocks noGrp="1"/>
          </p:cNvSpPr>
          <p:nvPr>
            <p:ph type="title"/>
          </p:nvPr>
        </p:nvSpPr>
        <p:spPr>
          <a:xfrm>
            <a:off x="912285" y="65431"/>
            <a:ext cx="10358967" cy="1143000"/>
          </a:xfrm>
        </p:spPr>
        <p:txBody>
          <a:bodyPr/>
          <a:lstStyle/>
          <a:p>
            <a:r>
              <a:rPr lang="en-US" dirty="0" err="1"/>
              <a:t>LuPARP</a:t>
            </a:r>
            <a:r>
              <a:rPr lang="en-US" dirty="0"/>
              <a:t>: Swimmer Plots</a:t>
            </a:r>
          </a:p>
        </p:txBody>
      </p:sp>
      <p:sp>
        <p:nvSpPr>
          <p:cNvPr id="4" name="TextBox 3">
            <a:extLst>
              <a:ext uri="{FF2B5EF4-FFF2-40B4-BE49-F238E27FC236}">
                <a16:creationId xmlns:a16="http://schemas.microsoft.com/office/drawing/2014/main" id="{47CEEDD6-1E5E-2F40-351B-527415180ABF}"/>
              </a:ext>
            </a:extLst>
          </p:cNvPr>
          <p:cNvSpPr txBox="1"/>
          <p:nvPr/>
        </p:nvSpPr>
        <p:spPr>
          <a:xfrm>
            <a:off x="191344" y="6469404"/>
            <a:ext cx="34594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Sandhu S et al. ASCO 2023;Abstract 5005.</a:t>
            </a:r>
          </a:p>
        </p:txBody>
      </p:sp>
      <p:pic>
        <p:nvPicPr>
          <p:cNvPr id="101378" name="Picture 2">
            <a:extLst>
              <a:ext uri="{FF2B5EF4-FFF2-40B4-BE49-F238E27FC236}">
                <a16:creationId xmlns:a16="http://schemas.microsoft.com/office/drawing/2014/main" id="{D6785835-067A-CE73-BD4A-52E490449A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91" t="15350" r="12200" b="8001"/>
          <a:stretch/>
        </p:blipFill>
        <p:spPr bwMode="auto">
          <a:xfrm>
            <a:off x="1519260" y="1052736"/>
            <a:ext cx="9145016"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B854-EC34-2AE8-BA86-4FA98416456C}"/>
              </a:ext>
            </a:extLst>
          </p:cNvPr>
          <p:cNvSpPr>
            <a:spLocks noGrp="1"/>
          </p:cNvSpPr>
          <p:nvPr>
            <p:ph type="title"/>
          </p:nvPr>
        </p:nvSpPr>
        <p:spPr>
          <a:xfrm>
            <a:off x="916516" y="74831"/>
            <a:ext cx="10358967" cy="1143000"/>
          </a:xfrm>
        </p:spPr>
        <p:txBody>
          <a:bodyPr/>
          <a:lstStyle/>
          <a:p>
            <a:r>
              <a:rPr lang="en-US" dirty="0" err="1"/>
              <a:t>LuPARP</a:t>
            </a:r>
            <a:r>
              <a:rPr lang="en-US" dirty="0"/>
              <a:t>: Common Adverse Events in ≥5% </a:t>
            </a:r>
          </a:p>
        </p:txBody>
      </p:sp>
      <p:sp>
        <p:nvSpPr>
          <p:cNvPr id="4" name="TextBox 3">
            <a:extLst>
              <a:ext uri="{FF2B5EF4-FFF2-40B4-BE49-F238E27FC236}">
                <a16:creationId xmlns:a16="http://schemas.microsoft.com/office/drawing/2014/main" id="{47CEEDD6-1E5E-2F40-351B-527415180ABF}"/>
              </a:ext>
            </a:extLst>
          </p:cNvPr>
          <p:cNvSpPr txBox="1"/>
          <p:nvPr/>
        </p:nvSpPr>
        <p:spPr>
          <a:xfrm>
            <a:off x="191344" y="6469404"/>
            <a:ext cx="34594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Sandhu S et al. ASCO 2023;Abstract 5005.</a:t>
            </a:r>
          </a:p>
        </p:txBody>
      </p:sp>
      <p:pic>
        <p:nvPicPr>
          <p:cNvPr id="97282" name="Picture 2">
            <a:extLst>
              <a:ext uri="{FF2B5EF4-FFF2-40B4-BE49-F238E27FC236}">
                <a16:creationId xmlns:a16="http://schemas.microsoft.com/office/drawing/2014/main" id="{74A5EC36-AE1F-2FD6-983B-07797DD4D7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9" t="12735" r="3341" b="27950"/>
          <a:stretch/>
        </p:blipFill>
        <p:spPr bwMode="auto">
          <a:xfrm>
            <a:off x="299356" y="1578746"/>
            <a:ext cx="11593288" cy="406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232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279575" y="188640"/>
            <a:ext cx="9134829"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055439" y="2517337"/>
            <a:ext cx="9865098" cy="2354018"/>
          </a:xfrm>
        </p:spPr>
        <p:txBody>
          <a:bodyPr/>
          <a:lstStyle/>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Mechanism of antitumor activity of radium-223</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Rationale for the activity of radium-223 in bone metastases but not in other organs</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Available data with and ongoing research studies of radium-223 for </a:t>
            </a:r>
            <a:r>
              <a:rPr lang="en-US" sz="2400" kern="100" dirty="0" err="1">
                <a:effectLst/>
                <a:latin typeface="+mn-lt"/>
                <a:ea typeface="Aptos" panose="020B0004020202020204" pitchFamily="34" charset="0"/>
                <a:cs typeface="Times New Roman" panose="02020603050405020304" pitchFamily="18" charset="0"/>
              </a:rPr>
              <a:t>mCRPC</a:t>
            </a: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Patient selection for and optimal integration of radium-223 into current </a:t>
            </a:r>
            <a:r>
              <a:rPr lang="en-US" sz="2400" kern="100" dirty="0" err="1">
                <a:effectLst/>
                <a:latin typeface="+mn-lt"/>
                <a:ea typeface="Aptos" panose="020B0004020202020204" pitchFamily="34" charset="0"/>
                <a:cs typeface="Times New Roman" panose="02020603050405020304" pitchFamily="18" charset="0"/>
              </a:rPr>
              <a:t>mCRPC</a:t>
            </a:r>
            <a:r>
              <a:rPr lang="en-US" sz="2400" kern="100" dirty="0">
                <a:effectLst/>
                <a:latin typeface="+mn-lt"/>
                <a:ea typeface="Aptos" panose="020B0004020202020204" pitchFamily="34" charset="0"/>
                <a:cs typeface="Times New Roman" panose="02020603050405020304" pitchFamily="18" charset="0"/>
              </a:rPr>
              <a:t> treatment algorithms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310486" y="392562"/>
            <a:ext cx="9042098" cy="1143000"/>
          </a:xfrm>
        </p:spPr>
        <p:txBody>
          <a:bodyPr lIns="91440" tIns="91440" rIns="91440" bIns="182880"/>
          <a:lstStyle/>
          <a:p>
            <a:r>
              <a:rPr lang="en-US" dirty="0">
                <a:solidFill>
                  <a:schemeClr val="bg1"/>
                </a:solidFill>
              </a:rPr>
              <a:t>Radium-223 for </a:t>
            </a:r>
            <a:r>
              <a:rPr lang="en-US" dirty="0" err="1">
                <a:solidFill>
                  <a:schemeClr val="bg1"/>
                </a:solidFill>
              </a:rPr>
              <a:t>mCRPC</a:t>
            </a:r>
            <a:endParaRPr lang="en-US" dirty="0">
              <a:solidFill>
                <a:schemeClr val="bg1"/>
              </a:solidFill>
            </a:endParaRP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6" name="TextBox 5">
            <a:extLst>
              <a:ext uri="{FF2B5EF4-FFF2-40B4-BE49-F238E27FC236}">
                <a16:creationId xmlns:a16="http://schemas.microsoft.com/office/drawing/2014/main" id="{2244D14A-778C-3B4F-201A-AE3420737D46}"/>
              </a:ext>
            </a:extLst>
          </p:cNvPr>
          <p:cNvSpPr txBox="1"/>
          <p:nvPr/>
        </p:nvSpPr>
        <p:spPr>
          <a:xfrm>
            <a:off x="65639"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Armstrong</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B2CFFBBA-6A41-2DAC-1F7C-054129742A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64438"/>
            <a:ext cx="1599249" cy="1599249"/>
          </a:xfrm>
          <a:prstGeom prst="rect">
            <a:avLst/>
          </a:prstGeom>
        </p:spPr>
      </p:pic>
    </p:spTree>
    <p:extLst>
      <p:ext uri="{BB962C8B-B14F-4D97-AF65-F5344CB8AC3E}">
        <p14:creationId xmlns:p14="http://schemas.microsoft.com/office/powerpoint/2010/main" val="3080932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Radium-223 Chloride</a:t>
            </a:r>
          </a:p>
        </p:txBody>
      </p:sp>
      <p:sp>
        <p:nvSpPr>
          <p:cNvPr id="63489" name="Content Placeholder 1"/>
          <p:cNvSpPr>
            <a:spLocks noGrp="1"/>
          </p:cNvSpPr>
          <p:nvPr>
            <p:ph idx="1"/>
          </p:nvPr>
        </p:nvSpPr>
        <p:spPr>
          <a:xfrm>
            <a:off x="912286" y="1448186"/>
            <a:ext cx="10512306" cy="4677243"/>
          </a:xfrm>
        </p:spPr>
        <p:txBody>
          <a:bodyPr/>
          <a:lstStyle/>
          <a:p>
            <a:pPr marL="0" indent="0">
              <a:spcBef>
                <a:spcPts val="0"/>
              </a:spcBef>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pPr>
            <a:r>
              <a:rPr lang="en-US" sz="2400" dirty="0">
                <a:latin typeface="Calibri" panose="020F0502020204030204" pitchFamily="34" charset="0"/>
                <a:cs typeface="Calibri" panose="020F0502020204030204" pitchFamily="34" charset="0"/>
              </a:rPr>
              <a:t>Alpha particle-emitting radioactive therapeutic agent </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800"/>
              </a:spcBef>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r>
              <a:rPr lang="en-US" sz="2400" dirty="0">
                <a:latin typeface="Calibri" panose="020F0502020204030204" pitchFamily="34" charset="0"/>
                <a:cs typeface="Calibri" panose="020F0502020204030204" pitchFamily="34" charset="0"/>
              </a:rPr>
              <a:t>For </a:t>
            </a:r>
            <a:r>
              <a:rPr lang="en-US" sz="2400" dirty="0">
                <a:effectLst/>
                <a:latin typeface="Calibri" panose="020F0502020204030204" pitchFamily="34" charset="0"/>
                <a:cs typeface="Calibri" panose="020F0502020204030204" pitchFamily="34" charset="0"/>
              </a:rPr>
              <a:t>patients with castration-resistant prostate cancer, symptomatic bone metastases and no known visceral metastatic disease </a:t>
            </a:r>
            <a:endParaRPr lang="en-US" sz="2400" dirty="0">
              <a:latin typeface="Calibri" panose="020F0502020204030204" pitchFamily="34" charset="0"/>
              <a:cs typeface="Calibri" panose="020F0502020204030204" pitchFamily="34" charset="0"/>
            </a:endParaRPr>
          </a:p>
          <a:p>
            <a:pPr marL="0" indent="0">
              <a:spcBef>
                <a:spcPts val="1800"/>
              </a:spcBef>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r>
              <a:rPr lang="en-US" sz="2400" dirty="0">
                <a:effectLst/>
                <a:latin typeface="Calibri" panose="020F0502020204030204" pitchFamily="34" charset="0"/>
                <a:cs typeface="Calibri" panose="020F0502020204030204" pitchFamily="34" charset="0"/>
              </a:rPr>
              <a:t>55 </a:t>
            </a:r>
            <a:r>
              <a:rPr lang="en-US" sz="2400" dirty="0" err="1">
                <a:effectLst/>
                <a:latin typeface="Calibri" panose="020F0502020204030204" pitchFamily="34" charset="0"/>
                <a:cs typeface="Calibri" panose="020F0502020204030204" pitchFamily="34" charset="0"/>
              </a:rPr>
              <a:t>kBq</a:t>
            </a:r>
            <a:r>
              <a:rPr lang="en-US" sz="2400" dirty="0">
                <a:effectLst/>
                <a:latin typeface="Calibri" panose="020F0502020204030204" pitchFamily="34" charset="0"/>
                <a:cs typeface="Calibri" panose="020F0502020204030204" pitchFamily="34" charset="0"/>
              </a:rPr>
              <a:t> (1.49 microcurie) per kg of body weight, administered at 4-week intervals for 6 injections </a:t>
            </a:r>
          </a:p>
        </p:txBody>
      </p:sp>
      <p:sp>
        <p:nvSpPr>
          <p:cNvPr id="63491" name="TextBox 6"/>
          <p:cNvSpPr txBox="1">
            <a:spLocks noChangeArrowheads="1"/>
          </p:cNvSpPr>
          <p:nvPr/>
        </p:nvSpPr>
        <p:spPr bwMode="auto">
          <a:xfrm>
            <a:off x="218661" y="6419088"/>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Radium-223 package insert, 12/2019. </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42370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Brenda Martone, MSN, NP-BC,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1039970" cy="4524375"/>
          </a:xfrm>
        </p:spPr>
        <p:txBody>
          <a:bodyPr/>
          <a:lstStyle/>
          <a:p>
            <a:pPr marL="98425" indent="0">
              <a:buNone/>
            </a:pPr>
            <a:r>
              <a:rPr lang="en-US" sz="3200" dirty="0"/>
              <a:t>What I tell my patients with </a:t>
            </a:r>
            <a:r>
              <a:rPr lang="en-US" sz="3200" dirty="0" err="1"/>
              <a:t>mCRPC</a:t>
            </a:r>
            <a:r>
              <a:rPr lang="en-US" sz="3200" dirty="0"/>
              <a:t> about to receive radium-223 about how it works and what to expect from treatment, and educating patients regarding appropriate precautions when receiving a radiopharmaceutical</a:t>
            </a:r>
          </a:p>
        </p:txBody>
      </p:sp>
      <p:pic>
        <p:nvPicPr>
          <p:cNvPr id="3" name="Picture 2">
            <a:extLst>
              <a:ext uri="{FF2B5EF4-FFF2-40B4-BE49-F238E27FC236}">
                <a16:creationId xmlns:a16="http://schemas.microsoft.com/office/drawing/2014/main" id="{45AA60E8-6F4F-68E3-EAFA-A9A876A21D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188640"/>
            <a:ext cx="1261872" cy="1261872"/>
          </a:xfrm>
          <a:prstGeom prst="rect">
            <a:avLst/>
          </a:prstGeom>
        </p:spPr>
      </p:pic>
    </p:spTree>
    <p:extLst>
      <p:ext uri="{BB962C8B-B14F-4D97-AF65-F5344CB8AC3E}">
        <p14:creationId xmlns:p14="http://schemas.microsoft.com/office/powerpoint/2010/main" val="301643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4B873E-9987-7348-B160-94F329EABED1}"/>
              </a:ext>
            </a:extLst>
          </p:cNvPr>
          <p:cNvSpPr txBox="1"/>
          <p:nvPr/>
        </p:nvSpPr>
        <p:spPr>
          <a:xfrm>
            <a:off x="911424" y="1905506"/>
            <a:ext cx="10369152" cy="304698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was it different to take care of this patient </a:t>
            </a:r>
            <a:b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versus another patient in the same oncologic setting? </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unique biopsychosocial factors (</a:t>
            </a:r>
            <a:r>
              <a:rPr kumimoji="0" lang="en-US" sz="3200" b="1"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eg</a:t>
            </a: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attitude, comorbidities, social support) were considered </a:t>
            </a:r>
            <a:b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the overall management of this case? </a:t>
            </a:r>
          </a:p>
        </p:txBody>
      </p:sp>
    </p:spTree>
    <p:extLst>
      <p:ext uri="{BB962C8B-B14F-4D97-AF65-F5344CB8AC3E}">
        <p14:creationId xmlns:p14="http://schemas.microsoft.com/office/powerpoint/2010/main" val="1505611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279576"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055439" y="2517337"/>
            <a:ext cx="10225138" cy="2354018"/>
          </a:xfrm>
        </p:spPr>
        <p:txBody>
          <a:bodyPr/>
          <a:lstStyle/>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Appropriate monitoring of complete blood counts, kidney function and other laboratory values during treatment with lutetium Lu 177 </a:t>
            </a:r>
            <a:r>
              <a:rPr lang="en-US" sz="2400" kern="100" dirty="0" err="1">
                <a:effectLst/>
                <a:latin typeface="+mn-lt"/>
                <a:ea typeface="Aptos" panose="020B0004020202020204" pitchFamily="34" charset="0"/>
                <a:cs typeface="Times New Roman" panose="02020603050405020304" pitchFamily="18" charset="0"/>
              </a:rPr>
              <a:t>vipivotide</a:t>
            </a:r>
            <a:r>
              <a:rPr lang="en-US" sz="2400" kern="100" dirty="0">
                <a:effectLst/>
                <a:latin typeface="+mn-lt"/>
                <a:ea typeface="Aptos" panose="020B0004020202020204" pitchFamily="34" charset="0"/>
                <a:cs typeface="Times New Roman" panose="02020603050405020304" pitchFamily="18" charset="0"/>
              </a:rPr>
              <a:t> tetraxetan</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Recommended algorithms for the management of common AEs observed in patients receiving lutetium Lu 177 </a:t>
            </a:r>
            <a:r>
              <a:rPr lang="en-US" sz="2400" kern="100" dirty="0" err="1">
                <a:effectLst/>
                <a:latin typeface="+mn-lt"/>
                <a:ea typeface="Aptos" panose="020B0004020202020204" pitchFamily="34" charset="0"/>
                <a:cs typeface="Times New Roman" panose="02020603050405020304" pitchFamily="18" charset="0"/>
              </a:rPr>
              <a:t>vipivotide</a:t>
            </a:r>
            <a:r>
              <a:rPr lang="en-US" sz="2400" kern="100" dirty="0">
                <a:effectLst/>
                <a:latin typeface="+mn-lt"/>
                <a:ea typeface="Aptos" panose="020B0004020202020204" pitchFamily="34" charset="0"/>
                <a:cs typeface="Times New Roman" panose="02020603050405020304" pitchFamily="18" charset="0"/>
              </a:rPr>
              <a:t> tetraxetan (</a:t>
            </a:r>
            <a:r>
              <a:rPr lang="en-US" sz="2400" kern="100" dirty="0" err="1">
                <a:effectLst/>
                <a:latin typeface="+mn-lt"/>
                <a:ea typeface="Aptos" panose="020B0004020202020204" pitchFamily="34" charset="0"/>
                <a:cs typeface="Times New Roman" panose="02020603050405020304" pitchFamily="18" charset="0"/>
              </a:rPr>
              <a:t>eg</a:t>
            </a:r>
            <a:r>
              <a:rPr lang="en-US" sz="2400" kern="100" dirty="0">
                <a:effectLst/>
                <a:latin typeface="+mn-lt"/>
                <a:ea typeface="Aptos" panose="020B0004020202020204" pitchFamily="34" charset="0"/>
                <a:cs typeface="Times New Roman" panose="02020603050405020304" pitchFamily="18" charset="0"/>
              </a:rPr>
              <a:t>, fatigue, dry mouth, gastrointestinal toxicity, </a:t>
            </a:r>
            <a:r>
              <a:rPr lang="en-US" sz="2400" kern="100" dirty="0" err="1">
                <a:effectLst/>
                <a:latin typeface="+mn-lt"/>
                <a:ea typeface="Aptos" panose="020B0004020202020204" pitchFamily="34" charset="0"/>
                <a:cs typeface="Times New Roman" panose="02020603050405020304" pitchFamily="18" charset="0"/>
              </a:rPr>
              <a:t>cytopenias</a:t>
            </a:r>
            <a:r>
              <a:rPr lang="en-US" sz="2400" kern="100" dirty="0">
                <a:effectLst/>
                <a:latin typeface="+mn-lt"/>
                <a:ea typeface="Aptos" panose="020B0004020202020204" pitchFamily="34" charset="0"/>
                <a:cs typeface="Times New Roman" panose="02020603050405020304" pitchFamily="18" charset="0"/>
              </a:rPr>
              <a:t>)</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Incidence, severity and management of commonly occurring AEs with </a:t>
            </a:r>
            <a:br>
              <a:rPr lang="en-US" sz="2400" kern="100" dirty="0">
                <a:effectLst/>
                <a:latin typeface="+mn-lt"/>
                <a:ea typeface="Aptos" panose="020B0004020202020204" pitchFamily="34" charset="0"/>
                <a:cs typeface="Times New Roman" panose="02020603050405020304" pitchFamily="18" charset="0"/>
              </a:rPr>
            </a:br>
            <a:r>
              <a:rPr lang="en-US" sz="2400" kern="100" dirty="0">
                <a:effectLst/>
                <a:latin typeface="+mn-lt"/>
                <a:ea typeface="Aptos" panose="020B0004020202020204" pitchFamily="34" charset="0"/>
                <a:cs typeface="Times New Roman" panose="02020603050405020304" pitchFamily="18" charset="0"/>
              </a:rPr>
              <a:t>radium-223 (</a:t>
            </a:r>
            <a:r>
              <a:rPr lang="en-US" sz="2400" kern="100" dirty="0" err="1">
                <a:effectLst/>
                <a:latin typeface="+mn-lt"/>
                <a:ea typeface="Aptos" panose="020B0004020202020204" pitchFamily="34" charset="0"/>
                <a:cs typeface="Times New Roman" panose="02020603050405020304" pitchFamily="18" charset="0"/>
              </a:rPr>
              <a:t>eg</a:t>
            </a:r>
            <a:r>
              <a:rPr lang="en-US" sz="2400" kern="100" dirty="0">
                <a:effectLst/>
                <a:latin typeface="+mn-lt"/>
                <a:ea typeface="Aptos" panose="020B0004020202020204" pitchFamily="34" charset="0"/>
                <a:cs typeface="Times New Roman" panose="02020603050405020304" pitchFamily="18" charset="0"/>
              </a:rPr>
              <a:t>, </a:t>
            </a:r>
            <a:r>
              <a:rPr lang="en-US" sz="2400" kern="100" dirty="0" err="1">
                <a:effectLst/>
                <a:latin typeface="+mn-lt"/>
                <a:ea typeface="Aptos" panose="020B0004020202020204" pitchFamily="34" charset="0"/>
                <a:cs typeface="Times New Roman" panose="02020603050405020304" pitchFamily="18" charset="0"/>
              </a:rPr>
              <a:t>cytopenias</a:t>
            </a:r>
            <a:r>
              <a:rPr lang="en-US" sz="2400" kern="100" dirty="0">
                <a:effectLst/>
                <a:latin typeface="+mn-lt"/>
                <a:ea typeface="Aptos" panose="020B0004020202020204" pitchFamily="34" charset="0"/>
                <a:cs typeface="Times New Roman" panose="02020603050405020304" pitchFamily="18" charset="0"/>
              </a:rPr>
              <a:t>, gastrointestinal toxicity, peripheral edema)</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Educating patients receiving lutetium Lu 177 </a:t>
            </a:r>
            <a:r>
              <a:rPr lang="en-US" sz="2400" kern="100" dirty="0" err="1">
                <a:effectLst/>
                <a:latin typeface="+mn-lt"/>
                <a:ea typeface="Aptos" panose="020B0004020202020204" pitchFamily="34" charset="0"/>
                <a:cs typeface="Times New Roman" panose="02020603050405020304" pitchFamily="18" charset="0"/>
              </a:rPr>
              <a:t>vipivotide</a:t>
            </a:r>
            <a:r>
              <a:rPr lang="en-US" sz="2400" kern="100" dirty="0">
                <a:effectLst/>
                <a:latin typeface="+mn-lt"/>
                <a:ea typeface="Aptos" panose="020B0004020202020204" pitchFamily="34" charset="0"/>
                <a:cs typeface="Times New Roman" panose="02020603050405020304" pitchFamily="18" charset="0"/>
              </a:rPr>
              <a:t> tetraxetan and radium-223 regarding appropriate radiation protection precautions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310486" y="392562"/>
            <a:ext cx="7848873" cy="1143000"/>
          </a:xfrm>
        </p:spPr>
        <p:txBody>
          <a:bodyPr lIns="91440" tIns="91440" rIns="91440" bIns="182880"/>
          <a:lstStyle/>
          <a:p>
            <a:r>
              <a:rPr lang="en-US" dirty="0">
                <a:solidFill>
                  <a:schemeClr val="bg1"/>
                </a:solidFill>
              </a:rPr>
              <a:t>Practical Considerations with the Use of Novel Radiopharmaceuticals for Prostate Cancer</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6" name="TextBox 5">
            <a:extLst>
              <a:ext uri="{FF2B5EF4-FFF2-40B4-BE49-F238E27FC236}">
                <a16:creationId xmlns:a16="http://schemas.microsoft.com/office/drawing/2014/main" id="{2244D14A-778C-3B4F-201A-AE3420737D46}"/>
              </a:ext>
            </a:extLst>
          </p:cNvPr>
          <p:cNvSpPr txBox="1"/>
          <p:nvPr/>
        </p:nvSpPr>
        <p:spPr>
          <a:xfrm>
            <a:off x="65639"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Armstrong</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B2CFFBBA-6A41-2DAC-1F7C-054129742A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64438"/>
            <a:ext cx="1599249" cy="1599249"/>
          </a:xfrm>
          <a:prstGeom prst="rect">
            <a:avLst/>
          </a:prstGeom>
        </p:spPr>
      </p:pic>
    </p:spTree>
    <p:extLst>
      <p:ext uri="{BB962C8B-B14F-4D97-AF65-F5344CB8AC3E}">
        <p14:creationId xmlns:p14="http://schemas.microsoft.com/office/powerpoint/2010/main" val="2834655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ocument&#10;&#10;Description automatically generated">
            <a:extLst>
              <a:ext uri="{FF2B5EF4-FFF2-40B4-BE49-F238E27FC236}">
                <a16:creationId xmlns:a16="http://schemas.microsoft.com/office/drawing/2014/main" id="{74BE6D34-D71E-1FAB-68F2-DC99EE002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196752"/>
            <a:ext cx="11009630" cy="3183635"/>
          </a:xfrm>
          <a:prstGeom prst="rect">
            <a:avLst/>
          </a:prstGeom>
        </p:spPr>
      </p:pic>
      <p:sp>
        <p:nvSpPr>
          <p:cNvPr id="7" name="TextBox 6">
            <a:extLst>
              <a:ext uri="{FF2B5EF4-FFF2-40B4-BE49-F238E27FC236}">
                <a16:creationId xmlns:a16="http://schemas.microsoft.com/office/drawing/2014/main" id="{D6D11A4C-BA53-62FD-9091-5B808D4CFB5D}"/>
              </a:ext>
            </a:extLst>
          </p:cNvPr>
          <p:cNvSpPr txBox="1"/>
          <p:nvPr/>
        </p:nvSpPr>
        <p:spPr>
          <a:xfrm>
            <a:off x="479376" y="4380387"/>
            <a:ext cx="11009630" cy="646331"/>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EFBF7700-E77F-CCF6-BF50-5EE4C1523A02}"/>
              </a:ext>
            </a:extLst>
          </p:cNvPr>
          <p:cNvSpPr>
            <a:spLocks noGrp="1"/>
          </p:cNvSpPr>
          <p:nvPr>
            <p:ph type="title"/>
          </p:nvPr>
        </p:nvSpPr>
        <p:spPr>
          <a:xfrm>
            <a:off x="5584350" y="4380387"/>
            <a:ext cx="5904656" cy="692696"/>
          </a:xfrm>
        </p:spPr>
        <p:txBody>
          <a:bodyPr/>
          <a:lstStyle/>
          <a:p>
            <a:pPr algn="l"/>
            <a:r>
              <a:rPr lang="en-US" sz="2400" i="1" dirty="0">
                <a:solidFill>
                  <a:schemeClr val="tx1"/>
                </a:solidFill>
              </a:rPr>
              <a:t>J </a:t>
            </a:r>
            <a:r>
              <a:rPr lang="en-US" sz="2400" i="1" dirty="0" err="1">
                <a:solidFill>
                  <a:schemeClr val="tx1"/>
                </a:solidFill>
              </a:rPr>
              <a:t>Nucl</a:t>
            </a:r>
            <a:r>
              <a:rPr lang="en-US" sz="2400" i="1" dirty="0">
                <a:solidFill>
                  <a:schemeClr val="tx1"/>
                </a:solidFill>
              </a:rPr>
              <a:t> Med </a:t>
            </a:r>
            <a:r>
              <a:rPr lang="en-US" sz="2400" dirty="0">
                <a:solidFill>
                  <a:schemeClr val="tx1"/>
                </a:solidFill>
              </a:rPr>
              <a:t>2023 December 1;64(12):1925-31</a:t>
            </a:r>
          </a:p>
        </p:txBody>
      </p:sp>
    </p:spTree>
    <p:extLst>
      <p:ext uri="{BB962C8B-B14F-4D97-AF65-F5344CB8AC3E}">
        <p14:creationId xmlns:p14="http://schemas.microsoft.com/office/powerpoint/2010/main" val="33723437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870841" y="-27384"/>
            <a:ext cx="10326719" cy="799808"/>
          </a:xfrm>
        </p:spPr>
        <p:txBody>
          <a:bodyPr/>
          <a:lstStyle/>
          <a:p>
            <a:r>
              <a:rPr lang="en-US" dirty="0">
                <a:latin typeface="Calibri" panose="020F0502020204030204" pitchFamily="34" charset="0"/>
                <a:ea typeface="ＭＳ Ｐゴシック" charset="0"/>
                <a:cs typeface="Calibri" panose="020F0502020204030204" pitchFamily="34" charset="0"/>
              </a:rPr>
              <a:t>RALU Study: Retrospective Analysis Selection Criteria</a:t>
            </a:r>
          </a:p>
        </p:txBody>
      </p:sp>
      <p:sp>
        <p:nvSpPr>
          <p:cNvPr id="63491" name="TextBox 6"/>
          <p:cNvSpPr txBox="1">
            <a:spLocks noChangeArrowheads="1"/>
          </p:cNvSpPr>
          <p:nvPr/>
        </p:nvSpPr>
        <p:spPr bwMode="auto">
          <a:xfrm>
            <a:off x="10098" y="6358016"/>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Rahbar K et al. </a:t>
            </a:r>
            <a:r>
              <a:rPr lang="en-US" sz="1500" b="0" i="1" dirty="0">
                <a:latin typeface="Calibri" panose="020F0502020204030204" pitchFamily="34" charset="0"/>
                <a:cs typeface="Calibri" panose="020F0502020204030204" pitchFamily="34" charset="0"/>
              </a:rPr>
              <a:t>J </a:t>
            </a:r>
            <a:r>
              <a:rPr lang="en-US" sz="1500" b="0" i="1" dirty="0" err="1">
                <a:latin typeface="Calibri" panose="020F0502020204030204" pitchFamily="34" charset="0"/>
                <a:cs typeface="Calibri" panose="020F0502020204030204" pitchFamily="34" charset="0"/>
              </a:rPr>
              <a:t>Nucl</a:t>
            </a:r>
            <a:r>
              <a:rPr lang="en-US" sz="1500" b="0" i="1" dirty="0">
                <a:latin typeface="Calibri" panose="020F0502020204030204" pitchFamily="34" charset="0"/>
                <a:cs typeface="Calibri" panose="020F0502020204030204" pitchFamily="34" charset="0"/>
              </a:rPr>
              <a:t> Med </a:t>
            </a:r>
            <a:r>
              <a:rPr lang="en-US" sz="1500" b="0" dirty="0">
                <a:latin typeface="Calibri" panose="020F0502020204030204" pitchFamily="34" charset="0"/>
                <a:cs typeface="Calibri" panose="020F0502020204030204" pitchFamily="34" charset="0"/>
              </a:rPr>
              <a:t>2023 December 1;64(12):1925-31</a:t>
            </a: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a:t>
            </a:r>
            <a:endParaRPr kumimoji="0" lang="en-US" sz="15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descr="A diagram of a patient's selection&#10;&#10;Description automatically generated">
            <a:extLst>
              <a:ext uri="{FF2B5EF4-FFF2-40B4-BE49-F238E27FC236}">
                <a16:creationId xmlns:a16="http://schemas.microsoft.com/office/drawing/2014/main" id="{8F3CA3F7-F410-A842-C41D-283325CD2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8" y="779320"/>
            <a:ext cx="7282616" cy="5445224"/>
          </a:xfrm>
          <a:prstGeom prst="rect">
            <a:avLst/>
          </a:prstGeom>
        </p:spPr>
      </p:pic>
    </p:spTree>
    <p:extLst>
      <p:ext uri="{BB962C8B-B14F-4D97-AF65-F5344CB8AC3E}">
        <p14:creationId xmlns:p14="http://schemas.microsoft.com/office/powerpoint/2010/main" val="2007668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870841" y="-27384"/>
            <a:ext cx="10326719" cy="799808"/>
          </a:xfrm>
        </p:spPr>
        <p:txBody>
          <a:bodyPr/>
          <a:lstStyle/>
          <a:p>
            <a:r>
              <a:rPr lang="en-US" dirty="0">
                <a:latin typeface="Calibri" panose="020F0502020204030204" pitchFamily="34" charset="0"/>
                <a:ea typeface="ＭＳ Ｐゴシック" charset="0"/>
                <a:cs typeface="Calibri" panose="020F0502020204030204" pitchFamily="34" charset="0"/>
              </a:rPr>
              <a:t>RALU: </a:t>
            </a:r>
            <a:r>
              <a:rPr lang="en-US">
                <a:latin typeface="Calibri" panose="020F0502020204030204" pitchFamily="34" charset="0"/>
                <a:ea typeface="ＭＳ Ｐゴシック" charset="0"/>
                <a:cs typeface="Calibri" panose="020F0502020204030204" pitchFamily="34" charset="0"/>
              </a:rPr>
              <a:t>Key Points</a:t>
            </a:r>
            <a:endParaRPr lang="en-US" dirty="0">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0" y="6360649"/>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Rahbar K et al. </a:t>
            </a:r>
            <a:r>
              <a:rPr lang="en-US" sz="1500" b="0" i="1" dirty="0">
                <a:latin typeface="Calibri" panose="020F0502020204030204" pitchFamily="34" charset="0"/>
                <a:cs typeface="Calibri" panose="020F0502020204030204" pitchFamily="34" charset="0"/>
              </a:rPr>
              <a:t>J </a:t>
            </a:r>
            <a:r>
              <a:rPr lang="en-US" sz="1500" b="0" i="1" dirty="0" err="1">
                <a:latin typeface="Calibri" panose="020F0502020204030204" pitchFamily="34" charset="0"/>
                <a:cs typeface="Calibri" panose="020F0502020204030204" pitchFamily="34" charset="0"/>
              </a:rPr>
              <a:t>Nucl</a:t>
            </a:r>
            <a:r>
              <a:rPr lang="en-US" sz="1500" b="0" i="1" dirty="0">
                <a:latin typeface="Calibri" panose="020F0502020204030204" pitchFamily="34" charset="0"/>
                <a:cs typeface="Calibri" panose="020F0502020204030204" pitchFamily="34" charset="0"/>
              </a:rPr>
              <a:t> Med </a:t>
            </a:r>
            <a:r>
              <a:rPr lang="en-US" sz="1500" b="0" dirty="0">
                <a:latin typeface="Calibri" panose="020F0502020204030204" pitchFamily="34" charset="0"/>
                <a:cs typeface="Calibri" panose="020F0502020204030204" pitchFamily="34" charset="0"/>
              </a:rPr>
              <a:t>2023 December 1;64(12):1925-31</a:t>
            </a: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a:t>
            </a:r>
            <a:endParaRPr kumimoji="0" lang="en-US" sz="15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
        <p:nvSpPr>
          <p:cNvPr id="4" name="TextBox 3">
            <a:extLst>
              <a:ext uri="{FF2B5EF4-FFF2-40B4-BE49-F238E27FC236}">
                <a16:creationId xmlns:a16="http://schemas.microsoft.com/office/drawing/2014/main" id="{CDA42029-C98A-C10B-78E7-BA30C43AD25D}"/>
              </a:ext>
            </a:extLst>
          </p:cNvPr>
          <p:cNvSpPr txBox="1"/>
          <p:nvPr/>
        </p:nvSpPr>
        <p:spPr>
          <a:xfrm>
            <a:off x="679206" y="764704"/>
            <a:ext cx="10833587" cy="5178341"/>
          </a:xfrm>
          <a:prstGeom prst="rect">
            <a:avLst/>
          </a:prstGeom>
          <a:noFill/>
        </p:spPr>
        <p:txBody>
          <a:bodyPr wrap="square">
            <a:spAutoFit/>
          </a:bodyPr>
          <a:lstStyle/>
          <a:p>
            <a:pPr>
              <a:spcBef>
                <a:spcPts val="300"/>
              </a:spcBef>
              <a:spcAft>
                <a:spcPts val="0"/>
              </a:spcAft>
            </a:pPr>
            <a:r>
              <a:rPr lang="en-US" sz="2000" dirty="0">
                <a:solidFill>
                  <a:schemeClr val="tx1"/>
                </a:solidFill>
                <a:effectLst/>
                <a:latin typeface="+mn-lt"/>
              </a:rPr>
              <a:t>QUESTION</a:t>
            </a:r>
          </a:p>
          <a:p>
            <a:pPr marL="342900" indent="-342900">
              <a:spcBef>
                <a:spcPts val="300"/>
              </a:spcBef>
              <a:spcAft>
                <a:spcPts val="0"/>
              </a:spcAft>
              <a:buFont typeface="Arial" panose="020B0604020202020204" pitchFamily="34" charset="0"/>
              <a:buChar char="•"/>
            </a:pPr>
            <a:r>
              <a:rPr lang="en-US" sz="2000" b="0" dirty="0">
                <a:solidFill>
                  <a:schemeClr val="tx1"/>
                </a:solidFill>
                <a:effectLst/>
                <a:latin typeface="+mn-lt"/>
              </a:rPr>
              <a:t>Can </a:t>
            </a:r>
            <a:r>
              <a:rPr lang="en-US" sz="2000" b="0" baseline="30000">
                <a:solidFill>
                  <a:schemeClr val="tx1"/>
                </a:solidFill>
                <a:effectLst/>
                <a:latin typeface="+mn-lt"/>
              </a:rPr>
              <a:t>177</a:t>
            </a:r>
            <a:r>
              <a:rPr lang="en-US" sz="2000" b="0">
                <a:solidFill>
                  <a:schemeClr val="tx1"/>
                </a:solidFill>
                <a:effectLst/>
                <a:latin typeface="+mn-lt"/>
              </a:rPr>
              <a:t>Lu-PSMA be </a:t>
            </a:r>
            <a:r>
              <a:rPr lang="en-US" sz="2000" b="0" dirty="0">
                <a:solidFill>
                  <a:schemeClr val="tx1"/>
                </a:solidFill>
                <a:effectLst/>
                <a:latin typeface="+mn-lt"/>
              </a:rPr>
              <a:t>safely given to patients with </a:t>
            </a:r>
            <a:r>
              <a:rPr lang="en-US" sz="2000" b="0" dirty="0" err="1">
                <a:solidFill>
                  <a:schemeClr val="tx1"/>
                </a:solidFill>
                <a:effectLst/>
                <a:latin typeface="+mn-lt"/>
              </a:rPr>
              <a:t>mCRPC</a:t>
            </a:r>
            <a:r>
              <a:rPr lang="en-US" sz="2000" b="0" dirty="0">
                <a:solidFill>
                  <a:schemeClr val="tx1"/>
                </a:solidFill>
                <a:effectLst/>
                <a:latin typeface="+mn-lt"/>
              </a:rPr>
              <a:t> if they have previously received radium-223, and is safety impacted depending on where radium-223 is positioned in the treatment sequence?</a:t>
            </a:r>
          </a:p>
          <a:p>
            <a:pPr>
              <a:spcBef>
                <a:spcPts val="300"/>
              </a:spcBef>
              <a:spcAft>
                <a:spcPts val="0"/>
              </a:spcAft>
            </a:pPr>
            <a:endParaRPr lang="en-US" sz="1000" b="0" dirty="0">
              <a:solidFill>
                <a:schemeClr val="tx1"/>
              </a:solidFill>
              <a:effectLst/>
              <a:latin typeface="+mn-lt"/>
            </a:endParaRPr>
          </a:p>
          <a:p>
            <a:pPr>
              <a:spcBef>
                <a:spcPts val="300"/>
              </a:spcBef>
              <a:spcAft>
                <a:spcPts val="0"/>
              </a:spcAft>
            </a:pPr>
            <a:r>
              <a:rPr lang="en-US" sz="2000" dirty="0">
                <a:solidFill>
                  <a:schemeClr val="tx1"/>
                </a:solidFill>
                <a:effectLst/>
                <a:latin typeface="+mn-lt"/>
              </a:rPr>
              <a:t>PERTINENT FINDINGS</a:t>
            </a:r>
          </a:p>
          <a:p>
            <a:pPr marL="342900" indent="-342900">
              <a:spcBef>
                <a:spcPts val="300"/>
              </a:spcBef>
              <a:spcAft>
                <a:spcPts val="0"/>
              </a:spcAft>
              <a:buFont typeface="Arial" panose="020B0604020202020204" pitchFamily="34" charset="0"/>
              <a:buChar char="•"/>
            </a:pPr>
            <a:r>
              <a:rPr lang="en-US" sz="2000" b="0" dirty="0">
                <a:solidFill>
                  <a:schemeClr val="tx1"/>
                </a:solidFill>
                <a:effectLst/>
                <a:latin typeface="+mn-lt"/>
              </a:rPr>
              <a:t>In this real-world setting, </a:t>
            </a:r>
            <a:r>
              <a:rPr lang="en-US" sz="2000" b="0" baseline="30000" dirty="0">
                <a:solidFill>
                  <a:schemeClr val="tx1"/>
                </a:solidFill>
                <a:effectLst/>
                <a:latin typeface="+mn-lt"/>
              </a:rPr>
              <a:t>177</a:t>
            </a:r>
            <a:r>
              <a:rPr lang="en-US" sz="2000" b="0" dirty="0">
                <a:solidFill>
                  <a:schemeClr val="tx1"/>
                </a:solidFill>
                <a:effectLst/>
                <a:latin typeface="+mn-lt"/>
              </a:rPr>
              <a:t>Lu-PSMA had an acceptable safety profile for patients who had previously received radium-223, with low rates of hematologic and overall adverse events.</a:t>
            </a:r>
          </a:p>
          <a:p>
            <a:pPr marL="342900" indent="-342900">
              <a:spcBef>
                <a:spcPts val="300"/>
              </a:spcBef>
              <a:spcAft>
                <a:spcPts val="0"/>
              </a:spcAft>
              <a:buFont typeface="Arial" panose="020B0604020202020204" pitchFamily="34" charset="0"/>
              <a:buChar char="•"/>
            </a:pPr>
            <a:endParaRPr lang="en-US" sz="800" b="0" dirty="0">
              <a:solidFill>
                <a:schemeClr val="tx1"/>
              </a:solidFill>
              <a:effectLst/>
              <a:latin typeface="+mn-lt"/>
            </a:endParaRPr>
          </a:p>
          <a:p>
            <a:pPr marL="342900" indent="-342900">
              <a:spcBef>
                <a:spcPts val="300"/>
              </a:spcBef>
              <a:spcAft>
                <a:spcPts val="0"/>
              </a:spcAft>
              <a:buFont typeface="Arial" panose="020B0604020202020204" pitchFamily="34" charset="0"/>
              <a:buChar char="•"/>
            </a:pPr>
            <a:r>
              <a:rPr lang="en-US" sz="2000" b="0" dirty="0">
                <a:solidFill>
                  <a:schemeClr val="tx1"/>
                </a:solidFill>
                <a:effectLst/>
                <a:latin typeface="+mn-lt"/>
              </a:rPr>
              <a:t>Median OS from the first dose of </a:t>
            </a:r>
            <a:r>
              <a:rPr lang="en-US" sz="2000" b="0" baseline="30000" dirty="0">
                <a:solidFill>
                  <a:schemeClr val="tx1"/>
                </a:solidFill>
                <a:effectLst/>
                <a:latin typeface="+mn-lt"/>
              </a:rPr>
              <a:t>177</a:t>
            </a:r>
            <a:r>
              <a:rPr lang="en-US" sz="2000" b="0" dirty="0">
                <a:solidFill>
                  <a:schemeClr val="tx1"/>
                </a:solidFill>
                <a:effectLst/>
                <a:latin typeface="+mn-lt"/>
              </a:rPr>
              <a:t>Lu-PSMA was 13.2 months</a:t>
            </a:r>
            <a:r>
              <a:rPr lang="en-US" sz="2000" b="0" dirty="0">
                <a:solidFill>
                  <a:schemeClr val="tx1"/>
                </a:solidFill>
                <a:latin typeface="+mn-lt"/>
              </a:rPr>
              <a:t> </a:t>
            </a:r>
            <a:r>
              <a:rPr lang="en-US" sz="2000" b="0" dirty="0">
                <a:solidFill>
                  <a:schemeClr val="tx1"/>
                </a:solidFill>
                <a:effectLst/>
                <a:latin typeface="+mn-lt"/>
              </a:rPr>
              <a:t>and was similar irrespective of whether patients had received </a:t>
            </a:r>
            <a:r>
              <a:rPr lang="en-US" sz="2000" b="0" dirty="0" err="1">
                <a:solidFill>
                  <a:schemeClr val="tx1"/>
                </a:solidFill>
                <a:effectLst/>
                <a:latin typeface="+mn-lt"/>
              </a:rPr>
              <a:t>taxane</a:t>
            </a:r>
            <a:r>
              <a:rPr lang="en-US" sz="2000" b="0" dirty="0">
                <a:solidFill>
                  <a:schemeClr val="tx1"/>
                </a:solidFill>
                <a:effectLst/>
                <a:latin typeface="+mn-lt"/>
              </a:rPr>
              <a:t>-based chemotherapy before or after radium-223 or if the time between radium-223 and </a:t>
            </a:r>
            <a:r>
              <a:rPr lang="en-US" sz="2000" b="0" baseline="30000" dirty="0">
                <a:solidFill>
                  <a:schemeClr val="tx1"/>
                </a:solidFill>
                <a:effectLst/>
                <a:latin typeface="+mn-lt"/>
              </a:rPr>
              <a:t>177</a:t>
            </a:r>
            <a:r>
              <a:rPr lang="en-US" sz="2000" b="0" dirty="0">
                <a:solidFill>
                  <a:schemeClr val="tx1"/>
                </a:solidFill>
                <a:effectLst/>
                <a:latin typeface="+mn-lt"/>
              </a:rPr>
              <a:t>Lu-PSMA was less than 6 months versus 6 months or more.</a:t>
            </a:r>
          </a:p>
          <a:p>
            <a:pPr>
              <a:spcBef>
                <a:spcPts val="300"/>
              </a:spcBef>
              <a:spcAft>
                <a:spcPts val="0"/>
              </a:spcAft>
            </a:pPr>
            <a:endParaRPr lang="en-US" sz="1000" b="0" dirty="0">
              <a:solidFill>
                <a:schemeClr val="tx1"/>
              </a:solidFill>
              <a:effectLst/>
              <a:latin typeface="+mn-lt"/>
            </a:endParaRPr>
          </a:p>
          <a:p>
            <a:pPr>
              <a:spcBef>
                <a:spcPts val="300"/>
              </a:spcBef>
              <a:spcAft>
                <a:spcPts val="0"/>
              </a:spcAft>
            </a:pPr>
            <a:r>
              <a:rPr lang="en-US" sz="2000" dirty="0">
                <a:solidFill>
                  <a:schemeClr val="tx1"/>
                </a:solidFill>
                <a:effectLst/>
                <a:latin typeface="+mn-lt"/>
              </a:rPr>
              <a:t>IMPLICATIONS FOR PATIENT CARE</a:t>
            </a:r>
          </a:p>
          <a:p>
            <a:pPr marL="342900" indent="-342900">
              <a:spcBef>
                <a:spcPts val="300"/>
              </a:spcBef>
              <a:spcAft>
                <a:spcPts val="0"/>
              </a:spcAft>
              <a:buFont typeface="Arial" panose="020B0604020202020204" pitchFamily="34" charset="0"/>
              <a:buChar char="•"/>
            </a:pPr>
            <a:r>
              <a:rPr lang="en-US" sz="2000" b="0" dirty="0">
                <a:solidFill>
                  <a:schemeClr val="tx1"/>
                </a:solidFill>
                <a:latin typeface="+mn-lt"/>
              </a:rPr>
              <a:t>For</a:t>
            </a:r>
            <a:r>
              <a:rPr lang="en-US" sz="2000" b="0" dirty="0">
                <a:solidFill>
                  <a:schemeClr val="tx1"/>
                </a:solidFill>
                <a:effectLst/>
                <a:latin typeface="+mn-lt"/>
              </a:rPr>
              <a:t> patients with </a:t>
            </a:r>
            <a:r>
              <a:rPr lang="en-US" sz="2000" b="0" dirty="0" err="1">
                <a:solidFill>
                  <a:schemeClr val="tx1"/>
                </a:solidFill>
                <a:effectLst/>
                <a:latin typeface="+mn-lt"/>
              </a:rPr>
              <a:t>mCRPC</a:t>
            </a:r>
            <a:r>
              <a:rPr lang="en-US" sz="2000" b="0" dirty="0">
                <a:solidFill>
                  <a:schemeClr val="tx1"/>
                </a:solidFill>
                <a:latin typeface="+mn-lt"/>
              </a:rPr>
              <a:t> </a:t>
            </a:r>
            <a:r>
              <a:rPr lang="en-US" sz="2000" b="0" dirty="0">
                <a:solidFill>
                  <a:schemeClr val="tx1"/>
                </a:solidFill>
                <a:effectLst/>
                <a:latin typeface="+mn-lt"/>
              </a:rPr>
              <a:t>and prior radium-223 therapy, </a:t>
            </a:r>
            <a:r>
              <a:rPr lang="en-US" sz="2000" b="0" baseline="30000" dirty="0">
                <a:solidFill>
                  <a:schemeClr val="tx1"/>
                </a:solidFill>
                <a:effectLst/>
                <a:latin typeface="+mn-lt"/>
              </a:rPr>
              <a:t>177</a:t>
            </a:r>
            <a:r>
              <a:rPr lang="en-US" sz="2000" b="0" dirty="0">
                <a:solidFill>
                  <a:schemeClr val="tx1"/>
                </a:solidFill>
                <a:effectLst/>
                <a:latin typeface="+mn-lt"/>
              </a:rPr>
              <a:t>Lu-PSMA had an acceptable safety profile and an effectiveness comparable to that seen in the VISION trial, irrespective of when patients had received prior radium-223.</a:t>
            </a:r>
          </a:p>
        </p:txBody>
      </p:sp>
    </p:spTree>
    <p:extLst>
      <p:ext uri="{BB962C8B-B14F-4D97-AF65-F5344CB8AC3E}">
        <p14:creationId xmlns:p14="http://schemas.microsoft.com/office/powerpoint/2010/main" val="2314369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spcBef>
                <a:spcPts val="1200"/>
              </a:spcBef>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Listening to patients and involving them in their medical care</a:t>
            </a:r>
          </a:p>
        </p:txBody>
      </p:sp>
      <p:sp>
        <p:nvSpPr>
          <p:cNvPr id="15" name="TextBox 14">
            <a:extLst>
              <a:ext uri="{FF2B5EF4-FFF2-40B4-BE49-F238E27FC236}">
                <a16:creationId xmlns:a16="http://schemas.microsoft.com/office/drawing/2014/main" id="{D34DC091-47EE-597A-C700-F6D706C3E090}"/>
              </a:ext>
            </a:extLst>
          </p:cNvPr>
          <p:cNvSpPr txBox="1"/>
          <p:nvPr/>
        </p:nvSpPr>
        <p:spPr>
          <a:xfrm>
            <a:off x="839415" y="5445224"/>
            <a:ext cx="4729169"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p:txBody>
      </p:sp>
      <p:pic>
        <p:nvPicPr>
          <p:cNvPr id="5" name="Picture 4" descr="A person in a red jacket&#10;&#10;Description automatically generated">
            <a:extLst>
              <a:ext uri="{FF2B5EF4-FFF2-40B4-BE49-F238E27FC236}">
                <a16:creationId xmlns:a16="http://schemas.microsoft.com/office/drawing/2014/main" id="{B8D03C15-2845-ECE1-E71B-0537C29AF740}"/>
              </a:ext>
            </a:extLst>
          </p:cNvPr>
          <p:cNvPicPr>
            <a:picLocks noChangeAspect="1"/>
          </p:cNvPicPr>
          <p:nvPr/>
        </p:nvPicPr>
        <p:blipFill>
          <a:blip r:embed="rId3"/>
          <a:stretch>
            <a:fillRect/>
          </a:stretch>
        </p:blipFill>
        <p:spPr>
          <a:xfrm>
            <a:off x="839416" y="2564904"/>
            <a:ext cx="4729169" cy="2660157"/>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B692F95F-1E97-D318-5338-61ED4474DACC}"/>
              </a:ext>
            </a:extLst>
          </p:cNvPr>
          <p:cNvSpPr txBox="1"/>
          <p:nvPr/>
        </p:nvSpPr>
        <p:spPr>
          <a:xfrm>
            <a:off x="6384032" y="5445224"/>
            <a:ext cx="488721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mn-cs"/>
              </a:rPr>
              <a:t>Ronald Stein, JD, MSN, NP-C, AOCNP</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descr="A person wearing glasses and a headset&#10;&#10;Description automatically generated">
            <a:extLst>
              <a:ext uri="{FF2B5EF4-FFF2-40B4-BE49-F238E27FC236}">
                <a16:creationId xmlns:a16="http://schemas.microsoft.com/office/drawing/2014/main" id="{68E811FE-1C2D-FEA9-5845-79FC1021F596}"/>
              </a:ext>
            </a:extLst>
          </p:cNvPr>
          <p:cNvPicPr>
            <a:picLocks noChangeAspect="1"/>
          </p:cNvPicPr>
          <p:nvPr/>
        </p:nvPicPr>
        <p:blipFill>
          <a:blip r:embed="rId4"/>
          <a:stretch>
            <a:fillRect/>
          </a:stretch>
        </p:blipFill>
        <p:spPr>
          <a:xfrm>
            <a:off x="6542080" y="2564903"/>
            <a:ext cx="4729170" cy="26601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3201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9E4DEF-F669-C7FD-4979-443D5B046E19}"/>
              </a:ext>
            </a:extLst>
          </p:cNvPr>
          <p:cNvSpPr/>
          <p:nvPr/>
        </p:nvSpPr>
        <p:spPr bwMode="auto">
          <a:xfrm>
            <a:off x="471172" y="3068960"/>
            <a:ext cx="10874516" cy="64807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04528" y="1268760"/>
            <a:ext cx="10972800" cy="5303520"/>
          </a:xfrm>
        </p:spPr>
        <p:txBody>
          <a:bodyPr/>
          <a:lstStyle/>
          <a:p>
            <a:pPr marL="98425" indent="0">
              <a:lnSpc>
                <a:spcPct val="100000"/>
              </a:lnSpc>
              <a:spcBef>
                <a:spcPts val="2400"/>
              </a:spcBef>
              <a:spcAft>
                <a:spcPts val="0"/>
              </a:spcAft>
              <a:buNone/>
            </a:pPr>
            <a:r>
              <a:rPr lang="en-US" sz="2800" dirty="0">
                <a:solidFill>
                  <a:schemeClr val="tx1"/>
                </a:solidFill>
              </a:rPr>
              <a:t>INTRODUCTION: Overview of Prostate Cancer; Hormonal Therapy</a:t>
            </a:r>
          </a:p>
          <a:p>
            <a:pPr marL="98425" indent="0">
              <a:lnSpc>
                <a:spcPct val="100000"/>
              </a:lnSpc>
              <a:spcBef>
                <a:spcPts val="2400"/>
              </a:spcBef>
              <a:spcAft>
                <a:spcPts val="0"/>
              </a:spcAft>
              <a:buNone/>
            </a:pPr>
            <a:r>
              <a:rPr lang="en-US" sz="2800" dirty="0">
                <a:solidFill>
                  <a:schemeClr val="tx1"/>
                </a:solidFill>
              </a:rPr>
              <a:t>MODULE 1: Radiopharmaceuticals for the Management of Metastatic Castration-Resistant Prostate Cancer (</a:t>
            </a:r>
            <a:r>
              <a:rPr lang="en-US" sz="2800" dirty="0" err="1">
                <a:solidFill>
                  <a:schemeClr val="tx1"/>
                </a:solidFill>
              </a:rPr>
              <a:t>mCRPC</a:t>
            </a:r>
            <a:r>
              <a:rPr lang="en-US" sz="2800" dirty="0">
                <a:solidFill>
                  <a:schemeClr val="tx1"/>
                </a:solidFill>
              </a:rPr>
              <a:t>)</a:t>
            </a:r>
          </a:p>
          <a:p>
            <a:pPr marL="98425" indent="0">
              <a:lnSpc>
                <a:spcPct val="100000"/>
              </a:lnSpc>
              <a:spcBef>
                <a:spcPts val="2400"/>
              </a:spcBef>
              <a:spcAft>
                <a:spcPts val="0"/>
              </a:spcAft>
              <a:buNone/>
            </a:pPr>
            <a:r>
              <a:rPr lang="en-US" sz="2800" dirty="0">
                <a:solidFill>
                  <a:schemeClr val="bg1"/>
                </a:solidFill>
              </a:rPr>
              <a:t>MODULE 2: Biomarker Testing for </a:t>
            </a:r>
            <a:r>
              <a:rPr lang="en-US" sz="2800" dirty="0" err="1">
                <a:solidFill>
                  <a:schemeClr val="bg1"/>
                </a:solidFill>
              </a:rPr>
              <a:t>mCRPC</a:t>
            </a:r>
            <a:r>
              <a:rPr lang="en-US" sz="2800" dirty="0">
                <a:solidFill>
                  <a:schemeClr val="bg1"/>
                </a:solidFill>
              </a:rPr>
              <a:t>; PARP Inhibitors for </a:t>
            </a:r>
            <a:r>
              <a:rPr lang="en-US" sz="2800" dirty="0" err="1">
                <a:solidFill>
                  <a:schemeClr val="bg1"/>
                </a:solidFill>
              </a:rPr>
              <a:t>mCRPC</a:t>
            </a:r>
            <a:endParaRPr lang="en-US" sz="2800" dirty="0">
              <a:solidFill>
                <a:schemeClr val="bg1"/>
              </a:solidFill>
            </a:endParaRP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3331793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279575" y="188640"/>
            <a:ext cx="9134831"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055441" y="2601811"/>
            <a:ext cx="10153128" cy="2354018"/>
          </a:xfrm>
        </p:spPr>
        <p:txBody>
          <a:bodyPr/>
          <a:lstStyle/>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Spectrum and frequency of BRCA1/2 and other homologous recombination repair (HRR) abnormalities in prostate cancer</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Indications for, optimal timing of and practical implementation of genetic testing</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Clinical relevance of PSMA expression in prostate cancer; indications for, timing of, and practical implementation of PSMA detection</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Clinical and biological factors in the selection and sequencing of therapy for patients with </a:t>
            </a:r>
            <a:r>
              <a:rPr lang="en-US" sz="2400" kern="100" dirty="0" err="1">
                <a:effectLst/>
                <a:latin typeface="+mn-lt"/>
                <a:ea typeface="Aptos" panose="020B0004020202020204" pitchFamily="34" charset="0"/>
                <a:cs typeface="Times New Roman" panose="02020603050405020304" pitchFamily="18" charset="0"/>
              </a:rPr>
              <a:t>mCRPC</a:t>
            </a:r>
            <a:r>
              <a:rPr lang="en-US" sz="2400" kern="100" dirty="0">
                <a:effectLst/>
                <a:latin typeface="+mn-lt"/>
                <a:ea typeface="Aptos" panose="020B0004020202020204" pitchFamily="34" charset="0"/>
                <a:cs typeface="Times New Roman" panose="02020603050405020304" pitchFamily="18" charset="0"/>
              </a:rPr>
              <a:t> without an HRR abnormality; implications of prior therapeutic exposure</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310486" y="400805"/>
            <a:ext cx="9103920" cy="1143000"/>
          </a:xfrm>
        </p:spPr>
        <p:txBody>
          <a:bodyPr lIns="91440" tIns="91440" rIns="91440" bIns="182880"/>
          <a:lstStyle/>
          <a:p>
            <a:r>
              <a:rPr lang="en-US" dirty="0">
                <a:solidFill>
                  <a:schemeClr val="bg1"/>
                </a:solidFill>
              </a:rPr>
              <a:t>Biomarker Testing in Metastatic Castration-Resistant Prostate Cancer (</a:t>
            </a:r>
            <a:r>
              <a:rPr lang="en-US" dirty="0" err="1">
                <a:solidFill>
                  <a:schemeClr val="bg1"/>
                </a:solidFill>
              </a:rPr>
              <a:t>mCRPC</a:t>
            </a:r>
            <a:r>
              <a:rPr lang="en-US" dirty="0">
                <a:solidFill>
                  <a:schemeClr val="bg1"/>
                </a:solidFill>
              </a:rPr>
              <a:t>)</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6" name="TextBox 5">
            <a:extLst>
              <a:ext uri="{FF2B5EF4-FFF2-40B4-BE49-F238E27FC236}">
                <a16:creationId xmlns:a16="http://schemas.microsoft.com/office/drawing/2014/main" id="{2244D14A-778C-3B4F-201A-AE3420737D46}"/>
              </a:ext>
            </a:extLst>
          </p:cNvPr>
          <p:cNvSpPr txBox="1"/>
          <p:nvPr/>
        </p:nvSpPr>
        <p:spPr>
          <a:xfrm>
            <a:off x="65639"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Armstrong</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B2CFFBBA-6A41-2DAC-1F7C-054129742A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64438"/>
            <a:ext cx="1599249" cy="1599249"/>
          </a:xfrm>
          <a:prstGeom prst="rect">
            <a:avLst/>
          </a:prstGeom>
        </p:spPr>
      </p:pic>
    </p:spTree>
    <p:extLst>
      <p:ext uri="{BB962C8B-B14F-4D97-AF65-F5344CB8AC3E}">
        <p14:creationId xmlns:p14="http://schemas.microsoft.com/office/powerpoint/2010/main" val="3299712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94" y="144392"/>
            <a:ext cx="10515600" cy="1325563"/>
          </a:xfrm>
        </p:spPr>
        <p:txBody>
          <a:bodyPr/>
          <a:lstStyle/>
          <a:p>
            <a:r>
              <a:rPr lang="en-US" b="1" dirty="0"/>
              <a:t>HRR Genes and Metastatic Prostate Cancer</a:t>
            </a:r>
            <a:endParaRPr lang="en-US" sz="2500" b="1"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5666" y="1313881"/>
            <a:ext cx="11462004" cy="5420868"/>
          </a:xfrm>
          <a:prstGeom prst="rect">
            <a:avLst/>
          </a:prstGeom>
        </p:spPr>
      </p:pic>
      <p:sp>
        <p:nvSpPr>
          <p:cNvPr id="4" name="TextBox 3">
            <a:extLst>
              <a:ext uri="{FF2B5EF4-FFF2-40B4-BE49-F238E27FC236}">
                <a16:creationId xmlns:a16="http://schemas.microsoft.com/office/drawing/2014/main" id="{E0151C70-8F1F-C168-CBCE-BEB83288C3D3}"/>
              </a:ext>
            </a:extLst>
          </p:cNvPr>
          <p:cNvSpPr txBox="1"/>
          <p:nvPr/>
        </p:nvSpPr>
        <p:spPr>
          <a:xfrm>
            <a:off x="7636496" y="6488668"/>
            <a:ext cx="4089838"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rPr>
              <a:t>Courtesy of Emmanuel 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rPr>
              <a:t>Antonarakis</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rPr>
              <a:t>, MD</a:t>
            </a:r>
          </a:p>
        </p:txBody>
      </p:sp>
    </p:spTree>
    <p:extLst>
      <p:ext uri="{BB962C8B-B14F-4D97-AF65-F5344CB8AC3E}">
        <p14:creationId xmlns:p14="http://schemas.microsoft.com/office/powerpoint/2010/main" val="868855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555" y="426268"/>
            <a:ext cx="10515600" cy="1325563"/>
          </a:xfrm>
        </p:spPr>
        <p:txBody>
          <a:bodyPr>
            <a:normAutofit/>
          </a:bodyPr>
          <a:lstStyle/>
          <a:p>
            <a:r>
              <a:rPr lang="en-US" sz="4800" b="1" dirty="0"/>
              <a:t>What are the relevant HRR Genes?</a:t>
            </a:r>
          </a:p>
        </p:txBody>
      </p:sp>
      <p:graphicFrame>
        <p:nvGraphicFramePr>
          <p:cNvPr id="4" name="Table 3"/>
          <p:cNvGraphicFramePr>
            <a:graphicFrameLocks noGrp="1"/>
          </p:cNvGraphicFramePr>
          <p:nvPr/>
        </p:nvGraphicFramePr>
        <p:xfrm>
          <a:off x="1780991" y="1746379"/>
          <a:ext cx="8127999" cy="4390217"/>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08531695"/>
                    </a:ext>
                  </a:extLst>
                </a:gridCol>
                <a:gridCol w="2709333">
                  <a:extLst>
                    <a:ext uri="{9D8B030D-6E8A-4147-A177-3AD203B41FA5}">
                      <a16:colId xmlns:a16="http://schemas.microsoft.com/office/drawing/2014/main" val="3307983989"/>
                    </a:ext>
                  </a:extLst>
                </a:gridCol>
                <a:gridCol w="2709333">
                  <a:extLst>
                    <a:ext uri="{9D8B030D-6E8A-4147-A177-3AD203B41FA5}">
                      <a16:colId xmlns:a16="http://schemas.microsoft.com/office/drawing/2014/main" val="779454933"/>
                    </a:ext>
                  </a:extLst>
                </a:gridCol>
              </a:tblGrid>
              <a:tr h="580217">
                <a:tc>
                  <a:txBody>
                    <a:bodyPr/>
                    <a:lstStyle/>
                    <a:p>
                      <a:r>
                        <a:rPr lang="en-US" sz="2400" dirty="0"/>
                        <a:t>“First Tier”</a:t>
                      </a:r>
                    </a:p>
                  </a:txBody>
                  <a:tcPr/>
                </a:tc>
                <a:tc>
                  <a:txBody>
                    <a:bodyPr/>
                    <a:lstStyle/>
                    <a:p>
                      <a:r>
                        <a:rPr lang="en-US" sz="2400" dirty="0"/>
                        <a:t>“Second Tier”</a:t>
                      </a:r>
                    </a:p>
                  </a:txBody>
                  <a:tcPr/>
                </a:tc>
                <a:tc>
                  <a:txBody>
                    <a:bodyPr/>
                    <a:lstStyle/>
                    <a:p>
                      <a:r>
                        <a:rPr lang="en-US" sz="2400" dirty="0"/>
                        <a:t>“Third Tier”</a:t>
                      </a:r>
                    </a:p>
                  </a:txBody>
                  <a:tcPr/>
                </a:tc>
                <a:extLst>
                  <a:ext uri="{0D108BD9-81ED-4DB2-BD59-A6C34878D82A}">
                    <a16:rowId xmlns:a16="http://schemas.microsoft.com/office/drawing/2014/main" val="2453589641"/>
                  </a:ext>
                </a:extLst>
              </a:tr>
              <a:tr h="370840">
                <a:tc>
                  <a:txBody>
                    <a:bodyPr/>
                    <a:lstStyle/>
                    <a:p>
                      <a:r>
                        <a:rPr lang="en-US" sz="2400" i="1" dirty="0"/>
                        <a:t>  </a:t>
                      </a:r>
                      <a:r>
                        <a:rPr lang="en-US" sz="2400" b="1" i="1" dirty="0"/>
                        <a:t>BRCA2 </a:t>
                      </a:r>
                    </a:p>
                    <a:p>
                      <a:r>
                        <a:rPr lang="en-US" sz="2000" i="1" dirty="0"/>
                        <a:t>     </a:t>
                      </a:r>
                      <a:r>
                        <a:rPr lang="en-US" sz="2000" i="0" dirty="0"/>
                        <a:t>(6–8%)</a:t>
                      </a:r>
                    </a:p>
                  </a:txBody>
                  <a:tcPr/>
                </a:tc>
                <a:tc>
                  <a:txBody>
                    <a:bodyPr/>
                    <a:lstStyle/>
                    <a:p>
                      <a:r>
                        <a:rPr lang="en-US" sz="2400" b="1" i="1" dirty="0"/>
                        <a:t> CDK12 </a:t>
                      </a:r>
                    </a:p>
                    <a:p>
                      <a:r>
                        <a:rPr lang="en-US" sz="2000" i="1" dirty="0"/>
                        <a:t>     </a:t>
                      </a:r>
                      <a:r>
                        <a:rPr lang="en-US" sz="2000" i="0" dirty="0"/>
                        <a:t>(5–7%)</a:t>
                      </a:r>
                    </a:p>
                  </a:txBody>
                  <a:tcPr/>
                </a:tc>
                <a:tc>
                  <a:txBody>
                    <a:bodyPr/>
                    <a:lstStyle/>
                    <a:p>
                      <a:r>
                        <a:rPr lang="en-US" sz="2400" i="1" dirty="0"/>
                        <a:t>  </a:t>
                      </a:r>
                      <a:r>
                        <a:rPr lang="en-US" sz="2400" b="1" i="1" dirty="0"/>
                        <a:t>ATM </a:t>
                      </a:r>
                    </a:p>
                    <a:p>
                      <a:r>
                        <a:rPr lang="en-US" sz="2000" i="1" dirty="0"/>
                        <a:t>     </a:t>
                      </a:r>
                      <a:r>
                        <a:rPr lang="en-US" sz="2000" i="0" dirty="0"/>
                        <a:t>(5–7%)</a:t>
                      </a:r>
                    </a:p>
                  </a:txBody>
                  <a:tcPr/>
                </a:tc>
                <a:extLst>
                  <a:ext uri="{0D108BD9-81ED-4DB2-BD59-A6C34878D82A}">
                    <a16:rowId xmlns:a16="http://schemas.microsoft.com/office/drawing/2014/main" val="1515925642"/>
                  </a:ext>
                </a:extLst>
              </a:tr>
              <a:tr h="370840">
                <a:tc>
                  <a:txBody>
                    <a:bodyPr/>
                    <a:lstStyle/>
                    <a:p>
                      <a:r>
                        <a:rPr lang="en-US" sz="2400" i="1" dirty="0"/>
                        <a:t>  </a:t>
                      </a:r>
                      <a:r>
                        <a:rPr lang="en-US" sz="2400" b="1" i="1" dirty="0"/>
                        <a:t>BRCA1 </a:t>
                      </a:r>
                    </a:p>
                    <a:p>
                      <a:r>
                        <a:rPr lang="en-US" sz="2000" i="1" dirty="0"/>
                        <a:t>     </a:t>
                      </a:r>
                      <a:r>
                        <a:rPr lang="en-US" sz="2000" i="0" dirty="0"/>
                        <a:t>(1–2%)</a:t>
                      </a:r>
                    </a:p>
                  </a:txBody>
                  <a:tcPr/>
                </a:tc>
                <a:tc>
                  <a:txBody>
                    <a:bodyPr/>
                    <a:lstStyle/>
                    <a:p>
                      <a:r>
                        <a:rPr lang="en-US" sz="2400" i="1" dirty="0"/>
                        <a:t>  </a:t>
                      </a:r>
                      <a:r>
                        <a:rPr lang="en-US" sz="2400" b="1" i="1" dirty="0"/>
                        <a:t>BARD1 </a:t>
                      </a:r>
                    </a:p>
                    <a:p>
                      <a:r>
                        <a:rPr lang="en-US" sz="2000" i="1" dirty="0"/>
                        <a:t>     </a:t>
                      </a:r>
                      <a:r>
                        <a:rPr lang="en-US" sz="2000" i="0" dirty="0"/>
                        <a:t>(1%)</a:t>
                      </a:r>
                    </a:p>
                  </a:txBody>
                  <a:tcPr/>
                </a:tc>
                <a:tc>
                  <a:txBody>
                    <a:bodyPr/>
                    <a:lstStyle/>
                    <a:p>
                      <a:r>
                        <a:rPr lang="en-US" sz="2400" i="1" dirty="0"/>
                        <a:t>  </a:t>
                      </a:r>
                      <a:r>
                        <a:rPr lang="en-US" sz="2400" b="1" i="1" dirty="0"/>
                        <a:t>CHEK2 </a:t>
                      </a:r>
                    </a:p>
                    <a:p>
                      <a:r>
                        <a:rPr lang="en-US" sz="2000" i="1" dirty="0"/>
                        <a:t>     </a:t>
                      </a:r>
                      <a:r>
                        <a:rPr lang="en-US" sz="2000" i="0" dirty="0"/>
                        <a:t>(2–3%)</a:t>
                      </a:r>
                    </a:p>
                  </a:txBody>
                  <a:tcPr/>
                </a:tc>
                <a:extLst>
                  <a:ext uri="{0D108BD9-81ED-4DB2-BD59-A6C34878D82A}">
                    <a16:rowId xmlns:a16="http://schemas.microsoft.com/office/drawing/2014/main" val="2936120833"/>
                  </a:ext>
                </a:extLst>
              </a:tr>
              <a:tr h="370840">
                <a:tc>
                  <a:txBody>
                    <a:bodyPr/>
                    <a:lstStyle/>
                    <a:p>
                      <a:r>
                        <a:rPr lang="en-US" sz="2400" i="1" dirty="0"/>
                        <a:t>  </a:t>
                      </a:r>
                      <a:r>
                        <a:rPr lang="en-US" sz="2400" b="1" i="1" dirty="0"/>
                        <a:t>PALB2 </a:t>
                      </a:r>
                    </a:p>
                    <a:p>
                      <a:r>
                        <a:rPr lang="en-US" sz="2000" i="1" dirty="0"/>
                        <a:t>     </a:t>
                      </a:r>
                      <a:r>
                        <a:rPr lang="en-US" sz="2000" i="0" dirty="0"/>
                        <a:t>(1–2%)</a:t>
                      </a:r>
                    </a:p>
                  </a:txBody>
                  <a:tcPr/>
                </a:tc>
                <a:tc>
                  <a:txBody>
                    <a:bodyPr/>
                    <a:lstStyle/>
                    <a:p>
                      <a:r>
                        <a:rPr lang="en-US" sz="2400" i="1" dirty="0"/>
                        <a:t>  </a:t>
                      </a:r>
                      <a:r>
                        <a:rPr lang="en-US" sz="2400" b="1" i="1" dirty="0"/>
                        <a:t>BRIP1</a:t>
                      </a:r>
                      <a:r>
                        <a:rPr lang="en-US" sz="2400" i="1" dirty="0"/>
                        <a:t> </a:t>
                      </a:r>
                    </a:p>
                    <a:p>
                      <a:r>
                        <a:rPr lang="en-US" sz="2000" i="1" dirty="0"/>
                        <a:t>     </a:t>
                      </a:r>
                      <a:r>
                        <a:rPr lang="en-US" sz="2000" i="0" dirty="0"/>
                        <a:t>(1–2%)</a:t>
                      </a:r>
                    </a:p>
                  </a:txBody>
                  <a:tcPr/>
                </a:tc>
                <a:tc>
                  <a:txBody>
                    <a:bodyPr/>
                    <a:lstStyle/>
                    <a:p>
                      <a:r>
                        <a:rPr lang="en-US" sz="2400" i="1" dirty="0"/>
                        <a:t>  </a:t>
                      </a:r>
                      <a:r>
                        <a:rPr lang="en-US" sz="2400" b="1" i="1" dirty="0"/>
                        <a:t>CHEK1 </a:t>
                      </a:r>
                    </a:p>
                    <a:p>
                      <a:r>
                        <a:rPr lang="en-US" sz="2000" i="1" dirty="0"/>
                        <a:t>     </a:t>
                      </a:r>
                      <a:r>
                        <a:rPr lang="en-US" sz="2000" i="0" dirty="0"/>
                        <a:t>(1%)</a:t>
                      </a:r>
                    </a:p>
                  </a:txBody>
                  <a:tcPr/>
                </a:tc>
                <a:extLst>
                  <a:ext uri="{0D108BD9-81ED-4DB2-BD59-A6C34878D82A}">
                    <a16:rowId xmlns:a16="http://schemas.microsoft.com/office/drawing/2014/main" val="63726374"/>
                  </a:ext>
                </a:extLst>
              </a:tr>
              <a:tr h="370840">
                <a:tc>
                  <a:txBody>
                    <a:bodyPr/>
                    <a:lstStyle/>
                    <a:p>
                      <a:r>
                        <a:rPr lang="en-US" sz="2400" i="1" dirty="0"/>
                        <a:t>  </a:t>
                      </a:r>
                      <a:r>
                        <a:rPr lang="en-US" sz="2400" b="1" i="1" dirty="0"/>
                        <a:t>RAD51B</a:t>
                      </a:r>
                      <a:r>
                        <a:rPr lang="en-US" sz="2400" i="1" dirty="0"/>
                        <a:t> </a:t>
                      </a:r>
                    </a:p>
                    <a:p>
                      <a:r>
                        <a:rPr lang="en-US" sz="2000" i="1" dirty="0"/>
                        <a:t>     </a:t>
                      </a:r>
                      <a:r>
                        <a:rPr lang="en-US" sz="2000" i="0" dirty="0"/>
                        <a:t>(1%)</a:t>
                      </a:r>
                    </a:p>
                  </a:txBody>
                  <a:tcPr/>
                </a:tc>
                <a:tc>
                  <a:txBody>
                    <a:bodyPr/>
                    <a:lstStyle/>
                    <a:p>
                      <a:r>
                        <a:rPr lang="en-US" sz="2400" b="1" i="1" dirty="0"/>
                        <a:t>  RAD51C </a:t>
                      </a:r>
                    </a:p>
                    <a:p>
                      <a:r>
                        <a:rPr lang="en-US" sz="2000" i="1" dirty="0"/>
                        <a:t>     </a:t>
                      </a:r>
                      <a:r>
                        <a:rPr lang="en-US" sz="2000" i="0" dirty="0"/>
                        <a:t>(1%)</a:t>
                      </a:r>
                    </a:p>
                  </a:txBody>
                  <a:tcPr/>
                </a:tc>
                <a:tc>
                  <a:txBody>
                    <a:bodyPr/>
                    <a:lstStyle/>
                    <a:p>
                      <a:pPr rtl="0"/>
                      <a:r>
                        <a:rPr lang="en-US" sz="2400" b="0" i="1" u="none" strike="noStrike" kern="1200" baseline="0" dirty="0">
                          <a:solidFill>
                            <a:srgbClr val="000000"/>
                          </a:solidFill>
                          <a:latin typeface="Calibri" panose="020F0502020204030204" pitchFamily="34" charset="0"/>
                        </a:rPr>
                        <a:t> </a:t>
                      </a:r>
                      <a:r>
                        <a:rPr lang="en-US" sz="2400" b="1" i="1" u="none" strike="noStrike" kern="1200" baseline="0" dirty="0">
                          <a:solidFill>
                            <a:srgbClr val="000000"/>
                          </a:solidFill>
                          <a:latin typeface="Calibri" panose="020F0502020204030204" pitchFamily="34" charset="0"/>
                        </a:rPr>
                        <a:t>FANCL </a:t>
                      </a:r>
                    </a:p>
                    <a:p>
                      <a:pPr rtl="0"/>
                      <a:r>
                        <a:rPr lang="en-US" sz="2000" b="0" i="1" u="none" strike="noStrike" kern="1200" baseline="0" dirty="0">
                          <a:solidFill>
                            <a:srgbClr val="000000"/>
                          </a:solidFill>
                          <a:latin typeface="Calibri" panose="020F0502020204030204" pitchFamily="34" charset="0"/>
                        </a:rPr>
                        <a:t>     </a:t>
                      </a:r>
                      <a:r>
                        <a:rPr lang="en-US" sz="2000" b="0" i="0" u="none" strike="noStrike" kern="1200" baseline="0" dirty="0">
                          <a:solidFill>
                            <a:srgbClr val="000000"/>
                          </a:solidFill>
                          <a:latin typeface="Calibri" panose="020F0502020204030204" pitchFamily="34" charset="0"/>
                        </a:rPr>
                        <a:t>(1–2%)</a:t>
                      </a:r>
                      <a:endParaRPr lang="en-US" sz="2000" dirty="0"/>
                    </a:p>
                  </a:txBody>
                  <a:tcPr/>
                </a:tc>
                <a:extLst>
                  <a:ext uri="{0D108BD9-81ED-4DB2-BD59-A6C34878D82A}">
                    <a16:rowId xmlns:a16="http://schemas.microsoft.com/office/drawing/2014/main" val="800329898"/>
                  </a:ext>
                </a:extLst>
              </a:tr>
              <a:tr h="370840">
                <a:tc>
                  <a:txBody>
                    <a:bodyPr/>
                    <a:lstStyle/>
                    <a:p>
                      <a:r>
                        <a:rPr lang="en-US" sz="2400" i="1" dirty="0"/>
                        <a:t>  </a:t>
                      </a:r>
                      <a:r>
                        <a:rPr lang="en-US" sz="2400" b="1" i="1" dirty="0"/>
                        <a:t>RAD54L </a:t>
                      </a:r>
                    </a:p>
                    <a:p>
                      <a:r>
                        <a:rPr lang="en-US" sz="2000" i="1" dirty="0"/>
                        <a:t>     </a:t>
                      </a:r>
                      <a:r>
                        <a:rPr lang="en-US" sz="2000" i="0" dirty="0"/>
                        <a:t>(1%)</a:t>
                      </a:r>
                    </a:p>
                  </a:txBody>
                  <a:tcPr/>
                </a:tc>
                <a:tc>
                  <a:txBody>
                    <a:bodyPr/>
                    <a:lstStyle/>
                    <a:p>
                      <a:r>
                        <a:rPr lang="en-US" sz="2400" i="1" dirty="0"/>
                        <a:t>  </a:t>
                      </a:r>
                      <a:r>
                        <a:rPr lang="en-US" sz="2400" b="1" i="1" dirty="0"/>
                        <a:t>RAD51D </a:t>
                      </a:r>
                    </a:p>
                    <a:p>
                      <a:r>
                        <a:rPr lang="en-US" sz="2000" i="1" dirty="0"/>
                        <a:t>     </a:t>
                      </a:r>
                      <a:r>
                        <a:rPr lang="en-US" sz="2000" i="0" dirty="0"/>
                        <a:t>(1%)</a:t>
                      </a:r>
                    </a:p>
                  </a:txBody>
                  <a:tcPr/>
                </a:tc>
                <a:tc>
                  <a:txBody>
                    <a:bodyPr/>
                    <a:lstStyle/>
                    <a:p>
                      <a:pPr rtl="0"/>
                      <a:r>
                        <a:rPr lang="en-US" sz="2400" b="0" i="1" u="none" strike="noStrike" kern="1200" baseline="0" dirty="0">
                          <a:solidFill>
                            <a:srgbClr val="000000"/>
                          </a:solidFill>
                          <a:latin typeface="Calibri" panose="020F0502020204030204" pitchFamily="34" charset="0"/>
                        </a:rPr>
                        <a:t> </a:t>
                      </a:r>
                      <a:endParaRPr lang="en-US" sz="2400" b="1" i="1" u="none" strike="noStrike" kern="1200" baseline="0" dirty="0">
                        <a:solidFill>
                          <a:srgbClr val="000000"/>
                        </a:solidFill>
                        <a:latin typeface="Calibri" panose="020F0502020204030204" pitchFamily="34" charset="0"/>
                      </a:endParaRPr>
                    </a:p>
                  </a:txBody>
                  <a:tcPr/>
                </a:tc>
                <a:extLst>
                  <a:ext uri="{0D108BD9-81ED-4DB2-BD59-A6C34878D82A}">
                    <a16:rowId xmlns:a16="http://schemas.microsoft.com/office/drawing/2014/main" val="860860759"/>
                  </a:ext>
                </a:extLst>
              </a:tr>
            </a:tbl>
          </a:graphicData>
        </a:graphic>
      </p:graphicFrame>
      <p:sp>
        <p:nvSpPr>
          <p:cNvPr id="3" name="TextBox 2">
            <a:extLst>
              <a:ext uri="{FF2B5EF4-FFF2-40B4-BE49-F238E27FC236}">
                <a16:creationId xmlns:a16="http://schemas.microsoft.com/office/drawing/2014/main" id="{7F873358-3557-A462-798C-003BC31861C5}"/>
              </a:ext>
            </a:extLst>
          </p:cNvPr>
          <p:cNvSpPr txBox="1"/>
          <p:nvPr/>
        </p:nvSpPr>
        <p:spPr>
          <a:xfrm>
            <a:off x="7636496" y="6488668"/>
            <a:ext cx="4089838"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rPr>
              <a:t>Courtesy of Emmanuel 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rPr>
              <a:t>Antonarakis</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rPr>
              <a:t>, MD</a:t>
            </a:r>
          </a:p>
        </p:txBody>
      </p:sp>
    </p:spTree>
    <p:extLst>
      <p:ext uri="{BB962C8B-B14F-4D97-AF65-F5344CB8AC3E}">
        <p14:creationId xmlns:p14="http://schemas.microsoft.com/office/powerpoint/2010/main" val="1365073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68737"/>
            <a:ext cx="11377264" cy="1325563"/>
          </a:xfrm>
        </p:spPr>
        <p:txBody>
          <a:bodyPr/>
          <a:lstStyle/>
          <a:p>
            <a:pPr algn="l"/>
            <a:r>
              <a:rPr lang="en-US" sz="3200" b="1" dirty="0"/>
              <a:t>NCCN Guidelines: Testing Criteria for Prostate Cancer Susceptibility Genes (Specifically ATM, BRCA1, BRCA2, CHEK2 and HOXB13)</a:t>
            </a:r>
          </a:p>
        </p:txBody>
      </p:sp>
      <p:sp>
        <p:nvSpPr>
          <p:cNvPr id="4" name="Text Placeholder 4">
            <a:extLst>
              <a:ext uri="{FF2B5EF4-FFF2-40B4-BE49-F238E27FC236}">
                <a16:creationId xmlns:a16="http://schemas.microsoft.com/office/drawing/2014/main" id="{4D16950D-08AC-7204-AAB3-1DD66FA2D82D}"/>
              </a:ext>
            </a:extLst>
          </p:cNvPr>
          <p:cNvSpPr txBox="1">
            <a:spLocks/>
          </p:cNvSpPr>
          <p:nvPr/>
        </p:nvSpPr>
        <p:spPr>
          <a:xfrm>
            <a:off x="178097" y="6479758"/>
            <a:ext cx="11318504" cy="26161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National Comprehensive Cancer Network (NCCN®). </a:t>
            </a: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NCCN clinical practice guidelines in oncology. Prostate cancer — Version 3.2024. </a:t>
            </a:r>
            <a:b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NCCN clinical practice guidelines in oncology. Genetic/familiar high-risk assessment: Breast, ovarian, and pancreatic cancer — Version 3.2024</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p:cNvPicPr>
            <a:picLocks noChangeAspect="1"/>
          </p:cNvPicPr>
          <p:nvPr/>
        </p:nvPicPr>
        <p:blipFill>
          <a:blip r:embed="rId2"/>
          <a:stretch>
            <a:fillRect/>
          </a:stretch>
        </p:blipFill>
        <p:spPr>
          <a:xfrm>
            <a:off x="202900" y="1159801"/>
            <a:ext cx="11786200" cy="4971535"/>
          </a:xfrm>
          <a:prstGeom prst="rect">
            <a:avLst/>
          </a:prstGeom>
        </p:spPr>
      </p:pic>
      <p:sp>
        <p:nvSpPr>
          <p:cNvPr id="3" name="Rectangle 2">
            <a:extLst>
              <a:ext uri="{FF2B5EF4-FFF2-40B4-BE49-F238E27FC236}">
                <a16:creationId xmlns:a16="http://schemas.microsoft.com/office/drawing/2014/main" id="{8E120262-6DC9-FD8D-C919-C61410541F2D}"/>
              </a:ext>
            </a:extLst>
          </p:cNvPr>
          <p:cNvSpPr/>
          <p:nvPr/>
        </p:nvSpPr>
        <p:spPr>
          <a:xfrm>
            <a:off x="6456040" y="2060848"/>
            <a:ext cx="5472608" cy="2016224"/>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D6BEEB1B-3AFA-6B6C-7D40-D7908A2E3325}"/>
              </a:ext>
            </a:extLst>
          </p:cNvPr>
          <p:cNvSpPr txBox="1"/>
          <p:nvPr/>
        </p:nvSpPr>
        <p:spPr>
          <a:xfrm>
            <a:off x="6525085" y="1844824"/>
            <a:ext cx="5334518" cy="280076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Somatic testing for alterations in DNA damage response:</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Multigene tumor testing for alterations in HRR genes, including but not limited to BRCA1, BRCA2, ATM, PALB2, FANCA, RAD51D, CHEK2, and CDK12, is recommended in patients with metastatic prostate cancer. This testing can be considered in patients with regional prostate cancer</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Tumor testing for MSI-H or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dMMR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is recommended in patients with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mCRPC</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 may be considered in patients with regional or castration-sensitive metastatic prostate cancer</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TMB testing may be considered in patients with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mCRPC</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6" name="Rectangle 5">
            <a:extLst>
              <a:ext uri="{FF2B5EF4-FFF2-40B4-BE49-F238E27FC236}">
                <a16:creationId xmlns:a16="http://schemas.microsoft.com/office/drawing/2014/main" id="{00D7158A-24DD-C7F9-0536-B7825799D525}"/>
              </a:ext>
            </a:extLst>
          </p:cNvPr>
          <p:cNvSpPr/>
          <p:nvPr/>
        </p:nvSpPr>
        <p:spPr bwMode="auto">
          <a:xfrm>
            <a:off x="263352" y="1556792"/>
            <a:ext cx="6048672" cy="3312368"/>
          </a:xfrm>
          <a:prstGeom prst="rect">
            <a:avLst/>
          </a:prstGeom>
          <a:solidFill>
            <a:srgbClr val="FFE7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8D47E9E8-0CD8-9597-4FD4-377FBDBC9605}"/>
              </a:ext>
            </a:extLst>
          </p:cNvPr>
          <p:cNvSpPr txBox="1"/>
          <p:nvPr/>
        </p:nvSpPr>
        <p:spPr>
          <a:xfrm>
            <a:off x="407369" y="1484784"/>
            <a:ext cx="5832648" cy="32316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sng" strike="noStrike" kern="1200" cap="none" spc="0" normalizeH="0" baseline="0" noProof="0" dirty="0">
                <a:ln>
                  <a:noFill/>
                </a:ln>
                <a:solidFill>
                  <a:srgbClr val="000000"/>
                </a:solidFill>
                <a:effectLst/>
                <a:uLnTx/>
                <a:uFillTx/>
                <a:latin typeface="Calibri"/>
                <a:ea typeface="MS PGothic" charset="0"/>
              </a:rPr>
              <a:t>Personal history of prostate cancer with specific features:</a:t>
            </a:r>
          </a:p>
          <a:p>
            <a:pPr marL="171450" marR="0" lvl="0"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By tumor characteristics (any age)</a:t>
            </a:r>
          </a:p>
          <a:p>
            <a:pPr marL="715963" marR="0" lvl="1"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Metastatic</a:t>
            </a:r>
          </a:p>
          <a:p>
            <a:pPr marL="715963" marR="0" lvl="1"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Histology</a:t>
            </a:r>
          </a:p>
          <a:p>
            <a:pPr marL="931863" marR="0" lvl="2"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high- or very-high-risk group </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By family history and ancestry</a:t>
            </a:r>
          </a:p>
          <a:p>
            <a:pPr marL="601663" marR="0" lvl="1"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≥1 close blood relative with:</a:t>
            </a:r>
          </a:p>
          <a:p>
            <a:pPr marL="817563" lvl="2" indent="-1714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breast cancer at age ≤50 y</a:t>
            </a:r>
          </a:p>
          <a:p>
            <a:pPr marL="817563" lvl="2" indent="-1714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triple-negative breast cancer at any age</a:t>
            </a:r>
          </a:p>
          <a:p>
            <a:pPr marL="817563" lvl="2" indent="-1714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male breast cancer at any age</a:t>
            </a:r>
          </a:p>
          <a:p>
            <a:pPr marL="817563" lvl="2" indent="-1714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ovarian cancer at any age</a:t>
            </a:r>
          </a:p>
          <a:p>
            <a:pPr marL="817563" lvl="2" indent="-1714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pancreatic cancer at any age</a:t>
            </a:r>
          </a:p>
          <a:p>
            <a:pPr marL="817563" lvl="2" indent="-1714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metastatic, high-, or very-high-risk group at any age</a:t>
            </a:r>
          </a:p>
          <a:p>
            <a:pPr marL="601663" lvl="1" indent="-1714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≥3 close blood relatives with prostate cancer (any grade) and/or breast cancer on the same side of the family including the patient with prostate cancer</a:t>
            </a:r>
          </a:p>
          <a:p>
            <a:pPr marL="601663" lvl="1" indent="-1714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Ashkenazi Jewish ancestry</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S PGothic" charset="0"/>
            </a:endParaRPr>
          </a:p>
        </p:txBody>
      </p:sp>
      <p:sp>
        <p:nvSpPr>
          <p:cNvPr id="9" name="Rectangle 8">
            <a:extLst>
              <a:ext uri="{FF2B5EF4-FFF2-40B4-BE49-F238E27FC236}">
                <a16:creationId xmlns:a16="http://schemas.microsoft.com/office/drawing/2014/main" id="{84B8C144-565B-2963-6514-4DFA3F23A262}"/>
              </a:ext>
            </a:extLst>
          </p:cNvPr>
          <p:cNvSpPr/>
          <p:nvPr/>
        </p:nvSpPr>
        <p:spPr bwMode="auto">
          <a:xfrm>
            <a:off x="263352" y="4714042"/>
            <a:ext cx="5904656" cy="1246182"/>
          </a:xfrm>
          <a:prstGeom prst="rect">
            <a:avLst/>
          </a:prstGeom>
          <a:solidFill>
            <a:srgbClr val="FFE7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3D9BFF7D-BCD2-9B65-DEEF-D8B6A746C796}"/>
              </a:ext>
            </a:extLst>
          </p:cNvPr>
          <p:cNvSpPr/>
          <p:nvPr/>
        </p:nvSpPr>
        <p:spPr bwMode="auto">
          <a:xfrm>
            <a:off x="263352" y="5445224"/>
            <a:ext cx="6048671" cy="576064"/>
          </a:xfrm>
          <a:prstGeom prst="rect">
            <a:avLst/>
          </a:prstGeom>
          <a:solidFill>
            <a:srgbClr val="FFE7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TextBox 9">
            <a:extLst>
              <a:ext uri="{FF2B5EF4-FFF2-40B4-BE49-F238E27FC236}">
                <a16:creationId xmlns:a16="http://schemas.microsoft.com/office/drawing/2014/main" id="{D0BA1C06-8E7C-4424-03BB-35803D8F087B}"/>
              </a:ext>
            </a:extLst>
          </p:cNvPr>
          <p:cNvSpPr txBox="1"/>
          <p:nvPr/>
        </p:nvSpPr>
        <p:spPr>
          <a:xfrm>
            <a:off x="371365" y="4532997"/>
            <a:ext cx="5904655" cy="150810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sng" strike="noStrike" kern="1200" cap="none" spc="0" normalizeH="0" baseline="0" noProof="0" dirty="0">
                <a:ln>
                  <a:noFill/>
                </a:ln>
                <a:solidFill>
                  <a:srgbClr val="000000"/>
                </a:solidFill>
                <a:effectLst/>
                <a:uLnTx/>
                <a:uFillTx/>
                <a:latin typeface="Calibri"/>
                <a:ea typeface="MS PGothic" charset="0"/>
              </a:rPr>
              <a:t>Family history of cancer</a:t>
            </a:r>
          </a:p>
          <a:p>
            <a:pPr marL="171450" marR="0" lvl="0"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An affected (not meeting testing criteria listed above) or unaffected individual with a first-degree blood relative meeting any of the criteria listed above (except unaffected individuals whose relatives meet criteria only for systemic therapy decision-making)</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sng" strike="noStrike" kern="1200" cap="none" spc="0" normalizeH="0" baseline="0" noProof="0" dirty="0">
                <a:ln>
                  <a:noFill/>
                </a:ln>
                <a:solidFill>
                  <a:srgbClr val="000000"/>
                </a:solidFill>
                <a:effectLst/>
                <a:uLnTx/>
                <a:uFillTx/>
                <a:latin typeface="Calibri"/>
                <a:ea typeface="MS PGothic" charset="0"/>
              </a:rPr>
              <a:t>Testing may be considered in the following scenario:</a:t>
            </a:r>
          </a:p>
          <a:p>
            <a:pPr marL="171450" marR="0" lvl="0"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S PGothic" charset="0"/>
              </a:rPr>
              <a:t>Personal history of prostate cancer with intermediate-risk prostate cancer with intraductal/cribriform histology at any age</a:t>
            </a:r>
          </a:p>
        </p:txBody>
      </p:sp>
      <p:sp>
        <p:nvSpPr>
          <p:cNvPr id="13" name="TextBox 12">
            <a:extLst>
              <a:ext uri="{FF2B5EF4-FFF2-40B4-BE49-F238E27FC236}">
                <a16:creationId xmlns:a16="http://schemas.microsoft.com/office/drawing/2014/main" id="{31543456-465D-7AFD-2BCB-07CFB7E35DAE}"/>
              </a:ext>
            </a:extLst>
          </p:cNvPr>
          <p:cNvSpPr txBox="1"/>
          <p:nvPr/>
        </p:nvSpPr>
        <p:spPr>
          <a:xfrm>
            <a:off x="299356" y="1229895"/>
            <a:ext cx="5832648" cy="230832"/>
          </a:xfrm>
          <a:prstGeom prst="rect">
            <a:avLst/>
          </a:prstGeom>
          <a:solidFill>
            <a:srgbClr val="FF8541"/>
          </a:solidFill>
        </p:spPr>
        <p:txBody>
          <a:bodyPr wrap="square" lIns="0" tIns="0" rIns="0" bIns="0" rtlCol="0">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i="0" strike="noStrike" kern="1200" cap="none" spc="0" normalizeH="0" baseline="0" noProof="0" dirty="0">
                <a:ln>
                  <a:noFill/>
                </a:ln>
                <a:solidFill>
                  <a:srgbClr val="000000"/>
                </a:solidFill>
                <a:effectLst/>
                <a:uLnTx/>
                <a:uFillTx/>
                <a:latin typeface="Calibri"/>
                <a:ea typeface="MS PGothic" charset="0"/>
              </a:rPr>
              <a:t>Germline testing</a:t>
            </a:r>
          </a:p>
        </p:txBody>
      </p:sp>
      <p:sp>
        <p:nvSpPr>
          <p:cNvPr id="14" name="TextBox 13">
            <a:extLst>
              <a:ext uri="{FF2B5EF4-FFF2-40B4-BE49-F238E27FC236}">
                <a16:creationId xmlns:a16="http://schemas.microsoft.com/office/drawing/2014/main" id="{A2DDD7CF-C0C8-20E5-A975-8AFAACE9F023}"/>
              </a:ext>
            </a:extLst>
          </p:cNvPr>
          <p:cNvSpPr txBox="1"/>
          <p:nvPr/>
        </p:nvSpPr>
        <p:spPr>
          <a:xfrm>
            <a:off x="6491058" y="1229895"/>
            <a:ext cx="5368545" cy="230832"/>
          </a:xfrm>
          <a:prstGeom prst="rect">
            <a:avLst/>
          </a:prstGeom>
          <a:solidFill>
            <a:srgbClr val="FFC000"/>
          </a:solidFill>
        </p:spPr>
        <p:txBody>
          <a:bodyPr wrap="square" lIns="0" tIns="0" rIns="0" bIns="0" rtlCol="0">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i="0" strike="noStrike" kern="1200" cap="none" spc="0" normalizeH="0" baseline="0" noProof="0" dirty="0">
                <a:ln>
                  <a:noFill/>
                </a:ln>
                <a:solidFill>
                  <a:srgbClr val="000000"/>
                </a:solidFill>
                <a:effectLst/>
                <a:uLnTx/>
                <a:uFillTx/>
                <a:latin typeface="Calibri"/>
                <a:ea typeface="MS PGothic" charset="0"/>
              </a:rPr>
              <a:t>Somatic tumor testing</a:t>
            </a:r>
          </a:p>
        </p:txBody>
      </p:sp>
      <p:sp>
        <p:nvSpPr>
          <p:cNvPr id="12" name="Text Placeholder 4">
            <a:extLst>
              <a:ext uri="{FF2B5EF4-FFF2-40B4-BE49-F238E27FC236}">
                <a16:creationId xmlns:a16="http://schemas.microsoft.com/office/drawing/2014/main" id="{09BFF24B-4A27-7AD4-B7D5-190881F60392}"/>
              </a:ext>
            </a:extLst>
          </p:cNvPr>
          <p:cNvSpPr txBox="1">
            <a:spLocks/>
          </p:cNvSpPr>
          <p:nvPr/>
        </p:nvSpPr>
        <p:spPr>
          <a:xfrm>
            <a:off x="178097" y="6097793"/>
            <a:ext cx="11318504" cy="26161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MSI-H = high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miscrosatellite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instability;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dMMR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 mismatch repair deficient; TMB = tumor mutational burden</a:t>
            </a:r>
          </a:p>
        </p:txBody>
      </p:sp>
    </p:spTree>
    <p:extLst>
      <p:ext uri="{BB962C8B-B14F-4D97-AF65-F5344CB8AC3E}">
        <p14:creationId xmlns:p14="http://schemas.microsoft.com/office/powerpoint/2010/main" val="2435942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554480"/>
          </a:xfrm>
        </p:spPr>
        <p:txBody>
          <a:bodyPr/>
          <a:lstStyle/>
          <a:p>
            <a:r>
              <a:rPr lang="en-US" sz="3200" dirty="0"/>
              <a:t>Dr Armstrong </a:t>
            </a:r>
            <a:r>
              <a:rPr lang="en-US" sz="3200" dirty="0">
                <a:solidFill>
                  <a:srgbClr val="0432FF"/>
                </a:solidFill>
              </a:rPr>
              <a:t>— Disclosures</a:t>
            </a:r>
          </a:p>
        </p:txBody>
      </p:sp>
      <p:graphicFrame>
        <p:nvGraphicFramePr>
          <p:cNvPr id="5" name="Content Placeholder 3">
            <a:extLst>
              <a:ext uri="{FF2B5EF4-FFF2-40B4-BE49-F238E27FC236}">
                <a16:creationId xmlns:a16="http://schemas.microsoft.com/office/drawing/2014/main" id="{5747E089-B139-6C3A-F1B9-8269D6F531BA}"/>
              </a:ext>
            </a:extLst>
          </p:cNvPr>
          <p:cNvGraphicFramePr>
            <a:graphicFrameLocks/>
          </p:cNvGraphicFramePr>
          <p:nvPr/>
        </p:nvGraphicFramePr>
        <p:xfrm>
          <a:off x="1271464" y="1772817"/>
          <a:ext cx="9577064" cy="4041927"/>
        </p:xfrm>
        <a:graphic>
          <a:graphicData uri="http://schemas.openxmlformats.org/drawingml/2006/table">
            <a:tbl>
              <a:tblPr firstRow="1" bandRow="1">
                <a:tableStyleId>{F2DE63D5-997A-4646-A377-4702673A728D}</a:tableStyleId>
              </a:tblPr>
              <a:tblGrid>
                <a:gridCol w="3023474">
                  <a:extLst>
                    <a:ext uri="{9D8B030D-6E8A-4147-A177-3AD203B41FA5}">
                      <a16:colId xmlns:a16="http://schemas.microsoft.com/office/drawing/2014/main" val="20000"/>
                    </a:ext>
                  </a:extLst>
                </a:gridCol>
                <a:gridCol w="6553590">
                  <a:extLst>
                    <a:ext uri="{9D8B030D-6E8A-4147-A177-3AD203B41FA5}">
                      <a16:colId xmlns:a16="http://schemas.microsoft.com/office/drawing/2014/main" val="762323566"/>
                    </a:ext>
                  </a:extLst>
                </a:gridCol>
              </a:tblGrid>
              <a:tr h="936103">
                <a:tc>
                  <a:txBody>
                    <a:bodyPr/>
                    <a:lstStyle/>
                    <a:p>
                      <a:pPr algn="l"/>
                      <a:r>
                        <a:rPr lang="en-US" sz="16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AstraZeneca Pharmaceuticals LP, Bayer HealthCare Pharmaceuticals, Bristol Myers Squibb, Clovis Oncology, </a:t>
                      </a:r>
                      <a:r>
                        <a:rPr lang="en-US" sz="1600" b="0" dirty="0" err="1">
                          <a:solidFill>
                            <a:schemeClr val="tx1"/>
                          </a:solidFill>
                        </a:rPr>
                        <a:t>Exelixis</a:t>
                      </a:r>
                      <a:r>
                        <a:rPr lang="en-US" sz="1600" b="0" dirty="0">
                          <a:solidFill>
                            <a:schemeClr val="tx1"/>
                          </a:solidFill>
                        </a:rPr>
                        <a:t> Inc, </a:t>
                      </a:r>
                      <a:r>
                        <a:rPr lang="en-US" sz="1600" b="0" dirty="0" err="1">
                          <a:solidFill>
                            <a:schemeClr val="tx1"/>
                          </a:solidFill>
                        </a:rPr>
                        <a:t>GoodRx</a:t>
                      </a:r>
                      <a:r>
                        <a:rPr lang="en-US" sz="1600" b="0" dirty="0">
                          <a:solidFill>
                            <a:schemeClr val="tx1"/>
                          </a:solidFill>
                        </a:rPr>
                        <a:t>, Merck, </a:t>
                      </a:r>
                      <a:r>
                        <a:rPr lang="en-US" sz="1600" b="0" dirty="0" err="1">
                          <a:solidFill>
                            <a:schemeClr val="tx1"/>
                          </a:solidFill>
                        </a:rPr>
                        <a:t>Myovant</a:t>
                      </a:r>
                      <a:r>
                        <a:rPr lang="en-US" sz="1600" b="0" dirty="0">
                          <a:solidFill>
                            <a:schemeClr val="tx1"/>
                          </a:solidFill>
                        </a:rPr>
                        <a:t> Sciences, Novartis, Pfizer Inc, Z-Alpha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74104">
                <a:tc>
                  <a:txBody>
                    <a:bodyPr/>
                    <a:lstStyle/>
                    <a:p>
                      <a:pPr algn="l"/>
                      <a:r>
                        <a:rPr lang="en-US" sz="16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Astellas, AstraZeneca Pharmaceuticals LP, Bayer HealthCare Pharmaceuticals, Bristol Myers Squibb, Celgene Corporation, Clovis Oncology, </a:t>
                      </a:r>
                      <a:r>
                        <a:rPr lang="en-US" sz="1600" b="0" dirty="0" err="1">
                          <a:solidFill>
                            <a:schemeClr val="tx1"/>
                          </a:solidFill>
                        </a:rPr>
                        <a:t>Dendreon</a:t>
                      </a:r>
                      <a:r>
                        <a:rPr lang="en-US" sz="1600" b="0" dirty="0">
                          <a:solidFill>
                            <a:schemeClr val="tx1"/>
                          </a:solidFill>
                        </a:rPr>
                        <a:t> Pharmaceuticals Inc, Epic Sciences, Exact Sciences Corporation, </a:t>
                      </a:r>
                      <a:r>
                        <a:rPr lang="en-US" sz="1600" b="0" dirty="0" err="1">
                          <a:solidFill>
                            <a:schemeClr val="tx1"/>
                          </a:solidFill>
                        </a:rPr>
                        <a:t>Exelixis</a:t>
                      </a:r>
                      <a:r>
                        <a:rPr lang="en-US" sz="1600" b="0" dirty="0">
                          <a:solidFill>
                            <a:schemeClr val="tx1"/>
                          </a:solidFill>
                        </a:rPr>
                        <a:t> Inc, Forma Therapeutics, </a:t>
                      </a:r>
                      <a:r>
                        <a:rPr lang="en-US" sz="1600" b="0" dirty="0" err="1">
                          <a:solidFill>
                            <a:schemeClr val="tx1"/>
                          </a:solidFill>
                        </a:rPr>
                        <a:t>GoodRx</a:t>
                      </a:r>
                      <a:r>
                        <a:rPr lang="en-US" sz="1600" b="0" dirty="0">
                          <a:solidFill>
                            <a:schemeClr val="tx1"/>
                          </a:solidFill>
                        </a:rPr>
                        <a:t>, Janssen Biotech Inc, Merck, </a:t>
                      </a:r>
                      <a:r>
                        <a:rPr lang="en-US" sz="1600" b="0" dirty="0" err="1">
                          <a:solidFill>
                            <a:schemeClr val="tx1"/>
                          </a:solidFill>
                        </a:rPr>
                        <a:t>Myovant</a:t>
                      </a:r>
                      <a:r>
                        <a:rPr lang="en-US" sz="1600" b="0" dirty="0">
                          <a:solidFill>
                            <a:schemeClr val="tx1"/>
                          </a:solidFill>
                        </a:rPr>
                        <a:t> Sciences, Novartis, Pfizer Inc, Z-Alpha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8127935"/>
                  </a:ext>
                </a:extLst>
              </a:tr>
              <a:tr h="774104">
                <a:tc>
                  <a:txBody>
                    <a:bodyPr/>
                    <a:lstStyle/>
                    <a:p>
                      <a:pPr algn="l"/>
                      <a:r>
                        <a:rPr lang="en-US" sz="1600" b="1" dirty="0">
                          <a:solidFill>
                            <a:schemeClr val="tx1"/>
                          </a:solidFill>
                        </a:rPr>
                        <a:t> 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Amgen Inc, Astellas, AstraZeneca Pharmaceuticals LP, Bayer HealthCare Pharmaceuticals, Bristol Myers Squibb, Celgene Corporation, </a:t>
                      </a:r>
                      <a:r>
                        <a:rPr lang="en-US" sz="1600" b="0" dirty="0" err="1">
                          <a:solidFill>
                            <a:schemeClr val="tx1"/>
                          </a:solidFill>
                        </a:rPr>
                        <a:t>Dendreon</a:t>
                      </a:r>
                      <a:r>
                        <a:rPr lang="en-US" sz="1600" b="0" dirty="0">
                          <a:solidFill>
                            <a:schemeClr val="tx1"/>
                          </a:solidFill>
                        </a:rPr>
                        <a:t> Pharmaceuticals Inc, Forma Therapeutics, Janssen Biotech Inc,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5648696"/>
                  </a:ext>
                </a:extLst>
              </a:tr>
              <a:tr h="774104">
                <a:tc>
                  <a:txBody>
                    <a:bodyPr/>
                    <a:lstStyle/>
                    <a:p>
                      <a:pPr algn="l"/>
                      <a:r>
                        <a:rPr lang="en-US" sz="16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National Cancer Institute, National Institutes of Health, Prostate Cancer Foundation/</a:t>
                      </a:r>
                      <a:r>
                        <a:rPr lang="en-US" sz="1600" b="0" dirty="0" err="1">
                          <a:solidFill>
                            <a:schemeClr val="tx1"/>
                          </a:solidFill>
                        </a:rPr>
                        <a:t>Movember</a:t>
                      </a:r>
                      <a:r>
                        <a:rPr lang="en-US" sz="1600" b="0" dirty="0">
                          <a:solidFill>
                            <a:schemeClr val="tx1"/>
                          </a:solidFill>
                        </a:rPr>
                        <a:t>, US Department of Defense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3701910"/>
                  </a:ext>
                </a:extLst>
              </a:tr>
            </a:tbl>
          </a:graphicData>
        </a:graphic>
      </p:graphicFrame>
    </p:spTree>
    <p:custDataLst>
      <p:tags r:id="rId1"/>
    </p:custDataLst>
    <p:extLst>
      <p:ext uri="{BB962C8B-B14F-4D97-AF65-F5344CB8AC3E}">
        <p14:creationId xmlns:p14="http://schemas.microsoft.com/office/powerpoint/2010/main" val="32092822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279575" y="188640"/>
            <a:ext cx="9134829"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055438" y="2517337"/>
            <a:ext cx="10358967" cy="2354018"/>
          </a:xfrm>
        </p:spPr>
        <p:txBody>
          <a:bodyPr/>
          <a:lstStyle/>
          <a:p>
            <a:pPr marL="342900" marR="0" lvl="0" indent="-342900">
              <a:spcBef>
                <a:spcPts val="0"/>
              </a:spcBef>
              <a:spcAft>
                <a:spcPts val="12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Published findings with olaparib/abiraterone, niraparib/abiraterone and talazoparib/enzalutamide as first-line therapy for patients with </a:t>
            </a:r>
            <a:r>
              <a:rPr lang="en-US" sz="2200" kern="100" dirty="0" err="1">
                <a:effectLst/>
                <a:latin typeface="+mn-lt"/>
                <a:ea typeface="Aptos" panose="020B0004020202020204" pitchFamily="34" charset="0"/>
                <a:cs typeface="Times New Roman" panose="02020603050405020304" pitchFamily="18" charset="0"/>
              </a:rPr>
              <a:t>mCRPC</a:t>
            </a:r>
            <a:r>
              <a:rPr lang="en-US" sz="2200" kern="100" dirty="0">
                <a:effectLst/>
                <a:latin typeface="+mn-lt"/>
                <a:ea typeface="Aptos" panose="020B0004020202020204" pitchFamily="34" charset="0"/>
                <a:cs typeface="Times New Roman" panose="02020603050405020304" pitchFamily="18" charset="0"/>
              </a:rPr>
              <a:t>; outcomes observed in patients with and without HRR gene mutations</a:t>
            </a:r>
          </a:p>
          <a:p>
            <a:pPr marL="342900" marR="0" lvl="0" indent="-342900">
              <a:spcBef>
                <a:spcPts val="0"/>
              </a:spcBef>
              <a:spcAft>
                <a:spcPts val="12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FDA-approved indications for olaparib/abiraterone, niraparib/abiraterone and talazoparib/enzalutamide for </a:t>
            </a:r>
            <a:r>
              <a:rPr lang="en-US" sz="2200" kern="100" dirty="0" err="1">
                <a:effectLst/>
                <a:latin typeface="+mn-lt"/>
                <a:ea typeface="Aptos" panose="020B0004020202020204" pitchFamily="34" charset="0"/>
                <a:cs typeface="Times New Roman" panose="02020603050405020304" pitchFamily="18" charset="0"/>
              </a:rPr>
              <a:t>mCRPC</a:t>
            </a:r>
            <a:r>
              <a:rPr lang="en-US" sz="2200" kern="100" dirty="0">
                <a:effectLst/>
                <a:latin typeface="+mn-lt"/>
                <a:ea typeface="Aptos" panose="020B0004020202020204" pitchFamily="34" charset="0"/>
                <a:cs typeface="Times New Roman" panose="02020603050405020304" pitchFamily="18" charset="0"/>
              </a:rPr>
              <a:t>; optimal patient selection for these approaches</a:t>
            </a:r>
          </a:p>
          <a:p>
            <a:pPr marL="342900" marR="0" lvl="0" indent="-342900">
              <a:spcBef>
                <a:spcPts val="0"/>
              </a:spcBef>
              <a:spcAft>
                <a:spcPts val="12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Long-term findings with and indications for PARP inhibitor monotherapy for patients with </a:t>
            </a:r>
            <a:r>
              <a:rPr lang="en-US" sz="2200" kern="100" dirty="0" err="1">
                <a:effectLst/>
                <a:latin typeface="+mn-lt"/>
                <a:ea typeface="Aptos" panose="020B0004020202020204" pitchFamily="34" charset="0"/>
                <a:cs typeface="Times New Roman" panose="02020603050405020304" pitchFamily="18" charset="0"/>
              </a:rPr>
              <a:t>mCRPC</a:t>
            </a:r>
            <a:endParaRPr lang="en-US" sz="22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12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Incidence, timing and severity of common class- and agent-specific toxicities associated with PARP inhibitors alone and in combination with hormonal therapy</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310486" y="392562"/>
            <a:ext cx="9103918" cy="1143000"/>
          </a:xfrm>
        </p:spPr>
        <p:txBody>
          <a:bodyPr lIns="91440" tIns="91440" rIns="91440" bIns="182880"/>
          <a:lstStyle/>
          <a:p>
            <a:r>
              <a:rPr lang="en-US" dirty="0">
                <a:solidFill>
                  <a:schemeClr val="bg1"/>
                </a:solidFill>
              </a:rPr>
              <a:t>PARP Inhibitors for </a:t>
            </a:r>
            <a:r>
              <a:rPr lang="en-US" dirty="0" err="1">
                <a:solidFill>
                  <a:schemeClr val="bg1"/>
                </a:solidFill>
              </a:rPr>
              <a:t>mCRPC</a:t>
            </a:r>
            <a:endParaRPr lang="en-US" dirty="0">
              <a:solidFill>
                <a:schemeClr val="bg1"/>
              </a:solidFill>
            </a:endParaRP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6" name="TextBox 5">
            <a:extLst>
              <a:ext uri="{FF2B5EF4-FFF2-40B4-BE49-F238E27FC236}">
                <a16:creationId xmlns:a16="http://schemas.microsoft.com/office/drawing/2014/main" id="{2244D14A-778C-3B4F-201A-AE3420737D46}"/>
              </a:ext>
            </a:extLst>
          </p:cNvPr>
          <p:cNvSpPr txBox="1"/>
          <p:nvPr/>
        </p:nvSpPr>
        <p:spPr>
          <a:xfrm>
            <a:off x="65639"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Armstrong</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B2CFFBBA-6A41-2DAC-1F7C-054129742A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64438"/>
            <a:ext cx="1599249" cy="1599249"/>
          </a:xfrm>
          <a:prstGeom prst="rect">
            <a:avLst/>
          </a:prstGeom>
        </p:spPr>
      </p:pic>
    </p:spTree>
    <p:extLst>
      <p:ext uri="{BB962C8B-B14F-4D97-AF65-F5344CB8AC3E}">
        <p14:creationId xmlns:p14="http://schemas.microsoft.com/office/powerpoint/2010/main" val="1579998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Brenda Martone, MSN, NP-BC,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a:t>
            </a:r>
            <a:r>
              <a:rPr lang="en-US" sz="3200" dirty="0" err="1"/>
              <a:t>mCRPC</a:t>
            </a:r>
            <a:r>
              <a:rPr lang="en-US" sz="3200" dirty="0"/>
              <a:t> who are about to begin treatment with a PARP inhibitor alone or in combination with hormonal therapy about the importance of BRCA/HRR testing</a:t>
            </a:r>
          </a:p>
          <a:p>
            <a:pPr marL="98425" indent="0">
              <a:buNone/>
            </a:pPr>
            <a:endParaRPr lang="en-US" sz="3200" dirty="0"/>
          </a:p>
        </p:txBody>
      </p:sp>
      <p:pic>
        <p:nvPicPr>
          <p:cNvPr id="3" name="Picture 2">
            <a:extLst>
              <a:ext uri="{FF2B5EF4-FFF2-40B4-BE49-F238E27FC236}">
                <a16:creationId xmlns:a16="http://schemas.microsoft.com/office/drawing/2014/main" id="{45AA60E8-6F4F-68E3-EAFA-A9A876A21D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188640"/>
            <a:ext cx="1261872" cy="1261872"/>
          </a:xfrm>
          <a:prstGeom prst="rect">
            <a:avLst/>
          </a:prstGeom>
        </p:spPr>
      </p:pic>
    </p:spTree>
    <p:extLst>
      <p:ext uri="{BB962C8B-B14F-4D97-AF65-F5344CB8AC3E}">
        <p14:creationId xmlns:p14="http://schemas.microsoft.com/office/powerpoint/2010/main" val="264285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PROpel: Primary Radiographic Progression-Free Survival</a:t>
            </a:r>
            <a:endParaRPr lang="en-US" baseline="30000" dirty="0"/>
          </a:p>
        </p:txBody>
      </p:sp>
      <p:sp>
        <p:nvSpPr>
          <p:cNvPr id="3" name="TextBox 2">
            <a:extLst>
              <a:ext uri="{FF2B5EF4-FFF2-40B4-BE49-F238E27FC236}">
                <a16:creationId xmlns:a16="http://schemas.microsoft.com/office/drawing/2014/main" id="{2A893F1A-14BB-5FA0-C781-8947FFDB54BF}"/>
              </a:ext>
            </a:extLst>
          </p:cNvPr>
          <p:cNvSpPr txBox="1"/>
          <p:nvPr/>
        </p:nvSpPr>
        <p:spPr>
          <a:xfrm>
            <a:off x="81607" y="6469404"/>
            <a:ext cx="447699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Clarke NW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NEJM Evid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2022;1(9):EVIDoa2200043.</a:t>
            </a:r>
          </a:p>
        </p:txBody>
      </p:sp>
      <p:sp>
        <p:nvSpPr>
          <p:cNvPr id="5" name="TextBox 4">
            <a:extLst>
              <a:ext uri="{FF2B5EF4-FFF2-40B4-BE49-F238E27FC236}">
                <a16:creationId xmlns:a16="http://schemas.microsoft.com/office/drawing/2014/main" id="{FE523FEA-7A25-BD7A-34CC-C529DDBE44FA}"/>
              </a:ext>
            </a:extLst>
          </p:cNvPr>
          <p:cNvSpPr txBox="1"/>
          <p:nvPr/>
        </p:nvSpPr>
        <p:spPr>
          <a:xfrm>
            <a:off x="1961796" y="1412776"/>
            <a:ext cx="1922386"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alibri"/>
                <a:ea typeface="MS PGothic" charset="0"/>
              </a:rPr>
              <a:t>HRRm</a:t>
            </a:r>
            <a:r>
              <a:rPr kumimoji="0" lang="en-US" sz="2000" b="1" i="0" u="none" strike="noStrike" kern="1200" cap="none" spc="0" normalizeH="0" baseline="0" noProof="0" dirty="0">
                <a:ln>
                  <a:noFill/>
                </a:ln>
                <a:solidFill>
                  <a:srgbClr val="000000"/>
                </a:solidFill>
                <a:effectLst/>
                <a:uLnTx/>
                <a:uFillTx/>
                <a:latin typeface="Calibri"/>
                <a:ea typeface="MS PGothic" charset="0"/>
              </a:rPr>
              <a:t> subgroup</a:t>
            </a:r>
          </a:p>
        </p:txBody>
      </p:sp>
      <p:sp>
        <p:nvSpPr>
          <p:cNvPr id="6" name="TextBox 5">
            <a:extLst>
              <a:ext uri="{FF2B5EF4-FFF2-40B4-BE49-F238E27FC236}">
                <a16:creationId xmlns:a16="http://schemas.microsoft.com/office/drawing/2014/main" id="{13068D15-86DB-CE31-8E55-7F556AF5309B}"/>
              </a:ext>
            </a:extLst>
          </p:cNvPr>
          <p:cNvSpPr txBox="1"/>
          <p:nvPr/>
        </p:nvSpPr>
        <p:spPr>
          <a:xfrm>
            <a:off x="7846022" y="1412776"/>
            <a:ext cx="2444965"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Non-</a:t>
            </a:r>
            <a:r>
              <a:rPr kumimoji="0" lang="en-US" sz="2000" b="1" i="0" u="none" strike="noStrike" kern="1200" cap="none" spc="0" normalizeH="0" baseline="0" noProof="0" dirty="0" err="1">
                <a:ln>
                  <a:noFill/>
                </a:ln>
                <a:solidFill>
                  <a:srgbClr val="000000"/>
                </a:solidFill>
                <a:effectLst/>
                <a:uLnTx/>
                <a:uFillTx/>
                <a:latin typeface="Calibri"/>
                <a:ea typeface="MS PGothic" charset="0"/>
              </a:rPr>
              <a:t>HRRm</a:t>
            </a:r>
            <a:r>
              <a:rPr kumimoji="0" lang="en-US" sz="2000" b="1" i="0" u="none" strike="noStrike" kern="1200" cap="none" spc="0" normalizeH="0" baseline="0" noProof="0" dirty="0">
                <a:ln>
                  <a:noFill/>
                </a:ln>
                <a:solidFill>
                  <a:srgbClr val="000000"/>
                </a:solidFill>
                <a:effectLst/>
                <a:uLnTx/>
                <a:uFillTx/>
                <a:latin typeface="Calibri"/>
                <a:ea typeface="MS PGothic" charset="0"/>
              </a:rPr>
              <a:t> subgroup</a:t>
            </a:r>
          </a:p>
        </p:txBody>
      </p:sp>
      <p:pic>
        <p:nvPicPr>
          <p:cNvPr id="10" name="Picture 9" descr="A graph of a number of patients with an abrasion&#10;&#10;Description automatically generated with medium confidence">
            <a:extLst>
              <a:ext uri="{FF2B5EF4-FFF2-40B4-BE49-F238E27FC236}">
                <a16:creationId xmlns:a16="http://schemas.microsoft.com/office/drawing/2014/main" id="{C7E20065-A3F5-BC38-267A-C281A5449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54" y="2078311"/>
            <a:ext cx="5511470" cy="3188721"/>
          </a:xfrm>
          <a:prstGeom prst="rect">
            <a:avLst/>
          </a:prstGeom>
        </p:spPr>
      </p:pic>
      <p:sp>
        <p:nvSpPr>
          <p:cNvPr id="13" name="TextBox 12">
            <a:extLst>
              <a:ext uri="{FF2B5EF4-FFF2-40B4-BE49-F238E27FC236}">
                <a16:creationId xmlns:a16="http://schemas.microsoft.com/office/drawing/2014/main" id="{84C4BCE4-701B-1B93-7C44-0970E37FAD2F}"/>
              </a:ext>
            </a:extLst>
          </p:cNvPr>
          <p:cNvSpPr txBox="1"/>
          <p:nvPr/>
        </p:nvSpPr>
        <p:spPr bwMode="auto">
          <a:xfrm>
            <a:off x="3359696" y="2655565"/>
            <a:ext cx="2326021" cy="369332"/>
          </a:xfrm>
          <a:prstGeom prst="rect">
            <a:avLst/>
          </a:prstGeom>
          <a:solidFill>
            <a:schemeClr val="bg1"/>
          </a:solidFill>
          <a:ln>
            <a:noFill/>
          </a:ln>
        </p:spPr>
        <p:txBody>
          <a:bodyPr wrap="none" rtlCol="0">
            <a:spAutoFit/>
          </a:bodyPr>
          <a:lstStyle/>
          <a:p>
            <a:pPr marL="0" marR="0" lvl="0" indent="0" algn="l" defTabSz="455613"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6189C3"/>
                </a:solidFill>
                <a:effectLst/>
                <a:uLnTx/>
                <a:uFillTx/>
                <a:latin typeface="Calibri" panose="020F0502020204030204" pitchFamily="34" charset="0"/>
                <a:ea typeface="MS PGothic" charset="0"/>
              </a:rPr>
              <a:t>Abiraterone + Olaparib</a:t>
            </a:r>
          </a:p>
        </p:txBody>
      </p:sp>
      <p:sp>
        <p:nvSpPr>
          <p:cNvPr id="14" name="TextBox 13">
            <a:extLst>
              <a:ext uri="{FF2B5EF4-FFF2-40B4-BE49-F238E27FC236}">
                <a16:creationId xmlns:a16="http://schemas.microsoft.com/office/drawing/2014/main" id="{E7443808-EA7E-8057-1B5C-A0AE68D5E871}"/>
              </a:ext>
            </a:extLst>
          </p:cNvPr>
          <p:cNvSpPr txBox="1"/>
          <p:nvPr/>
        </p:nvSpPr>
        <p:spPr bwMode="auto">
          <a:xfrm>
            <a:off x="3340586" y="4337586"/>
            <a:ext cx="2261901" cy="369332"/>
          </a:xfrm>
          <a:prstGeom prst="rect">
            <a:avLst/>
          </a:prstGeom>
          <a:solidFill>
            <a:schemeClr val="bg1"/>
          </a:solidFill>
          <a:ln>
            <a:noFill/>
          </a:ln>
        </p:spPr>
        <p:txBody>
          <a:bodyPr wrap="none" rtlCol="0">
            <a:spAutoFit/>
          </a:bodyPr>
          <a:lstStyle/>
          <a:p>
            <a:pPr marL="0" marR="0" lvl="0" indent="0" algn="l" defTabSz="455613"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84D37"/>
                </a:solidFill>
                <a:effectLst/>
                <a:uLnTx/>
                <a:uFillTx/>
                <a:latin typeface="Calibri" panose="020F0502020204030204" pitchFamily="34" charset="0"/>
                <a:ea typeface="MS PGothic" charset="0"/>
              </a:rPr>
              <a:t>Abiraterone + Placebo</a:t>
            </a:r>
          </a:p>
        </p:txBody>
      </p:sp>
      <p:pic>
        <p:nvPicPr>
          <p:cNvPr id="16" name="Picture 15" descr="A graph of a number of patients&#10;&#10;Description automatically generated with medium confidence">
            <a:extLst>
              <a:ext uri="{FF2B5EF4-FFF2-40B4-BE49-F238E27FC236}">
                <a16:creationId xmlns:a16="http://schemas.microsoft.com/office/drawing/2014/main" id="{F7229248-9054-AE3E-3AD2-EDB4B76D1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653" y="2078311"/>
            <a:ext cx="5511470" cy="3225231"/>
          </a:xfrm>
          <a:prstGeom prst="rect">
            <a:avLst/>
          </a:prstGeom>
        </p:spPr>
      </p:pic>
      <p:sp>
        <p:nvSpPr>
          <p:cNvPr id="17" name="TextBox 16">
            <a:extLst>
              <a:ext uri="{FF2B5EF4-FFF2-40B4-BE49-F238E27FC236}">
                <a16:creationId xmlns:a16="http://schemas.microsoft.com/office/drawing/2014/main" id="{C3EA42FF-D3CD-6AF2-6502-9B936FB91F3B}"/>
              </a:ext>
            </a:extLst>
          </p:cNvPr>
          <p:cNvSpPr txBox="1"/>
          <p:nvPr/>
        </p:nvSpPr>
        <p:spPr bwMode="auto">
          <a:xfrm>
            <a:off x="9356204" y="2840231"/>
            <a:ext cx="2326021" cy="369332"/>
          </a:xfrm>
          <a:prstGeom prst="rect">
            <a:avLst/>
          </a:prstGeom>
          <a:solidFill>
            <a:schemeClr val="bg1"/>
          </a:solidFill>
          <a:ln>
            <a:noFill/>
          </a:ln>
        </p:spPr>
        <p:txBody>
          <a:bodyPr wrap="none" rtlCol="0">
            <a:spAutoFit/>
          </a:bodyPr>
          <a:lstStyle/>
          <a:p>
            <a:pPr marL="0" marR="0" lvl="0" indent="0" algn="l" defTabSz="455613"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6189C3"/>
                </a:solidFill>
                <a:effectLst/>
                <a:uLnTx/>
                <a:uFillTx/>
                <a:latin typeface="Calibri" panose="020F0502020204030204" pitchFamily="34" charset="0"/>
                <a:ea typeface="MS PGothic" charset="0"/>
              </a:rPr>
              <a:t>Abiraterone + Olaparib</a:t>
            </a:r>
          </a:p>
        </p:txBody>
      </p:sp>
      <p:sp>
        <p:nvSpPr>
          <p:cNvPr id="18" name="TextBox 17">
            <a:extLst>
              <a:ext uri="{FF2B5EF4-FFF2-40B4-BE49-F238E27FC236}">
                <a16:creationId xmlns:a16="http://schemas.microsoft.com/office/drawing/2014/main" id="{18F007D4-7027-FECA-5E34-07B3C331897E}"/>
              </a:ext>
            </a:extLst>
          </p:cNvPr>
          <p:cNvSpPr txBox="1"/>
          <p:nvPr/>
        </p:nvSpPr>
        <p:spPr bwMode="auto">
          <a:xfrm>
            <a:off x="9388263" y="4183182"/>
            <a:ext cx="2261901" cy="369332"/>
          </a:xfrm>
          <a:prstGeom prst="rect">
            <a:avLst/>
          </a:prstGeom>
          <a:solidFill>
            <a:schemeClr val="bg1"/>
          </a:solidFill>
          <a:ln>
            <a:noFill/>
          </a:ln>
        </p:spPr>
        <p:txBody>
          <a:bodyPr wrap="none" rtlCol="0">
            <a:spAutoFit/>
          </a:bodyPr>
          <a:lstStyle/>
          <a:p>
            <a:pPr marL="0" marR="0" lvl="0" indent="0" algn="l" defTabSz="455613"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84D37"/>
                </a:solidFill>
                <a:effectLst/>
                <a:uLnTx/>
                <a:uFillTx/>
                <a:latin typeface="Calibri" panose="020F0502020204030204" pitchFamily="34" charset="0"/>
                <a:ea typeface="MS PGothic" charset="0"/>
              </a:rPr>
              <a:t>Abiraterone + Placebo</a:t>
            </a:r>
          </a:p>
        </p:txBody>
      </p:sp>
    </p:spTree>
    <p:extLst>
      <p:ext uri="{BB962C8B-B14F-4D97-AF65-F5344CB8AC3E}">
        <p14:creationId xmlns:p14="http://schemas.microsoft.com/office/powerpoint/2010/main" val="190397940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MAGNITUDE Trial: Radiographic Progression-Free Survival at Second Interim Analysis</a:t>
            </a:r>
            <a:endParaRPr lang="en-US" baseline="30000" dirty="0"/>
          </a:p>
        </p:txBody>
      </p:sp>
      <p:sp>
        <p:nvSpPr>
          <p:cNvPr id="3" name="TextBox 2">
            <a:extLst>
              <a:ext uri="{FF2B5EF4-FFF2-40B4-BE49-F238E27FC236}">
                <a16:creationId xmlns:a16="http://schemas.microsoft.com/office/drawing/2014/main" id="{2A893F1A-14BB-5FA0-C781-8947FFDB54BF}"/>
              </a:ext>
            </a:extLst>
          </p:cNvPr>
          <p:cNvSpPr txBox="1"/>
          <p:nvPr/>
        </p:nvSpPr>
        <p:spPr>
          <a:xfrm>
            <a:off x="178006" y="6469404"/>
            <a:ext cx="356758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 KN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2023;34(9):772-82.</a:t>
            </a:r>
          </a:p>
        </p:txBody>
      </p:sp>
      <p:sp>
        <p:nvSpPr>
          <p:cNvPr id="5" name="TextBox 4">
            <a:extLst>
              <a:ext uri="{FF2B5EF4-FFF2-40B4-BE49-F238E27FC236}">
                <a16:creationId xmlns:a16="http://schemas.microsoft.com/office/drawing/2014/main" id="{FE523FEA-7A25-BD7A-34CC-C529DDBE44FA}"/>
              </a:ext>
            </a:extLst>
          </p:cNvPr>
          <p:cNvSpPr txBox="1"/>
          <p:nvPr/>
        </p:nvSpPr>
        <p:spPr>
          <a:xfrm>
            <a:off x="1961796" y="1412776"/>
            <a:ext cx="2212272"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BRCA1/2 subgroup</a:t>
            </a:r>
          </a:p>
        </p:txBody>
      </p:sp>
      <p:sp>
        <p:nvSpPr>
          <p:cNvPr id="6" name="TextBox 5">
            <a:extLst>
              <a:ext uri="{FF2B5EF4-FFF2-40B4-BE49-F238E27FC236}">
                <a16:creationId xmlns:a16="http://schemas.microsoft.com/office/drawing/2014/main" id="{13068D15-86DB-CE31-8E55-7F556AF5309B}"/>
              </a:ext>
            </a:extLst>
          </p:cNvPr>
          <p:cNvSpPr txBox="1"/>
          <p:nvPr/>
        </p:nvSpPr>
        <p:spPr>
          <a:xfrm>
            <a:off x="8278070" y="1412776"/>
            <a:ext cx="2735044"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HRR mutation subgroup</a:t>
            </a:r>
          </a:p>
        </p:txBody>
      </p:sp>
      <p:pic>
        <p:nvPicPr>
          <p:cNvPr id="9" name="Picture 8">
            <a:extLst>
              <a:ext uri="{FF2B5EF4-FFF2-40B4-BE49-F238E27FC236}">
                <a16:creationId xmlns:a16="http://schemas.microsoft.com/office/drawing/2014/main" id="{F2F5374D-6E36-896A-5C85-B1100A5A043C}"/>
              </a:ext>
            </a:extLst>
          </p:cNvPr>
          <p:cNvPicPr>
            <a:picLocks noChangeAspect="1"/>
          </p:cNvPicPr>
          <p:nvPr/>
        </p:nvPicPr>
        <p:blipFill>
          <a:blip r:embed="rId3"/>
          <a:stretch>
            <a:fillRect/>
          </a:stretch>
        </p:blipFill>
        <p:spPr>
          <a:xfrm>
            <a:off x="437063" y="1881466"/>
            <a:ext cx="5261738" cy="3856253"/>
          </a:xfrm>
          <a:prstGeom prst="rect">
            <a:avLst/>
          </a:prstGeom>
        </p:spPr>
      </p:pic>
      <p:pic>
        <p:nvPicPr>
          <p:cNvPr id="10" name="Picture 9">
            <a:extLst>
              <a:ext uri="{FF2B5EF4-FFF2-40B4-BE49-F238E27FC236}">
                <a16:creationId xmlns:a16="http://schemas.microsoft.com/office/drawing/2014/main" id="{4B86BD5C-BA4C-DF11-D85A-1C5C6CEF867B}"/>
              </a:ext>
            </a:extLst>
          </p:cNvPr>
          <p:cNvPicPr>
            <a:picLocks noChangeAspect="1"/>
          </p:cNvPicPr>
          <p:nvPr/>
        </p:nvPicPr>
        <p:blipFill>
          <a:blip r:embed="rId4"/>
          <a:stretch>
            <a:fillRect/>
          </a:stretch>
        </p:blipFill>
        <p:spPr>
          <a:xfrm>
            <a:off x="6491027" y="1881466"/>
            <a:ext cx="5307607" cy="3856253"/>
          </a:xfrm>
          <a:prstGeom prst="rect">
            <a:avLst/>
          </a:prstGeom>
        </p:spPr>
      </p:pic>
    </p:spTree>
    <p:extLst>
      <p:ext uri="{BB962C8B-B14F-4D97-AF65-F5344CB8AC3E}">
        <p14:creationId xmlns:p14="http://schemas.microsoft.com/office/powerpoint/2010/main" val="294091539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511C11-6B0B-6141-9D71-0BA04BC1F7A7}"/>
              </a:ext>
            </a:extLst>
          </p:cNvPr>
          <p:cNvSpPr/>
          <p:nvPr/>
        </p:nvSpPr>
        <p:spPr bwMode="auto">
          <a:xfrm>
            <a:off x="8040216" y="3501008"/>
            <a:ext cx="1872208" cy="28918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4" name="Rectangle 13">
            <a:extLst>
              <a:ext uri="{FF2B5EF4-FFF2-40B4-BE49-F238E27FC236}">
                <a16:creationId xmlns:a16="http://schemas.microsoft.com/office/drawing/2014/main" id="{8E3B9256-3BA5-D790-76D5-72B142DBD1E8}"/>
              </a:ext>
            </a:extLst>
          </p:cNvPr>
          <p:cNvSpPr/>
          <p:nvPr/>
        </p:nvSpPr>
        <p:spPr bwMode="auto">
          <a:xfrm>
            <a:off x="3647728" y="1124744"/>
            <a:ext cx="6264696" cy="23042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916516" y="74480"/>
            <a:ext cx="10358967" cy="1143000"/>
          </a:xfrm>
        </p:spPr>
        <p:txBody>
          <a:bodyPr/>
          <a:lstStyle/>
          <a:p>
            <a:r>
              <a:rPr lang="en-US" dirty="0"/>
              <a:t>TALAPRO-2 Trial: Radiographic Progression-Free Survival</a:t>
            </a:r>
            <a:endParaRPr lang="en-US" baseline="30000" dirty="0"/>
          </a:p>
        </p:txBody>
      </p:sp>
      <p:sp>
        <p:nvSpPr>
          <p:cNvPr id="3" name="TextBox 2">
            <a:extLst>
              <a:ext uri="{FF2B5EF4-FFF2-40B4-BE49-F238E27FC236}">
                <a16:creationId xmlns:a16="http://schemas.microsoft.com/office/drawing/2014/main" id="{2A893F1A-14BB-5FA0-C781-8947FFDB54BF}"/>
              </a:ext>
            </a:extLst>
          </p:cNvPr>
          <p:cNvSpPr txBox="1"/>
          <p:nvPr/>
        </p:nvSpPr>
        <p:spPr>
          <a:xfrm>
            <a:off x="407368" y="6479113"/>
            <a:ext cx="91450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Agarwal N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2023;402(10398):291-303.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Nature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2024;30(1):257-64.</a:t>
            </a:r>
          </a:p>
        </p:txBody>
      </p:sp>
      <p:sp>
        <p:nvSpPr>
          <p:cNvPr id="6" name="TextBox 5">
            <a:extLst>
              <a:ext uri="{FF2B5EF4-FFF2-40B4-BE49-F238E27FC236}">
                <a16:creationId xmlns:a16="http://schemas.microsoft.com/office/drawing/2014/main" id="{13068D15-86DB-CE31-8E55-7F556AF5309B}"/>
              </a:ext>
            </a:extLst>
          </p:cNvPr>
          <p:cNvSpPr txBox="1"/>
          <p:nvPr/>
        </p:nvSpPr>
        <p:spPr>
          <a:xfrm>
            <a:off x="767408" y="4546809"/>
            <a:ext cx="2705228"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HRR-deficient subgroup</a:t>
            </a:r>
          </a:p>
        </p:txBody>
      </p:sp>
      <p:sp>
        <p:nvSpPr>
          <p:cNvPr id="7" name="TextBox 6">
            <a:extLst>
              <a:ext uri="{FF2B5EF4-FFF2-40B4-BE49-F238E27FC236}">
                <a16:creationId xmlns:a16="http://schemas.microsoft.com/office/drawing/2014/main" id="{4924C677-19E1-58A8-886D-7324BFFD9974}"/>
              </a:ext>
            </a:extLst>
          </p:cNvPr>
          <p:cNvSpPr txBox="1"/>
          <p:nvPr/>
        </p:nvSpPr>
        <p:spPr>
          <a:xfrm>
            <a:off x="1959351" y="1812886"/>
            <a:ext cx="1391791"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All patients</a:t>
            </a:r>
          </a:p>
        </p:txBody>
      </p:sp>
      <p:pic>
        <p:nvPicPr>
          <p:cNvPr id="10" name="Picture 9" descr="A graph of numbers and a number of numbers&#10;&#10;Description automatically generated with medium confidence">
            <a:extLst>
              <a:ext uri="{FF2B5EF4-FFF2-40B4-BE49-F238E27FC236}">
                <a16:creationId xmlns:a16="http://schemas.microsoft.com/office/drawing/2014/main" id="{5A5382F8-F28B-762B-ACC8-B43B0DFBA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121" y="1124744"/>
            <a:ext cx="6186303" cy="2304256"/>
          </a:xfrm>
          <a:prstGeom prst="rect">
            <a:avLst/>
          </a:prstGeom>
        </p:spPr>
      </p:pic>
      <p:pic>
        <p:nvPicPr>
          <p:cNvPr id="13" name="Picture 12" descr="A graph of a number of months&#10;&#10;Description automatically generated">
            <a:extLst>
              <a:ext uri="{FF2B5EF4-FFF2-40B4-BE49-F238E27FC236}">
                <a16:creationId xmlns:a16="http://schemas.microsoft.com/office/drawing/2014/main" id="{A318EA38-2F48-E013-A53A-82419A984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728" y="3501008"/>
            <a:ext cx="6186303" cy="2891822"/>
          </a:xfrm>
          <a:prstGeom prst="rect">
            <a:avLst/>
          </a:prstGeom>
        </p:spPr>
      </p:pic>
    </p:spTree>
    <p:extLst>
      <p:ext uri="{BB962C8B-B14F-4D97-AF65-F5344CB8AC3E}">
        <p14:creationId xmlns:p14="http://schemas.microsoft.com/office/powerpoint/2010/main" val="2858457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61C8C8-4036-BCC3-8E8A-BCB30E61480A}"/>
              </a:ext>
            </a:extLst>
          </p:cNvPr>
          <p:cNvSpPr>
            <a:spLocks noGrp="1"/>
          </p:cNvSpPr>
          <p:nvPr>
            <p:ph type="title"/>
          </p:nvPr>
        </p:nvSpPr>
        <p:spPr>
          <a:xfrm>
            <a:off x="912286" y="2564904"/>
            <a:ext cx="10358967" cy="1143000"/>
          </a:xfrm>
        </p:spPr>
        <p:txBody>
          <a:bodyPr/>
          <a:lstStyle/>
          <a:p>
            <a:r>
              <a:rPr lang="en-US" dirty="0"/>
              <a:t>Appendix</a:t>
            </a:r>
          </a:p>
        </p:txBody>
      </p:sp>
    </p:spTree>
    <p:extLst>
      <p:ext uri="{BB962C8B-B14F-4D97-AF65-F5344CB8AC3E}">
        <p14:creationId xmlns:p14="http://schemas.microsoft.com/office/powerpoint/2010/main" val="1778787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14BB63-28BA-F949-84C2-AC09780FB3CE}"/>
              </a:ext>
            </a:extLst>
          </p:cNvPr>
          <p:cNvSpPr>
            <a:spLocks noGrp="1"/>
          </p:cNvSpPr>
          <p:nvPr>
            <p:ph type="title"/>
          </p:nvPr>
        </p:nvSpPr>
        <p:spPr>
          <a:xfrm>
            <a:off x="912286" y="227013"/>
            <a:ext cx="10872346" cy="1143000"/>
          </a:xfrm>
        </p:spPr>
        <p:txBody>
          <a:bodyPr/>
          <a:lstStyle/>
          <a:p>
            <a:pPr algn="l">
              <a:lnSpc>
                <a:spcPts val="2900"/>
              </a:lnSpc>
            </a:pPr>
            <a:r>
              <a:rPr lang="en-US" dirty="0"/>
              <a:t>FDA Approves Lutetium Lu 177 </a:t>
            </a:r>
            <a:r>
              <a:rPr lang="en-US" dirty="0" err="1"/>
              <a:t>Vipivotide</a:t>
            </a:r>
            <a:r>
              <a:rPr lang="en-US" dirty="0"/>
              <a:t> Tetraxetan for the Treatment of </a:t>
            </a:r>
            <a:r>
              <a:rPr lang="en-US" dirty="0" err="1"/>
              <a:t>mHRPC</a:t>
            </a:r>
            <a:br>
              <a:rPr lang="en-US" dirty="0"/>
            </a:br>
            <a:r>
              <a:rPr lang="en-US" sz="2000" dirty="0"/>
              <a:t>Press Release: March 23, 2022</a:t>
            </a:r>
          </a:p>
        </p:txBody>
      </p:sp>
      <p:sp>
        <p:nvSpPr>
          <p:cNvPr id="5" name="Content Placeholder 4">
            <a:extLst>
              <a:ext uri="{FF2B5EF4-FFF2-40B4-BE49-F238E27FC236}">
                <a16:creationId xmlns:a16="http://schemas.microsoft.com/office/drawing/2014/main" id="{90DE7262-C9E7-8A4F-9497-4D193DFF8BE9}"/>
              </a:ext>
            </a:extLst>
          </p:cNvPr>
          <p:cNvSpPr>
            <a:spLocks noGrp="1"/>
          </p:cNvSpPr>
          <p:nvPr>
            <p:ph idx="1"/>
          </p:nvPr>
        </p:nvSpPr>
        <p:spPr>
          <a:xfrm>
            <a:off x="895062" y="1404189"/>
            <a:ext cx="10358967" cy="4514258"/>
          </a:xfrm>
        </p:spPr>
        <p:txBody>
          <a:bodyPr/>
          <a:lstStyle/>
          <a:p>
            <a:pPr marL="98425" indent="0">
              <a:spcAft>
                <a:spcPts val="200"/>
              </a:spcAft>
              <a:buNone/>
            </a:pPr>
            <a:r>
              <a:rPr lang="en-US" sz="2000" b="0" dirty="0"/>
              <a:t>“On March 23, 2022, the Food and Drug Administration approved [the radioligand therapy </a:t>
            </a:r>
            <a:br>
              <a:rPr lang="en-US" sz="2000" b="0" dirty="0"/>
            </a:br>
            <a:r>
              <a:rPr lang="en-US" sz="2000" b="0" dirty="0"/>
              <a:t>lutetium Lu 177 </a:t>
            </a:r>
            <a:r>
              <a:rPr lang="en-US" sz="2000" b="0" dirty="0" err="1"/>
              <a:t>vipivotide</a:t>
            </a:r>
            <a:r>
              <a:rPr lang="en-US" sz="2000" b="0" dirty="0"/>
              <a:t> tetraxetan] for the treatment of adult patients with prostate-specific membrane antigen (PSMA)-positive metastatic castration-resistant prostate cancer (</a:t>
            </a:r>
            <a:r>
              <a:rPr lang="en-US" sz="2000" b="0" dirty="0" err="1"/>
              <a:t>mCRPC</a:t>
            </a:r>
            <a:r>
              <a:rPr lang="en-US" sz="2000" b="0" dirty="0"/>
              <a:t>) who have been treated with androgen receptor (AR) pathway inhibition and </a:t>
            </a:r>
            <a:r>
              <a:rPr lang="en-US" sz="2000" b="0" dirty="0" err="1"/>
              <a:t>taxane</a:t>
            </a:r>
            <a:r>
              <a:rPr lang="en-US" sz="2000" b="0" dirty="0"/>
              <a:t>-based chemotherapy. </a:t>
            </a:r>
          </a:p>
          <a:p>
            <a:pPr marL="98425" indent="0">
              <a:spcAft>
                <a:spcPts val="200"/>
              </a:spcAft>
              <a:buNone/>
            </a:pPr>
            <a:r>
              <a:rPr lang="en-US" sz="2000" b="0" dirty="0"/>
              <a:t>On the same day, the FDA approved gallium Ga 68 </a:t>
            </a:r>
            <a:r>
              <a:rPr lang="en-US" sz="2000" b="0" dirty="0" err="1"/>
              <a:t>gozetotide</a:t>
            </a:r>
            <a:r>
              <a:rPr lang="en-US" sz="2000" b="0" dirty="0"/>
              <a:t>, a radioactive diagnostic agent for positron emission tomography (PET) of PSMA-positive lesions, including selection of patients with metastatic prostate cancer for whom lutetium Lu 177 </a:t>
            </a:r>
            <a:r>
              <a:rPr lang="en-US" sz="2000" b="0" dirty="0" err="1"/>
              <a:t>vipivotide</a:t>
            </a:r>
            <a:r>
              <a:rPr lang="en-US" sz="2000" b="0" dirty="0"/>
              <a:t> tetraxetan PSMA-directed therapy is indicated. Gallium Ga 68 </a:t>
            </a:r>
            <a:r>
              <a:rPr lang="en-US" sz="2000" b="0" dirty="0" err="1"/>
              <a:t>gozetotide</a:t>
            </a:r>
            <a:r>
              <a:rPr lang="en-US" sz="2000" b="0" dirty="0"/>
              <a:t> is the first radioactive diagnostic agent approved for patient selection in the use of a radioligand therapeutic agent. </a:t>
            </a:r>
          </a:p>
          <a:p>
            <a:pPr marL="98425" indent="0">
              <a:spcAft>
                <a:spcPts val="200"/>
              </a:spcAft>
              <a:buNone/>
            </a:pPr>
            <a:r>
              <a:rPr lang="en-US" sz="2000" b="0" dirty="0"/>
              <a:t>Efficacy was evaluated in [the Phase III VISION trial, which] demonstrated a statistically significant improvement in the primary endpoints OS and </a:t>
            </a:r>
            <a:r>
              <a:rPr lang="en-US" sz="2000" b="0" dirty="0" err="1"/>
              <a:t>rPFS</a:t>
            </a:r>
            <a:r>
              <a:rPr lang="en-US" sz="2000" b="0" dirty="0"/>
              <a:t>. Hazard ratio (HR) for OS was 0.62 (95% CI: 0.52, 0.74; </a:t>
            </a:r>
            <a:r>
              <a:rPr lang="en-US" sz="2000" b="0" i="1" dirty="0"/>
              <a:t>p</a:t>
            </a:r>
            <a:r>
              <a:rPr lang="en-US" sz="2000" b="0" dirty="0"/>
              <a:t> &lt; 0.001) for the comparison of lutetium Lu 177 </a:t>
            </a:r>
            <a:r>
              <a:rPr lang="en-US" sz="2000" b="0" dirty="0" err="1"/>
              <a:t>vipivotide</a:t>
            </a:r>
            <a:r>
              <a:rPr lang="en-US" sz="2000" b="0" dirty="0"/>
              <a:t> tetraxetan plus </a:t>
            </a:r>
            <a:r>
              <a:rPr lang="en-US" sz="2000" b="0" dirty="0" err="1"/>
              <a:t>BSoC</a:t>
            </a:r>
            <a:r>
              <a:rPr lang="en-US" sz="2000" b="0" dirty="0"/>
              <a:t> versus </a:t>
            </a:r>
            <a:r>
              <a:rPr lang="en-US" sz="2000" b="0" dirty="0" err="1"/>
              <a:t>BSoC</a:t>
            </a:r>
            <a:r>
              <a:rPr lang="en-US" sz="2000" b="0" dirty="0"/>
              <a:t>. Median OS was 15.3 months (95% CI: 14.2, 16.9) in the lutetium Lu 177 </a:t>
            </a:r>
            <a:r>
              <a:rPr lang="en-US" sz="2000" b="0" dirty="0" err="1"/>
              <a:t>vipivotide</a:t>
            </a:r>
            <a:r>
              <a:rPr lang="en-US" sz="2000" b="0" dirty="0"/>
              <a:t> tetraxetan plus </a:t>
            </a:r>
            <a:r>
              <a:rPr lang="en-US" sz="2000" b="0" dirty="0" err="1"/>
              <a:t>BSoC</a:t>
            </a:r>
            <a:r>
              <a:rPr lang="en-US" sz="2000" b="0" dirty="0"/>
              <a:t> arm and 11.3 months (95% CI: 9.8, 13.5) in the </a:t>
            </a:r>
            <a:r>
              <a:rPr lang="en-US" sz="2000" b="0" dirty="0" err="1"/>
              <a:t>BSoC</a:t>
            </a:r>
            <a:r>
              <a:rPr lang="en-US" sz="2000" b="0" dirty="0"/>
              <a:t> arm, respectively.”</a:t>
            </a:r>
          </a:p>
        </p:txBody>
      </p:sp>
      <p:sp>
        <p:nvSpPr>
          <p:cNvPr id="6" name="TextBox 5">
            <a:extLst>
              <a:ext uri="{FF2B5EF4-FFF2-40B4-BE49-F238E27FC236}">
                <a16:creationId xmlns:a16="http://schemas.microsoft.com/office/drawing/2014/main" id="{4CFADE0C-F38C-4145-85BA-89B9F8C094AD}"/>
              </a:ext>
            </a:extLst>
          </p:cNvPr>
          <p:cNvSpPr txBox="1"/>
          <p:nvPr/>
        </p:nvSpPr>
        <p:spPr>
          <a:xfrm>
            <a:off x="0" y="6534835"/>
            <a:ext cx="11062685"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/drugs/resources-information-approved-drugs/fda-approves-pluvicto-metastatic-castration-resistant-prostate-cancer</a:t>
            </a:r>
          </a:p>
        </p:txBody>
      </p:sp>
    </p:spTree>
    <p:extLst>
      <p:ext uri="{BB962C8B-B14F-4D97-AF65-F5344CB8AC3E}">
        <p14:creationId xmlns:p14="http://schemas.microsoft.com/office/powerpoint/2010/main" val="2294164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28420CD8-62FA-354A-B35B-5DE4A12B8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88" y="489689"/>
            <a:ext cx="10540700" cy="5688632"/>
          </a:xfrm>
          <a:prstGeom prst="rect">
            <a:avLst/>
          </a:prstGeom>
        </p:spPr>
      </p:pic>
      <p:sp>
        <p:nvSpPr>
          <p:cNvPr id="11" name="TextBox 10">
            <a:extLst>
              <a:ext uri="{FF2B5EF4-FFF2-40B4-BE49-F238E27FC236}">
                <a16:creationId xmlns:a16="http://schemas.microsoft.com/office/drawing/2014/main" id="{AE7C8176-4E72-8D49-AE6A-546CE00B1074}"/>
              </a:ext>
            </a:extLst>
          </p:cNvPr>
          <p:cNvSpPr txBox="1"/>
          <p:nvPr/>
        </p:nvSpPr>
        <p:spPr>
          <a:xfrm>
            <a:off x="4367808" y="697439"/>
            <a:ext cx="2887329"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E1D25"/>
                </a:solidFill>
                <a:effectLst/>
                <a:uLnTx/>
                <a:uFillTx/>
                <a:latin typeface="Calibri" panose="020F0502020204030204" pitchFamily="34" charset="0"/>
                <a:ea typeface="MS PGothic" charset="0"/>
                <a:cs typeface="Calibri" panose="020F0502020204030204" pitchFamily="34" charset="0"/>
              </a:rPr>
              <a:t>2021;385(12):1091-103</a:t>
            </a:r>
          </a:p>
        </p:txBody>
      </p:sp>
    </p:spTree>
    <p:extLst>
      <p:ext uri="{BB962C8B-B14F-4D97-AF65-F5344CB8AC3E}">
        <p14:creationId xmlns:p14="http://schemas.microsoft.com/office/powerpoint/2010/main" val="1323951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874502" y="463828"/>
            <a:ext cx="11317497" cy="1143000"/>
          </a:xfrm>
          <a:noFill/>
        </p:spPr>
        <p:txBody>
          <a:bodyPr/>
          <a:lstStyle/>
          <a:p>
            <a:pPr algn="l"/>
            <a:r>
              <a:rPr lang="en-US" altLang="en-US" sz="3200" b="1" dirty="0"/>
              <a:t>VISION: A Pivotal Phase III Trial of Lutetium Lu 177 </a:t>
            </a:r>
            <a:r>
              <a:rPr lang="en-US" altLang="en-US" sz="3200" b="1" dirty="0" err="1"/>
              <a:t>Vipivotide</a:t>
            </a:r>
            <a:r>
              <a:rPr lang="en-US" altLang="en-US" sz="3200" b="1" dirty="0"/>
              <a:t> Tetraxetan for </a:t>
            </a:r>
            <a:r>
              <a:rPr lang="en-US" altLang="en-US" sz="3200" b="1" dirty="0" err="1"/>
              <a:t>mHRPC</a:t>
            </a:r>
            <a:endParaRPr lang="en-US" altLang="en-US" sz="3200" b="1" dirty="0"/>
          </a:p>
        </p:txBody>
      </p:sp>
      <p:sp>
        <p:nvSpPr>
          <p:cNvPr id="3" name="TextBox 2">
            <a:extLst>
              <a:ext uri="{FF2B5EF4-FFF2-40B4-BE49-F238E27FC236}">
                <a16:creationId xmlns:a16="http://schemas.microsoft.com/office/drawing/2014/main" id="{5EAF7557-24BD-8561-B7C2-25EAD1451D8E}"/>
              </a:ext>
            </a:extLst>
          </p:cNvPr>
          <p:cNvSpPr txBox="1"/>
          <p:nvPr/>
        </p:nvSpPr>
        <p:spPr>
          <a:xfrm>
            <a:off x="186267" y="6431672"/>
            <a:ext cx="75952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Morris MJ et al. ASCO 2021;Abstract LBA4. Sartor O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2021;385(12):1091-103.</a:t>
            </a:r>
          </a:p>
        </p:txBody>
      </p:sp>
      <p:pic>
        <p:nvPicPr>
          <p:cNvPr id="2" name="Picture 1">
            <a:extLst>
              <a:ext uri="{FF2B5EF4-FFF2-40B4-BE49-F238E27FC236}">
                <a16:creationId xmlns:a16="http://schemas.microsoft.com/office/drawing/2014/main" id="{A43B7D79-0037-D934-1897-5CC4256B4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502" y="1677728"/>
            <a:ext cx="10154072" cy="3996119"/>
          </a:xfrm>
          <a:prstGeom prst="rect">
            <a:avLst/>
          </a:prstGeom>
        </p:spPr>
      </p:pic>
    </p:spTree>
    <p:extLst>
      <p:ext uri="{BB962C8B-B14F-4D97-AF65-F5344CB8AC3E}">
        <p14:creationId xmlns:p14="http://schemas.microsoft.com/office/powerpoint/2010/main" val="3285296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a:xfrm>
            <a:off x="1176809" y="276448"/>
            <a:ext cx="9808983" cy="1143000"/>
          </a:xfrm>
        </p:spPr>
        <p:txBody>
          <a:bodyPr/>
          <a:lstStyle/>
          <a:p>
            <a:pPr algn="l"/>
            <a:r>
              <a:rPr lang="en-US" dirty="0"/>
              <a:t>VISION: Imaging-Based Progression-Free Survival by Independent Central Review</a:t>
            </a:r>
          </a:p>
        </p:txBody>
      </p:sp>
      <p:sp>
        <p:nvSpPr>
          <p:cNvPr id="3" name="TextBox 2">
            <a:extLst>
              <a:ext uri="{FF2B5EF4-FFF2-40B4-BE49-F238E27FC236}">
                <a16:creationId xmlns:a16="http://schemas.microsoft.com/office/drawing/2014/main" id="{50A070FB-93AE-204B-B455-8D0204C3A911}"/>
              </a:ext>
            </a:extLst>
          </p:cNvPr>
          <p:cNvSpPr txBox="1"/>
          <p:nvPr/>
        </p:nvSpPr>
        <p:spPr>
          <a:xfrm>
            <a:off x="186267" y="6431672"/>
            <a:ext cx="424539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Sartor O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2021;385(12):1091-103.</a:t>
            </a:r>
          </a:p>
        </p:txBody>
      </p:sp>
      <p:pic>
        <p:nvPicPr>
          <p:cNvPr id="5" name="Picture 4" descr="Chart, line chart&#10;&#10;Description automatically generated">
            <a:extLst>
              <a:ext uri="{FF2B5EF4-FFF2-40B4-BE49-F238E27FC236}">
                <a16:creationId xmlns:a16="http://schemas.microsoft.com/office/drawing/2014/main" id="{46E53797-D6B6-BA47-803D-A2EA4DA6A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723" y="1353199"/>
            <a:ext cx="9905069" cy="3638931"/>
          </a:xfrm>
          <a:prstGeom prst="rect">
            <a:avLst/>
          </a:prstGeom>
        </p:spPr>
      </p:pic>
      <p:sp>
        <p:nvSpPr>
          <p:cNvPr id="7" name="TextBox 6">
            <a:extLst>
              <a:ext uri="{FF2B5EF4-FFF2-40B4-BE49-F238E27FC236}">
                <a16:creationId xmlns:a16="http://schemas.microsoft.com/office/drawing/2014/main" id="{348400A8-4C59-0F45-8440-C5960868A8B1}"/>
              </a:ext>
            </a:extLst>
          </p:cNvPr>
          <p:cNvSpPr txBox="1"/>
          <p:nvPr/>
        </p:nvSpPr>
        <p:spPr>
          <a:xfrm>
            <a:off x="912287" y="5200692"/>
            <a:ext cx="9648209" cy="1159792"/>
          </a:xfrm>
          <a:prstGeom prst="rect">
            <a:avLst/>
          </a:prstGeom>
          <a:noFill/>
        </p:spPr>
        <p:txBody>
          <a:bodyPr wrap="square" rtlCol="0">
            <a:noAutofit/>
          </a:bodyPr>
          <a:lstStyle/>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Median OS </a:t>
            </a:r>
            <a:r>
              <a:rPr kumimoji="0" lang="en-US" sz="1800" b="0" i="0" u="none" strike="noStrike" kern="1200" cap="none" spc="0" normalizeH="0" noProof="0" dirty="0">
                <a:ln>
                  <a:noFill/>
                </a:ln>
                <a:solidFill>
                  <a:srgbClr val="000000"/>
                </a:solidFill>
                <a:effectLst/>
                <a:uLnTx/>
                <a:uFillTx/>
                <a:latin typeface="Calibri"/>
                <a:ea typeface="MS PGothic" charset="0"/>
                <a:cs typeface="+mn-cs"/>
              </a:rPr>
              <a:t>(lutetium Lu 177 </a:t>
            </a:r>
            <a:r>
              <a:rPr kumimoji="0" lang="en-US" sz="1800" b="0" i="0" u="none" strike="noStrike" kern="1200" cap="none" spc="0" normalizeH="0" noProof="0" dirty="0" err="1">
                <a:ln>
                  <a:noFill/>
                </a:ln>
                <a:solidFill>
                  <a:srgbClr val="000000"/>
                </a:solidFill>
                <a:effectLst/>
                <a:uLnTx/>
                <a:uFillTx/>
                <a:latin typeface="Calibri"/>
                <a:ea typeface="MS PGothic" charset="0"/>
                <a:cs typeface="+mn-cs"/>
              </a:rPr>
              <a:t>vipivotide</a:t>
            </a:r>
            <a:r>
              <a:rPr kumimoji="0" lang="en-US" sz="1800" b="0" i="0" u="none" strike="noStrike" kern="1200" cap="none" spc="0" normalizeH="0" noProof="0" dirty="0">
                <a:ln>
                  <a:noFill/>
                </a:ln>
                <a:solidFill>
                  <a:srgbClr val="000000"/>
                </a:solidFill>
                <a:effectLst/>
                <a:uLnTx/>
                <a:uFillTx/>
                <a:latin typeface="Calibri"/>
                <a:ea typeface="MS PGothic" charset="0"/>
                <a:cs typeface="+mn-cs"/>
              </a:rPr>
              <a:t> tetraxetan </a:t>
            </a: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versus standard therapy): 15.3 months versus 11.3 months (HR 0.62, </a:t>
            </a:r>
            <a:r>
              <a:rPr kumimoji="0" lang="en-US" sz="1800" b="0" i="1" u="none" strike="noStrike" kern="1200" cap="none" spc="0" normalizeH="0" baseline="0" noProof="0" dirty="0">
                <a:ln>
                  <a:noFill/>
                </a:ln>
                <a:solidFill>
                  <a:srgbClr val="000000"/>
                </a:solidFill>
                <a:effectLst/>
                <a:uLnTx/>
                <a:uFillTx/>
                <a:latin typeface="Calibri"/>
                <a:ea typeface="MS PGothic" charset="0"/>
                <a:cs typeface="+mn-cs"/>
              </a:rPr>
              <a:t>p</a:t>
            </a: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 &lt; 0.001) </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Time to first symptomatic skeletal event </a:t>
            </a:r>
            <a:r>
              <a:rPr lang="en-US" sz="1800" b="0" dirty="0">
                <a:solidFill>
                  <a:srgbClr val="000000"/>
                </a:solidFill>
                <a:latin typeface="Calibri"/>
                <a:cs typeface="+mn-cs"/>
              </a:rPr>
              <a:t>or death</a:t>
            </a:r>
            <a:r>
              <a:rPr kumimoji="0" lang="en-US" sz="1800" b="0" i="0" u="none" strike="noStrike" kern="1200" cap="none" spc="0" normalizeH="0" noProof="0" dirty="0">
                <a:ln>
                  <a:noFill/>
                </a:ln>
                <a:solidFill>
                  <a:srgbClr val="000000"/>
                </a:solidFill>
                <a:effectLst/>
                <a:uLnTx/>
                <a:uFillTx/>
                <a:latin typeface="Calibri"/>
                <a:ea typeface="MS PGothic" charset="0"/>
                <a:cs typeface="+mn-cs"/>
              </a:rPr>
              <a:t> (lutetium Lu 177 </a:t>
            </a:r>
            <a:r>
              <a:rPr kumimoji="0" lang="en-US" sz="1800" b="0" i="0" u="none" strike="noStrike" kern="1200" cap="none" spc="0" normalizeH="0" noProof="0" dirty="0" err="1">
                <a:ln>
                  <a:noFill/>
                </a:ln>
                <a:solidFill>
                  <a:srgbClr val="000000"/>
                </a:solidFill>
                <a:effectLst/>
                <a:uLnTx/>
                <a:uFillTx/>
                <a:latin typeface="Calibri"/>
                <a:ea typeface="MS PGothic" charset="0"/>
                <a:cs typeface="+mn-cs"/>
              </a:rPr>
              <a:t>vipivotide</a:t>
            </a:r>
            <a:r>
              <a:rPr kumimoji="0" lang="en-US" sz="1800" b="0" i="0" u="none" strike="noStrike" kern="1200" cap="none" spc="0" normalizeH="0" noProof="0" dirty="0">
                <a:ln>
                  <a:noFill/>
                </a:ln>
                <a:solidFill>
                  <a:srgbClr val="000000"/>
                </a:solidFill>
                <a:effectLst/>
                <a:uLnTx/>
                <a:uFillTx/>
                <a:latin typeface="Calibri"/>
                <a:ea typeface="MS PGothic" charset="0"/>
                <a:cs typeface="+mn-cs"/>
              </a:rPr>
              <a:t> tetraxetan </a:t>
            </a: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versus standard therapy): 11.5 months versus 6.8 months (HR 0.50, </a:t>
            </a:r>
            <a:r>
              <a:rPr kumimoji="0" lang="en-US" sz="1800" b="0" i="1" u="none" strike="noStrike" kern="1200" cap="none" spc="0" normalizeH="0" baseline="0" noProof="0" dirty="0">
                <a:ln>
                  <a:noFill/>
                </a:ln>
                <a:solidFill>
                  <a:srgbClr val="000000"/>
                </a:solidFill>
                <a:effectLst/>
                <a:uLnTx/>
                <a:uFillTx/>
                <a:latin typeface="Calibri"/>
                <a:ea typeface="MS PGothic" charset="0"/>
                <a:cs typeface="+mn-cs"/>
              </a:rPr>
              <a:t>p</a:t>
            </a: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 &lt; 0.001)</a:t>
            </a:r>
          </a:p>
        </p:txBody>
      </p:sp>
    </p:spTree>
    <p:extLst>
      <p:ext uri="{BB962C8B-B14F-4D97-AF65-F5344CB8AC3E}">
        <p14:creationId xmlns:p14="http://schemas.microsoft.com/office/powerpoint/2010/main" val="1674553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554480"/>
          </a:xfrm>
        </p:spPr>
        <p:txBody>
          <a:bodyPr/>
          <a:lstStyle/>
          <a:p>
            <a:r>
              <a:rPr lang="en-US" sz="3200" dirty="0" err="1"/>
              <a:t>Ms</a:t>
            </a:r>
            <a:r>
              <a:rPr lang="en-US" sz="3200" dirty="0"/>
              <a:t> Martone </a:t>
            </a:r>
            <a:r>
              <a:rPr lang="en-US" sz="3200" dirty="0">
                <a:solidFill>
                  <a:srgbClr val="0432FF"/>
                </a:solidFill>
              </a:rPr>
              <a:t>— Disclosures</a:t>
            </a:r>
          </a:p>
        </p:txBody>
      </p:sp>
      <p:graphicFrame>
        <p:nvGraphicFramePr>
          <p:cNvPr id="5" name="Content Placeholder 3">
            <a:extLst>
              <a:ext uri="{FF2B5EF4-FFF2-40B4-BE49-F238E27FC236}">
                <a16:creationId xmlns:a16="http://schemas.microsoft.com/office/drawing/2014/main" id="{5747E089-B139-6C3A-F1B9-8269D6F531BA}"/>
              </a:ext>
            </a:extLst>
          </p:cNvPr>
          <p:cNvGraphicFramePr>
            <a:graphicFrameLocks/>
          </p:cNvGraphicFramePr>
          <p:nvPr/>
        </p:nvGraphicFramePr>
        <p:xfrm>
          <a:off x="1271464" y="2090544"/>
          <a:ext cx="9577064" cy="1338455"/>
        </p:xfrm>
        <a:graphic>
          <a:graphicData uri="http://schemas.openxmlformats.org/drawingml/2006/table">
            <a:tbl>
              <a:tblPr firstRow="1" bandRow="1">
                <a:tableStyleId>{F2DE63D5-997A-4646-A377-4702673A728D}</a:tableStyleId>
              </a:tblPr>
              <a:tblGrid>
                <a:gridCol w="9577064">
                  <a:extLst>
                    <a:ext uri="{9D8B030D-6E8A-4147-A177-3AD203B41FA5}">
                      <a16:colId xmlns:a16="http://schemas.microsoft.com/office/drawing/2014/main" val="20000"/>
                    </a:ext>
                  </a:extLst>
                </a:gridCol>
              </a:tblGrid>
              <a:tr h="1338455">
                <a:tc>
                  <a:txBody>
                    <a:bodyPr/>
                    <a:lstStyle/>
                    <a:p>
                      <a:pPr algn="ctr"/>
                      <a:r>
                        <a:rPr lang="en-US" sz="16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0425957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a:xfrm>
            <a:off x="912286" y="123502"/>
            <a:ext cx="10358967" cy="1143000"/>
          </a:xfrm>
        </p:spPr>
        <p:txBody>
          <a:bodyPr/>
          <a:lstStyle/>
          <a:p>
            <a:r>
              <a:rPr lang="en-US" dirty="0"/>
              <a:t>VISION: Overall Survival</a:t>
            </a:r>
          </a:p>
        </p:txBody>
      </p:sp>
      <p:sp>
        <p:nvSpPr>
          <p:cNvPr id="3" name="TextBox 2">
            <a:extLst>
              <a:ext uri="{FF2B5EF4-FFF2-40B4-BE49-F238E27FC236}">
                <a16:creationId xmlns:a16="http://schemas.microsoft.com/office/drawing/2014/main" id="{50A070FB-93AE-204B-B455-8D0204C3A911}"/>
              </a:ext>
            </a:extLst>
          </p:cNvPr>
          <p:cNvSpPr txBox="1"/>
          <p:nvPr/>
        </p:nvSpPr>
        <p:spPr>
          <a:xfrm>
            <a:off x="186267" y="6431672"/>
            <a:ext cx="424539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Sartor O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2021;385(12):1091-103.</a:t>
            </a:r>
          </a:p>
        </p:txBody>
      </p:sp>
      <p:pic>
        <p:nvPicPr>
          <p:cNvPr id="6" name="Picture 5">
            <a:extLst>
              <a:ext uri="{FF2B5EF4-FFF2-40B4-BE49-F238E27FC236}">
                <a16:creationId xmlns:a16="http://schemas.microsoft.com/office/drawing/2014/main" id="{7CCEB335-BA58-6688-C021-72573A7D1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428" y="1628800"/>
            <a:ext cx="9571144" cy="3936942"/>
          </a:xfrm>
          <a:prstGeom prst="rect">
            <a:avLst/>
          </a:prstGeom>
        </p:spPr>
      </p:pic>
    </p:spTree>
    <p:extLst>
      <p:ext uri="{BB962C8B-B14F-4D97-AF65-F5344CB8AC3E}">
        <p14:creationId xmlns:p14="http://schemas.microsoft.com/office/powerpoint/2010/main" val="746062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a:xfrm>
            <a:off x="912285" y="103162"/>
            <a:ext cx="10358967" cy="1039837"/>
          </a:xfrm>
        </p:spPr>
        <p:txBody>
          <a:bodyPr/>
          <a:lstStyle/>
          <a:p>
            <a:r>
              <a:rPr lang="en-US" dirty="0"/>
              <a:t>VISION: Selected Adverse Events </a:t>
            </a:r>
          </a:p>
        </p:txBody>
      </p:sp>
      <p:pic>
        <p:nvPicPr>
          <p:cNvPr id="10" name="Picture 9" descr="Table&#10;&#10;Description automatically generated">
            <a:extLst>
              <a:ext uri="{FF2B5EF4-FFF2-40B4-BE49-F238E27FC236}">
                <a16:creationId xmlns:a16="http://schemas.microsoft.com/office/drawing/2014/main" id="{1ADF92CE-EFFB-1346-B754-F528613AF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634" y="3429000"/>
            <a:ext cx="9024267" cy="2814572"/>
          </a:xfrm>
          <a:prstGeom prst="rect">
            <a:avLst/>
          </a:prstGeom>
        </p:spPr>
      </p:pic>
      <p:sp>
        <p:nvSpPr>
          <p:cNvPr id="9" name="TextBox 8">
            <a:extLst>
              <a:ext uri="{FF2B5EF4-FFF2-40B4-BE49-F238E27FC236}">
                <a16:creationId xmlns:a16="http://schemas.microsoft.com/office/drawing/2014/main" id="{57BFD289-D73E-504F-9E9D-9B17078ABF19}"/>
              </a:ext>
            </a:extLst>
          </p:cNvPr>
          <p:cNvSpPr txBox="1"/>
          <p:nvPr/>
        </p:nvSpPr>
        <p:spPr>
          <a:xfrm>
            <a:off x="186267" y="6431672"/>
            <a:ext cx="424539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Sartor O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2021;385(12):1091-103.</a:t>
            </a:r>
          </a:p>
        </p:txBody>
      </p:sp>
      <p:pic>
        <p:nvPicPr>
          <p:cNvPr id="4" name="Picture 3" descr="Table&#10;&#10;Description automatically generated">
            <a:extLst>
              <a:ext uri="{FF2B5EF4-FFF2-40B4-BE49-F238E27FC236}">
                <a16:creationId xmlns:a16="http://schemas.microsoft.com/office/drawing/2014/main" id="{989D2B16-208A-EC4E-9CD1-7CDE90A7D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634" y="846755"/>
            <a:ext cx="9024266" cy="2582245"/>
          </a:xfrm>
          <a:prstGeom prst="rect">
            <a:avLst/>
          </a:prstGeom>
        </p:spPr>
      </p:pic>
    </p:spTree>
    <p:extLst>
      <p:ext uri="{BB962C8B-B14F-4D97-AF65-F5344CB8AC3E}">
        <p14:creationId xmlns:p14="http://schemas.microsoft.com/office/powerpoint/2010/main" val="995830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geometrical image of a city&#10;&#10;Description automatically generated with medium confidence">
            <a:extLst>
              <a:ext uri="{FF2B5EF4-FFF2-40B4-BE49-F238E27FC236}">
                <a16:creationId xmlns:a16="http://schemas.microsoft.com/office/drawing/2014/main" id="{08A00479-D5DE-3F76-D7B9-872C35BC9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735116"/>
            <a:ext cx="9433048" cy="5254264"/>
          </a:xfrm>
          <a:prstGeom prst="rect">
            <a:avLst/>
          </a:prstGeom>
        </p:spPr>
      </p:pic>
      <p:sp>
        <p:nvSpPr>
          <p:cNvPr id="2" name="Title 1">
            <a:extLst>
              <a:ext uri="{FF2B5EF4-FFF2-40B4-BE49-F238E27FC236}">
                <a16:creationId xmlns:a16="http://schemas.microsoft.com/office/drawing/2014/main" id="{EFBF7700-E77F-CCF6-BF50-5EE4C1523A02}"/>
              </a:ext>
            </a:extLst>
          </p:cNvPr>
          <p:cNvSpPr>
            <a:spLocks noGrp="1"/>
          </p:cNvSpPr>
          <p:nvPr>
            <p:ph type="title"/>
          </p:nvPr>
        </p:nvSpPr>
        <p:spPr>
          <a:xfrm>
            <a:off x="7896200" y="868620"/>
            <a:ext cx="2520280" cy="692696"/>
          </a:xfrm>
        </p:spPr>
        <p:txBody>
          <a:bodyPr/>
          <a:lstStyle/>
          <a:p>
            <a:r>
              <a:rPr lang="en-US" sz="2600" dirty="0">
                <a:solidFill>
                  <a:srgbClr val="026C72"/>
                </a:solidFill>
              </a:rPr>
              <a:t>Abstract LBA13</a:t>
            </a:r>
          </a:p>
        </p:txBody>
      </p:sp>
    </p:spTree>
    <p:extLst>
      <p:ext uri="{BB962C8B-B14F-4D97-AF65-F5344CB8AC3E}">
        <p14:creationId xmlns:p14="http://schemas.microsoft.com/office/powerpoint/2010/main" val="2457310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870841" y="252928"/>
            <a:ext cx="10326719" cy="799808"/>
          </a:xfrm>
        </p:spPr>
        <p:txBody>
          <a:bodyPr/>
          <a:lstStyle/>
          <a:p>
            <a:r>
              <a:rPr lang="en-US" dirty="0" err="1">
                <a:latin typeface="Calibri" panose="020F0502020204030204" pitchFamily="34" charset="0"/>
                <a:ea typeface="ＭＳ Ｐゴシック" charset="0"/>
                <a:cs typeface="Calibri" panose="020F0502020204030204" pitchFamily="34" charset="0"/>
              </a:rPr>
              <a:t>PSMAfore</a:t>
            </a:r>
            <a:r>
              <a:rPr lang="en-US" dirty="0">
                <a:latin typeface="Calibri" panose="020F0502020204030204" pitchFamily="34" charset="0"/>
                <a:ea typeface="ＭＳ Ｐゴシック" charset="0"/>
                <a:cs typeface="Calibri" panose="020F0502020204030204" pitchFamily="34" charset="0"/>
              </a:rPr>
              <a:t>: Author Conclusions</a:t>
            </a:r>
          </a:p>
        </p:txBody>
      </p:sp>
      <p:pic>
        <p:nvPicPr>
          <p:cNvPr id="5" name="Picture 4" descr="A white text on a white background&#10;&#10;Description automatically generated">
            <a:extLst>
              <a:ext uri="{FF2B5EF4-FFF2-40B4-BE49-F238E27FC236}">
                <a16:creationId xmlns:a16="http://schemas.microsoft.com/office/drawing/2014/main" id="{667DE9FA-8A6C-85F2-5D50-AC68FCAEC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25" y="1254219"/>
            <a:ext cx="10502160" cy="4495424"/>
          </a:xfrm>
          <a:prstGeom prst="rect">
            <a:avLst/>
          </a:prstGeom>
        </p:spPr>
      </p:pic>
      <p:sp>
        <p:nvSpPr>
          <p:cNvPr id="2" name="TextBox 6">
            <a:extLst>
              <a:ext uri="{FF2B5EF4-FFF2-40B4-BE49-F238E27FC236}">
                <a16:creationId xmlns:a16="http://schemas.microsoft.com/office/drawing/2014/main" id="{A73B87F2-3826-C3DC-CB1D-C00286D6E6D7}"/>
              </a:ext>
            </a:extLst>
          </p:cNvPr>
          <p:cNvSpPr txBox="1">
            <a:spLocks noChangeArrowheads="1"/>
          </p:cNvSpPr>
          <p:nvPr/>
        </p:nvSpPr>
        <p:spPr bwMode="auto">
          <a:xfrm>
            <a:off x="0" y="6358016"/>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Sartor O et al. ESMO 2023;Abstract </a:t>
            </a:r>
            <a:r>
              <a:rPr lang="en-US" sz="1600" b="0" dirty="0">
                <a:latin typeface="Calibri" panose="020F0502020204030204" pitchFamily="34" charset="0"/>
                <a:cs typeface="Calibri" panose="020F0502020204030204" pitchFamily="34" charset="0"/>
              </a:rPr>
              <a:t>LBA13</a:t>
            </a: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
        <p:nvSpPr>
          <p:cNvPr id="4" name="TextBox 6">
            <a:extLst>
              <a:ext uri="{FF2B5EF4-FFF2-40B4-BE49-F238E27FC236}">
                <a16:creationId xmlns:a16="http://schemas.microsoft.com/office/drawing/2014/main" id="{7681B8B3-E4EF-1E06-F994-CCD03E1BAD7E}"/>
              </a:ext>
            </a:extLst>
          </p:cNvPr>
          <p:cNvSpPr txBox="1">
            <a:spLocks noChangeArrowheads="1"/>
          </p:cNvSpPr>
          <p:nvPr/>
        </p:nvSpPr>
        <p:spPr bwMode="auto">
          <a:xfrm>
            <a:off x="914400" y="5779282"/>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effectLst/>
                <a:uLnTx/>
                <a:uFillTx/>
                <a:latin typeface="Calibri" panose="020F0502020204030204" pitchFamily="34" charset="0"/>
                <a:ea typeface="ＭＳ Ｐゴシック" charset="0"/>
                <a:cs typeface="Calibri" panose="020F0502020204030204" pitchFamily="34" charset="0"/>
              </a:rPr>
              <a:t>HRQoL</a:t>
            </a: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 = health-related quality of life</a:t>
            </a:r>
            <a:endParaRPr kumimoji="0" lang="en-US" sz="16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302762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93A2A92E-2253-B950-C7F0-6795542CD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784" y="3620444"/>
            <a:ext cx="7126453" cy="2904900"/>
          </a:xfrm>
          <a:prstGeom prst="rect">
            <a:avLst/>
          </a:prstGeom>
        </p:spPr>
      </p:pic>
      <p:sp>
        <p:nvSpPr>
          <p:cNvPr id="2" name="Title 1">
            <a:extLst>
              <a:ext uri="{FF2B5EF4-FFF2-40B4-BE49-F238E27FC236}">
                <a16:creationId xmlns:a16="http://schemas.microsoft.com/office/drawing/2014/main" id="{EFBF7700-E77F-CCF6-BF50-5EE4C1523A02}"/>
              </a:ext>
            </a:extLst>
          </p:cNvPr>
          <p:cNvSpPr>
            <a:spLocks noGrp="1"/>
          </p:cNvSpPr>
          <p:nvPr>
            <p:ph type="title"/>
          </p:nvPr>
        </p:nvSpPr>
        <p:spPr>
          <a:xfrm>
            <a:off x="8544272" y="3672408"/>
            <a:ext cx="2520280" cy="692696"/>
          </a:xfrm>
        </p:spPr>
        <p:txBody>
          <a:bodyPr/>
          <a:lstStyle/>
          <a:p>
            <a:r>
              <a:rPr lang="en-US" sz="2400" dirty="0">
                <a:solidFill>
                  <a:schemeClr val="tx1"/>
                </a:solidFill>
              </a:rPr>
              <a:t>Abstract 5050</a:t>
            </a:r>
          </a:p>
        </p:txBody>
      </p:sp>
      <p:pic>
        <p:nvPicPr>
          <p:cNvPr id="6" name="Picture 5" descr="A white background with green text&#10;&#10;Description automatically generated">
            <a:extLst>
              <a:ext uri="{FF2B5EF4-FFF2-40B4-BE49-F238E27FC236}">
                <a16:creationId xmlns:a16="http://schemas.microsoft.com/office/drawing/2014/main" id="{51757B7A-252F-E011-DE48-5D267ED36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260648"/>
            <a:ext cx="7055711" cy="3053271"/>
          </a:xfrm>
          <a:prstGeom prst="rect">
            <a:avLst/>
          </a:prstGeom>
        </p:spPr>
      </p:pic>
      <p:sp>
        <p:nvSpPr>
          <p:cNvPr id="8" name="TextBox 7">
            <a:extLst>
              <a:ext uri="{FF2B5EF4-FFF2-40B4-BE49-F238E27FC236}">
                <a16:creationId xmlns:a16="http://schemas.microsoft.com/office/drawing/2014/main" id="{E555F0A1-87F0-0551-EA17-DE2B1DE4E59A}"/>
              </a:ext>
            </a:extLst>
          </p:cNvPr>
          <p:cNvSpPr txBox="1"/>
          <p:nvPr/>
        </p:nvSpPr>
        <p:spPr>
          <a:xfrm>
            <a:off x="479376" y="3313919"/>
            <a:ext cx="7055711" cy="182880"/>
          </a:xfrm>
          <a:prstGeom prst="rect">
            <a:avLst/>
          </a:prstGeom>
          <a:solidFill>
            <a:schemeClr val="bg1"/>
          </a:solidFill>
        </p:spPr>
        <p:txBody>
          <a:bodyPr wrap="square" rtlCol="0">
            <a:spAutoFit/>
          </a:bodyPr>
          <a:lstStyle/>
          <a:p>
            <a:endParaRPr lang="en-US" dirty="0"/>
          </a:p>
        </p:txBody>
      </p:sp>
      <p:sp>
        <p:nvSpPr>
          <p:cNvPr id="7" name="Title 1">
            <a:extLst>
              <a:ext uri="{FF2B5EF4-FFF2-40B4-BE49-F238E27FC236}">
                <a16:creationId xmlns:a16="http://schemas.microsoft.com/office/drawing/2014/main" id="{608089AF-BF71-1A1A-BE88-A8AE73F693C1}"/>
              </a:ext>
            </a:extLst>
          </p:cNvPr>
          <p:cNvSpPr txBox="1">
            <a:spLocks/>
          </p:cNvSpPr>
          <p:nvPr/>
        </p:nvSpPr>
        <p:spPr bwMode="auto">
          <a:xfrm>
            <a:off x="3575720" y="3152323"/>
            <a:ext cx="3925606" cy="39175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1500" i="1" kern="0" dirty="0">
                <a:solidFill>
                  <a:schemeClr val="tx1"/>
                </a:solidFill>
              </a:rPr>
              <a:t>Cancer</a:t>
            </a:r>
            <a:r>
              <a:rPr lang="en-US" sz="1500" kern="0" dirty="0">
                <a:solidFill>
                  <a:schemeClr val="tx1"/>
                </a:solidFill>
              </a:rPr>
              <a:t> 2024 February 10;[Online ahead of print]</a:t>
            </a:r>
          </a:p>
        </p:txBody>
      </p:sp>
    </p:spTree>
    <p:extLst>
      <p:ext uri="{BB962C8B-B14F-4D97-AF65-F5344CB8AC3E}">
        <p14:creationId xmlns:p14="http://schemas.microsoft.com/office/powerpoint/2010/main" val="19100899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3238A29-9AED-0487-E3A3-DAB4C5B11A91}"/>
              </a:ext>
            </a:extLst>
          </p:cNvPr>
          <p:cNvSpPr txBox="1"/>
          <p:nvPr/>
        </p:nvSpPr>
        <p:spPr>
          <a:xfrm>
            <a:off x="994440" y="5013176"/>
            <a:ext cx="10396378" cy="1108449"/>
          </a:xfrm>
          <a:prstGeom prst="rect">
            <a:avLst/>
          </a:prstGeom>
          <a:solidFill>
            <a:schemeClr val="bg1"/>
          </a:solidFill>
        </p:spPr>
        <p:txBody>
          <a:bodyPr wrap="square" rtlCol="0">
            <a:spAutoFit/>
          </a:bodyPr>
          <a:lstStyle/>
          <a:p>
            <a:endParaRPr lang="en-US" dirty="0"/>
          </a:p>
        </p:txBody>
      </p:sp>
      <p:sp>
        <p:nvSpPr>
          <p:cNvPr id="63490" name="Title 1"/>
          <p:cNvSpPr>
            <a:spLocks noGrp="1"/>
          </p:cNvSpPr>
          <p:nvPr>
            <p:ph type="title"/>
          </p:nvPr>
        </p:nvSpPr>
        <p:spPr>
          <a:xfrm>
            <a:off x="870841" y="-27384"/>
            <a:ext cx="10326719" cy="799808"/>
          </a:xfrm>
        </p:spPr>
        <p:txBody>
          <a:bodyPr/>
          <a:lstStyle/>
          <a:p>
            <a:r>
              <a:rPr lang="en-US" dirty="0">
                <a:latin typeface="Calibri" panose="020F0502020204030204" pitchFamily="34" charset="0"/>
                <a:ea typeface="ＭＳ Ｐゴシック" charset="0"/>
                <a:cs typeface="Calibri" panose="020F0502020204030204" pitchFamily="34" charset="0"/>
              </a:rPr>
              <a:t>REASSURE: Study Design and Objective</a:t>
            </a:r>
          </a:p>
        </p:txBody>
      </p:sp>
      <p:sp>
        <p:nvSpPr>
          <p:cNvPr id="63491" name="TextBox 6"/>
          <p:cNvSpPr txBox="1">
            <a:spLocks noChangeArrowheads="1"/>
          </p:cNvSpPr>
          <p:nvPr/>
        </p:nvSpPr>
        <p:spPr bwMode="auto">
          <a:xfrm>
            <a:off x="254788" y="6302456"/>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kumimoji="0" lang="en-US" sz="1500" b="0" i="0" u="none" strike="noStrike" kern="1200" cap="none" spc="0" normalizeH="0" baseline="0" noProof="0" dirty="0" err="1">
                <a:ln>
                  <a:noFill/>
                </a:ln>
                <a:effectLst/>
                <a:uLnTx/>
                <a:uFillTx/>
                <a:latin typeface="Calibri" panose="020F0502020204030204" pitchFamily="34" charset="0"/>
                <a:ea typeface="ＭＳ Ｐゴシック" charset="0"/>
                <a:cs typeface="Calibri" panose="020F0502020204030204" pitchFamily="34" charset="0"/>
              </a:rPr>
              <a:t>Higano</a:t>
            </a: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 CS et al. </a:t>
            </a:r>
            <a:r>
              <a:rPr kumimoji="0" lang="en-US" sz="15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Cancer</a:t>
            </a: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 2024 February 10;[Online ahead of print]; Song DY et al. ASCO 2023;Abstract 5050.</a:t>
            </a:r>
            <a:endParaRPr kumimoji="0" lang="en-US" sz="15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descr="A diagram of a procedure&#10;&#10;Description automatically generated">
            <a:extLst>
              <a:ext uri="{FF2B5EF4-FFF2-40B4-BE49-F238E27FC236}">
                <a16:creationId xmlns:a16="http://schemas.microsoft.com/office/drawing/2014/main" id="{788E4470-AA91-6605-5FCF-73FE93503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440" y="692696"/>
            <a:ext cx="10396378" cy="4139734"/>
          </a:xfrm>
          <a:prstGeom prst="rect">
            <a:avLst/>
          </a:prstGeom>
        </p:spPr>
      </p:pic>
      <p:pic>
        <p:nvPicPr>
          <p:cNvPr id="9" name="Picture 8" descr="A close up of black text&#10;&#10;Description automatically generated">
            <a:extLst>
              <a:ext uri="{FF2B5EF4-FFF2-40B4-BE49-F238E27FC236}">
                <a16:creationId xmlns:a16="http://schemas.microsoft.com/office/drawing/2014/main" id="{F0AC9107-4385-C54F-0872-7ACB3C70C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237" y="5093585"/>
            <a:ext cx="7056784" cy="999711"/>
          </a:xfrm>
          <a:prstGeom prst="rect">
            <a:avLst/>
          </a:prstGeom>
        </p:spPr>
      </p:pic>
      <p:sp>
        <p:nvSpPr>
          <p:cNvPr id="10" name="TextBox 9">
            <a:extLst>
              <a:ext uri="{FF2B5EF4-FFF2-40B4-BE49-F238E27FC236}">
                <a16:creationId xmlns:a16="http://schemas.microsoft.com/office/drawing/2014/main" id="{2B1106B5-AB28-C416-F082-90193862C5A9}"/>
              </a:ext>
            </a:extLst>
          </p:cNvPr>
          <p:cNvSpPr txBox="1"/>
          <p:nvPr/>
        </p:nvSpPr>
        <p:spPr>
          <a:xfrm>
            <a:off x="994440" y="692696"/>
            <a:ext cx="2653288" cy="27432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89930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870841" y="108912"/>
            <a:ext cx="10326719" cy="799808"/>
          </a:xfrm>
        </p:spPr>
        <p:txBody>
          <a:bodyPr/>
          <a:lstStyle/>
          <a:p>
            <a:pPr algn="l"/>
            <a:r>
              <a:rPr lang="en-US" dirty="0">
                <a:latin typeface="Calibri" panose="020F0502020204030204" pitchFamily="34" charset="0"/>
                <a:ea typeface="ＭＳ Ｐゴシック" charset="0"/>
                <a:cs typeface="Calibri" panose="020F0502020204030204" pitchFamily="34" charset="0"/>
              </a:rPr>
              <a:t>REASSURE: Life-Prolonging Therapies, Bone Health Agents (BHAs) and Safety</a:t>
            </a:r>
          </a:p>
        </p:txBody>
      </p:sp>
      <p:sp>
        <p:nvSpPr>
          <p:cNvPr id="63491" name="TextBox 6"/>
          <p:cNvSpPr txBox="1">
            <a:spLocks noChangeArrowheads="1"/>
          </p:cNvSpPr>
          <p:nvPr/>
        </p:nvSpPr>
        <p:spPr bwMode="auto">
          <a:xfrm>
            <a:off x="20061" y="6428329"/>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Song DY et al. ASCO 2023;Abstract 5050.</a:t>
            </a:r>
            <a:endParaRPr kumimoji="0" lang="en-US" sz="15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pic>
        <p:nvPicPr>
          <p:cNvPr id="4" name="Picture 3" descr="A graph of therapy and therapy&#10;&#10;Description automatically generated with medium confidence">
            <a:extLst>
              <a:ext uri="{FF2B5EF4-FFF2-40B4-BE49-F238E27FC236}">
                <a16:creationId xmlns:a16="http://schemas.microsoft.com/office/drawing/2014/main" id="{DECECA79-33C2-A22E-50D4-9B1D1AFB3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220" y="998500"/>
            <a:ext cx="5267675" cy="5238812"/>
          </a:xfrm>
          <a:prstGeom prst="rect">
            <a:avLst/>
          </a:prstGeom>
        </p:spPr>
      </p:pic>
      <p:pic>
        <p:nvPicPr>
          <p:cNvPr id="7" name="Picture 6" descr="A screenshot of a medical report&#10;&#10;Description automatically generated">
            <a:extLst>
              <a:ext uri="{FF2B5EF4-FFF2-40B4-BE49-F238E27FC236}">
                <a16:creationId xmlns:a16="http://schemas.microsoft.com/office/drawing/2014/main" id="{03B09594-57C4-A0DE-A543-4971A6A76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072" y="1457470"/>
            <a:ext cx="4927116" cy="4320871"/>
          </a:xfrm>
          <a:prstGeom prst="rect">
            <a:avLst/>
          </a:prstGeom>
        </p:spPr>
      </p:pic>
      <p:sp>
        <p:nvSpPr>
          <p:cNvPr id="2" name="TextBox 6">
            <a:extLst>
              <a:ext uri="{FF2B5EF4-FFF2-40B4-BE49-F238E27FC236}">
                <a16:creationId xmlns:a16="http://schemas.microsoft.com/office/drawing/2014/main" id="{19AD0A62-3088-6DB6-42F9-6A8C6F132957}"/>
              </a:ext>
            </a:extLst>
          </p:cNvPr>
          <p:cNvSpPr txBox="1">
            <a:spLocks noChangeArrowheads="1"/>
          </p:cNvSpPr>
          <p:nvPr/>
        </p:nvSpPr>
        <p:spPr bwMode="auto">
          <a:xfrm>
            <a:off x="6774659" y="6161201"/>
            <a:ext cx="4927117"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SAE = serious adverse event</a:t>
            </a:r>
            <a:endParaRPr kumimoji="0" lang="en-US" sz="15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113570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77AEA10-ED72-F0A3-1A77-6B992B94D1D5}"/>
              </a:ext>
            </a:extLst>
          </p:cNvPr>
          <p:cNvSpPr txBox="1"/>
          <p:nvPr/>
        </p:nvSpPr>
        <p:spPr>
          <a:xfrm>
            <a:off x="670540" y="1136373"/>
            <a:ext cx="10755014" cy="4668891"/>
          </a:xfrm>
          <a:prstGeom prst="rect">
            <a:avLst/>
          </a:prstGeom>
          <a:solidFill>
            <a:srgbClr val="002C48"/>
          </a:solidFill>
        </p:spPr>
        <p:txBody>
          <a:bodyPr wrap="square" rtlCol="0">
            <a:spAutoFit/>
          </a:bodyPr>
          <a:lstStyle/>
          <a:p>
            <a:endParaRPr lang="en-US" dirty="0"/>
          </a:p>
        </p:txBody>
      </p:sp>
      <p:sp>
        <p:nvSpPr>
          <p:cNvPr id="63490" name="Title 1"/>
          <p:cNvSpPr>
            <a:spLocks noGrp="1"/>
          </p:cNvSpPr>
          <p:nvPr>
            <p:ph type="title"/>
          </p:nvPr>
        </p:nvSpPr>
        <p:spPr>
          <a:xfrm>
            <a:off x="870841" y="108911"/>
            <a:ext cx="10326719" cy="1027461"/>
          </a:xfrm>
        </p:spPr>
        <p:txBody>
          <a:bodyPr/>
          <a:lstStyle/>
          <a:p>
            <a:r>
              <a:rPr lang="en-US" dirty="0">
                <a:latin typeface="Calibri" panose="020F0502020204030204" pitchFamily="34" charset="0"/>
                <a:ea typeface="ＭＳ Ｐゴシック" charset="0"/>
                <a:cs typeface="Calibri" panose="020F0502020204030204" pitchFamily="34" charset="0"/>
              </a:rPr>
              <a:t>REASSURE: Author Conclusions and Summary </a:t>
            </a:r>
          </a:p>
        </p:txBody>
      </p:sp>
      <p:pic>
        <p:nvPicPr>
          <p:cNvPr id="5" name="Picture 4" descr="A blue background with white text&#10;&#10;Description automatically generated">
            <a:extLst>
              <a:ext uri="{FF2B5EF4-FFF2-40B4-BE49-F238E27FC236}">
                <a16:creationId xmlns:a16="http://schemas.microsoft.com/office/drawing/2014/main" id="{C8442EAB-086D-CB21-E971-5F2DDD7A1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40" y="1136373"/>
            <a:ext cx="10755014" cy="1915275"/>
          </a:xfrm>
          <a:prstGeom prst="rect">
            <a:avLst/>
          </a:prstGeom>
        </p:spPr>
      </p:pic>
      <p:pic>
        <p:nvPicPr>
          <p:cNvPr id="8" name="Picture 7" descr="A blue background with white text&#10;&#10;Description automatically generated">
            <a:extLst>
              <a:ext uri="{FF2B5EF4-FFF2-40B4-BE49-F238E27FC236}">
                <a16:creationId xmlns:a16="http://schemas.microsoft.com/office/drawing/2014/main" id="{F1716E49-9D36-72BE-0F82-0D790E8B4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042" y="3429000"/>
            <a:ext cx="6147916" cy="2228851"/>
          </a:xfrm>
          <a:prstGeom prst="rect">
            <a:avLst/>
          </a:prstGeom>
        </p:spPr>
      </p:pic>
      <p:sp>
        <p:nvSpPr>
          <p:cNvPr id="2" name="TextBox 6">
            <a:extLst>
              <a:ext uri="{FF2B5EF4-FFF2-40B4-BE49-F238E27FC236}">
                <a16:creationId xmlns:a16="http://schemas.microsoft.com/office/drawing/2014/main" id="{ABFD95F1-83FD-231E-82BB-7C3D447653E1}"/>
              </a:ext>
            </a:extLst>
          </p:cNvPr>
          <p:cNvSpPr txBox="1">
            <a:spLocks noChangeArrowheads="1"/>
          </p:cNvSpPr>
          <p:nvPr/>
        </p:nvSpPr>
        <p:spPr bwMode="auto">
          <a:xfrm>
            <a:off x="13436" y="634715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Song DY et al. ASCO 2023;Abstract 5050.</a:t>
            </a:r>
            <a:endParaRPr kumimoji="0" lang="en-US" sz="1500" b="0" i="1"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138489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DCD672B-9FAF-3502-4103-CF006962D0D5}"/>
              </a:ext>
            </a:extLst>
          </p:cNvPr>
          <p:cNvPicPr>
            <a:picLocks noChangeAspect="1"/>
          </p:cNvPicPr>
          <p:nvPr/>
        </p:nvPicPr>
        <p:blipFill>
          <a:blip r:embed="rId2"/>
          <a:stretch>
            <a:fillRect/>
          </a:stretch>
        </p:blipFill>
        <p:spPr>
          <a:xfrm>
            <a:off x="362115" y="1089763"/>
            <a:ext cx="11236986" cy="4584319"/>
          </a:xfrm>
          <a:prstGeom prst="rect">
            <a:avLst/>
          </a:prstGeom>
        </p:spPr>
      </p:pic>
      <p:sp>
        <p:nvSpPr>
          <p:cNvPr id="6" name="TextBox 5">
            <a:extLst>
              <a:ext uri="{FF2B5EF4-FFF2-40B4-BE49-F238E27FC236}">
                <a16:creationId xmlns:a16="http://schemas.microsoft.com/office/drawing/2014/main" id="{1AC96AAC-24F3-5C39-DB40-C0945EE21B65}"/>
              </a:ext>
            </a:extLst>
          </p:cNvPr>
          <p:cNvSpPr txBox="1"/>
          <p:nvPr/>
        </p:nvSpPr>
        <p:spPr>
          <a:xfrm>
            <a:off x="8009761" y="5102878"/>
            <a:ext cx="321761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F4F93"/>
                </a:solidFill>
                <a:effectLst/>
                <a:uLnTx/>
                <a:uFillTx/>
                <a:latin typeface="Calibri"/>
                <a:ea typeface="MS PGothic" charset="0"/>
                <a:cs typeface="+mn-cs"/>
              </a:rPr>
              <a:t>ASCO 2022;Abstract 5017</a:t>
            </a:r>
          </a:p>
        </p:txBody>
      </p:sp>
    </p:spTree>
    <p:extLst>
      <p:ext uri="{BB962C8B-B14F-4D97-AF65-F5344CB8AC3E}">
        <p14:creationId xmlns:p14="http://schemas.microsoft.com/office/powerpoint/2010/main" val="280839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FEF58B-C9E5-F6A6-9D73-BB8FCC431646}"/>
              </a:ext>
            </a:extLst>
          </p:cNvPr>
          <p:cNvSpPr>
            <a:spLocks noGrp="1"/>
          </p:cNvSpPr>
          <p:nvPr>
            <p:ph type="title"/>
          </p:nvPr>
        </p:nvSpPr>
        <p:spPr>
          <a:xfrm>
            <a:off x="920748" y="5760"/>
            <a:ext cx="10358967" cy="1143000"/>
          </a:xfrm>
        </p:spPr>
        <p:txBody>
          <a:bodyPr/>
          <a:lstStyle/>
          <a:p>
            <a:r>
              <a:rPr lang="en-US" dirty="0"/>
              <a:t>PRINCE: Treatment-Related Adverse Events (TRAEs) </a:t>
            </a:r>
          </a:p>
        </p:txBody>
      </p:sp>
      <p:pic>
        <p:nvPicPr>
          <p:cNvPr id="5" name="Picture 4" descr="Graphical user interface, table&#10;&#10;Description automatically generated">
            <a:extLst>
              <a:ext uri="{FF2B5EF4-FFF2-40B4-BE49-F238E27FC236}">
                <a16:creationId xmlns:a16="http://schemas.microsoft.com/office/drawing/2014/main" id="{2F5B2A70-A856-5F14-DB44-F9EFFF2784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12285" y="1067554"/>
            <a:ext cx="10358967" cy="5241766"/>
          </a:xfrm>
          <a:prstGeom prst="rect">
            <a:avLst/>
          </a:prstGeom>
        </p:spPr>
      </p:pic>
      <p:sp>
        <p:nvSpPr>
          <p:cNvPr id="6" name="TextBox 5">
            <a:extLst>
              <a:ext uri="{FF2B5EF4-FFF2-40B4-BE49-F238E27FC236}">
                <a16:creationId xmlns:a16="http://schemas.microsoft.com/office/drawing/2014/main" id="{320DFA24-BD9E-64A0-C15A-4D9C9DC49614}"/>
              </a:ext>
            </a:extLst>
          </p:cNvPr>
          <p:cNvSpPr txBox="1"/>
          <p:nvPr/>
        </p:nvSpPr>
        <p:spPr>
          <a:xfrm>
            <a:off x="174839" y="6491705"/>
            <a:ext cx="345940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Sandhu S et al. ASCO 2022;Abstract 5017.</a:t>
            </a:r>
          </a:p>
        </p:txBody>
      </p:sp>
    </p:spTree>
    <p:extLst>
      <p:ext uri="{BB962C8B-B14F-4D97-AF65-F5344CB8AC3E}">
        <p14:creationId xmlns:p14="http://schemas.microsoft.com/office/powerpoint/2010/main" val="2312254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436848" cy="1323951"/>
          </a:xfrm>
        </p:spPr>
        <p:txBody>
          <a:bodyPr/>
          <a:lstStyle/>
          <a:p>
            <a:pPr marL="98425" indent="0">
              <a:buNone/>
            </a:pPr>
            <a:r>
              <a:rPr lang="en-US" sz="2500" b="0" dirty="0">
                <a:solidFill>
                  <a:schemeClr val="tx1"/>
                </a:solidFill>
              </a:rPr>
              <a:t>This activity is supported by an educational grant from Novartis.</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DE7262-C9E7-8A4F-9497-4D193DFF8BE9}"/>
              </a:ext>
            </a:extLst>
          </p:cNvPr>
          <p:cNvSpPr>
            <a:spLocks noGrp="1"/>
          </p:cNvSpPr>
          <p:nvPr>
            <p:ph idx="1"/>
          </p:nvPr>
        </p:nvSpPr>
        <p:spPr>
          <a:xfrm>
            <a:off x="916516" y="1543576"/>
            <a:ext cx="10358967" cy="4514258"/>
          </a:xfrm>
        </p:spPr>
        <p:txBody>
          <a:bodyPr/>
          <a:lstStyle/>
          <a:p>
            <a:pPr marL="98425" indent="0">
              <a:buNone/>
            </a:pPr>
            <a:r>
              <a:rPr lang="en-US" sz="2000" b="0" dirty="0"/>
              <a:t>“[The manufacturers] today announced statistically significant topline results from the pivotal phase 3 SPLASH study evaluating the efficacy and safety of </a:t>
            </a:r>
            <a:r>
              <a:rPr lang="en-US" sz="2000" b="0" baseline="30000" dirty="0"/>
              <a:t>177</a:t>
            </a:r>
            <a:r>
              <a:rPr lang="en-US" sz="2000" b="0" dirty="0"/>
              <a:t>Lu-PNT2002, a prostate-specific membrane antigen (PSMA)-targeted radioligand therapy (RLT), in patients with metastatic castration-resistant prostate cancer (</a:t>
            </a:r>
            <a:r>
              <a:rPr lang="en-US" sz="2000" b="0" dirty="0" err="1"/>
              <a:t>mCRPC</a:t>
            </a:r>
            <a:r>
              <a:rPr lang="en-US" sz="2000" b="0" dirty="0"/>
              <a:t>) after progression on an androgen receptor pathway inhibitor (ARPI).</a:t>
            </a:r>
          </a:p>
          <a:p>
            <a:pPr marL="98425" indent="0">
              <a:buNone/>
            </a:pPr>
            <a:r>
              <a:rPr lang="en-US" sz="2000" b="0" dirty="0"/>
              <a:t>The SPLASH trial met its primary endpoint, demonstrating a median radiographic progression-free survival (</a:t>
            </a:r>
            <a:r>
              <a:rPr lang="en-US" sz="2000" b="0" dirty="0" err="1"/>
              <a:t>rPFS</a:t>
            </a:r>
            <a:r>
              <a:rPr lang="en-US" sz="2000" b="0" dirty="0"/>
              <a:t>) per blinded independent central review of 9.5 months for patients treated with </a:t>
            </a:r>
            <a:r>
              <a:rPr lang="en-US" sz="2000" b="0" baseline="30000" dirty="0"/>
              <a:t>177</a:t>
            </a:r>
            <a:r>
              <a:rPr lang="en-US" sz="2000" b="0" dirty="0"/>
              <a:t>Lu-PNT2002, compared to 6.0 months for patients treated with ARPI in the control arm, a statistically significant 29% reduction in the risk of radiographic progression or death (hazard ratio [HR] 0.71; </a:t>
            </a:r>
            <a:r>
              <a:rPr lang="en-US" sz="2000" b="0" i="1" dirty="0"/>
              <a:t>p</a:t>
            </a:r>
            <a:r>
              <a:rPr lang="en-US" sz="2000" b="0" dirty="0"/>
              <a:t> = 0.0088). At the time of the analysis, interim overall survival (OS) results were immature (46% of protocol-specified target OS events reached), the HR was 1.11. The companies expect additional, follow-up data in 2024 prior to the potential submission of a New Drug Application (NDA).”</a:t>
            </a:r>
            <a:endParaRPr lang="en-US" sz="2000" b="0" dirty="0">
              <a:latin typeface="+mn-lt"/>
            </a:endParaRPr>
          </a:p>
        </p:txBody>
      </p:sp>
      <p:sp>
        <p:nvSpPr>
          <p:cNvPr id="6" name="TextBox 5">
            <a:extLst>
              <a:ext uri="{FF2B5EF4-FFF2-40B4-BE49-F238E27FC236}">
                <a16:creationId xmlns:a16="http://schemas.microsoft.com/office/drawing/2014/main" id="{4CFADE0C-F38C-4145-85BA-89B9F8C094AD}"/>
              </a:ext>
            </a:extLst>
          </p:cNvPr>
          <p:cNvSpPr txBox="1"/>
          <p:nvPr/>
        </p:nvSpPr>
        <p:spPr>
          <a:xfrm>
            <a:off x="695400" y="6165304"/>
            <a:ext cx="10092778"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www.globenewswire.com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/news-release/2023/12/18/2797730/0/</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/Lantheus-and-POINT-Biopharma-Announce-Positive-Topline-Results-from-Pivotal-SPLASH-Trial-in-Metastatic-Castration-Resistant-Prostate-Cancer.html</a:t>
            </a:r>
          </a:p>
        </p:txBody>
      </p:sp>
      <p:sp>
        <p:nvSpPr>
          <p:cNvPr id="2" name="Title 2">
            <a:extLst>
              <a:ext uri="{FF2B5EF4-FFF2-40B4-BE49-F238E27FC236}">
                <a16:creationId xmlns:a16="http://schemas.microsoft.com/office/drawing/2014/main" id="{FDBFF9A9-A87A-AE81-D0BE-A5A4D9993DB9}"/>
              </a:ext>
            </a:extLst>
          </p:cNvPr>
          <p:cNvSpPr txBox="1">
            <a:spLocks/>
          </p:cNvSpPr>
          <p:nvPr/>
        </p:nvSpPr>
        <p:spPr bwMode="auto">
          <a:xfrm>
            <a:off x="1055440" y="22866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r>
              <a:rPr lang="en-US" dirty="0"/>
              <a:t>Positive Top-Line Results Announced from the Pivotal Phase III SPLASH Trial of </a:t>
            </a:r>
            <a:r>
              <a:rPr lang="en-US" baseline="30000" dirty="0"/>
              <a:t>177</a:t>
            </a:r>
            <a:r>
              <a:rPr lang="en-US" dirty="0"/>
              <a:t>Lu-PNT2002 for </a:t>
            </a:r>
            <a:r>
              <a:rPr lang="en-US" dirty="0" err="1"/>
              <a:t>mCRPC</a:t>
            </a:r>
            <a:endParaRPr lang="en-US" kern="0" dirty="0"/>
          </a:p>
          <a:p>
            <a:pPr algn="l"/>
            <a:r>
              <a:rPr lang="en-US" sz="2400" kern="0" dirty="0"/>
              <a:t>Press Release – December 18, 2023</a:t>
            </a:r>
          </a:p>
        </p:txBody>
      </p:sp>
    </p:spTree>
    <p:extLst>
      <p:ext uri="{BB962C8B-B14F-4D97-AF65-F5344CB8AC3E}">
        <p14:creationId xmlns:p14="http://schemas.microsoft.com/office/powerpoint/2010/main" val="2543144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E353-0840-EE1A-556E-B1F35198AEEF}"/>
              </a:ext>
            </a:extLst>
          </p:cNvPr>
          <p:cNvSpPr>
            <a:spLocks noGrp="1"/>
          </p:cNvSpPr>
          <p:nvPr>
            <p:ph type="title"/>
          </p:nvPr>
        </p:nvSpPr>
        <p:spPr>
          <a:xfrm>
            <a:off x="973138" y="302004"/>
            <a:ext cx="10001526" cy="1109918"/>
          </a:xfrm>
        </p:spPr>
        <p:txBody>
          <a:bodyPr>
            <a:normAutofit/>
          </a:bodyPr>
          <a:lstStyle/>
          <a:p>
            <a:pPr algn="ctr"/>
            <a:r>
              <a:rPr lang="en-US" b="1" dirty="0">
                <a:solidFill>
                  <a:schemeClr val="tx1"/>
                </a:solidFill>
                <a:latin typeface="Lora" pitchFamily="2" charset="0"/>
              </a:rPr>
              <a:t>PARP Monotherapy</a:t>
            </a:r>
            <a:br>
              <a:rPr lang="en-US" dirty="0">
                <a:solidFill>
                  <a:schemeClr val="tx1"/>
                </a:solidFill>
                <a:latin typeface="Lora" pitchFamily="2" charset="0"/>
              </a:rPr>
            </a:br>
            <a:r>
              <a:rPr lang="en-US">
                <a:solidFill>
                  <a:schemeClr val="tx1"/>
                </a:solidFill>
                <a:latin typeface="Lora" pitchFamily="2" charset="0"/>
              </a:rPr>
              <a:t>Overall survival</a:t>
            </a:r>
            <a:endParaRPr lang="en-US" dirty="0">
              <a:solidFill>
                <a:schemeClr val="tx1"/>
              </a:solidFill>
              <a:latin typeface="Lora" pitchFamily="2" charset="0"/>
            </a:endParaRPr>
          </a:p>
        </p:txBody>
      </p:sp>
      <p:pic>
        <p:nvPicPr>
          <p:cNvPr id="6" name="Content Placeholder 5">
            <a:extLst>
              <a:ext uri="{FF2B5EF4-FFF2-40B4-BE49-F238E27FC236}">
                <a16:creationId xmlns:a16="http://schemas.microsoft.com/office/drawing/2014/main" id="{8E20265F-CDBB-DFD2-299D-70FF0AAB5A1A}"/>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0550" y="2463700"/>
            <a:ext cx="5197517" cy="3425814"/>
          </a:xfrm>
        </p:spPr>
      </p:pic>
      <p:pic>
        <p:nvPicPr>
          <p:cNvPr id="8" name="Content Placeholder 7">
            <a:extLst>
              <a:ext uri="{FF2B5EF4-FFF2-40B4-BE49-F238E27FC236}">
                <a16:creationId xmlns:a16="http://schemas.microsoft.com/office/drawing/2014/main" id="{171ABEA0-27E1-2A41-7E0F-2A1A4489D095}"/>
              </a:ext>
            </a:extLst>
          </p:cNvPr>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7" r="2234"/>
          <a:stretch/>
        </p:blipFill>
        <p:spPr>
          <a:xfrm>
            <a:off x="6117069" y="2330727"/>
            <a:ext cx="5595470" cy="3864590"/>
          </a:xfrm>
        </p:spPr>
      </p:pic>
      <p:sp>
        <p:nvSpPr>
          <p:cNvPr id="9" name="TextBox 8">
            <a:extLst>
              <a:ext uri="{FF2B5EF4-FFF2-40B4-BE49-F238E27FC236}">
                <a16:creationId xmlns:a16="http://schemas.microsoft.com/office/drawing/2014/main" id="{17303999-AF88-918B-FA40-07FE5C6CDE76}"/>
              </a:ext>
            </a:extLst>
          </p:cNvPr>
          <p:cNvSpPr txBox="1"/>
          <p:nvPr/>
        </p:nvSpPr>
        <p:spPr>
          <a:xfrm>
            <a:off x="883305" y="1817370"/>
            <a:ext cx="46120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PROFOUND: Olaparib post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ARPi</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versus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ARPi</a:t>
            </a: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Cohort A: </a:t>
            </a:r>
            <a:r>
              <a:rPr kumimoji="0" lang="en-US" sz="1800" b="0" i="1" u="none" strike="noStrike" kern="1200" cap="none" spc="0" normalizeH="0" baseline="0" noProof="0" dirty="0">
                <a:ln>
                  <a:noFill/>
                </a:ln>
                <a:solidFill>
                  <a:prstClr val="black"/>
                </a:solidFill>
                <a:effectLst/>
                <a:uLnTx/>
                <a:uFillTx/>
                <a:latin typeface="Calibri" panose="020F0502020204030204"/>
                <a:ea typeface="MS PGothic" charset="0"/>
                <a:cs typeface="+mn-cs"/>
              </a:rPr>
              <a:t>BRCA1, BRCA2, or ATM </a:t>
            </a:r>
          </a:p>
        </p:txBody>
      </p:sp>
      <p:sp>
        <p:nvSpPr>
          <p:cNvPr id="10" name="TextBox 9">
            <a:extLst>
              <a:ext uri="{FF2B5EF4-FFF2-40B4-BE49-F238E27FC236}">
                <a16:creationId xmlns:a16="http://schemas.microsoft.com/office/drawing/2014/main" id="{F1A60482-E4B0-3583-A583-40105C5A65A5}"/>
              </a:ext>
            </a:extLst>
          </p:cNvPr>
          <p:cNvSpPr txBox="1"/>
          <p:nvPr/>
        </p:nvSpPr>
        <p:spPr>
          <a:xfrm>
            <a:off x="6595110" y="1817369"/>
            <a:ext cx="5006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Triton 2: Rucaparib post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ARPi</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and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OS by gene</a:t>
            </a:r>
          </a:p>
        </p:txBody>
      </p:sp>
      <p:sp>
        <p:nvSpPr>
          <p:cNvPr id="4" name="TextBox 3">
            <a:extLst>
              <a:ext uri="{FF2B5EF4-FFF2-40B4-BE49-F238E27FC236}">
                <a16:creationId xmlns:a16="http://schemas.microsoft.com/office/drawing/2014/main" id="{5DE4EAD1-6AB3-4EBC-EBD1-9DF257392E6E}"/>
              </a:ext>
            </a:extLst>
          </p:cNvPr>
          <p:cNvSpPr txBox="1"/>
          <p:nvPr/>
        </p:nvSpPr>
        <p:spPr>
          <a:xfrm>
            <a:off x="120511" y="6478162"/>
            <a:ext cx="273395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Alan H Bryce, MD. </a:t>
            </a:r>
          </a:p>
        </p:txBody>
      </p:sp>
    </p:spTree>
    <p:extLst>
      <p:ext uri="{BB962C8B-B14F-4D97-AF65-F5344CB8AC3E}">
        <p14:creationId xmlns:p14="http://schemas.microsoft.com/office/powerpoint/2010/main" val="2818380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DE7262-C9E7-8A4F-9497-4D193DFF8BE9}"/>
              </a:ext>
            </a:extLst>
          </p:cNvPr>
          <p:cNvSpPr>
            <a:spLocks noGrp="1"/>
          </p:cNvSpPr>
          <p:nvPr>
            <p:ph idx="1"/>
          </p:nvPr>
        </p:nvSpPr>
        <p:spPr>
          <a:xfrm>
            <a:off x="839416" y="1795062"/>
            <a:ext cx="10358967" cy="4514258"/>
          </a:xfrm>
        </p:spPr>
        <p:txBody>
          <a:bodyPr/>
          <a:lstStyle/>
          <a:p>
            <a:pPr marL="98425" indent="0">
              <a:buNone/>
            </a:pPr>
            <a:r>
              <a:rPr lang="en-US" sz="1800" b="0" dirty="0">
                <a:solidFill>
                  <a:schemeClr val="tx1"/>
                </a:solidFill>
                <a:latin typeface="Calibri" panose="020F0502020204030204" pitchFamily="34" charset="0"/>
                <a:cs typeface="Calibri" panose="020F0502020204030204" pitchFamily="34" charset="0"/>
              </a:rPr>
              <a:t>“… the Food and Drug Administration approved </a:t>
            </a:r>
            <a:r>
              <a:rPr lang="en-US" sz="1800" b="0" dirty="0" err="1">
                <a:solidFill>
                  <a:schemeClr val="tx1"/>
                </a:solidFill>
                <a:latin typeface="Calibri" panose="020F0502020204030204" pitchFamily="34" charset="0"/>
                <a:cs typeface="Calibri" panose="020F0502020204030204" pitchFamily="34" charset="0"/>
              </a:rPr>
              <a:t>olaparib</a:t>
            </a:r>
            <a:r>
              <a:rPr lang="en-US" sz="1800" b="0" dirty="0">
                <a:solidFill>
                  <a:schemeClr val="tx1"/>
                </a:solidFill>
                <a:latin typeface="Calibri" panose="020F0502020204030204" pitchFamily="34" charset="0"/>
                <a:cs typeface="Calibri" panose="020F0502020204030204" pitchFamily="34" charset="0"/>
              </a:rPr>
              <a:t> with abiraterone and prednisone (or prednisolone) for adult patients with deleterious or suspected deleterious BRCA-mutated (</a:t>
            </a:r>
            <a:r>
              <a:rPr lang="en-US" sz="1800" b="0" dirty="0" err="1">
                <a:solidFill>
                  <a:schemeClr val="tx1"/>
                </a:solidFill>
                <a:latin typeface="Calibri" panose="020F0502020204030204" pitchFamily="34" charset="0"/>
                <a:cs typeface="Calibri" panose="020F0502020204030204" pitchFamily="34" charset="0"/>
              </a:rPr>
              <a:t>BRCAm</a:t>
            </a:r>
            <a:r>
              <a:rPr lang="en-US" sz="1800" b="0" dirty="0">
                <a:solidFill>
                  <a:schemeClr val="tx1"/>
                </a:solidFill>
                <a:latin typeface="Calibri" panose="020F0502020204030204" pitchFamily="34" charset="0"/>
                <a:cs typeface="Calibri" panose="020F0502020204030204" pitchFamily="34" charset="0"/>
              </a:rPr>
              <a:t>) metastatic castration-resistant prostate cancer (</a:t>
            </a:r>
            <a:r>
              <a:rPr lang="en-US" sz="1800" b="0" dirty="0" err="1">
                <a:solidFill>
                  <a:schemeClr val="tx1"/>
                </a:solidFill>
                <a:latin typeface="Calibri" panose="020F0502020204030204" pitchFamily="34" charset="0"/>
                <a:cs typeface="Calibri" panose="020F0502020204030204" pitchFamily="34" charset="0"/>
              </a:rPr>
              <a:t>mCRPC</a:t>
            </a:r>
            <a:r>
              <a:rPr lang="en-US" sz="1800" b="0" dirty="0">
                <a:solidFill>
                  <a:schemeClr val="tx1"/>
                </a:solidFill>
                <a:latin typeface="Calibri" panose="020F0502020204030204" pitchFamily="34" charset="0"/>
                <a:cs typeface="Calibri" panose="020F0502020204030204" pitchFamily="34" charset="0"/>
              </a:rPr>
              <a:t>), as determined by an FDA-approved companion diagnostic test.</a:t>
            </a:r>
          </a:p>
          <a:p>
            <a:pPr marL="98425" indent="0">
              <a:buNone/>
            </a:pPr>
            <a:r>
              <a:rPr lang="en-US" sz="1800" b="0" dirty="0">
                <a:solidFill>
                  <a:schemeClr val="tx1"/>
                </a:solidFill>
                <a:latin typeface="Calibri" panose="020F0502020204030204" pitchFamily="34" charset="0"/>
                <a:cs typeface="Calibri" panose="020F0502020204030204" pitchFamily="34" charset="0"/>
              </a:rPr>
              <a:t>Efficacy was evaluated in the </a:t>
            </a:r>
            <a:r>
              <a:rPr lang="en-US" sz="1800" b="0" dirty="0" err="1">
                <a:solidFill>
                  <a:schemeClr val="tx1"/>
                </a:solidFill>
                <a:latin typeface="Calibri" panose="020F0502020204030204" pitchFamily="34" charset="0"/>
                <a:cs typeface="Calibri" panose="020F0502020204030204" pitchFamily="34" charset="0"/>
              </a:rPr>
              <a:t>PROpel</a:t>
            </a:r>
            <a:r>
              <a:rPr lang="en-US" sz="1800" b="0" dirty="0">
                <a:solidFill>
                  <a:schemeClr val="tx1"/>
                </a:solidFill>
                <a:latin typeface="Calibri" panose="020F0502020204030204" pitchFamily="34" charset="0"/>
                <a:cs typeface="Calibri" panose="020F0502020204030204" pitchFamily="34" charset="0"/>
              </a:rPr>
              <a:t> trial (NCT03732820) that enrolled 796 patients with </a:t>
            </a:r>
            <a:r>
              <a:rPr lang="en-US" sz="1800" b="0" dirty="0" err="1">
                <a:solidFill>
                  <a:schemeClr val="tx1"/>
                </a:solidFill>
                <a:latin typeface="Calibri" panose="020F0502020204030204" pitchFamily="34" charset="0"/>
                <a:cs typeface="Calibri" panose="020F0502020204030204" pitchFamily="34" charset="0"/>
              </a:rPr>
              <a:t>mCRPC</a:t>
            </a:r>
            <a:r>
              <a:rPr lang="en-US" sz="1800" b="0" dirty="0">
                <a:solidFill>
                  <a:schemeClr val="tx1"/>
                </a:solidFill>
                <a:latin typeface="Calibri" panose="020F0502020204030204" pitchFamily="34" charset="0"/>
                <a:cs typeface="Calibri" panose="020F0502020204030204" pitchFamily="34" charset="0"/>
              </a:rPr>
              <a:t>, Patients were randomized (1:1) to receive either </a:t>
            </a:r>
            <a:r>
              <a:rPr lang="en-US" sz="1800" b="0" dirty="0" err="1">
                <a:solidFill>
                  <a:schemeClr val="tx1"/>
                </a:solidFill>
                <a:latin typeface="Calibri" panose="020F0502020204030204" pitchFamily="34" charset="0"/>
                <a:cs typeface="Calibri" panose="020F0502020204030204" pitchFamily="34" charset="0"/>
              </a:rPr>
              <a:t>olaparib</a:t>
            </a:r>
            <a:r>
              <a:rPr lang="en-US" sz="1800" b="0" dirty="0">
                <a:solidFill>
                  <a:schemeClr val="tx1"/>
                </a:solidFill>
                <a:latin typeface="Calibri" panose="020F0502020204030204" pitchFamily="34" charset="0"/>
                <a:cs typeface="Calibri" panose="020F0502020204030204" pitchFamily="34" charset="0"/>
              </a:rPr>
              <a:t> with abiraterone or placebo with abiraterone and also received prednisone or prednisolone. The major efficacy outcome measure was investigator-assessed radiological progression-free survival (</a:t>
            </a:r>
            <a:r>
              <a:rPr lang="en-US" sz="1800" b="0" dirty="0" err="1">
                <a:solidFill>
                  <a:schemeClr val="tx1"/>
                </a:solidFill>
                <a:latin typeface="Calibri" panose="020F0502020204030204" pitchFamily="34" charset="0"/>
                <a:cs typeface="Calibri" panose="020F0502020204030204" pitchFamily="34" charset="0"/>
              </a:rPr>
              <a:t>rPFS</a:t>
            </a:r>
            <a:r>
              <a:rPr lang="en-US" sz="1800" b="0" dirty="0">
                <a:solidFill>
                  <a:schemeClr val="tx1"/>
                </a:solidFill>
                <a:latin typeface="Calibri" panose="020F0502020204030204" pitchFamily="34" charset="0"/>
                <a:cs typeface="Calibri" panose="020F0502020204030204" pitchFamily="34" charset="0"/>
              </a:rPr>
              <a:t>) per RECIST version 1.1 for soft tissue and Prostate Cancer Working Group criteria for bone lesions. Overall survival (OS) was an additional endpoint.</a:t>
            </a:r>
          </a:p>
          <a:p>
            <a:pPr marL="98425" indent="0">
              <a:buNone/>
            </a:pPr>
            <a:r>
              <a:rPr lang="en-US" sz="1800" b="0" dirty="0"/>
              <a:t>The recommended </a:t>
            </a:r>
            <a:r>
              <a:rPr lang="en-US" sz="1800" b="0" dirty="0" err="1"/>
              <a:t>olaparib</a:t>
            </a:r>
            <a:r>
              <a:rPr lang="en-US" sz="1800" b="0" dirty="0"/>
              <a:t> dose is 300 mg taken orally twice daily with or without food. The recommended abiraterone dose is 1000 mg taken orally once daily. Abiraterone should be administered with prednisone or prednisolone 5 mg orally twice daily. Patients should also receive a GnRH analog concurrently or should have had a prior bilateral orchiectomy.”</a:t>
            </a:r>
          </a:p>
        </p:txBody>
      </p:sp>
      <p:sp>
        <p:nvSpPr>
          <p:cNvPr id="6" name="TextBox 5">
            <a:extLst>
              <a:ext uri="{FF2B5EF4-FFF2-40B4-BE49-F238E27FC236}">
                <a16:creationId xmlns:a16="http://schemas.microsoft.com/office/drawing/2014/main" id="{4CFADE0C-F38C-4145-85BA-89B9F8C094AD}"/>
              </a:ext>
            </a:extLst>
          </p:cNvPr>
          <p:cNvSpPr txBox="1"/>
          <p:nvPr/>
        </p:nvSpPr>
        <p:spPr>
          <a:xfrm>
            <a:off x="238773" y="6286042"/>
            <a:ext cx="11062685"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/drugs/drug-approvals-and-databases/fda-approves-olaparib-abiraterone-and-prednisone-or-prednisolone-brca-mutated-metastatic-castration</a:t>
            </a:r>
          </a:p>
        </p:txBody>
      </p:sp>
      <p:sp>
        <p:nvSpPr>
          <p:cNvPr id="2" name="Title 3">
            <a:extLst>
              <a:ext uri="{FF2B5EF4-FFF2-40B4-BE49-F238E27FC236}">
                <a16:creationId xmlns:a16="http://schemas.microsoft.com/office/drawing/2014/main" id="{C951ADA2-AF6A-268A-D010-CDBA38C1002F}"/>
              </a:ext>
            </a:extLst>
          </p:cNvPr>
          <p:cNvSpPr txBox="1">
            <a:spLocks/>
          </p:cNvSpPr>
          <p:nvPr/>
        </p:nvSpPr>
        <p:spPr bwMode="auto">
          <a:xfrm>
            <a:off x="916516" y="4046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FDA Approves Olaparib with Abiraterone and Prednisone (or Prednisolone) for </a:t>
            </a:r>
            <a:r>
              <a:rPr kumimoji="0" lang="en-US" sz="3000" b="1" i="0" u="none" strike="noStrike" kern="1200" cap="none" spc="0" normalizeH="0" baseline="0" noProof="0" dirty="0" err="1">
                <a:ln>
                  <a:noFill/>
                </a:ln>
                <a:solidFill>
                  <a:srgbClr val="3333FF"/>
                </a:solidFill>
                <a:effectLst/>
                <a:uLnTx/>
                <a:uFillTx/>
                <a:latin typeface="Calibri"/>
                <a:ea typeface="MS PGothic" pitchFamily="34" charset="-128"/>
                <a:cs typeface="Calibri"/>
              </a:rPr>
              <a:t>mCRPC</a:t>
            </a: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 with a BRCA Mutation</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0" cap="none" spc="0" normalizeH="0" baseline="0" noProof="0" dirty="0">
                <a:ln>
                  <a:noFill/>
                </a:ln>
                <a:solidFill>
                  <a:srgbClr val="3333FF"/>
                </a:solidFill>
                <a:effectLst/>
                <a:uLnTx/>
                <a:uFillTx/>
                <a:latin typeface="Calibri"/>
                <a:ea typeface="MS PGothic" pitchFamily="34" charset="-128"/>
                <a:cs typeface="Calibri"/>
              </a:rPr>
              <a:t>Press Release – May 31, 2023</a:t>
            </a:r>
          </a:p>
        </p:txBody>
      </p:sp>
    </p:spTree>
    <p:extLst>
      <p:ext uri="{BB962C8B-B14F-4D97-AF65-F5344CB8AC3E}">
        <p14:creationId xmlns:p14="http://schemas.microsoft.com/office/powerpoint/2010/main" val="79739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id="{4663E4C5-717D-43A7-CA3B-22FFCEF95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22" y="980728"/>
            <a:ext cx="10344755" cy="4608512"/>
          </a:xfrm>
          <a:prstGeom prst="rect">
            <a:avLst/>
          </a:prstGeom>
        </p:spPr>
      </p:pic>
      <p:sp>
        <p:nvSpPr>
          <p:cNvPr id="4" name="TextBox 3">
            <a:extLst>
              <a:ext uri="{FF2B5EF4-FFF2-40B4-BE49-F238E27FC236}">
                <a16:creationId xmlns:a16="http://schemas.microsoft.com/office/drawing/2014/main" id="{4DF50DBF-5C6C-AC87-B996-C7B2A4369A6C}"/>
              </a:ext>
            </a:extLst>
          </p:cNvPr>
          <p:cNvSpPr txBox="1"/>
          <p:nvPr/>
        </p:nvSpPr>
        <p:spPr>
          <a:xfrm>
            <a:off x="5880364" y="1037927"/>
            <a:ext cx="5388013"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Arial" pitchFamily="-72" charset="0"/>
                <a:ea typeface="MS PGothic" charset="0"/>
              </a:rPr>
              <a:t>Lancet Oncol </a:t>
            </a:r>
            <a:r>
              <a:rPr kumimoji="0" lang="en-US" sz="2400" b="1" i="0" u="none" strike="noStrike" kern="1200" cap="none" spc="0" normalizeH="0" baseline="0" noProof="0" dirty="0">
                <a:ln>
                  <a:noFill/>
                </a:ln>
                <a:solidFill>
                  <a:srgbClr val="C00000"/>
                </a:solidFill>
                <a:effectLst/>
                <a:uLnTx/>
                <a:uFillTx/>
                <a:latin typeface="Arial" pitchFamily="-72" charset="0"/>
                <a:ea typeface="MS PGothic" charset="0"/>
              </a:rPr>
              <a:t>2023;24(10):1094-108</a:t>
            </a:r>
          </a:p>
        </p:txBody>
      </p:sp>
    </p:spTree>
    <p:extLst>
      <p:ext uri="{BB962C8B-B14F-4D97-AF65-F5344CB8AC3E}">
        <p14:creationId xmlns:p14="http://schemas.microsoft.com/office/powerpoint/2010/main" val="20478342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67579"/>
            <a:ext cx="10358967" cy="1143000"/>
          </a:xfrm>
        </p:spPr>
        <p:txBody>
          <a:bodyPr/>
          <a:lstStyle/>
          <a:p>
            <a:pPr algn="l"/>
            <a:r>
              <a:rPr lang="en-US" kern="1200" dirty="0" err="1">
                <a:solidFill>
                  <a:srgbClr val="0432FF"/>
                </a:solidFill>
                <a:latin typeface="Calibri" panose="020F0502020204030204" pitchFamily="34" charset="0"/>
                <a:ea typeface="+mn-ea"/>
                <a:cs typeface="Calibri" panose="020F0502020204030204" pitchFamily="34" charset="0"/>
              </a:rPr>
              <a:t>PROpel</a:t>
            </a:r>
            <a:r>
              <a:rPr lang="en-US" kern="1200" dirty="0">
                <a:solidFill>
                  <a:srgbClr val="0432FF"/>
                </a:solidFill>
                <a:latin typeface="Calibri" panose="020F0502020204030204" pitchFamily="34" charset="0"/>
                <a:ea typeface="+mn-ea"/>
                <a:cs typeface="Calibri" panose="020F0502020204030204" pitchFamily="34" charset="0"/>
              </a:rPr>
              <a:t> Trial: Final Prespecified Overall Survival Results in </a:t>
            </a:r>
            <a:br>
              <a:rPr lang="en-US" kern="1200" dirty="0">
                <a:solidFill>
                  <a:srgbClr val="0432FF"/>
                </a:solidFill>
                <a:latin typeface="Calibri" panose="020F0502020204030204" pitchFamily="34" charset="0"/>
                <a:ea typeface="+mn-ea"/>
                <a:cs typeface="Calibri" panose="020F0502020204030204" pitchFamily="34" charset="0"/>
              </a:rPr>
            </a:br>
            <a:r>
              <a:rPr lang="en-US" kern="1200" dirty="0">
                <a:solidFill>
                  <a:srgbClr val="0432FF"/>
                </a:solidFill>
                <a:latin typeface="Calibri" panose="020F0502020204030204" pitchFamily="34" charset="0"/>
                <a:ea typeface="+mn-ea"/>
                <a:cs typeface="Calibri" panose="020F0502020204030204" pitchFamily="34" charset="0"/>
              </a:rPr>
              <a:t>Intent-to-Treat Population</a:t>
            </a:r>
          </a:p>
        </p:txBody>
      </p:sp>
      <p:sp>
        <p:nvSpPr>
          <p:cNvPr id="3" name="TextBox 2">
            <a:extLst>
              <a:ext uri="{FF2B5EF4-FFF2-40B4-BE49-F238E27FC236}">
                <a16:creationId xmlns:a16="http://schemas.microsoft.com/office/drawing/2014/main" id="{DD370FEA-B399-EF4D-E704-EB4B61D0A4C6}"/>
              </a:ext>
            </a:extLst>
          </p:cNvPr>
          <p:cNvSpPr txBox="1"/>
          <p:nvPr/>
        </p:nvSpPr>
        <p:spPr>
          <a:xfrm>
            <a:off x="263352" y="6513294"/>
            <a:ext cx="400135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Saad 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2023;24(10):1094-108.</a:t>
            </a:r>
          </a:p>
        </p:txBody>
      </p:sp>
      <p:pic>
        <p:nvPicPr>
          <p:cNvPr id="7" name="Picture 6" descr="A graph of a number of events&#10;&#10;Description automatically generated">
            <a:extLst>
              <a:ext uri="{FF2B5EF4-FFF2-40B4-BE49-F238E27FC236}">
                <a16:creationId xmlns:a16="http://schemas.microsoft.com/office/drawing/2014/main" id="{2802C590-D8A7-54C0-6B09-ABA710000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1220422"/>
            <a:ext cx="8760649" cy="4962996"/>
          </a:xfrm>
          <a:prstGeom prst="rect">
            <a:avLst/>
          </a:prstGeom>
        </p:spPr>
      </p:pic>
    </p:spTree>
    <p:extLst>
      <p:ext uri="{BB962C8B-B14F-4D97-AF65-F5344CB8AC3E}">
        <p14:creationId xmlns:p14="http://schemas.microsoft.com/office/powerpoint/2010/main" val="1067522391"/>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7" y="227013"/>
            <a:ext cx="9936242"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PROpel: Overall Survival (OS) in HRRm and Non-</a:t>
            </a:r>
            <a:r>
              <a:rPr lang="en-US" kern="1200" dirty="0" err="1">
                <a:solidFill>
                  <a:srgbClr val="0432FF"/>
                </a:solidFill>
                <a:latin typeface="Calibri" panose="020F0502020204030204" pitchFamily="34" charset="0"/>
                <a:ea typeface="+mn-ea"/>
                <a:cs typeface="Calibri" panose="020F0502020204030204" pitchFamily="34" charset="0"/>
              </a:rPr>
              <a:t>HRRm</a:t>
            </a:r>
            <a:r>
              <a:rPr lang="en-US" kern="1200" dirty="0">
                <a:solidFill>
                  <a:srgbClr val="0432FF"/>
                </a:solidFill>
                <a:latin typeface="Calibri" panose="020F0502020204030204" pitchFamily="34" charset="0"/>
                <a:ea typeface="+mn-ea"/>
                <a:cs typeface="Calibri" panose="020F0502020204030204" pitchFamily="34" charset="0"/>
              </a:rPr>
              <a:t> Subgroups (DCO3)</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89118" y="1268760"/>
            <a:ext cx="10890596" cy="480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D370FEA-B399-EF4D-E704-EB4B61D0A4C6}"/>
              </a:ext>
            </a:extLst>
          </p:cNvPr>
          <p:cNvSpPr txBox="1"/>
          <p:nvPr/>
        </p:nvSpPr>
        <p:spPr>
          <a:xfrm>
            <a:off x="263352" y="6513294"/>
            <a:ext cx="571310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Clarke N et al. Genitourinary Cancers Symposium 2023;Abstract LBA16.</a:t>
            </a:r>
          </a:p>
        </p:txBody>
      </p:sp>
      <p:sp>
        <p:nvSpPr>
          <p:cNvPr id="4" name="TextBox 3">
            <a:extLst>
              <a:ext uri="{FF2B5EF4-FFF2-40B4-BE49-F238E27FC236}">
                <a16:creationId xmlns:a16="http://schemas.microsoft.com/office/drawing/2014/main" id="{D5A9E654-8CCE-303F-AD98-4209C290B887}"/>
              </a:ext>
            </a:extLst>
          </p:cNvPr>
          <p:cNvSpPr txBox="1"/>
          <p:nvPr/>
        </p:nvSpPr>
        <p:spPr>
          <a:xfrm>
            <a:off x="389118" y="6076849"/>
            <a:ext cx="427431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HRRm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homologous recombination repair mutation</a:t>
            </a:r>
          </a:p>
        </p:txBody>
      </p:sp>
    </p:spTree>
    <p:extLst>
      <p:ext uri="{BB962C8B-B14F-4D97-AF65-F5344CB8AC3E}">
        <p14:creationId xmlns:p14="http://schemas.microsoft.com/office/powerpoint/2010/main" val="398776455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DE7262-C9E7-8A4F-9497-4D193DFF8BE9}"/>
              </a:ext>
            </a:extLst>
          </p:cNvPr>
          <p:cNvSpPr>
            <a:spLocks noGrp="1"/>
          </p:cNvSpPr>
          <p:nvPr>
            <p:ph idx="1"/>
          </p:nvPr>
        </p:nvSpPr>
        <p:spPr>
          <a:xfrm>
            <a:off x="839416" y="1651046"/>
            <a:ext cx="10358967" cy="4514258"/>
          </a:xfrm>
        </p:spPr>
        <p:txBody>
          <a:bodyPr/>
          <a:lstStyle/>
          <a:p>
            <a:pPr marL="98425" indent="0">
              <a:buNone/>
            </a:pPr>
            <a:r>
              <a:rPr lang="en-US" sz="1800" b="0" dirty="0">
                <a:solidFill>
                  <a:schemeClr val="tx1"/>
                </a:solidFill>
                <a:latin typeface="Calibri" panose="020F0502020204030204" pitchFamily="34" charset="0"/>
                <a:cs typeface="Calibri" panose="020F0502020204030204" pitchFamily="34" charset="0"/>
              </a:rPr>
              <a:t>“... the Food and Drug Administration approved the fixed dose combination of niraparib and abiraterone acetate, with prednisone, for adult patients with deleterious or suspected deleterious BRCA-mutated castration-resistant prostate cancer (</a:t>
            </a:r>
            <a:r>
              <a:rPr lang="en-US" sz="1800" b="0" dirty="0" err="1">
                <a:solidFill>
                  <a:schemeClr val="tx1"/>
                </a:solidFill>
                <a:latin typeface="Calibri" panose="020F0502020204030204" pitchFamily="34" charset="0"/>
                <a:cs typeface="Calibri" panose="020F0502020204030204" pitchFamily="34" charset="0"/>
              </a:rPr>
              <a:t>mCRPC</a:t>
            </a:r>
            <a:r>
              <a:rPr lang="en-US" sz="1800" b="0" dirty="0">
                <a:solidFill>
                  <a:schemeClr val="tx1"/>
                </a:solidFill>
                <a:latin typeface="Calibri" panose="020F0502020204030204" pitchFamily="34" charset="0"/>
                <a:cs typeface="Calibri" panose="020F0502020204030204" pitchFamily="34" charset="0"/>
              </a:rPr>
              <a:t>), as determined by an FDA-approved test.</a:t>
            </a:r>
          </a:p>
          <a:p>
            <a:pPr marL="98425" indent="0">
              <a:buNone/>
            </a:pPr>
            <a:r>
              <a:rPr lang="en-US" sz="1800" b="0" dirty="0">
                <a:solidFill>
                  <a:schemeClr val="tx1"/>
                </a:solidFill>
                <a:latin typeface="Calibri" panose="020F0502020204030204" pitchFamily="34" charset="0"/>
                <a:cs typeface="Calibri" panose="020F0502020204030204" pitchFamily="34" charset="0"/>
              </a:rPr>
              <a:t>Efficacy was evaluated in Cohort 1 of MAGNITUDE (NCT03748641), a randomized, double-blind, placebo-controlled trial enrolling 423 patients with homologous recombination repair (HRR) gene-mutated </a:t>
            </a:r>
            <a:r>
              <a:rPr lang="en-US" sz="1800" b="0" dirty="0" err="1">
                <a:solidFill>
                  <a:schemeClr val="tx1"/>
                </a:solidFill>
                <a:latin typeface="Calibri" panose="020F0502020204030204" pitchFamily="34" charset="0"/>
                <a:cs typeface="Calibri" panose="020F0502020204030204" pitchFamily="34" charset="0"/>
              </a:rPr>
              <a:t>mCRPC</a:t>
            </a:r>
            <a:r>
              <a:rPr lang="en-US" sz="1800" b="0" dirty="0">
                <a:solidFill>
                  <a:schemeClr val="tx1"/>
                </a:solidFill>
                <a:latin typeface="Calibri" panose="020F0502020204030204" pitchFamily="34" charset="0"/>
                <a:cs typeface="Calibri" panose="020F0502020204030204" pitchFamily="34" charset="0"/>
              </a:rPr>
              <a:t>. Patients were randomized (1:1) to receive niraparib 200 mg and abiraterone acetate 1,000 mg plus prednisone 10 mg daily or placebo and abiraterone acetate plus prednisone daily. The major efficacy outcome measure was radiographic progression-free survival (</a:t>
            </a:r>
            <a:r>
              <a:rPr lang="en-US" sz="1800" b="0" dirty="0" err="1">
                <a:solidFill>
                  <a:schemeClr val="tx1"/>
                </a:solidFill>
                <a:latin typeface="Calibri" panose="020F0502020204030204" pitchFamily="34" charset="0"/>
                <a:cs typeface="Calibri" panose="020F0502020204030204" pitchFamily="34" charset="0"/>
              </a:rPr>
              <a:t>rPFS</a:t>
            </a:r>
            <a:r>
              <a:rPr lang="en-US" sz="1800" b="0" dirty="0">
                <a:solidFill>
                  <a:schemeClr val="tx1"/>
                </a:solidFill>
                <a:latin typeface="Calibri" panose="020F0502020204030204" pitchFamily="34" charset="0"/>
                <a:cs typeface="Calibri" panose="020F0502020204030204" pitchFamily="34" charset="0"/>
              </a:rPr>
              <a:t>) per RECIST version 1.1 for soft tissue and Prostate Cancer Working Group 3 criteria for bone, assessed by blinded independent central review. Overall survival (OS) was an additional endpoint.</a:t>
            </a:r>
          </a:p>
          <a:p>
            <a:pPr marL="98425" indent="0">
              <a:buNone/>
            </a:pPr>
            <a:r>
              <a:rPr lang="en-US" sz="1800" b="0" dirty="0"/>
              <a:t>The recommended dose is 200 mg niraparib and 1,000 mg abiraterone acetate taken orally once daily in combination with 10 mg of prednisone daily until disease progression or unacceptable toxicity. Patients receiving niraparib and abiraterone acetate plus prednisone should also receive a GnRH analog concurrently or should have had bilateral orchiectomy.”</a:t>
            </a:r>
          </a:p>
        </p:txBody>
      </p:sp>
      <p:sp>
        <p:nvSpPr>
          <p:cNvPr id="6" name="TextBox 5">
            <a:extLst>
              <a:ext uri="{FF2B5EF4-FFF2-40B4-BE49-F238E27FC236}">
                <a16:creationId xmlns:a16="http://schemas.microsoft.com/office/drawing/2014/main" id="{4CFADE0C-F38C-4145-85BA-89B9F8C094AD}"/>
              </a:ext>
            </a:extLst>
          </p:cNvPr>
          <p:cNvSpPr txBox="1"/>
          <p:nvPr/>
        </p:nvSpPr>
        <p:spPr>
          <a:xfrm>
            <a:off x="238773" y="6286042"/>
            <a:ext cx="11062685"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/drugs/resources-information-approved-drugs/fda-approves-niraparib-and-abiraterone-acetate-plus-prednisone-brca-mutated-metastatic-castration</a:t>
            </a:r>
          </a:p>
        </p:txBody>
      </p:sp>
      <p:sp>
        <p:nvSpPr>
          <p:cNvPr id="2" name="Title 3">
            <a:extLst>
              <a:ext uri="{FF2B5EF4-FFF2-40B4-BE49-F238E27FC236}">
                <a16:creationId xmlns:a16="http://schemas.microsoft.com/office/drawing/2014/main" id="{C951ADA2-AF6A-268A-D010-CDBA38C1002F}"/>
              </a:ext>
            </a:extLst>
          </p:cNvPr>
          <p:cNvSpPr txBox="1">
            <a:spLocks/>
          </p:cNvSpPr>
          <p:nvPr/>
        </p:nvSpPr>
        <p:spPr bwMode="auto">
          <a:xfrm>
            <a:off x="916516" y="269776"/>
            <a:ext cx="102818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FDA Approves Niraparib and Abiraterone Acetate with Prednisone for </a:t>
            </a:r>
            <a:r>
              <a:rPr kumimoji="0" lang="en-US" sz="3000" b="1" i="0" u="none" strike="noStrike" kern="1200" cap="none" spc="0" normalizeH="0" baseline="0" noProof="0" dirty="0" err="1">
                <a:ln>
                  <a:noFill/>
                </a:ln>
                <a:solidFill>
                  <a:srgbClr val="3333FF"/>
                </a:solidFill>
                <a:effectLst/>
                <a:uLnTx/>
                <a:uFillTx/>
                <a:latin typeface="Calibri"/>
                <a:ea typeface="MS PGothic" pitchFamily="34" charset="-128"/>
                <a:cs typeface="Calibri"/>
              </a:rPr>
              <a:t>mCRPC</a:t>
            </a: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 with a BRCA Mutation</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0" cap="none" spc="0" normalizeH="0" baseline="0" noProof="0" dirty="0">
                <a:ln>
                  <a:noFill/>
                </a:ln>
                <a:solidFill>
                  <a:srgbClr val="3333FF"/>
                </a:solidFill>
                <a:effectLst/>
                <a:uLnTx/>
                <a:uFillTx/>
                <a:latin typeface="Calibri"/>
                <a:ea typeface="MS PGothic" pitchFamily="34" charset="-128"/>
                <a:cs typeface="Calibri"/>
              </a:rPr>
              <a:t>Press Release – August 11, 2023</a:t>
            </a:r>
          </a:p>
        </p:txBody>
      </p:sp>
    </p:spTree>
    <p:extLst>
      <p:ext uri="{BB962C8B-B14F-4D97-AF65-F5344CB8AC3E}">
        <p14:creationId xmlns:p14="http://schemas.microsoft.com/office/powerpoint/2010/main" val="3372996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id="{EC14AE7F-A49B-7659-372D-90B0A377B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294943"/>
            <a:ext cx="10801200" cy="4954812"/>
          </a:xfrm>
          <a:prstGeom prst="rect">
            <a:avLst/>
          </a:prstGeom>
        </p:spPr>
      </p:pic>
      <p:sp>
        <p:nvSpPr>
          <p:cNvPr id="6" name="Rectangle 5">
            <a:extLst>
              <a:ext uri="{FF2B5EF4-FFF2-40B4-BE49-F238E27FC236}">
                <a16:creationId xmlns:a16="http://schemas.microsoft.com/office/drawing/2014/main" id="{434B94F8-5EC4-222D-EBF5-8A7141AD4FD9}"/>
              </a:ext>
            </a:extLst>
          </p:cNvPr>
          <p:cNvSpPr/>
          <p:nvPr/>
        </p:nvSpPr>
        <p:spPr bwMode="auto">
          <a:xfrm>
            <a:off x="551384" y="5229200"/>
            <a:ext cx="10801200" cy="6486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949D7495-CD3F-B937-4DEB-20488CF2BB03}"/>
              </a:ext>
            </a:extLst>
          </p:cNvPr>
          <p:cNvSpPr txBox="1"/>
          <p:nvPr/>
        </p:nvSpPr>
        <p:spPr>
          <a:xfrm>
            <a:off x="8826985" y="5348360"/>
            <a:ext cx="2520241"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5228"/>
                </a:solidFill>
                <a:effectLst/>
                <a:uLnTx/>
                <a:uFillTx/>
                <a:latin typeface="Calibri"/>
                <a:ea typeface="MS PGothic" charset="0"/>
                <a:cs typeface="+mn-cs"/>
              </a:rPr>
              <a:t>2023;34(9):772-82  </a:t>
            </a:r>
          </a:p>
        </p:txBody>
      </p:sp>
    </p:spTree>
    <p:extLst>
      <p:ext uri="{BB962C8B-B14F-4D97-AF65-F5344CB8AC3E}">
        <p14:creationId xmlns:p14="http://schemas.microsoft.com/office/powerpoint/2010/main" val="3504958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DE7262-C9E7-8A4F-9497-4D193DFF8BE9}"/>
              </a:ext>
            </a:extLst>
          </p:cNvPr>
          <p:cNvSpPr>
            <a:spLocks noGrp="1"/>
          </p:cNvSpPr>
          <p:nvPr>
            <p:ph idx="1"/>
          </p:nvPr>
        </p:nvSpPr>
        <p:spPr>
          <a:xfrm>
            <a:off x="839416" y="1795062"/>
            <a:ext cx="10358967" cy="4514258"/>
          </a:xfrm>
        </p:spPr>
        <p:txBody>
          <a:bodyPr/>
          <a:lstStyle/>
          <a:p>
            <a:pPr marL="98425" indent="0">
              <a:buNone/>
            </a:pPr>
            <a:r>
              <a:rPr lang="en-US" sz="1900" b="0" dirty="0">
                <a:solidFill>
                  <a:schemeClr val="tx1"/>
                </a:solidFill>
                <a:latin typeface="Calibri" panose="020F0502020204030204" pitchFamily="34" charset="0"/>
                <a:cs typeface="Calibri" panose="020F0502020204030204" pitchFamily="34" charset="0"/>
              </a:rPr>
              <a:t>“… the Food and Drug Administration approved </a:t>
            </a:r>
            <a:r>
              <a:rPr lang="en-US" sz="1900" b="0" dirty="0" err="1">
                <a:solidFill>
                  <a:schemeClr val="tx1"/>
                </a:solidFill>
                <a:latin typeface="Calibri" panose="020F0502020204030204" pitchFamily="34" charset="0"/>
                <a:cs typeface="Calibri" panose="020F0502020204030204" pitchFamily="34" charset="0"/>
              </a:rPr>
              <a:t>talazoparib</a:t>
            </a:r>
            <a:r>
              <a:rPr lang="en-US" sz="1900" b="0" dirty="0">
                <a:solidFill>
                  <a:schemeClr val="tx1"/>
                </a:solidFill>
                <a:latin typeface="Calibri" panose="020F0502020204030204" pitchFamily="34" charset="0"/>
                <a:cs typeface="Calibri" panose="020F0502020204030204" pitchFamily="34" charset="0"/>
              </a:rPr>
              <a:t> with enzalutamide for homologous recombination repair (HRR) gene-mutated metastatic castration-resistant prostate cancer (</a:t>
            </a:r>
            <a:r>
              <a:rPr lang="en-US" sz="1900" b="0" dirty="0" err="1">
                <a:solidFill>
                  <a:schemeClr val="tx1"/>
                </a:solidFill>
                <a:latin typeface="Calibri" panose="020F0502020204030204" pitchFamily="34" charset="0"/>
                <a:cs typeface="Calibri" panose="020F0502020204030204" pitchFamily="34" charset="0"/>
              </a:rPr>
              <a:t>mCRPC</a:t>
            </a:r>
            <a:r>
              <a:rPr lang="en-US" sz="1900" b="0" dirty="0">
                <a:solidFill>
                  <a:schemeClr val="tx1"/>
                </a:solidFill>
                <a:latin typeface="Calibri" panose="020F0502020204030204" pitchFamily="34" charset="0"/>
                <a:cs typeface="Calibri" panose="020F0502020204030204" pitchFamily="34" charset="0"/>
              </a:rPr>
              <a:t>).</a:t>
            </a:r>
          </a:p>
          <a:p>
            <a:pPr marL="98425" indent="0">
              <a:buNone/>
            </a:pPr>
            <a:r>
              <a:rPr lang="en-US" sz="1900" b="0" dirty="0">
                <a:solidFill>
                  <a:schemeClr val="tx1"/>
                </a:solidFill>
                <a:latin typeface="Calibri" panose="020F0502020204030204" pitchFamily="34" charset="0"/>
                <a:cs typeface="Calibri" panose="020F0502020204030204" pitchFamily="34" charset="0"/>
              </a:rPr>
              <a:t>Efficacy was evaluated in TALAPRO-2 (NCT03395197), a randomized, double-blind, placebo-controlled, multi-cohort trial enrolling 399 patients with HRR gene-mutated </a:t>
            </a:r>
            <a:r>
              <a:rPr lang="en-US" sz="1900" b="0" dirty="0" err="1">
                <a:solidFill>
                  <a:schemeClr val="tx1"/>
                </a:solidFill>
                <a:latin typeface="Calibri" panose="020F0502020204030204" pitchFamily="34" charset="0"/>
                <a:cs typeface="Calibri" panose="020F0502020204030204" pitchFamily="34" charset="0"/>
              </a:rPr>
              <a:t>mCRPC</a:t>
            </a:r>
            <a:r>
              <a:rPr lang="en-US" sz="1900" b="0" dirty="0">
                <a:solidFill>
                  <a:schemeClr val="tx1"/>
                </a:solidFill>
                <a:latin typeface="Calibri" panose="020F0502020204030204" pitchFamily="34" charset="0"/>
                <a:cs typeface="Calibri" panose="020F0502020204030204" pitchFamily="34" charset="0"/>
              </a:rPr>
              <a:t>. Patients were randomized (1:1) to receive enzalutamide 160 mg daily plus either </a:t>
            </a:r>
            <a:r>
              <a:rPr lang="en-US" sz="1900" b="0" dirty="0" err="1">
                <a:solidFill>
                  <a:schemeClr val="tx1"/>
                </a:solidFill>
                <a:latin typeface="Calibri" panose="020F0502020204030204" pitchFamily="34" charset="0"/>
                <a:cs typeface="Calibri" panose="020F0502020204030204" pitchFamily="34" charset="0"/>
              </a:rPr>
              <a:t>talazoparib</a:t>
            </a:r>
            <a:r>
              <a:rPr lang="en-US" sz="1900" b="0" dirty="0">
                <a:solidFill>
                  <a:schemeClr val="tx1"/>
                </a:solidFill>
                <a:latin typeface="Calibri" panose="020F0502020204030204" pitchFamily="34" charset="0"/>
                <a:cs typeface="Calibri" panose="020F0502020204030204" pitchFamily="34" charset="0"/>
              </a:rPr>
              <a:t> 0.5 mg or placebo daily. The major efficacy outcome measure was radiographic progression-free survival (</a:t>
            </a:r>
            <a:r>
              <a:rPr lang="en-US" sz="1900" b="0" dirty="0" err="1">
                <a:solidFill>
                  <a:schemeClr val="tx1"/>
                </a:solidFill>
                <a:latin typeface="Calibri" panose="020F0502020204030204" pitchFamily="34" charset="0"/>
                <a:cs typeface="Calibri" panose="020F0502020204030204" pitchFamily="34" charset="0"/>
              </a:rPr>
              <a:t>rPFS</a:t>
            </a:r>
            <a:r>
              <a:rPr lang="en-US" sz="1900" b="0" dirty="0">
                <a:solidFill>
                  <a:schemeClr val="tx1"/>
                </a:solidFill>
                <a:latin typeface="Calibri" panose="020F0502020204030204" pitchFamily="34" charset="0"/>
                <a:cs typeface="Calibri" panose="020F0502020204030204" pitchFamily="34" charset="0"/>
              </a:rPr>
              <a:t>) per RECIST version 1.1 for soft tissue and Prostate Cancer Working Group 3 criteria for bone, assessed by blinded independent central review.</a:t>
            </a:r>
          </a:p>
          <a:p>
            <a:pPr marL="98425" indent="0">
              <a:buNone/>
            </a:pPr>
            <a:r>
              <a:rPr lang="en-US" sz="1900" b="0" dirty="0"/>
              <a:t>The recommended </a:t>
            </a:r>
            <a:r>
              <a:rPr lang="en-US" sz="1900" b="0" dirty="0" err="1"/>
              <a:t>talazoparib</a:t>
            </a:r>
            <a:r>
              <a:rPr lang="en-US" sz="1900" b="0" dirty="0"/>
              <a:t> dose is 0.5 mg taken orally once daily in combination with enzalutamide until disease progression or unacceptable toxicity. The recommended enzalutamide dose is 160 mg taken orally once daily. Patients receiving </a:t>
            </a:r>
            <a:r>
              <a:rPr lang="en-US" sz="1900" b="0" dirty="0" err="1"/>
              <a:t>talazoparib</a:t>
            </a:r>
            <a:r>
              <a:rPr lang="en-US" sz="1900" b="0" dirty="0"/>
              <a:t> and enzalutamide should also receive a GnRH analog concurrently or should have had bilateral orchiectomy.”</a:t>
            </a:r>
          </a:p>
        </p:txBody>
      </p:sp>
      <p:sp>
        <p:nvSpPr>
          <p:cNvPr id="6" name="TextBox 5">
            <a:extLst>
              <a:ext uri="{FF2B5EF4-FFF2-40B4-BE49-F238E27FC236}">
                <a16:creationId xmlns:a16="http://schemas.microsoft.com/office/drawing/2014/main" id="{4CFADE0C-F38C-4145-85BA-89B9F8C094AD}"/>
              </a:ext>
            </a:extLst>
          </p:cNvPr>
          <p:cNvSpPr txBox="1"/>
          <p:nvPr/>
        </p:nvSpPr>
        <p:spPr>
          <a:xfrm>
            <a:off x="238773" y="6286042"/>
            <a:ext cx="11062685"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/drugs/drug-approvals-and-databases/fda-approves-talazoparib-enzalutamide-hrr-gene-mutated-metastatic-castration-resistant-prostate</a:t>
            </a:r>
          </a:p>
        </p:txBody>
      </p:sp>
      <p:sp>
        <p:nvSpPr>
          <p:cNvPr id="2" name="Title 3">
            <a:extLst>
              <a:ext uri="{FF2B5EF4-FFF2-40B4-BE49-F238E27FC236}">
                <a16:creationId xmlns:a16="http://schemas.microsoft.com/office/drawing/2014/main" id="{C951ADA2-AF6A-268A-D010-CDBA38C1002F}"/>
              </a:ext>
            </a:extLst>
          </p:cNvPr>
          <p:cNvSpPr txBox="1">
            <a:spLocks/>
          </p:cNvSpPr>
          <p:nvPr/>
        </p:nvSpPr>
        <p:spPr bwMode="auto">
          <a:xfrm>
            <a:off x="916516" y="269776"/>
            <a:ext cx="1000402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FDA Approves </a:t>
            </a:r>
            <a:r>
              <a:rPr kumimoji="0" lang="en-US" sz="3000" b="1" i="0" u="none" strike="noStrike" kern="1200" cap="none" spc="0" normalizeH="0" baseline="0" noProof="0" dirty="0" err="1">
                <a:ln>
                  <a:noFill/>
                </a:ln>
                <a:solidFill>
                  <a:srgbClr val="3333FF"/>
                </a:solidFill>
                <a:effectLst/>
                <a:uLnTx/>
                <a:uFillTx/>
                <a:latin typeface="Calibri"/>
                <a:ea typeface="MS PGothic" pitchFamily="34" charset="-128"/>
                <a:cs typeface="Calibri"/>
              </a:rPr>
              <a:t>Talazoparib</a:t>
            </a: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 with Enzalutamide for </a:t>
            </a:r>
            <a:r>
              <a:rPr kumimoji="0" lang="en-US" sz="3000" b="1" i="0" u="none" strike="noStrike" kern="1200" cap="none" spc="0" normalizeH="0" baseline="0" noProof="0" dirty="0" err="1">
                <a:ln>
                  <a:noFill/>
                </a:ln>
                <a:solidFill>
                  <a:srgbClr val="3333FF"/>
                </a:solidFill>
                <a:effectLst/>
                <a:uLnTx/>
                <a:uFillTx/>
                <a:latin typeface="Calibri"/>
                <a:ea typeface="MS PGothic" pitchFamily="34" charset="-128"/>
                <a:cs typeface="Calibri"/>
              </a:rPr>
              <a:t>mCRPC</a:t>
            </a: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 with an HRR Gene Mutation</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0" cap="none" spc="0" normalizeH="0" baseline="0" noProof="0" dirty="0">
                <a:ln>
                  <a:noFill/>
                </a:ln>
                <a:solidFill>
                  <a:srgbClr val="3333FF"/>
                </a:solidFill>
                <a:effectLst/>
                <a:uLnTx/>
                <a:uFillTx/>
                <a:latin typeface="Calibri"/>
                <a:ea typeface="MS PGothic" pitchFamily="34" charset="-128"/>
                <a:cs typeface="Calibri"/>
              </a:rPr>
              <a:t>Press Release – June 20, 2023</a:t>
            </a:r>
          </a:p>
        </p:txBody>
      </p:sp>
    </p:spTree>
    <p:extLst>
      <p:ext uri="{BB962C8B-B14F-4D97-AF65-F5344CB8AC3E}">
        <p14:creationId xmlns:p14="http://schemas.microsoft.com/office/powerpoint/2010/main" val="2666709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text&#10;&#10;Description automatically generated">
            <a:extLst>
              <a:ext uri="{FF2B5EF4-FFF2-40B4-BE49-F238E27FC236}">
                <a16:creationId xmlns:a16="http://schemas.microsoft.com/office/drawing/2014/main" id="{E7692953-9800-7ABD-4FD5-8B81F33A5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332656"/>
            <a:ext cx="7772400" cy="3408779"/>
          </a:xfrm>
          <a:prstGeom prst="rect">
            <a:avLst/>
          </a:prstGeom>
        </p:spPr>
      </p:pic>
      <p:pic>
        <p:nvPicPr>
          <p:cNvPr id="4" name="Picture 3">
            <a:extLst>
              <a:ext uri="{FF2B5EF4-FFF2-40B4-BE49-F238E27FC236}">
                <a16:creationId xmlns:a16="http://schemas.microsoft.com/office/drawing/2014/main" id="{5D8450F8-CEB7-BBE2-F426-CD4A84355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704" y="2780928"/>
            <a:ext cx="7772400" cy="3421751"/>
          </a:xfrm>
          <a:prstGeom prst="rect">
            <a:avLst/>
          </a:prstGeom>
          <a:ln>
            <a:solidFill>
              <a:schemeClr val="tx1"/>
            </a:solidFill>
          </a:ln>
        </p:spPr>
      </p:pic>
      <p:sp>
        <p:nvSpPr>
          <p:cNvPr id="7" name="TextBox 6">
            <a:extLst>
              <a:ext uri="{FF2B5EF4-FFF2-40B4-BE49-F238E27FC236}">
                <a16:creationId xmlns:a16="http://schemas.microsoft.com/office/drawing/2014/main" id="{A63BC216-C446-4312-037B-9A8953CCEA23}"/>
              </a:ext>
            </a:extLst>
          </p:cNvPr>
          <p:cNvSpPr txBox="1"/>
          <p:nvPr/>
        </p:nvSpPr>
        <p:spPr>
          <a:xfrm>
            <a:off x="407368" y="345262"/>
            <a:ext cx="5513048"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C00000"/>
                </a:solidFill>
                <a:effectLst/>
                <a:uLnTx/>
                <a:uFillTx/>
                <a:latin typeface="Arial" pitchFamily="-72" charset="0"/>
                <a:ea typeface="MS PGothic" charset="0"/>
              </a:rPr>
              <a:t>Lancet Oncol </a:t>
            </a:r>
            <a:r>
              <a:rPr kumimoji="0" lang="en-US" sz="2200" b="1" i="0" u="none" strike="noStrike" kern="1200" cap="none" spc="0" normalizeH="0" baseline="0" noProof="0" dirty="0">
                <a:ln>
                  <a:noFill/>
                </a:ln>
                <a:solidFill>
                  <a:srgbClr val="C00000"/>
                </a:solidFill>
                <a:effectLst/>
                <a:uLnTx/>
                <a:uFillTx/>
                <a:latin typeface="Arial" pitchFamily="-72" charset="0"/>
                <a:ea typeface="MS PGothic" charset="0"/>
              </a:rPr>
              <a:t>2023;402(10398):291-303</a:t>
            </a:r>
          </a:p>
        </p:txBody>
      </p:sp>
      <p:sp>
        <p:nvSpPr>
          <p:cNvPr id="8" name="TextBox 7">
            <a:extLst>
              <a:ext uri="{FF2B5EF4-FFF2-40B4-BE49-F238E27FC236}">
                <a16:creationId xmlns:a16="http://schemas.microsoft.com/office/drawing/2014/main" id="{C43AC30C-A5AD-96A0-D225-7E1DF2FDDA51}"/>
              </a:ext>
            </a:extLst>
          </p:cNvPr>
          <p:cNvSpPr txBox="1"/>
          <p:nvPr/>
        </p:nvSpPr>
        <p:spPr>
          <a:xfrm>
            <a:off x="8409206" y="2780928"/>
            <a:ext cx="2621230" cy="43088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2024;30(1):257-64</a:t>
            </a:r>
          </a:p>
        </p:txBody>
      </p:sp>
    </p:spTree>
    <p:extLst>
      <p:ext uri="{BB962C8B-B14F-4D97-AF65-F5344CB8AC3E}">
        <p14:creationId xmlns:p14="http://schemas.microsoft.com/office/powerpoint/2010/main" val="336484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B4669E9-F309-D909-DCAF-CED674AE1CF1}"/>
              </a:ext>
            </a:extLst>
          </p:cNvPr>
          <p:cNvGraphicFramePr>
            <a:graphicFrameLocks noGrp="1"/>
          </p:cNvGraphicFramePr>
          <p:nvPr/>
        </p:nvGraphicFramePr>
        <p:xfrm>
          <a:off x="534988" y="827369"/>
          <a:ext cx="10877528" cy="4838590"/>
        </p:xfrm>
        <a:graphic>
          <a:graphicData uri="http://schemas.openxmlformats.org/drawingml/2006/table">
            <a:tbl>
              <a:tblPr firstRow="1" bandRow="1">
                <a:tableStyleId>{5C22544A-7EE6-4342-B048-85BDC9FD1C3A}</a:tableStyleId>
              </a:tblPr>
              <a:tblGrid>
                <a:gridCol w="2719382">
                  <a:extLst>
                    <a:ext uri="{9D8B030D-6E8A-4147-A177-3AD203B41FA5}">
                      <a16:colId xmlns:a16="http://schemas.microsoft.com/office/drawing/2014/main" val="2860641020"/>
                    </a:ext>
                  </a:extLst>
                </a:gridCol>
                <a:gridCol w="2719382">
                  <a:extLst>
                    <a:ext uri="{9D8B030D-6E8A-4147-A177-3AD203B41FA5}">
                      <a16:colId xmlns:a16="http://schemas.microsoft.com/office/drawing/2014/main" val="604763456"/>
                    </a:ext>
                  </a:extLst>
                </a:gridCol>
                <a:gridCol w="2719382">
                  <a:extLst>
                    <a:ext uri="{9D8B030D-6E8A-4147-A177-3AD203B41FA5}">
                      <a16:colId xmlns:a16="http://schemas.microsoft.com/office/drawing/2014/main" val="896848533"/>
                    </a:ext>
                  </a:extLst>
                </a:gridCol>
                <a:gridCol w="2719382">
                  <a:extLst>
                    <a:ext uri="{9D8B030D-6E8A-4147-A177-3AD203B41FA5}">
                      <a16:colId xmlns:a16="http://schemas.microsoft.com/office/drawing/2014/main" val="1848015814"/>
                    </a:ext>
                  </a:extLst>
                </a:gridCol>
              </a:tblGrid>
              <a:tr h="550506">
                <a:tc>
                  <a:txBody>
                    <a:bodyPr/>
                    <a:lstStyle/>
                    <a:p>
                      <a:pPr algn="l"/>
                      <a:endParaRPr lang="en-US" sz="1400" dirty="0">
                        <a:solidFill>
                          <a:schemeClr val="bg1"/>
                        </a:solidFill>
                        <a:effectLst/>
                      </a:endParaRP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400" b="1" dirty="0">
                          <a:solidFill>
                            <a:schemeClr val="bg1"/>
                          </a:solidFill>
                          <a:effectLst/>
                        </a:rPr>
                        <a:t>PROPEL</a:t>
                      </a:r>
                    </a:p>
                    <a:p>
                      <a:pPr algn="ctr"/>
                      <a:r>
                        <a:rPr lang="en-US" sz="1400" b="1" dirty="0">
                          <a:solidFill>
                            <a:schemeClr val="bg1"/>
                          </a:solidFill>
                          <a:effectLst/>
                        </a:rPr>
                        <a:t>Olaparib + Abiraterone</a:t>
                      </a: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400" b="1" dirty="0">
                          <a:solidFill>
                            <a:schemeClr val="bg1"/>
                          </a:solidFill>
                          <a:effectLst/>
                        </a:rPr>
                        <a:t>MAGNITUDE</a:t>
                      </a:r>
                    </a:p>
                    <a:p>
                      <a:pPr algn="ctr"/>
                      <a:r>
                        <a:rPr lang="en-US" sz="1400" b="1" dirty="0">
                          <a:solidFill>
                            <a:schemeClr val="bg1"/>
                          </a:solidFill>
                          <a:effectLst/>
                        </a:rPr>
                        <a:t>Niraparib + Abiraterone</a:t>
                      </a: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400" b="1" dirty="0">
                          <a:solidFill>
                            <a:schemeClr val="bg1"/>
                          </a:solidFill>
                          <a:effectLst/>
                        </a:rPr>
                        <a:t>TALAPRO-2</a:t>
                      </a:r>
                    </a:p>
                    <a:p>
                      <a:pPr algn="ctr"/>
                      <a:r>
                        <a:rPr lang="en-US" sz="1400" b="1" dirty="0" err="1">
                          <a:solidFill>
                            <a:schemeClr val="bg1"/>
                          </a:solidFill>
                          <a:effectLst/>
                        </a:rPr>
                        <a:t>Talazoparib</a:t>
                      </a:r>
                      <a:r>
                        <a:rPr lang="en-US" sz="1400" b="1" dirty="0">
                          <a:solidFill>
                            <a:schemeClr val="bg1"/>
                          </a:solidFill>
                          <a:effectLst/>
                        </a:rPr>
                        <a:t> + </a:t>
                      </a:r>
                      <a:r>
                        <a:rPr lang="en-US" sz="1400" b="1" dirty="0" err="1">
                          <a:solidFill>
                            <a:schemeClr val="bg1"/>
                          </a:solidFill>
                          <a:effectLst/>
                        </a:rPr>
                        <a:t>Enzaluatmide</a:t>
                      </a:r>
                      <a:endParaRPr lang="en-US" sz="1400" b="1" dirty="0">
                        <a:solidFill>
                          <a:schemeClr val="bg1"/>
                        </a:solidFill>
                        <a:effectLst/>
                      </a:endParaRPr>
                    </a:p>
                  </a:txBody>
                  <a:tcPr marL="31750" marR="31750" marT="31750" marB="3175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1484067435"/>
                  </a:ext>
                </a:extLst>
              </a:tr>
              <a:tr h="657870">
                <a:tc>
                  <a:txBody>
                    <a:bodyPr/>
                    <a:lstStyle/>
                    <a:p>
                      <a:pPr algn="l"/>
                      <a:r>
                        <a:rPr lang="en-US" sz="1400" b="1" dirty="0">
                          <a:solidFill>
                            <a:schemeClr val="tx1"/>
                          </a:solidFill>
                          <a:effectLst/>
                        </a:rPr>
                        <a:t>Select G3-4 Toxicities % (all grades %)</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US" dirty="0"/>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168797660"/>
                  </a:ext>
                </a:extLst>
              </a:tr>
              <a:tr h="657870">
                <a:tc>
                  <a:txBody>
                    <a:bodyPr/>
                    <a:lstStyle/>
                    <a:p>
                      <a:pPr algn="l"/>
                      <a:r>
                        <a:rPr lang="en-US" sz="1400" b="0" dirty="0">
                          <a:solidFill>
                            <a:schemeClr val="tx1"/>
                          </a:solidFill>
                          <a:effectLst/>
                        </a:rPr>
                        <a:t> Anemia </a:t>
                      </a:r>
                    </a:p>
                    <a:p>
                      <a:pPr algn="l"/>
                      <a:r>
                        <a:rPr lang="en-US" sz="1400" b="0" dirty="0">
                          <a:solidFill>
                            <a:schemeClr val="tx1"/>
                          </a:solidFill>
                          <a:effectLst/>
                        </a:rPr>
                        <a:t>---</a:t>
                      </a:r>
                      <a:r>
                        <a:rPr lang="en-US" sz="1400" b="0" dirty="0">
                          <a:solidFill>
                            <a:schemeClr val="tx1"/>
                          </a:solidFill>
                          <a:effectLst/>
                          <a:highlight>
                            <a:srgbClr val="00FFFF"/>
                          </a:highlight>
                        </a:rPr>
                        <a:t>Transfusion Rate</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400" dirty="0">
                          <a:solidFill>
                            <a:schemeClr val="tx1"/>
                          </a:solidFill>
                          <a:effectLst/>
                        </a:rPr>
                        <a:t>16.3 (50)</a:t>
                      </a:r>
                    </a:p>
                    <a:p>
                      <a:pPr algn="ctr"/>
                      <a:r>
                        <a:rPr lang="fr-FR" sz="1400" dirty="0">
                          <a:solidFill>
                            <a:schemeClr val="tx1"/>
                          </a:solidFill>
                          <a:effectLst/>
                          <a:highlight>
                            <a:srgbClr val="00FFFF"/>
                          </a:highlight>
                        </a:rPr>
                        <a:t>18%</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30.1 (50.0)</a:t>
                      </a:r>
                    </a:p>
                    <a:p>
                      <a:pPr algn="ctr"/>
                      <a:r>
                        <a:rPr lang="en-US" sz="1400" dirty="0">
                          <a:solidFill>
                            <a:schemeClr val="tx1"/>
                          </a:solidFill>
                          <a:effectLst/>
                          <a:highlight>
                            <a:srgbClr val="00FFFF"/>
                          </a:highlight>
                        </a:rPr>
                        <a:t>27.4%</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nn-NO" sz="1400" dirty="0">
                          <a:solidFill>
                            <a:schemeClr val="tx1"/>
                          </a:solidFill>
                          <a:effectLst/>
                        </a:rPr>
                        <a:t>46 (66)</a:t>
                      </a:r>
                    </a:p>
                    <a:p>
                      <a:pPr algn="ctr"/>
                      <a:r>
                        <a:rPr lang="nn-NO" sz="1400" dirty="0">
                          <a:solidFill>
                            <a:schemeClr val="tx1"/>
                          </a:solidFill>
                          <a:effectLst/>
                          <a:highlight>
                            <a:srgbClr val="00FFFF"/>
                          </a:highlight>
                        </a:rPr>
                        <a:t>39%</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80189628"/>
                  </a:ext>
                </a:extLst>
              </a:tr>
              <a:tr h="371543">
                <a:tc>
                  <a:txBody>
                    <a:bodyPr/>
                    <a:lstStyle/>
                    <a:p>
                      <a:pPr algn="l"/>
                      <a:r>
                        <a:rPr lang="en-US" sz="1400" b="0" dirty="0">
                          <a:solidFill>
                            <a:schemeClr val="tx1"/>
                          </a:solidFill>
                          <a:effectLst/>
                        </a:rPr>
                        <a:t> Fatigue</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nn-NO" sz="1400" dirty="0">
                          <a:solidFill>
                            <a:schemeClr val="tx1"/>
                          </a:solidFill>
                          <a:effectLst/>
                        </a:rPr>
                        <a:t>2.5 (39.0)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3.3 (29.7)</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4 (34)</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4819744"/>
                  </a:ext>
                </a:extLst>
              </a:tr>
              <a:tr h="371543">
                <a:tc>
                  <a:txBody>
                    <a:bodyPr/>
                    <a:lstStyle/>
                    <a:p>
                      <a:pPr algn="l"/>
                      <a:r>
                        <a:rPr lang="de-DE" sz="1400" b="0" dirty="0">
                          <a:solidFill>
                            <a:schemeClr val="tx1"/>
                          </a:solidFill>
                          <a:effectLst/>
                        </a:rPr>
                        <a:t> Nausea</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400" dirty="0">
                          <a:solidFill>
                            <a:schemeClr val="tx1"/>
                          </a:solidFill>
                          <a:effectLst/>
                        </a:rPr>
                        <a:t>0.3 (31.0)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0.5 (24.5)</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&lt;1 (21)</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36271430"/>
                  </a:ext>
                </a:extLst>
              </a:tr>
              <a:tr h="371543">
                <a:tc>
                  <a:txBody>
                    <a:bodyPr/>
                    <a:lstStyle/>
                    <a:p>
                      <a:pPr algn="l"/>
                      <a:r>
                        <a:rPr lang="en-US" sz="1400" b="0" dirty="0">
                          <a:solidFill>
                            <a:schemeClr val="tx1"/>
                          </a:solidFill>
                          <a:effectLst/>
                        </a:rPr>
                        <a:t> Hypertension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3.8 (15.0)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33 (15.6)</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rPr>
                        <a:t>5 (14)</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65683367"/>
                  </a:ext>
                </a:extLst>
              </a:tr>
              <a:tr h="371543">
                <a:tc>
                  <a:txBody>
                    <a:bodyPr/>
                    <a:lstStyle/>
                    <a:p>
                      <a:pPr algn="l"/>
                      <a:r>
                        <a:rPr lang="en-US" sz="1400" b="0" dirty="0">
                          <a:solidFill>
                            <a:schemeClr val="tx1"/>
                          </a:solidFill>
                          <a:effectLst/>
                        </a:rPr>
                        <a:t> Pulmonary Embolism</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7.3%</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1.9%</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rPr>
                        <a:t>2.5%</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50745887"/>
                  </a:ext>
                </a:extLst>
              </a:tr>
              <a:tr h="371543">
                <a:tc>
                  <a:txBody>
                    <a:bodyPr/>
                    <a:lstStyle/>
                    <a:p>
                      <a:pPr algn="l"/>
                      <a:r>
                        <a:rPr lang="en-US" sz="1400" b="1" dirty="0">
                          <a:solidFill>
                            <a:schemeClr val="tx1"/>
                          </a:solidFill>
                          <a:effectLst/>
                        </a:rPr>
                        <a:t>Outcomes</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140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506211445"/>
                  </a:ext>
                </a:extLst>
              </a:tr>
              <a:tr h="371543">
                <a:tc>
                  <a:txBody>
                    <a:bodyPr/>
                    <a:lstStyle/>
                    <a:p>
                      <a:pPr algn="l"/>
                      <a:r>
                        <a:rPr lang="en-US" sz="1400" b="0" dirty="0">
                          <a:solidFill>
                            <a:schemeClr val="tx1"/>
                          </a:solidFill>
                          <a:effectLst/>
                        </a:rPr>
                        <a:t> PARP interruption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highlight>
                            <a:srgbClr val="00FFFF"/>
                          </a:highlight>
                        </a:rPr>
                        <a:t>49%</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highlight>
                            <a:srgbClr val="00FFFF"/>
                          </a:highlight>
                        </a:rPr>
                        <a:t>49.1%</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highlight>
                            <a:srgbClr val="00FFFF"/>
                          </a:highlight>
                        </a:rPr>
                        <a:t>62.0%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7992637"/>
                  </a:ext>
                </a:extLst>
              </a:tr>
              <a:tr h="371543">
                <a:tc>
                  <a:txBody>
                    <a:bodyPr/>
                    <a:lstStyle/>
                    <a:p>
                      <a:pPr algn="l"/>
                      <a:r>
                        <a:rPr lang="en-US" sz="1400" b="0">
                          <a:solidFill>
                            <a:schemeClr val="tx1"/>
                          </a:solidFill>
                          <a:effectLst/>
                        </a:rPr>
                        <a:t> PARP dose reduction</a:t>
                      </a:r>
                      <a:endParaRPr lang="en-US" sz="1400" b="0" dirty="0">
                        <a:solidFill>
                          <a:schemeClr val="tx1"/>
                        </a:solidFill>
                        <a:effectLst/>
                      </a:endParaRP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nn-NO" sz="1400" dirty="0">
                          <a:solidFill>
                            <a:schemeClr val="tx1"/>
                          </a:solidFill>
                          <a:effectLst/>
                          <a:highlight>
                            <a:srgbClr val="00FFFF"/>
                          </a:highlight>
                        </a:rPr>
                        <a:t>22.6%</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highlight>
                            <a:srgbClr val="00FFFF"/>
                          </a:highlight>
                        </a:rPr>
                        <a:t>20.3%</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1400" dirty="0">
                          <a:solidFill>
                            <a:schemeClr val="tx1"/>
                          </a:solidFill>
                          <a:effectLst/>
                          <a:highlight>
                            <a:srgbClr val="00FFFF"/>
                          </a:highlight>
                        </a:rPr>
                        <a:t>53.0%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187331887"/>
                  </a:ext>
                </a:extLst>
              </a:tr>
              <a:tr h="371543">
                <a:tc>
                  <a:txBody>
                    <a:bodyPr/>
                    <a:lstStyle/>
                    <a:p>
                      <a:pPr algn="l"/>
                      <a:r>
                        <a:rPr lang="en-US" sz="1400" b="0" dirty="0">
                          <a:solidFill>
                            <a:schemeClr val="tx1"/>
                          </a:solidFill>
                          <a:effectLst/>
                        </a:rPr>
                        <a:t> PARP discontinuation</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400" dirty="0">
                          <a:solidFill>
                            <a:schemeClr val="tx1"/>
                          </a:solidFill>
                          <a:effectLst/>
                          <a:highlight>
                            <a:srgbClr val="00FFFF"/>
                          </a:highlight>
                        </a:rPr>
                        <a:t>17.3%</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highlight>
                            <a:srgbClr val="00FFFF"/>
                          </a:highlight>
                        </a:rPr>
                        <a:t>15.1%</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1"/>
                          </a:solidFill>
                          <a:effectLst/>
                          <a:highlight>
                            <a:srgbClr val="00FFFF"/>
                          </a:highlight>
                        </a:rPr>
                        <a:t>19.0%</a:t>
                      </a:r>
                    </a:p>
                  </a:txBody>
                  <a:tcPr marL="31750" marR="31750" marT="31750" marB="3175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8757178"/>
                  </a:ext>
                </a:extLst>
              </a:tr>
            </a:tbl>
          </a:graphicData>
        </a:graphic>
      </p:graphicFrame>
      <p:sp>
        <p:nvSpPr>
          <p:cNvPr id="3" name="TextBox 2">
            <a:extLst>
              <a:ext uri="{FF2B5EF4-FFF2-40B4-BE49-F238E27FC236}">
                <a16:creationId xmlns:a16="http://schemas.microsoft.com/office/drawing/2014/main" id="{7F3EB074-5FB9-1D00-FE54-17DE67885E2B}"/>
              </a:ext>
            </a:extLst>
          </p:cNvPr>
          <p:cNvSpPr txBox="1"/>
          <p:nvPr/>
        </p:nvSpPr>
        <p:spPr>
          <a:xfrm>
            <a:off x="5327779" y="6473263"/>
            <a:ext cx="64536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10" normalizeH="0" baseline="0" noProof="0" dirty="0">
                <a:ln>
                  <a:noFill/>
                </a:ln>
                <a:solidFill>
                  <a:prstClr val="black"/>
                </a:solidFill>
                <a:effectLst/>
                <a:uLnTx/>
                <a:uFillTx/>
                <a:latin typeface="Calibri" panose="020F0502020204030204"/>
                <a:ea typeface="MS PGothic" charset="0"/>
                <a:cs typeface="Calibri" panose="020F0502020204030204" pitchFamily="34" charset="0"/>
              </a:rPr>
              <a:t>Clarke. NEJM Evid. 2022;1</a:t>
            </a:r>
            <a:r>
              <a:rPr kumimoji="0" lang="en-US" altLang="en-US" sz="1200" b="1" i="0" u="none" strike="noStrike" kern="1200" cap="none" spc="-10" normalizeH="0" baseline="0" noProof="0">
                <a:ln>
                  <a:noFill/>
                </a:ln>
                <a:solidFill>
                  <a:prstClr val="black"/>
                </a:solidFill>
                <a:effectLst/>
                <a:uLnTx/>
                <a:uFillTx/>
                <a:latin typeface="Calibri" panose="020F0502020204030204"/>
                <a:ea typeface="MS PGothic" charset="0"/>
                <a:cs typeface="Calibri" panose="020F0502020204030204" pitchFamily="34" charset="0"/>
              </a:rPr>
              <a:t>. </a:t>
            </a:r>
            <a:r>
              <a:rPr kumimoji="0" lang="en-US" altLang="en-US" sz="1200" b="1" i="0" u="none" strike="noStrike" kern="1200" cap="none" spc="0" normalizeH="0" baseline="0" noProof="0">
                <a:ln>
                  <a:noFill/>
                </a:ln>
                <a:solidFill>
                  <a:prstClr val="black"/>
                </a:solidFill>
                <a:effectLst/>
                <a:uLnTx/>
                <a:uFillTx/>
                <a:latin typeface="Calibri" panose="020F0502020204030204"/>
                <a:ea typeface="MS PGothic" charset="0"/>
                <a:cs typeface="Arial" panose="020B0604020202020204" pitchFamily="34" charset="0"/>
              </a:rPr>
              <a:t>Chi</a:t>
            </a: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 J Clin Oncol. 2023; JCO2201649. </a:t>
            </a:r>
            <a:r>
              <a:rPr kumimoji="0" lang="en-US" altLang="en-US" sz="1200" b="1" i="0" u="none" strike="noStrike" kern="1200" cap="none" spc="0" normalizeH="0" baseline="0" noProof="0" dirty="0" err="1">
                <a:ln>
                  <a:noFill/>
                </a:ln>
                <a:solidFill>
                  <a:prstClr val="black"/>
                </a:solidFill>
                <a:effectLst/>
                <a:uLnTx/>
                <a:uFillTx/>
                <a:latin typeface="Calibri" panose="020F0502020204030204"/>
                <a:ea typeface="MS PGothic" charset="0"/>
                <a:cs typeface="Arial" panose="020B0604020202020204" pitchFamily="34" charset="0"/>
              </a:rPr>
              <a:t>Fizazi</a:t>
            </a: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 Lancet. 2023;402</a:t>
            </a:r>
          </a:p>
        </p:txBody>
      </p:sp>
      <p:sp>
        <p:nvSpPr>
          <p:cNvPr id="6" name="TextBox 5">
            <a:extLst>
              <a:ext uri="{FF2B5EF4-FFF2-40B4-BE49-F238E27FC236}">
                <a16:creationId xmlns:a16="http://schemas.microsoft.com/office/drawing/2014/main" id="{F5EF5CE4-B2F2-3A4F-CC3E-2B63152F72C6}"/>
              </a:ext>
            </a:extLst>
          </p:cNvPr>
          <p:cNvSpPr txBox="1"/>
          <p:nvPr/>
        </p:nvSpPr>
        <p:spPr>
          <a:xfrm>
            <a:off x="706508" y="5668689"/>
            <a:ext cx="1077898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Toxicities are largely a class effect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PARPi’s</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Myelosuppression and GI toxicity are most prominent.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AE’s of special interest include MDS/AML and PE.</a:t>
            </a:r>
          </a:p>
        </p:txBody>
      </p:sp>
      <p:sp>
        <p:nvSpPr>
          <p:cNvPr id="9" name="Title 4">
            <a:extLst>
              <a:ext uri="{FF2B5EF4-FFF2-40B4-BE49-F238E27FC236}">
                <a16:creationId xmlns:a16="http://schemas.microsoft.com/office/drawing/2014/main" id="{A2332E78-D6CC-A821-7065-69B19E2ED921}"/>
              </a:ext>
            </a:extLst>
          </p:cNvPr>
          <p:cNvSpPr>
            <a:spLocks noGrp="1"/>
          </p:cNvSpPr>
          <p:nvPr>
            <p:ph type="body" sz="quarter" idx="25"/>
          </p:nvPr>
        </p:nvSpPr>
        <p:spPr>
          <a:xfrm>
            <a:off x="534988" y="212271"/>
            <a:ext cx="11053762" cy="486071"/>
          </a:xfrm>
        </p:spPr>
        <p:txBody>
          <a:bodyPr>
            <a:normAutofit fontScale="97500"/>
          </a:bodyPr>
          <a:lstStyle/>
          <a:p>
            <a:pPr algn="ctr"/>
            <a:r>
              <a:rPr lang="en-US" sz="2800" dirty="0">
                <a:solidFill>
                  <a:schemeClr val="tx1"/>
                </a:solidFill>
              </a:rPr>
              <a:t>Safety Summary</a:t>
            </a:r>
          </a:p>
        </p:txBody>
      </p:sp>
      <p:sp>
        <p:nvSpPr>
          <p:cNvPr id="5" name="Rectangle 4">
            <a:extLst>
              <a:ext uri="{FF2B5EF4-FFF2-40B4-BE49-F238E27FC236}">
                <a16:creationId xmlns:a16="http://schemas.microsoft.com/office/drawing/2014/main" id="{2A58A471-364C-D0CA-1D8A-9AEB2510FB96}"/>
              </a:ext>
            </a:extLst>
          </p:cNvPr>
          <p:cNvSpPr/>
          <p:nvPr/>
        </p:nvSpPr>
        <p:spPr>
          <a:xfrm>
            <a:off x="534988" y="6473263"/>
            <a:ext cx="952500"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61797D3-ADD1-5EAB-512E-524053ABD6BD}"/>
              </a:ext>
            </a:extLst>
          </p:cNvPr>
          <p:cNvSpPr txBox="1"/>
          <p:nvPr/>
        </p:nvSpPr>
        <p:spPr>
          <a:xfrm>
            <a:off x="120511" y="6478162"/>
            <a:ext cx="273395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Alan H Bryce, MD. </a:t>
            </a:r>
          </a:p>
        </p:txBody>
      </p:sp>
    </p:spTree>
    <p:extLst>
      <p:ext uri="{BB962C8B-B14F-4D97-AF65-F5344CB8AC3E}">
        <p14:creationId xmlns:p14="http://schemas.microsoft.com/office/powerpoint/2010/main" val="2081454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04528" y="1268760"/>
            <a:ext cx="10972800" cy="5303520"/>
          </a:xfrm>
        </p:spPr>
        <p:txBody>
          <a:bodyPr/>
          <a:lstStyle/>
          <a:p>
            <a:pPr marL="98425" indent="0">
              <a:lnSpc>
                <a:spcPct val="100000"/>
              </a:lnSpc>
              <a:spcBef>
                <a:spcPts val="2400"/>
              </a:spcBef>
              <a:spcAft>
                <a:spcPts val="0"/>
              </a:spcAft>
              <a:buNone/>
            </a:pPr>
            <a:r>
              <a:rPr lang="en-US" sz="2800" dirty="0">
                <a:solidFill>
                  <a:schemeClr val="tx1"/>
                </a:solidFill>
              </a:rPr>
              <a:t>INTRODUCTION: Overview of Prostate Cancer; Hormonal Therapy</a:t>
            </a:r>
          </a:p>
          <a:p>
            <a:pPr marL="98425" indent="0">
              <a:lnSpc>
                <a:spcPct val="100000"/>
              </a:lnSpc>
              <a:spcBef>
                <a:spcPts val="2400"/>
              </a:spcBef>
              <a:spcAft>
                <a:spcPts val="0"/>
              </a:spcAft>
              <a:buNone/>
            </a:pPr>
            <a:r>
              <a:rPr lang="en-US" sz="2800" dirty="0">
                <a:solidFill>
                  <a:schemeClr val="tx1"/>
                </a:solidFill>
              </a:rPr>
              <a:t>MODULE 1: Radiopharmaceuticals for the Management of Metastatic Castration-Resistant Prostate Cancer (</a:t>
            </a:r>
            <a:r>
              <a:rPr lang="en-US" sz="2800" dirty="0" err="1">
                <a:solidFill>
                  <a:schemeClr val="tx1"/>
                </a:solidFill>
              </a:rPr>
              <a:t>mCRPC</a:t>
            </a:r>
            <a:r>
              <a:rPr lang="en-US" sz="2800" dirty="0">
                <a:solidFill>
                  <a:schemeClr val="tx1"/>
                </a:solidFill>
              </a:rPr>
              <a:t>)</a:t>
            </a:r>
          </a:p>
          <a:p>
            <a:pPr marL="98425" indent="0">
              <a:lnSpc>
                <a:spcPct val="100000"/>
              </a:lnSpc>
              <a:spcBef>
                <a:spcPts val="2400"/>
              </a:spcBef>
              <a:spcAft>
                <a:spcPts val="0"/>
              </a:spcAft>
              <a:buNone/>
            </a:pPr>
            <a:r>
              <a:rPr lang="en-US" sz="2800" dirty="0">
                <a:solidFill>
                  <a:schemeClr val="tx1"/>
                </a:solidFill>
              </a:rPr>
              <a:t>MODULE 2: Biomarker Testing for </a:t>
            </a:r>
            <a:r>
              <a:rPr lang="en-US" sz="2800" dirty="0" err="1">
                <a:solidFill>
                  <a:schemeClr val="tx1"/>
                </a:solidFill>
              </a:rPr>
              <a:t>mCRPC</a:t>
            </a:r>
            <a:r>
              <a:rPr lang="en-US" sz="2800" dirty="0">
                <a:solidFill>
                  <a:schemeClr val="tx1"/>
                </a:solidFill>
              </a:rPr>
              <a:t>; PARP Inhibitors for </a:t>
            </a:r>
            <a:r>
              <a:rPr lang="en-US" sz="2800" dirty="0" err="1">
                <a:solidFill>
                  <a:schemeClr val="tx1"/>
                </a:solidFill>
              </a:rPr>
              <a:t>mCRPC</a:t>
            </a:r>
            <a:endParaRPr lang="en-US" sz="2800" dirty="0">
              <a:solidFill>
                <a:schemeClr val="tx1"/>
              </a:solidFill>
            </a:endParaRP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Custom 2">
      <a:dk1>
        <a:srgbClr val="000000"/>
      </a:dk1>
      <a:lt1>
        <a:sysClr val="window" lastClr="FFFFFF"/>
      </a:lt1>
      <a:dk2>
        <a:srgbClr val="161A2E"/>
      </a:dk2>
      <a:lt2>
        <a:srgbClr val="F0F0F4"/>
      </a:lt2>
      <a:accent1>
        <a:srgbClr val="161A2E"/>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793240-923D-440B-A552-73D4F7E18C2B}"/>
</file>

<file path=customXml/itemProps2.xml><?xml version="1.0" encoding="utf-8"?>
<ds:datastoreItem xmlns:ds="http://schemas.openxmlformats.org/officeDocument/2006/customXml" ds:itemID="{79BA3F03-ABF4-4ED0-9369-918206066A76}"/>
</file>

<file path=docProps/app.xml><?xml version="1.0" encoding="utf-8"?>
<Properties xmlns="http://schemas.openxmlformats.org/officeDocument/2006/extended-properties" xmlns:vt="http://schemas.openxmlformats.org/officeDocument/2006/docPropsVTypes">
  <TotalTime>33052</TotalTime>
  <Words>5220</Words>
  <Application>Microsoft Macintosh PowerPoint</Application>
  <PresentationFormat>Widescreen</PresentationFormat>
  <Paragraphs>614</Paragraphs>
  <Slides>80</Slides>
  <Notes>27</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80</vt:i4>
      </vt:variant>
    </vt:vector>
  </HeadingPairs>
  <TitlesOfParts>
    <vt:vector size="105" baseType="lpstr">
      <vt:lpstr>Aptos</vt:lpstr>
      <vt:lpstr>Arial</vt:lpstr>
      <vt:lpstr>Calibri</vt:lpstr>
      <vt:lpstr>Calibri Light</vt:lpstr>
      <vt:lpstr>Courier New</vt:lpstr>
      <vt:lpstr>HelveticaNeueLTStd</vt:lpstr>
      <vt:lpstr>Lora</vt:lpstr>
      <vt:lpstr>Symbol</vt:lpstr>
      <vt:lpstr>system-ui</vt:lpstr>
      <vt:lpstr>Times New Roman</vt:lpstr>
      <vt:lpstr>Tisa Offc Serif Pro Thin</vt:lpstr>
      <vt:lpstr>Whitney Light</vt:lpstr>
      <vt:lpstr>Wingdings</vt:lpstr>
      <vt:lpstr>Wingdings 2</vt:lpstr>
      <vt:lpstr>3_Default Design</vt:lpstr>
      <vt:lpstr>8_Default Design</vt:lpstr>
      <vt:lpstr>7_Default Design</vt:lpstr>
      <vt:lpstr>4_Default Design</vt:lpstr>
      <vt:lpstr>2_Default Design</vt:lpstr>
      <vt:lpstr>Office Theme</vt:lpstr>
      <vt:lpstr>Blue</vt:lpstr>
      <vt:lpstr>3_Office Theme</vt:lpstr>
      <vt:lpstr>1_Default Design</vt:lpstr>
      <vt:lpstr>4_Office Theme</vt:lpstr>
      <vt:lpstr>1_Office Theme</vt:lpstr>
      <vt:lpstr>Wednesday, May 1, 2024 7:00 PM – 8:00 PM ET</vt:lpstr>
      <vt:lpstr>Faculty</vt:lpstr>
      <vt:lpstr>PowerPoint Presentation</vt:lpstr>
      <vt:lpstr>PowerPoint Presentation</vt:lpstr>
      <vt:lpstr>Dr Armstrong — Disclosures</vt:lpstr>
      <vt:lpstr>Ms Martone — Disclosures</vt:lpstr>
      <vt:lpstr>Commercial Support</vt:lpstr>
      <vt:lpstr>PowerPoint Presentation</vt:lpstr>
      <vt:lpstr>Agenda</vt:lpstr>
      <vt:lpstr>Agenda</vt:lpstr>
      <vt:lpstr>Clinical Disease States Model of Prostate Cancer</vt:lpstr>
      <vt:lpstr>Diagram of Androgen Production and Its Targeted Inhibition</vt:lpstr>
      <vt:lpstr>Next-Generation Androgen Receptor  Pathway Inhibitors (ARPIs)1,2</vt:lpstr>
      <vt:lpstr>Key secondary endpoint — Time to PSA progression for enzalutamide combination vs. leuprolide acetate</vt:lpstr>
      <vt:lpstr>Key secondary endpoint — Time to PSA progression for enzalutamide combination vs. leuprolide acetate</vt:lpstr>
      <vt:lpstr>Consulting Nursing Faculty Comments</vt:lpstr>
      <vt:lpstr>Major side effects associated with ADT</vt:lpstr>
      <vt:lpstr>Stimulation of immunocytes by LHRH may destabilize vascular plaques</vt:lpstr>
      <vt:lpstr>Unanswered questions:</vt:lpstr>
      <vt:lpstr>PowerPoint Presentation</vt:lpstr>
      <vt:lpstr>Agenda</vt:lpstr>
      <vt:lpstr>Lutetium Lu 177 Vipivotide Tetraxetan for mCRPC</vt:lpstr>
      <vt:lpstr>Prostate-Specific Membrane Antigen (PSMA) </vt:lpstr>
      <vt:lpstr>177Lu-PSMA-617 targeted radioligand therapy&lt;br /&gt;</vt:lpstr>
      <vt:lpstr>Lutetium Lu 177 Vipivotide Tetraxetan</vt:lpstr>
      <vt:lpstr>PowerPoint Presentation</vt:lpstr>
      <vt:lpstr>PowerPoint Presentation</vt:lpstr>
      <vt:lpstr>PSMAfore Trial: Phase III Study Design</vt:lpstr>
      <vt:lpstr>PSMAfore: Primary Endpoint Radiographic Progression-Free  Survival (rPFS)</vt:lpstr>
      <vt:lpstr>PSMAfore: Treatment-Emergent Adverse Events</vt:lpstr>
      <vt:lpstr>PRINCE: A Phase Ib Study of Pembrolizumab with Lutetium Lu 177 Vipivotide Tetraxetan for mCRPC</vt:lpstr>
      <vt:lpstr>PRINCE Primary Endpoint: PSA Response Rate </vt:lpstr>
      <vt:lpstr>LuPARP: A Phase I Trial of Olaparib with Lutetium Lu 177  Vipivotide Tetraxetan for mCRPC</vt:lpstr>
      <vt:lpstr>LuPARP: PSA Responses</vt:lpstr>
      <vt:lpstr>LuPARP: Swimmer Plots</vt:lpstr>
      <vt:lpstr>LuPARP: Common Adverse Events in ≥5% </vt:lpstr>
      <vt:lpstr>Radium-223 for mCRPC</vt:lpstr>
      <vt:lpstr>Radium-223 Chloride</vt:lpstr>
      <vt:lpstr>PowerPoint Presentation</vt:lpstr>
      <vt:lpstr>Practical Considerations with the Use of Novel Radiopharmaceuticals for Prostate Cancer</vt:lpstr>
      <vt:lpstr>J Nucl Med 2023 December 1;64(12):1925-31</vt:lpstr>
      <vt:lpstr>RALU Study: Retrospective Analysis Selection Criteria</vt:lpstr>
      <vt:lpstr>RALU: Key Points</vt:lpstr>
      <vt:lpstr>Consulting Nursing Faculty Comments</vt:lpstr>
      <vt:lpstr>Agenda</vt:lpstr>
      <vt:lpstr>Biomarker Testing in Metastatic Castration-Resistant Prostate Cancer (mCRPC)</vt:lpstr>
      <vt:lpstr>HRR Genes and Metastatic Prostate Cancer</vt:lpstr>
      <vt:lpstr>What are the relevant HRR Genes?</vt:lpstr>
      <vt:lpstr>NCCN Guidelines: Testing Criteria for Prostate Cancer Susceptibility Genes (Specifically ATM, BRCA1, BRCA2, CHEK2 and HOXB13)</vt:lpstr>
      <vt:lpstr>PARP Inhibitors for mCRPC</vt:lpstr>
      <vt:lpstr>PowerPoint Presentation</vt:lpstr>
      <vt:lpstr>PROpel: Primary Radiographic Progression-Free Survival</vt:lpstr>
      <vt:lpstr>MAGNITUDE Trial: Radiographic Progression-Free Survival at Second Interim Analysis</vt:lpstr>
      <vt:lpstr>TALAPRO-2 Trial: Radiographic Progression-Free Survival</vt:lpstr>
      <vt:lpstr>Appendix</vt:lpstr>
      <vt:lpstr>FDA Approves Lutetium Lu 177 Vipivotide Tetraxetan for the Treatment of mHRPC Press Release: March 23, 2022</vt:lpstr>
      <vt:lpstr>PowerPoint Presentation</vt:lpstr>
      <vt:lpstr>VISION: A Pivotal Phase III Trial of Lutetium Lu 177 Vipivotide Tetraxetan for mHRPC</vt:lpstr>
      <vt:lpstr>VISION: Imaging-Based Progression-Free Survival by Independent Central Review</vt:lpstr>
      <vt:lpstr>VISION: Overall Survival</vt:lpstr>
      <vt:lpstr>VISION: Selected Adverse Events </vt:lpstr>
      <vt:lpstr>Abstract LBA13</vt:lpstr>
      <vt:lpstr>PSMAfore: Author Conclusions</vt:lpstr>
      <vt:lpstr>Abstract 5050</vt:lpstr>
      <vt:lpstr>REASSURE: Study Design and Objective</vt:lpstr>
      <vt:lpstr>REASSURE: Life-Prolonging Therapies, Bone Health Agents (BHAs) and Safety</vt:lpstr>
      <vt:lpstr>REASSURE: Author Conclusions and Summary </vt:lpstr>
      <vt:lpstr>PowerPoint Presentation</vt:lpstr>
      <vt:lpstr>PRINCE: Treatment-Related Adverse Events (TRAEs) </vt:lpstr>
      <vt:lpstr>PowerPoint Presentation</vt:lpstr>
      <vt:lpstr>PARP Monotherapy Overall survival</vt:lpstr>
      <vt:lpstr>PowerPoint Presentation</vt:lpstr>
      <vt:lpstr>PowerPoint Presentation</vt:lpstr>
      <vt:lpstr>PROpel Trial: Final Prespecified Overall Survival Results in  Intent-to-Treat Population</vt:lpstr>
      <vt:lpstr>PROpel: Overall Survival (OS) in HRRm and Non-HRRm Subgroups (DCO3)</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2427</cp:revision>
  <cp:lastPrinted>2020-12-08T02:40:56Z</cp:lastPrinted>
  <dcterms:created xsi:type="dcterms:W3CDTF">2020-11-13T19:02:13Z</dcterms:created>
  <dcterms:modified xsi:type="dcterms:W3CDTF">2024-05-02T14:00:12Z</dcterms:modified>
</cp:coreProperties>
</file>